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61" r:id="rId4"/>
    <p:sldId id="264" r:id="rId5"/>
    <p:sldId id="265" r:id="rId6"/>
    <p:sldId id="271" r:id="rId7"/>
    <p:sldId id="273" r:id="rId8"/>
    <p:sldId id="275" r:id="rId9"/>
    <p:sldId id="279" r:id="rId10"/>
    <p:sldId id="287" r:id="rId11"/>
    <p:sldId id="290" r:id="rId12"/>
    <p:sldId id="293" r:id="rId13"/>
    <p:sldId id="294" r:id="rId14"/>
    <p:sldId id="298" r:id="rId15"/>
    <p:sldId id="337" r:id="rId16"/>
    <p:sldId id="339" r:id="rId17"/>
    <p:sldId id="341" r:id="rId18"/>
    <p:sldId id="349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6" r:id="rId44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2"/>
    <p:restoredTop sz="65793"/>
  </p:normalViewPr>
  <p:slideViewPr>
    <p:cSldViewPr>
      <p:cViewPr varScale="1">
        <p:scale>
          <a:sx n="82" d="100"/>
          <a:sy n="82" d="100"/>
        </p:scale>
        <p:origin x="109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B9D2E-974D-8045-B328-192FF5B07E96}" type="datetimeFigureOut">
              <a:rPr kumimoji="1" lang="zh-CN" altLang="en-US" smtClean="0"/>
              <a:t>2020/10/20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6BC0C-342F-3F43-BB67-DA15D79BB0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21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整数类型个知识点：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整数无限制。</a:t>
            </a:r>
            <a:endParaRPr kumimoji="1" lang="en-US" altLang="zh-CN" dirty="0"/>
          </a:p>
          <a:p>
            <a:r>
              <a:rPr kumimoji="1" lang="en-US" altLang="zh-CN" dirty="0"/>
              <a:t>2.pow(x, y)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3.4</a:t>
            </a:r>
            <a:r>
              <a:rPr kumimoji="1" lang="zh-CN" altLang="en-US" dirty="0"/>
              <a:t>种进制（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8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10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16</a:t>
            </a:r>
            <a:r>
              <a:rPr kumimoji="1" lang="zh-CN" altLang="en-US" dirty="0"/>
              <a:t>进制）转换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622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670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701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关于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浮点数类型三个知识点：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取值范围和精读基本无限制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运算存在不确定尾数（一般发生在</a:t>
            </a:r>
            <a:r>
              <a:rPr kumimoji="1" lang="en-US" altLang="zh-CN" dirty="0"/>
              <a:t>10^-16</a:t>
            </a:r>
            <a:r>
              <a:rPr kumimoji="1" lang="zh-CN" altLang="en-US" dirty="0"/>
              <a:t>位置），可用</a:t>
            </a:r>
            <a:r>
              <a:rPr kumimoji="1" lang="en-US" altLang="zh-CN" dirty="0"/>
              <a:t>round(x,</a:t>
            </a:r>
            <a:r>
              <a:rPr kumimoji="1" lang="zh-CN" altLang="en-US" dirty="0"/>
              <a:t> </a:t>
            </a:r>
            <a:r>
              <a:rPr kumimoji="1" lang="en-US" altLang="zh-CN" dirty="0"/>
              <a:t>d)</a:t>
            </a:r>
            <a:r>
              <a:rPr kumimoji="1" lang="zh-CN" altLang="en-US" dirty="0"/>
              <a:t>解决，</a:t>
            </a:r>
            <a:r>
              <a:rPr kumimoji="1" lang="en-US" altLang="zh-CN" dirty="0"/>
              <a:t>round(0.1+0.2, 1)==0.3</a:t>
            </a:r>
            <a:r>
              <a:rPr kumimoji="1" lang="zh-CN" altLang="en-US" dirty="0"/>
              <a:t> 与 </a:t>
            </a:r>
            <a:r>
              <a:rPr kumimoji="1" lang="en-US" altLang="zh-CN" dirty="0"/>
              <a:t>0.1+0.2==0.3</a:t>
            </a:r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科学计数法的表示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718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关于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复数类型三个知识点：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虚部符号用</a:t>
            </a:r>
            <a:r>
              <a:rPr kumimoji="1" lang="en-US" altLang="zh-CN" dirty="0"/>
              <a:t>j</a:t>
            </a:r>
            <a:r>
              <a:rPr kumimoji="1" lang="zh-CN" altLang="en-US" dirty="0"/>
              <a:t>而不是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, 1j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1</a:t>
            </a:r>
            <a:r>
              <a:rPr kumimoji="1" lang="zh-CN" altLang="en-US" dirty="0"/>
              <a:t>要写出来，不能省略；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用</a:t>
            </a:r>
            <a:r>
              <a:rPr kumimoji="1" lang="en-US" altLang="zh-CN" dirty="0" err="1"/>
              <a:t>complex.real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complex.imag</a:t>
            </a:r>
            <a:r>
              <a:rPr kumimoji="1" lang="zh-CN" altLang="en-US" dirty="0"/>
              <a:t>分别获得实部和虚部；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可直接进行</a:t>
            </a:r>
            <a:r>
              <a:rPr kumimoji="1" lang="en-US" altLang="zh-CN" dirty="0"/>
              <a:t>\</a:t>
            </a:r>
            <a:r>
              <a:rPr kumimoji="1" lang="zh-CN" altLang="en-US" dirty="0"/>
              <a:t>计算；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939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598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由</a:t>
            </a:r>
            <a:r>
              <a:rPr lang="en-US" altLang="zh-CN" sz="1200" b="1" spc="140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个或多个字符组成的有序字符序列</a:t>
            </a:r>
            <a:endParaRPr lang="en-US" altLang="zh-CN" sz="1200" b="1" dirty="0">
              <a:solidFill>
                <a:srgbClr val="006FC0"/>
              </a:solidFill>
              <a:latin typeface="Heiti SC"/>
              <a:cs typeface="Heiti SC"/>
            </a:endParaRPr>
          </a:p>
          <a:p>
            <a:r>
              <a:rPr kumimoji="1" lang="en-US" altLang="zh-CN" sz="1200" b="1" dirty="0">
                <a:solidFill>
                  <a:srgbClr val="006FC0"/>
                </a:solidFill>
                <a:latin typeface="Heiti SC"/>
              </a:rPr>
              <a:t>2.</a:t>
            </a:r>
            <a:r>
              <a:rPr kumimoji="1" lang="zh-CN" altLang="en-US" sz="1200" b="1" dirty="0">
                <a:solidFill>
                  <a:srgbClr val="006FC0"/>
                </a:solidFill>
                <a:latin typeface="Heiti SC"/>
              </a:rPr>
              <a:t>第一类：由单引号或双引号表示单行字符串；第二类：由三引号表示的多行字符串；</a:t>
            </a:r>
            <a:endParaRPr kumimoji="1" lang="en-US" altLang="zh-CN" sz="1200" b="1" dirty="0">
              <a:solidFill>
                <a:srgbClr val="006FC0"/>
              </a:solidFill>
              <a:latin typeface="Heiti SC"/>
            </a:endParaRPr>
          </a:p>
          <a:p>
            <a:r>
              <a:rPr kumimoji="1" lang="en-US" altLang="zh-CN" sz="1200" b="1" dirty="0">
                <a:solidFill>
                  <a:srgbClr val="006FC0"/>
                </a:solidFill>
                <a:latin typeface="Heiti SC"/>
              </a:rPr>
              <a:t>3.</a:t>
            </a:r>
            <a:r>
              <a:rPr kumimoji="1" lang="zh-CN" altLang="en-US" sz="1200" b="1" dirty="0">
                <a:solidFill>
                  <a:srgbClr val="006FC0"/>
                </a:solidFill>
                <a:latin typeface="Heiti SC"/>
              </a:rPr>
              <a:t>没有赋给变量的三引号字符串就是注释  </a:t>
            </a:r>
            <a:endParaRPr kumimoji="1" lang="en-US" altLang="zh-CN" sz="1200" b="1" dirty="0">
              <a:solidFill>
                <a:srgbClr val="006FC0"/>
              </a:solidFill>
              <a:latin typeface="Heiti SC"/>
            </a:endParaRPr>
          </a:p>
          <a:p>
            <a:pPr marL="0" algn="l" defTabSz="914400" rtl="0" eaLnBrk="1" latinLnBrk="0" hangingPunct="1"/>
            <a:r>
              <a:rPr kumimoji="1" lang="en-US" altLang="zh-CN" sz="1200" b="1" kern="1200" dirty="0">
                <a:solidFill>
                  <a:srgbClr val="006FC0"/>
                </a:solidFill>
                <a:latin typeface="Heiti SC"/>
                <a:ea typeface="+mn-ea"/>
                <a:cs typeface="+mn-cs"/>
              </a:rPr>
              <a:t>4.</a:t>
            </a:r>
            <a:r>
              <a:rPr kumimoji="1" lang="zh-CN" altLang="en-US" sz="1200" b="1" kern="1200" dirty="0">
                <a:solidFill>
                  <a:srgbClr val="006FC0"/>
                </a:solidFill>
                <a:latin typeface="Heiti SC"/>
                <a:ea typeface="+mn-ea"/>
                <a:cs typeface="+mn-cs"/>
              </a:rPr>
              <a:t>为了程序员更方便表达</a:t>
            </a:r>
            <a:endParaRPr kumimoji="1" lang="en-US" altLang="zh-CN" sz="1200" b="1" kern="1200" dirty="0">
              <a:solidFill>
                <a:srgbClr val="006FC0"/>
              </a:solidFill>
              <a:latin typeface="Heiti SC"/>
              <a:ea typeface="+mn-ea"/>
              <a:cs typeface="+mn-cs"/>
            </a:endParaRPr>
          </a:p>
          <a:p>
            <a:pPr marL="0" algn="l" defTabSz="914400" rtl="0" eaLnBrk="1" latinLnBrk="0" hangingPunct="1"/>
            <a:r>
              <a:rPr kumimoji="1" lang="en-US" altLang="zh-CN" sz="1200" b="1" kern="1200" dirty="0">
                <a:solidFill>
                  <a:srgbClr val="006FC0"/>
                </a:solidFill>
                <a:latin typeface="Heiti SC"/>
                <a:ea typeface="+mn-ea"/>
                <a:cs typeface="+mn-cs"/>
              </a:rPr>
              <a:t>5.</a:t>
            </a:r>
            <a:r>
              <a:rPr kumimoji="1" lang="zh-CN" altLang="en-US" sz="1200" b="1" kern="1200" dirty="0">
                <a:solidFill>
                  <a:srgbClr val="006FC0"/>
                </a:solidFill>
                <a:latin typeface="Heiti SC"/>
                <a:ea typeface="+mn-ea"/>
                <a:cs typeface="+mn-cs"/>
              </a:rPr>
              <a:t>正向序号，反向序号</a:t>
            </a:r>
            <a:endParaRPr kumimoji="1" lang="en-US" altLang="zh-CN" sz="1200" b="1" kern="1200" dirty="0">
              <a:solidFill>
                <a:srgbClr val="006FC0"/>
              </a:solidFill>
              <a:latin typeface="Heiti SC"/>
              <a:ea typeface="+mn-ea"/>
              <a:cs typeface="+mn-cs"/>
            </a:endParaRPr>
          </a:p>
          <a:p>
            <a:pPr marL="0" algn="l" defTabSz="914400" rtl="0" eaLnBrk="1" latinLnBrk="0" hangingPunct="1"/>
            <a:r>
              <a:rPr kumimoji="1" lang="en-US" altLang="zh-CN" sz="1200" b="1" kern="1200" dirty="0">
                <a:solidFill>
                  <a:srgbClr val="006FC0"/>
                </a:solidFill>
                <a:latin typeface="Heiti SC"/>
                <a:ea typeface="+mn-ea"/>
                <a:cs typeface="+mn-cs"/>
              </a:rPr>
              <a:t>6.</a:t>
            </a:r>
            <a:r>
              <a:rPr kumimoji="1" lang="zh-CN" altLang="en-US" sz="1200" b="1" kern="1200" dirty="0">
                <a:solidFill>
                  <a:srgbClr val="006FC0"/>
                </a:solidFill>
                <a:latin typeface="Heiti SC"/>
                <a:ea typeface="+mn-ea"/>
                <a:cs typeface="+mn-cs"/>
              </a:rPr>
              <a:t>开始，结束，是左闭右开区间；步长</a:t>
            </a:r>
            <a:endParaRPr kumimoji="1" lang="en-US" altLang="zh-CN" sz="1200" b="1" kern="1200" dirty="0">
              <a:solidFill>
                <a:srgbClr val="006FC0"/>
              </a:solidFill>
              <a:latin typeface="Heiti SC"/>
              <a:ea typeface="+mn-ea"/>
              <a:cs typeface="+mn-cs"/>
            </a:endParaRPr>
          </a:p>
          <a:p>
            <a:pPr marL="0" algn="l" defTabSz="914400" rtl="0" eaLnBrk="1" latinLnBrk="0" hangingPunct="1"/>
            <a:r>
              <a:rPr kumimoji="1" lang="en-US" altLang="zh-CN" sz="1200" b="1" kern="1200" dirty="0">
                <a:solidFill>
                  <a:srgbClr val="006FC0"/>
                </a:solidFill>
                <a:latin typeface="Heiti SC"/>
                <a:ea typeface="+mn-ea"/>
                <a:cs typeface="+mn-cs"/>
              </a:rPr>
              <a:t>7.</a:t>
            </a:r>
            <a:endParaRPr kumimoji="1" lang="zh-CN" altLang="en-US" sz="1200" b="1" kern="1200" dirty="0">
              <a:solidFill>
                <a:srgbClr val="006FC0"/>
              </a:solidFill>
              <a:latin typeface="Heiti SC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16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Sans Serif"/>
                <a:cs typeface="Microsoft Sans Serif"/>
              </a:rPr>
              <a:t>字符串操作符：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Sans Serif"/>
                <a:cs typeface="Microsoft Sans Serif"/>
              </a:rPr>
              <a:t>1.</a:t>
            </a:r>
            <a:r>
              <a:rPr lang="zh-CN" altLang="en-US" sz="1200" dirty="0">
                <a:latin typeface="Microsoft Sans Serif"/>
                <a:cs typeface="Microsoft Sans Serif"/>
              </a:rPr>
              <a:t>链接两个字符串用 ：</a:t>
            </a:r>
            <a:r>
              <a:rPr lang="en-US" altLang="zh-CN" sz="1200" dirty="0">
                <a:latin typeface="Microsoft Sans Serif"/>
                <a:cs typeface="Microsoft Sans Serif"/>
              </a:rPr>
              <a:t>+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Sans Serif"/>
                <a:cs typeface="Microsoft Sans Serif"/>
              </a:rPr>
              <a:t>2.</a:t>
            </a:r>
            <a:r>
              <a:rPr lang="zh-CN" altLang="en-US" sz="1200" dirty="0">
                <a:latin typeface="Microsoft Sans Serif"/>
                <a:cs typeface="Microsoft Sans Serif"/>
              </a:rPr>
              <a:t>复制</a:t>
            </a:r>
            <a:r>
              <a:rPr lang="en-US" altLang="zh-CN" sz="1200" dirty="0">
                <a:latin typeface="Microsoft Sans Serif"/>
                <a:cs typeface="Microsoft Sans Serif"/>
              </a:rPr>
              <a:t>n</a:t>
            </a:r>
            <a:r>
              <a:rPr lang="zh-CN" altLang="en-US" sz="1200" dirty="0">
                <a:latin typeface="Microsoft Sans Serif"/>
                <a:cs typeface="Microsoft Sans Serif"/>
              </a:rPr>
              <a:t>次字符串用： *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Sans Serif"/>
                <a:cs typeface="Microsoft Sans Serif"/>
              </a:rPr>
              <a:t>3.</a:t>
            </a:r>
            <a:r>
              <a:rPr lang="zh-CN" altLang="en-US" sz="1200" dirty="0">
                <a:latin typeface="Microsoft Sans Serif"/>
                <a:cs typeface="Microsoft Sans Serif"/>
              </a:rPr>
              <a:t>判断</a:t>
            </a:r>
            <a:r>
              <a:rPr lang="en-US" altLang="zh-CN" sz="1200" dirty="0">
                <a:latin typeface="Microsoft Sans Serif"/>
                <a:cs typeface="Microsoft Sans Serif"/>
              </a:rPr>
              <a:t>x</a:t>
            </a:r>
            <a:r>
              <a:rPr lang="zh-CN" altLang="en-US" sz="1200" dirty="0">
                <a:latin typeface="Microsoft Sans Serif"/>
                <a:cs typeface="Microsoft Sans Serif"/>
              </a:rPr>
              <a:t> 是否为 </a:t>
            </a:r>
            <a:r>
              <a:rPr lang="en-US" altLang="zh-CN" sz="1200" dirty="0">
                <a:latin typeface="Microsoft Sans Serif"/>
                <a:cs typeface="Microsoft Sans Serif"/>
              </a:rPr>
              <a:t>s</a:t>
            </a:r>
            <a:r>
              <a:rPr lang="zh-CN" altLang="en-US" sz="1200" dirty="0">
                <a:latin typeface="Microsoft Sans Serif"/>
                <a:cs typeface="Microsoft Sans Serif"/>
              </a:rPr>
              <a:t>子串： </a:t>
            </a:r>
            <a:r>
              <a:rPr lang="en-US" altLang="zh-CN" sz="1200" dirty="0">
                <a:latin typeface="Microsoft Sans Serif"/>
                <a:cs typeface="Microsoft Sans Serif"/>
              </a:rPr>
              <a:t>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Microsoft Sans Serif"/>
              <a:cs typeface="Microsoft Sans Serif"/>
            </a:endParaRPr>
          </a:p>
          <a:p>
            <a:r>
              <a:rPr lang="zh-CN" altLang="en-US" sz="1200" dirty="0">
                <a:latin typeface="Microsoft Sans Serif"/>
                <a:cs typeface="Microsoft Sans Serif"/>
              </a:rPr>
              <a:t>字符串处理函数</a:t>
            </a:r>
            <a:r>
              <a:rPr kumimoji="1" lang="zh-CN" altLang="en-US" sz="1200" dirty="0">
                <a:latin typeface="Microsoft Sans Serif"/>
                <a:cs typeface="Microsoft Sans Serif"/>
              </a:rPr>
              <a:t>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常用字符串处理函数：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(),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(), hex(), oct()</a:t>
            </a:r>
          </a:p>
          <a:p>
            <a:r>
              <a:rPr kumimoji="1" lang="en-US" altLang="zh-CN" dirty="0"/>
              <a:t>2.Unicode</a:t>
            </a:r>
            <a:r>
              <a:rPr kumimoji="1" lang="zh-CN" altLang="en-US" dirty="0"/>
              <a:t>与单字符互转：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chr</a:t>
            </a:r>
            <a:r>
              <a:rPr kumimoji="1" lang="en-US" altLang="zh-CN" dirty="0"/>
              <a:t>(), </a:t>
            </a:r>
            <a:r>
              <a:rPr kumimoji="1" lang="en-US" altLang="zh-CN" dirty="0" err="1"/>
              <a:t>ord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3.Unicode</a:t>
            </a:r>
            <a:r>
              <a:rPr kumimoji="1" lang="zh-CN" altLang="en-US" dirty="0"/>
              <a:t>编码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Sans Serif"/>
                <a:cs typeface="Microsoft Sans Serif"/>
              </a:rPr>
              <a:t>字符串处理方法：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Sans Serif"/>
                <a:cs typeface="Microsoft Sans Serif"/>
              </a:rPr>
              <a:t>1.</a:t>
            </a:r>
            <a:r>
              <a:rPr lang="zh-CN" altLang="en-US" sz="1200" dirty="0">
                <a:latin typeface="Microsoft Sans Serif"/>
                <a:cs typeface="Microsoft Sans Serif"/>
              </a:rPr>
              <a:t>方法及方法使用格式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Sans Serif"/>
                <a:cs typeface="Microsoft Sans Serif"/>
              </a:rPr>
              <a:t>2.</a:t>
            </a:r>
            <a:r>
              <a:rPr lang="zh-CN" altLang="en-US" sz="1200" dirty="0">
                <a:latin typeface="Microsoft Sans Serif"/>
                <a:cs typeface="Microsoft Sans Serif"/>
              </a:rPr>
              <a:t>常用方法：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 err="1">
                <a:latin typeface="Microsoft Sans Serif"/>
                <a:cs typeface="Microsoft Sans Serif"/>
              </a:rPr>
              <a:t>st</a:t>
            </a:r>
            <a:r>
              <a:rPr lang="en-US" altLang="zh-CN" sz="1200" spc="-180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.</a:t>
            </a:r>
            <a:r>
              <a:rPr lang="en-US" altLang="zh-CN" sz="1200" spc="-10" dirty="0" err="1">
                <a:latin typeface="Microsoft Sans Serif"/>
                <a:cs typeface="Microsoft Sans Serif"/>
              </a:rPr>
              <a:t>l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o</a:t>
            </a:r>
            <a:r>
              <a:rPr lang="en-US" altLang="zh-CN" sz="1200" spc="-15" dirty="0" err="1">
                <a:latin typeface="Microsoft Sans Serif"/>
                <a:cs typeface="Microsoft Sans Serif"/>
              </a:rPr>
              <a:t>w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er</a:t>
            </a:r>
            <a:r>
              <a:rPr lang="en-US" altLang="zh-CN" sz="1200" dirty="0">
                <a:latin typeface="Microsoft Sans Serif"/>
                <a:cs typeface="Microsoft Sans Serif"/>
              </a:rPr>
              <a:t>()</a:t>
            </a:r>
            <a:r>
              <a:rPr lang="en-US" altLang="zh-CN" sz="1200" spc="45" dirty="0">
                <a:latin typeface="Microsoft Sans Serif"/>
                <a:cs typeface="Microsoft Sans Serif"/>
              </a:rPr>
              <a:t> </a:t>
            </a:r>
            <a:r>
              <a:rPr lang="zh-CN" altLang="en-US" sz="1100" b="1" dirty="0">
                <a:latin typeface="Heiti SC"/>
                <a:cs typeface="Heiti SC"/>
              </a:rPr>
              <a:t>或</a:t>
            </a:r>
            <a:r>
              <a:rPr lang="zh-CN" altLang="en-US" sz="1100" b="1" spc="135" dirty="0">
                <a:latin typeface="Heiti SC"/>
                <a:cs typeface="Heiti SC"/>
              </a:rPr>
              <a:t> 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st</a:t>
            </a:r>
            <a:r>
              <a:rPr lang="en-US" altLang="zh-CN" sz="1200" spc="-180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.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upper</a:t>
            </a:r>
            <a:r>
              <a:rPr lang="en-US" altLang="zh-CN" sz="1200" dirty="0">
                <a:latin typeface="Microsoft Sans Serif"/>
                <a:cs typeface="Microsoft Sans Serif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 err="1">
                <a:latin typeface="Microsoft Sans Serif"/>
                <a:cs typeface="Microsoft Sans Serif"/>
              </a:rPr>
              <a:t>st</a:t>
            </a:r>
            <a:r>
              <a:rPr lang="en-US" altLang="zh-CN" sz="1200" spc="-180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.s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p</a:t>
            </a:r>
            <a:r>
              <a:rPr lang="en-US" altLang="zh-CN" sz="1200" spc="-10" dirty="0" err="1">
                <a:latin typeface="Microsoft Sans Serif"/>
                <a:cs typeface="Microsoft Sans Serif"/>
              </a:rPr>
              <a:t>li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t</a:t>
            </a:r>
            <a:r>
              <a:rPr lang="en-US" altLang="zh-CN" sz="1200" dirty="0">
                <a:latin typeface="Microsoft Sans Serif"/>
                <a:cs typeface="Microsoft Sans Serif"/>
              </a:rPr>
              <a:t>(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s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e</a:t>
            </a:r>
            <a:r>
              <a:rPr lang="en-US" altLang="zh-CN" sz="1200" spc="5" dirty="0" err="1">
                <a:latin typeface="Microsoft Sans Serif"/>
                <a:cs typeface="Microsoft Sans Serif"/>
              </a:rPr>
              <a:t>p</a:t>
            </a:r>
            <a:r>
              <a:rPr lang="en-US" altLang="zh-CN" sz="1200" dirty="0">
                <a:latin typeface="Microsoft Sans Serif"/>
                <a:cs typeface="Microsoft Sans Serif"/>
              </a:rPr>
              <a:t>=N</a:t>
            </a:r>
            <a:r>
              <a:rPr lang="en-US" altLang="zh-CN" sz="1200" spc="-5" dirty="0">
                <a:latin typeface="Microsoft Sans Serif"/>
                <a:cs typeface="Microsoft Sans Serif"/>
              </a:rPr>
              <a:t>o</a:t>
            </a:r>
            <a:r>
              <a:rPr lang="en-US" altLang="zh-CN" sz="1200" dirty="0">
                <a:latin typeface="Microsoft Sans Serif"/>
                <a:cs typeface="Microsoft Sans Serif"/>
              </a:rPr>
              <a:t>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 err="1">
                <a:latin typeface="Microsoft Sans Serif"/>
                <a:cs typeface="Microsoft Sans Serif"/>
              </a:rPr>
              <a:t>st</a:t>
            </a:r>
            <a:r>
              <a:rPr lang="en-US" altLang="zh-CN" sz="1200" spc="-180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.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c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o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un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t</a:t>
            </a:r>
            <a:r>
              <a:rPr lang="en-US" altLang="zh-CN" sz="1200" dirty="0">
                <a:latin typeface="Microsoft Sans Serif"/>
                <a:cs typeface="Microsoft Sans Serif"/>
              </a:rPr>
              <a:t>(</a:t>
            </a:r>
            <a:r>
              <a:rPr lang="en-US" altLang="zh-CN" sz="1200" spc="-5" dirty="0">
                <a:latin typeface="Microsoft Sans Serif"/>
                <a:cs typeface="Microsoft Sans Serif"/>
              </a:rPr>
              <a:t>s</a:t>
            </a:r>
            <a:r>
              <a:rPr lang="en-US" altLang="zh-CN" sz="1200" dirty="0">
                <a:latin typeface="Microsoft Sans Serif"/>
                <a:cs typeface="Microsoft Sans Serif"/>
              </a:rPr>
              <a:t>ub)</a:t>
            </a:r>
            <a:r>
              <a:rPr lang="zh-CN" altLang="en-US" sz="1200" dirty="0">
                <a:latin typeface="Microsoft Sans Serif"/>
                <a:cs typeface="Microsoft Sans Serif"/>
              </a:rPr>
              <a:t> </a:t>
            </a:r>
            <a:r>
              <a:rPr lang="en-US" altLang="zh-CN" sz="1200" dirty="0">
                <a:latin typeface="Microsoft Sans Serif"/>
                <a:cs typeface="Microsoft Sans Serif"/>
              </a:rPr>
              <a:t>	#</a:t>
            </a:r>
            <a:r>
              <a:rPr lang="zh-CN" altLang="en-US" sz="1200" dirty="0">
                <a:latin typeface="Microsoft Sans Serif"/>
                <a:cs typeface="Microsoft Sans Serif"/>
              </a:rPr>
              <a:t> 统计子串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 err="1">
                <a:latin typeface="Microsoft Sans Serif"/>
                <a:cs typeface="Microsoft Sans Serif"/>
              </a:rPr>
              <a:t>st</a:t>
            </a:r>
            <a:r>
              <a:rPr lang="en-US" altLang="zh-CN" sz="1200" spc="-180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.</a:t>
            </a:r>
            <a:r>
              <a:rPr lang="en-US" altLang="zh-CN" sz="1200" spc="-25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ep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la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ce</a:t>
            </a:r>
            <a:r>
              <a:rPr lang="en-US" altLang="zh-CN" sz="1200" dirty="0">
                <a:latin typeface="Microsoft Sans Serif"/>
                <a:cs typeface="Microsoft Sans Serif"/>
              </a:rPr>
              <a:t>(</a:t>
            </a:r>
            <a:r>
              <a:rPr lang="en-US" altLang="zh-CN" sz="1200" spc="-5" dirty="0">
                <a:latin typeface="Microsoft Sans Serif"/>
                <a:cs typeface="Microsoft Sans Serif"/>
              </a:rPr>
              <a:t>o</a:t>
            </a:r>
            <a:r>
              <a:rPr lang="en-US" altLang="zh-CN" sz="1200" spc="-10" dirty="0">
                <a:latin typeface="Microsoft Sans Serif"/>
                <a:cs typeface="Microsoft Sans Serif"/>
              </a:rPr>
              <a:t>l</a:t>
            </a:r>
            <a:r>
              <a:rPr lang="en-US" altLang="zh-CN" sz="1200" dirty="0">
                <a:latin typeface="Microsoft Sans Serif"/>
                <a:cs typeface="Microsoft Sans Serif"/>
              </a:rPr>
              <a:t>d,</a:t>
            </a:r>
            <a:r>
              <a:rPr lang="en-US" altLang="zh-CN" sz="1200" spc="40" dirty="0">
                <a:latin typeface="Microsoft Sans Serif"/>
                <a:cs typeface="Microsoft Sans Serif"/>
              </a:rPr>
              <a:t> </a:t>
            </a:r>
            <a:r>
              <a:rPr lang="en-US" altLang="zh-CN" sz="1200" dirty="0">
                <a:latin typeface="Microsoft Sans Serif"/>
                <a:cs typeface="Microsoft Sans Serif"/>
              </a:rPr>
              <a:t>new)	#</a:t>
            </a:r>
            <a:r>
              <a:rPr lang="zh-CN" altLang="en-US" sz="1200" dirty="0">
                <a:latin typeface="Microsoft Sans Serif"/>
                <a:cs typeface="Microsoft Sans Serif"/>
              </a:rPr>
              <a:t> 替换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 err="1">
                <a:latin typeface="Microsoft Sans Serif"/>
                <a:cs typeface="Microsoft Sans Serif"/>
              </a:rPr>
              <a:t>st</a:t>
            </a:r>
            <a:r>
              <a:rPr lang="en-US" altLang="zh-CN" sz="1200" spc="-180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.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cen</a:t>
            </a:r>
            <a:r>
              <a:rPr lang="en-US" altLang="zh-CN" sz="1200" spc="-15" dirty="0" err="1">
                <a:latin typeface="Microsoft Sans Serif"/>
                <a:cs typeface="Microsoft Sans Serif"/>
              </a:rPr>
              <a:t>t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er</a:t>
            </a:r>
            <a:r>
              <a:rPr lang="en-US" altLang="zh-CN" sz="1200" spc="-10" dirty="0">
                <a:latin typeface="Microsoft Sans Serif"/>
                <a:cs typeface="Microsoft Sans Serif"/>
              </a:rPr>
              <a:t>(</a:t>
            </a:r>
            <a:r>
              <a:rPr lang="en-US" altLang="zh-CN" sz="1200" dirty="0">
                <a:latin typeface="Microsoft Sans Serif"/>
                <a:cs typeface="Microsoft Sans Serif"/>
              </a:rPr>
              <a:t>w</a:t>
            </a:r>
            <a:r>
              <a:rPr lang="en-US" altLang="zh-CN" sz="1200" spc="-10" dirty="0">
                <a:latin typeface="Microsoft Sans Serif"/>
                <a:cs typeface="Microsoft Sans Serif"/>
              </a:rPr>
              <a:t>i</a:t>
            </a:r>
            <a:r>
              <a:rPr lang="en-US" altLang="zh-CN" sz="1200" dirty="0">
                <a:latin typeface="Microsoft Sans Serif"/>
                <a:cs typeface="Microsoft Sans Serif"/>
              </a:rPr>
              <a:t>d</a:t>
            </a:r>
            <a:r>
              <a:rPr lang="en-US" altLang="zh-CN" sz="1200" spc="-5" dirty="0">
                <a:latin typeface="Microsoft Sans Serif"/>
                <a:cs typeface="Microsoft Sans Serif"/>
              </a:rPr>
              <a:t>t</a:t>
            </a:r>
            <a:r>
              <a:rPr lang="en-US" altLang="zh-CN" sz="1200" dirty="0">
                <a:latin typeface="Microsoft Sans Serif"/>
                <a:cs typeface="Microsoft Sans Serif"/>
              </a:rPr>
              <a:t>h[</a:t>
            </a:r>
            <a:r>
              <a:rPr lang="en-US" altLang="zh-CN" sz="1200" spc="-5" dirty="0">
                <a:latin typeface="Microsoft Sans Serif"/>
                <a:cs typeface="Microsoft Sans Serif"/>
              </a:rPr>
              <a:t>,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f</a:t>
            </a:r>
            <a:r>
              <a:rPr lang="en-US" altLang="zh-CN" sz="1200" spc="-10" dirty="0" err="1">
                <a:latin typeface="Microsoft Sans Serif"/>
                <a:cs typeface="Microsoft Sans Serif"/>
              </a:rPr>
              <a:t>ill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ch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a</a:t>
            </a:r>
            <a:r>
              <a:rPr lang="en-US" altLang="zh-CN" sz="1200" spc="5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15" dirty="0">
                <a:latin typeface="Microsoft Sans Serif"/>
                <a:cs typeface="Microsoft Sans Serif"/>
              </a:rPr>
              <a:t>]</a:t>
            </a:r>
            <a:r>
              <a:rPr lang="en-US" altLang="zh-CN" sz="1200" dirty="0">
                <a:latin typeface="Microsoft Sans Serif"/>
                <a:cs typeface="Microsoft Sans Serif"/>
              </a:rPr>
              <a:t>)	#</a:t>
            </a:r>
            <a:r>
              <a:rPr lang="zh-CN" altLang="en-US" sz="1200" dirty="0">
                <a:latin typeface="Arial Unicode MS"/>
                <a:cs typeface="Arial Unicode MS"/>
              </a:rPr>
              <a:t>字符串</a:t>
            </a:r>
            <a:r>
              <a:rPr lang="en-US" altLang="zh-CN" sz="1200" spc="-10" dirty="0" err="1">
                <a:latin typeface="Microsoft Sans Serif"/>
                <a:cs typeface="Microsoft Sans Serif"/>
              </a:rPr>
              <a:t>s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t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r</a:t>
            </a:r>
            <a:r>
              <a:rPr lang="zh-CN" altLang="en-US" sz="1200" dirty="0">
                <a:latin typeface="Arial Unicode MS"/>
                <a:cs typeface="Arial Unicode MS"/>
              </a:rPr>
              <a:t>根据宽度</a:t>
            </a:r>
            <a:r>
              <a:rPr lang="en-US" altLang="zh-CN" sz="1200" spc="-10" dirty="0">
                <a:latin typeface="Microsoft Sans Serif"/>
                <a:cs typeface="Microsoft Sans Serif"/>
              </a:rPr>
              <a:t>w</a:t>
            </a:r>
            <a:r>
              <a:rPr lang="en-US" altLang="zh-CN" sz="1200" dirty="0">
                <a:latin typeface="Microsoft Sans Serif"/>
                <a:cs typeface="Microsoft Sans Serif"/>
              </a:rPr>
              <a:t>idt</a:t>
            </a:r>
            <a:r>
              <a:rPr lang="en-US" altLang="zh-CN" sz="1200" spc="-5" dirty="0">
                <a:latin typeface="Microsoft Sans Serif"/>
                <a:cs typeface="Microsoft Sans Serif"/>
              </a:rPr>
              <a:t>h</a:t>
            </a:r>
            <a:r>
              <a:rPr lang="zh-CN" altLang="en-US" sz="1200" dirty="0">
                <a:latin typeface="Arial Unicode MS"/>
                <a:cs typeface="Arial Unicode MS"/>
              </a:rPr>
              <a:t>居中，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fill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ch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a</a:t>
            </a:r>
            <a:r>
              <a:rPr lang="en-US" altLang="zh-CN" sz="1200" spc="-10" dirty="0" err="1">
                <a:latin typeface="Microsoft Sans Serif"/>
                <a:cs typeface="Microsoft Sans Serif"/>
              </a:rPr>
              <a:t>r</a:t>
            </a:r>
            <a:r>
              <a:rPr lang="zh-CN" altLang="en-US" sz="1200" dirty="0">
                <a:latin typeface="Arial Unicode MS"/>
                <a:cs typeface="Arial Unicode MS"/>
              </a:rPr>
              <a:t>可选 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Microsoft Sans Serif"/>
              <a:cs typeface="Microsoft Sans Serif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81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4096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665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65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6288" y="570618"/>
            <a:ext cx="5551423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051" y="1917327"/>
            <a:ext cx="8191896" cy="296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1779423"/>
            <a:ext cx="5840772" cy="2426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复数类型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2347" y="1529255"/>
            <a:ext cx="6275705" cy="281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6345" indent="54483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与数学中复数的概念一致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36345">
              <a:lnSpc>
                <a:spcPct val="100000"/>
              </a:lnSpc>
              <a:spcBef>
                <a:spcPts val="1920"/>
              </a:spcBef>
            </a:pPr>
            <a:r>
              <a:rPr sz="2400" b="1" dirty="0">
                <a:latin typeface="Heiti SC"/>
                <a:cs typeface="Heiti SC"/>
              </a:rPr>
              <a:t>如果</a:t>
            </a:r>
            <a:r>
              <a:rPr sz="2400" b="1" spc="65" dirty="0">
                <a:latin typeface="Arial"/>
                <a:cs typeface="Arial"/>
              </a:rPr>
              <a:t>x</a:t>
            </a:r>
            <a:r>
              <a:rPr sz="2400" b="1" spc="135" baseline="24305" dirty="0">
                <a:latin typeface="Arial"/>
                <a:cs typeface="Arial"/>
              </a:rPr>
              <a:t>2 </a:t>
            </a:r>
            <a:r>
              <a:rPr sz="2400" b="1" spc="-277" baseline="24305" dirty="0">
                <a:latin typeface="Arial"/>
                <a:cs typeface="Arial"/>
              </a:rPr>
              <a:t> </a:t>
            </a:r>
            <a:r>
              <a:rPr sz="2400" b="1" spc="425" dirty="0">
                <a:latin typeface="Arial"/>
                <a:cs typeface="Arial"/>
              </a:rPr>
              <a:t>=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240" dirty="0">
                <a:latin typeface="Arial"/>
                <a:cs typeface="Arial"/>
              </a:rPr>
              <a:t>-</a:t>
            </a:r>
            <a:r>
              <a:rPr sz="2400" b="1" spc="140" dirty="0">
                <a:latin typeface="Arial"/>
                <a:cs typeface="Arial"/>
              </a:rPr>
              <a:t>1</a:t>
            </a:r>
            <a:r>
              <a:rPr sz="2400" b="1" dirty="0">
                <a:latin typeface="Heiti SC"/>
                <a:cs typeface="Heiti SC"/>
              </a:rPr>
              <a:t>，那么</a:t>
            </a:r>
            <a:r>
              <a:rPr sz="2400" b="1" spc="65" dirty="0">
                <a:latin typeface="Arial"/>
                <a:cs typeface="Arial"/>
              </a:rPr>
              <a:t>x</a:t>
            </a:r>
            <a:r>
              <a:rPr sz="2400" b="1" dirty="0">
                <a:latin typeface="Heiti SC"/>
                <a:cs typeface="Heiti SC"/>
              </a:rPr>
              <a:t>的值是什么？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32585" algn="l"/>
                <a:tab pos="2221865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定义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j</a:t>
            </a:r>
            <a:r>
              <a:rPr sz="2400" b="1" i="1" spc="1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425" dirty="0">
                <a:latin typeface="Arial"/>
                <a:cs typeface="Arial"/>
              </a:rPr>
              <a:t>=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spc="430" dirty="0">
                <a:latin typeface="Times New Roman"/>
                <a:cs typeface="Times New Roman"/>
              </a:rPr>
              <a:t>−</a:t>
            </a:r>
            <a:r>
              <a:rPr sz="2400" spc="-1480" dirty="0">
                <a:latin typeface="Times New Roman"/>
                <a:cs typeface="Times New Roman"/>
              </a:rPr>
              <a:t>𝟏𝟏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Heiti SC"/>
                <a:cs typeface="Heiti SC"/>
              </a:rPr>
              <a:t>，以此为基础，构建数学体系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spc="420" dirty="0">
                <a:latin typeface="Arial"/>
                <a:cs typeface="Arial"/>
              </a:rPr>
              <a:t>+</a:t>
            </a:r>
            <a:r>
              <a:rPr sz="2400" b="1" spc="125" dirty="0">
                <a:latin typeface="Arial"/>
                <a:cs typeface="Arial"/>
              </a:rPr>
              <a:t>b</a:t>
            </a:r>
            <a:r>
              <a:rPr sz="2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j</a:t>
            </a:r>
            <a:r>
              <a:rPr sz="24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Heiti SC"/>
                <a:cs typeface="Heiti SC"/>
              </a:rPr>
              <a:t>被称为复数，其中，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dirty="0">
                <a:latin typeface="Heiti SC"/>
                <a:cs typeface="Heiti SC"/>
              </a:rPr>
              <a:t>是实部，</a:t>
            </a:r>
            <a:r>
              <a:rPr sz="2400" b="1" spc="125" dirty="0">
                <a:latin typeface="Arial"/>
                <a:cs typeface="Arial"/>
              </a:rPr>
              <a:t>b</a:t>
            </a:r>
            <a:r>
              <a:rPr sz="2400" b="1" dirty="0">
                <a:latin typeface="Heiti SC"/>
                <a:cs typeface="Heiti SC"/>
              </a:rPr>
              <a:t>是虚部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数值运算操作符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81422" y="1529255"/>
            <a:ext cx="45974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操作符是完成运算的一种符号体系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BE77890-3064-224E-80CC-206190A11CC6}"/>
              </a:ext>
            </a:extLst>
          </p:cNvPr>
          <p:cNvSpPr txBox="1"/>
          <p:nvPr/>
        </p:nvSpPr>
        <p:spPr>
          <a:xfrm>
            <a:off x="2687822" y="2240954"/>
            <a:ext cx="4191000" cy="368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op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：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+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-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，*，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/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//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%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，**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cs typeface="Heiti SC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3F98928-6A0C-AD46-BC24-55F09FD61F1D}"/>
              </a:ext>
            </a:extLst>
          </p:cNvPr>
          <p:cNvSpPr txBox="1"/>
          <p:nvPr/>
        </p:nvSpPr>
        <p:spPr>
          <a:xfrm>
            <a:off x="2687822" y="2978649"/>
            <a:ext cx="3712978" cy="368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x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op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y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与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x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=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x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op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y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等价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cs typeface="Heiti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数字类型的关系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4705" y="1529255"/>
            <a:ext cx="7531100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40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类型间可进行混合运算，生成结果为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spc="-125" dirty="0">
                <a:solidFill>
                  <a:srgbClr val="006FC0"/>
                </a:solidFill>
                <a:latin typeface="Heiti SC"/>
                <a:cs typeface="Heiti SC"/>
              </a:rPr>
              <a:t>最宽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spc="-125" dirty="0">
                <a:solidFill>
                  <a:srgbClr val="006FC0"/>
                </a:solidFill>
                <a:latin typeface="Heiti SC"/>
                <a:cs typeface="Heiti SC"/>
              </a:rPr>
              <a:t>类型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三种类型存在一种逐渐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扩展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或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变宽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的关系：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26720" algn="ctr">
              <a:lnSpc>
                <a:spcPct val="100000"/>
              </a:lnSpc>
              <a:tabLst>
                <a:tab pos="1216025" algn="l"/>
                <a:tab pos="1761489" algn="l"/>
                <a:tab pos="2857500" algn="l"/>
                <a:tab pos="3402965" algn="l"/>
              </a:tabLst>
            </a:pP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整数	</a:t>
            </a:r>
            <a:r>
              <a:rPr sz="2400" b="1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25" dirty="0">
                <a:solidFill>
                  <a:srgbClr val="007EDE"/>
                </a:solidFill>
                <a:latin typeface="Arial"/>
                <a:cs typeface="Arial"/>
              </a:rPr>
              <a:t>&gt;</a:t>
            </a:r>
            <a:r>
              <a:rPr sz="2400" b="1" dirty="0">
                <a:solidFill>
                  <a:srgbClr val="007EDE"/>
                </a:solidFill>
                <a:latin typeface="Arial"/>
                <a:cs typeface="Arial"/>
              </a:rPr>
              <a:t>	</a:t>
            </a: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浮点数	</a:t>
            </a:r>
            <a:r>
              <a:rPr sz="2400" b="1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25" dirty="0">
                <a:solidFill>
                  <a:srgbClr val="007EDE"/>
                </a:solidFill>
                <a:latin typeface="Arial"/>
                <a:cs typeface="Arial"/>
              </a:rPr>
              <a:t>&gt;</a:t>
            </a:r>
            <a:r>
              <a:rPr sz="2400" b="1" dirty="0">
                <a:solidFill>
                  <a:srgbClr val="007EDE"/>
                </a:solidFill>
                <a:latin typeface="Arial"/>
                <a:cs typeface="Arial"/>
              </a:rPr>
              <a:t>	</a:t>
            </a: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复数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197350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例如：</a:t>
            </a:r>
            <a:r>
              <a:rPr sz="2400" b="1" spc="140" dirty="0">
                <a:latin typeface="Arial"/>
                <a:cs typeface="Arial"/>
              </a:rPr>
              <a:t>12</a:t>
            </a:r>
            <a:r>
              <a:rPr sz="2400" b="1" spc="145" dirty="0">
                <a:latin typeface="Arial"/>
                <a:cs typeface="Arial"/>
              </a:rPr>
              <a:t>3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425" dirty="0">
                <a:latin typeface="Arial"/>
                <a:cs typeface="Arial"/>
              </a:rPr>
              <a:t>+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75" dirty="0">
                <a:latin typeface="Arial"/>
                <a:cs typeface="Arial"/>
              </a:rPr>
              <a:t>4.</a:t>
            </a:r>
            <a:r>
              <a:rPr sz="2400" b="1" spc="145" dirty="0">
                <a:latin typeface="Arial"/>
                <a:cs typeface="Arial"/>
              </a:rPr>
              <a:t>0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425" dirty="0">
                <a:latin typeface="Arial"/>
                <a:cs typeface="Arial"/>
              </a:rPr>
              <a:t>=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105" dirty="0">
                <a:latin typeface="Arial"/>
                <a:cs typeface="Arial"/>
              </a:rPr>
              <a:t>127.</a:t>
            </a:r>
            <a:r>
              <a:rPr sz="2400" b="1" spc="145" dirty="0">
                <a:latin typeface="Arial"/>
                <a:cs typeface="Arial"/>
              </a:rPr>
              <a:t>0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整数</a:t>
            </a:r>
            <a:r>
              <a:rPr sz="2400" b="1" spc="420" dirty="0">
                <a:latin typeface="Arial"/>
                <a:cs typeface="Arial"/>
              </a:rPr>
              <a:t>+</a:t>
            </a:r>
            <a:r>
              <a:rPr sz="2400" b="1" dirty="0">
                <a:latin typeface="Heiti SC"/>
                <a:cs typeface="Heiti SC"/>
              </a:rPr>
              <a:t>浮点数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spc="425" dirty="0">
                <a:latin typeface="Arial"/>
                <a:cs typeface="Arial"/>
              </a:rPr>
              <a:t>=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浮点数</a:t>
            </a:r>
            <a:r>
              <a:rPr sz="2400" b="1" spc="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-152400" y="16809"/>
            <a:ext cx="2590800" cy="155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609780"/>
            <a:ext cx="1905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Unicode MS"/>
                <a:cs typeface="Arial Unicode MS"/>
              </a:rPr>
              <a:t>数值运算函数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708C3A3-4436-114C-8F35-39AD4154C1DC}"/>
              </a:ext>
            </a:extLst>
          </p:cNvPr>
          <p:cNvSpPr txBox="1"/>
          <p:nvPr/>
        </p:nvSpPr>
        <p:spPr>
          <a:xfrm>
            <a:off x="2443779" y="632763"/>
            <a:ext cx="4902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一些以函数形式提供的数值运算功能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F6C327F2-8FBB-8D47-9362-4C32A69C2B73}"/>
              </a:ext>
            </a:extLst>
          </p:cNvPr>
          <p:cNvSpPr txBox="1"/>
          <p:nvPr/>
        </p:nvSpPr>
        <p:spPr>
          <a:xfrm>
            <a:off x="2474259" y="1368851"/>
            <a:ext cx="49021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a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b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s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(x),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d</a:t>
            </a:r>
            <a:r>
              <a:rPr lang="en-US" altLang="zh-CN" sz="2400" spc="-1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i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v</a:t>
            </a:r>
            <a:r>
              <a:rPr lang="en-US" altLang="zh-CN" sz="2400" spc="-1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m</a:t>
            </a:r>
            <a:r>
              <a:rPr lang="en-US" altLang="zh-CN" sz="2400" spc="-5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o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d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(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x</a:t>
            </a:r>
            <a:r>
              <a:rPr lang="en-US" altLang="zh-CN" sz="2400" spc="-5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,</a:t>
            </a:r>
            <a:r>
              <a:rPr lang="en-US" altLang="zh-CN" sz="2400" spc="-1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y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), p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o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w(x,</a:t>
            </a:r>
            <a:r>
              <a:rPr lang="en-US" altLang="zh-CN" sz="2400" spc="2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 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y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[,</a:t>
            </a:r>
            <a:r>
              <a:rPr lang="en-US" altLang="zh-CN" sz="2400" spc="5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 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z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])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4D7E43-2DE2-BA47-8132-58D5CF331A65}"/>
              </a:ext>
            </a:extLst>
          </p:cNvPr>
          <p:cNvSpPr txBox="1"/>
          <p:nvPr/>
        </p:nvSpPr>
        <p:spPr>
          <a:xfrm>
            <a:off x="2667000" y="2180794"/>
            <a:ext cx="4859985" cy="110799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round(x[, d]), </a:t>
            </a:r>
          </a:p>
          <a:p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max(x1,x2, … ,</a:t>
            </a:r>
            <a:r>
              <a:rPr lang="en-US" altLang="zh-CN" sz="2400" spc="-5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xn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), min(x1,x2, … ,</a:t>
            </a:r>
            <a:r>
              <a:rPr lang="en-US" altLang="zh-CN" sz="2400" spc="-5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xn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)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1F963B-7C5E-7F45-8D12-BA82976FC0D1}"/>
              </a:ext>
            </a:extLst>
          </p:cNvPr>
          <p:cNvSpPr txBox="1"/>
          <p:nvPr/>
        </p:nvSpPr>
        <p:spPr>
          <a:xfrm>
            <a:off x="2474259" y="3288791"/>
            <a:ext cx="4056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pc="-5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int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(x), float(x), complex(x)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-304799" y="72488"/>
            <a:ext cx="2667000" cy="1601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742950"/>
            <a:ext cx="12932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Unicode MS"/>
                <a:cs typeface="Arial Unicode MS"/>
              </a:rPr>
              <a:t>单元小结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0C287E7-EB2C-284B-AE4D-A29715373933}"/>
              </a:ext>
            </a:extLst>
          </p:cNvPr>
          <p:cNvSpPr txBox="1"/>
          <p:nvPr/>
        </p:nvSpPr>
        <p:spPr>
          <a:xfrm>
            <a:off x="1828800" y="1849120"/>
            <a:ext cx="6442075" cy="247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整数类型的无限范围及</a:t>
            </a:r>
            <a:r>
              <a:rPr sz="2000" b="1" spc="120" dirty="0">
                <a:latin typeface="Arial"/>
                <a:cs typeface="Arial"/>
              </a:rPr>
              <a:t>4</a:t>
            </a:r>
            <a:r>
              <a:rPr sz="2000" b="1" spc="-15" dirty="0">
                <a:latin typeface="Heiti SC"/>
                <a:cs typeface="Heiti SC"/>
              </a:rPr>
              <a:t>种</a:t>
            </a:r>
            <a:r>
              <a:rPr sz="2000" b="1" dirty="0">
                <a:latin typeface="Heiti SC"/>
                <a:cs typeface="Heiti SC"/>
              </a:rPr>
              <a:t>进制</a:t>
            </a:r>
            <a:r>
              <a:rPr sz="2000" b="1" spc="-15" dirty="0">
                <a:latin typeface="Heiti SC"/>
                <a:cs typeface="Heiti SC"/>
              </a:rPr>
              <a:t>表示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浮点数类型的近似无限</a:t>
            </a:r>
            <a:r>
              <a:rPr sz="2000" b="1" spc="-15" dirty="0">
                <a:latin typeface="Heiti SC"/>
                <a:cs typeface="Heiti SC"/>
              </a:rPr>
              <a:t>范</a:t>
            </a:r>
            <a:r>
              <a:rPr sz="2000" b="1" dirty="0">
                <a:latin typeface="Heiti SC"/>
                <a:cs typeface="Heiti SC"/>
              </a:rPr>
              <a:t>围、</a:t>
            </a:r>
            <a:r>
              <a:rPr sz="2000" b="1" spc="-15" dirty="0">
                <a:latin typeface="Heiti SC"/>
                <a:cs typeface="Heiti SC"/>
              </a:rPr>
              <a:t>小</a:t>
            </a:r>
            <a:r>
              <a:rPr sz="2000" b="1" dirty="0">
                <a:latin typeface="Heiti SC"/>
                <a:cs typeface="Heiti SC"/>
              </a:rPr>
              <a:t>尾数</a:t>
            </a:r>
            <a:r>
              <a:rPr sz="2000" b="1" spc="-15" dirty="0">
                <a:latin typeface="Heiti SC"/>
                <a:cs typeface="Heiti SC"/>
              </a:rPr>
              <a:t>及</a:t>
            </a:r>
            <a:r>
              <a:rPr sz="2000" b="1" dirty="0">
                <a:latin typeface="Heiti SC"/>
                <a:cs typeface="Heiti SC"/>
              </a:rPr>
              <a:t>科学</a:t>
            </a:r>
            <a:r>
              <a:rPr sz="2000" b="1" spc="-15" dirty="0">
                <a:latin typeface="Heiti SC"/>
                <a:cs typeface="Heiti SC"/>
              </a:rPr>
              <a:t>计</a:t>
            </a:r>
            <a:r>
              <a:rPr sz="2000" b="1" dirty="0">
                <a:latin typeface="Heiti SC"/>
                <a:cs typeface="Heiti SC"/>
              </a:rPr>
              <a:t>数法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350" dirty="0">
                <a:latin typeface="Arial"/>
                <a:cs typeface="Arial"/>
              </a:rPr>
              <a:t>+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204" dirty="0">
                <a:latin typeface="Arial"/>
                <a:cs typeface="Arial"/>
              </a:rPr>
              <a:t>-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90" dirty="0">
                <a:latin typeface="Arial"/>
                <a:cs typeface="Arial"/>
              </a:rPr>
              <a:t>*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390" dirty="0">
                <a:latin typeface="Arial"/>
                <a:cs typeface="Arial"/>
              </a:rPr>
              <a:t>/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390" dirty="0">
                <a:latin typeface="Arial"/>
                <a:cs typeface="Arial"/>
              </a:rPr>
              <a:t>//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90" dirty="0">
                <a:latin typeface="Arial"/>
                <a:cs typeface="Arial"/>
              </a:rPr>
              <a:t>%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90" dirty="0">
                <a:latin typeface="Arial"/>
                <a:cs typeface="Arial"/>
              </a:rPr>
              <a:t>**</a:t>
            </a:r>
            <a:r>
              <a:rPr sz="2000" b="1" dirty="0">
                <a:latin typeface="Heiti SC"/>
                <a:cs typeface="Heiti SC"/>
              </a:rPr>
              <a:t>、二元增强</a:t>
            </a:r>
            <a:r>
              <a:rPr sz="2000" b="1" spc="-15" dirty="0">
                <a:latin typeface="Heiti SC"/>
                <a:cs typeface="Heiti SC"/>
              </a:rPr>
              <a:t>赋</a:t>
            </a:r>
            <a:r>
              <a:rPr sz="2000" b="1" dirty="0">
                <a:latin typeface="Heiti SC"/>
                <a:cs typeface="Heiti SC"/>
              </a:rPr>
              <a:t>值操</a:t>
            </a:r>
            <a:r>
              <a:rPr sz="2000" b="1" spc="-15" dirty="0">
                <a:latin typeface="Heiti SC"/>
                <a:cs typeface="Heiti SC"/>
              </a:rPr>
              <a:t>作</a:t>
            </a:r>
            <a:r>
              <a:rPr sz="2000" b="1" dirty="0">
                <a:latin typeface="Heiti SC"/>
                <a:cs typeface="Heiti SC"/>
              </a:rPr>
              <a:t>符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75" dirty="0">
                <a:latin typeface="Arial"/>
                <a:cs typeface="Arial"/>
              </a:rPr>
              <a:t>b</a:t>
            </a:r>
            <a:r>
              <a:rPr sz="2000" b="1" spc="-15" dirty="0">
                <a:latin typeface="Arial"/>
                <a:cs typeface="Arial"/>
              </a:rPr>
              <a:t>s</a:t>
            </a:r>
            <a:r>
              <a:rPr sz="2000" b="1" spc="-10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05" dirty="0">
                <a:latin typeface="Arial"/>
                <a:cs typeface="Arial"/>
              </a:rPr>
              <a:t>d</a:t>
            </a: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85" dirty="0">
                <a:latin typeface="Arial"/>
                <a:cs typeface="Arial"/>
              </a:rPr>
              <a:t>v</a:t>
            </a:r>
            <a:r>
              <a:rPr sz="2000" b="1" spc="140" dirty="0">
                <a:latin typeface="Arial"/>
                <a:cs typeface="Arial"/>
              </a:rPr>
              <a:t>m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100" dirty="0">
                <a:latin typeface="Arial"/>
                <a:cs typeface="Arial"/>
              </a:rPr>
              <a:t>d</a:t>
            </a:r>
            <a:r>
              <a:rPr sz="2000" b="1" spc="95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05" dirty="0">
                <a:latin typeface="Arial"/>
                <a:cs typeface="Arial"/>
              </a:rPr>
              <a:t>p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135" dirty="0">
                <a:latin typeface="Arial"/>
                <a:cs typeface="Arial"/>
              </a:rPr>
              <a:t>w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95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60" dirty="0">
                <a:latin typeface="Arial"/>
                <a:cs typeface="Arial"/>
              </a:rPr>
              <a:t>r</a:t>
            </a:r>
            <a:r>
              <a:rPr sz="2000" b="1" spc="85" dirty="0">
                <a:latin typeface="Arial"/>
                <a:cs typeface="Arial"/>
              </a:rPr>
              <a:t>o</a:t>
            </a:r>
            <a:r>
              <a:rPr sz="2000" b="1" spc="80" dirty="0">
                <a:latin typeface="Arial"/>
                <a:cs typeface="Arial"/>
              </a:rPr>
              <a:t>un</a:t>
            </a:r>
            <a:r>
              <a:rPr sz="2000" b="1" spc="85" dirty="0">
                <a:latin typeface="Arial"/>
                <a:cs typeface="Arial"/>
              </a:rPr>
              <a:t>d</a:t>
            </a:r>
            <a:r>
              <a:rPr sz="2000" b="1" spc="105" dirty="0">
                <a:latin typeface="Arial"/>
                <a:cs typeface="Arial"/>
              </a:rPr>
              <a:t>()</a:t>
            </a:r>
            <a:r>
              <a:rPr sz="2000" b="1" spc="-15" dirty="0">
                <a:latin typeface="Heiti SC"/>
                <a:cs typeface="Heiti SC"/>
              </a:rPr>
              <a:t>、</a:t>
            </a:r>
            <a:r>
              <a:rPr sz="2000" b="1" spc="185" dirty="0">
                <a:latin typeface="Arial"/>
                <a:cs typeface="Arial"/>
              </a:rPr>
              <a:t>m</a:t>
            </a:r>
            <a:r>
              <a:rPr sz="2000" b="1" spc="35" dirty="0">
                <a:latin typeface="Arial"/>
                <a:cs typeface="Arial"/>
              </a:rPr>
              <a:t>a</a:t>
            </a:r>
            <a:r>
              <a:rPr sz="2000" b="1" spc="60" dirty="0">
                <a:latin typeface="Arial"/>
                <a:cs typeface="Arial"/>
              </a:rPr>
              <a:t>x</a:t>
            </a:r>
            <a:r>
              <a:rPr sz="2000" b="1" spc="95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spc="-15" dirty="0">
                <a:latin typeface="Heiti SC"/>
                <a:cs typeface="Heiti SC"/>
              </a:rPr>
              <a:t>、</a:t>
            </a:r>
            <a:r>
              <a:rPr sz="2000" b="1" spc="170" dirty="0">
                <a:latin typeface="Arial"/>
                <a:cs typeface="Arial"/>
              </a:rPr>
              <a:t>m</a:t>
            </a:r>
            <a:r>
              <a:rPr sz="2000" b="1" spc="45" dirty="0">
                <a:latin typeface="Arial"/>
                <a:cs typeface="Arial"/>
              </a:rPr>
              <a:t>i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007EDE"/>
              </a:buClr>
              <a:buFont typeface="Arial"/>
              <a:buChar char="-"/>
            </a:pPr>
            <a:endParaRPr sz="1650" dirty="0">
              <a:latin typeface="Times New Roman"/>
              <a:cs typeface="Times New Roman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155" dirty="0">
                <a:latin typeface="Arial"/>
                <a:cs typeface="Arial"/>
              </a:rPr>
              <a:t>t</a:t>
            </a:r>
            <a:r>
              <a:rPr sz="2000" b="1" spc="105" dirty="0">
                <a:latin typeface="Arial"/>
                <a:cs typeface="Arial"/>
              </a:rPr>
              <a:t>()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55" dirty="0">
                <a:latin typeface="Arial"/>
                <a:cs typeface="Arial"/>
              </a:rPr>
              <a:t>f</a:t>
            </a:r>
            <a:r>
              <a:rPr sz="2000" b="1" spc="30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55" dirty="0">
                <a:latin typeface="Arial"/>
                <a:cs typeface="Arial"/>
              </a:rPr>
              <a:t>a</a:t>
            </a:r>
            <a:r>
              <a:rPr sz="2000" b="1" spc="155" dirty="0">
                <a:latin typeface="Arial"/>
                <a:cs typeface="Arial"/>
              </a:rPr>
              <a:t>t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95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dirty="0">
                <a:latin typeface="Arial"/>
                <a:cs typeface="Arial"/>
              </a:rPr>
              <a:t>c</a:t>
            </a:r>
            <a:r>
              <a:rPr sz="2000" b="1" spc="5" dirty="0">
                <a:latin typeface="Arial"/>
                <a:cs typeface="Arial"/>
              </a:rPr>
              <a:t>o</a:t>
            </a:r>
            <a:r>
              <a:rPr sz="2000" b="1" spc="170" dirty="0">
                <a:latin typeface="Arial"/>
                <a:cs typeface="Arial"/>
              </a:rPr>
              <a:t>m</a:t>
            </a:r>
            <a:r>
              <a:rPr sz="2000" b="1" spc="105" dirty="0">
                <a:latin typeface="Arial"/>
                <a:cs typeface="Arial"/>
              </a:rPr>
              <a:t>p</a:t>
            </a:r>
            <a:r>
              <a:rPr sz="2000" b="1" spc="30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e</a:t>
            </a:r>
            <a:r>
              <a:rPr sz="2000" b="1" spc="60" dirty="0">
                <a:latin typeface="Arial"/>
                <a:cs typeface="Arial"/>
              </a:rPr>
              <a:t>x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22067" y="1995973"/>
            <a:ext cx="450024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字符串类型及操作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328104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字符串类型及操作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3049" y="1434291"/>
            <a:ext cx="2823845" cy="258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字符串类型的表示</a:t>
            </a:r>
            <a:endParaRPr sz="22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字符串操作符</a:t>
            </a:r>
            <a:endParaRPr sz="22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字符串处理函数</a:t>
            </a:r>
            <a:endParaRPr sz="22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字符串处理方法</a:t>
            </a:r>
            <a:endParaRPr sz="22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字符串类型的格式化</a:t>
            </a:r>
            <a:endParaRPr sz="2200" dirty="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1204" y="2085079"/>
            <a:ext cx="1188720" cy="1258570"/>
          </a:xfrm>
          <a:custGeom>
            <a:avLst/>
            <a:gdLst/>
            <a:ahLst/>
            <a:cxnLst/>
            <a:rect l="l" t="t" r="r" b="b"/>
            <a:pathLst>
              <a:path w="1188720" h="1258570">
                <a:moveTo>
                  <a:pt x="312266" y="896619"/>
                </a:moveTo>
                <a:lnTo>
                  <a:pt x="247871" y="919479"/>
                </a:lnTo>
                <a:lnTo>
                  <a:pt x="226015" y="925829"/>
                </a:lnTo>
                <a:lnTo>
                  <a:pt x="161596" y="948689"/>
                </a:lnTo>
                <a:lnTo>
                  <a:pt x="121263" y="966469"/>
                </a:lnTo>
                <a:lnTo>
                  <a:pt x="84568" y="988059"/>
                </a:lnTo>
                <a:lnTo>
                  <a:pt x="52837" y="1012189"/>
                </a:lnTo>
                <a:lnTo>
                  <a:pt x="27394" y="1043939"/>
                </a:lnTo>
                <a:lnTo>
                  <a:pt x="9565" y="1080769"/>
                </a:lnTo>
                <a:lnTo>
                  <a:pt x="677" y="1125219"/>
                </a:lnTo>
                <a:lnTo>
                  <a:pt x="0" y="1150619"/>
                </a:lnTo>
                <a:lnTo>
                  <a:pt x="1511" y="1162049"/>
                </a:lnTo>
                <a:lnTo>
                  <a:pt x="15141" y="1210309"/>
                </a:lnTo>
                <a:lnTo>
                  <a:pt x="26070" y="1234439"/>
                </a:lnTo>
                <a:lnTo>
                  <a:pt x="32453" y="1247139"/>
                </a:lnTo>
                <a:lnTo>
                  <a:pt x="39407" y="1258569"/>
                </a:lnTo>
                <a:lnTo>
                  <a:pt x="312266" y="1258569"/>
                </a:lnTo>
                <a:lnTo>
                  <a:pt x="312266" y="896619"/>
                </a:lnTo>
                <a:close/>
              </a:path>
              <a:path w="1188720" h="1258570">
                <a:moveTo>
                  <a:pt x="312266" y="580389"/>
                </a:moveTo>
                <a:lnTo>
                  <a:pt x="312266" y="624839"/>
                </a:lnTo>
                <a:lnTo>
                  <a:pt x="317283" y="628649"/>
                </a:lnTo>
                <a:lnTo>
                  <a:pt x="322287" y="629919"/>
                </a:lnTo>
                <a:lnTo>
                  <a:pt x="329876" y="638809"/>
                </a:lnTo>
                <a:lnTo>
                  <a:pt x="334722" y="648969"/>
                </a:lnTo>
                <a:lnTo>
                  <a:pt x="339943" y="659129"/>
                </a:lnTo>
                <a:lnTo>
                  <a:pt x="345668" y="669289"/>
                </a:lnTo>
                <a:lnTo>
                  <a:pt x="352027" y="680719"/>
                </a:lnTo>
                <a:lnTo>
                  <a:pt x="359150" y="693419"/>
                </a:lnTo>
                <a:lnTo>
                  <a:pt x="367165" y="706119"/>
                </a:lnTo>
                <a:lnTo>
                  <a:pt x="372654" y="716279"/>
                </a:lnTo>
                <a:lnTo>
                  <a:pt x="378664" y="726439"/>
                </a:lnTo>
                <a:lnTo>
                  <a:pt x="385130" y="737869"/>
                </a:lnTo>
                <a:lnTo>
                  <a:pt x="391986" y="748029"/>
                </a:lnTo>
                <a:lnTo>
                  <a:pt x="399166" y="759459"/>
                </a:lnTo>
                <a:lnTo>
                  <a:pt x="406605" y="769619"/>
                </a:lnTo>
                <a:lnTo>
                  <a:pt x="414237" y="781049"/>
                </a:lnTo>
                <a:lnTo>
                  <a:pt x="421996" y="792479"/>
                </a:lnTo>
                <a:lnTo>
                  <a:pt x="418809" y="803909"/>
                </a:lnTo>
                <a:lnTo>
                  <a:pt x="414633" y="815339"/>
                </a:lnTo>
                <a:lnTo>
                  <a:pt x="386445" y="855979"/>
                </a:lnTo>
                <a:lnTo>
                  <a:pt x="351012" y="881379"/>
                </a:lnTo>
                <a:lnTo>
                  <a:pt x="336054" y="887729"/>
                </a:lnTo>
                <a:lnTo>
                  <a:pt x="328548" y="891539"/>
                </a:lnTo>
                <a:lnTo>
                  <a:pt x="321029" y="894079"/>
                </a:lnTo>
                <a:lnTo>
                  <a:pt x="312266" y="896619"/>
                </a:lnTo>
                <a:lnTo>
                  <a:pt x="312266" y="1258569"/>
                </a:lnTo>
                <a:lnTo>
                  <a:pt x="593902" y="1258569"/>
                </a:lnTo>
                <a:lnTo>
                  <a:pt x="593902" y="1214119"/>
                </a:lnTo>
                <a:lnTo>
                  <a:pt x="585139" y="1212849"/>
                </a:lnTo>
                <a:lnTo>
                  <a:pt x="578878" y="1205229"/>
                </a:lnTo>
                <a:lnTo>
                  <a:pt x="578878" y="1186179"/>
                </a:lnTo>
                <a:lnTo>
                  <a:pt x="585139" y="1178559"/>
                </a:lnTo>
                <a:lnTo>
                  <a:pt x="593902" y="1178559"/>
                </a:lnTo>
                <a:lnTo>
                  <a:pt x="593902" y="1165859"/>
                </a:lnTo>
                <a:lnTo>
                  <a:pt x="585139" y="1164589"/>
                </a:lnTo>
                <a:lnTo>
                  <a:pt x="578878" y="1156969"/>
                </a:lnTo>
                <a:lnTo>
                  <a:pt x="578878" y="1137919"/>
                </a:lnTo>
                <a:lnTo>
                  <a:pt x="585139" y="1129029"/>
                </a:lnTo>
                <a:lnTo>
                  <a:pt x="593902" y="1129029"/>
                </a:lnTo>
                <a:lnTo>
                  <a:pt x="593902" y="1109979"/>
                </a:lnTo>
                <a:lnTo>
                  <a:pt x="555635" y="1096009"/>
                </a:lnTo>
                <a:lnTo>
                  <a:pt x="520293" y="1078229"/>
                </a:lnTo>
                <a:lnTo>
                  <a:pt x="487081" y="1056639"/>
                </a:lnTo>
                <a:lnTo>
                  <a:pt x="444738" y="1018539"/>
                </a:lnTo>
                <a:lnTo>
                  <a:pt x="413406" y="982979"/>
                </a:lnTo>
                <a:lnTo>
                  <a:pt x="392280" y="953769"/>
                </a:lnTo>
                <a:lnTo>
                  <a:pt x="381556" y="938529"/>
                </a:lnTo>
                <a:lnTo>
                  <a:pt x="370688" y="922019"/>
                </a:lnTo>
                <a:lnTo>
                  <a:pt x="382278" y="916939"/>
                </a:lnTo>
                <a:lnTo>
                  <a:pt x="393163" y="910589"/>
                </a:lnTo>
                <a:lnTo>
                  <a:pt x="422238" y="885189"/>
                </a:lnTo>
                <a:lnTo>
                  <a:pt x="447323" y="855979"/>
                </a:lnTo>
                <a:lnTo>
                  <a:pt x="462706" y="834389"/>
                </a:lnTo>
                <a:lnTo>
                  <a:pt x="470192" y="824229"/>
                </a:lnTo>
                <a:lnTo>
                  <a:pt x="593335" y="824229"/>
                </a:lnTo>
                <a:lnTo>
                  <a:pt x="592657" y="769619"/>
                </a:lnTo>
                <a:lnTo>
                  <a:pt x="552239" y="769619"/>
                </a:lnTo>
                <a:lnTo>
                  <a:pt x="539029" y="767079"/>
                </a:lnTo>
                <a:lnTo>
                  <a:pt x="501855" y="745489"/>
                </a:lnTo>
                <a:lnTo>
                  <a:pt x="476372" y="703579"/>
                </a:lnTo>
                <a:lnTo>
                  <a:pt x="474598" y="690879"/>
                </a:lnTo>
                <a:lnTo>
                  <a:pt x="474752" y="678179"/>
                </a:lnTo>
                <a:lnTo>
                  <a:pt x="504753" y="643889"/>
                </a:lnTo>
                <a:lnTo>
                  <a:pt x="545864" y="628649"/>
                </a:lnTo>
                <a:lnTo>
                  <a:pt x="593902" y="623569"/>
                </a:lnTo>
                <a:lnTo>
                  <a:pt x="593902" y="622299"/>
                </a:lnTo>
                <a:lnTo>
                  <a:pt x="428239" y="622299"/>
                </a:lnTo>
                <a:lnTo>
                  <a:pt x="419234" y="619759"/>
                </a:lnTo>
                <a:lnTo>
                  <a:pt x="411012" y="614679"/>
                </a:lnTo>
                <a:lnTo>
                  <a:pt x="403544" y="607059"/>
                </a:lnTo>
                <a:lnTo>
                  <a:pt x="396804" y="596899"/>
                </a:lnTo>
                <a:lnTo>
                  <a:pt x="332543" y="596899"/>
                </a:lnTo>
                <a:lnTo>
                  <a:pt x="321843" y="589279"/>
                </a:lnTo>
                <a:lnTo>
                  <a:pt x="312266" y="580389"/>
                </a:lnTo>
                <a:close/>
              </a:path>
              <a:path w="1188720" h="1258570">
                <a:moveTo>
                  <a:pt x="774626" y="815339"/>
                </a:moveTo>
                <a:lnTo>
                  <a:pt x="733726" y="815339"/>
                </a:lnTo>
                <a:lnTo>
                  <a:pt x="738507" y="828039"/>
                </a:lnTo>
                <a:lnTo>
                  <a:pt x="756625" y="864869"/>
                </a:lnTo>
                <a:lnTo>
                  <a:pt x="780737" y="895349"/>
                </a:lnTo>
                <a:lnTo>
                  <a:pt x="822959" y="923289"/>
                </a:lnTo>
                <a:lnTo>
                  <a:pt x="811319" y="937259"/>
                </a:lnTo>
                <a:lnTo>
                  <a:pt x="800020" y="951229"/>
                </a:lnTo>
                <a:lnTo>
                  <a:pt x="789007" y="965199"/>
                </a:lnTo>
                <a:lnTo>
                  <a:pt x="778229" y="976629"/>
                </a:lnTo>
                <a:lnTo>
                  <a:pt x="725969" y="1031239"/>
                </a:lnTo>
                <a:lnTo>
                  <a:pt x="693994" y="1056639"/>
                </a:lnTo>
                <a:lnTo>
                  <a:pt x="659788" y="1079499"/>
                </a:lnTo>
                <a:lnTo>
                  <a:pt x="621909" y="1098549"/>
                </a:lnTo>
                <a:lnTo>
                  <a:pt x="593902" y="1109979"/>
                </a:lnTo>
                <a:lnTo>
                  <a:pt x="593902" y="1129029"/>
                </a:lnTo>
                <a:lnTo>
                  <a:pt x="605167" y="1129029"/>
                </a:lnTo>
                <a:lnTo>
                  <a:pt x="612672" y="1136649"/>
                </a:lnTo>
                <a:lnTo>
                  <a:pt x="612672" y="1156969"/>
                </a:lnTo>
                <a:lnTo>
                  <a:pt x="605167" y="1165859"/>
                </a:lnTo>
                <a:lnTo>
                  <a:pt x="593902" y="1165859"/>
                </a:lnTo>
                <a:lnTo>
                  <a:pt x="593902" y="1178559"/>
                </a:lnTo>
                <a:lnTo>
                  <a:pt x="605167" y="1178559"/>
                </a:lnTo>
                <a:lnTo>
                  <a:pt x="612672" y="1184909"/>
                </a:lnTo>
                <a:lnTo>
                  <a:pt x="612672" y="1205229"/>
                </a:lnTo>
                <a:lnTo>
                  <a:pt x="605167" y="1214119"/>
                </a:lnTo>
                <a:lnTo>
                  <a:pt x="593902" y="1214119"/>
                </a:lnTo>
                <a:lnTo>
                  <a:pt x="593902" y="1258569"/>
                </a:lnTo>
                <a:lnTo>
                  <a:pt x="876781" y="1258569"/>
                </a:lnTo>
                <a:lnTo>
                  <a:pt x="876505" y="897889"/>
                </a:lnTo>
                <a:lnTo>
                  <a:pt x="867467" y="894079"/>
                </a:lnTo>
                <a:lnTo>
                  <a:pt x="856361" y="890269"/>
                </a:lnTo>
                <a:lnTo>
                  <a:pt x="841184" y="882649"/>
                </a:lnTo>
                <a:lnTo>
                  <a:pt x="827685" y="876299"/>
                </a:lnTo>
                <a:lnTo>
                  <a:pt x="815699" y="867409"/>
                </a:lnTo>
                <a:lnTo>
                  <a:pt x="805155" y="859789"/>
                </a:lnTo>
                <a:lnTo>
                  <a:pt x="795981" y="849629"/>
                </a:lnTo>
                <a:lnTo>
                  <a:pt x="788103" y="839469"/>
                </a:lnTo>
                <a:lnTo>
                  <a:pt x="781451" y="829309"/>
                </a:lnTo>
                <a:lnTo>
                  <a:pt x="775951" y="819149"/>
                </a:lnTo>
                <a:lnTo>
                  <a:pt x="774626" y="815339"/>
                </a:lnTo>
                <a:close/>
              </a:path>
              <a:path w="1188720" h="1258570">
                <a:moveTo>
                  <a:pt x="876781" y="897889"/>
                </a:moveTo>
                <a:lnTo>
                  <a:pt x="876781" y="1258569"/>
                </a:lnTo>
                <a:lnTo>
                  <a:pt x="1154487" y="1248409"/>
                </a:lnTo>
                <a:lnTo>
                  <a:pt x="1172034" y="1211579"/>
                </a:lnTo>
                <a:lnTo>
                  <a:pt x="1186036" y="1164589"/>
                </a:lnTo>
                <a:lnTo>
                  <a:pt x="1188452" y="1140459"/>
                </a:lnTo>
                <a:lnTo>
                  <a:pt x="1187860" y="1116329"/>
                </a:lnTo>
                <a:lnTo>
                  <a:pt x="1179117" y="1074419"/>
                </a:lnTo>
                <a:lnTo>
                  <a:pt x="1161403" y="1038859"/>
                </a:lnTo>
                <a:lnTo>
                  <a:pt x="1136048" y="1009649"/>
                </a:lnTo>
                <a:lnTo>
                  <a:pt x="1104380" y="985519"/>
                </a:lnTo>
                <a:lnTo>
                  <a:pt x="1067730" y="966469"/>
                </a:lnTo>
                <a:lnTo>
                  <a:pt x="1027426" y="948689"/>
                </a:lnTo>
                <a:lnTo>
                  <a:pt x="984798" y="933449"/>
                </a:lnTo>
                <a:lnTo>
                  <a:pt x="963028" y="927099"/>
                </a:lnTo>
                <a:lnTo>
                  <a:pt x="941175" y="919479"/>
                </a:lnTo>
                <a:lnTo>
                  <a:pt x="919405" y="913129"/>
                </a:lnTo>
                <a:lnTo>
                  <a:pt x="876781" y="897889"/>
                </a:lnTo>
                <a:close/>
              </a:path>
              <a:path w="1188720" h="1258570">
                <a:moveTo>
                  <a:pt x="593335" y="824229"/>
                </a:moveTo>
                <a:lnTo>
                  <a:pt x="470192" y="824229"/>
                </a:lnTo>
                <a:lnTo>
                  <a:pt x="507179" y="847089"/>
                </a:lnTo>
                <a:lnTo>
                  <a:pt x="519446" y="852169"/>
                </a:lnTo>
                <a:lnTo>
                  <a:pt x="543375" y="862329"/>
                </a:lnTo>
                <a:lnTo>
                  <a:pt x="554863" y="866139"/>
                </a:lnTo>
                <a:lnTo>
                  <a:pt x="565920" y="868679"/>
                </a:lnTo>
                <a:lnTo>
                  <a:pt x="576460" y="869949"/>
                </a:lnTo>
                <a:lnTo>
                  <a:pt x="593902" y="869949"/>
                </a:lnTo>
                <a:lnTo>
                  <a:pt x="593335" y="824229"/>
                </a:lnTo>
                <a:close/>
              </a:path>
              <a:path w="1188720" h="1258570">
                <a:moveTo>
                  <a:pt x="595146" y="750569"/>
                </a:moveTo>
                <a:lnTo>
                  <a:pt x="593902" y="750569"/>
                </a:lnTo>
                <a:lnTo>
                  <a:pt x="593902" y="869949"/>
                </a:lnTo>
                <a:lnTo>
                  <a:pt x="614624" y="869949"/>
                </a:lnTo>
                <a:lnTo>
                  <a:pt x="636379" y="864869"/>
                </a:lnTo>
                <a:lnTo>
                  <a:pt x="696440" y="839469"/>
                </a:lnTo>
                <a:lnTo>
                  <a:pt x="733726" y="815339"/>
                </a:lnTo>
                <a:lnTo>
                  <a:pt x="774626" y="815339"/>
                </a:lnTo>
                <a:lnTo>
                  <a:pt x="771532" y="806449"/>
                </a:lnTo>
                <a:lnTo>
                  <a:pt x="768122" y="795019"/>
                </a:lnTo>
                <a:lnTo>
                  <a:pt x="765648" y="782319"/>
                </a:lnTo>
                <a:lnTo>
                  <a:pt x="774107" y="773429"/>
                </a:lnTo>
                <a:lnTo>
                  <a:pt x="777636" y="769619"/>
                </a:lnTo>
                <a:lnTo>
                  <a:pt x="636192" y="769619"/>
                </a:lnTo>
                <a:lnTo>
                  <a:pt x="625480" y="767079"/>
                </a:lnTo>
                <a:lnTo>
                  <a:pt x="615533" y="759459"/>
                </a:lnTo>
                <a:lnTo>
                  <a:pt x="605654" y="753109"/>
                </a:lnTo>
                <a:lnTo>
                  <a:pt x="595146" y="750569"/>
                </a:lnTo>
                <a:close/>
              </a:path>
              <a:path w="1188720" h="1258570">
                <a:moveTo>
                  <a:pt x="592421" y="750569"/>
                </a:moveTo>
                <a:lnTo>
                  <a:pt x="582747" y="753109"/>
                </a:lnTo>
                <a:lnTo>
                  <a:pt x="573334" y="759459"/>
                </a:lnTo>
                <a:lnTo>
                  <a:pt x="563420" y="765809"/>
                </a:lnTo>
                <a:lnTo>
                  <a:pt x="552239" y="769619"/>
                </a:lnTo>
                <a:lnTo>
                  <a:pt x="592657" y="769619"/>
                </a:lnTo>
                <a:lnTo>
                  <a:pt x="592421" y="750569"/>
                </a:lnTo>
                <a:close/>
              </a:path>
              <a:path w="1188720" h="1258570">
                <a:moveTo>
                  <a:pt x="641523" y="579119"/>
                </a:moveTo>
                <a:lnTo>
                  <a:pt x="610781" y="579119"/>
                </a:lnTo>
                <a:lnTo>
                  <a:pt x="593902" y="581659"/>
                </a:lnTo>
                <a:lnTo>
                  <a:pt x="607472" y="624839"/>
                </a:lnTo>
                <a:lnTo>
                  <a:pt x="623423" y="626109"/>
                </a:lnTo>
                <a:lnTo>
                  <a:pt x="638821" y="628649"/>
                </a:lnTo>
                <a:lnTo>
                  <a:pt x="679021" y="643889"/>
                </a:lnTo>
                <a:lnTo>
                  <a:pt x="708668" y="683259"/>
                </a:lnTo>
                <a:lnTo>
                  <a:pt x="710022" y="697229"/>
                </a:lnTo>
                <a:lnTo>
                  <a:pt x="708162" y="707389"/>
                </a:lnTo>
                <a:lnTo>
                  <a:pt x="680997" y="748029"/>
                </a:lnTo>
                <a:lnTo>
                  <a:pt x="636192" y="769619"/>
                </a:lnTo>
                <a:lnTo>
                  <a:pt x="777636" y="769619"/>
                </a:lnTo>
                <a:lnTo>
                  <a:pt x="805298" y="734059"/>
                </a:lnTo>
                <a:lnTo>
                  <a:pt x="824789" y="699769"/>
                </a:lnTo>
                <a:lnTo>
                  <a:pt x="830329" y="688339"/>
                </a:lnTo>
                <a:lnTo>
                  <a:pt x="849980" y="655319"/>
                </a:lnTo>
                <a:lnTo>
                  <a:pt x="861757" y="632459"/>
                </a:lnTo>
                <a:lnTo>
                  <a:pt x="876781" y="624839"/>
                </a:lnTo>
                <a:lnTo>
                  <a:pt x="876656" y="622299"/>
                </a:lnTo>
                <a:lnTo>
                  <a:pt x="753988" y="622299"/>
                </a:lnTo>
                <a:lnTo>
                  <a:pt x="744977" y="621029"/>
                </a:lnTo>
                <a:lnTo>
                  <a:pt x="735342" y="615949"/>
                </a:lnTo>
                <a:lnTo>
                  <a:pt x="734084" y="613409"/>
                </a:lnTo>
                <a:lnTo>
                  <a:pt x="731582" y="612139"/>
                </a:lnTo>
                <a:lnTo>
                  <a:pt x="691504" y="589279"/>
                </a:lnTo>
                <a:lnTo>
                  <a:pt x="655426" y="580389"/>
                </a:lnTo>
                <a:lnTo>
                  <a:pt x="641523" y="579119"/>
                </a:lnTo>
                <a:close/>
              </a:path>
              <a:path w="1188720" h="1258570">
                <a:moveTo>
                  <a:pt x="311351" y="163829"/>
                </a:moveTo>
                <a:lnTo>
                  <a:pt x="306326" y="176529"/>
                </a:lnTo>
                <a:lnTo>
                  <a:pt x="301621" y="187959"/>
                </a:lnTo>
                <a:lnTo>
                  <a:pt x="297228" y="199389"/>
                </a:lnTo>
                <a:lnTo>
                  <a:pt x="293138" y="212089"/>
                </a:lnTo>
                <a:lnTo>
                  <a:pt x="289341" y="224789"/>
                </a:lnTo>
                <a:lnTo>
                  <a:pt x="285829" y="236219"/>
                </a:lnTo>
                <a:lnTo>
                  <a:pt x="276914" y="274319"/>
                </a:lnTo>
                <a:lnTo>
                  <a:pt x="270243" y="312419"/>
                </a:lnTo>
                <a:lnTo>
                  <a:pt x="265577" y="350519"/>
                </a:lnTo>
                <a:lnTo>
                  <a:pt x="263460" y="374649"/>
                </a:lnTo>
                <a:lnTo>
                  <a:pt x="260196" y="380999"/>
                </a:lnTo>
                <a:lnTo>
                  <a:pt x="245877" y="427989"/>
                </a:lnTo>
                <a:lnTo>
                  <a:pt x="241684" y="471169"/>
                </a:lnTo>
                <a:lnTo>
                  <a:pt x="242002" y="481329"/>
                </a:lnTo>
                <a:lnTo>
                  <a:pt x="247342" y="519429"/>
                </a:lnTo>
                <a:lnTo>
                  <a:pt x="257944" y="556259"/>
                </a:lnTo>
                <a:lnTo>
                  <a:pt x="283419" y="600709"/>
                </a:lnTo>
                <a:lnTo>
                  <a:pt x="312266" y="624839"/>
                </a:lnTo>
                <a:lnTo>
                  <a:pt x="311123" y="579119"/>
                </a:lnTo>
                <a:lnTo>
                  <a:pt x="304841" y="570229"/>
                </a:lnTo>
                <a:lnTo>
                  <a:pt x="299170" y="561339"/>
                </a:lnTo>
                <a:lnTo>
                  <a:pt x="282982" y="515619"/>
                </a:lnTo>
                <a:lnTo>
                  <a:pt x="278172" y="469899"/>
                </a:lnTo>
                <a:lnTo>
                  <a:pt x="278141" y="464819"/>
                </a:lnTo>
                <a:lnTo>
                  <a:pt x="278852" y="452119"/>
                </a:lnTo>
                <a:lnTo>
                  <a:pt x="285912" y="412749"/>
                </a:lnTo>
                <a:lnTo>
                  <a:pt x="304500" y="375919"/>
                </a:lnTo>
                <a:lnTo>
                  <a:pt x="312266" y="370839"/>
                </a:lnTo>
                <a:lnTo>
                  <a:pt x="311351" y="163829"/>
                </a:lnTo>
                <a:close/>
              </a:path>
              <a:path w="1188720" h="1258570">
                <a:moveTo>
                  <a:pt x="565974" y="577849"/>
                </a:moveTo>
                <a:lnTo>
                  <a:pt x="550674" y="577849"/>
                </a:lnTo>
                <a:lnTo>
                  <a:pt x="523042" y="580389"/>
                </a:lnTo>
                <a:lnTo>
                  <a:pt x="510662" y="584199"/>
                </a:lnTo>
                <a:lnTo>
                  <a:pt x="499207" y="586739"/>
                </a:lnTo>
                <a:lnTo>
                  <a:pt x="462155" y="605789"/>
                </a:lnTo>
                <a:lnTo>
                  <a:pt x="454964" y="610869"/>
                </a:lnTo>
                <a:lnTo>
                  <a:pt x="452462" y="612139"/>
                </a:lnTo>
                <a:lnTo>
                  <a:pt x="448703" y="615949"/>
                </a:lnTo>
                <a:lnTo>
                  <a:pt x="438052" y="621029"/>
                </a:lnTo>
                <a:lnTo>
                  <a:pt x="428239" y="622299"/>
                </a:lnTo>
                <a:lnTo>
                  <a:pt x="593902" y="622299"/>
                </a:lnTo>
                <a:lnTo>
                  <a:pt x="593902" y="581659"/>
                </a:lnTo>
                <a:lnTo>
                  <a:pt x="582296" y="580389"/>
                </a:lnTo>
                <a:lnTo>
                  <a:pt x="565974" y="577849"/>
                </a:lnTo>
                <a:close/>
              </a:path>
              <a:path w="1188720" h="1258570">
                <a:moveTo>
                  <a:pt x="652762" y="0"/>
                </a:moveTo>
                <a:lnTo>
                  <a:pt x="633826" y="0"/>
                </a:lnTo>
                <a:lnTo>
                  <a:pt x="614208" y="1269"/>
                </a:lnTo>
                <a:lnTo>
                  <a:pt x="593902" y="3809"/>
                </a:lnTo>
                <a:lnTo>
                  <a:pt x="593902" y="278129"/>
                </a:lnTo>
                <a:lnTo>
                  <a:pt x="613700" y="290829"/>
                </a:lnTo>
                <a:lnTo>
                  <a:pt x="633492" y="304799"/>
                </a:lnTo>
                <a:lnTo>
                  <a:pt x="643477" y="312419"/>
                </a:lnTo>
                <a:lnTo>
                  <a:pt x="663808" y="325119"/>
                </a:lnTo>
                <a:lnTo>
                  <a:pt x="674227" y="332739"/>
                </a:lnTo>
                <a:lnTo>
                  <a:pt x="684864" y="339089"/>
                </a:lnTo>
                <a:lnTo>
                  <a:pt x="695756" y="344169"/>
                </a:lnTo>
                <a:lnTo>
                  <a:pt x="706938" y="350519"/>
                </a:lnTo>
                <a:lnTo>
                  <a:pt x="742598" y="365759"/>
                </a:lnTo>
                <a:lnTo>
                  <a:pt x="782196" y="377189"/>
                </a:lnTo>
                <a:lnTo>
                  <a:pt x="826718" y="382269"/>
                </a:lnTo>
                <a:lnTo>
                  <a:pt x="826358" y="398779"/>
                </a:lnTo>
                <a:lnTo>
                  <a:pt x="823101" y="452119"/>
                </a:lnTo>
                <a:lnTo>
                  <a:pt x="816263" y="505459"/>
                </a:lnTo>
                <a:lnTo>
                  <a:pt x="805438" y="554989"/>
                </a:lnTo>
                <a:lnTo>
                  <a:pt x="790219" y="594359"/>
                </a:lnTo>
                <a:lnTo>
                  <a:pt x="762391" y="621029"/>
                </a:lnTo>
                <a:lnTo>
                  <a:pt x="753988" y="622299"/>
                </a:lnTo>
                <a:lnTo>
                  <a:pt x="876656" y="622299"/>
                </a:lnTo>
                <a:lnTo>
                  <a:pt x="875211" y="593089"/>
                </a:lnTo>
                <a:lnTo>
                  <a:pt x="855514" y="593089"/>
                </a:lnTo>
                <a:lnTo>
                  <a:pt x="844672" y="590549"/>
                </a:lnTo>
                <a:lnTo>
                  <a:pt x="842173" y="544829"/>
                </a:lnTo>
                <a:lnTo>
                  <a:pt x="841498" y="515619"/>
                </a:lnTo>
                <a:lnTo>
                  <a:pt x="841598" y="490219"/>
                </a:lnTo>
                <a:lnTo>
                  <a:pt x="843989" y="444499"/>
                </a:lnTo>
                <a:lnTo>
                  <a:pt x="851451" y="397509"/>
                </a:lnTo>
                <a:lnTo>
                  <a:pt x="876781" y="368299"/>
                </a:lnTo>
                <a:lnTo>
                  <a:pt x="876781" y="173989"/>
                </a:lnTo>
                <a:lnTo>
                  <a:pt x="859499" y="138429"/>
                </a:lnTo>
                <a:lnTo>
                  <a:pt x="829236" y="91439"/>
                </a:lnTo>
                <a:lnTo>
                  <a:pt x="793608" y="54609"/>
                </a:lnTo>
                <a:lnTo>
                  <a:pt x="752438" y="25399"/>
                </a:lnTo>
                <a:lnTo>
                  <a:pt x="705548" y="7619"/>
                </a:lnTo>
                <a:lnTo>
                  <a:pt x="671024" y="1269"/>
                </a:lnTo>
                <a:lnTo>
                  <a:pt x="652762" y="0"/>
                </a:lnTo>
                <a:close/>
              </a:path>
              <a:path w="1188720" h="1258570">
                <a:moveTo>
                  <a:pt x="876781" y="173989"/>
                </a:moveTo>
                <a:lnTo>
                  <a:pt x="882651" y="372109"/>
                </a:lnTo>
                <a:lnTo>
                  <a:pt x="889269" y="380999"/>
                </a:lnTo>
                <a:lnTo>
                  <a:pt x="896026" y="393699"/>
                </a:lnTo>
                <a:lnTo>
                  <a:pt x="908373" y="435609"/>
                </a:lnTo>
                <a:lnTo>
                  <a:pt x="910815" y="462279"/>
                </a:lnTo>
                <a:lnTo>
                  <a:pt x="910796" y="474979"/>
                </a:lnTo>
                <a:lnTo>
                  <a:pt x="906007" y="514349"/>
                </a:lnTo>
                <a:lnTo>
                  <a:pt x="889262" y="560069"/>
                </a:lnTo>
                <a:lnTo>
                  <a:pt x="876781" y="579119"/>
                </a:lnTo>
                <a:lnTo>
                  <a:pt x="883842" y="621029"/>
                </a:lnTo>
                <a:lnTo>
                  <a:pt x="911473" y="591819"/>
                </a:lnTo>
                <a:lnTo>
                  <a:pt x="932409" y="549909"/>
                </a:lnTo>
                <a:lnTo>
                  <a:pt x="943681" y="507999"/>
                </a:lnTo>
                <a:lnTo>
                  <a:pt x="946175" y="474979"/>
                </a:lnTo>
                <a:lnTo>
                  <a:pt x="946059" y="462279"/>
                </a:lnTo>
                <a:lnTo>
                  <a:pt x="941018" y="419099"/>
                </a:lnTo>
                <a:lnTo>
                  <a:pt x="925087" y="370839"/>
                </a:lnTo>
                <a:lnTo>
                  <a:pt x="923338" y="356869"/>
                </a:lnTo>
                <a:lnTo>
                  <a:pt x="921419" y="342899"/>
                </a:lnTo>
                <a:lnTo>
                  <a:pt x="919332" y="328929"/>
                </a:lnTo>
                <a:lnTo>
                  <a:pt x="917075" y="316229"/>
                </a:lnTo>
                <a:lnTo>
                  <a:pt x="914649" y="302259"/>
                </a:lnTo>
                <a:lnTo>
                  <a:pt x="912053" y="289559"/>
                </a:lnTo>
                <a:lnTo>
                  <a:pt x="909288" y="276859"/>
                </a:lnTo>
                <a:lnTo>
                  <a:pt x="906354" y="264159"/>
                </a:lnTo>
                <a:lnTo>
                  <a:pt x="903250" y="252729"/>
                </a:lnTo>
                <a:lnTo>
                  <a:pt x="899977" y="240029"/>
                </a:lnTo>
                <a:lnTo>
                  <a:pt x="885191" y="194309"/>
                </a:lnTo>
                <a:lnTo>
                  <a:pt x="881071" y="184149"/>
                </a:lnTo>
                <a:lnTo>
                  <a:pt x="876781" y="173989"/>
                </a:lnTo>
                <a:close/>
              </a:path>
              <a:path w="1188720" h="1258570">
                <a:moveTo>
                  <a:pt x="584171" y="5079"/>
                </a:moveTo>
                <a:lnTo>
                  <a:pt x="573396" y="7619"/>
                </a:lnTo>
                <a:lnTo>
                  <a:pt x="561430" y="10159"/>
                </a:lnTo>
                <a:lnTo>
                  <a:pt x="547824" y="12699"/>
                </a:lnTo>
                <a:lnTo>
                  <a:pt x="532127" y="16509"/>
                </a:lnTo>
                <a:lnTo>
                  <a:pt x="508693" y="21589"/>
                </a:lnTo>
                <a:lnTo>
                  <a:pt x="495772" y="24129"/>
                </a:lnTo>
                <a:lnTo>
                  <a:pt x="481476" y="27939"/>
                </a:lnTo>
                <a:lnTo>
                  <a:pt x="440450" y="35559"/>
                </a:lnTo>
                <a:lnTo>
                  <a:pt x="404665" y="52069"/>
                </a:lnTo>
                <a:lnTo>
                  <a:pt x="373748" y="74929"/>
                </a:lnTo>
                <a:lnTo>
                  <a:pt x="347327" y="104139"/>
                </a:lnTo>
                <a:lnTo>
                  <a:pt x="325027" y="137159"/>
                </a:lnTo>
                <a:lnTo>
                  <a:pt x="312266" y="162559"/>
                </a:lnTo>
                <a:lnTo>
                  <a:pt x="317055" y="370839"/>
                </a:lnTo>
                <a:lnTo>
                  <a:pt x="324150" y="374649"/>
                </a:lnTo>
                <a:lnTo>
                  <a:pt x="330889" y="382269"/>
                </a:lnTo>
                <a:lnTo>
                  <a:pt x="343880" y="426719"/>
                </a:lnTo>
                <a:lnTo>
                  <a:pt x="346674" y="464819"/>
                </a:lnTo>
                <a:lnTo>
                  <a:pt x="346763" y="482599"/>
                </a:lnTo>
                <a:lnTo>
                  <a:pt x="346637" y="487679"/>
                </a:lnTo>
                <a:lnTo>
                  <a:pt x="342922" y="537209"/>
                </a:lnTo>
                <a:lnTo>
                  <a:pt x="335806" y="581659"/>
                </a:lnTo>
                <a:lnTo>
                  <a:pt x="332543" y="596899"/>
                </a:lnTo>
                <a:lnTo>
                  <a:pt x="396804" y="596899"/>
                </a:lnTo>
                <a:lnTo>
                  <a:pt x="380677" y="553719"/>
                </a:lnTo>
                <a:lnTo>
                  <a:pt x="370117" y="497839"/>
                </a:lnTo>
                <a:lnTo>
                  <a:pt x="365808" y="457199"/>
                </a:lnTo>
                <a:lnTo>
                  <a:pt x="363428" y="416559"/>
                </a:lnTo>
                <a:lnTo>
                  <a:pt x="362876" y="394969"/>
                </a:lnTo>
                <a:lnTo>
                  <a:pt x="363001" y="360679"/>
                </a:lnTo>
                <a:lnTo>
                  <a:pt x="365706" y="318769"/>
                </a:lnTo>
                <a:lnTo>
                  <a:pt x="378469" y="270509"/>
                </a:lnTo>
                <a:lnTo>
                  <a:pt x="397122" y="234949"/>
                </a:lnTo>
                <a:lnTo>
                  <a:pt x="445297" y="217169"/>
                </a:lnTo>
                <a:lnTo>
                  <a:pt x="591729" y="217169"/>
                </a:lnTo>
                <a:lnTo>
                  <a:pt x="584171" y="5079"/>
                </a:lnTo>
                <a:close/>
              </a:path>
              <a:path w="1188720" h="1258570">
                <a:moveTo>
                  <a:pt x="874646" y="581659"/>
                </a:moveTo>
                <a:lnTo>
                  <a:pt x="865603" y="589279"/>
                </a:lnTo>
                <a:lnTo>
                  <a:pt x="855514" y="593089"/>
                </a:lnTo>
                <a:lnTo>
                  <a:pt x="875211" y="593089"/>
                </a:lnTo>
                <a:lnTo>
                  <a:pt x="874646" y="581659"/>
                </a:lnTo>
                <a:close/>
              </a:path>
              <a:path w="1188720" h="1258570">
                <a:moveTo>
                  <a:pt x="591729" y="217169"/>
                </a:moveTo>
                <a:lnTo>
                  <a:pt x="445297" y="217169"/>
                </a:lnTo>
                <a:lnTo>
                  <a:pt x="470917" y="219709"/>
                </a:lnTo>
                <a:lnTo>
                  <a:pt x="498833" y="227329"/>
                </a:lnTo>
                <a:lnTo>
                  <a:pt x="539735" y="243839"/>
                </a:lnTo>
                <a:lnTo>
                  <a:pt x="593902" y="278129"/>
                </a:lnTo>
                <a:lnTo>
                  <a:pt x="591729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797300" y="583318"/>
            <a:ext cx="154813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字符串</a:t>
            </a:r>
            <a:endParaRPr sz="4000" dirty="0">
              <a:latin typeface="Arial Unicode MS"/>
              <a:cs typeface="Arial Unicode MS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E2A703B-F80A-9042-8073-22A98BAACC35}"/>
              </a:ext>
            </a:extLst>
          </p:cNvPr>
          <p:cNvSpPr txBox="1">
            <a:spLocks/>
          </p:cNvSpPr>
          <p:nvPr/>
        </p:nvSpPr>
        <p:spPr>
          <a:xfrm>
            <a:off x="1563688" y="1428750"/>
            <a:ext cx="7563483" cy="256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dirty="0">
                <a:solidFill>
                  <a:srgbClr val="006FC0"/>
                </a:solidFill>
                <a:latin typeface="Heiti SC"/>
                <a:cs typeface="Heiti SC"/>
              </a:rPr>
              <a:t>1.</a:t>
            </a:r>
            <a:r>
              <a:rPr lang="zh-CN" altLang="en-US" sz="2400" b="1" dirty="0">
                <a:solidFill>
                  <a:srgbClr val="006FC0"/>
                </a:solidFill>
                <a:latin typeface="Heiti SC"/>
                <a:cs typeface="Heiti SC"/>
              </a:rPr>
              <a:t>什么是字符串？</a:t>
            </a:r>
            <a:endParaRPr lang="en-US" altLang="zh-CN" sz="2400" b="1" kern="0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kern="0" dirty="0">
                <a:solidFill>
                  <a:srgbClr val="006FC0"/>
                </a:solidFill>
                <a:latin typeface="Heiti SC"/>
                <a:cs typeface="Heiti SC"/>
              </a:rPr>
              <a:t>2.</a:t>
            </a:r>
            <a:r>
              <a:rPr lang="zh-CN" altLang="en-US" sz="2400" b="1" kern="0" dirty="0">
                <a:solidFill>
                  <a:srgbClr val="006FC0"/>
                </a:solidFill>
                <a:latin typeface="Heiti SC"/>
                <a:cs typeface="Heiti SC"/>
              </a:rPr>
              <a:t>字符串的两类表示？</a:t>
            </a:r>
            <a:endParaRPr lang="en-US" altLang="zh-CN" sz="2400" b="1" kern="0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kern="0" dirty="0">
                <a:solidFill>
                  <a:srgbClr val="006FC0"/>
                </a:solidFill>
                <a:latin typeface="Heiti SC"/>
                <a:cs typeface="Heiti SC"/>
              </a:rPr>
              <a:t>3.</a:t>
            </a:r>
            <a:r>
              <a:rPr lang="zh-CN" altLang="en-US" sz="2400" b="1" kern="0" dirty="0">
                <a:solidFill>
                  <a:srgbClr val="006FC0"/>
                </a:solidFill>
                <a:latin typeface="Heiti SC"/>
                <a:cs typeface="Heiti SC"/>
              </a:rPr>
              <a:t>三引号与注释？</a:t>
            </a:r>
            <a:endParaRPr lang="en-US" altLang="zh-CN" sz="2400" b="1" kern="0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kern="0" dirty="0">
                <a:solidFill>
                  <a:srgbClr val="006FC0"/>
                </a:solidFill>
                <a:latin typeface="Heiti SC"/>
                <a:cs typeface="Heiti SC"/>
              </a:rPr>
              <a:t>4.Python</a:t>
            </a:r>
            <a:r>
              <a:rPr lang="zh-CN" altLang="en-US" sz="2400" b="1" kern="0" dirty="0">
                <a:solidFill>
                  <a:srgbClr val="006FC0"/>
                </a:solidFill>
                <a:latin typeface="Heiti SC"/>
                <a:cs typeface="Heiti SC"/>
              </a:rPr>
              <a:t>为什么提供这么多冗余的表达字符串方式？</a:t>
            </a:r>
            <a:endParaRPr lang="en-US" altLang="zh-CN" sz="2400" b="1" kern="0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kern="0" dirty="0">
                <a:solidFill>
                  <a:srgbClr val="006FC0"/>
                </a:solidFill>
                <a:latin typeface="Heiti SC"/>
                <a:cs typeface="Heiti SC"/>
              </a:rPr>
              <a:t>5.</a:t>
            </a:r>
            <a:r>
              <a:rPr lang="zh-CN" altLang="en-US" sz="2400" b="1" kern="0" dirty="0">
                <a:solidFill>
                  <a:srgbClr val="006FC0"/>
                </a:solidFill>
                <a:latin typeface="Heiti SC"/>
                <a:cs typeface="Heiti SC"/>
              </a:rPr>
              <a:t>字符串的序号与索引？</a:t>
            </a:r>
            <a:endParaRPr lang="en-US" altLang="zh-CN" sz="2400" b="1" kern="0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kern="0" dirty="0">
                <a:solidFill>
                  <a:srgbClr val="006FC0"/>
                </a:solidFill>
                <a:latin typeface="Heiti SC"/>
                <a:cs typeface="Heiti SC"/>
              </a:rPr>
              <a:t>6.</a:t>
            </a:r>
            <a:r>
              <a:rPr lang="zh-CN" altLang="en-US" sz="2400" b="1" kern="0" dirty="0">
                <a:solidFill>
                  <a:srgbClr val="006FC0"/>
                </a:solidFill>
                <a:latin typeface="Heiti SC"/>
                <a:cs typeface="Heiti SC"/>
              </a:rPr>
              <a:t>字符串的切片？</a:t>
            </a:r>
            <a:endParaRPr lang="en-US" altLang="zh-CN" sz="2400" b="1" kern="0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kern="0" dirty="0">
                <a:solidFill>
                  <a:srgbClr val="006FC0"/>
                </a:solidFill>
                <a:latin typeface="Heiti SC"/>
                <a:cs typeface="Heiti SC"/>
              </a:rPr>
              <a:t>7.</a:t>
            </a:r>
            <a:r>
              <a:rPr lang="zh-CN" altLang="en-US" sz="2400" b="1" kern="0" dirty="0">
                <a:solidFill>
                  <a:srgbClr val="006FC0"/>
                </a:solidFill>
                <a:latin typeface="Heiti SC"/>
                <a:cs typeface="Heiti SC"/>
              </a:rPr>
              <a:t>转义字符</a:t>
            </a:r>
            <a:endParaRPr lang="zh-CN" altLang="en-US" sz="2400" kern="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575047" y="40831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6570" y="1733550"/>
            <a:ext cx="30708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altLang="zh-CN" sz="3200" spc="-5" dirty="0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-</a:t>
            </a:r>
            <a:r>
              <a:rPr lang="zh-CN" altLang="en-US" sz="3200" spc="-5" dirty="0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字符串</a:t>
            </a:r>
            <a:r>
              <a:rPr sz="3200" spc="-5" dirty="0" err="1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操作符</a:t>
            </a:r>
            <a:endParaRPr sz="3200" spc="-5" dirty="0">
              <a:solidFill>
                <a:srgbClr val="0070C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BB4BACDC-46B2-2D4D-87AC-21E6523AFDB8}"/>
              </a:ext>
            </a:extLst>
          </p:cNvPr>
          <p:cNvSpPr txBox="1">
            <a:spLocks/>
          </p:cNvSpPr>
          <p:nvPr/>
        </p:nvSpPr>
        <p:spPr>
          <a:xfrm>
            <a:off x="3036569" y="2616712"/>
            <a:ext cx="40481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/>
            <a:r>
              <a:rPr lang="en-US" altLang="zh-CN" sz="3200" kern="0" spc="-5" dirty="0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-</a:t>
            </a:r>
            <a:r>
              <a:rPr lang="zh-CN" altLang="en-US" sz="3200" kern="0" spc="-5" dirty="0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字符串处理函数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D3FA7DC-8FD8-424C-BFD0-CFA5C37EF963}"/>
              </a:ext>
            </a:extLst>
          </p:cNvPr>
          <p:cNvSpPr txBox="1">
            <a:spLocks/>
          </p:cNvSpPr>
          <p:nvPr/>
        </p:nvSpPr>
        <p:spPr>
          <a:xfrm>
            <a:off x="3036569" y="3499874"/>
            <a:ext cx="40481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/>
            <a:r>
              <a:rPr lang="en-US" altLang="zh-CN" sz="3200" kern="0" spc="-5" dirty="0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-</a:t>
            </a:r>
            <a:r>
              <a:rPr lang="zh-CN" altLang="en-US" sz="3200" kern="0" spc="-5" dirty="0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字符串处理方法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5B40C0DF-2149-FB47-992F-62FAB2BE212A}"/>
              </a:ext>
            </a:extLst>
          </p:cNvPr>
          <p:cNvSpPr txBox="1"/>
          <p:nvPr/>
        </p:nvSpPr>
        <p:spPr>
          <a:xfrm>
            <a:off x="3797300" y="583318"/>
            <a:ext cx="154813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字符串</a:t>
            </a:r>
            <a:endParaRPr sz="40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字符串类型的格式化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196" y="1529255"/>
            <a:ext cx="7601584" cy="238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272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格式化是对字符串进行格式表达的方式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字符串格式化使用</a:t>
            </a:r>
            <a:r>
              <a:rPr sz="2400" b="1" spc="10" dirty="0">
                <a:latin typeface="Arial"/>
                <a:cs typeface="Arial"/>
              </a:rPr>
              <a:t>.</a:t>
            </a:r>
            <a:r>
              <a:rPr sz="2400" b="1" spc="165" dirty="0">
                <a:latin typeface="Arial"/>
                <a:cs typeface="Arial"/>
              </a:rPr>
              <a:t>f</a:t>
            </a:r>
            <a:r>
              <a:rPr sz="2400" b="1" spc="105" dirty="0">
                <a:latin typeface="Arial"/>
                <a:cs typeface="Arial"/>
              </a:rPr>
              <a:t>o</a:t>
            </a:r>
            <a:r>
              <a:rPr sz="2400" b="1" spc="75" dirty="0">
                <a:latin typeface="Arial"/>
                <a:cs typeface="Arial"/>
              </a:rPr>
              <a:t>r</a:t>
            </a:r>
            <a:r>
              <a:rPr sz="2400" b="1" spc="160" dirty="0">
                <a:latin typeface="Arial"/>
                <a:cs typeface="Arial"/>
              </a:rPr>
              <a:t>m</a:t>
            </a:r>
            <a:r>
              <a:rPr sz="2400" b="1" spc="110" dirty="0">
                <a:latin typeface="Arial"/>
                <a:cs typeface="Arial"/>
              </a:rPr>
              <a:t>a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方法，用法如下：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250">
              <a:latin typeface="Times New Roman"/>
              <a:cs typeface="Times New Roman"/>
            </a:endParaRPr>
          </a:p>
          <a:p>
            <a:pPr marL="633095">
              <a:lnSpc>
                <a:spcPct val="100000"/>
              </a:lnSpc>
            </a:pPr>
            <a:r>
              <a:rPr sz="2800" b="1" spc="484" dirty="0">
                <a:latin typeface="Arial"/>
                <a:cs typeface="Arial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模板字符串</a:t>
            </a:r>
            <a:r>
              <a:rPr sz="2800" b="1" spc="484" dirty="0">
                <a:latin typeface="Arial"/>
                <a:cs typeface="Arial"/>
              </a:rPr>
              <a:t>&gt;</a:t>
            </a:r>
            <a:r>
              <a:rPr sz="2800" b="1" spc="25" dirty="0">
                <a:latin typeface="Arial"/>
                <a:cs typeface="Arial"/>
              </a:rPr>
              <a:t>.</a:t>
            </a:r>
            <a:r>
              <a:rPr sz="2800" b="1" spc="105" dirty="0">
                <a:latin typeface="Arial"/>
                <a:cs typeface="Arial"/>
              </a:rPr>
              <a:t>f</a:t>
            </a:r>
            <a:r>
              <a:rPr sz="2800" b="1" spc="204" dirty="0">
                <a:latin typeface="Arial"/>
                <a:cs typeface="Arial"/>
              </a:rPr>
              <a:t>o</a:t>
            </a:r>
            <a:r>
              <a:rPr sz="2800" b="1" spc="105" dirty="0">
                <a:latin typeface="Arial"/>
                <a:cs typeface="Arial"/>
              </a:rPr>
              <a:t>r</a:t>
            </a:r>
            <a:r>
              <a:rPr sz="2800" b="1" spc="254" dirty="0">
                <a:latin typeface="Arial"/>
                <a:cs typeface="Arial"/>
              </a:rPr>
              <a:t>m</a:t>
            </a:r>
            <a:r>
              <a:rPr sz="2800" b="1" spc="60" dirty="0">
                <a:latin typeface="Arial"/>
                <a:cs typeface="Arial"/>
              </a:rPr>
              <a:t>a</a:t>
            </a:r>
            <a:r>
              <a:rPr sz="2800" b="1" spc="180" dirty="0">
                <a:latin typeface="Arial"/>
                <a:cs typeface="Arial"/>
              </a:rPr>
              <a:t>t</a:t>
            </a:r>
            <a:r>
              <a:rPr sz="2800" b="1" spc="190" dirty="0">
                <a:latin typeface="Arial"/>
                <a:cs typeface="Arial"/>
              </a:rPr>
              <a:t>(</a:t>
            </a:r>
            <a:r>
              <a:rPr sz="2800" b="1" spc="495" dirty="0">
                <a:latin typeface="Arial"/>
                <a:cs typeface="Arial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逗号</a:t>
            </a:r>
            <a:r>
              <a:rPr sz="2800" b="1" spc="0" dirty="0">
                <a:latin typeface="Heiti SC"/>
                <a:cs typeface="Heiti SC"/>
              </a:rPr>
              <a:t>分</a:t>
            </a:r>
            <a:r>
              <a:rPr sz="2800" b="1" spc="-5" dirty="0">
                <a:latin typeface="Heiti SC"/>
                <a:cs typeface="Heiti SC"/>
              </a:rPr>
              <a:t>隔的</a:t>
            </a:r>
            <a:r>
              <a:rPr sz="2800" b="1" spc="0" dirty="0">
                <a:latin typeface="Heiti SC"/>
                <a:cs typeface="Heiti SC"/>
              </a:rPr>
              <a:t>参数</a:t>
            </a:r>
            <a:r>
              <a:rPr sz="2800" b="1" spc="484" dirty="0">
                <a:latin typeface="Arial"/>
                <a:cs typeface="Arial"/>
              </a:rPr>
              <a:t>&gt;</a:t>
            </a:r>
            <a:r>
              <a:rPr sz="2800" b="1" spc="15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6200" y="133350"/>
            <a:ext cx="2519662" cy="1512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742950"/>
            <a:ext cx="12486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Arial Unicode MS"/>
                <a:cs typeface="Arial Unicode MS"/>
              </a:rPr>
              <a:t>前课复习</a:t>
            </a:r>
          </a:p>
        </p:txBody>
      </p:sp>
      <p:sp>
        <p:nvSpPr>
          <p:cNvPr id="9" name="object 34">
            <a:extLst>
              <a:ext uri="{FF2B5EF4-FFF2-40B4-BE49-F238E27FC236}">
                <a16:creationId xmlns:a16="http://schemas.microsoft.com/office/drawing/2014/main" id="{05941957-7DDA-8044-AB11-6941821BCDF4}"/>
              </a:ext>
            </a:extLst>
          </p:cNvPr>
          <p:cNvSpPr txBox="1"/>
          <p:nvPr/>
        </p:nvSpPr>
        <p:spPr>
          <a:xfrm>
            <a:off x="2010668" y="1702832"/>
            <a:ext cx="6047105" cy="2400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0C0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缩进、注释、命名、变量、保留字</a:t>
            </a:r>
            <a:endParaRPr sz="2400" dirty="0">
              <a:solidFill>
                <a:srgbClr val="0070C0"/>
              </a:solidFill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0C0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数据类型、字符串、</a:t>
            </a:r>
            <a:r>
              <a:rPr sz="2400" b="1" spc="120" dirty="0">
                <a:solidFill>
                  <a:srgbClr val="0070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整数、浮点数、列表</a:t>
            </a:r>
            <a:endParaRPr sz="2400" dirty="0">
              <a:solidFill>
                <a:srgbClr val="0070C0"/>
              </a:solidFill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0C0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赋值语句、分支语句、函数</a:t>
            </a:r>
            <a:endParaRPr sz="2400" dirty="0">
              <a:solidFill>
                <a:srgbClr val="0070C0"/>
              </a:solidFill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0C0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400" b="1" spc="95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2400" b="1" spc="105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2400" b="1" spc="114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2400" b="1" spc="19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400" b="1" spc="135" dirty="0">
                <a:solidFill>
                  <a:srgbClr val="0070C0"/>
                </a:solidFill>
                <a:latin typeface="Arial"/>
                <a:cs typeface="Arial"/>
              </a:rPr>
              <a:t>()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、</a:t>
            </a:r>
            <a:r>
              <a:rPr sz="2400" b="1" spc="125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2400" b="1" spc="9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400" b="1" spc="35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400" b="1" spc="95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2400" b="1" spc="19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400" b="1" spc="135" dirty="0">
                <a:solidFill>
                  <a:srgbClr val="0070C0"/>
                </a:solidFill>
                <a:latin typeface="Arial"/>
                <a:cs typeface="Arial"/>
              </a:rPr>
              <a:t>()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、</a:t>
            </a:r>
            <a:r>
              <a:rPr sz="2400" b="1" spc="5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400" b="1" spc="5" dirty="0">
                <a:solidFill>
                  <a:srgbClr val="0070C0"/>
                </a:solidFill>
                <a:latin typeface="Arial"/>
                <a:cs typeface="Arial"/>
              </a:rPr>
              <a:t>v</a:t>
            </a:r>
            <a:r>
              <a:rPr sz="2400" b="1" spc="55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400" b="1" spc="35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2400" b="1" spc="135" dirty="0">
                <a:solidFill>
                  <a:srgbClr val="0070C0"/>
                </a:solidFill>
                <a:latin typeface="Arial"/>
                <a:cs typeface="Arial"/>
              </a:rPr>
              <a:t>()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、</a:t>
            </a:r>
            <a:r>
              <a:rPr sz="2400" b="1" spc="120" dirty="0">
                <a:solidFill>
                  <a:srgbClr val="0070C0"/>
                </a:solidFill>
                <a:latin typeface="Heiti SC"/>
                <a:cs typeface="Heiti SC"/>
              </a:rPr>
              <a:t> </a:t>
            </a:r>
            <a:r>
              <a:rPr sz="2400" b="1" spc="125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2400" b="1" spc="9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400" b="1" spc="35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400" b="1" spc="95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2400" b="1" spc="19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400" b="1" spc="135" dirty="0">
                <a:solidFill>
                  <a:srgbClr val="0070C0"/>
                </a:solidFill>
                <a:latin typeface="Arial"/>
                <a:cs typeface="Arial"/>
              </a:rPr>
              <a:t>()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格式化</a:t>
            </a:r>
            <a:endParaRPr sz="2400" dirty="0">
              <a:solidFill>
                <a:srgbClr val="0070C0"/>
              </a:solidFill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2852164"/>
            <a:ext cx="2134209" cy="1353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字符串类型的格式化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6264" y="1529255"/>
            <a:ext cx="8305800" cy="1146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槽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419100" algn="l"/>
                <a:tab pos="1739900" algn="l"/>
                <a:tab pos="3943985" algn="l"/>
              </a:tabLst>
            </a:pPr>
            <a:r>
              <a:rPr sz="2000" b="1" spc="290" dirty="0">
                <a:solidFill>
                  <a:srgbClr val="1DB41D"/>
                </a:solidFill>
                <a:latin typeface="FZLTZHB--B51-0"/>
                <a:cs typeface="FZLTZHB--B51-0"/>
              </a:rPr>
              <a:t>"{	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4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计算机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{	}</a:t>
            </a:r>
            <a:r>
              <a:rPr sz="2000" dirty="0" err="1">
                <a:solidFill>
                  <a:srgbClr val="1DB41D"/>
                </a:solidFill>
                <a:latin typeface="Arial Unicode MS"/>
                <a:cs typeface="Arial Unicode MS"/>
              </a:rPr>
              <a:t>的</a:t>
            </a:r>
            <a:r>
              <a:rPr sz="2000" spc="-105" dirty="0" err="1">
                <a:solidFill>
                  <a:srgbClr val="1DB41D"/>
                </a:solidFill>
                <a:latin typeface="Microsoft Sans Serif"/>
                <a:cs typeface="Microsoft Sans Serif"/>
              </a:rPr>
              <a:t>C</a:t>
            </a:r>
            <a:r>
              <a:rPr sz="2000" spc="-35" dirty="0" err="1">
                <a:solidFill>
                  <a:srgbClr val="1DB41D"/>
                </a:solidFill>
                <a:latin typeface="Microsoft Sans Serif"/>
                <a:cs typeface="Microsoft Sans Serif"/>
              </a:rPr>
              <a:t>P</a:t>
            </a:r>
            <a:r>
              <a:rPr sz="2000" spc="-30" dirty="0" err="1">
                <a:solidFill>
                  <a:srgbClr val="1DB41D"/>
                </a:solidFill>
                <a:latin typeface="Microsoft Sans Serif"/>
                <a:cs typeface="Microsoft Sans Serif"/>
              </a:rPr>
              <a:t>U</a:t>
            </a:r>
            <a:r>
              <a:rPr sz="2000" dirty="0" err="1">
                <a:solidFill>
                  <a:srgbClr val="1DB41D"/>
                </a:solidFill>
                <a:latin typeface="Arial Unicode MS"/>
                <a:cs typeface="Arial Unicode MS"/>
              </a:rPr>
              <a:t>占用率</a:t>
            </a:r>
            <a:r>
              <a:rPr sz="2000" spc="-15" dirty="0" err="1">
                <a:solidFill>
                  <a:srgbClr val="1DB41D"/>
                </a:solidFill>
                <a:latin typeface="Arial Unicode MS"/>
                <a:cs typeface="Arial Unicode MS"/>
              </a:rPr>
              <a:t>为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lang="zh-CN" altLang="en-US"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-885" dirty="0">
                <a:solidFill>
                  <a:srgbClr val="1DB41D"/>
                </a:solidFill>
                <a:latin typeface="FZLTZHB--B51-0"/>
                <a:cs typeface="FZLTZHB--B51-0"/>
              </a:rPr>
              <a:t>%</a:t>
            </a:r>
            <a:r>
              <a:rPr lang="en-US" altLang="zh-CN"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0" dirty="0">
                <a:latin typeface="FZLTZHB--B51-0"/>
                <a:cs typeface="FZLTZHB--B51-0"/>
              </a:rPr>
              <a:t>.forma</a:t>
            </a:r>
            <a:r>
              <a:rPr sz="2000" b="1" spc="-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-140" dirty="0">
                <a:solidFill>
                  <a:srgbClr val="1DB41D"/>
                </a:solidFill>
                <a:latin typeface="FZLTZHB--B51-0"/>
                <a:cs typeface="FZLTZHB--B51-0"/>
              </a:rPr>
              <a:t>01</a:t>
            </a:r>
            <a:r>
              <a:rPr sz="2000" b="1" spc="-170" dirty="0">
                <a:solidFill>
                  <a:srgbClr val="1DB41D"/>
                </a:solidFill>
                <a:latin typeface="FZLTZHB--B51-0"/>
                <a:cs typeface="FZLTZHB--B51-0"/>
              </a:rPr>
              <a:t>8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-1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80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85" dirty="0">
                <a:latin typeface="FZLTZHB--B51-0"/>
                <a:cs typeface="FZLTZHB--B51-0"/>
              </a:rPr>
              <a:t>,</a:t>
            </a:r>
            <a:r>
              <a:rPr sz="2000" b="1" spc="310" dirty="0">
                <a:latin typeface="FZLTZHB--B51-0"/>
                <a:cs typeface="FZLTZHB--B51-0"/>
              </a:rPr>
              <a:t>1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2469" y="2916935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3611" y="285216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1" y="0"/>
                </a:moveTo>
                <a:lnTo>
                  <a:pt x="0" y="77724"/>
                </a:lnTo>
                <a:lnTo>
                  <a:pt x="77723" y="77724"/>
                </a:lnTo>
                <a:lnTo>
                  <a:pt x="3886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2469" y="4011929"/>
            <a:ext cx="3457575" cy="0"/>
          </a:xfrm>
          <a:custGeom>
            <a:avLst/>
            <a:gdLst/>
            <a:ahLst/>
            <a:cxnLst/>
            <a:rect l="l" t="t" r="r" b="b"/>
            <a:pathLst>
              <a:path w="3457575">
                <a:moveTo>
                  <a:pt x="0" y="0"/>
                </a:moveTo>
                <a:lnTo>
                  <a:pt x="3457054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6573" y="3973065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0" y="77724"/>
                </a:lnTo>
                <a:lnTo>
                  <a:pt x="77724" y="38862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5308" y="3518638"/>
            <a:ext cx="213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5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5209" y="3518638"/>
            <a:ext cx="213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6967" y="3518638"/>
            <a:ext cx="213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8847" y="4347467"/>
            <a:ext cx="27673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字符串中槽</a:t>
            </a:r>
            <a:r>
              <a:rPr sz="2000" b="1" spc="-5" dirty="0">
                <a:latin typeface="Arial"/>
                <a:cs typeface="Arial"/>
              </a:rPr>
              <a:t>{}</a:t>
            </a:r>
            <a:r>
              <a:rPr sz="2000" b="1" dirty="0">
                <a:latin typeface="Heiti SC"/>
                <a:cs typeface="Heiti SC"/>
              </a:rPr>
              <a:t>的默认</a:t>
            </a:r>
            <a:r>
              <a:rPr sz="2000" b="1" spc="-15" dirty="0">
                <a:latin typeface="Heiti SC"/>
                <a:cs typeface="Heiti SC"/>
              </a:rPr>
              <a:t>顺</a:t>
            </a:r>
            <a:r>
              <a:rPr sz="2000" b="1" dirty="0">
                <a:latin typeface="Heiti SC"/>
                <a:cs typeface="Heiti SC"/>
              </a:rPr>
              <a:t>序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89597" y="2906266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50741" y="284149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14893" y="2906266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6035" y="284149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88857" y="2906266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49999" y="284149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24905" y="4011931"/>
            <a:ext cx="2743835" cy="0"/>
          </a:xfrm>
          <a:custGeom>
            <a:avLst/>
            <a:gdLst/>
            <a:ahLst/>
            <a:cxnLst/>
            <a:rect l="l" t="t" r="r" b="b"/>
            <a:pathLst>
              <a:path w="2743834">
                <a:moveTo>
                  <a:pt x="0" y="0"/>
                </a:moveTo>
                <a:lnTo>
                  <a:pt x="2743542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55494" y="3973071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0" y="77723"/>
                </a:lnTo>
                <a:lnTo>
                  <a:pt x="77724" y="38861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32450" y="3508559"/>
            <a:ext cx="2662555" cy="110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635">
              <a:lnSpc>
                <a:spcPct val="100000"/>
              </a:lnSpc>
              <a:tabLst>
                <a:tab pos="1986914" algn="l"/>
                <a:tab pos="2461260" algn="l"/>
              </a:tabLst>
            </a:pPr>
            <a:r>
              <a:rPr sz="2400" b="1" spc="145" dirty="0">
                <a:latin typeface="Arial"/>
                <a:cs typeface="Arial"/>
              </a:rPr>
              <a:t>0	1	2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145" dirty="0">
                <a:latin typeface="Arial"/>
                <a:cs typeface="Arial"/>
              </a:rPr>
              <a:t>f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70" dirty="0">
                <a:latin typeface="Arial"/>
                <a:cs typeface="Arial"/>
              </a:rPr>
              <a:t>r</a:t>
            </a:r>
            <a:r>
              <a:rPr sz="2000" b="1" spc="140" dirty="0">
                <a:latin typeface="Arial"/>
                <a:cs typeface="Arial"/>
              </a:rPr>
              <a:t>m</a:t>
            </a:r>
            <a:r>
              <a:rPr sz="2000" b="1" spc="80" dirty="0">
                <a:latin typeface="Arial"/>
                <a:cs typeface="Arial"/>
              </a:rPr>
              <a:t>a</a:t>
            </a:r>
            <a:r>
              <a:rPr sz="2000" b="1" spc="155" dirty="0">
                <a:latin typeface="Arial"/>
                <a:cs typeface="Arial"/>
              </a:rPr>
              <a:t>t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中参数</a:t>
            </a:r>
            <a:r>
              <a:rPr sz="2000" b="1" spc="-15" dirty="0">
                <a:latin typeface="Heiti SC"/>
                <a:cs typeface="Heiti SC"/>
              </a:rPr>
              <a:t>的</a:t>
            </a:r>
            <a:r>
              <a:rPr sz="2000" b="1" dirty="0">
                <a:latin typeface="Heiti SC"/>
                <a:cs typeface="Heiti SC"/>
              </a:rPr>
              <a:t>顺序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912D3EC7-D9F5-504C-B937-0605D43D5A93}"/>
              </a:ext>
            </a:extLst>
          </p:cNvPr>
          <p:cNvSpPr/>
          <p:nvPr/>
        </p:nvSpPr>
        <p:spPr>
          <a:xfrm>
            <a:off x="4205527" y="2852164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50AE5219-1CE2-6F41-AB51-15C7FF0A3029}"/>
              </a:ext>
            </a:extLst>
          </p:cNvPr>
          <p:cNvSpPr/>
          <p:nvPr/>
        </p:nvSpPr>
        <p:spPr>
          <a:xfrm>
            <a:off x="4166671" y="278739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字符串类型的格式化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15022" y="1529255"/>
            <a:ext cx="330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槽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772" y="2915574"/>
            <a:ext cx="830580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90" dirty="0">
                <a:solidFill>
                  <a:srgbClr val="1DB41D"/>
                </a:solidFill>
                <a:latin typeface="FZLTZHB--B51-0"/>
                <a:cs typeface="FZLTZHB--B51-0"/>
              </a:rPr>
              <a:t>"{</a:t>
            </a:r>
            <a:r>
              <a:rPr sz="20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4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计算机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29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的</a:t>
            </a:r>
            <a:r>
              <a:rPr sz="2000" spc="-120" dirty="0">
                <a:solidFill>
                  <a:srgbClr val="1DB41D"/>
                </a:solidFill>
                <a:latin typeface="Microsoft Sans Serif"/>
                <a:cs typeface="Microsoft Sans Serif"/>
              </a:rPr>
              <a:t>C</a:t>
            </a:r>
            <a:r>
              <a:rPr sz="2000" spc="-110" dirty="0">
                <a:solidFill>
                  <a:srgbClr val="1DB41D"/>
                </a:solidFill>
                <a:latin typeface="Microsoft Sans Serif"/>
                <a:cs typeface="Microsoft Sans Serif"/>
              </a:rPr>
              <a:t>P</a:t>
            </a:r>
            <a:r>
              <a:rPr sz="20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U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占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用率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为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-204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29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-885" dirty="0">
                <a:solidFill>
                  <a:srgbClr val="1DB41D"/>
                </a:solidFill>
                <a:latin typeface="FZLTZHB--B51-0"/>
                <a:cs typeface="FZLTZHB--B51-0"/>
              </a:rPr>
              <a:t>%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15" dirty="0">
                <a:latin typeface="FZLTZHB--B51-0"/>
                <a:cs typeface="FZLTZHB--B51-0"/>
              </a:rPr>
              <a:t>.</a:t>
            </a:r>
            <a:r>
              <a:rPr sz="2000" b="1" spc="145" dirty="0">
                <a:latin typeface="FZLTZHB--B51-0"/>
                <a:cs typeface="FZLTZHB--B51-0"/>
              </a:rPr>
              <a:t>fo</a:t>
            </a:r>
            <a:r>
              <a:rPr sz="2000" b="1" spc="114" dirty="0">
                <a:latin typeface="FZLTZHB--B51-0"/>
                <a:cs typeface="FZLTZHB--B51-0"/>
              </a:rPr>
              <a:t>r</a:t>
            </a:r>
            <a:r>
              <a:rPr sz="2000" b="1" spc="-315" dirty="0">
                <a:latin typeface="FZLTZHB--B51-0"/>
                <a:cs typeface="FZLTZHB--B51-0"/>
              </a:rPr>
              <a:t>ma</a:t>
            </a:r>
            <a:r>
              <a:rPr sz="2000" b="1" spc="-15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-140" dirty="0">
                <a:solidFill>
                  <a:srgbClr val="1DB41D"/>
                </a:solidFill>
                <a:latin typeface="FZLTZHB--B51-0"/>
                <a:cs typeface="FZLTZHB--B51-0"/>
              </a:rPr>
              <a:t>01</a:t>
            </a:r>
            <a:r>
              <a:rPr sz="2000" b="1" spc="-170" dirty="0">
                <a:solidFill>
                  <a:srgbClr val="1DB41D"/>
                </a:solidFill>
                <a:latin typeface="FZLTZHB--B51-0"/>
                <a:cs typeface="FZLTZHB--B51-0"/>
              </a:rPr>
              <a:t>8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-1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80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85" dirty="0">
                <a:latin typeface="FZLTZHB--B51-0"/>
                <a:cs typeface="FZLTZHB--B51-0"/>
              </a:rPr>
              <a:t>,</a:t>
            </a:r>
            <a:r>
              <a:rPr sz="2000" b="1" spc="310" dirty="0">
                <a:latin typeface="FZLTZHB--B51-0"/>
                <a:cs typeface="FZLTZHB--B51-0"/>
              </a:rPr>
              <a:t>1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88857" y="3386322"/>
            <a:ext cx="0" cy="410209"/>
          </a:xfrm>
          <a:custGeom>
            <a:avLst/>
            <a:gdLst/>
            <a:ahLst/>
            <a:cxnLst/>
            <a:rect l="l" t="t" r="r" b="b"/>
            <a:pathLst>
              <a:path h="410210">
                <a:moveTo>
                  <a:pt x="0" y="409676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49999" y="332155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2469" y="2158742"/>
            <a:ext cx="7195184" cy="15875"/>
          </a:xfrm>
          <a:custGeom>
            <a:avLst/>
            <a:gdLst/>
            <a:ahLst/>
            <a:cxnLst/>
            <a:rect l="l" t="t" r="r" b="b"/>
            <a:pathLst>
              <a:path w="7195184" h="15875">
                <a:moveTo>
                  <a:pt x="0" y="15786"/>
                </a:moveTo>
                <a:lnTo>
                  <a:pt x="7194854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89597" y="2445257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0"/>
                </a:moveTo>
                <a:lnTo>
                  <a:pt x="0" y="33169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50741" y="276400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15446" y="2141982"/>
            <a:ext cx="5715" cy="645160"/>
          </a:xfrm>
          <a:custGeom>
            <a:avLst/>
            <a:gdLst/>
            <a:ahLst/>
            <a:cxnLst/>
            <a:rect l="l" t="t" r="r" b="b"/>
            <a:pathLst>
              <a:path w="5715" h="645160">
                <a:moveTo>
                  <a:pt x="5537" y="0"/>
                </a:moveTo>
                <a:lnTo>
                  <a:pt x="0" y="644829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6695" y="2773528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201" y="78054"/>
                </a:lnTo>
                <a:lnTo>
                  <a:pt x="77724" y="660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041" y="2175508"/>
            <a:ext cx="0" cy="674370"/>
          </a:xfrm>
          <a:custGeom>
            <a:avLst/>
            <a:gdLst/>
            <a:ahLst/>
            <a:cxnLst/>
            <a:rect l="l" t="t" r="r" b="b"/>
            <a:pathLst>
              <a:path h="674369">
                <a:moveTo>
                  <a:pt x="0" y="674179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8161" y="2436117"/>
            <a:ext cx="1905" cy="430530"/>
          </a:xfrm>
          <a:custGeom>
            <a:avLst/>
            <a:gdLst/>
            <a:ahLst/>
            <a:cxnLst/>
            <a:rect l="l" t="t" r="r" b="b"/>
            <a:pathLst>
              <a:path w="1905" h="430530">
                <a:moveTo>
                  <a:pt x="0" y="429983"/>
                </a:moveTo>
                <a:lnTo>
                  <a:pt x="1524" y="0"/>
                </a:lnTo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9685" y="2431547"/>
            <a:ext cx="4640580" cy="13335"/>
          </a:xfrm>
          <a:custGeom>
            <a:avLst/>
            <a:gdLst/>
            <a:ahLst/>
            <a:cxnLst/>
            <a:rect l="l" t="t" r="r" b="b"/>
            <a:pathLst>
              <a:path w="4640580" h="13335">
                <a:moveTo>
                  <a:pt x="0" y="12928"/>
                </a:moveTo>
                <a:lnTo>
                  <a:pt x="4640275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9005" y="3348993"/>
            <a:ext cx="1905" cy="430530"/>
          </a:xfrm>
          <a:custGeom>
            <a:avLst/>
            <a:gdLst/>
            <a:ahLst/>
            <a:cxnLst/>
            <a:rect l="l" t="t" r="r" b="b"/>
            <a:pathLst>
              <a:path w="1904" h="430529">
                <a:moveTo>
                  <a:pt x="0" y="429983"/>
                </a:moveTo>
                <a:lnTo>
                  <a:pt x="1524" y="0"/>
                </a:lnTo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4434" y="3771138"/>
            <a:ext cx="4155440" cy="7620"/>
          </a:xfrm>
          <a:custGeom>
            <a:avLst/>
            <a:gdLst/>
            <a:ahLst/>
            <a:cxnLst/>
            <a:rect l="l" t="t" r="r" b="b"/>
            <a:pathLst>
              <a:path w="4155440" h="7620">
                <a:moveTo>
                  <a:pt x="0" y="0"/>
                </a:moveTo>
                <a:lnTo>
                  <a:pt x="4154868" y="704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pc="260" dirty="0">
                <a:latin typeface="Microsoft Sans Serif"/>
                <a:cs typeface="Microsoft Sans Serif"/>
              </a:rPr>
              <a:t>f</a:t>
            </a:r>
            <a:r>
              <a:rPr spc="315" dirty="0">
                <a:latin typeface="Microsoft Sans Serif"/>
                <a:cs typeface="Microsoft Sans Serif"/>
              </a:rPr>
              <a:t>o</a:t>
            </a:r>
            <a:r>
              <a:rPr spc="175" dirty="0">
                <a:latin typeface="Microsoft Sans Serif"/>
                <a:cs typeface="Microsoft Sans Serif"/>
              </a:rPr>
              <a:t>r</a:t>
            </a:r>
            <a:r>
              <a:rPr spc="235" dirty="0">
                <a:latin typeface="Microsoft Sans Serif"/>
                <a:cs typeface="Microsoft Sans Serif"/>
              </a:rPr>
              <a:t>m</a:t>
            </a:r>
            <a:r>
              <a:rPr spc="150" dirty="0">
                <a:latin typeface="Microsoft Sans Serif"/>
                <a:cs typeface="Microsoft Sans Serif"/>
              </a:rPr>
              <a:t>a</a:t>
            </a: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-5" dirty="0">
                <a:latin typeface="Microsoft Sans Serif"/>
                <a:cs typeface="Microsoft Sans Serif"/>
              </a:rPr>
              <a:t>()</a:t>
            </a:r>
            <a:r>
              <a:rPr spc="-5" dirty="0">
                <a:latin typeface="Arial Unicode MS"/>
                <a:cs typeface="Arial Unicode MS"/>
              </a:rPr>
              <a:t>方法的格式控制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1120" y="1416439"/>
            <a:ext cx="6302280" cy="1177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9794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槽内部对格式化的配置方式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{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800" b="1" spc="484" dirty="0">
                <a:latin typeface="Arial"/>
                <a:cs typeface="Arial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参数序号</a:t>
            </a:r>
            <a:r>
              <a:rPr sz="2800" b="1" spc="490" dirty="0">
                <a:latin typeface="Arial"/>
                <a:cs typeface="Arial"/>
              </a:rPr>
              <a:t>&gt;</a:t>
            </a:r>
            <a:r>
              <a:rPr sz="2800" b="1" spc="100" dirty="0">
                <a:latin typeface="Arial"/>
                <a:cs typeface="Arial"/>
              </a:rPr>
              <a:t> </a:t>
            </a:r>
            <a:r>
              <a:rPr sz="2800" b="1" spc="-5" dirty="0">
                <a:latin typeface="Heiti SC"/>
                <a:cs typeface="Heiti SC"/>
              </a:rPr>
              <a:t>：</a:t>
            </a:r>
            <a:r>
              <a:rPr sz="2800" b="1" spc="135" dirty="0">
                <a:latin typeface="Heiti SC"/>
                <a:cs typeface="Heiti SC"/>
              </a:rPr>
              <a:t> </a:t>
            </a:r>
            <a:r>
              <a:rPr sz="2800" b="1" spc="484" dirty="0">
                <a:latin typeface="Arial"/>
                <a:cs typeface="Arial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格式控制标记</a:t>
            </a:r>
            <a:r>
              <a:rPr sz="2800" b="1" spc="484" dirty="0">
                <a:latin typeface="Arial"/>
                <a:cs typeface="Arial"/>
              </a:rPr>
              <a:t>&gt;</a:t>
            </a:r>
            <a:r>
              <a:rPr sz="2800" b="1" dirty="0">
                <a:latin typeface="Arial"/>
                <a:cs typeface="Arial"/>
              </a:rPr>
              <a:t>}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1019" y="3314834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019" y="3314834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0" y="0"/>
                </a:moveTo>
                <a:lnTo>
                  <a:pt x="0" y="13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019" y="3316223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44352" y="3314839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0" y="13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0258" y="3315456"/>
            <a:ext cx="7705090" cy="635"/>
          </a:xfrm>
          <a:custGeom>
            <a:avLst/>
            <a:gdLst/>
            <a:ahLst/>
            <a:cxnLst/>
            <a:rect l="l" t="t" r="r" b="b"/>
            <a:pathLst>
              <a:path w="7705090" h="635">
                <a:moveTo>
                  <a:pt x="0" y="139"/>
                </a:moveTo>
                <a:lnTo>
                  <a:pt x="7704861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88408" y="2911602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8408" y="2910841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54580" y="2955796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4578" y="2955034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91483" y="2955796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91484" y="2955034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1428" y="2955796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1429" y="2955034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07579" y="2955796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07580" y="2955034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9554" y="3641138"/>
            <a:ext cx="182181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5480" algn="l"/>
              </a:tabLst>
            </a:pPr>
            <a:r>
              <a:rPr sz="1800" b="1" dirty="0">
                <a:latin typeface="Heiti SC"/>
                <a:cs typeface="Heiti SC"/>
              </a:rPr>
              <a:t>引导	用于填充的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9554" y="4052619"/>
            <a:ext cx="170751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9780" algn="l"/>
              </a:tabLst>
            </a:pPr>
            <a:r>
              <a:rPr sz="1800" b="1" dirty="0">
                <a:latin typeface="Heiti SC"/>
                <a:cs typeface="Heiti SC"/>
              </a:rPr>
              <a:t>符号	单个字符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10368" y="3648683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&lt;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左对齐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10368" y="4060163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&gt;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右对齐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10368" y="4471642"/>
            <a:ext cx="11823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^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居中对齐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46281" y="3648683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槽设定的输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74881" y="4060163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出宽度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48511" y="2955797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8511" y="2955037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864732" y="3641138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数字的千位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93332" y="4052619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分隔符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97351" y="3641815"/>
            <a:ext cx="2613025" cy="1325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5075" algn="l"/>
              </a:tabLst>
            </a:pPr>
            <a:r>
              <a:rPr sz="1600" b="1" spc="-5" dirty="0">
                <a:latin typeface="Heiti SC"/>
                <a:cs typeface="Heiti SC"/>
              </a:rPr>
              <a:t>浮点数小数	整数类型</a:t>
            </a:r>
            <a:endParaRPr sz="1600">
              <a:latin typeface="Heiti SC"/>
              <a:cs typeface="Heiti SC"/>
            </a:endParaRPr>
          </a:p>
          <a:p>
            <a:pPr marL="52069">
              <a:lnSpc>
                <a:spcPct val="100000"/>
              </a:lnSpc>
              <a:spcBef>
                <a:spcPts val="960"/>
              </a:spcBef>
              <a:tabLst>
                <a:tab pos="1235075" algn="l"/>
              </a:tabLst>
            </a:pPr>
            <a:r>
              <a:rPr sz="1600" b="1" spc="-5" dirty="0">
                <a:latin typeface="Heiti SC"/>
                <a:cs typeface="Heiti SC"/>
              </a:rPr>
              <a:t>精度</a:t>
            </a:r>
            <a:r>
              <a:rPr sz="1600" b="1" spc="80" dirty="0">
                <a:latin typeface="Heiti SC"/>
                <a:cs typeface="Heiti SC"/>
              </a:rPr>
              <a:t> </a:t>
            </a:r>
            <a:r>
              <a:rPr sz="1600" b="1" spc="-5" dirty="0">
                <a:latin typeface="Heiti SC"/>
                <a:cs typeface="Heiti SC"/>
              </a:rPr>
              <a:t>或</a:t>
            </a:r>
            <a:r>
              <a:rPr sz="1600" b="1" spc="80" dirty="0">
                <a:latin typeface="Heiti SC"/>
                <a:cs typeface="Heiti SC"/>
              </a:rPr>
              <a:t> </a:t>
            </a:r>
            <a:r>
              <a:rPr sz="1600" b="1" spc="-5" dirty="0">
                <a:latin typeface="Heiti SC"/>
                <a:cs typeface="Heiti SC"/>
              </a:rPr>
              <a:t>字</a:t>
            </a:r>
            <a:r>
              <a:rPr sz="1600" b="1" dirty="0">
                <a:latin typeface="Heiti SC"/>
                <a:cs typeface="Heiti SC"/>
              </a:rPr>
              <a:t>	</a:t>
            </a:r>
            <a:r>
              <a:rPr sz="1600" b="1" spc="90" dirty="0">
                <a:latin typeface="Arial"/>
                <a:cs typeface="Arial"/>
              </a:rPr>
              <a:t>b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70" dirty="0">
                <a:latin typeface="Arial"/>
                <a:cs typeface="Arial"/>
              </a:rPr>
              <a:t>c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75" dirty="0">
                <a:latin typeface="Arial"/>
                <a:cs typeface="Arial"/>
              </a:rPr>
              <a:t>d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65" dirty="0">
                <a:latin typeface="Arial"/>
                <a:cs typeface="Arial"/>
              </a:rPr>
              <a:t>o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40" dirty="0">
                <a:latin typeface="Arial"/>
                <a:cs typeface="Arial"/>
              </a:rPr>
              <a:t>x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5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 marL="215265" marR="356235" indent="-203200">
              <a:lnSpc>
                <a:spcPct val="150000"/>
              </a:lnSpc>
              <a:tabLst>
                <a:tab pos="1235075" algn="l"/>
              </a:tabLst>
            </a:pPr>
            <a:r>
              <a:rPr sz="1600" b="1" spc="-5" dirty="0">
                <a:latin typeface="Heiti SC"/>
                <a:cs typeface="Heiti SC"/>
              </a:rPr>
              <a:t>符串最大输	浮点数类型 出长度	</a:t>
            </a:r>
            <a:r>
              <a:rPr sz="1600" b="1" spc="3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16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25" dirty="0">
                <a:latin typeface="Arial"/>
                <a:cs typeface="Arial"/>
              </a:rPr>
              <a:t>f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%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5525" y="2865558"/>
            <a:ext cx="381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endParaRPr sz="2800">
              <a:latin typeface="Heiti SC"/>
              <a:cs typeface="Heiti S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17843" y="2992942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填充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39710" y="3003001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对齐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43518" y="3000486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宽度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45191" y="2998886"/>
            <a:ext cx="75317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spc="400" dirty="0">
                <a:solidFill>
                  <a:srgbClr val="C00000"/>
                </a:solidFill>
                <a:latin typeface="FZLTZHB--B51-0"/>
                <a:cs typeface="FZLTZHB--B51-0"/>
              </a:rPr>
              <a:t>,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80063" y="2946272"/>
            <a:ext cx="917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2400" b="1" spc="1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精度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83751" y="2998903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类型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752" y="581671"/>
            <a:ext cx="689051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60" dirty="0">
                <a:latin typeface="Heiti SC Medium" pitchFamily="2" charset="-128"/>
                <a:ea typeface="Heiti SC Medium" pitchFamily="2" charset="-128"/>
                <a:cs typeface="Microsoft Sans Serif"/>
              </a:rPr>
              <a:t>f</a:t>
            </a:r>
            <a:r>
              <a:rPr spc="315" dirty="0">
                <a:latin typeface="Heiti SC Medium" pitchFamily="2" charset="-128"/>
                <a:ea typeface="Heiti SC Medium" pitchFamily="2" charset="-128"/>
                <a:cs typeface="Microsoft Sans Serif"/>
              </a:rPr>
              <a:t>o</a:t>
            </a:r>
            <a:r>
              <a:rPr spc="175" dirty="0">
                <a:latin typeface="Heiti SC Medium" pitchFamily="2" charset="-128"/>
                <a:ea typeface="Heiti SC Medium" pitchFamily="2" charset="-128"/>
                <a:cs typeface="Microsoft Sans Serif"/>
              </a:rPr>
              <a:t>r</a:t>
            </a:r>
            <a:r>
              <a:rPr spc="235" dirty="0">
                <a:latin typeface="Heiti SC Medium" pitchFamily="2" charset="-128"/>
                <a:ea typeface="Heiti SC Medium" pitchFamily="2" charset="-128"/>
                <a:cs typeface="Microsoft Sans Serif"/>
              </a:rPr>
              <a:t>m</a:t>
            </a:r>
            <a:r>
              <a:rPr spc="150" dirty="0">
                <a:latin typeface="Heiti SC Medium" pitchFamily="2" charset="-128"/>
                <a:ea typeface="Heiti SC Medium" pitchFamily="2" charset="-128"/>
                <a:cs typeface="Microsoft Sans Serif"/>
              </a:rPr>
              <a:t>a</a:t>
            </a:r>
            <a:r>
              <a:rPr spc="370" dirty="0">
                <a:latin typeface="Heiti SC Medium" pitchFamily="2" charset="-128"/>
                <a:ea typeface="Heiti SC Medium" pitchFamily="2" charset="-128"/>
                <a:cs typeface="Microsoft Sans Serif"/>
              </a:rPr>
              <a:t>t</a:t>
            </a:r>
            <a:r>
              <a:rPr spc="-5" dirty="0">
                <a:latin typeface="Heiti SC Medium" pitchFamily="2" charset="-128"/>
                <a:ea typeface="Heiti SC Medium" pitchFamily="2" charset="-128"/>
                <a:cs typeface="Microsoft Sans Serif"/>
              </a:rPr>
              <a:t>()</a:t>
            </a:r>
            <a:r>
              <a:rPr spc="-5" dirty="0" err="1">
                <a:latin typeface="Heiti SC Medium" pitchFamily="2" charset="-128"/>
                <a:ea typeface="Heiti SC Medium" pitchFamily="2" charset="-128"/>
              </a:rPr>
              <a:t>方法的格式控制</a:t>
            </a:r>
            <a:r>
              <a:rPr lang="zh-CN" altLang="en-US" spc="-5" dirty="0">
                <a:latin typeface="Heiti SC Medium" pitchFamily="2" charset="-128"/>
                <a:ea typeface="Heiti SC Medium" pitchFamily="2" charset="-128"/>
              </a:rPr>
              <a:t>实例</a:t>
            </a:r>
            <a:endParaRPr spc="-5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1019" y="2051438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019" y="2051438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0"/>
                </a:moveTo>
                <a:lnTo>
                  <a:pt x="0" y="13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019" y="2052827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44352" y="2051443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13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258" y="2052060"/>
            <a:ext cx="7705090" cy="635"/>
          </a:xfrm>
          <a:custGeom>
            <a:avLst/>
            <a:gdLst/>
            <a:ahLst/>
            <a:cxnLst/>
            <a:rect l="l" t="t" r="r" b="b"/>
            <a:pathLst>
              <a:path w="7705090" h="635">
                <a:moveTo>
                  <a:pt x="0" y="139"/>
                </a:moveTo>
                <a:lnTo>
                  <a:pt x="7704861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8408" y="1648205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88408" y="164744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4580" y="1692401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30">
                <a:moveTo>
                  <a:pt x="0" y="0"/>
                </a:moveTo>
                <a:lnTo>
                  <a:pt x="0" y="109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4578" y="1691639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1483" y="1692401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30">
                <a:moveTo>
                  <a:pt x="0" y="0"/>
                </a:moveTo>
                <a:lnTo>
                  <a:pt x="0" y="109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91484" y="1691639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9554" y="2377885"/>
            <a:ext cx="182181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5480" algn="l"/>
              </a:tabLst>
            </a:pPr>
            <a:r>
              <a:rPr sz="1800" b="1" dirty="0">
                <a:latin typeface="Heiti SC"/>
                <a:cs typeface="Heiti SC"/>
              </a:rPr>
              <a:t>引导	用于填充的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9554" y="2789365"/>
            <a:ext cx="170751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9780" algn="l"/>
              </a:tabLst>
            </a:pPr>
            <a:r>
              <a:rPr sz="1800" b="1" dirty="0">
                <a:latin typeface="Heiti SC"/>
                <a:cs typeface="Heiti SC"/>
              </a:rPr>
              <a:t>符号	单个字符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0368" y="2385429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&lt;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左对齐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10368" y="2796909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&gt;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右对齐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10368" y="3208389"/>
            <a:ext cx="11823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^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居中对齐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46281" y="2385429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槽设定的输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74881" y="2796909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出宽度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48511" y="1692401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48511" y="1691641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5525" y="1602304"/>
            <a:ext cx="381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endParaRPr sz="2800">
              <a:latin typeface="Heiti SC"/>
              <a:cs typeface="Heiti S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7843" y="1729688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填充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39710" y="1739747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对齐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43518" y="1737232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宽度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45191" y="1735632"/>
            <a:ext cx="68012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spc="400" dirty="0">
                <a:solidFill>
                  <a:srgbClr val="C00000"/>
                </a:solidFill>
                <a:latin typeface="FZLTZHB--B51-0"/>
                <a:cs typeface="FZLTZHB--B51-0"/>
              </a:rPr>
              <a:t>,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80063" y="1683018"/>
            <a:ext cx="917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2400" b="1" spc="1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精度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83751" y="1735650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类型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17008" y="2362639"/>
            <a:ext cx="3899233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&gt;&gt;&gt;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2D050"/>
                </a:solidFill>
              </a:rPr>
              <a:t>"{0:=^20}"</a:t>
            </a:r>
            <a:r>
              <a:rPr lang="en-US" altLang="zh-CN" dirty="0"/>
              <a:t>.format(</a:t>
            </a:r>
            <a:r>
              <a:rPr lang="en-US" altLang="zh-CN" dirty="0">
                <a:solidFill>
                  <a:srgbClr val="92D050"/>
                </a:solidFill>
              </a:rPr>
              <a:t>"PYTHON"</a:t>
            </a:r>
            <a:r>
              <a:rPr lang="en-US" altLang="zh-CN" dirty="0"/>
              <a:t>) </a:t>
            </a:r>
          </a:p>
          <a:p>
            <a:r>
              <a:rPr lang="en-US" altLang="zh-CN" dirty="0"/>
              <a:t>'=======PYTHON======='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&gt;&gt;&gt;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2D050"/>
                </a:solidFill>
              </a:rPr>
              <a:t>"{0:*&gt;20}"</a:t>
            </a:r>
            <a:r>
              <a:rPr lang="en-US" altLang="zh-CN" dirty="0"/>
              <a:t>.format(</a:t>
            </a:r>
            <a:r>
              <a:rPr lang="en-US" altLang="zh-CN" dirty="0">
                <a:solidFill>
                  <a:srgbClr val="92D050"/>
                </a:solidFill>
              </a:rPr>
              <a:t>"HUT"</a:t>
            </a:r>
            <a:r>
              <a:rPr lang="en-US" altLang="zh-CN" dirty="0"/>
              <a:t>) </a:t>
            </a:r>
          </a:p>
          <a:p>
            <a:r>
              <a:rPr lang="en-US" altLang="zh-CN" dirty="0"/>
              <a:t>'*****************HUT'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&gt;&gt;&gt;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2D050"/>
                </a:solidFill>
              </a:rPr>
              <a:t>"{0:10}".</a:t>
            </a:r>
            <a:r>
              <a:rPr lang="en-US" altLang="zh-CN" dirty="0"/>
              <a:t>format(</a:t>
            </a:r>
            <a:r>
              <a:rPr lang="en-US" altLang="zh-CN" dirty="0">
                <a:solidFill>
                  <a:srgbClr val="92D050"/>
                </a:solidFill>
              </a:rPr>
              <a:t>"HUT"</a:t>
            </a:r>
            <a:r>
              <a:rPr lang="en-US" altLang="zh-CN" dirty="0"/>
              <a:t>) </a:t>
            </a:r>
          </a:p>
          <a:p>
            <a:r>
              <a:rPr lang="en-US" altLang="zh-CN" dirty="0"/>
              <a:t>'HUT       '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0825" y="540258"/>
            <a:ext cx="702781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60" dirty="0">
                <a:latin typeface="Heiti SC Medium" pitchFamily="2" charset="-128"/>
                <a:ea typeface="Heiti SC Medium" pitchFamily="2" charset="-128"/>
                <a:cs typeface="Microsoft Sans Serif"/>
              </a:rPr>
              <a:t>f</a:t>
            </a:r>
            <a:r>
              <a:rPr spc="315" dirty="0">
                <a:latin typeface="Heiti SC Medium" pitchFamily="2" charset="-128"/>
                <a:ea typeface="Heiti SC Medium" pitchFamily="2" charset="-128"/>
                <a:cs typeface="Microsoft Sans Serif"/>
              </a:rPr>
              <a:t>o</a:t>
            </a:r>
            <a:r>
              <a:rPr spc="175" dirty="0">
                <a:latin typeface="Heiti SC Medium" pitchFamily="2" charset="-128"/>
                <a:ea typeface="Heiti SC Medium" pitchFamily="2" charset="-128"/>
                <a:cs typeface="Microsoft Sans Serif"/>
              </a:rPr>
              <a:t>r</a:t>
            </a:r>
            <a:r>
              <a:rPr spc="235" dirty="0">
                <a:latin typeface="Heiti SC Medium" pitchFamily="2" charset="-128"/>
                <a:ea typeface="Heiti SC Medium" pitchFamily="2" charset="-128"/>
                <a:cs typeface="Microsoft Sans Serif"/>
              </a:rPr>
              <a:t>m</a:t>
            </a:r>
            <a:r>
              <a:rPr spc="150" dirty="0">
                <a:latin typeface="Heiti SC Medium" pitchFamily="2" charset="-128"/>
                <a:ea typeface="Heiti SC Medium" pitchFamily="2" charset="-128"/>
                <a:cs typeface="Microsoft Sans Serif"/>
              </a:rPr>
              <a:t>a</a:t>
            </a:r>
            <a:r>
              <a:rPr spc="370" dirty="0">
                <a:latin typeface="Heiti SC Medium" pitchFamily="2" charset="-128"/>
                <a:ea typeface="Heiti SC Medium" pitchFamily="2" charset="-128"/>
                <a:cs typeface="Microsoft Sans Serif"/>
              </a:rPr>
              <a:t>t</a:t>
            </a:r>
            <a:r>
              <a:rPr spc="-5" dirty="0">
                <a:latin typeface="Heiti SC Medium" pitchFamily="2" charset="-128"/>
                <a:ea typeface="Heiti SC Medium" pitchFamily="2" charset="-128"/>
                <a:cs typeface="Microsoft Sans Serif"/>
              </a:rPr>
              <a:t>()</a:t>
            </a:r>
            <a:r>
              <a:rPr spc="-5" dirty="0" err="1">
                <a:latin typeface="Heiti SC Medium" pitchFamily="2" charset="-128"/>
                <a:ea typeface="Heiti SC Medium" pitchFamily="2" charset="-128"/>
              </a:rPr>
              <a:t>方法的格式控制</a:t>
            </a:r>
            <a:r>
              <a:rPr lang="zh-CN" altLang="en-US" spc="-5" dirty="0">
                <a:latin typeface="Heiti SC Medium" pitchFamily="2" charset="-128"/>
                <a:ea typeface="Heiti SC Medium" pitchFamily="2" charset="-128"/>
              </a:rPr>
              <a:t>实例</a:t>
            </a:r>
            <a:endParaRPr spc="-5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723" y="2553856"/>
            <a:ext cx="3583940" cy="61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0000"/>
              </a:lnSpc>
            </a:pPr>
            <a:r>
              <a:rPr sz="1600" b="1" spc="-225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1600" b="1" spc="225" dirty="0">
                <a:solidFill>
                  <a:srgbClr val="1DB41D"/>
                </a:solidFill>
                <a:latin typeface="FZLTZHB--B51-0"/>
                <a:cs typeface="FZLTZHB--B51-0"/>
              </a:rPr>
              <a:t>"{</a:t>
            </a:r>
            <a:r>
              <a:rPr sz="1600" b="1" spc="160" dirty="0">
                <a:solidFill>
                  <a:srgbClr val="1DB41D"/>
                </a:solidFill>
                <a:latin typeface="FZLTZHB--B51-0"/>
                <a:cs typeface="FZLTZHB--B51-0"/>
              </a:rPr>
              <a:t>0:,</a:t>
            </a:r>
            <a:r>
              <a:rPr sz="1600" b="1" spc="155" dirty="0">
                <a:solidFill>
                  <a:srgbClr val="1DB41D"/>
                </a:solidFill>
                <a:latin typeface="FZLTZHB--B51-0"/>
                <a:cs typeface="FZLTZHB--B51-0"/>
              </a:rPr>
              <a:t>.2f</a:t>
            </a:r>
            <a:r>
              <a:rPr sz="1600" b="1" spc="225" dirty="0">
                <a:solidFill>
                  <a:srgbClr val="1DB41D"/>
                </a:solidFill>
                <a:latin typeface="FZLTZHB--B51-0"/>
                <a:cs typeface="FZLTZHB--B51-0"/>
              </a:rPr>
              <a:t>}"</a:t>
            </a:r>
            <a:r>
              <a:rPr sz="1600" b="1" spc="320" dirty="0">
                <a:latin typeface="FZLTZHB--B51-0"/>
                <a:cs typeface="FZLTZHB--B51-0"/>
              </a:rPr>
              <a:t>.</a:t>
            </a:r>
            <a:r>
              <a:rPr sz="1600" b="1" spc="-15" dirty="0">
                <a:latin typeface="FZLTZHB--B51-0"/>
                <a:cs typeface="FZLTZHB--B51-0"/>
              </a:rPr>
              <a:t>format(</a:t>
            </a:r>
            <a:r>
              <a:rPr sz="1600" b="1" spc="-80" dirty="0">
                <a:latin typeface="FZLTZHB--B51-0"/>
                <a:cs typeface="FZLTZHB--B51-0"/>
              </a:rPr>
              <a:t>12345.</a:t>
            </a:r>
            <a:r>
              <a:rPr sz="1600" b="1" spc="-100" dirty="0">
                <a:latin typeface="FZLTZHB--B51-0"/>
                <a:cs typeface="FZLTZHB--B51-0"/>
              </a:rPr>
              <a:t>6</a:t>
            </a:r>
            <a:r>
              <a:rPr sz="1600" b="1" spc="-195" dirty="0">
                <a:latin typeface="FZLTZHB--B51-0"/>
                <a:cs typeface="FZLTZHB--B51-0"/>
              </a:rPr>
              <a:t>789</a:t>
            </a:r>
            <a:r>
              <a:rPr sz="1600" b="1" spc="245" dirty="0">
                <a:latin typeface="FZLTZHB--B51-0"/>
                <a:cs typeface="FZLTZHB--B51-0"/>
              </a:rPr>
              <a:t>)</a:t>
            </a:r>
            <a:r>
              <a:rPr sz="1600" b="1" spc="170" dirty="0">
                <a:latin typeface="FZLTZHB--B51-0"/>
                <a:cs typeface="FZLTZHB--B51-0"/>
              </a:rPr>
              <a:t> </a:t>
            </a:r>
            <a:r>
              <a:rPr sz="16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'12,345.68'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639" y="3334221"/>
            <a:ext cx="5362575" cy="139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25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2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{0:b</a:t>
            </a:r>
            <a:r>
              <a:rPr sz="12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200" b="1" spc="80" dirty="0">
                <a:solidFill>
                  <a:srgbClr val="1DB41D"/>
                </a:solidFill>
                <a:latin typeface="FZLTZHB--B51-0"/>
                <a:cs typeface="FZLTZHB--B51-0"/>
              </a:rPr>
              <a:t>,{0:</a:t>
            </a:r>
            <a:r>
              <a:rPr sz="1200" b="1" spc="125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12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},</a:t>
            </a:r>
            <a:r>
              <a:rPr sz="1200" b="1" spc="23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12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0:d},{</a:t>
            </a:r>
            <a:r>
              <a:rPr sz="1200" b="1" spc="95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12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:o},{</a:t>
            </a:r>
            <a:r>
              <a:rPr sz="12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0:x</a:t>
            </a:r>
            <a:r>
              <a:rPr sz="12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2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12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1200" b="1" dirty="0">
                <a:solidFill>
                  <a:srgbClr val="1DB41D"/>
                </a:solidFill>
                <a:latin typeface="FZLTZHB--B51-0"/>
                <a:cs typeface="FZLTZHB--B51-0"/>
              </a:rPr>
              <a:t>0:X}</a:t>
            </a:r>
            <a:r>
              <a:rPr sz="14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305" dirty="0">
                <a:latin typeface="FZLTZHB--B51-0"/>
                <a:cs typeface="FZLTZHB--B51-0"/>
              </a:rPr>
              <a:t>.</a:t>
            </a:r>
            <a:r>
              <a:rPr sz="1400" b="1" spc="35" dirty="0">
                <a:latin typeface="FZLTZHB--B51-0"/>
                <a:cs typeface="FZLTZHB--B51-0"/>
              </a:rPr>
              <a:t>f</a:t>
            </a:r>
            <a:r>
              <a:rPr sz="1400" b="1" spc="85" dirty="0">
                <a:latin typeface="FZLTZHB--B51-0"/>
                <a:cs typeface="FZLTZHB--B51-0"/>
              </a:rPr>
              <a:t>o</a:t>
            </a:r>
            <a:r>
              <a:rPr sz="1400" b="1" spc="-145" dirty="0">
                <a:latin typeface="FZLTZHB--B51-0"/>
                <a:cs typeface="FZLTZHB--B51-0"/>
              </a:rPr>
              <a:t>r</a:t>
            </a:r>
            <a:r>
              <a:rPr sz="1400" b="1" spc="-320" dirty="0">
                <a:latin typeface="FZLTZHB--B51-0"/>
                <a:cs typeface="FZLTZHB--B51-0"/>
              </a:rPr>
              <a:t>m</a:t>
            </a:r>
            <a:r>
              <a:rPr sz="1400" b="1" spc="55" dirty="0">
                <a:latin typeface="FZLTZHB--B51-0"/>
                <a:cs typeface="FZLTZHB--B51-0"/>
              </a:rPr>
              <a:t>a</a:t>
            </a:r>
            <a:r>
              <a:rPr sz="1400" b="1" spc="35" dirty="0">
                <a:latin typeface="FZLTZHB--B51-0"/>
                <a:cs typeface="FZLTZHB--B51-0"/>
              </a:rPr>
              <a:t>t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-165" dirty="0">
                <a:latin typeface="FZLTZHB--B51-0"/>
                <a:cs typeface="FZLTZHB--B51-0"/>
              </a:rPr>
              <a:t>4</a:t>
            </a:r>
            <a:r>
              <a:rPr sz="1400" b="1" spc="-150" dirty="0">
                <a:latin typeface="FZLTZHB--B51-0"/>
                <a:cs typeface="FZLTZHB--B51-0"/>
              </a:rPr>
              <a:t>25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b="1" spc="75" dirty="0">
                <a:solidFill>
                  <a:srgbClr val="0010FF"/>
                </a:solidFill>
                <a:latin typeface="Arial"/>
                <a:cs typeface="Arial"/>
              </a:rPr>
              <a:t>'110101001,Ʃ,4</a:t>
            </a:r>
            <a:r>
              <a:rPr sz="1600" b="1" spc="55" dirty="0">
                <a:solidFill>
                  <a:srgbClr val="0010FF"/>
                </a:solidFill>
                <a:latin typeface="Arial"/>
                <a:cs typeface="Arial"/>
              </a:rPr>
              <a:t>25,651,1a9,1A9</a:t>
            </a:r>
            <a:r>
              <a:rPr sz="1600" b="1" spc="495" dirty="0">
                <a:solidFill>
                  <a:srgbClr val="0010FF"/>
                </a:solidFill>
                <a:latin typeface="Arial"/>
                <a:cs typeface="Arial"/>
              </a:rPr>
              <a:t>'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60000"/>
              </a:lnSpc>
            </a:pPr>
            <a:r>
              <a:rPr sz="1600" b="1" spc="-225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b="1" spc="70" dirty="0">
                <a:solidFill>
                  <a:srgbClr val="1DB41D"/>
                </a:solidFill>
                <a:latin typeface="FZLTZHB--B51-0"/>
                <a:cs typeface="FZLTZHB--B51-0"/>
              </a:rPr>
              <a:t>{0:e},{0:</a:t>
            </a:r>
            <a:r>
              <a:rPr sz="1600" b="1" spc="110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1600" b="1" spc="130" dirty="0">
                <a:solidFill>
                  <a:srgbClr val="1DB41D"/>
                </a:solidFill>
                <a:latin typeface="FZLTZHB--B51-0"/>
                <a:cs typeface="FZLTZHB--B51-0"/>
              </a:rPr>
              <a:t>},{0:f},{0:%}</a:t>
            </a:r>
            <a:r>
              <a:rPr sz="16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295" dirty="0">
                <a:latin typeface="FZLTZHB--B51-0"/>
                <a:cs typeface="FZLTZHB--B51-0"/>
              </a:rPr>
              <a:t>.</a:t>
            </a:r>
            <a:r>
              <a:rPr sz="1600" b="1" spc="-15" dirty="0">
                <a:latin typeface="FZLTZHB--B51-0"/>
                <a:cs typeface="FZLTZHB--B51-0"/>
              </a:rPr>
              <a:t>format(</a:t>
            </a:r>
            <a:r>
              <a:rPr sz="1600" b="1" spc="-5" dirty="0">
                <a:latin typeface="FZLTZHB--B51-0"/>
                <a:cs typeface="FZLTZHB--B51-0"/>
              </a:rPr>
              <a:t>3.14</a:t>
            </a:r>
            <a:r>
              <a:rPr sz="1600" b="1" spc="245" dirty="0">
                <a:latin typeface="FZLTZHB--B51-0"/>
                <a:cs typeface="FZLTZHB--B51-0"/>
              </a:rPr>
              <a:t>)</a:t>
            </a:r>
            <a:r>
              <a:rPr sz="1600" b="1" spc="170" dirty="0">
                <a:latin typeface="FZLTZHB--B51-0"/>
                <a:cs typeface="FZLTZHB--B51-0"/>
              </a:rPr>
              <a:t> </a:t>
            </a:r>
            <a:r>
              <a:rPr sz="1600" b="1" spc="-60" dirty="0">
                <a:solidFill>
                  <a:srgbClr val="0010FF"/>
                </a:solidFill>
                <a:latin typeface="FZLTZHB--B51-0"/>
                <a:cs typeface="FZLTZHB--B51-0"/>
              </a:rPr>
              <a:t>'3.140000e+00</a:t>
            </a:r>
            <a:r>
              <a:rPr sz="1600" b="1" spc="-45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1600" b="1" spc="-120" dirty="0">
                <a:solidFill>
                  <a:srgbClr val="0010FF"/>
                </a:solidFill>
                <a:latin typeface="FZLTZHB--B51-0"/>
                <a:cs typeface="FZLTZHB--B51-0"/>
              </a:rPr>
              <a:t>3.140000E+00,</a:t>
            </a:r>
            <a:r>
              <a:rPr sz="1600" b="1" spc="-135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1600" b="1" spc="-55" dirty="0">
                <a:solidFill>
                  <a:srgbClr val="0010FF"/>
                </a:solidFill>
                <a:latin typeface="FZLTZHB--B51-0"/>
                <a:cs typeface="FZLTZHB--B51-0"/>
              </a:rPr>
              <a:t>.140000,314.0</a:t>
            </a:r>
            <a:r>
              <a:rPr sz="1600" b="1" spc="-7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1600" b="1" spc="-170" dirty="0">
                <a:solidFill>
                  <a:srgbClr val="0010FF"/>
                </a:solidFill>
                <a:latin typeface="FZLTZHB--B51-0"/>
                <a:cs typeface="FZLTZHB--B51-0"/>
              </a:rPr>
              <a:t>0000%'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1019" y="2051438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019" y="2051438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0"/>
                </a:moveTo>
                <a:lnTo>
                  <a:pt x="0" y="13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19" y="2052827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4352" y="2051443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13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258" y="2052060"/>
            <a:ext cx="7705090" cy="635"/>
          </a:xfrm>
          <a:custGeom>
            <a:avLst/>
            <a:gdLst/>
            <a:ahLst/>
            <a:cxnLst/>
            <a:rect l="l" t="t" r="r" b="b"/>
            <a:pathLst>
              <a:path w="7705090" h="635">
                <a:moveTo>
                  <a:pt x="0" y="139"/>
                </a:moveTo>
                <a:lnTo>
                  <a:pt x="7704861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8408" y="1648205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88408" y="164744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1428" y="1690877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30">
                <a:moveTo>
                  <a:pt x="0" y="0"/>
                </a:moveTo>
                <a:lnTo>
                  <a:pt x="0" y="109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1429" y="1690116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07579" y="1690877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30">
                <a:moveTo>
                  <a:pt x="0" y="0"/>
                </a:moveTo>
                <a:lnTo>
                  <a:pt x="0" y="109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7580" y="1690116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64732" y="2376917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数字的千位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3332" y="2788397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分隔符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97351" y="2377594"/>
            <a:ext cx="1038860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>
              <a:lnSpc>
                <a:spcPct val="150000"/>
              </a:lnSpc>
            </a:pPr>
            <a:r>
              <a:rPr sz="1600" b="1" spc="-5" dirty="0">
                <a:latin typeface="Heiti SC"/>
                <a:cs typeface="Heiti SC"/>
              </a:rPr>
              <a:t>浮点数小数 精度</a:t>
            </a:r>
            <a:r>
              <a:rPr sz="1600" b="1" spc="80" dirty="0">
                <a:latin typeface="Heiti SC"/>
                <a:cs typeface="Heiti SC"/>
              </a:rPr>
              <a:t> </a:t>
            </a:r>
            <a:r>
              <a:rPr sz="1600" b="1" spc="-5" dirty="0">
                <a:latin typeface="Heiti SC"/>
                <a:cs typeface="Heiti SC"/>
              </a:rPr>
              <a:t>或</a:t>
            </a:r>
            <a:r>
              <a:rPr sz="1600" b="1" spc="80" dirty="0">
                <a:latin typeface="Heiti SC"/>
                <a:cs typeface="Heiti SC"/>
              </a:rPr>
              <a:t> </a:t>
            </a:r>
            <a:r>
              <a:rPr sz="1600" b="1" spc="-5" dirty="0">
                <a:latin typeface="Heiti SC"/>
                <a:cs typeface="Heiti SC"/>
              </a:rPr>
              <a:t>字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97351" y="3109312"/>
            <a:ext cx="10388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符串最大输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00043" y="3475171"/>
            <a:ext cx="6337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出长度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20192" y="2377796"/>
            <a:ext cx="1390650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整数类型</a:t>
            </a:r>
            <a:endParaRPr sz="16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90" dirty="0">
                <a:latin typeface="Arial"/>
                <a:cs typeface="Arial"/>
              </a:rPr>
              <a:t>b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70" dirty="0">
                <a:latin typeface="Arial"/>
                <a:cs typeface="Arial"/>
              </a:rPr>
              <a:t>c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75" dirty="0">
                <a:latin typeface="Arial"/>
                <a:cs typeface="Arial"/>
              </a:rPr>
              <a:t>d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65" dirty="0">
                <a:latin typeface="Arial"/>
                <a:cs typeface="Arial"/>
              </a:rPr>
              <a:t>o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40" dirty="0">
                <a:latin typeface="Arial"/>
                <a:cs typeface="Arial"/>
              </a:rPr>
              <a:t>x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5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20192" y="3109515"/>
            <a:ext cx="10388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浮点数类型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20192" y="3475373"/>
            <a:ext cx="87756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16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25" dirty="0">
                <a:latin typeface="Arial"/>
                <a:cs typeface="Arial"/>
              </a:rPr>
              <a:t>f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%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17843" y="1728722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填充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39710" y="1738780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对齐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43518" y="1736266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宽度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45191" y="1734665"/>
            <a:ext cx="49847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spc="400" dirty="0">
                <a:solidFill>
                  <a:srgbClr val="C00000"/>
                </a:solidFill>
                <a:latin typeface="FZLTZHB--B51-0"/>
                <a:cs typeface="FZLTZHB--B51-0"/>
              </a:rPr>
              <a:t>,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80063" y="1682051"/>
            <a:ext cx="917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2400" b="1" spc="1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精度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83751" y="1734682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类型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5525" y="1602304"/>
            <a:ext cx="381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-152400" y="0"/>
            <a:ext cx="2722962" cy="1634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5067" y="601862"/>
            <a:ext cx="20554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 Unicode MS"/>
                <a:cs typeface="Arial Unicode MS"/>
              </a:rPr>
              <a:t>单元小结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A2CE48-7D6E-9547-9953-536D05BD7AEE}"/>
              </a:ext>
            </a:extLst>
          </p:cNvPr>
          <p:cNvSpPr/>
          <p:nvPr/>
        </p:nvSpPr>
        <p:spPr>
          <a:xfrm>
            <a:off x="1981200" y="1670132"/>
            <a:ext cx="61722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lang="zh-CN" altLang="en-US" b="1" spc="3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lang="zh-CN" altLang="en-US" b="1" spc="-5" dirty="0">
                <a:latin typeface="Heiti SC"/>
                <a:cs typeface="Heiti SC"/>
              </a:rPr>
              <a:t>正向递增序号、反向递减序号、</a:t>
            </a:r>
            <a:r>
              <a:rPr lang="en-US" altLang="zh-CN" b="1" spc="380" dirty="0">
                <a:latin typeface="Arial"/>
                <a:cs typeface="Arial"/>
              </a:rPr>
              <a:t>&lt;</a:t>
            </a:r>
            <a:r>
              <a:rPr lang="zh-CN" altLang="en-US" b="1" dirty="0">
                <a:latin typeface="Heiti SC"/>
                <a:cs typeface="Heiti SC"/>
              </a:rPr>
              <a:t>字</a:t>
            </a:r>
            <a:r>
              <a:rPr lang="zh-CN" altLang="en-US" b="1" spc="-5" dirty="0">
                <a:latin typeface="Heiti SC"/>
                <a:cs typeface="Heiti SC"/>
              </a:rPr>
              <a:t>符</a:t>
            </a:r>
            <a:r>
              <a:rPr lang="zh-CN" altLang="en-US" b="1" dirty="0">
                <a:latin typeface="Heiti SC"/>
                <a:cs typeface="Heiti SC"/>
              </a:rPr>
              <a:t>串</a:t>
            </a:r>
            <a:r>
              <a:rPr lang="en-US" altLang="zh-CN" b="1" spc="315" dirty="0">
                <a:latin typeface="Arial"/>
                <a:cs typeface="Arial"/>
              </a:rPr>
              <a:t>&gt;</a:t>
            </a:r>
            <a:r>
              <a:rPr lang="en-US" altLang="zh-CN" b="1" spc="190" dirty="0">
                <a:latin typeface="Arial"/>
                <a:cs typeface="Arial"/>
              </a:rPr>
              <a:t>[</a:t>
            </a:r>
            <a:r>
              <a:rPr lang="en-US" altLang="zh-CN" b="1" spc="155" dirty="0">
                <a:latin typeface="Arial"/>
                <a:cs typeface="Arial"/>
              </a:rPr>
              <a:t>M:</a:t>
            </a:r>
            <a:r>
              <a:rPr lang="en-US" altLang="zh-CN" b="1" spc="75" dirty="0">
                <a:latin typeface="Arial"/>
                <a:cs typeface="Arial"/>
              </a:rPr>
              <a:t>N:</a:t>
            </a:r>
            <a:r>
              <a:rPr lang="en-US" altLang="zh-CN" b="1" spc="-60" dirty="0">
                <a:latin typeface="Arial"/>
                <a:cs typeface="Arial"/>
              </a:rPr>
              <a:t>K</a:t>
            </a:r>
            <a:r>
              <a:rPr lang="en-US" altLang="zh-CN" b="1" spc="120" dirty="0">
                <a:latin typeface="Arial"/>
                <a:cs typeface="Arial"/>
              </a:rPr>
              <a:t>]</a:t>
            </a:r>
            <a:endParaRPr lang="en-US" altLang="zh-C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lang="en-US" altLang="zh-CN"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altLang="zh-CN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lang="en-US" altLang="zh-CN" b="1" spc="3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lang="en-US" altLang="zh-CN" b="1" spc="380" dirty="0">
                <a:latin typeface="Arial"/>
                <a:cs typeface="Arial"/>
              </a:rPr>
              <a:t>+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204" dirty="0">
                <a:latin typeface="Arial"/>
                <a:cs typeface="Arial"/>
              </a:rPr>
              <a:t>*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30" dirty="0">
                <a:latin typeface="Arial"/>
                <a:cs typeface="Arial"/>
              </a:rPr>
              <a:t>i</a:t>
            </a:r>
            <a:r>
              <a:rPr lang="en-US" altLang="zh-CN" b="1" spc="80" dirty="0">
                <a:latin typeface="Arial"/>
                <a:cs typeface="Arial"/>
              </a:rPr>
              <a:t>n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25" dirty="0" err="1">
                <a:latin typeface="Arial"/>
                <a:cs typeface="Arial"/>
              </a:rPr>
              <a:t>l</a:t>
            </a:r>
            <a:r>
              <a:rPr lang="en-US" altLang="zh-CN" b="1" spc="65" dirty="0" err="1">
                <a:latin typeface="Arial"/>
                <a:cs typeface="Arial"/>
              </a:rPr>
              <a:t>e</a:t>
            </a:r>
            <a:r>
              <a:rPr lang="en-US" altLang="zh-CN" b="1" spc="80" dirty="0" err="1">
                <a:latin typeface="Arial"/>
                <a:cs typeface="Arial"/>
              </a:rPr>
              <a:t>n</a:t>
            </a:r>
            <a:r>
              <a:rPr lang="en-US" altLang="zh-CN" b="1" spc="114" dirty="0">
                <a:latin typeface="Arial"/>
                <a:cs typeface="Arial"/>
              </a:rPr>
              <a:t>()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5" dirty="0" err="1">
                <a:latin typeface="Arial"/>
                <a:cs typeface="Arial"/>
              </a:rPr>
              <a:t>s</a:t>
            </a:r>
            <a:r>
              <a:rPr lang="en-US" altLang="zh-CN" b="1" spc="10" dirty="0" err="1">
                <a:latin typeface="Arial"/>
                <a:cs typeface="Arial"/>
              </a:rPr>
              <a:t>t</a:t>
            </a:r>
            <a:r>
              <a:rPr lang="en-US" altLang="zh-CN" b="1" spc="75" dirty="0" err="1">
                <a:latin typeface="Arial"/>
                <a:cs typeface="Arial"/>
              </a:rPr>
              <a:t>r</a:t>
            </a:r>
            <a:r>
              <a:rPr lang="en-US" altLang="zh-CN" b="1" spc="125" dirty="0">
                <a:latin typeface="Arial"/>
                <a:cs typeface="Arial"/>
              </a:rPr>
              <a:t>(</a:t>
            </a:r>
            <a:r>
              <a:rPr lang="en-US" altLang="zh-CN" b="1" spc="114" dirty="0">
                <a:latin typeface="Arial"/>
                <a:cs typeface="Arial"/>
              </a:rPr>
              <a:t>)</a:t>
            </a:r>
            <a:r>
              <a:rPr lang="zh-CN" altLang="en-US" b="1" dirty="0">
                <a:latin typeface="Heiti SC"/>
                <a:cs typeface="Heiti SC"/>
              </a:rPr>
              <a:t>、</a:t>
            </a:r>
            <a:r>
              <a:rPr lang="en-US" altLang="zh-CN" b="1" spc="60" dirty="0">
                <a:latin typeface="Arial"/>
                <a:cs typeface="Arial"/>
              </a:rPr>
              <a:t>h</a:t>
            </a:r>
            <a:r>
              <a:rPr lang="en-US" altLang="zh-CN" b="1" spc="65" dirty="0">
                <a:latin typeface="Arial"/>
                <a:cs typeface="Arial"/>
              </a:rPr>
              <a:t>e</a:t>
            </a:r>
            <a:r>
              <a:rPr lang="en-US" altLang="zh-CN" b="1" spc="55" dirty="0">
                <a:latin typeface="Arial"/>
                <a:cs typeface="Arial"/>
              </a:rPr>
              <a:t>x</a:t>
            </a:r>
            <a:r>
              <a:rPr lang="en-US" altLang="zh-CN" b="1" spc="125" dirty="0">
                <a:latin typeface="Arial"/>
                <a:cs typeface="Arial"/>
              </a:rPr>
              <a:t>(</a:t>
            </a:r>
            <a:r>
              <a:rPr lang="en-US" altLang="zh-CN" b="1" spc="114" dirty="0">
                <a:latin typeface="Arial"/>
                <a:cs typeface="Arial"/>
              </a:rPr>
              <a:t>)</a:t>
            </a:r>
            <a:r>
              <a:rPr lang="zh-CN" altLang="en-US" b="1" dirty="0">
                <a:latin typeface="Heiti SC"/>
                <a:cs typeface="Heiti SC"/>
              </a:rPr>
              <a:t>、</a:t>
            </a:r>
            <a:r>
              <a:rPr lang="en-US" altLang="zh-CN" b="1" dirty="0">
                <a:latin typeface="Arial"/>
                <a:cs typeface="Arial"/>
              </a:rPr>
              <a:t>o</a:t>
            </a:r>
            <a:r>
              <a:rPr lang="en-US" altLang="zh-CN" b="1" spc="10" dirty="0">
                <a:latin typeface="Arial"/>
                <a:cs typeface="Arial"/>
              </a:rPr>
              <a:t>c</a:t>
            </a:r>
            <a:r>
              <a:rPr lang="en-US" altLang="zh-CN" b="1" spc="185" dirty="0">
                <a:latin typeface="Arial"/>
                <a:cs typeface="Arial"/>
              </a:rPr>
              <a:t>t</a:t>
            </a:r>
            <a:r>
              <a:rPr lang="en-US" altLang="zh-CN" b="1" spc="125" dirty="0">
                <a:latin typeface="Arial"/>
                <a:cs typeface="Arial"/>
              </a:rPr>
              <a:t>(</a:t>
            </a:r>
            <a:r>
              <a:rPr lang="en-US" altLang="zh-CN" b="1" spc="114" dirty="0">
                <a:latin typeface="Arial"/>
                <a:cs typeface="Arial"/>
              </a:rPr>
              <a:t>)</a:t>
            </a:r>
            <a:r>
              <a:rPr lang="zh-CN" altLang="en-US" b="1" dirty="0">
                <a:latin typeface="Heiti SC"/>
                <a:cs typeface="Heiti SC"/>
              </a:rPr>
              <a:t>、</a:t>
            </a:r>
            <a:r>
              <a:rPr lang="en-US" altLang="zh-CN" b="1" spc="90" dirty="0" err="1">
                <a:latin typeface="Arial"/>
                <a:cs typeface="Arial"/>
              </a:rPr>
              <a:t>o</a:t>
            </a:r>
            <a:r>
              <a:rPr lang="en-US" altLang="zh-CN" b="1" spc="60" dirty="0" err="1">
                <a:latin typeface="Arial"/>
                <a:cs typeface="Arial"/>
              </a:rPr>
              <a:t>r</a:t>
            </a:r>
            <a:r>
              <a:rPr lang="en-US" altLang="zh-CN" b="1" spc="125" dirty="0" err="1">
                <a:latin typeface="Arial"/>
                <a:cs typeface="Arial"/>
              </a:rPr>
              <a:t>d</a:t>
            </a:r>
            <a:r>
              <a:rPr lang="en-US" altLang="zh-CN" b="1" spc="125" dirty="0">
                <a:latin typeface="Arial"/>
                <a:cs typeface="Arial"/>
              </a:rPr>
              <a:t>(</a:t>
            </a:r>
            <a:r>
              <a:rPr lang="en-US" altLang="zh-CN" b="1" spc="114" dirty="0">
                <a:latin typeface="Arial"/>
                <a:cs typeface="Arial"/>
              </a:rPr>
              <a:t>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-75" dirty="0" err="1">
                <a:latin typeface="Arial"/>
                <a:cs typeface="Arial"/>
              </a:rPr>
              <a:t>c</a:t>
            </a:r>
            <a:r>
              <a:rPr lang="en-US" altLang="zh-CN" b="1" spc="85" dirty="0" err="1">
                <a:latin typeface="Arial"/>
                <a:cs typeface="Arial"/>
              </a:rPr>
              <a:t>h</a:t>
            </a:r>
            <a:r>
              <a:rPr lang="en-US" altLang="zh-CN" b="1" spc="70" dirty="0" err="1">
                <a:latin typeface="Arial"/>
                <a:cs typeface="Arial"/>
              </a:rPr>
              <a:t>r</a:t>
            </a:r>
            <a:r>
              <a:rPr lang="en-US" altLang="zh-CN" b="1" spc="125" dirty="0">
                <a:latin typeface="Arial"/>
                <a:cs typeface="Arial"/>
              </a:rPr>
              <a:t>(</a:t>
            </a:r>
            <a:r>
              <a:rPr lang="en-US" altLang="zh-CN" b="1" spc="120" dirty="0">
                <a:latin typeface="Arial"/>
                <a:cs typeface="Arial"/>
              </a:rPr>
              <a:t>)</a:t>
            </a:r>
            <a:endParaRPr lang="en-US" altLang="zh-C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lang="en-US" altLang="zh-CN" sz="1400" dirty="0">
              <a:latin typeface="Times New Roman"/>
              <a:cs typeface="Times New Roman"/>
            </a:endParaRPr>
          </a:p>
          <a:p>
            <a:pPr marL="216535" indent="-203835">
              <a:lnSpc>
                <a:spcPct val="100000"/>
              </a:lnSpc>
              <a:buClr>
                <a:srgbClr val="007EDE"/>
              </a:buClr>
              <a:buChar char="-"/>
              <a:tabLst>
                <a:tab pos="217170" algn="l"/>
              </a:tabLst>
            </a:pP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70" dirty="0">
                <a:latin typeface="Arial"/>
                <a:cs typeface="Arial"/>
              </a:rPr>
              <a:t>lo</a:t>
            </a:r>
            <a:r>
              <a:rPr lang="en-US" altLang="zh-CN" b="1" spc="120" dirty="0">
                <a:latin typeface="Arial"/>
                <a:cs typeface="Arial"/>
              </a:rPr>
              <a:t>w</a:t>
            </a:r>
            <a:r>
              <a:rPr lang="en-US" altLang="zh-CN" b="1" spc="60" dirty="0">
                <a:latin typeface="Arial"/>
                <a:cs typeface="Arial"/>
              </a:rPr>
              <a:t>e</a:t>
            </a:r>
            <a:r>
              <a:rPr lang="en-US" altLang="zh-CN" b="1" spc="80" dirty="0">
                <a:latin typeface="Arial"/>
                <a:cs typeface="Arial"/>
              </a:rPr>
              <a:t>r</a:t>
            </a:r>
            <a:r>
              <a:rPr lang="en-US" altLang="zh-CN" b="1" spc="114" dirty="0">
                <a:latin typeface="Arial"/>
                <a:cs typeface="Arial"/>
              </a:rPr>
              <a:t>()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80" dirty="0">
                <a:latin typeface="Arial"/>
                <a:cs typeface="Arial"/>
              </a:rPr>
              <a:t>u</a:t>
            </a:r>
            <a:r>
              <a:rPr lang="en-US" altLang="zh-CN" b="1" spc="100" dirty="0">
                <a:latin typeface="Arial"/>
                <a:cs typeface="Arial"/>
              </a:rPr>
              <a:t>pp</a:t>
            </a:r>
            <a:r>
              <a:rPr lang="en-US" altLang="zh-CN" b="1" spc="95" dirty="0">
                <a:latin typeface="Arial"/>
                <a:cs typeface="Arial"/>
              </a:rPr>
              <a:t>e</a:t>
            </a:r>
            <a:r>
              <a:rPr lang="en-US" altLang="zh-CN" b="1" spc="80" dirty="0">
                <a:latin typeface="Arial"/>
                <a:cs typeface="Arial"/>
              </a:rPr>
              <a:t>r</a:t>
            </a:r>
            <a:r>
              <a:rPr lang="en-US" altLang="zh-CN" b="1" spc="114" dirty="0">
                <a:latin typeface="Arial"/>
                <a:cs typeface="Arial"/>
              </a:rPr>
              <a:t>()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-145" dirty="0">
                <a:latin typeface="Arial"/>
                <a:cs typeface="Arial"/>
              </a:rPr>
              <a:t>s</a:t>
            </a:r>
            <a:r>
              <a:rPr lang="en-US" altLang="zh-CN" b="1" spc="114" dirty="0">
                <a:latin typeface="Arial"/>
                <a:cs typeface="Arial"/>
              </a:rPr>
              <a:t>p</a:t>
            </a:r>
            <a:r>
              <a:rPr lang="en-US" altLang="zh-CN" b="1" spc="70" dirty="0">
                <a:latin typeface="Arial"/>
                <a:cs typeface="Arial"/>
              </a:rPr>
              <a:t>li</a:t>
            </a:r>
            <a:r>
              <a:rPr lang="en-US" altLang="zh-CN" b="1" spc="100" dirty="0">
                <a:latin typeface="Arial"/>
                <a:cs typeface="Arial"/>
              </a:rPr>
              <a:t>t</a:t>
            </a:r>
            <a:r>
              <a:rPr lang="en-US" altLang="zh-CN" b="1" spc="114" dirty="0">
                <a:latin typeface="Arial"/>
                <a:cs typeface="Arial"/>
              </a:rPr>
              <a:t>(</a:t>
            </a:r>
            <a:r>
              <a:rPr lang="en-US" altLang="zh-CN" b="1" spc="125" dirty="0">
                <a:latin typeface="Arial"/>
                <a:cs typeface="Arial"/>
              </a:rPr>
              <a:t>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-85" dirty="0">
                <a:latin typeface="Arial"/>
                <a:cs typeface="Arial"/>
              </a:rPr>
              <a:t>c</a:t>
            </a:r>
            <a:r>
              <a:rPr lang="en-US" altLang="zh-CN" b="1" spc="80" dirty="0">
                <a:latin typeface="Arial"/>
                <a:cs typeface="Arial"/>
              </a:rPr>
              <a:t>o</a:t>
            </a:r>
            <a:r>
              <a:rPr lang="en-US" altLang="zh-CN" b="1" spc="90" dirty="0">
                <a:latin typeface="Arial"/>
                <a:cs typeface="Arial"/>
              </a:rPr>
              <a:t>u</a:t>
            </a:r>
            <a:r>
              <a:rPr lang="en-US" altLang="zh-CN" b="1" spc="80" dirty="0">
                <a:latin typeface="Arial"/>
                <a:cs typeface="Arial"/>
              </a:rPr>
              <a:t>n</a:t>
            </a:r>
            <a:r>
              <a:rPr lang="en-US" altLang="zh-CN" b="1" spc="185" dirty="0">
                <a:latin typeface="Arial"/>
                <a:cs typeface="Arial"/>
              </a:rPr>
              <a:t>t</a:t>
            </a:r>
            <a:r>
              <a:rPr lang="en-US" altLang="zh-CN" b="1" spc="125" dirty="0">
                <a:latin typeface="Arial"/>
                <a:cs typeface="Arial"/>
              </a:rPr>
              <a:t>(</a:t>
            </a:r>
            <a:r>
              <a:rPr lang="en-US" altLang="zh-CN" b="1" spc="114" dirty="0">
                <a:latin typeface="Arial"/>
                <a:cs typeface="Arial"/>
              </a:rPr>
              <a:t>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65" dirty="0">
                <a:latin typeface="Arial"/>
                <a:cs typeface="Arial"/>
              </a:rPr>
              <a:t>r</a:t>
            </a:r>
            <a:r>
              <a:rPr lang="en-US" altLang="zh-CN" b="1" spc="85" dirty="0">
                <a:latin typeface="Arial"/>
                <a:cs typeface="Arial"/>
              </a:rPr>
              <a:t>e</a:t>
            </a:r>
            <a:r>
              <a:rPr lang="en-US" altLang="zh-CN" b="1" spc="90" dirty="0">
                <a:latin typeface="Arial"/>
                <a:cs typeface="Arial"/>
              </a:rPr>
              <a:t>p</a:t>
            </a:r>
            <a:r>
              <a:rPr lang="en-US" altLang="zh-CN" b="1" spc="30" dirty="0">
                <a:latin typeface="Arial"/>
                <a:cs typeface="Arial"/>
              </a:rPr>
              <a:t>l</a:t>
            </a:r>
            <a:r>
              <a:rPr lang="en-US" altLang="zh-CN" b="1" spc="45" dirty="0">
                <a:latin typeface="Arial"/>
                <a:cs typeface="Arial"/>
              </a:rPr>
              <a:t>a</a:t>
            </a:r>
            <a:r>
              <a:rPr lang="en-US" altLang="zh-CN" b="1" spc="-85" dirty="0">
                <a:latin typeface="Arial"/>
                <a:cs typeface="Arial"/>
              </a:rPr>
              <a:t>c</a:t>
            </a:r>
            <a:r>
              <a:rPr lang="en-US" altLang="zh-CN" b="1" spc="105" dirty="0">
                <a:latin typeface="Arial"/>
                <a:cs typeface="Arial"/>
              </a:rPr>
              <a:t>e()</a:t>
            </a:r>
            <a:endParaRPr lang="en-US" altLang="zh-C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007EDE"/>
              </a:buClr>
              <a:buFont typeface="Arial"/>
              <a:buChar char="-"/>
            </a:pPr>
            <a:endParaRPr lang="en-US" altLang="zh-CN" sz="1400" dirty="0">
              <a:latin typeface="Times New Roman"/>
              <a:cs typeface="Times New Roman"/>
            </a:endParaRPr>
          </a:p>
          <a:p>
            <a:pPr marL="216535" indent="-203835">
              <a:lnSpc>
                <a:spcPct val="100000"/>
              </a:lnSpc>
              <a:buClr>
                <a:srgbClr val="007EDE"/>
              </a:buClr>
              <a:buChar char="-"/>
              <a:tabLst>
                <a:tab pos="217170" algn="l"/>
              </a:tabLst>
            </a:pP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-85" dirty="0">
                <a:latin typeface="Arial"/>
                <a:cs typeface="Arial"/>
              </a:rPr>
              <a:t>c</a:t>
            </a:r>
            <a:r>
              <a:rPr lang="en-US" altLang="zh-CN" b="1" spc="70" dirty="0">
                <a:latin typeface="Arial"/>
                <a:cs typeface="Arial"/>
              </a:rPr>
              <a:t>en</a:t>
            </a:r>
            <a:r>
              <a:rPr lang="en-US" altLang="zh-CN" b="1" spc="165" dirty="0">
                <a:latin typeface="Arial"/>
                <a:cs typeface="Arial"/>
              </a:rPr>
              <a:t>t</a:t>
            </a:r>
            <a:r>
              <a:rPr lang="en-US" altLang="zh-CN" b="1" spc="70" dirty="0">
                <a:latin typeface="Arial"/>
                <a:cs typeface="Arial"/>
              </a:rPr>
              <a:t>er</a:t>
            </a:r>
            <a:r>
              <a:rPr lang="en-US" altLang="zh-CN" b="1" spc="114" dirty="0">
                <a:latin typeface="Arial"/>
                <a:cs typeface="Arial"/>
              </a:rPr>
              <a:t>()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.s</a:t>
            </a:r>
            <a:r>
              <a:rPr lang="en-US" altLang="zh-CN" b="1" spc="15" dirty="0">
                <a:latin typeface="Arial"/>
                <a:cs typeface="Arial"/>
              </a:rPr>
              <a:t>t</a:t>
            </a:r>
            <a:r>
              <a:rPr lang="en-US" altLang="zh-CN" b="1" spc="90" dirty="0">
                <a:latin typeface="Arial"/>
                <a:cs typeface="Arial"/>
              </a:rPr>
              <a:t>r</a:t>
            </a:r>
            <a:r>
              <a:rPr lang="en-US" altLang="zh-CN" b="1" spc="30" dirty="0">
                <a:latin typeface="Arial"/>
                <a:cs typeface="Arial"/>
              </a:rPr>
              <a:t>i</a:t>
            </a:r>
            <a:r>
              <a:rPr lang="en-US" altLang="zh-CN" b="1" spc="114" dirty="0">
                <a:latin typeface="Arial"/>
                <a:cs typeface="Arial"/>
              </a:rPr>
              <a:t>p()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50" dirty="0">
                <a:latin typeface="Arial"/>
                <a:cs typeface="Arial"/>
              </a:rPr>
              <a:t>joi</a:t>
            </a:r>
            <a:r>
              <a:rPr lang="en-US" altLang="zh-CN" b="1" spc="90" dirty="0">
                <a:latin typeface="Arial"/>
                <a:cs typeface="Arial"/>
              </a:rPr>
              <a:t>n</a:t>
            </a:r>
            <a:r>
              <a:rPr lang="en-US" altLang="zh-CN" b="1" spc="110" dirty="0">
                <a:latin typeface="Arial"/>
                <a:cs typeface="Arial"/>
              </a:rPr>
              <a:t>(</a:t>
            </a:r>
            <a:r>
              <a:rPr lang="en-US" altLang="zh-CN" b="1" spc="114" dirty="0">
                <a:latin typeface="Arial"/>
                <a:cs typeface="Arial"/>
              </a:rPr>
              <a:t>)</a:t>
            </a:r>
            <a:r>
              <a:rPr lang="zh-CN" altLang="en-US" b="1" spc="-10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150" dirty="0">
                <a:latin typeface="Arial"/>
                <a:cs typeface="Arial"/>
              </a:rPr>
              <a:t>f</a:t>
            </a:r>
            <a:r>
              <a:rPr lang="en-US" altLang="zh-CN" b="1" spc="100" dirty="0">
                <a:latin typeface="Arial"/>
                <a:cs typeface="Arial"/>
              </a:rPr>
              <a:t>o</a:t>
            </a:r>
            <a:r>
              <a:rPr lang="en-US" altLang="zh-CN" b="1" spc="105" dirty="0">
                <a:latin typeface="Arial"/>
                <a:cs typeface="Arial"/>
              </a:rPr>
              <a:t>rma</a:t>
            </a:r>
            <a:r>
              <a:rPr lang="en-US" altLang="zh-CN" b="1" spc="185" dirty="0">
                <a:latin typeface="Arial"/>
                <a:cs typeface="Arial"/>
              </a:rPr>
              <a:t>t</a:t>
            </a:r>
            <a:r>
              <a:rPr lang="en-US" altLang="zh-CN" b="1" spc="125" dirty="0">
                <a:latin typeface="Arial"/>
                <a:cs typeface="Arial"/>
              </a:rPr>
              <a:t>()</a:t>
            </a:r>
            <a:r>
              <a:rPr lang="zh-CN" altLang="en-US" b="1" spc="-5" dirty="0">
                <a:latin typeface="Heiti SC"/>
                <a:cs typeface="Heiti SC"/>
              </a:rPr>
              <a:t>格式化</a:t>
            </a:r>
            <a:endParaRPr lang="zh-CN" altLang="en-US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68500" y="1995973"/>
            <a:ext cx="52070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 err="1">
                <a:latin typeface="Arial Unicode MS"/>
                <a:cs typeface="Arial Unicode MS"/>
              </a:rPr>
              <a:t>模块</a:t>
            </a:r>
            <a:r>
              <a:rPr sz="4400" spc="-165" dirty="0">
                <a:latin typeface="Microsoft Sans Serif"/>
                <a:cs typeface="Microsoft Sans Serif"/>
              </a:rPr>
              <a:t>:</a:t>
            </a:r>
            <a:r>
              <a:rPr sz="4400" spc="120" dirty="0">
                <a:latin typeface="Microsoft Sans Serif"/>
                <a:cs typeface="Microsoft Sans Serif"/>
              </a:rPr>
              <a:t> </a:t>
            </a:r>
            <a:r>
              <a:rPr lang="en-US" altLang="zh-CN" sz="4400" spc="415" dirty="0" err="1">
                <a:latin typeface="Microsoft Sans Serif"/>
                <a:cs typeface="Microsoft Sans Serif"/>
              </a:rPr>
              <a:t>time</a:t>
            </a:r>
            <a:r>
              <a:rPr sz="4400" dirty="0" err="1">
                <a:latin typeface="Arial Unicode MS"/>
                <a:cs typeface="Arial Unicode MS"/>
              </a:rPr>
              <a:t>库的使用</a:t>
            </a:r>
            <a:endParaRPr sz="4400" dirty="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5739" y="2302972"/>
            <a:ext cx="365125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150" dirty="0">
                <a:latin typeface="Microsoft Sans Serif"/>
                <a:cs typeface="Microsoft Sans Serif"/>
              </a:rPr>
              <a:t>i</a:t>
            </a:r>
            <a:r>
              <a:rPr spc="270" dirty="0">
                <a:latin typeface="Microsoft Sans Serif"/>
                <a:cs typeface="Microsoft Sans Serif"/>
              </a:rPr>
              <a:t>m</a:t>
            </a:r>
            <a:r>
              <a:rPr spc="175" dirty="0">
                <a:latin typeface="Microsoft Sans Serif"/>
                <a:cs typeface="Microsoft Sans Serif"/>
              </a:rPr>
              <a:t>e</a:t>
            </a:r>
            <a:r>
              <a:rPr spc="-5" dirty="0">
                <a:latin typeface="Arial Unicode MS"/>
                <a:cs typeface="Arial Unicode MS"/>
              </a:rPr>
              <a:t>库基本介绍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9390">
              <a:lnSpc>
                <a:spcPct val="100000"/>
              </a:lnSpc>
            </a:pP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150" dirty="0">
                <a:latin typeface="Microsoft Sans Serif"/>
                <a:cs typeface="Microsoft Sans Serif"/>
              </a:rPr>
              <a:t>i</a:t>
            </a:r>
            <a:r>
              <a:rPr spc="270" dirty="0">
                <a:latin typeface="Microsoft Sans Serif"/>
                <a:cs typeface="Microsoft Sans Serif"/>
              </a:rPr>
              <a:t>m</a:t>
            </a:r>
            <a:r>
              <a:rPr spc="175" dirty="0">
                <a:latin typeface="Microsoft Sans Serif"/>
                <a:cs typeface="Microsoft Sans Serif"/>
              </a:rPr>
              <a:t>e</a:t>
            </a:r>
            <a:r>
              <a:rPr spc="-5" dirty="0">
                <a:latin typeface="Arial Unicode MS"/>
                <a:cs typeface="Arial Unicode MS"/>
              </a:rPr>
              <a:t>库概述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8978" y="1619763"/>
            <a:ext cx="5166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me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库是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中处理时间的标准库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293" y="2621031"/>
            <a:ext cx="26866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计算机时间的表达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293" y="3352551"/>
            <a:ext cx="5125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提供获取系统时间并格式化输出功能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293" y="4084071"/>
            <a:ext cx="63442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提供系统级精确计时功能，用于程序性能分析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7312" y="2655964"/>
            <a:ext cx="1718945" cy="840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0000"/>
              </a:lnSpc>
            </a:pPr>
            <a:r>
              <a:rPr sz="2200" b="1" i="1" spc="-120" dirty="0">
                <a:solidFill>
                  <a:srgbClr val="FF921A"/>
                </a:solidFill>
                <a:latin typeface="Menlo"/>
                <a:cs typeface="Menlo"/>
              </a:rPr>
              <a:t>import</a:t>
            </a:r>
            <a:r>
              <a:rPr sz="2200" b="1" i="1" spc="-110" dirty="0">
                <a:solidFill>
                  <a:srgbClr val="FF921A"/>
                </a:solidFill>
                <a:latin typeface="Menlo"/>
                <a:cs typeface="Menlo"/>
              </a:rPr>
              <a:t> </a:t>
            </a:r>
            <a:r>
              <a:rPr sz="2200" b="1" spc="-55" dirty="0">
                <a:latin typeface="FZLTZHB--B51-0"/>
                <a:cs typeface="FZLTZHB--B51-0"/>
              </a:rPr>
              <a:t>time </a:t>
            </a:r>
            <a:r>
              <a:rPr sz="2200" b="1" spc="380" dirty="0">
                <a:latin typeface="FZLTZHB--B51-0"/>
                <a:cs typeface="FZLTZHB--B51-0"/>
              </a:rPr>
              <a:t>t</a:t>
            </a:r>
            <a:r>
              <a:rPr sz="2200" b="1" spc="-204" dirty="0">
                <a:latin typeface="FZLTZHB--B51-0"/>
                <a:cs typeface="FZLTZHB--B51-0"/>
              </a:rPr>
              <a:t>ime</a:t>
            </a:r>
            <a:r>
              <a:rPr sz="2200" b="1" spc="45" dirty="0">
                <a:latin typeface="FZLTZHB--B51-0"/>
                <a:cs typeface="FZLTZHB--B51-0"/>
              </a:rPr>
              <a:t>.&lt;b&gt;()</a:t>
            </a:r>
            <a:endParaRPr sz="22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9390">
              <a:lnSpc>
                <a:spcPct val="100000"/>
              </a:lnSpc>
            </a:pP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150" dirty="0">
                <a:latin typeface="Microsoft Sans Serif"/>
                <a:cs typeface="Microsoft Sans Serif"/>
              </a:rPr>
              <a:t>i</a:t>
            </a:r>
            <a:r>
              <a:rPr spc="270" dirty="0">
                <a:latin typeface="Microsoft Sans Serif"/>
                <a:cs typeface="Microsoft Sans Serif"/>
              </a:rPr>
              <a:t>m</a:t>
            </a:r>
            <a:r>
              <a:rPr spc="175" dirty="0">
                <a:latin typeface="Microsoft Sans Serif"/>
                <a:cs typeface="Microsoft Sans Serif"/>
              </a:rPr>
              <a:t>e</a:t>
            </a:r>
            <a:r>
              <a:rPr spc="-5" dirty="0">
                <a:latin typeface="Arial Unicode MS"/>
                <a:cs typeface="Arial Unicode MS"/>
              </a:rPr>
              <a:t>库概述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45661" y="1619763"/>
            <a:ext cx="28511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me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库包括三类函数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8228" y="2574702"/>
            <a:ext cx="39731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72740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时间获取：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165" dirty="0">
                <a:latin typeface="Arial"/>
                <a:cs typeface="Arial"/>
              </a:rPr>
              <a:t>me</a:t>
            </a:r>
            <a:r>
              <a:rPr sz="2400" b="1" spc="75" dirty="0">
                <a:latin typeface="Arial"/>
                <a:cs typeface="Arial"/>
              </a:rPr>
              <a:t>(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55" dirty="0">
                <a:latin typeface="Arial"/>
                <a:cs typeface="Arial"/>
              </a:rPr>
              <a:t>c</a:t>
            </a:r>
            <a:r>
              <a:rPr sz="2400" b="1" spc="35" dirty="0">
                <a:latin typeface="Arial"/>
                <a:cs typeface="Arial"/>
              </a:rPr>
              <a:t>ti</a:t>
            </a:r>
            <a:r>
              <a:rPr sz="2400" b="1" spc="135" dirty="0">
                <a:latin typeface="Arial"/>
                <a:cs typeface="Arial"/>
              </a:rPr>
              <a:t>me()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9792" y="2574702"/>
            <a:ext cx="14566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25" dirty="0">
                <a:latin typeface="Arial"/>
                <a:cs typeface="Arial"/>
              </a:rPr>
              <a:t>g</a:t>
            </a:r>
            <a:r>
              <a:rPr sz="2400" b="1" spc="295" dirty="0">
                <a:latin typeface="Arial"/>
                <a:cs typeface="Arial"/>
              </a:rPr>
              <a:t>m</a:t>
            </a:r>
            <a:r>
              <a:rPr sz="2400" b="1" spc="110" dirty="0">
                <a:latin typeface="Arial"/>
                <a:cs typeface="Arial"/>
              </a:rPr>
              <a:t>t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135" dirty="0">
                <a:latin typeface="Arial"/>
                <a:cs typeface="Arial"/>
              </a:rPr>
              <a:t>me()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8228" y="3306222"/>
            <a:ext cx="5365750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0" indent="-222250">
              <a:lnSpc>
                <a:spcPct val="100000"/>
              </a:lnSpc>
              <a:buClr>
                <a:srgbClr val="007EDE"/>
              </a:buClr>
              <a:buFont typeface="Microsoft Sans Serif"/>
              <a:buChar char="-"/>
              <a:tabLst>
                <a:tab pos="235585" algn="l"/>
                <a:tab pos="3813175" algn="l"/>
              </a:tabLst>
            </a:pPr>
            <a:r>
              <a:rPr sz="2400" b="1" dirty="0">
                <a:latin typeface="Heiti SC"/>
                <a:cs typeface="Heiti SC"/>
              </a:rPr>
              <a:t>时间格式化：</a:t>
            </a:r>
            <a:r>
              <a:rPr sz="2400" b="1" spc="40" dirty="0">
                <a:latin typeface="Arial"/>
                <a:cs typeface="Arial"/>
              </a:rPr>
              <a:t>st</a:t>
            </a:r>
            <a:r>
              <a:rPr sz="2400" b="1" spc="95" dirty="0">
                <a:latin typeface="Arial"/>
                <a:cs typeface="Arial"/>
              </a:rPr>
              <a:t>r</a:t>
            </a:r>
            <a:r>
              <a:rPr sz="2400" b="1" spc="210" dirty="0">
                <a:latin typeface="Arial"/>
                <a:cs typeface="Arial"/>
              </a:rPr>
              <a:t>f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100" dirty="0">
                <a:latin typeface="Arial"/>
                <a:cs typeface="Arial"/>
              </a:rPr>
              <a:t>i</a:t>
            </a:r>
            <a:r>
              <a:rPr sz="2400" b="1" spc="215" dirty="0">
                <a:latin typeface="Arial"/>
                <a:cs typeface="Arial"/>
              </a:rPr>
              <a:t>m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55" dirty="0">
                <a:latin typeface="Arial"/>
                <a:cs typeface="Arial"/>
              </a:rPr>
              <a:t>str</a:t>
            </a:r>
            <a:r>
              <a:rPr sz="2400" b="1" spc="75" dirty="0">
                <a:latin typeface="Arial"/>
                <a:cs typeface="Arial"/>
              </a:rPr>
              <a:t>p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100" dirty="0">
                <a:latin typeface="Arial"/>
                <a:cs typeface="Arial"/>
              </a:rPr>
              <a:t>i</a:t>
            </a:r>
            <a:r>
              <a:rPr sz="2400" b="1" spc="215" dirty="0">
                <a:latin typeface="Arial"/>
                <a:cs typeface="Arial"/>
              </a:rPr>
              <a:t>m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Microsoft Sans Serif"/>
              <a:buChar char="-"/>
            </a:pPr>
            <a:endParaRPr sz="2500" dirty="0">
              <a:latin typeface="Times New Roman"/>
              <a:cs typeface="Times New Roman"/>
            </a:endParaRPr>
          </a:p>
          <a:p>
            <a:pPr marL="234950" indent="-222250">
              <a:lnSpc>
                <a:spcPct val="100000"/>
              </a:lnSpc>
              <a:buClr>
                <a:srgbClr val="007EDE"/>
              </a:buClr>
              <a:buFont typeface="Microsoft Sans Serif"/>
              <a:buChar char="-"/>
              <a:tabLst>
                <a:tab pos="235585" algn="l"/>
              </a:tabLst>
            </a:pPr>
            <a:r>
              <a:rPr sz="2400" b="1" dirty="0">
                <a:latin typeface="Heiti SC"/>
                <a:cs typeface="Heiti SC"/>
              </a:rPr>
              <a:t>程序计时：</a:t>
            </a:r>
            <a:r>
              <a:rPr sz="2400" b="1" spc="-150" dirty="0">
                <a:latin typeface="Arial"/>
                <a:cs typeface="Arial"/>
              </a:rPr>
              <a:t>s</a:t>
            </a:r>
            <a:r>
              <a:rPr sz="2400" b="1" spc="45" dirty="0">
                <a:latin typeface="Arial"/>
                <a:cs typeface="Arial"/>
              </a:rPr>
              <a:t>le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65" dirty="0">
                <a:latin typeface="Arial"/>
                <a:cs typeface="Arial"/>
              </a:rPr>
              <a:t>p</a:t>
            </a:r>
            <a:r>
              <a:rPr sz="2400" b="1" spc="90" dirty="0">
                <a:latin typeface="Arial"/>
                <a:cs typeface="Arial"/>
              </a:rPr>
              <a:t>(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spc="15" dirty="0">
                <a:latin typeface="Arial"/>
                <a:cs typeface="Arial"/>
              </a:rPr>
              <a:t>,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spc="125" dirty="0">
                <a:latin typeface="Arial"/>
                <a:cs typeface="Arial"/>
              </a:rPr>
              <a:t>p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120" dirty="0">
                <a:latin typeface="Arial"/>
                <a:cs typeface="Arial"/>
              </a:rPr>
              <a:t>r</a:t>
            </a:r>
            <a:r>
              <a:rPr sz="2400" b="1" spc="165" dirty="0">
                <a:latin typeface="Arial"/>
                <a:cs typeface="Arial"/>
              </a:rPr>
              <a:t>f</a:t>
            </a:r>
            <a:r>
              <a:rPr sz="2400" b="1" spc="-260" dirty="0">
                <a:latin typeface="Arial"/>
                <a:cs typeface="Arial"/>
              </a:rPr>
              <a:t>_</a:t>
            </a:r>
            <a:r>
              <a:rPr sz="2400" b="1" spc="25" dirty="0">
                <a:latin typeface="Arial"/>
                <a:cs typeface="Arial"/>
              </a:rPr>
              <a:t>co</a:t>
            </a:r>
            <a:r>
              <a:rPr sz="2400" b="1" spc="35" dirty="0">
                <a:latin typeface="Arial"/>
                <a:cs typeface="Arial"/>
              </a:rPr>
              <a:t>u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80" dirty="0">
                <a:latin typeface="Arial"/>
                <a:cs typeface="Arial"/>
              </a:rPr>
              <a:t>t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60" dirty="0">
                <a:latin typeface="Arial"/>
                <a:cs typeface="Arial"/>
              </a:rPr>
              <a:t>r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1964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9355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36733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64111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1489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1964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9355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36733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64111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91489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1964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9355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36733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4111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1489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1964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09355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36733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64111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91489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1964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09355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36733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64111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91489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1964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09355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36733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64111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91489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1964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09355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36733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64111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1489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09351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36733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64114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91494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5621" y="1186159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5621" y="1643381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5621" y="2100604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5621" y="2557825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5621" y="3015048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5621" y="3472270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1971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18874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5621" y="728938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5621" y="3929491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60700" y="8236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80" dirty="0">
                <a:latin typeface="FZLTZHB--B51-0"/>
                <a:cs typeface="FZLTZHB--B51-0"/>
              </a:rPr>
              <a:t>and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2288028" y="8236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30" dirty="0">
                <a:latin typeface="FZLTZHB--B51-0"/>
                <a:cs typeface="FZLTZHB--B51-0"/>
              </a:rPr>
              <a:t>el</a:t>
            </a:r>
            <a:r>
              <a:rPr sz="2400" b="1" spc="250" dirty="0">
                <a:latin typeface="FZLTZHB--B51-0"/>
                <a:cs typeface="FZLTZHB--B51-0"/>
              </a:rPr>
              <a:t>i</a:t>
            </a:r>
            <a:r>
              <a:rPr sz="2400" b="1" spc="470" dirty="0">
                <a:latin typeface="FZLTZHB--B51-0"/>
                <a:cs typeface="FZLTZHB--B51-0"/>
              </a:rPr>
              <a:t>f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15355" y="8236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25" dirty="0">
                <a:latin typeface="FZLTZHB--B51-0"/>
                <a:cs typeface="FZLTZHB--B51-0"/>
              </a:rPr>
              <a:t>imp</a:t>
            </a:r>
            <a:r>
              <a:rPr sz="2400" b="1" spc="145" dirty="0">
                <a:latin typeface="FZLTZHB--B51-0"/>
                <a:cs typeface="FZLTZHB--B51-0"/>
              </a:rPr>
              <a:t>ort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42682" y="8236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85" dirty="0">
                <a:solidFill>
                  <a:srgbClr val="FF0000"/>
                </a:solidFill>
                <a:latin typeface="FZLTZHB--B51-0"/>
                <a:cs typeface="FZLTZHB--B51-0"/>
              </a:rPr>
              <a:t>ra</a:t>
            </a:r>
            <a:r>
              <a:rPr sz="2400" b="1" spc="145" dirty="0">
                <a:solidFill>
                  <a:srgbClr val="FF0000"/>
                </a:solidFill>
                <a:latin typeface="FZLTZHB--B51-0"/>
                <a:cs typeface="FZLTZHB--B51-0"/>
              </a:rPr>
              <a:t>i</a:t>
            </a:r>
            <a:r>
              <a:rPr sz="2400" b="1" spc="-210" dirty="0">
                <a:solidFill>
                  <a:srgbClr val="FF0000"/>
                </a:solidFill>
                <a:latin typeface="FZLTZHB--B51-0"/>
                <a:cs typeface="FZLTZHB--B51-0"/>
              </a:rPr>
              <a:t>se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70009" y="8236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0" dirty="0">
                <a:latin typeface="FZLTZHB--B51-0"/>
                <a:cs typeface="FZLTZHB--B51-0"/>
              </a:rPr>
              <a:t>gl</a:t>
            </a:r>
            <a:r>
              <a:rPr sz="2400" b="1" spc="70" dirty="0">
                <a:latin typeface="FZLTZHB--B51-0"/>
                <a:cs typeface="FZLTZHB--B51-0"/>
              </a:rPr>
              <a:t>o</a:t>
            </a:r>
            <a:r>
              <a:rPr sz="2400" b="1" spc="45" dirty="0">
                <a:latin typeface="FZLTZHB--B51-0"/>
                <a:cs typeface="FZLTZHB--B51-0"/>
              </a:rPr>
              <a:t>bal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60396" y="12808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4" dirty="0">
                <a:latin typeface="FZLTZHB--B51-0"/>
                <a:cs typeface="FZLTZHB--B51-0"/>
              </a:rPr>
              <a:t>as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287723" y="12808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80" dirty="0">
                <a:latin typeface="FZLTZHB--B51-0"/>
                <a:cs typeface="FZLTZHB--B51-0"/>
              </a:rPr>
              <a:t>el</a:t>
            </a:r>
            <a:r>
              <a:rPr sz="2400" b="1" spc="114" dirty="0">
                <a:latin typeface="FZLTZHB--B51-0"/>
                <a:cs typeface="FZLTZHB--B51-0"/>
              </a:rPr>
              <a:t>s</a:t>
            </a:r>
            <a:r>
              <a:rPr sz="2400" b="1" spc="-275" dirty="0">
                <a:latin typeface="FZLTZHB--B51-0"/>
                <a:cs typeface="FZLTZHB--B51-0"/>
              </a:rPr>
              <a:t>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15050" y="12808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95" dirty="0">
                <a:latin typeface="FZLTZHB--B51-0"/>
                <a:cs typeface="FZLTZHB--B51-0"/>
              </a:rPr>
              <a:t>in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542377" y="12808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0" dirty="0">
                <a:latin typeface="FZLTZHB--B51-0"/>
                <a:cs typeface="FZLTZHB--B51-0"/>
              </a:rPr>
              <a:t>re</a:t>
            </a:r>
            <a:r>
              <a:rPr sz="2400" b="1" spc="120" dirty="0">
                <a:latin typeface="FZLTZHB--B51-0"/>
                <a:cs typeface="FZLTZHB--B51-0"/>
              </a:rPr>
              <a:t>t</a:t>
            </a:r>
            <a:r>
              <a:rPr sz="2400" b="1" spc="-100" dirty="0">
                <a:latin typeface="FZLTZHB--B51-0"/>
                <a:cs typeface="FZLTZHB--B51-0"/>
              </a:rPr>
              <a:t>urn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69705" y="1280837"/>
            <a:ext cx="13696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85" dirty="0">
                <a:solidFill>
                  <a:srgbClr val="FF0000"/>
                </a:solidFill>
                <a:latin typeface="FZLTZHB--B51-0"/>
                <a:cs typeface="FZLTZHB--B51-0"/>
              </a:rPr>
              <a:t>no</a:t>
            </a:r>
            <a:r>
              <a:rPr sz="2400" b="1" spc="-280" dirty="0">
                <a:solidFill>
                  <a:srgbClr val="FF0000"/>
                </a:solidFill>
                <a:latin typeface="FZLTZHB--B51-0"/>
                <a:cs typeface="FZLTZHB--B51-0"/>
              </a:rPr>
              <a:t>n</a:t>
            </a:r>
            <a:r>
              <a:rPr sz="2400" b="1" spc="65" dirty="0">
                <a:solidFill>
                  <a:srgbClr val="FF0000"/>
                </a:solidFill>
                <a:latin typeface="FZLTZHB--B51-0"/>
                <a:cs typeface="FZLTZHB--B51-0"/>
              </a:rPr>
              <a:t>lo</a:t>
            </a:r>
            <a:r>
              <a:rPr sz="2400" b="1" spc="100" dirty="0">
                <a:solidFill>
                  <a:srgbClr val="FF0000"/>
                </a:solidFill>
                <a:latin typeface="FZLTZHB--B51-0"/>
                <a:cs typeface="FZLTZHB--B51-0"/>
              </a:rPr>
              <a:t>c</a:t>
            </a:r>
            <a:r>
              <a:rPr sz="2400" b="1" spc="210" dirty="0">
                <a:solidFill>
                  <a:srgbClr val="FF0000"/>
                </a:solidFill>
                <a:latin typeface="FZLTZHB--B51-0"/>
                <a:cs typeface="FZLTZHB--B51-0"/>
              </a:rPr>
              <a:t>al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0091" y="17380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90" dirty="0">
                <a:solidFill>
                  <a:srgbClr val="FF0000"/>
                </a:solidFill>
                <a:latin typeface="FZLTZHB--B51-0"/>
                <a:cs typeface="FZLTZHB--B51-0"/>
              </a:rPr>
              <a:t>as</a:t>
            </a:r>
            <a:r>
              <a:rPr sz="2400" b="1" spc="-170" dirty="0">
                <a:solidFill>
                  <a:srgbClr val="FF0000"/>
                </a:solidFill>
                <a:latin typeface="FZLTZHB--B51-0"/>
                <a:cs typeface="FZLTZHB--B51-0"/>
              </a:rPr>
              <a:t>s</a:t>
            </a:r>
            <a:r>
              <a:rPr sz="2400" b="1" spc="140" dirty="0">
                <a:solidFill>
                  <a:srgbClr val="FF0000"/>
                </a:solidFill>
                <a:latin typeface="FZLTZHB--B51-0"/>
                <a:cs typeface="FZLTZHB--B51-0"/>
              </a:rPr>
              <a:t>ert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287418" y="17380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20" dirty="0">
                <a:latin typeface="FZLTZHB--B51-0"/>
                <a:cs typeface="FZLTZHB--B51-0"/>
              </a:rPr>
              <a:t>ex</a:t>
            </a:r>
            <a:r>
              <a:rPr sz="2400" b="1" spc="-210" dirty="0">
                <a:latin typeface="FZLTZHB--B51-0"/>
                <a:cs typeface="FZLTZHB--B51-0"/>
              </a:rPr>
              <a:t>c</a:t>
            </a:r>
            <a:r>
              <a:rPr sz="2400" b="1" spc="-50" dirty="0">
                <a:latin typeface="FZLTZHB--B51-0"/>
                <a:cs typeface="FZLTZHB--B51-0"/>
              </a:rPr>
              <a:t>ept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914745" y="17380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70" dirty="0">
                <a:solidFill>
                  <a:srgbClr val="FF0000"/>
                </a:solidFill>
                <a:latin typeface="FZLTZHB--B51-0"/>
                <a:cs typeface="FZLTZHB--B51-0"/>
              </a:rPr>
              <a:t>is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542072" y="17380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90" dirty="0">
                <a:latin typeface="FZLTZHB--B51-0"/>
                <a:cs typeface="FZLTZHB--B51-0"/>
              </a:rPr>
              <a:t>try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169400" y="17380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35" dirty="0">
                <a:latin typeface="FZLTZHB--B51-0"/>
                <a:cs typeface="FZLTZHB--B51-0"/>
              </a:rPr>
              <a:t>Tr</a:t>
            </a:r>
            <a:r>
              <a:rPr sz="2400" b="1" spc="-145" dirty="0">
                <a:latin typeface="FZLTZHB--B51-0"/>
                <a:cs typeface="FZLTZHB--B51-0"/>
              </a:rPr>
              <a:t>u</a:t>
            </a:r>
            <a:r>
              <a:rPr sz="2400" b="1" spc="-275" dirty="0">
                <a:latin typeface="FZLTZHB--B51-0"/>
                <a:cs typeface="FZLTZHB--B51-0"/>
              </a:rPr>
              <a:t>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59786" y="21952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85" dirty="0">
                <a:latin typeface="FZLTZHB--B51-0"/>
                <a:cs typeface="FZLTZHB--B51-0"/>
              </a:rPr>
              <a:t>br</a:t>
            </a:r>
            <a:r>
              <a:rPr sz="2400" b="1" spc="-95" dirty="0">
                <a:latin typeface="FZLTZHB--B51-0"/>
                <a:cs typeface="FZLTZHB--B51-0"/>
              </a:rPr>
              <a:t>e</a:t>
            </a:r>
            <a:r>
              <a:rPr sz="2400" b="1" spc="-240" dirty="0">
                <a:latin typeface="FZLTZHB--B51-0"/>
                <a:cs typeface="FZLTZHB--B51-0"/>
              </a:rPr>
              <a:t>ak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287113" y="2195237"/>
            <a:ext cx="12020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04" dirty="0">
                <a:latin typeface="FZLTZHB--B51-0"/>
                <a:cs typeface="FZLTZHB--B51-0"/>
              </a:rPr>
              <a:t>fi</a:t>
            </a:r>
            <a:r>
              <a:rPr sz="2400" b="1" spc="465" dirty="0">
                <a:latin typeface="FZLTZHB--B51-0"/>
                <a:cs typeface="FZLTZHB--B51-0"/>
              </a:rPr>
              <a:t>n</a:t>
            </a:r>
            <a:r>
              <a:rPr sz="2400" b="1" spc="434" dirty="0">
                <a:latin typeface="FZLTZHB--B51-0"/>
                <a:cs typeface="FZLTZHB--B51-0"/>
              </a:rPr>
              <a:t>al</a:t>
            </a:r>
            <a:r>
              <a:rPr sz="2400" b="1" spc="250" dirty="0">
                <a:latin typeface="FZLTZHB--B51-0"/>
                <a:cs typeface="FZLTZHB--B51-0"/>
              </a:rPr>
              <a:t>l</a:t>
            </a:r>
            <a:r>
              <a:rPr sz="2400" b="1" spc="-135" dirty="0">
                <a:latin typeface="FZLTZHB--B51-0"/>
                <a:cs typeface="FZLTZHB--B51-0"/>
              </a:rPr>
              <a:t>y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14440" y="21952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60" dirty="0">
                <a:latin typeface="FZLTZHB--B51-0"/>
                <a:cs typeface="FZLTZHB--B51-0"/>
              </a:rPr>
              <a:t>la</a:t>
            </a:r>
            <a:r>
              <a:rPr sz="2400" b="1" spc="-335" dirty="0">
                <a:latin typeface="FZLTZHB--B51-0"/>
                <a:cs typeface="FZLTZHB--B51-0"/>
              </a:rPr>
              <a:t>m</a:t>
            </a:r>
            <a:r>
              <a:rPr sz="2400" b="1" spc="-275" dirty="0">
                <a:latin typeface="FZLTZHB--B51-0"/>
                <a:cs typeface="FZLTZHB--B51-0"/>
              </a:rPr>
              <a:t>bda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541768" y="21952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90" dirty="0">
                <a:latin typeface="FZLTZHB--B51-0"/>
                <a:cs typeface="FZLTZHB--B51-0"/>
              </a:rPr>
              <a:t>wh</a:t>
            </a:r>
            <a:r>
              <a:rPr sz="2400" b="1" spc="-55" dirty="0">
                <a:latin typeface="FZLTZHB--B51-0"/>
                <a:cs typeface="FZLTZHB--B51-0"/>
              </a:rPr>
              <a:t>i</a:t>
            </a:r>
            <a:r>
              <a:rPr sz="2400" b="1" spc="204" dirty="0">
                <a:latin typeface="FZLTZHB--B51-0"/>
                <a:cs typeface="FZLTZHB--B51-0"/>
              </a:rPr>
              <a:t>le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169095" y="21952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5" dirty="0">
                <a:latin typeface="FZLTZHB--B51-0"/>
                <a:cs typeface="FZLTZHB--B51-0"/>
              </a:rPr>
              <a:t>Fa</a:t>
            </a:r>
            <a:r>
              <a:rPr sz="2400" b="1" spc="20" dirty="0">
                <a:latin typeface="FZLTZHB--B51-0"/>
                <a:cs typeface="FZLTZHB--B51-0"/>
              </a:rPr>
              <a:t>l</a:t>
            </a:r>
            <a:r>
              <a:rPr sz="2400" b="1" spc="-210" dirty="0">
                <a:latin typeface="FZLTZHB--B51-0"/>
                <a:cs typeface="FZLTZHB--B51-0"/>
              </a:rPr>
              <a:t>se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59481" y="26524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65" dirty="0">
                <a:solidFill>
                  <a:srgbClr val="FF0000"/>
                </a:solidFill>
                <a:latin typeface="FZLTZHB--B51-0"/>
                <a:cs typeface="FZLTZHB--B51-0"/>
              </a:rPr>
              <a:t>cl</a:t>
            </a:r>
            <a:r>
              <a:rPr sz="2400" b="1" spc="100" dirty="0">
                <a:solidFill>
                  <a:srgbClr val="FF0000"/>
                </a:solidFill>
                <a:latin typeface="FZLTZHB--B51-0"/>
                <a:cs typeface="FZLTZHB--B51-0"/>
              </a:rPr>
              <a:t>a</a:t>
            </a:r>
            <a:r>
              <a:rPr sz="2400" b="1" spc="-145" dirty="0">
                <a:solidFill>
                  <a:srgbClr val="FF0000"/>
                </a:solidFill>
                <a:latin typeface="FZLTZHB--B51-0"/>
                <a:cs typeface="FZLTZHB--B51-0"/>
              </a:rPr>
              <a:t>ss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286809" y="26524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5" dirty="0">
                <a:latin typeface="FZLTZHB--B51-0"/>
                <a:cs typeface="FZLTZHB--B51-0"/>
              </a:rPr>
              <a:t>for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914136" y="26524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0" dirty="0">
                <a:latin typeface="FZLTZHB--B51-0"/>
                <a:cs typeface="FZLTZHB--B51-0"/>
              </a:rPr>
              <a:t>not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541463" y="26524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0" dirty="0">
                <a:solidFill>
                  <a:srgbClr val="FF0000"/>
                </a:solidFill>
                <a:latin typeface="FZLTZHB--B51-0"/>
                <a:cs typeface="FZLTZHB--B51-0"/>
              </a:rPr>
              <a:t>wi</a:t>
            </a:r>
            <a:r>
              <a:rPr sz="2400" b="1" spc="70" dirty="0">
                <a:solidFill>
                  <a:srgbClr val="FF0000"/>
                </a:solidFill>
                <a:latin typeface="FZLTZHB--B51-0"/>
                <a:cs typeface="FZLTZHB--B51-0"/>
              </a:rPr>
              <a:t>t</a:t>
            </a:r>
            <a:r>
              <a:rPr sz="2400" b="1" spc="-285" dirty="0">
                <a:solidFill>
                  <a:srgbClr val="FF0000"/>
                </a:solidFill>
                <a:latin typeface="FZLTZHB--B51-0"/>
                <a:cs typeface="FZLTZHB--B51-0"/>
              </a:rPr>
              <a:t>h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168790" y="26524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50" dirty="0">
                <a:latin typeface="FZLTZHB--B51-0"/>
                <a:cs typeface="FZLTZHB--B51-0"/>
              </a:rPr>
              <a:t>No</a:t>
            </a:r>
            <a:r>
              <a:rPr sz="2400" b="1" spc="-390" dirty="0">
                <a:latin typeface="FZLTZHB--B51-0"/>
                <a:cs typeface="FZLTZHB--B51-0"/>
              </a:rPr>
              <a:t>n</a:t>
            </a:r>
            <a:r>
              <a:rPr sz="2400" b="1" spc="-275" dirty="0">
                <a:latin typeface="FZLTZHB--B51-0"/>
                <a:cs typeface="FZLTZHB--B51-0"/>
              </a:rPr>
              <a:t>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59177" y="3109637"/>
            <a:ext cx="13696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0" dirty="0">
                <a:latin typeface="FZLTZHB--B51-0"/>
                <a:cs typeface="FZLTZHB--B51-0"/>
              </a:rPr>
              <a:t>con</a:t>
            </a:r>
            <a:r>
              <a:rPr sz="2400" b="1" spc="195" dirty="0">
                <a:latin typeface="FZLTZHB--B51-0"/>
                <a:cs typeface="FZLTZHB--B51-0"/>
              </a:rPr>
              <a:t>ti</a:t>
            </a:r>
            <a:r>
              <a:rPr sz="2400" b="1" spc="425" dirty="0">
                <a:latin typeface="FZLTZHB--B51-0"/>
                <a:cs typeface="FZLTZHB--B51-0"/>
              </a:rPr>
              <a:t>n</a:t>
            </a:r>
            <a:r>
              <a:rPr sz="2400" b="1" spc="-280" dirty="0">
                <a:latin typeface="FZLTZHB--B51-0"/>
                <a:cs typeface="FZLTZHB--B51-0"/>
              </a:rPr>
              <a:t>ue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286504" y="31096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35" dirty="0">
                <a:latin typeface="FZLTZHB--B51-0"/>
                <a:cs typeface="FZLTZHB--B51-0"/>
              </a:rPr>
              <a:t>fr</a:t>
            </a:r>
            <a:r>
              <a:rPr sz="2400" b="1" spc="235" dirty="0">
                <a:latin typeface="FZLTZHB--B51-0"/>
                <a:cs typeface="FZLTZHB--B51-0"/>
              </a:rPr>
              <a:t>o</a:t>
            </a:r>
            <a:r>
              <a:rPr sz="2400" b="1" spc="-1085" dirty="0">
                <a:latin typeface="FZLTZHB--B51-0"/>
                <a:cs typeface="FZLTZHB--B51-0"/>
              </a:rPr>
              <a:t>m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913831" y="31096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" dirty="0">
                <a:latin typeface="FZLTZHB--B51-0"/>
                <a:cs typeface="FZLTZHB--B51-0"/>
              </a:rPr>
              <a:t>or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541158" y="31096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80" dirty="0">
                <a:solidFill>
                  <a:srgbClr val="FF0000"/>
                </a:solidFill>
                <a:latin typeface="FZLTZHB--B51-0"/>
                <a:cs typeface="FZLTZHB--B51-0"/>
              </a:rPr>
              <a:t>yi</a:t>
            </a:r>
            <a:r>
              <a:rPr sz="2400" b="1" spc="125" dirty="0">
                <a:solidFill>
                  <a:srgbClr val="FF0000"/>
                </a:solidFill>
                <a:latin typeface="FZLTZHB--B51-0"/>
                <a:cs typeface="FZLTZHB--B51-0"/>
              </a:rPr>
              <a:t>e</a:t>
            </a:r>
            <a:r>
              <a:rPr sz="2400" b="1" spc="204" dirty="0">
                <a:solidFill>
                  <a:srgbClr val="FF0000"/>
                </a:solidFill>
                <a:latin typeface="FZLTZHB--B51-0"/>
                <a:cs typeface="FZLTZHB--B51-0"/>
              </a:rPr>
              <a:t>ld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168485" y="31096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85" dirty="0">
                <a:solidFill>
                  <a:srgbClr val="C00000"/>
                </a:solidFill>
                <a:latin typeface="FZLTZHB--B51-0"/>
                <a:cs typeface="FZLTZHB--B51-0"/>
              </a:rPr>
              <a:t>as</a:t>
            </a:r>
            <a:r>
              <a:rPr sz="2400" b="1" spc="-165" dirty="0">
                <a:solidFill>
                  <a:srgbClr val="C00000"/>
                </a:solidFill>
                <a:latin typeface="FZLTZHB--B51-0"/>
                <a:cs typeface="FZLTZHB--B51-0"/>
              </a:rPr>
              <a:t>y</a:t>
            </a:r>
            <a:r>
              <a:rPr sz="2400" b="1" spc="-250" dirty="0">
                <a:solidFill>
                  <a:srgbClr val="C00000"/>
                </a:solidFill>
                <a:latin typeface="FZLTZHB--B51-0"/>
                <a:cs typeface="FZLTZHB--B51-0"/>
              </a:rPr>
              <a:t>nc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58872" y="3566838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" dirty="0">
                <a:latin typeface="FZLTZHB--B51-0"/>
                <a:cs typeface="FZLTZHB--B51-0"/>
              </a:rPr>
              <a:t>def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86199" y="3566838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80" dirty="0">
                <a:latin typeface="FZLTZHB--B51-0"/>
                <a:cs typeface="FZLTZHB--B51-0"/>
              </a:rPr>
              <a:t>if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913526" y="3566838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40" dirty="0">
                <a:latin typeface="FZLTZHB--B51-0"/>
                <a:cs typeface="FZLTZHB--B51-0"/>
              </a:rPr>
              <a:t>pa</a:t>
            </a:r>
            <a:r>
              <a:rPr sz="2400" b="1" spc="-210" dirty="0">
                <a:latin typeface="FZLTZHB--B51-0"/>
                <a:cs typeface="FZLTZHB--B51-0"/>
              </a:rPr>
              <a:t>s</a:t>
            </a:r>
            <a:r>
              <a:rPr sz="2400" b="1" spc="-145" dirty="0">
                <a:latin typeface="FZLTZHB--B51-0"/>
                <a:cs typeface="FZLTZHB--B51-0"/>
              </a:rPr>
              <a:t>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540853" y="3566838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5" dirty="0">
                <a:latin typeface="FZLTZHB--B51-0"/>
                <a:cs typeface="FZLTZHB--B51-0"/>
              </a:rPr>
              <a:t>del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168181" y="3566838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84" dirty="0">
                <a:solidFill>
                  <a:srgbClr val="C00000"/>
                </a:solidFill>
                <a:latin typeface="FZLTZHB--B51-0"/>
                <a:cs typeface="FZLTZHB--B51-0"/>
              </a:rPr>
              <a:t>aw</a:t>
            </a:r>
            <a:r>
              <a:rPr sz="2400" b="1" spc="-400" dirty="0">
                <a:solidFill>
                  <a:srgbClr val="C00000"/>
                </a:solidFill>
                <a:latin typeface="FZLTZHB--B51-0"/>
                <a:cs typeface="FZLTZHB--B51-0"/>
              </a:rPr>
              <a:t>a</a:t>
            </a:r>
            <a:r>
              <a:rPr sz="2400" b="1" spc="555" dirty="0">
                <a:solidFill>
                  <a:srgbClr val="C00000"/>
                </a:solidFill>
                <a:latin typeface="FZLTZHB--B51-0"/>
                <a:cs typeface="FZLTZHB--B51-0"/>
              </a:rPr>
              <a:t>it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1626403" y="4178350"/>
            <a:ext cx="7893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7EDE"/>
                </a:solidFill>
                <a:latin typeface="Heiti SC"/>
                <a:cs typeface="Heiti SC"/>
              </a:rPr>
              <a:t>保留字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923532" y="4123430"/>
            <a:ext cx="875358" cy="805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时间获取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时间获取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557287"/>
          <a:ext cx="8165703" cy="3319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2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im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获取当前时间戳，即计算机内部时间值，浮点数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58750" marR="2595245" indent="12065">
                        <a:lnSpc>
                          <a:spcPts val="346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time.time()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151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93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876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6022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82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3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im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获取当前时间并以易读方式表示，返回字符串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time.ctime()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'Fr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J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n </a:t>
                      </a:r>
                      <a:r>
                        <a:rPr sz="1800" b="1" spc="-2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12: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1: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 </a:t>
                      </a:r>
                      <a:r>
                        <a:rPr sz="1800" b="1" spc="-2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18'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时间获取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557287"/>
          <a:ext cx="8165704" cy="2651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2536">
                <a:tc>
                  <a:txBody>
                    <a:bodyPr/>
                    <a:lstStyle/>
                    <a:p>
                      <a:pPr marL="10153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im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获取当前时间，表示为计算机可处理的时间格式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45415" indent="2540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time.gmtime()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45415">
                        <a:lnSpc>
                          <a:spcPct val="160000"/>
                        </a:lnSpc>
                        <a:spcBef>
                          <a:spcPts val="55"/>
                        </a:spcBef>
                      </a:pP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time.struct_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ime(tm_year=2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18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tm_mon=1, tm_mday=26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2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m_hour=4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in=11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tm_sec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16, tm_wday=4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_yday=26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sdst=0)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9808" y="2302972"/>
            <a:ext cx="2562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时间格式化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261" y="1619763"/>
            <a:ext cx="6344285" cy="279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1039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将时间以合理的方式展示出来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格式化：类似字符串格式化，需要有展示模板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展示模板由特定的格式化控制符组成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40" dirty="0">
                <a:latin typeface="Arial"/>
                <a:cs typeface="Arial"/>
              </a:rPr>
              <a:t>st</a:t>
            </a:r>
            <a:r>
              <a:rPr sz="2400" b="1" spc="95" dirty="0">
                <a:latin typeface="Arial"/>
                <a:cs typeface="Arial"/>
              </a:rPr>
              <a:t>r</a:t>
            </a:r>
            <a:r>
              <a:rPr sz="2400" b="1" spc="210" dirty="0">
                <a:latin typeface="Arial"/>
                <a:cs typeface="Arial"/>
              </a:rPr>
              <a:t>f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100" dirty="0">
                <a:latin typeface="Arial"/>
                <a:cs typeface="Arial"/>
              </a:rPr>
              <a:t>i</a:t>
            </a:r>
            <a:r>
              <a:rPr sz="2400" b="1" spc="215" dirty="0">
                <a:latin typeface="Arial"/>
                <a:cs typeface="Arial"/>
              </a:rPr>
              <a:t>m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方法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855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格式化控制符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485280"/>
          <a:ext cx="8165702" cy="3086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8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格式化字符串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日期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时间说明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值范围和实例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年份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0000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999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9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9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m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月份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01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12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月份名称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6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y~Dece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月份名称缩写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n~Dec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日期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01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31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星期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ond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y~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un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da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spc="-45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855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格式化控制符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485280"/>
          <a:ext cx="8165702" cy="3086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8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格式化字符串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日期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时间说明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值范围和实例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星期缩写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on~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un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spc="-45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小时（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24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制）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23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小时（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12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制）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01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12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451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上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/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下午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AM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PM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PM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M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分钟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59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秒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59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767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时间格式化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2311" y="1498820"/>
            <a:ext cx="7729220" cy="309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  <a:tabLst>
                <a:tab pos="868044" algn="l"/>
                <a:tab pos="1204595" algn="l"/>
              </a:tabLst>
            </a:pPr>
            <a:r>
              <a:rPr sz="2400" b="1" spc="-325" dirty="0">
                <a:solidFill>
                  <a:srgbClr val="C00000"/>
                </a:solidFill>
                <a:latin typeface="FZLTZHB--B51-0"/>
                <a:cs typeface="FZLTZHB--B51-0"/>
              </a:rPr>
              <a:t>&gt;&gt;</a:t>
            </a:r>
            <a:r>
              <a:rPr sz="2400" b="1" spc="-315" dirty="0">
                <a:solidFill>
                  <a:srgbClr val="C00000"/>
                </a:solidFill>
                <a:latin typeface="FZLTZHB--B51-0"/>
                <a:cs typeface="FZLTZHB--B51-0"/>
              </a:rPr>
              <a:t>&gt;</a:t>
            </a:r>
            <a:r>
              <a:rPr sz="2400" b="1" spc="415" dirty="0">
                <a:latin typeface="FZLTZHB--B51-0"/>
                <a:cs typeface="FZLTZHB--B51-0"/>
              </a:rPr>
              <a:t>t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425" dirty="0">
                <a:latin typeface="FZLTZHB--B51-0"/>
                <a:cs typeface="FZLTZHB--B51-0"/>
              </a:rPr>
              <a:t>t</a:t>
            </a:r>
            <a:r>
              <a:rPr sz="2400" b="1" spc="700" dirty="0">
                <a:latin typeface="FZLTZHB--B51-0"/>
                <a:cs typeface="FZLTZHB--B51-0"/>
              </a:rPr>
              <a:t>i</a:t>
            </a:r>
            <a:r>
              <a:rPr sz="2400" b="1" spc="-350" dirty="0">
                <a:latin typeface="FZLTZHB--B51-0"/>
                <a:cs typeface="FZLTZHB--B51-0"/>
              </a:rPr>
              <a:t>me</a:t>
            </a:r>
            <a:r>
              <a:rPr sz="2400" b="1" spc="-135" dirty="0">
                <a:latin typeface="FZLTZHB--B51-0"/>
                <a:cs typeface="FZLTZHB--B51-0"/>
              </a:rPr>
              <a:t>.</a:t>
            </a:r>
            <a:r>
              <a:rPr sz="2400" b="1" spc="-385" dirty="0">
                <a:latin typeface="FZLTZHB--B51-0"/>
                <a:cs typeface="FZLTZHB--B51-0"/>
              </a:rPr>
              <a:t>gm</a:t>
            </a:r>
            <a:r>
              <a:rPr sz="2400" b="1" spc="-165" dirty="0">
                <a:latin typeface="FZLTZHB--B51-0"/>
                <a:cs typeface="FZLTZHB--B51-0"/>
              </a:rPr>
              <a:t>t</a:t>
            </a:r>
            <a:r>
              <a:rPr sz="2400" b="1" spc="-85" dirty="0">
                <a:latin typeface="FZLTZHB--B51-0"/>
                <a:cs typeface="FZLTZHB--B51-0"/>
              </a:rPr>
              <a:t>i</a:t>
            </a:r>
            <a:r>
              <a:rPr sz="2400" b="1" spc="-300" dirty="0">
                <a:latin typeface="FZLTZHB--B51-0"/>
                <a:cs typeface="FZLTZHB--B51-0"/>
              </a:rPr>
              <a:t>m</a:t>
            </a:r>
            <a:r>
              <a:rPr sz="2400" b="1" spc="-265" dirty="0">
                <a:latin typeface="FZLTZHB--B51-0"/>
                <a:cs typeface="FZLTZHB--B51-0"/>
              </a:rPr>
              <a:t>e</a:t>
            </a:r>
            <a:r>
              <a:rPr sz="2400" b="1" spc="370" dirty="0">
                <a:latin typeface="FZLTZHB--B51-0"/>
                <a:cs typeface="FZLTZHB--B51-0"/>
              </a:rPr>
              <a:t>()</a:t>
            </a:r>
            <a:endParaRPr sz="24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4556760" algn="l"/>
              </a:tabLst>
            </a:pPr>
            <a:r>
              <a:rPr sz="2400" b="1" spc="-325" dirty="0">
                <a:solidFill>
                  <a:srgbClr val="C00000"/>
                </a:solidFill>
                <a:latin typeface="FZLTZHB--B51-0"/>
                <a:cs typeface="FZLTZHB--B51-0"/>
              </a:rPr>
              <a:t>&gt;&gt;</a:t>
            </a:r>
            <a:r>
              <a:rPr sz="2400" b="1" spc="-315" dirty="0">
                <a:solidFill>
                  <a:srgbClr val="C00000"/>
                </a:solidFill>
                <a:latin typeface="FZLTZHB--B51-0"/>
                <a:cs typeface="FZLTZHB--B51-0"/>
              </a:rPr>
              <a:t>&gt;</a:t>
            </a:r>
            <a:r>
              <a:rPr sz="2400" b="1" spc="5" dirty="0">
                <a:latin typeface="FZLTZHB--B51-0"/>
                <a:cs typeface="FZLTZHB--B51-0"/>
              </a:rPr>
              <a:t>ti</a:t>
            </a:r>
            <a:r>
              <a:rPr sz="2400" b="1" spc="25" dirty="0">
                <a:latin typeface="FZLTZHB--B51-0"/>
                <a:cs typeface="FZLTZHB--B51-0"/>
              </a:rPr>
              <a:t>m</a:t>
            </a:r>
            <a:r>
              <a:rPr sz="2400" b="1" spc="155" dirty="0">
                <a:latin typeface="FZLTZHB--B51-0"/>
                <a:cs typeface="FZLTZHB--B51-0"/>
              </a:rPr>
              <a:t>e</a:t>
            </a:r>
            <a:r>
              <a:rPr sz="2400" b="1" spc="90" dirty="0">
                <a:latin typeface="FZLTZHB--B51-0"/>
                <a:cs typeface="FZLTZHB--B51-0"/>
              </a:rPr>
              <a:t>.</a:t>
            </a:r>
            <a:r>
              <a:rPr sz="2400" b="1" spc="-135" dirty="0">
                <a:solidFill>
                  <a:srgbClr val="6F2F9F"/>
                </a:solidFill>
                <a:latin typeface="FZLTZHB--B51-0"/>
                <a:cs typeface="FZLTZHB--B51-0"/>
              </a:rPr>
              <a:t>s</a:t>
            </a:r>
            <a:r>
              <a:rPr sz="2400" b="1" spc="409" dirty="0">
                <a:solidFill>
                  <a:srgbClr val="6F2F9F"/>
                </a:solidFill>
                <a:latin typeface="FZLTZHB--B51-0"/>
                <a:cs typeface="FZLTZHB--B51-0"/>
              </a:rPr>
              <a:t>tr</a:t>
            </a:r>
            <a:r>
              <a:rPr sz="2400" b="1" spc="365" dirty="0">
                <a:solidFill>
                  <a:srgbClr val="6F2F9F"/>
                </a:solidFill>
                <a:latin typeface="FZLTZHB--B51-0"/>
                <a:cs typeface="FZLTZHB--B51-0"/>
              </a:rPr>
              <a:t>f</a:t>
            </a:r>
            <a:r>
              <a:rPr sz="2400" b="1" spc="5" dirty="0">
                <a:solidFill>
                  <a:srgbClr val="6F2F9F"/>
                </a:solidFill>
                <a:latin typeface="FZLTZHB--B51-0"/>
                <a:cs typeface="FZLTZHB--B51-0"/>
              </a:rPr>
              <a:t>ti</a:t>
            </a:r>
            <a:r>
              <a:rPr sz="2400" b="1" spc="25" dirty="0">
                <a:solidFill>
                  <a:srgbClr val="6F2F9F"/>
                </a:solidFill>
                <a:latin typeface="FZLTZHB--B51-0"/>
                <a:cs typeface="FZLTZHB--B51-0"/>
              </a:rPr>
              <a:t>m</a:t>
            </a:r>
            <a:r>
              <a:rPr sz="2400" b="1" spc="-275" dirty="0">
                <a:solidFill>
                  <a:srgbClr val="6F2F9F"/>
                </a:solidFill>
                <a:latin typeface="FZLTZHB--B51-0"/>
                <a:cs typeface="FZLTZHB--B51-0"/>
              </a:rPr>
              <a:t>e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3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-815" dirty="0">
                <a:solidFill>
                  <a:srgbClr val="00AA03"/>
                </a:solidFill>
                <a:latin typeface="FZLTZHB--B51-0"/>
                <a:cs typeface="FZLTZHB--B51-0"/>
              </a:rPr>
              <a:t>%Y</a:t>
            </a:r>
            <a:r>
              <a:rPr sz="2400" b="1" spc="-30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1075" dirty="0">
                <a:solidFill>
                  <a:srgbClr val="00AA03"/>
                </a:solidFill>
                <a:latin typeface="FZLTZHB--B51-0"/>
                <a:cs typeface="FZLTZHB--B51-0"/>
              </a:rPr>
              <a:t>%m</a:t>
            </a:r>
            <a:r>
              <a:rPr sz="2400" b="1" spc="-30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670" dirty="0">
                <a:solidFill>
                  <a:srgbClr val="00AA03"/>
                </a:solidFill>
                <a:latin typeface="FZLTZHB--B51-0"/>
                <a:cs typeface="FZLTZHB--B51-0"/>
              </a:rPr>
              <a:t>%d</a:t>
            </a:r>
            <a:r>
              <a:rPr sz="2400" b="1" dirty="0">
                <a:solidFill>
                  <a:srgbClr val="00AA03"/>
                </a:solidFill>
                <a:latin typeface="FZLTZHB--B51-0"/>
                <a:cs typeface="FZLTZHB--B51-0"/>
              </a:rPr>
              <a:t>	</a:t>
            </a:r>
            <a:r>
              <a:rPr sz="2400" b="1" spc="-535" dirty="0">
                <a:solidFill>
                  <a:srgbClr val="00AA03"/>
                </a:solidFill>
                <a:latin typeface="FZLTZHB--B51-0"/>
                <a:cs typeface="FZLTZHB--B51-0"/>
              </a:rPr>
              <a:t>%H</a:t>
            </a:r>
            <a:r>
              <a:rPr sz="2400" b="1" spc="-190" dirty="0">
                <a:solidFill>
                  <a:srgbClr val="00AA03"/>
                </a:solidFill>
                <a:latin typeface="FZLTZHB--B51-0"/>
                <a:cs typeface="FZLTZHB--B51-0"/>
              </a:rPr>
              <a:t>:</a:t>
            </a:r>
            <a:r>
              <a:rPr sz="2400" b="1" spc="-720" dirty="0">
                <a:solidFill>
                  <a:srgbClr val="00AA03"/>
                </a:solidFill>
                <a:latin typeface="FZLTZHB--B51-0"/>
                <a:cs typeface="FZLTZHB--B51-0"/>
              </a:rPr>
              <a:t>%M</a:t>
            </a:r>
            <a:r>
              <a:rPr sz="2400" b="1" spc="-229" dirty="0">
                <a:solidFill>
                  <a:srgbClr val="00AA03"/>
                </a:solidFill>
                <a:latin typeface="FZLTZHB--B51-0"/>
                <a:cs typeface="FZLTZHB--B51-0"/>
              </a:rPr>
              <a:t>:</a:t>
            </a:r>
            <a:r>
              <a:rPr sz="2400" b="1" spc="-894" dirty="0">
                <a:solidFill>
                  <a:srgbClr val="00AA03"/>
                </a:solidFill>
                <a:latin typeface="FZLTZHB--B51-0"/>
                <a:cs typeface="FZLTZHB--B51-0"/>
              </a:rPr>
              <a:t>%</a:t>
            </a:r>
            <a:r>
              <a:rPr sz="2400" b="1" spc="-680" dirty="0">
                <a:solidFill>
                  <a:srgbClr val="00AA03"/>
                </a:solidFill>
                <a:latin typeface="FZLTZHB--B51-0"/>
                <a:cs typeface="FZLTZHB--B51-0"/>
              </a:rPr>
              <a:t>S</a:t>
            </a:r>
            <a:r>
              <a:rPr sz="2400" b="1" spc="3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440" dirty="0">
                <a:latin typeface="FZLTZHB--B51-0"/>
                <a:cs typeface="FZLTZHB--B51-0"/>
              </a:rPr>
              <a:t>,t)</a:t>
            </a:r>
            <a:endParaRPr sz="24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335654">
              <a:lnSpc>
                <a:spcPct val="100000"/>
              </a:lnSpc>
              <a:tabLst>
                <a:tab pos="5354955" algn="l"/>
              </a:tabLst>
            </a:pPr>
            <a:r>
              <a:rPr sz="2400" b="1" spc="13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400" b="1" spc="42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400" b="1" spc="-170" dirty="0">
                <a:solidFill>
                  <a:srgbClr val="0010FF"/>
                </a:solidFill>
                <a:latin typeface="FZLTZHB--B51-0"/>
                <a:cs typeface="FZLTZHB--B51-0"/>
              </a:rPr>
              <a:t>01</a:t>
            </a:r>
            <a:r>
              <a:rPr sz="2400" b="1" spc="-185" dirty="0">
                <a:solidFill>
                  <a:srgbClr val="0010FF"/>
                </a:solidFill>
                <a:latin typeface="FZLTZHB--B51-0"/>
                <a:cs typeface="FZLTZHB--B51-0"/>
              </a:rPr>
              <a:t>8</a:t>
            </a:r>
            <a:r>
              <a:rPr sz="2400" b="1" spc="-315" dirty="0">
                <a:solidFill>
                  <a:srgbClr val="0010FF"/>
                </a:solidFill>
                <a:latin typeface="FZLTZHB--B51-0"/>
                <a:cs typeface="FZLTZHB--B51-0"/>
              </a:rPr>
              <a:t>-</a:t>
            </a:r>
            <a:r>
              <a:rPr sz="2400" b="1" spc="-105" dirty="0">
                <a:solidFill>
                  <a:srgbClr val="0010FF"/>
                </a:solidFill>
                <a:latin typeface="FZLTZHB--B51-0"/>
                <a:cs typeface="FZLTZHB--B51-0"/>
              </a:rPr>
              <a:t>01</a:t>
            </a:r>
            <a:r>
              <a:rPr sz="2400" b="1" spc="-315" dirty="0">
                <a:solidFill>
                  <a:srgbClr val="0010FF"/>
                </a:solidFill>
                <a:latin typeface="FZLTZHB--B51-0"/>
                <a:cs typeface="FZLTZHB--B51-0"/>
              </a:rPr>
              <a:t>-</a:t>
            </a:r>
            <a:r>
              <a:rPr sz="2400" b="1" spc="-260" dirty="0">
                <a:solidFill>
                  <a:srgbClr val="0010FF"/>
                </a:solidFill>
                <a:latin typeface="FZLTZHB--B51-0"/>
                <a:cs typeface="FZLTZHB--B51-0"/>
              </a:rPr>
              <a:t>26</a:t>
            </a:r>
            <a:r>
              <a:rPr sz="24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400" b="1" spc="-8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400" b="1" spc="-9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400" b="1" spc="80" dirty="0">
                <a:solidFill>
                  <a:srgbClr val="0010FF"/>
                </a:solidFill>
                <a:latin typeface="FZLTZHB--B51-0"/>
                <a:cs typeface="FZLTZHB--B51-0"/>
              </a:rPr>
              <a:t>:</a:t>
            </a:r>
            <a:r>
              <a:rPr sz="2400" b="1" spc="17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400" b="1" spc="-254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400" b="1" spc="-10" dirty="0">
                <a:solidFill>
                  <a:srgbClr val="0010FF"/>
                </a:solidFill>
                <a:latin typeface="FZLTZHB--B51-0"/>
                <a:cs typeface="FZLTZHB--B51-0"/>
              </a:rPr>
              <a:t>:2</a:t>
            </a:r>
            <a:r>
              <a:rPr sz="2400" b="1" spc="-5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2400" b="1" spc="79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endParaRPr sz="24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62455" algn="l"/>
                <a:tab pos="2199005" algn="l"/>
                <a:tab pos="4218305" algn="l"/>
              </a:tabLst>
            </a:pPr>
            <a:r>
              <a:rPr sz="2400" b="1" spc="-325" dirty="0">
                <a:solidFill>
                  <a:srgbClr val="C00000"/>
                </a:solidFill>
                <a:latin typeface="FZLTZHB--B51-0"/>
                <a:cs typeface="FZLTZHB--B51-0"/>
              </a:rPr>
              <a:t>&gt;&gt;</a:t>
            </a:r>
            <a:r>
              <a:rPr sz="2400" b="1" spc="-315" dirty="0">
                <a:solidFill>
                  <a:srgbClr val="C00000"/>
                </a:solidFill>
                <a:latin typeface="FZLTZHB--B51-0"/>
                <a:cs typeface="FZLTZHB--B51-0"/>
              </a:rPr>
              <a:t>&gt;</a:t>
            </a:r>
            <a:r>
              <a:rPr sz="2400" b="1" spc="5" dirty="0">
                <a:latin typeface="FZLTZHB--B51-0"/>
                <a:cs typeface="FZLTZHB--B51-0"/>
              </a:rPr>
              <a:t>ti</a:t>
            </a:r>
            <a:r>
              <a:rPr sz="2400" b="1" spc="25" dirty="0">
                <a:latin typeface="FZLTZHB--B51-0"/>
                <a:cs typeface="FZLTZHB--B51-0"/>
              </a:rPr>
              <a:t>m</a:t>
            </a:r>
            <a:r>
              <a:rPr sz="2400" b="1" spc="-370" dirty="0">
                <a:latin typeface="FZLTZHB--B51-0"/>
                <a:cs typeface="FZLTZHB--B51-0"/>
              </a:rPr>
              <a:t>e</a:t>
            </a:r>
            <a:r>
              <a:rPr sz="2400" b="1" spc="-415" dirty="0">
                <a:latin typeface="FZLTZHB--B51-0"/>
                <a:cs typeface="FZLTZHB--B51-0"/>
              </a:rPr>
              <a:t>S</a:t>
            </a:r>
            <a:r>
              <a:rPr sz="2400" b="1" spc="425" dirty="0">
                <a:latin typeface="FZLTZHB--B51-0"/>
                <a:cs typeface="FZLTZHB--B51-0"/>
              </a:rPr>
              <a:t>t</a:t>
            </a:r>
            <a:r>
              <a:rPr sz="2400" b="1" spc="285" dirty="0">
                <a:latin typeface="FZLTZHB--B51-0"/>
                <a:cs typeface="FZLTZHB--B51-0"/>
              </a:rPr>
              <a:t>r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135" dirty="0">
                <a:solidFill>
                  <a:srgbClr val="00AA03"/>
                </a:solidFill>
                <a:latin typeface="FZLTZHB--B51-0"/>
                <a:cs typeface="FZLTZHB--B51-0"/>
              </a:rPr>
              <a:t>'</a:t>
            </a:r>
            <a:r>
              <a:rPr sz="2400" b="1" spc="420" dirty="0">
                <a:solidFill>
                  <a:srgbClr val="00AA03"/>
                </a:solidFill>
                <a:latin typeface="FZLTZHB--B51-0"/>
                <a:cs typeface="FZLTZHB--B51-0"/>
              </a:rPr>
              <a:t>2</a:t>
            </a:r>
            <a:r>
              <a:rPr sz="2400" b="1" spc="-130" dirty="0">
                <a:solidFill>
                  <a:srgbClr val="00AA03"/>
                </a:solidFill>
                <a:latin typeface="FZLTZHB--B51-0"/>
                <a:cs typeface="FZLTZHB--B51-0"/>
              </a:rPr>
              <a:t>0</a:t>
            </a:r>
            <a:r>
              <a:rPr sz="2400" b="1" spc="-95" dirty="0">
                <a:solidFill>
                  <a:srgbClr val="00AA03"/>
                </a:solidFill>
                <a:latin typeface="FZLTZHB--B51-0"/>
                <a:cs typeface="FZLTZHB--B51-0"/>
              </a:rPr>
              <a:t>1</a:t>
            </a:r>
            <a:r>
              <a:rPr sz="2400" b="1" spc="-295" dirty="0">
                <a:solidFill>
                  <a:srgbClr val="00AA03"/>
                </a:solidFill>
                <a:latin typeface="FZLTZHB--B51-0"/>
                <a:cs typeface="FZLTZHB--B51-0"/>
              </a:rPr>
              <a:t>8</a:t>
            </a:r>
            <a:r>
              <a:rPr sz="2400" b="1" spc="-31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130" dirty="0">
                <a:solidFill>
                  <a:srgbClr val="00AA03"/>
                </a:solidFill>
                <a:latin typeface="FZLTZHB--B51-0"/>
                <a:cs typeface="FZLTZHB--B51-0"/>
              </a:rPr>
              <a:t>0</a:t>
            </a:r>
            <a:r>
              <a:rPr sz="2400" b="1" spc="-95" dirty="0">
                <a:solidFill>
                  <a:srgbClr val="00AA03"/>
                </a:solidFill>
                <a:latin typeface="FZLTZHB--B51-0"/>
                <a:cs typeface="FZLTZHB--B51-0"/>
              </a:rPr>
              <a:t>1</a:t>
            </a:r>
            <a:r>
              <a:rPr sz="2400" b="1" spc="-31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260" dirty="0">
                <a:solidFill>
                  <a:srgbClr val="00AA03"/>
                </a:solidFill>
                <a:latin typeface="FZLTZHB--B51-0"/>
                <a:cs typeface="FZLTZHB--B51-0"/>
              </a:rPr>
              <a:t>26</a:t>
            </a:r>
            <a:r>
              <a:rPr sz="2400" b="1" dirty="0">
                <a:solidFill>
                  <a:srgbClr val="00AA03"/>
                </a:solidFill>
                <a:latin typeface="FZLTZHB--B51-0"/>
                <a:cs typeface="FZLTZHB--B51-0"/>
              </a:rPr>
              <a:t>	</a:t>
            </a:r>
            <a:r>
              <a:rPr sz="2400" b="1" spc="70" dirty="0">
                <a:solidFill>
                  <a:srgbClr val="00AA03"/>
                </a:solidFill>
                <a:latin typeface="FZLTZHB--B51-0"/>
                <a:cs typeface="FZLTZHB--B51-0"/>
              </a:rPr>
              <a:t>1</a:t>
            </a:r>
            <a:r>
              <a:rPr sz="2400" b="1" spc="-240" dirty="0">
                <a:solidFill>
                  <a:srgbClr val="00AA03"/>
                </a:solidFill>
                <a:latin typeface="FZLTZHB--B51-0"/>
                <a:cs typeface="FZLTZHB--B51-0"/>
              </a:rPr>
              <a:t>2</a:t>
            </a:r>
            <a:r>
              <a:rPr sz="2400" b="1" spc="-5" dirty="0">
                <a:solidFill>
                  <a:srgbClr val="00AA03"/>
                </a:solidFill>
                <a:latin typeface="FZLTZHB--B51-0"/>
                <a:cs typeface="FZLTZHB--B51-0"/>
              </a:rPr>
              <a:t>:5</a:t>
            </a:r>
            <a:r>
              <a:rPr sz="2400" b="1" dirty="0">
                <a:solidFill>
                  <a:srgbClr val="00AA03"/>
                </a:solidFill>
                <a:latin typeface="FZLTZHB--B51-0"/>
                <a:cs typeface="FZLTZHB--B51-0"/>
              </a:rPr>
              <a:t>5</a:t>
            </a:r>
            <a:r>
              <a:rPr sz="2400" b="1" spc="-10" dirty="0">
                <a:solidFill>
                  <a:srgbClr val="00AA03"/>
                </a:solidFill>
                <a:latin typeface="FZLTZHB--B51-0"/>
                <a:cs typeface="FZLTZHB--B51-0"/>
              </a:rPr>
              <a:t>:2</a:t>
            </a:r>
            <a:r>
              <a:rPr sz="2400" b="1" spc="-5" dirty="0">
                <a:solidFill>
                  <a:srgbClr val="00AA03"/>
                </a:solidFill>
                <a:latin typeface="FZLTZHB--B51-0"/>
                <a:cs typeface="FZLTZHB--B51-0"/>
              </a:rPr>
              <a:t>0</a:t>
            </a:r>
            <a:r>
              <a:rPr sz="2400" b="1" spc="790" dirty="0">
                <a:solidFill>
                  <a:srgbClr val="00AA03"/>
                </a:solidFill>
                <a:latin typeface="FZLTZHB--B51-0"/>
                <a:cs typeface="FZLTZHB--B51-0"/>
              </a:rPr>
              <a:t>'</a:t>
            </a:r>
            <a:endParaRPr sz="24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  <a:tabLst>
                <a:tab pos="4387850" algn="l"/>
                <a:tab pos="6054725" algn="l"/>
              </a:tabLst>
            </a:pPr>
            <a:r>
              <a:rPr sz="2400" b="1" spc="-325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2400" b="1" spc="50" dirty="0">
                <a:latin typeface="FZLTZHB--B51-0"/>
                <a:cs typeface="FZLTZHB--B51-0"/>
              </a:rPr>
              <a:t>time.</a:t>
            </a:r>
            <a:r>
              <a:rPr sz="2400" b="1" spc="145" dirty="0">
                <a:solidFill>
                  <a:srgbClr val="6F2F9F"/>
                </a:solidFill>
                <a:latin typeface="FZLTZHB--B51-0"/>
                <a:cs typeface="FZLTZHB--B51-0"/>
              </a:rPr>
              <a:t>strp</a:t>
            </a:r>
            <a:r>
              <a:rPr sz="2400" b="1" spc="114" dirty="0">
                <a:solidFill>
                  <a:srgbClr val="6F2F9F"/>
                </a:solidFill>
                <a:latin typeface="FZLTZHB--B51-0"/>
                <a:cs typeface="FZLTZHB--B51-0"/>
              </a:rPr>
              <a:t>t</a:t>
            </a:r>
            <a:r>
              <a:rPr sz="2400" b="1" spc="-85" dirty="0">
                <a:solidFill>
                  <a:srgbClr val="6F2F9F"/>
                </a:solidFill>
                <a:latin typeface="FZLTZHB--B51-0"/>
                <a:cs typeface="FZLTZHB--B51-0"/>
              </a:rPr>
              <a:t>i</a:t>
            </a:r>
            <a:r>
              <a:rPr sz="2400" b="1" spc="-300" dirty="0">
                <a:solidFill>
                  <a:srgbClr val="6F2F9F"/>
                </a:solidFill>
                <a:latin typeface="FZLTZHB--B51-0"/>
                <a:cs typeface="FZLTZHB--B51-0"/>
              </a:rPr>
              <a:t>m</a:t>
            </a:r>
            <a:r>
              <a:rPr sz="2400" b="1" spc="-275" dirty="0">
                <a:solidFill>
                  <a:srgbClr val="6F2F9F"/>
                </a:solidFill>
                <a:latin typeface="FZLTZHB--B51-0"/>
                <a:cs typeface="FZLTZHB--B51-0"/>
              </a:rPr>
              <a:t>e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5" dirty="0">
                <a:latin typeface="FZLTZHB--B51-0"/>
                <a:cs typeface="FZLTZHB--B51-0"/>
              </a:rPr>
              <a:t>ti</a:t>
            </a:r>
            <a:r>
              <a:rPr sz="2400" b="1" spc="25" dirty="0">
                <a:latin typeface="FZLTZHB--B51-0"/>
                <a:cs typeface="FZLTZHB--B51-0"/>
              </a:rPr>
              <a:t>m</a:t>
            </a:r>
            <a:r>
              <a:rPr sz="2400" b="1" spc="-370" dirty="0">
                <a:latin typeface="FZLTZHB--B51-0"/>
                <a:cs typeface="FZLTZHB--B51-0"/>
              </a:rPr>
              <a:t>e</a:t>
            </a:r>
            <a:r>
              <a:rPr sz="2400" b="1" spc="-415" dirty="0">
                <a:latin typeface="FZLTZHB--B51-0"/>
                <a:cs typeface="FZLTZHB--B51-0"/>
              </a:rPr>
              <a:t>S</a:t>
            </a:r>
            <a:r>
              <a:rPr sz="2400" b="1" spc="350" dirty="0">
                <a:latin typeface="FZLTZHB--B51-0"/>
                <a:cs typeface="FZLTZHB--B51-0"/>
              </a:rPr>
              <a:t>tr</a:t>
            </a:r>
            <a:r>
              <a:rPr sz="2400" b="1" spc="540" dirty="0">
                <a:latin typeface="FZLTZHB--B51-0"/>
                <a:cs typeface="FZLTZHB--B51-0"/>
              </a:rPr>
              <a:t>,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dirty="0">
                <a:solidFill>
                  <a:srgbClr val="1DB41D"/>
                </a:solidFill>
                <a:latin typeface="Arial"/>
                <a:cs typeface="Arial"/>
              </a:rPr>
              <a:t>“</a:t>
            </a:r>
            <a:r>
              <a:rPr sz="2400" b="1" spc="-815" dirty="0">
                <a:solidFill>
                  <a:srgbClr val="00AA03"/>
                </a:solidFill>
                <a:latin typeface="FZLTZHB--B51-0"/>
                <a:cs typeface="FZLTZHB--B51-0"/>
              </a:rPr>
              <a:t>%Y</a:t>
            </a:r>
            <a:r>
              <a:rPr sz="2400" b="1" spc="-31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1075" dirty="0">
                <a:solidFill>
                  <a:srgbClr val="00AA03"/>
                </a:solidFill>
                <a:latin typeface="FZLTZHB--B51-0"/>
                <a:cs typeface="FZLTZHB--B51-0"/>
              </a:rPr>
              <a:t>%m</a:t>
            </a:r>
            <a:r>
              <a:rPr sz="2400" b="1" spc="-31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670" dirty="0">
                <a:solidFill>
                  <a:srgbClr val="00AA03"/>
                </a:solidFill>
                <a:latin typeface="FZLTZHB--B51-0"/>
                <a:cs typeface="FZLTZHB--B51-0"/>
              </a:rPr>
              <a:t>%d</a:t>
            </a:r>
            <a:r>
              <a:rPr sz="2400" b="1" dirty="0">
                <a:solidFill>
                  <a:srgbClr val="00AA03"/>
                </a:solidFill>
                <a:latin typeface="FZLTZHB--B51-0"/>
                <a:cs typeface="FZLTZHB--B51-0"/>
              </a:rPr>
              <a:t>	</a:t>
            </a:r>
            <a:r>
              <a:rPr sz="2400" b="1" spc="-565" dirty="0">
                <a:solidFill>
                  <a:srgbClr val="00AA03"/>
                </a:solidFill>
                <a:latin typeface="FZLTZHB--B51-0"/>
                <a:cs typeface="FZLTZHB--B51-0"/>
              </a:rPr>
              <a:t>%H:%M:%S</a:t>
            </a:r>
            <a:r>
              <a:rPr sz="2400" b="1" dirty="0">
                <a:solidFill>
                  <a:srgbClr val="1DB41D"/>
                </a:solidFill>
                <a:latin typeface="Arial"/>
                <a:cs typeface="Arial"/>
              </a:rPr>
              <a:t>”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 dirty="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96286" y="118070"/>
            <a:ext cx="5551423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时间格式化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75720"/>
              </p:ext>
            </p:extLst>
          </p:nvPr>
        </p:nvGraphicFramePr>
        <p:xfrm>
          <a:off x="406334" y="813691"/>
          <a:ext cx="8331325" cy="4329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8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 dirty="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075"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rp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im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st</a:t>
                      </a:r>
                      <a:r>
                        <a:rPr sz="2000" spc="-16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)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1341755">
                        <a:lnSpc>
                          <a:spcPct val="1500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是字符串形式的时间值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tpl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是格式化模板字符串，用来定义输入效果</a:t>
                      </a: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1080"/>
                        </a:spcBef>
                        <a:tabLst>
                          <a:tab pos="1550035" algn="l"/>
                          <a:tab pos="3305810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timeSt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r	= </a:t>
                      </a:r>
                      <a:r>
                        <a:rPr sz="1800" b="1" spc="-2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'2018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-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01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-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6	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12:55:20'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 marL="158750" indent="-635">
                        <a:lnSpc>
                          <a:spcPts val="346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im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.st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ptime(t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meS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25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-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-%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d 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%H: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M: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1800" b="1" spc="-1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 </a:t>
                      </a:r>
                      <a:endParaRPr lang="en-US" altLang="zh-CN" sz="1800" b="1" dirty="0">
                        <a:latin typeface="FZLTZHB--B51-0"/>
                        <a:cs typeface="FZLTZHB--B51-0"/>
                      </a:endParaRPr>
                    </a:p>
                    <a:p>
                      <a:pPr marL="158750" indent="-635">
                        <a:lnSpc>
                          <a:spcPts val="346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tim</a:t>
                      </a:r>
                      <a:r>
                        <a:rPr sz="1800" b="1" spc="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.s</a:t>
                      </a:r>
                      <a:r>
                        <a:rPr sz="1800" b="1" spc="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ruc</a:t>
                      </a:r>
                      <a:r>
                        <a:rPr sz="1800" b="1" spc="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_time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(t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_ye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r=20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on=1, tm_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da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=26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h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ou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=4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tm_m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n=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2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m_se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=1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w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da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=4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tm_y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ay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26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tm_i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ds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=0)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6823" y="2302972"/>
            <a:ext cx="3070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程序计时应用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本课概要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程序计时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261" y="1619763"/>
            <a:ext cx="6039485" cy="279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304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程序计时应用广泛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程序计时指测量起止动作所经历时间的过程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测量时间：</a:t>
            </a:r>
            <a:r>
              <a:rPr sz="2400" b="1" spc="125" dirty="0">
                <a:latin typeface="Arial"/>
                <a:cs typeface="Arial"/>
              </a:rPr>
              <a:t>p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120" dirty="0">
                <a:latin typeface="Arial"/>
                <a:cs typeface="Arial"/>
              </a:rPr>
              <a:t>r</a:t>
            </a:r>
            <a:r>
              <a:rPr sz="2400" b="1" spc="165" dirty="0">
                <a:latin typeface="Arial"/>
                <a:cs typeface="Arial"/>
              </a:rPr>
              <a:t>f</a:t>
            </a:r>
            <a:r>
              <a:rPr sz="2400" b="1" spc="-260" dirty="0">
                <a:latin typeface="Arial"/>
                <a:cs typeface="Arial"/>
              </a:rPr>
              <a:t>_</a:t>
            </a:r>
            <a:r>
              <a:rPr sz="2400" b="1" spc="25" dirty="0">
                <a:latin typeface="Arial"/>
                <a:cs typeface="Arial"/>
              </a:rPr>
              <a:t>co</a:t>
            </a:r>
            <a:r>
              <a:rPr sz="2400" b="1" spc="35" dirty="0">
                <a:latin typeface="Arial"/>
                <a:cs typeface="Arial"/>
              </a:rPr>
              <a:t>u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80" dirty="0">
                <a:latin typeface="Arial"/>
                <a:cs typeface="Arial"/>
              </a:rPr>
              <a:t>t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60" dirty="0">
                <a:latin typeface="Arial"/>
                <a:cs typeface="Arial"/>
              </a:rPr>
              <a:t>r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产生时间：</a:t>
            </a:r>
            <a:r>
              <a:rPr sz="2400" b="1" spc="-150" dirty="0">
                <a:latin typeface="Arial"/>
                <a:cs typeface="Arial"/>
              </a:rPr>
              <a:t>s</a:t>
            </a:r>
            <a:r>
              <a:rPr sz="2400" b="1" spc="35" dirty="0">
                <a:latin typeface="Arial"/>
                <a:cs typeface="Arial"/>
              </a:rPr>
              <a:t>l</a:t>
            </a:r>
            <a:r>
              <a:rPr sz="2400" b="1" spc="80" dirty="0">
                <a:latin typeface="Arial"/>
                <a:cs typeface="Arial"/>
              </a:rPr>
              <a:t>eep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96288" y="285750"/>
            <a:ext cx="5551423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程序计时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040311"/>
              </p:ext>
            </p:extLst>
          </p:nvPr>
        </p:nvGraphicFramePr>
        <p:xfrm>
          <a:off x="228600" y="937991"/>
          <a:ext cx="8763000" cy="3573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 dirty="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4239"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pe</a:t>
                      </a:r>
                      <a:r>
                        <a:rPr sz="2000" spc="3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f_c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un</a:t>
                      </a: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er()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491490">
                        <a:lnSpc>
                          <a:spcPct val="15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返回一个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PU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级别的精确时间计数值，单位为秒 由于这个计数值起点不确定，连续调用差值才有意义</a:t>
                      </a:r>
                    </a:p>
                    <a:p>
                      <a:pPr marL="158750" marR="1994535" indent="12065">
                        <a:lnSpc>
                          <a:spcPct val="140000"/>
                        </a:lnSpc>
                        <a:spcBef>
                          <a:spcPts val="45"/>
                        </a:spcBef>
                        <a:tabLst>
                          <a:tab pos="1299210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star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t	= </a:t>
                      </a:r>
                      <a:r>
                        <a:rPr sz="1800" b="1" spc="-15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time.perf_counter()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318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66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994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9718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14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 marL="158750" marR="2252345">
                        <a:lnSpc>
                          <a:spcPct val="14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lang="en-US" altLang="zh-CN" sz="1800" b="1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=</a:t>
                      </a:r>
                      <a:r>
                        <a:rPr lang="en-US" altLang="zh-CN" sz="1800" b="1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5" dirty="0" err="1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me.p</a:t>
                      </a:r>
                      <a:r>
                        <a:rPr sz="1800" b="1" spc="5" dirty="0" err="1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rf</a:t>
                      </a:r>
                      <a:r>
                        <a:rPr sz="1800" b="1" spc="5" dirty="0" err="1">
                          <a:latin typeface="FZLTZHB--B51-0"/>
                          <a:cs typeface="FZLTZHB--B51-0"/>
                        </a:rPr>
                        <a:t>_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cou</a:t>
                      </a:r>
                      <a:r>
                        <a:rPr sz="1800" b="1" spc="5" dirty="0" err="1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ter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()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341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39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518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3756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 marL="158750" marR="3505200">
                        <a:lnSpc>
                          <a:spcPct val="14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d 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- </a:t>
                      </a:r>
                      <a:r>
                        <a:rPr sz="1800" b="1" spc="-2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art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22.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7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24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235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4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038</a:t>
                      </a:r>
                      <a:r>
                        <a:rPr lang="en-US" altLang="zh-CN"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4</a:t>
                      </a:r>
                      <a:r>
                        <a:rPr lang="en-US" altLang="zh-CN"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</a:t>
                      </a:r>
                      <a:r>
                        <a:rPr lang="en-US" altLang="zh-CN"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66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程序计时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56519"/>
              </p:ext>
            </p:extLst>
          </p:nvPr>
        </p:nvGraphicFramePr>
        <p:xfrm>
          <a:off x="399987" y="1629295"/>
          <a:ext cx="8331325" cy="2777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8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710"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eep(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)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拟休眠的时间，单位是秒，可以是浮点数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i="1" spc="-5" dirty="0">
                          <a:solidFill>
                            <a:srgbClr val="FF921A"/>
                          </a:solidFill>
                          <a:latin typeface="Menlo"/>
                          <a:cs typeface="Menlo"/>
                        </a:rPr>
                        <a:t>de</a:t>
                      </a:r>
                      <a:r>
                        <a:rPr sz="1800" b="1" i="1" dirty="0">
                          <a:solidFill>
                            <a:srgbClr val="FF921A"/>
                          </a:solidFill>
                          <a:latin typeface="Menlo"/>
                          <a:cs typeface="Menlo"/>
                        </a:rPr>
                        <a:t>f</a:t>
                      </a:r>
                      <a:r>
                        <a:rPr sz="1800" b="1" i="1" spc="-85" dirty="0">
                          <a:solidFill>
                            <a:srgbClr val="FF921A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wait()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: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10369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.sle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p(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.3)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  <a:tabLst>
                          <a:tab pos="1664970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wait(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	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程序将等待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3.3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秒后再退出</a:t>
                      </a: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815" y="11818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545" y="1578745"/>
            <a:ext cx="7973059" cy="289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590" algn="ctr">
              <a:lnSpc>
                <a:spcPct val="100000"/>
              </a:lnSpc>
            </a:pPr>
            <a:r>
              <a:rPr sz="1800" b="1" spc="130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1800" b="1" spc="65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800" b="1" spc="14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1800" b="1" spc="-1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800" b="1" spc="130" dirty="0">
                <a:solidFill>
                  <a:srgbClr val="006FC0"/>
                </a:solidFill>
                <a:latin typeface="Arial"/>
                <a:cs typeface="Arial"/>
              </a:rPr>
              <a:t>:/</a:t>
            </a:r>
            <a:r>
              <a:rPr sz="1800" b="1" spc="35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1800" b="1" spc="9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1800" b="1" spc="8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1800" b="1" spc="-8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1800" b="1" spc="-12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800" b="1" spc="40" dirty="0">
                <a:solidFill>
                  <a:srgbClr val="006FC0"/>
                </a:solidFill>
                <a:latin typeface="Arial"/>
                <a:cs typeface="Arial"/>
              </a:rPr>
              <a:t>.p</a:t>
            </a:r>
            <a:r>
              <a:rPr sz="1800" b="1" spc="5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1800" b="1" spc="14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800" b="1" spc="70" dirty="0">
                <a:solidFill>
                  <a:srgbClr val="006FC0"/>
                </a:solidFill>
                <a:latin typeface="Arial"/>
                <a:cs typeface="Arial"/>
              </a:rPr>
              <a:t>ho</a:t>
            </a:r>
            <a:r>
              <a:rPr sz="1800" b="1" spc="6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1800" b="1" spc="45" dirty="0">
                <a:solidFill>
                  <a:srgbClr val="006FC0"/>
                </a:solidFill>
                <a:latin typeface="Arial"/>
                <a:cs typeface="Arial"/>
              </a:rPr>
              <a:t>.o</a:t>
            </a:r>
            <a:r>
              <a:rPr sz="1800" b="1" spc="5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1800" b="1" spc="95" dirty="0">
                <a:solidFill>
                  <a:srgbClr val="006FC0"/>
                </a:solidFill>
                <a:latin typeface="Arial"/>
                <a:cs typeface="Arial"/>
              </a:rPr>
              <a:t>g</a:t>
            </a:r>
            <a:r>
              <a:rPr sz="1800" b="1" spc="35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1800" b="1" spc="15" dirty="0">
                <a:solidFill>
                  <a:srgbClr val="006FC0"/>
                </a:solidFill>
                <a:latin typeface="Arial"/>
                <a:cs typeface="Arial"/>
              </a:rPr>
              <a:t>z</a:t>
            </a:r>
            <a:r>
              <a:rPr sz="1800" b="1" spc="60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1800" b="1" spc="170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1800" b="1" spc="-8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1800" b="1" spc="6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1800" b="1" spc="35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1800" b="1" spc="110" dirty="0">
                <a:solidFill>
                  <a:srgbClr val="006FC0"/>
                </a:solidFill>
                <a:latin typeface="Arial"/>
                <a:cs typeface="Arial"/>
              </a:rPr>
              <a:t>3</a:t>
            </a:r>
            <a:r>
              <a:rPr sz="1800" b="1" spc="35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18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1800" b="1" spc="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3</a:t>
            </a:r>
            <a:r>
              <a:rPr sz="1800" b="1" spc="40" dirty="0">
                <a:latin typeface="Arial"/>
                <a:cs typeface="Arial"/>
              </a:rPr>
              <a:t>.</a:t>
            </a:r>
            <a:r>
              <a:rPr sz="1800" b="1" spc="85" dirty="0">
                <a:latin typeface="Arial"/>
                <a:cs typeface="Arial"/>
              </a:rPr>
              <a:t>7</a:t>
            </a:r>
            <a:r>
              <a:rPr sz="1800" b="1" spc="60" dirty="0">
                <a:latin typeface="Arial"/>
                <a:cs typeface="Arial"/>
              </a:rPr>
              <a:t>.3</a:t>
            </a:r>
            <a:r>
              <a:rPr sz="1800" b="1" dirty="0">
                <a:latin typeface="Heiti SC"/>
                <a:cs typeface="Heiti SC"/>
              </a:rPr>
              <a:t>版本开始，</a:t>
            </a:r>
            <a:r>
              <a:rPr sz="1800" b="1" spc="-15" dirty="0">
                <a:latin typeface="Arial"/>
                <a:cs typeface="Arial"/>
              </a:rPr>
              <a:t>P</a:t>
            </a:r>
            <a:r>
              <a:rPr sz="1800" b="1" spc="65" dirty="0">
                <a:latin typeface="Arial"/>
                <a:cs typeface="Arial"/>
              </a:rPr>
              <a:t>yt</a:t>
            </a:r>
            <a:r>
              <a:rPr sz="1800" b="1" spc="95" dirty="0">
                <a:latin typeface="Arial"/>
                <a:cs typeface="Arial"/>
              </a:rPr>
              <a:t>h</a:t>
            </a:r>
            <a:r>
              <a:rPr sz="1800" b="1" spc="85" dirty="0">
                <a:latin typeface="Arial"/>
                <a:cs typeface="Arial"/>
              </a:rPr>
              <a:t>o</a:t>
            </a:r>
            <a:r>
              <a:rPr sz="1800" b="1" spc="60" dirty="0">
                <a:latin typeface="Arial"/>
                <a:cs typeface="Arial"/>
              </a:rPr>
              <a:t>n</a:t>
            </a:r>
            <a:r>
              <a:rPr sz="1800" b="1" dirty="0">
                <a:latin typeface="Heiti SC"/>
                <a:cs typeface="Heiti SC"/>
              </a:rPr>
              <a:t>官方文档有了中文版，快去看看吧，能看英文版更好</a:t>
            </a:r>
            <a:endParaRPr sz="18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18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1800" b="1" spc="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鉴于官方文档并非教程，而是技术手册，可以阅读但请注意：</a:t>
            </a:r>
            <a:endParaRPr sz="18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759460" algn="l"/>
              </a:tabLst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•	</a:t>
            </a:r>
            <a:r>
              <a:rPr sz="1600" b="1" spc="-5" dirty="0">
                <a:solidFill>
                  <a:srgbClr val="C00000"/>
                </a:solidFill>
                <a:latin typeface="Heiti SC"/>
                <a:cs typeface="Heiti SC"/>
              </a:rPr>
              <a:t>不建议</a:t>
            </a:r>
            <a:r>
              <a:rPr sz="1600" b="1" spc="-5" dirty="0">
                <a:latin typeface="Heiti SC"/>
                <a:cs typeface="Heiti SC"/>
              </a:rPr>
              <a:t>初学者阅读，技术手册中包含</a:t>
            </a:r>
            <a:r>
              <a:rPr sz="1600" b="1" spc="0" dirty="0">
                <a:latin typeface="Heiti SC"/>
                <a:cs typeface="Heiti SC"/>
              </a:rPr>
              <a:t>较</a:t>
            </a:r>
            <a:r>
              <a:rPr sz="1600" b="1" spc="-5" dirty="0">
                <a:latin typeface="Heiti SC"/>
                <a:cs typeface="Heiti SC"/>
              </a:rPr>
              <a:t>多背</a:t>
            </a:r>
            <a:r>
              <a:rPr sz="1600" b="1" spc="0" dirty="0">
                <a:latin typeface="Heiti SC"/>
                <a:cs typeface="Heiti SC"/>
              </a:rPr>
              <a:t>景</a:t>
            </a:r>
            <a:r>
              <a:rPr sz="1600" b="1" spc="-5" dirty="0">
                <a:latin typeface="Heiti SC"/>
                <a:cs typeface="Heiti SC"/>
              </a:rPr>
              <a:t>知识</a:t>
            </a:r>
            <a:r>
              <a:rPr sz="1600" b="1" spc="0" dirty="0">
                <a:latin typeface="Heiti SC"/>
                <a:cs typeface="Heiti SC"/>
              </a:rPr>
              <a:t>，</a:t>
            </a:r>
            <a:r>
              <a:rPr sz="1600" b="1" spc="-5" dirty="0">
                <a:latin typeface="Heiti SC"/>
                <a:cs typeface="Heiti SC"/>
              </a:rPr>
              <a:t>阅读</a:t>
            </a:r>
            <a:r>
              <a:rPr sz="1600" b="1" spc="0" dirty="0">
                <a:latin typeface="Heiti SC"/>
                <a:cs typeface="Heiti SC"/>
              </a:rPr>
              <a:t>要</a:t>
            </a:r>
            <a:r>
              <a:rPr sz="1600" b="1" spc="-5" dirty="0">
                <a:latin typeface="Heiti SC"/>
                <a:cs typeface="Heiti SC"/>
              </a:rPr>
              <a:t>求较高</a:t>
            </a:r>
            <a:endParaRPr sz="16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759460" algn="l"/>
              </a:tabLst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•	</a:t>
            </a:r>
            <a:r>
              <a:rPr sz="1600" b="1" spc="-5" dirty="0">
                <a:solidFill>
                  <a:srgbClr val="C00000"/>
                </a:solidFill>
                <a:latin typeface="Heiti SC"/>
                <a:cs typeface="Heiti SC"/>
              </a:rPr>
              <a:t>不建议</a:t>
            </a:r>
            <a:r>
              <a:rPr sz="1600" b="1" spc="-5" dirty="0">
                <a:latin typeface="Heiti SC"/>
                <a:cs typeface="Heiti SC"/>
              </a:rPr>
              <a:t>作为教程学习，官方文档未考</a:t>
            </a:r>
            <a:r>
              <a:rPr sz="1600" b="1" spc="0" dirty="0">
                <a:latin typeface="Heiti SC"/>
                <a:cs typeface="Heiti SC"/>
              </a:rPr>
              <a:t>虑</a:t>
            </a:r>
            <a:r>
              <a:rPr sz="1600" b="1" spc="-5" dirty="0">
                <a:latin typeface="Heiti SC"/>
                <a:cs typeface="Heiti SC"/>
              </a:rPr>
              <a:t>认知</a:t>
            </a:r>
            <a:r>
              <a:rPr sz="1600" b="1" spc="0" dirty="0">
                <a:latin typeface="Heiti SC"/>
                <a:cs typeface="Heiti SC"/>
              </a:rPr>
              <a:t>规</a:t>
            </a:r>
            <a:r>
              <a:rPr sz="1600" b="1" spc="-5" dirty="0">
                <a:latin typeface="Heiti SC"/>
                <a:cs typeface="Heiti SC"/>
              </a:rPr>
              <a:t>律，</a:t>
            </a:r>
            <a:r>
              <a:rPr sz="1600" b="1" spc="0" dirty="0">
                <a:latin typeface="Heiti SC"/>
                <a:cs typeface="Heiti SC"/>
              </a:rPr>
              <a:t>缺</a:t>
            </a:r>
            <a:r>
              <a:rPr sz="1600" b="1" spc="-5" dirty="0">
                <a:latin typeface="Heiti SC"/>
                <a:cs typeface="Heiti SC"/>
              </a:rPr>
              <a:t>少实</a:t>
            </a:r>
            <a:r>
              <a:rPr sz="1600" b="1" spc="0" dirty="0">
                <a:latin typeface="Heiti SC"/>
                <a:cs typeface="Heiti SC"/>
              </a:rPr>
              <a:t>例</a:t>
            </a:r>
            <a:r>
              <a:rPr sz="1600" b="1" spc="-5" dirty="0">
                <a:latin typeface="Heiti SC"/>
                <a:cs typeface="Heiti SC"/>
              </a:rPr>
              <a:t>，跟</a:t>
            </a:r>
            <a:r>
              <a:rPr sz="1600" b="1" spc="0" dirty="0">
                <a:latin typeface="Heiti SC"/>
                <a:cs typeface="Heiti SC"/>
              </a:rPr>
              <a:t>学</a:t>
            </a:r>
            <a:r>
              <a:rPr sz="1600" b="1" spc="-5" dirty="0">
                <a:latin typeface="Heiti SC"/>
                <a:cs typeface="Heiti SC"/>
              </a:rPr>
              <a:t>进展</a:t>
            </a:r>
            <a:r>
              <a:rPr sz="1600" b="1" spc="0" dirty="0">
                <a:latin typeface="Heiti SC"/>
                <a:cs typeface="Heiti SC"/>
              </a:rPr>
              <a:t>会</a:t>
            </a:r>
            <a:r>
              <a:rPr sz="1600" b="1" spc="-5" dirty="0">
                <a:latin typeface="Heiti SC"/>
                <a:cs typeface="Heiti SC"/>
              </a:rPr>
              <a:t>比较慢</a:t>
            </a:r>
            <a:endParaRPr sz="16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759460" algn="l"/>
              </a:tabLst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•	</a:t>
            </a:r>
            <a:r>
              <a:rPr sz="1600" b="1" spc="-5" dirty="0">
                <a:solidFill>
                  <a:srgbClr val="C00000"/>
                </a:solidFill>
                <a:latin typeface="Heiti SC"/>
                <a:cs typeface="Heiti SC"/>
              </a:rPr>
              <a:t>建议</a:t>
            </a:r>
            <a:r>
              <a:rPr sz="1600" b="1" spc="-5" dirty="0">
                <a:latin typeface="Heiti SC"/>
                <a:cs typeface="Heiti SC"/>
              </a:rPr>
              <a:t>作为某些疑惑内容深入理解和查</a:t>
            </a:r>
            <a:r>
              <a:rPr sz="1600" b="1" spc="0" dirty="0">
                <a:latin typeface="Heiti SC"/>
                <a:cs typeface="Heiti SC"/>
              </a:rPr>
              <a:t>阅</a:t>
            </a:r>
            <a:r>
              <a:rPr sz="1600" b="1" spc="-5" dirty="0">
                <a:latin typeface="Heiti SC"/>
                <a:cs typeface="Heiti SC"/>
              </a:rPr>
              <a:t>的工</a:t>
            </a:r>
            <a:r>
              <a:rPr sz="1600" b="1" spc="0" dirty="0">
                <a:latin typeface="Heiti SC"/>
                <a:cs typeface="Heiti SC"/>
              </a:rPr>
              <a:t>具</a:t>
            </a:r>
            <a:r>
              <a:rPr sz="1600" b="1" spc="-5" dirty="0">
                <a:latin typeface="Heiti SC"/>
                <a:cs typeface="Heiti SC"/>
              </a:rPr>
              <a:t>手册</a:t>
            </a:r>
            <a:r>
              <a:rPr sz="1600" b="1" spc="0" dirty="0">
                <a:latin typeface="Heiti SC"/>
                <a:cs typeface="Heiti SC"/>
              </a:rPr>
              <a:t>，</a:t>
            </a:r>
            <a:r>
              <a:rPr sz="1600" b="1" spc="-5" dirty="0">
                <a:latin typeface="Heiti SC"/>
                <a:cs typeface="Heiti SC"/>
              </a:rPr>
              <a:t>与字</a:t>
            </a:r>
            <a:r>
              <a:rPr sz="1600" b="1" spc="0" dirty="0">
                <a:latin typeface="Heiti SC"/>
                <a:cs typeface="Heiti SC"/>
              </a:rPr>
              <a:t>典</a:t>
            </a:r>
            <a:r>
              <a:rPr sz="1600" b="1" spc="-5" dirty="0">
                <a:latin typeface="Heiti SC"/>
                <a:cs typeface="Heiti SC"/>
              </a:rPr>
              <a:t>用法</a:t>
            </a:r>
            <a:r>
              <a:rPr sz="1600" b="1" spc="0" dirty="0">
                <a:latin typeface="Heiti SC"/>
                <a:cs typeface="Heiti SC"/>
              </a:rPr>
              <a:t>相</a:t>
            </a:r>
            <a:r>
              <a:rPr sz="1600" b="1" spc="-5" dirty="0">
                <a:latin typeface="Heiti SC"/>
                <a:cs typeface="Heiti SC"/>
              </a:rPr>
              <a:t>似</a:t>
            </a:r>
            <a:endParaRPr sz="1600" dirty="0">
              <a:latin typeface="Heiti SC"/>
              <a:cs typeface="Heiti S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22734" y="794612"/>
            <a:ext cx="44983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404040"/>
                </a:solidFill>
                <a:latin typeface="Heiti SC"/>
                <a:cs typeface="Heiti SC"/>
              </a:rPr>
              <a:t>如何使用</a:t>
            </a:r>
            <a:r>
              <a:rPr sz="2800" b="1" spc="-3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800" b="1" spc="4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800" b="1" spc="125" dirty="0">
                <a:solidFill>
                  <a:srgbClr val="404040"/>
                </a:solidFill>
                <a:latin typeface="Arial"/>
                <a:cs typeface="Arial"/>
              </a:rPr>
              <a:t>th</a:t>
            </a:r>
            <a:r>
              <a:rPr sz="2800" b="1" spc="17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800" b="1" spc="9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404040"/>
                </a:solidFill>
                <a:latin typeface="Heiti SC"/>
                <a:cs typeface="Heiti SC"/>
              </a:rPr>
              <a:t>官方</a:t>
            </a:r>
            <a:r>
              <a:rPr sz="2800" b="1" spc="0" dirty="0">
                <a:solidFill>
                  <a:srgbClr val="404040"/>
                </a:solidFill>
                <a:latin typeface="Heiti SC"/>
                <a:cs typeface="Heiti SC"/>
              </a:rPr>
              <a:t>文</a:t>
            </a:r>
            <a:r>
              <a:rPr sz="2800" b="1" spc="-5" dirty="0">
                <a:solidFill>
                  <a:srgbClr val="404040"/>
                </a:solidFill>
                <a:latin typeface="Heiti SC"/>
                <a:cs typeface="Heiti SC"/>
              </a:rPr>
              <a:t>档？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363918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第</a:t>
            </a:r>
            <a:r>
              <a:rPr sz="3200" spc="100" dirty="0">
                <a:latin typeface="Microsoft Sans Serif"/>
                <a:cs typeface="Microsoft Sans Serif"/>
              </a:rPr>
              <a:t>3</a:t>
            </a:r>
            <a:r>
              <a:rPr sz="3200" dirty="0">
                <a:latin typeface="Arial Unicode MS"/>
                <a:cs typeface="Arial Unicode MS"/>
              </a:rPr>
              <a:t>章</a:t>
            </a:r>
            <a:r>
              <a:rPr sz="3200" spc="45" dirty="0">
                <a:latin typeface="Arial Unicode MS"/>
                <a:cs typeface="Arial Unicode MS"/>
              </a:rPr>
              <a:t> </a:t>
            </a:r>
            <a:r>
              <a:rPr sz="3200" dirty="0">
                <a:latin typeface="Arial Unicode MS"/>
                <a:cs typeface="Arial Unicode MS"/>
              </a:rPr>
              <a:t>基本数据类型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7727" y="1383765"/>
            <a:ext cx="358647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1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-5" dirty="0" err="1">
                <a:latin typeface="Heiti SC"/>
              </a:rPr>
              <a:t>数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值</a:t>
            </a:r>
            <a:r>
              <a:rPr sz="2200" b="1" spc="-5" dirty="0" err="1">
                <a:latin typeface="Heiti SC"/>
              </a:rPr>
              <a:t>类型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及操作</a:t>
            </a:r>
            <a:endParaRPr sz="2200" b="1" spc="-5" dirty="0"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2</a:t>
            </a:r>
            <a:r>
              <a:rPr lang="zh-CN" altLang="en-US" sz="2200" b="1" spc="1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字符串类型及操作</a:t>
            </a:r>
            <a:endParaRPr sz="2200" b="1" spc="-5" dirty="0"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lang="zh-CN" altLang="en-US" sz="2200" b="1" spc="1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字符串类型的格式化</a:t>
            </a:r>
            <a:endParaRPr sz="22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4</a:t>
            </a:r>
            <a:r>
              <a:rPr lang="zh-CN" altLang="en-US" sz="2200" b="1" spc="1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模块</a:t>
            </a:r>
            <a:r>
              <a:rPr lang="en-US" altLang="zh-CN" sz="2200" b="1" spc="-5" dirty="0">
                <a:latin typeface="Heiti SC Medium" pitchFamily="2" charset="-128"/>
                <a:ea typeface="Heiti SC Medium" pitchFamily="2" charset="-128"/>
              </a:rPr>
              <a:t>: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altLang="zh-CN" sz="2200" b="1" spc="-5" dirty="0">
                <a:latin typeface="Heiti SC Medium" pitchFamily="2" charset="-128"/>
                <a:ea typeface="Heiti SC Medium" pitchFamily="2" charset="-128"/>
              </a:rPr>
              <a:t>math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库的使用</a:t>
            </a:r>
            <a:endParaRPr sz="2200" b="1" spc="-5" dirty="0"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244" y="2114035"/>
            <a:ext cx="1187450" cy="1258570"/>
          </a:xfrm>
          <a:custGeom>
            <a:avLst/>
            <a:gdLst/>
            <a:ahLst/>
            <a:cxnLst/>
            <a:rect l="l" t="t" r="r" b="b"/>
            <a:pathLst>
              <a:path w="1187450" h="1258570">
                <a:moveTo>
                  <a:pt x="311875" y="896620"/>
                </a:moveTo>
                <a:lnTo>
                  <a:pt x="247561" y="919480"/>
                </a:lnTo>
                <a:lnTo>
                  <a:pt x="225733" y="925830"/>
                </a:lnTo>
                <a:lnTo>
                  <a:pt x="161394" y="948690"/>
                </a:lnTo>
                <a:lnTo>
                  <a:pt x="121112" y="966470"/>
                </a:lnTo>
                <a:lnTo>
                  <a:pt x="84462" y="988060"/>
                </a:lnTo>
                <a:lnTo>
                  <a:pt x="52770" y="1012190"/>
                </a:lnTo>
                <a:lnTo>
                  <a:pt x="27358" y="1043940"/>
                </a:lnTo>
                <a:lnTo>
                  <a:pt x="9552" y="1080770"/>
                </a:lnTo>
                <a:lnTo>
                  <a:pt x="676" y="1125220"/>
                </a:lnTo>
                <a:lnTo>
                  <a:pt x="0" y="1150620"/>
                </a:lnTo>
                <a:lnTo>
                  <a:pt x="1508" y="1162050"/>
                </a:lnTo>
                <a:lnTo>
                  <a:pt x="15119" y="1210310"/>
                </a:lnTo>
                <a:lnTo>
                  <a:pt x="26034" y="1234440"/>
                </a:lnTo>
                <a:lnTo>
                  <a:pt x="32411" y="1247140"/>
                </a:lnTo>
                <a:lnTo>
                  <a:pt x="39358" y="1258570"/>
                </a:lnTo>
                <a:lnTo>
                  <a:pt x="311875" y="1258570"/>
                </a:lnTo>
                <a:lnTo>
                  <a:pt x="311875" y="896620"/>
                </a:lnTo>
                <a:close/>
              </a:path>
              <a:path w="1187450" h="1258570">
                <a:moveTo>
                  <a:pt x="311875" y="580390"/>
                </a:moveTo>
                <a:lnTo>
                  <a:pt x="311875" y="624840"/>
                </a:lnTo>
                <a:lnTo>
                  <a:pt x="316878" y="628650"/>
                </a:lnTo>
                <a:lnTo>
                  <a:pt x="321870" y="629920"/>
                </a:lnTo>
                <a:lnTo>
                  <a:pt x="329422" y="638810"/>
                </a:lnTo>
                <a:lnTo>
                  <a:pt x="334264" y="648970"/>
                </a:lnTo>
                <a:lnTo>
                  <a:pt x="339478" y="659130"/>
                </a:lnTo>
                <a:lnTo>
                  <a:pt x="345196" y="669290"/>
                </a:lnTo>
                <a:lnTo>
                  <a:pt x="351546" y="680720"/>
                </a:lnTo>
                <a:lnTo>
                  <a:pt x="358657" y="693420"/>
                </a:lnTo>
                <a:lnTo>
                  <a:pt x="366661" y="706120"/>
                </a:lnTo>
                <a:lnTo>
                  <a:pt x="372145" y="716280"/>
                </a:lnTo>
                <a:lnTo>
                  <a:pt x="378151" y="726440"/>
                </a:lnTo>
                <a:lnTo>
                  <a:pt x="384614" y="737870"/>
                </a:lnTo>
                <a:lnTo>
                  <a:pt x="391467" y="748030"/>
                </a:lnTo>
                <a:lnTo>
                  <a:pt x="398645" y="759460"/>
                </a:lnTo>
                <a:lnTo>
                  <a:pt x="406081" y="769620"/>
                </a:lnTo>
                <a:lnTo>
                  <a:pt x="413711" y="781050"/>
                </a:lnTo>
                <a:lnTo>
                  <a:pt x="421469" y="792480"/>
                </a:lnTo>
                <a:lnTo>
                  <a:pt x="418291" y="803910"/>
                </a:lnTo>
                <a:lnTo>
                  <a:pt x="414124" y="815340"/>
                </a:lnTo>
                <a:lnTo>
                  <a:pt x="385976" y="855980"/>
                </a:lnTo>
                <a:lnTo>
                  <a:pt x="350573" y="881380"/>
                </a:lnTo>
                <a:lnTo>
                  <a:pt x="335624" y="887730"/>
                </a:lnTo>
                <a:lnTo>
                  <a:pt x="328131" y="891540"/>
                </a:lnTo>
                <a:lnTo>
                  <a:pt x="320625" y="894080"/>
                </a:lnTo>
                <a:lnTo>
                  <a:pt x="311875" y="896620"/>
                </a:lnTo>
                <a:lnTo>
                  <a:pt x="311875" y="1258570"/>
                </a:lnTo>
                <a:lnTo>
                  <a:pt x="593142" y="1258570"/>
                </a:lnTo>
                <a:lnTo>
                  <a:pt x="593142" y="1214120"/>
                </a:lnTo>
                <a:lnTo>
                  <a:pt x="584391" y="1212850"/>
                </a:lnTo>
                <a:lnTo>
                  <a:pt x="578143" y="1205230"/>
                </a:lnTo>
                <a:lnTo>
                  <a:pt x="578143" y="1186180"/>
                </a:lnTo>
                <a:lnTo>
                  <a:pt x="584391" y="1178560"/>
                </a:lnTo>
                <a:lnTo>
                  <a:pt x="593142" y="1178560"/>
                </a:lnTo>
                <a:lnTo>
                  <a:pt x="593142" y="1165860"/>
                </a:lnTo>
                <a:lnTo>
                  <a:pt x="584391" y="1164590"/>
                </a:lnTo>
                <a:lnTo>
                  <a:pt x="578143" y="1156970"/>
                </a:lnTo>
                <a:lnTo>
                  <a:pt x="578143" y="1137920"/>
                </a:lnTo>
                <a:lnTo>
                  <a:pt x="584391" y="1129030"/>
                </a:lnTo>
                <a:lnTo>
                  <a:pt x="593142" y="1129030"/>
                </a:lnTo>
                <a:lnTo>
                  <a:pt x="593142" y="1109980"/>
                </a:lnTo>
                <a:lnTo>
                  <a:pt x="554928" y="1096010"/>
                </a:lnTo>
                <a:lnTo>
                  <a:pt x="519630" y="1078230"/>
                </a:lnTo>
                <a:lnTo>
                  <a:pt x="486452" y="1056640"/>
                </a:lnTo>
                <a:lnTo>
                  <a:pt x="444141" y="1018540"/>
                </a:lnTo>
                <a:lnTo>
                  <a:pt x="412822" y="982980"/>
                </a:lnTo>
                <a:lnTo>
                  <a:pt x="391699" y="953770"/>
                </a:lnTo>
                <a:lnTo>
                  <a:pt x="380975" y="938530"/>
                </a:lnTo>
                <a:lnTo>
                  <a:pt x="370105" y="922020"/>
                </a:lnTo>
                <a:lnTo>
                  <a:pt x="381696" y="916940"/>
                </a:lnTo>
                <a:lnTo>
                  <a:pt x="392580" y="910590"/>
                </a:lnTo>
                <a:lnTo>
                  <a:pt x="421642" y="885190"/>
                </a:lnTo>
                <a:lnTo>
                  <a:pt x="446685" y="855980"/>
                </a:lnTo>
                <a:lnTo>
                  <a:pt x="462013" y="834390"/>
                </a:lnTo>
                <a:lnTo>
                  <a:pt x="469463" y="824230"/>
                </a:lnTo>
                <a:lnTo>
                  <a:pt x="592653" y="824230"/>
                </a:lnTo>
                <a:lnTo>
                  <a:pt x="592069" y="769620"/>
                </a:lnTo>
                <a:lnTo>
                  <a:pt x="551683" y="769620"/>
                </a:lnTo>
                <a:lnTo>
                  <a:pt x="538534" y="767080"/>
                </a:lnTo>
                <a:lnTo>
                  <a:pt x="501302" y="745490"/>
                </a:lnTo>
                <a:lnTo>
                  <a:pt x="475766" y="703580"/>
                </a:lnTo>
                <a:lnTo>
                  <a:pt x="473983" y="690880"/>
                </a:lnTo>
                <a:lnTo>
                  <a:pt x="474129" y="678180"/>
                </a:lnTo>
                <a:lnTo>
                  <a:pt x="504040" y="643890"/>
                </a:lnTo>
                <a:lnTo>
                  <a:pt x="545119" y="628650"/>
                </a:lnTo>
                <a:lnTo>
                  <a:pt x="593142" y="623570"/>
                </a:lnTo>
                <a:lnTo>
                  <a:pt x="593142" y="622300"/>
                </a:lnTo>
                <a:lnTo>
                  <a:pt x="427697" y="622300"/>
                </a:lnTo>
                <a:lnTo>
                  <a:pt x="418704" y="619760"/>
                </a:lnTo>
                <a:lnTo>
                  <a:pt x="410493" y="614680"/>
                </a:lnTo>
                <a:lnTo>
                  <a:pt x="403035" y="607060"/>
                </a:lnTo>
                <a:lnTo>
                  <a:pt x="396304" y="596900"/>
                </a:lnTo>
                <a:lnTo>
                  <a:pt x="332144" y="596900"/>
                </a:lnTo>
                <a:lnTo>
                  <a:pt x="321447" y="589280"/>
                </a:lnTo>
                <a:lnTo>
                  <a:pt x="311875" y="580390"/>
                </a:lnTo>
                <a:close/>
              </a:path>
              <a:path w="1187450" h="1258570">
                <a:moveTo>
                  <a:pt x="773626" y="815340"/>
                </a:moveTo>
                <a:lnTo>
                  <a:pt x="732762" y="815340"/>
                </a:lnTo>
                <a:lnTo>
                  <a:pt x="737539" y="828040"/>
                </a:lnTo>
                <a:lnTo>
                  <a:pt x="755637" y="864870"/>
                </a:lnTo>
                <a:lnTo>
                  <a:pt x="779725" y="895350"/>
                </a:lnTo>
                <a:lnTo>
                  <a:pt x="821907" y="923290"/>
                </a:lnTo>
                <a:lnTo>
                  <a:pt x="810282" y="937260"/>
                </a:lnTo>
                <a:lnTo>
                  <a:pt x="798997" y="951230"/>
                </a:lnTo>
                <a:lnTo>
                  <a:pt x="787999" y="965200"/>
                </a:lnTo>
                <a:lnTo>
                  <a:pt x="777235" y="976630"/>
                </a:lnTo>
                <a:lnTo>
                  <a:pt x="725044" y="1031240"/>
                </a:lnTo>
                <a:lnTo>
                  <a:pt x="693111" y="1056640"/>
                </a:lnTo>
                <a:lnTo>
                  <a:pt x="658949" y="1079500"/>
                </a:lnTo>
                <a:lnTo>
                  <a:pt x="621116" y="1098550"/>
                </a:lnTo>
                <a:lnTo>
                  <a:pt x="593142" y="1109980"/>
                </a:lnTo>
                <a:lnTo>
                  <a:pt x="593142" y="1129030"/>
                </a:lnTo>
                <a:lnTo>
                  <a:pt x="604394" y="1129030"/>
                </a:lnTo>
                <a:lnTo>
                  <a:pt x="611899" y="1136650"/>
                </a:lnTo>
                <a:lnTo>
                  <a:pt x="611899" y="1156970"/>
                </a:lnTo>
                <a:lnTo>
                  <a:pt x="604394" y="1165860"/>
                </a:lnTo>
                <a:lnTo>
                  <a:pt x="593142" y="1165860"/>
                </a:lnTo>
                <a:lnTo>
                  <a:pt x="593142" y="1178560"/>
                </a:lnTo>
                <a:lnTo>
                  <a:pt x="604394" y="1178560"/>
                </a:lnTo>
                <a:lnTo>
                  <a:pt x="611899" y="1184910"/>
                </a:lnTo>
                <a:lnTo>
                  <a:pt x="611899" y="1205230"/>
                </a:lnTo>
                <a:lnTo>
                  <a:pt x="604394" y="1214120"/>
                </a:lnTo>
                <a:lnTo>
                  <a:pt x="593142" y="1214120"/>
                </a:lnTo>
                <a:lnTo>
                  <a:pt x="593142" y="1258570"/>
                </a:lnTo>
                <a:lnTo>
                  <a:pt x="875666" y="1258570"/>
                </a:lnTo>
                <a:lnTo>
                  <a:pt x="875475" y="897890"/>
                </a:lnTo>
                <a:lnTo>
                  <a:pt x="866432" y="894080"/>
                </a:lnTo>
                <a:lnTo>
                  <a:pt x="855338" y="890270"/>
                </a:lnTo>
                <a:lnTo>
                  <a:pt x="840189" y="882650"/>
                </a:lnTo>
                <a:lnTo>
                  <a:pt x="826692" y="876300"/>
                </a:lnTo>
                <a:lnTo>
                  <a:pt x="814708" y="867410"/>
                </a:lnTo>
                <a:lnTo>
                  <a:pt x="804165" y="859790"/>
                </a:lnTo>
                <a:lnTo>
                  <a:pt x="794990" y="849630"/>
                </a:lnTo>
                <a:lnTo>
                  <a:pt x="787112" y="840740"/>
                </a:lnTo>
                <a:lnTo>
                  <a:pt x="780457" y="829310"/>
                </a:lnTo>
                <a:lnTo>
                  <a:pt x="774953" y="819150"/>
                </a:lnTo>
                <a:lnTo>
                  <a:pt x="773626" y="815340"/>
                </a:lnTo>
                <a:close/>
              </a:path>
              <a:path w="1187450" h="1258570">
                <a:moveTo>
                  <a:pt x="875666" y="897890"/>
                </a:moveTo>
                <a:lnTo>
                  <a:pt x="875666" y="1258570"/>
                </a:lnTo>
                <a:lnTo>
                  <a:pt x="1153011" y="1248410"/>
                </a:lnTo>
                <a:lnTo>
                  <a:pt x="1170537" y="1211580"/>
                </a:lnTo>
                <a:lnTo>
                  <a:pt x="1184527" y="1164590"/>
                </a:lnTo>
                <a:lnTo>
                  <a:pt x="1186943" y="1140460"/>
                </a:lnTo>
                <a:lnTo>
                  <a:pt x="1186350" y="1116330"/>
                </a:lnTo>
                <a:lnTo>
                  <a:pt x="1177617" y="1074420"/>
                </a:lnTo>
                <a:lnTo>
                  <a:pt x="1159924" y="1038860"/>
                </a:lnTo>
                <a:lnTo>
                  <a:pt x="1134601" y="1009650"/>
                </a:lnTo>
                <a:lnTo>
                  <a:pt x="1102974" y="985520"/>
                </a:lnTo>
                <a:lnTo>
                  <a:pt x="1066370" y="966470"/>
                </a:lnTo>
                <a:lnTo>
                  <a:pt x="1026118" y="948690"/>
                </a:lnTo>
                <a:lnTo>
                  <a:pt x="983544" y="933450"/>
                </a:lnTo>
                <a:lnTo>
                  <a:pt x="961802" y="927100"/>
                </a:lnTo>
                <a:lnTo>
                  <a:pt x="939977" y="919480"/>
                </a:lnTo>
                <a:lnTo>
                  <a:pt x="918235" y="913130"/>
                </a:lnTo>
                <a:lnTo>
                  <a:pt x="875666" y="897890"/>
                </a:lnTo>
                <a:close/>
              </a:path>
              <a:path w="1187450" h="1258570">
                <a:moveTo>
                  <a:pt x="592653" y="824230"/>
                </a:moveTo>
                <a:lnTo>
                  <a:pt x="469463" y="824230"/>
                </a:lnTo>
                <a:lnTo>
                  <a:pt x="494089" y="839470"/>
                </a:lnTo>
                <a:lnTo>
                  <a:pt x="542636" y="862330"/>
                </a:lnTo>
                <a:lnTo>
                  <a:pt x="575715" y="869950"/>
                </a:lnTo>
                <a:lnTo>
                  <a:pt x="593142" y="869950"/>
                </a:lnTo>
                <a:lnTo>
                  <a:pt x="592653" y="824230"/>
                </a:lnTo>
                <a:close/>
              </a:path>
              <a:path w="1187450" h="1258570">
                <a:moveTo>
                  <a:pt x="594399" y="750570"/>
                </a:moveTo>
                <a:lnTo>
                  <a:pt x="593142" y="750570"/>
                </a:lnTo>
                <a:lnTo>
                  <a:pt x="593142" y="869950"/>
                </a:lnTo>
                <a:lnTo>
                  <a:pt x="613730" y="869950"/>
                </a:lnTo>
                <a:lnTo>
                  <a:pt x="635474" y="864870"/>
                </a:lnTo>
                <a:lnTo>
                  <a:pt x="695504" y="839470"/>
                </a:lnTo>
                <a:lnTo>
                  <a:pt x="732762" y="815340"/>
                </a:lnTo>
                <a:lnTo>
                  <a:pt x="773626" y="815340"/>
                </a:lnTo>
                <a:lnTo>
                  <a:pt x="770529" y="806450"/>
                </a:lnTo>
                <a:lnTo>
                  <a:pt x="767112" y="795020"/>
                </a:lnTo>
                <a:lnTo>
                  <a:pt x="764629" y="782320"/>
                </a:lnTo>
                <a:lnTo>
                  <a:pt x="773085" y="773430"/>
                </a:lnTo>
                <a:lnTo>
                  <a:pt x="776612" y="769620"/>
                </a:lnTo>
                <a:lnTo>
                  <a:pt x="635428" y="769620"/>
                </a:lnTo>
                <a:lnTo>
                  <a:pt x="624716" y="767080"/>
                </a:lnTo>
                <a:lnTo>
                  <a:pt x="614774" y="759460"/>
                </a:lnTo>
                <a:lnTo>
                  <a:pt x="604902" y="753110"/>
                </a:lnTo>
                <a:lnTo>
                  <a:pt x="594399" y="750570"/>
                </a:lnTo>
                <a:close/>
              </a:path>
              <a:path w="1187450" h="1258570">
                <a:moveTo>
                  <a:pt x="591866" y="750570"/>
                </a:moveTo>
                <a:lnTo>
                  <a:pt x="582156" y="753110"/>
                </a:lnTo>
                <a:lnTo>
                  <a:pt x="572731" y="759460"/>
                </a:lnTo>
                <a:lnTo>
                  <a:pt x="562827" y="765810"/>
                </a:lnTo>
                <a:lnTo>
                  <a:pt x="551683" y="769620"/>
                </a:lnTo>
                <a:lnTo>
                  <a:pt x="592069" y="769620"/>
                </a:lnTo>
                <a:lnTo>
                  <a:pt x="591866" y="750570"/>
                </a:lnTo>
                <a:close/>
              </a:path>
              <a:path w="1187450" h="1258570">
                <a:moveTo>
                  <a:pt x="640755" y="579120"/>
                </a:moveTo>
                <a:lnTo>
                  <a:pt x="610020" y="579120"/>
                </a:lnTo>
                <a:lnTo>
                  <a:pt x="593142" y="581660"/>
                </a:lnTo>
                <a:lnTo>
                  <a:pt x="606487" y="624840"/>
                </a:lnTo>
                <a:lnTo>
                  <a:pt x="622446" y="626110"/>
                </a:lnTo>
                <a:lnTo>
                  <a:pt x="637852" y="628650"/>
                </a:lnTo>
                <a:lnTo>
                  <a:pt x="678081" y="643890"/>
                </a:lnTo>
                <a:lnTo>
                  <a:pt x="707759" y="683260"/>
                </a:lnTo>
                <a:lnTo>
                  <a:pt x="709117" y="697230"/>
                </a:lnTo>
                <a:lnTo>
                  <a:pt x="707271" y="707390"/>
                </a:lnTo>
                <a:lnTo>
                  <a:pt x="680173" y="748030"/>
                </a:lnTo>
                <a:lnTo>
                  <a:pt x="635428" y="769620"/>
                </a:lnTo>
                <a:lnTo>
                  <a:pt x="776612" y="769620"/>
                </a:lnTo>
                <a:lnTo>
                  <a:pt x="804255" y="734060"/>
                </a:lnTo>
                <a:lnTo>
                  <a:pt x="823729" y="699770"/>
                </a:lnTo>
                <a:lnTo>
                  <a:pt x="829263" y="688340"/>
                </a:lnTo>
                <a:lnTo>
                  <a:pt x="848892" y="655320"/>
                </a:lnTo>
                <a:lnTo>
                  <a:pt x="860667" y="632460"/>
                </a:lnTo>
                <a:lnTo>
                  <a:pt x="875666" y="624840"/>
                </a:lnTo>
                <a:lnTo>
                  <a:pt x="875542" y="622300"/>
                </a:lnTo>
                <a:lnTo>
                  <a:pt x="753025" y="622300"/>
                </a:lnTo>
                <a:lnTo>
                  <a:pt x="744026" y="621030"/>
                </a:lnTo>
                <a:lnTo>
                  <a:pt x="734404" y="615950"/>
                </a:lnTo>
                <a:lnTo>
                  <a:pt x="733159" y="613410"/>
                </a:lnTo>
                <a:lnTo>
                  <a:pt x="730657" y="612140"/>
                </a:lnTo>
                <a:lnTo>
                  <a:pt x="726370" y="609600"/>
                </a:lnTo>
                <a:lnTo>
                  <a:pt x="718723" y="603250"/>
                </a:lnTo>
                <a:lnTo>
                  <a:pt x="710244" y="598170"/>
                </a:lnTo>
                <a:lnTo>
                  <a:pt x="667597" y="582930"/>
                </a:lnTo>
                <a:lnTo>
                  <a:pt x="654653" y="580390"/>
                </a:lnTo>
                <a:lnTo>
                  <a:pt x="640755" y="579120"/>
                </a:lnTo>
                <a:close/>
              </a:path>
              <a:path w="1187450" h="1258570">
                <a:moveTo>
                  <a:pt x="310965" y="163830"/>
                </a:moveTo>
                <a:lnTo>
                  <a:pt x="305946" y="176530"/>
                </a:lnTo>
                <a:lnTo>
                  <a:pt x="301246" y="187960"/>
                </a:lnTo>
                <a:lnTo>
                  <a:pt x="296858" y="199390"/>
                </a:lnTo>
                <a:lnTo>
                  <a:pt x="292772" y="212090"/>
                </a:lnTo>
                <a:lnTo>
                  <a:pt x="288979" y="224790"/>
                </a:lnTo>
                <a:lnTo>
                  <a:pt x="285471" y="236220"/>
                </a:lnTo>
                <a:lnTo>
                  <a:pt x="276565" y="274320"/>
                </a:lnTo>
                <a:lnTo>
                  <a:pt x="269899" y="312420"/>
                </a:lnTo>
                <a:lnTo>
                  <a:pt x="265235" y="350520"/>
                </a:lnTo>
                <a:lnTo>
                  <a:pt x="263119" y="374650"/>
                </a:lnTo>
                <a:lnTo>
                  <a:pt x="259879" y="381000"/>
                </a:lnTo>
                <a:lnTo>
                  <a:pt x="245572" y="427990"/>
                </a:lnTo>
                <a:lnTo>
                  <a:pt x="241374" y="471170"/>
                </a:lnTo>
                <a:lnTo>
                  <a:pt x="241689" y="481330"/>
                </a:lnTo>
                <a:lnTo>
                  <a:pt x="247017" y="519430"/>
                </a:lnTo>
                <a:lnTo>
                  <a:pt x="257607" y="556260"/>
                </a:lnTo>
                <a:lnTo>
                  <a:pt x="283043" y="600710"/>
                </a:lnTo>
                <a:lnTo>
                  <a:pt x="311875" y="624840"/>
                </a:lnTo>
                <a:lnTo>
                  <a:pt x="310756" y="579120"/>
                </a:lnTo>
                <a:lnTo>
                  <a:pt x="304477" y="570230"/>
                </a:lnTo>
                <a:lnTo>
                  <a:pt x="298809" y="561340"/>
                </a:lnTo>
                <a:lnTo>
                  <a:pt x="282628" y="515620"/>
                </a:lnTo>
                <a:lnTo>
                  <a:pt x="277816" y="469900"/>
                </a:lnTo>
                <a:lnTo>
                  <a:pt x="277785" y="464820"/>
                </a:lnTo>
                <a:lnTo>
                  <a:pt x="278493" y="452120"/>
                </a:lnTo>
                <a:lnTo>
                  <a:pt x="285541" y="412750"/>
                </a:lnTo>
                <a:lnTo>
                  <a:pt x="304114" y="375920"/>
                </a:lnTo>
                <a:lnTo>
                  <a:pt x="311875" y="370840"/>
                </a:lnTo>
                <a:lnTo>
                  <a:pt x="310965" y="163830"/>
                </a:lnTo>
                <a:close/>
              </a:path>
              <a:path w="1187450" h="1258570">
                <a:moveTo>
                  <a:pt x="565422" y="577850"/>
                </a:moveTo>
                <a:lnTo>
                  <a:pt x="550114" y="577850"/>
                </a:lnTo>
                <a:lnTo>
                  <a:pt x="522468" y="580390"/>
                </a:lnTo>
                <a:lnTo>
                  <a:pt x="510083" y="584200"/>
                </a:lnTo>
                <a:lnTo>
                  <a:pt x="498625" y="586740"/>
                </a:lnTo>
                <a:lnTo>
                  <a:pt x="461570" y="605790"/>
                </a:lnTo>
                <a:lnTo>
                  <a:pt x="454381" y="610870"/>
                </a:lnTo>
                <a:lnTo>
                  <a:pt x="451879" y="612140"/>
                </a:lnTo>
                <a:lnTo>
                  <a:pt x="448133" y="615950"/>
                </a:lnTo>
                <a:lnTo>
                  <a:pt x="437497" y="621030"/>
                </a:lnTo>
                <a:lnTo>
                  <a:pt x="427697" y="622300"/>
                </a:lnTo>
                <a:lnTo>
                  <a:pt x="593142" y="622300"/>
                </a:lnTo>
                <a:lnTo>
                  <a:pt x="593142" y="581660"/>
                </a:lnTo>
                <a:lnTo>
                  <a:pt x="581754" y="580390"/>
                </a:lnTo>
                <a:lnTo>
                  <a:pt x="565422" y="577850"/>
                </a:lnTo>
                <a:close/>
              </a:path>
              <a:path w="1187450" h="1258570">
                <a:moveTo>
                  <a:pt x="651930" y="0"/>
                </a:moveTo>
                <a:lnTo>
                  <a:pt x="633017" y="0"/>
                </a:lnTo>
                <a:lnTo>
                  <a:pt x="613423" y="1270"/>
                </a:lnTo>
                <a:lnTo>
                  <a:pt x="593142" y="3810"/>
                </a:lnTo>
                <a:lnTo>
                  <a:pt x="593142" y="278130"/>
                </a:lnTo>
                <a:lnTo>
                  <a:pt x="612917" y="290830"/>
                </a:lnTo>
                <a:lnTo>
                  <a:pt x="632685" y="304800"/>
                </a:lnTo>
                <a:lnTo>
                  <a:pt x="642657" y="312420"/>
                </a:lnTo>
                <a:lnTo>
                  <a:pt x="662962" y="325120"/>
                </a:lnTo>
                <a:lnTo>
                  <a:pt x="673368" y="332740"/>
                </a:lnTo>
                <a:lnTo>
                  <a:pt x="683991" y="339090"/>
                </a:lnTo>
                <a:lnTo>
                  <a:pt x="694869" y="344170"/>
                </a:lnTo>
                <a:lnTo>
                  <a:pt x="706037" y="350520"/>
                </a:lnTo>
                <a:lnTo>
                  <a:pt x="741651" y="365760"/>
                </a:lnTo>
                <a:lnTo>
                  <a:pt x="781198" y="377190"/>
                </a:lnTo>
                <a:lnTo>
                  <a:pt x="825666" y="382270"/>
                </a:lnTo>
                <a:lnTo>
                  <a:pt x="825306" y="398780"/>
                </a:lnTo>
                <a:lnTo>
                  <a:pt x="822052" y="452120"/>
                </a:lnTo>
                <a:lnTo>
                  <a:pt x="815222" y="505460"/>
                </a:lnTo>
                <a:lnTo>
                  <a:pt x="804409" y="554990"/>
                </a:lnTo>
                <a:lnTo>
                  <a:pt x="789209" y="594360"/>
                </a:lnTo>
                <a:lnTo>
                  <a:pt x="761417" y="621030"/>
                </a:lnTo>
                <a:lnTo>
                  <a:pt x="753025" y="622300"/>
                </a:lnTo>
                <a:lnTo>
                  <a:pt x="875542" y="622300"/>
                </a:lnTo>
                <a:lnTo>
                  <a:pt x="874121" y="593090"/>
                </a:lnTo>
                <a:lnTo>
                  <a:pt x="854439" y="593090"/>
                </a:lnTo>
                <a:lnTo>
                  <a:pt x="843598" y="590550"/>
                </a:lnTo>
                <a:lnTo>
                  <a:pt x="841102" y="544830"/>
                </a:lnTo>
                <a:lnTo>
                  <a:pt x="840426" y="515620"/>
                </a:lnTo>
                <a:lnTo>
                  <a:pt x="840524" y="490220"/>
                </a:lnTo>
                <a:lnTo>
                  <a:pt x="842910" y="444500"/>
                </a:lnTo>
                <a:lnTo>
                  <a:pt x="850360" y="397510"/>
                </a:lnTo>
                <a:lnTo>
                  <a:pt x="875666" y="368300"/>
                </a:lnTo>
                <a:lnTo>
                  <a:pt x="875666" y="173990"/>
                </a:lnTo>
                <a:lnTo>
                  <a:pt x="858405" y="138430"/>
                </a:lnTo>
                <a:lnTo>
                  <a:pt x="828180" y="91440"/>
                </a:lnTo>
                <a:lnTo>
                  <a:pt x="792598" y="54610"/>
                </a:lnTo>
                <a:lnTo>
                  <a:pt x="751481" y="25400"/>
                </a:lnTo>
                <a:lnTo>
                  <a:pt x="704651" y="7620"/>
                </a:lnTo>
                <a:lnTo>
                  <a:pt x="670169" y="1270"/>
                </a:lnTo>
                <a:lnTo>
                  <a:pt x="651930" y="0"/>
                </a:lnTo>
                <a:close/>
              </a:path>
              <a:path w="1187450" h="1258570">
                <a:moveTo>
                  <a:pt x="875666" y="173990"/>
                </a:moveTo>
                <a:lnTo>
                  <a:pt x="881513" y="372110"/>
                </a:lnTo>
                <a:lnTo>
                  <a:pt x="888127" y="381000"/>
                </a:lnTo>
                <a:lnTo>
                  <a:pt x="894877" y="393700"/>
                </a:lnTo>
                <a:lnTo>
                  <a:pt x="907213" y="435610"/>
                </a:lnTo>
                <a:lnTo>
                  <a:pt x="909652" y="462280"/>
                </a:lnTo>
                <a:lnTo>
                  <a:pt x="909634" y="474980"/>
                </a:lnTo>
                <a:lnTo>
                  <a:pt x="904851" y="514350"/>
                </a:lnTo>
                <a:lnTo>
                  <a:pt x="888129" y="560070"/>
                </a:lnTo>
                <a:lnTo>
                  <a:pt x="875666" y="579120"/>
                </a:lnTo>
                <a:lnTo>
                  <a:pt x="882684" y="621030"/>
                </a:lnTo>
                <a:lnTo>
                  <a:pt x="910297" y="591820"/>
                </a:lnTo>
                <a:lnTo>
                  <a:pt x="931214" y="549910"/>
                </a:lnTo>
                <a:lnTo>
                  <a:pt x="942474" y="508000"/>
                </a:lnTo>
                <a:lnTo>
                  <a:pt x="944971" y="474980"/>
                </a:lnTo>
                <a:lnTo>
                  <a:pt x="944856" y="462280"/>
                </a:lnTo>
                <a:lnTo>
                  <a:pt x="939824" y="419100"/>
                </a:lnTo>
                <a:lnTo>
                  <a:pt x="923910" y="370840"/>
                </a:lnTo>
                <a:lnTo>
                  <a:pt x="922164" y="356870"/>
                </a:lnTo>
                <a:lnTo>
                  <a:pt x="920248" y="342900"/>
                </a:lnTo>
                <a:lnTo>
                  <a:pt x="918163" y="328930"/>
                </a:lnTo>
                <a:lnTo>
                  <a:pt x="915908" y="316230"/>
                </a:lnTo>
                <a:lnTo>
                  <a:pt x="913485" y="302260"/>
                </a:lnTo>
                <a:lnTo>
                  <a:pt x="910892" y="289560"/>
                </a:lnTo>
                <a:lnTo>
                  <a:pt x="908130" y="276860"/>
                </a:lnTo>
                <a:lnTo>
                  <a:pt x="905199" y="264160"/>
                </a:lnTo>
                <a:lnTo>
                  <a:pt x="902099" y="252730"/>
                </a:lnTo>
                <a:lnTo>
                  <a:pt x="898830" y="240030"/>
                </a:lnTo>
                <a:lnTo>
                  <a:pt x="884063" y="194310"/>
                </a:lnTo>
                <a:lnTo>
                  <a:pt x="879949" y="184150"/>
                </a:lnTo>
                <a:lnTo>
                  <a:pt x="875666" y="173990"/>
                </a:lnTo>
                <a:close/>
              </a:path>
              <a:path w="1187450" h="1258570">
                <a:moveTo>
                  <a:pt x="583616" y="5080"/>
                </a:moveTo>
                <a:lnTo>
                  <a:pt x="572834" y="7620"/>
                </a:lnTo>
                <a:lnTo>
                  <a:pt x="560877" y="10160"/>
                </a:lnTo>
                <a:lnTo>
                  <a:pt x="547298" y="12700"/>
                </a:lnTo>
                <a:lnTo>
                  <a:pt x="531653" y="16510"/>
                </a:lnTo>
                <a:lnTo>
                  <a:pt x="508199" y="21590"/>
                </a:lnTo>
                <a:lnTo>
                  <a:pt x="495305" y="24130"/>
                </a:lnTo>
                <a:lnTo>
                  <a:pt x="481067" y="27940"/>
                </a:lnTo>
                <a:lnTo>
                  <a:pt x="440036" y="35560"/>
                </a:lnTo>
                <a:lnTo>
                  <a:pt x="404250" y="52070"/>
                </a:lnTo>
                <a:lnTo>
                  <a:pt x="373336" y="74930"/>
                </a:lnTo>
                <a:lnTo>
                  <a:pt x="346920" y="104140"/>
                </a:lnTo>
                <a:lnTo>
                  <a:pt x="324629" y="137160"/>
                </a:lnTo>
                <a:lnTo>
                  <a:pt x="311875" y="162560"/>
                </a:lnTo>
                <a:lnTo>
                  <a:pt x="316648" y="370840"/>
                </a:lnTo>
                <a:lnTo>
                  <a:pt x="323738" y="374650"/>
                </a:lnTo>
                <a:lnTo>
                  <a:pt x="330470" y="382270"/>
                </a:lnTo>
                <a:lnTo>
                  <a:pt x="343446" y="426720"/>
                </a:lnTo>
                <a:lnTo>
                  <a:pt x="346236" y="464820"/>
                </a:lnTo>
                <a:lnTo>
                  <a:pt x="346327" y="482600"/>
                </a:lnTo>
                <a:lnTo>
                  <a:pt x="346201" y="487680"/>
                </a:lnTo>
                <a:lnTo>
                  <a:pt x="342496" y="537210"/>
                </a:lnTo>
                <a:lnTo>
                  <a:pt x="335399" y="581660"/>
                </a:lnTo>
                <a:lnTo>
                  <a:pt x="332144" y="596900"/>
                </a:lnTo>
                <a:lnTo>
                  <a:pt x="396304" y="596900"/>
                </a:lnTo>
                <a:lnTo>
                  <a:pt x="380197" y="553720"/>
                </a:lnTo>
                <a:lnTo>
                  <a:pt x="369651" y="497840"/>
                </a:lnTo>
                <a:lnTo>
                  <a:pt x="365347" y="457200"/>
                </a:lnTo>
                <a:lnTo>
                  <a:pt x="362971" y="416560"/>
                </a:lnTo>
                <a:lnTo>
                  <a:pt x="362420" y="394970"/>
                </a:lnTo>
                <a:lnTo>
                  <a:pt x="362545" y="360680"/>
                </a:lnTo>
                <a:lnTo>
                  <a:pt x="365225" y="318770"/>
                </a:lnTo>
                <a:lnTo>
                  <a:pt x="377938" y="270510"/>
                </a:lnTo>
                <a:lnTo>
                  <a:pt x="396502" y="234950"/>
                </a:lnTo>
                <a:lnTo>
                  <a:pt x="444615" y="217170"/>
                </a:lnTo>
                <a:lnTo>
                  <a:pt x="591015" y="217170"/>
                </a:lnTo>
                <a:lnTo>
                  <a:pt x="583616" y="5080"/>
                </a:lnTo>
                <a:close/>
              </a:path>
              <a:path w="1187450" h="1258570">
                <a:moveTo>
                  <a:pt x="873565" y="581660"/>
                </a:moveTo>
                <a:lnTo>
                  <a:pt x="864527" y="589280"/>
                </a:lnTo>
                <a:lnTo>
                  <a:pt x="854439" y="593090"/>
                </a:lnTo>
                <a:lnTo>
                  <a:pt x="874121" y="593090"/>
                </a:lnTo>
                <a:lnTo>
                  <a:pt x="873565" y="581660"/>
                </a:lnTo>
                <a:close/>
              </a:path>
              <a:path w="1187450" h="1258570">
                <a:moveTo>
                  <a:pt x="591015" y="217170"/>
                </a:moveTo>
                <a:lnTo>
                  <a:pt x="444615" y="217170"/>
                </a:lnTo>
                <a:lnTo>
                  <a:pt x="470219" y="219710"/>
                </a:lnTo>
                <a:lnTo>
                  <a:pt x="498115" y="227330"/>
                </a:lnTo>
                <a:lnTo>
                  <a:pt x="538993" y="243840"/>
                </a:lnTo>
                <a:lnTo>
                  <a:pt x="593142" y="278130"/>
                </a:lnTo>
                <a:lnTo>
                  <a:pt x="591015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00960" y="1995973"/>
            <a:ext cx="394081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数字类型及操作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28740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数字类型及操作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6190" y="1329418"/>
            <a:ext cx="2755380" cy="287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整数类型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浮点数类型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复数类型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数值运算操作符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数值运算函数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1204" y="2085079"/>
            <a:ext cx="1188720" cy="1258570"/>
          </a:xfrm>
          <a:custGeom>
            <a:avLst/>
            <a:gdLst/>
            <a:ahLst/>
            <a:cxnLst/>
            <a:rect l="l" t="t" r="r" b="b"/>
            <a:pathLst>
              <a:path w="1188720" h="1258570">
                <a:moveTo>
                  <a:pt x="312266" y="896619"/>
                </a:moveTo>
                <a:lnTo>
                  <a:pt x="247871" y="919479"/>
                </a:lnTo>
                <a:lnTo>
                  <a:pt x="226015" y="925829"/>
                </a:lnTo>
                <a:lnTo>
                  <a:pt x="161596" y="948689"/>
                </a:lnTo>
                <a:lnTo>
                  <a:pt x="121263" y="966469"/>
                </a:lnTo>
                <a:lnTo>
                  <a:pt x="84568" y="988059"/>
                </a:lnTo>
                <a:lnTo>
                  <a:pt x="52837" y="1012189"/>
                </a:lnTo>
                <a:lnTo>
                  <a:pt x="27394" y="1043939"/>
                </a:lnTo>
                <a:lnTo>
                  <a:pt x="9565" y="1080769"/>
                </a:lnTo>
                <a:lnTo>
                  <a:pt x="677" y="1125219"/>
                </a:lnTo>
                <a:lnTo>
                  <a:pt x="0" y="1150619"/>
                </a:lnTo>
                <a:lnTo>
                  <a:pt x="1511" y="1162049"/>
                </a:lnTo>
                <a:lnTo>
                  <a:pt x="15141" y="1210309"/>
                </a:lnTo>
                <a:lnTo>
                  <a:pt x="26070" y="1234439"/>
                </a:lnTo>
                <a:lnTo>
                  <a:pt x="32453" y="1247139"/>
                </a:lnTo>
                <a:lnTo>
                  <a:pt x="39407" y="1258569"/>
                </a:lnTo>
                <a:lnTo>
                  <a:pt x="312266" y="1258569"/>
                </a:lnTo>
                <a:lnTo>
                  <a:pt x="312266" y="896619"/>
                </a:lnTo>
                <a:close/>
              </a:path>
              <a:path w="1188720" h="1258570">
                <a:moveTo>
                  <a:pt x="312266" y="580389"/>
                </a:moveTo>
                <a:lnTo>
                  <a:pt x="312266" y="624839"/>
                </a:lnTo>
                <a:lnTo>
                  <a:pt x="317283" y="628649"/>
                </a:lnTo>
                <a:lnTo>
                  <a:pt x="322287" y="629919"/>
                </a:lnTo>
                <a:lnTo>
                  <a:pt x="329876" y="638809"/>
                </a:lnTo>
                <a:lnTo>
                  <a:pt x="334722" y="648969"/>
                </a:lnTo>
                <a:lnTo>
                  <a:pt x="339943" y="659129"/>
                </a:lnTo>
                <a:lnTo>
                  <a:pt x="345668" y="669289"/>
                </a:lnTo>
                <a:lnTo>
                  <a:pt x="352027" y="680719"/>
                </a:lnTo>
                <a:lnTo>
                  <a:pt x="359150" y="693419"/>
                </a:lnTo>
                <a:lnTo>
                  <a:pt x="367165" y="706119"/>
                </a:lnTo>
                <a:lnTo>
                  <a:pt x="372654" y="716279"/>
                </a:lnTo>
                <a:lnTo>
                  <a:pt x="378664" y="726439"/>
                </a:lnTo>
                <a:lnTo>
                  <a:pt x="385130" y="737869"/>
                </a:lnTo>
                <a:lnTo>
                  <a:pt x="391986" y="748029"/>
                </a:lnTo>
                <a:lnTo>
                  <a:pt x="399166" y="759459"/>
                </a:lnTo>
                <a:lnTo>
                  <a:pt x="406605" y="769619"/>
                </a:lnTo>
                <a:lnTo>
                  <a:pt x="414237" y="781049"/>
                </a:lnTo>
                <a:lnTo>
                  <a:pt x="421996" y="792479"/>
                </a:lnTo>
                <a:lnTo>
                  <a:pt x="418809" y="803909"/>
                </a:lnTo>
                <a:lnTo>
                  <a:pt x="414633" y="815339"/>
                </a:lnTo>
                <a:lnTo>
                  <a:pt x="386445" y="855979"/>
                </a:lnTo>
                <a:lnTo>
                  <a:pt x="351012" y="881379"/>
                </a:lnTo>
                <a:lnTo>
                  <a:pt x="336054" y="887729"/>
                </a:lnTo>
                <a:lnTo>
                  <a:pt x="328548" y="891539"/>
                </a:lnTo>
                <a:lnTo>
                  <a:pt x="321029" y="894079"/>
                </a:lnTo>
                <a:lnTo>
                  <a:pt x="312266" y="896619"/>
                </a:lnTo>
                <a:lnTo>
                  <a:pt x="312266" y="1258569"/>
                </a:lnTo>
                <a:lnTo>
                  <a:pt x="593902" y="1258569"/>
                </a:lnTo>
                <a:lnTo>
                  <a:pt x="593902" y="1214119"/>
                </a:lnTo>
                <a:lnTo>
                  <a:pt x="585139" y="1212849"/>
                </a:lnTo>
                <a:lnTo>
                  <a:pt x="578878" y="1205229"/>
                </a:lnTo>
                <a:lnTo>
                  <a:pt x="578878" y="1186179"/>
                </a:lnTo>
                <a:lnTo>
                  <a:pt x="585139" y="1178559"/>
                </a:lnTo>
                <a:lnTo>
                  <a:pt x="593902" y="1178559"/>
                </a:lnTo>
                <a:lnTo>
                  <a:pt x="593902" y="1165859"/>
                </a:lnTo>
                <a:lnTo>
                  <a:pt x="585139" y="1164589"/>
                </a:lnTo>
                <a:lnTo>
                  <a:pt x="578878" y="1156969"/>
                </a:lnTo>
                <a:lnTo>
                  <a:pt x="578878" y="1137919"/>
                </a:lnTo>
                <a:lnTo>
                  <a:pt x="585139" y="1129029"/>
                </a:lnTo>
                <a:lnTo>
                  <a:pt x="593902" y="1129029"/>
                </a:lnTo>
                <a:lnTo>
                  <a:pt x="593902" y="1109979"/>
                </a:lnTo>
                <a:lnTo>
                  <a:pt x="555635" y="1096009"/>
                </a:lnTo>
                <a:lnTo>
                  <a:pt x="520293" y="1078229"/>
                </a:lnTo>
                <a:lnTo>
                  <a:pt x="487081" y="1056639"/>
                </a:lnTo>
                <a:lnTo>
                  <a:pt x="444738" y="1018539"/>
                </a:lnTo>
                <a:lnTo>
                  <a:pt x="413406" y="982979"/>
                </a:lnTo>
                <a:lnTo>
                  <a:pt x="392280" y="953769"/>
                </a:lnTo>
                <a:lnTo>
                  <a:pt x="381556" y="938529"/>
                </a:lnTo>
                <a:lnTo>
                  <a:pt x="370688" y="922019"/>
                </a:lnTo>
                <a:lnTo>
                  <a:pt x="382278" y="916939"/>
                </a:lnTo>
                <a:lnTo>
                  <a:pt x="393163" y="910589"/>
                </a:lnTo>
                <a:lnTo>
                  <a:pt x="422238" y="885189"/>
                </a:lnTo>
                <a:lnTo>
                  <a:pt x="447323" y="855979"/>
                </a:lnTo>
                <a:lnTo>
                  <a:pt x="462706" y="834389"/>
                </a:lnTo>
                <a:lnTo>
                  <a:pt x="470192" y="824229"/>
                </a:lnTo>
                <a:lnTo>
                  <a:pt x="593335" y="824229"/>
                </a:lnTo>
                <a:lnTo>
                  <a:pt x="592657" y="769619"/>
                </a:lnTo>
                <a:lnTo>
                  <a:pt x="552239" y="769619"/>
                </a:lnTo>
                <a:lnTo>
                  <a:pt x="539029" y="767079"/>
                </a:lnTo>
                <a:lnTo>
                  <a:pt x="501855" y="745489"/>
                </a:lnTo>
                <a:lnTo>
                  <a:pt x="476372" y="703579"/>
                </a:lnTo>
                <a:lnTo>
                  <a:pt x="474598" y="690879"/>
                </a:lnTo>
                <a:lnTo>
                  <a:pt x="474752" y="678179"/>
                </a:lnTo>
                <a:lnTo>
                  <a:pt x="504753" y="643889"/>
                </a:lnTo>
                <a:lnTo>
                  <a:pt x="545864" y="628649"/>
                </a:lnTo>
                <a:lnTo>
                  <a:pt x="593902" y="623569"/>
                </a:lnTo>
                <a:lnTo>
                  <a:pt x="593902" y="622299"/>
                </a:lnTo>
                <a:lnTo>
                  <a:pt x="428239" y="622299"/>
                </a:lnTo>
                <a:lnTo>
                  <a:pt x="419234" y="619759"/>
                </a:lnTo>
                <a:lnTo>
                  <a:pt x="411012" y="614679"/>
                </a:lnTo>
                <a:lnTo>
                  <a:pt x="403544" y="607059"/>
                </a:lnTo>
                <a:lnTo>
                  <a:pt x="396804" y="596899"/>
                </a:lnTo>
                <a:lnTo>
                  <a:pt x="332543" y="596899"/>
                </a:lnTo>
                <a:lnTo>
                  <a:pt x="321843" y="589279"/>
                </a:lnTo>
                <a:lnTo>
                  <a:pt x="312266" y="580389"/>
                </a:lnTo>
                <a:close/>
              </a:path>
              <a:path w="1188720" h="1258570">
                <a:moveTo>
                  <a:pt x="774626" y="815339"/>
                </a:moveTo>
                <a:lnTo>
                  <a:pt x="733726" y="815339"/>
                </a:lnTo>
                <a:lnTo>
                  <a:pt x="738507" y="828039"/>
                </a:lnTo>
                <a:lnTo>
                  <a:pt x="756625" y="864869"/>
                </a:lnTo>
                <a:lnTo>
                  <a:pt x="780737" y="895349"/>
                </a:lnTo>
                <a:lnTo>
                  <a:pt x="822959" y="923289"/>
                </a:lnTo>
                <a:lnTo>
                  <a:pt x="811319" y="937259"/>
                </a:lnTo>
                <a:lnTo>
                  <a:pt x="800020" y="951229"/>
                </a:lnTo>
                <a:lnTo>
                  <a:pt x="789007" y="965199"/>
                </a:lnTo>
                <a:lnTo>
                  <a:pt x="778229" y="976629"/>
                </a:lnTo>
                <a:lnTo>
                  <a:pt x="725969" y="1031239"/>
                </a:lnTo>
                <a:lnTo>
                  <a:pt x="693994" y="1056639"/>
                </a:lnTo>
                <a:lnTo>
                  <a:pt x="659788" y="1079499"/>
                </a:lnTo>
                <a:lnTo>
                  <a:pt x="621909" y="1098549"/>
                </a:lnTo>
                <a:lnTo>
                  <a:pt x="593902" y="1109979"/>
                </a:lnTo>
                <a:lnTo>
                  <a:pt x="593902" y="1129029"/>
                </a:lnTo>
                <a:lnTo>
                  <a:pt x="605167" y="1129029"/>
                </a:lnTo>
                <a:lnTo>
                  <a:pt x="612672" y="1136649"/>
                </a:lnTo>
                <a:lnTo>
                  <a:pt x="612672" y="1156969"/>
                </a:lnTo>
                <a:lnTo>
                  <a:pt x="605167" y="1165859"/>
                </a:lnTo>
                <a:lnTo>
                  <a:pt x="593902" y="1165859"/>
                </a:lnTo>
                <a:lnTo>
                  <a:pt x="593902" y="1178559"/>
                </a:lnTo>
                <a:lnTo>
                  <a:pt x="605167" y="1178559"/>
                </a:lnTo>
                <a:lnTo>
                  <a:pt x="612672" y="1184909"/>
                </a:lnTo>
                <a:lnTo>
                  <a:pt x="612672" y="1205229"/>
                </a:lnTo>
                <a:lnTo>
                  <a:pt x="605167" y="1214119"/>
                </a:lnTo>
                <a:lnTo>
                  <a:pt x="593902" y="1214119"/>
                </a:lnTo>
                <a:lnTo>
                  <a:pt x="593902" y="1258569"/>
                </a:lnTo>
                <a:lnTo>
                  <a:pt x="876781" y="1258569"/>
                </a:lnTo>
                <a:lnTo>
                  <a:pt x="876505" y="897889"/>
                </a:lnTo>
                <a:lnTo>
                  <a:pt x="867467" y="894079"/>
                </a:lnTo>
                <a:lnTo>
                  <a:pt x="856361" y="890269"/>
                </a:lnTo>
                <a:lnTo>
                  <a:pt x="841184" y="882649"/>
                </a:lnTo>
                <a:lnTo>
                  <a:pt x="827685" y="876299"/>
                </a:lnTo>
                <a:lnTo>
                  <a:pt x="815699" y="867409"/>
                </a:lnTo>
                <a:lnTo>
                  <a:pt x="805155" y="859789"/>
                </a:lnTo>
                <a:lnTo>
                  <a:pt x="795981" y="849629"/>
                </a:lnTo>
                <a:lnTo>
                  <a:pt x="788103" y="839469"/>
                </a:lnTo>
                <a:lnTo>
                  <a:pt x="781451" y="829309"/>
                </a:lnTo>
                <a:lnTo>
                  <a:pt x="775951" y="819149"/>
                </a:lnTo>
                <a:lnTo>
                  <a:pt x="774626" y="815339"/>
                </a:lnTo>
                <a:close/>
              </a:path>
              <a:path w="1188720" h="1258570">
                <a:moveTo>
                  <a:pt x="876781" y="897889"/>
                </a:moveTo>
                <a:lnTo>
                  <a:pt x="876781" y="1258569"/>
                </a:lnTo>
                <a:lnTo>
                  <a:pt x="1154487" y="1248409"/>
                </a:lnTo>
                <a:lnTo>
                  <a:pt x="1172034" y="1211579"/>
                </a:lnTo>
                <a:lnTo>
                  <a:pt x="1186036" y="1164589"/>
                </a:lnTo>
                <a:lnTo>
                  <a:pt x="1188452" y="1140459"/>
                </a:lnTo>
                <a:lnTo>
                  <a:pt x="1187860" y="1116329"/>
                </a:lnTo>
                <a:lnTo>
                  <a:pt x="1179117" y="1074419"/>
                </a:lnTo>
                <a:lnTo>
                  <a:pt x="1161403" y="1038859"/>
                </a:lnTo>
                <a:lnTo>
                  <a:pt x="1136048" y="1009649"/>
                </a:lnTo>
                <a:lnTo>
                  <a:pt x="1104380" y="985519"/>
                </a:lnTo>
                <a:lnTo>
                  <a:pt x="1067730" y="966469"/>
                </a:lnTo>
                <a:lnTo>
                  <a:pt x="1027426" y="948689"/>
                </a:lnTo>
                <a:lnTo>
                  <a:pt x="984798" y="933449"/>
                </a:lnTo>
                <a:lnTo>
                  <a:pt x="963028" y="927099"/>
                </a:lnTo>
                <a:lnTo>
                  <a:pt x="941175" y="919479"/>
                </a:lnTo>
                <a:lnTo>
                  <a:pt x="919405" y="913129"/>
                </a:lnTo>
                <a:lnTo>
                  <a:pt x="876781" y="897889"/>
                </a:lnTo>
                <a:close/>
              </a:path>
              <a:path w="1188720" h="1258570">
                <a:moveTo>
                  <a:pt x="593335" y="824229"/>
                </a:moveTo>
                <a:lnTo>
                  <a:pt x="470192" y="824229"/>
                </a:lnTo>
                <a:lnTo>
                  <a:pt x="507179" y="847089"/>
                </a:lnTo>
                <a:lnTo>
                  <a:pt x="519446" y="852169"/>
                </a:lnTo>
                <a:lnTo>
                  <a:pt x="543375" y="862329"/>
                </a:lnTo>
                <a:lnTo>
                  <a:pt x="554863" y="866139"/>
                </a:lnTo>
                <a:lnTo>
                  <a:pt x="565920" y="868679"/>
                </a:lnTo>
                <a:lnTo>
                  <a:pt x="576460" y="869949"/>
                </a:lnTo>
                <a:lnTo>
                  <a:pt x="593902" y="869949"/>
                </a:lnTo>
                <a:lnTo>
                  <a:pt x="593335" y="824229"/>
                </a:lnTo>
                <a:close/>
              </a:path>
              <a:path w="1188720" h="1258570">
                <a:moveTo>
                  <a:pt x="595146" y="750569"/>
                </a:moveTo>
                <a:lnTo>
                  <a:pt x="593902" y="750569"/>
                </a:lnTo>
                <a:lnTo>
                  <a:pt x="593902" y="869949"/>
                </a:lnTo>
                <a:lnTo>
                  <a:pt x="614624" y="869949"/>
                </a:lnTo>
                <a:lnTo>
                  <a:pt x="636379" y="864869"/>
                </a:lnTo>
                <a:lnTo>
                  <a:pt x="696440" y="839469"/>
                </a:lnTo>
                <a:lnTo>
                  <a:pt x="733726" y="815339"/>
                </a:lnTo>
                <a:lnTo>
                  <a:pt x="774626" y="815339"/>
                </a:lnTo>
                <a:lnTo>
                  <a:pt x="771532" y="806449"/>
                </a:lnTo>
                <a:lnTo>
                  <a:pt x="768122" y="795019"/>
                </a:lnTo>
                <a:lnTo>
                  <a:pt x="765648" y="782319"/>
                </a:lnTo>
                <a:lnTo>
                  <a:pt x="774107" y="773429"/>
                </a:lnTo>
                <a:lnTo>
                  <a:pt x="777636" y="769619"/>
                </a:lnTo>
                <a:lnTo>
                  <a:pt x="636192" y="769619"/>
                </a:lnTo>
                <a:lnTo>
                  <a:pt x="625480" y="767079"/>
                </a:lnTo>
                <a:lnTo>
                  <a:pt x="615533" y="759459"/>
                </a:lnTo>
                <a:lnTo>
                  <a:pt x="605654" y="753109"/>
                </a:lnTo>
                <a:lnTo>
                  <a:pt x="595146" y="750569"/>
                </a:lnTo>
                <a:close/>
              </a:path>
              <a:path w="1188720" h="1258570">
                <a:moveTo>
                  <a:pt x="592421" y="750569"/>
                </a:moveTo>
                <a:lnTo>
                  <a:pt x="582747" y="753109"/>
                </a:lnTo>
                <a:lnTo>
                  <a:pt x="573334" y="759459"/>
                </a:lnTo>
                <a:lnTo>
                  <a:pt x="563420" y="765809"/>
                </a:lnTo>
                <a:lnTo>
                  <a:pt x="552239" y="769619"/>
                </a:lnTo>
                <a:lnTo>
                  <a:pt x="592657" y="769619"/>
                </a:lnTo>
                <a:lnTo>
                  <a:pt x="592421" y="750569"/>
                </a:lnTo>
                <a:close/>
              </a:path>
              <a:path w="1188720" h="1258570">
                <a:moveTo>
                  <a:pt x="641523" y="579119"/>
                </a:moveTo>
                <a:lnTo>
                  <a:pt x="610781" y="579119"/>
                </a:lnTo>
                <a:lnTo>
                  <a:pt x="593902" y="581659"/>
                </a:lnTo>
                <a:lnTo>
                  <a:pt x="607472" y="624839"/>
                </a:lnTo>
                <a:lnTo>
                  <a:pt x="623423" y="626109"/>
                </a:lnTo>
                <a:lnTo>
                  <a:pt x="638821" y="628649"/>
                </a:lnTo>
                <a:lnTo>
                  <a:pt x="679021" y="643889"/>
                </a:lnTo>
                <a:lnTo>
                  <a:pt x="708668" y="683259"/>
                </a:lnTo>
                <a:lnTo>
                  <a:pt x="710022" y="697229"/>
                </a:lnTo>
                <a:lnTo>
                  <a:pt x="708162" y="707389"/>
                </a:lnTo>
                <a:lnTo>
                  <a:pt x="680997" y="748029"/>
                </a:lnTo>
                <a:lnTo>
                  <a:pt x="636192" y="769619"/>
                </a:lnTo>
                <a:lnTo>
                  <a:pt x="777636" y="769619"/>
                </a:lnTo>
                <a:lnTo>
                  <a:pt x="805298" y="734059"/>
                </a:lnTo>
                <a:lnTo>
                  <a:pt x="824789" y="699769"/>
                </a:lnTo>
                <a:lnTo>
                  <a:pt x="830329" y="688339"/>
                </a:lnTo>
                <a:lnTo>
                  <a:pt x="849980" y="655319"/>
                </a:lnTo>
                <a:lnTo>
                  <a:pt x="861757" y="632459"/>
                </a:lnTo>
                <a:lnTo>
                  <a:pt x="876781" y="624839"/>
                </a:lnTo>
                <a:lnTo>
                  <a:pt x="876656" y="622299"/>
                </a:lnTo>
                <a:lnTo>
                  <a:pt x="753988" y="622299"/>
                </a:lnTo>
                <a:lnTo>
                  <a:pt x="744977" y="621029"/>
                </a:lnTo>
                <a:lnTo>
                  <a:pt x="735342" y="615949"/>
                </a:lnTo>
                <a:lnTo>
                  <a:pt x="734084" y="613409"/>
                </a:lnTo>
                <a:lnTo>
                  <a:pt x="731582" y="612139"/>
                </a:lnTo>
                <a:lnTo>
                  <a:pt x="691504" y="589279"/>
                </a:lnTo>
                <a:lnTo>
                  <a:pt x="655426" y="580389"/>
                </a:lnTo>
                <a:lnTo>
                  <a:pt x="641523" y="579119"/>
                </a:lnTo>
                <a:close/>
              </a:path>
              <a:path w="1188720" h="1258570">
                <a:moveTo>
                  <a:pt x="311351" y="163829"/>
                </a:moveTo>
                <a:lnTo>
                  <a:pt x="306326" y="176529"/>
                </a:lnTo>
                <a:lnTo>
                  <a:pt x="301621" y="187959"/>
                </a:lnTo>
                <a:lnTo>
                  <a:pt x="297228" y="199389"/>
                </a:lnTo>
                <a:lnTo>
                  <a:pt x="293138" y="212089"/>
                </a:lnTo>
                <a:lnTo>
                  <a:pt x="289341" y="224789"/>
                </a:lnTo>
                <a:lnTo>
                  <a:pt x="285829" y="236219"/>
                </a:lnTo>
                <a:lnTo>
                  <a:pt x="276914" y="274319"/>
                </a:lnTo>
                <a:lnTo>
                  <a:pt x="270243" y="312419"/>
                </a:lnTo>
                <a:lnTo>
                  <a:pt x="265577" y="350519"/>
                </a:lnTo>
                <a:lnTo>
                  <a:pt x="263460" y="374649"/>
                </a:lnTo>
                <a:lnTo>
                  <a:pt x="260196" y="380999"/>
                </a:lnTo>
                <a:lnTo>
                  <a:pt x="245877" y="427989"/>
                </a:lnTo>
                <a:lnTo>
                  <a:pt x="241684" y="471169"/>
                </a:lnTo>
                <a:lnTo>
                  <a:pt x="242002" y="481329"/>
                </a:lnTo>
                <a:lnTo>
                  <a:pt x="247342" y="519429"/>
                </a:lnTo>
                <a:lnTo>
                  <a:pt x="257944" y="556259"/>
                </a:lnTo>
                <a:lnTo>
                  <a:pt x="283419" y="600709"/>
                </a:lnTo>
                <a:lnTo>
                  <a:pt x="312266" y="624839"/>
                </a:lnTo>
                <a:lnTo>
                  <a:pt x="311123" y="579119"/>
                </a:lnTo>
                <a:lnTo>
                  <a:pt x="304841" y="570229"/>
                </a:lnTo>
                <a:lnTo>
                  <a:pt x="299170" y="561339"/>
                </a:lnTo>
                <a:lnTo>
                  <a:pt x="282982" y="515619"/>
                </a:lnTo>
                <a:lnTo>
                  <a:pt x="278172" y="469899"/>
                </a:lnTo>
                <a:lnTo>
                  <a:pt x="278141" y="464819"/>
                </a:lnTo>
                <a:lnTo>
                  <a:pt x="278852" y="452119"/>
                </a:lnTo>
                <a:lnTo>
                  <a:pt x="285912" y="412749"/>
                </a:lnTo>
                <a:lnTo>
                  <a:pt x="304500" y="375919"/>
                </a:lnTo>
                <a:lnTo>
                  <a:pt x="312266" y="370839"/>
                </a:lnTo>
                <a:lnTo>
                  <a:pt x="311351" y="163829"/>
                </a:lnTo>
                <a:close/>
              </a:path>
              <a:path w="1188720" h="1258570">
                <a:moveTo>
                  <a:pt x="565974" y="577849"/>
                </a:moveTo>
                <a:lnTo>
                  <a:pt x="550674" y="577849"/>
                </a:lnTo>
                <a:lnTo>
                  <a:pt x="523042" y="580389"/>
                </a:lnTo>
                <a:lnTo>
                  <a:pt x="510662" y="584199"/>
                </a:lnTo>
                <a:lnTo>
                  <a:pt x="499207" y="586739"/>
                </a:lnTo>
                <a:lnTo>
                  <a:pt x="462155" y="605789"/>
                </a:lnTo>
                <a:lnTo>
                  <a:pt x="454964" y="610869"/>
                </a:lnTo>
                <a:lnTo>
                  <a:pt x="452462" y="612139"/>
                </a:lnTo>
                <a:lnTo>
                  <a:pt x="448703" y="615949"/>
                </a:lnTo>
                <a:lnTo>
                  <a:pt x="438052" y="621029"/>
                </a:lnTo>
                <a:lnTo>
                  <a:pt x="428239" y="622299"/>
                </a:lnTo>
                <a:lnTo>
                  <a:pt x="593902" y="622299"/>
                </a:lnTo>
                <a:lnTo>
                  <a:pt x="593902" y="581659"/>
                </a:lnTo>
                <a:lnTo>
                  <a:pt x="582296" y="580389"/>
                </a:lnTo>
                <a:lnTo>
                  <a:pt x="565974" y="577849"/>
                </a:lnTo>
                <a:close/>
              </a:path>
              <a:path w="1188720" h="1258570">
                <a:moveTo>
                  <a:pt x="652762" y="0"/>
                </a:moveTo>
                <a:lnTo>
                  <a:pt x="633826" y="0"/>
                </a:lnTo>
                <a:lnTo>
                  <a:pt x="614208" y="1269"/>
                </a:lnTo>
                <a:lnTo>
                  <a:pt x="593902" y="3809"/>
                </a:lnTo>
                <a:lnTo>
                  <a:pt x="593902" y="278129"/>
                </a:lnTo>
                <a:lnTo>
                  <a:pt x="613700" y="290829"/>
                </a:lnTo>
                <a:lnTo>
                  <a:pt x="633492" y="304799"/>
                </a:lnTo>
                <a:lnTo>
                  <a:pt x="643477" y="312419"/>
                </a:lnTo>
                <a:lnTo>
                  <a:pt x="663808" y="325119"/>
                </a:lnTo>
                <a:lnTo>
                  <a:pt x="674227" y="332739"/>
                </a:lnTo>
                <a:lnTo>
                  <a:pt x="684864" y="339089"/>
                </a:lnTo>
                <a:lnTo>
                  <a:pt x="695756" y="344169"/>
                </a:lnTo>
                <a:lnTo>
                  <a:pt x="706938" y="350519"/>
                </a:lnTo>
                <a:lnTo>
                  <a:pt x="742598" y="365759"/>
                </a:lnTo>
                <a:lnTo>
                  <a:pt x="782196" y="377189"/>
                </a:lnTo>
                <a:lnTo>
                  <a:pt x="826718" y="382269"/>
                </a:lnTo>
                <a:lnTo>
                  <a:pt x="826358" y="398779"/>
                </a:lnTo>
                <a:lnTo>
                  <a:pt x="823101" y="452119"/>
                </a:lnTo>
                <a:lnTo>
                  <a:pt x="816263" y="505459"/>
                </a:lnTo>
                <a:lnTo>
                  <a:pt x="805438" y="554989"/>
                </a:lnTo>
                <a:lnTo>
                  <a:pt x="790219" y="594359"/>
                </a:lnTo>
                <a:lnTo>
                  <a:pt x="762391" y="621029"/>
                </a:lnTo>
                <a:lnTo>
                  <a:pt x="753988" y="622299"/>
                </a:lnTo>
                <a:lnTo>
                  <a:pt x="876656" y="622299"/>
                </a:lnTo>
                <a:lnTo>
                  <a:pt x="875211" y="593089"/>
                </a:lnTo>
                <a:lnTo>
                  <a:pt x="855514" y="593089"/>
                </a:lnTo>
                <a:lnTo>
                  <a:pt x="844672" y="590549"/>
                </a:lnTo>
                <a:lnTo>
                  <a:pt x="842173" y="544829"/>
                </a:lnTo>
                <a:lnTo>
                  <a:pt x="841498" y="515619"/>
                </a:lnTo>
                <a:lnTo>
                  <a:pt x="841598" y="490219"/>
                </a:lnTo>
                <a:lnTo>
                  <a:pt x="843989" y="444499"/>
                </a:lnTo>
                <a:lnTo>
                  <a:pt x="851451" y="397509"/>
                </a:lnTo>
                <a:lnTo>
                  <a:pt x="876781" y="368299"/>
                </a:lnTo>
                <a:lnTo>
                  <a:pt x="876781" y="173989"/>
                </a:lnTo>
                <a:lnTo>
                  <a:pt x="859499" y="138429"/>
                </a:lnTo>
                <a:lnTo>
                  <a:pt x="829236" y="91439"/>
                </a:lnTo>
                <a:lnTo>
                  <a:pt x="793608" y="54609"/>
                </a:lnTo>
                <a:lnTo>
                  <a:pt x="752438" y="25399"/>
                </a:lnTo>
                <a:lnTo>
                  <a:pt x="705548" y="7619"/>
                </a:lnTo>
                <a:lnTo>
                  <a:pt x="671024" y="1269"/>
                </a:lnTo>
                <a:lnTo>
                  <a:pt x="652762" y="0"/>
                </a:lnTo>
                <a:close/>
              </a:path>
              <a:path w="1188720" h="1258570">
                <a:moveTo>
                  <a:pt x="876781" y="173989"/>
                </a:moveTo>
                <a:lnTo>
                  <a:pt x="882651" y="372109"/>
                </a:lnTo>
                <a:lnTo>
                  <a:pt x="889269" y="380999"/>
                </a:lnTo>
                <a:lnTo>
                  <a:pt x="896026" y="393699"/>
                </a:lnTo>
                <a:lnTo>
                  <a:pt x="908373" y="435609"/>
                </a:lnTo>
                <a:lnTo>
                  <a:pt x="910815" y="462279"/>
                </a:lnTo>
                <a:lnTo>
                  <a:pt x="910796" y="474979"/>
                </a:lnTo>
                <a:lnTo>
                  <a:pt x="906007" y="514349"/>
                </a:lnTo>
                <a:lnTo>
                  <a:pt x="889262" y="560069"/>
                </a:lnTo>
                <a:lnTo>
                  <a:pt x="876781" y="579119"/>
                </a:lnTo>
                <a:lnTo>
                  <a:pt x="883842" y="621029"/>
                </a:lnTo>
                <a:lnTo>
                  <a:pt x="911473" y="591819"/>
                </a:lnTo>
                <a:lnTo>
                  <a:pt x="932409" y="549909"/>
                </a:lnTo>
                <a:lnTo>
                  <a:pt x="943681" y="507999"/>
                </a:lnTo>
                <a:lnTo>
                  <a:pt x="946175" y="474979"/>
                </a:lnTo>
                <a:lnTo>
                  <a:pt x="946059" y="462279"/>
                </a:lnTo>
                <a:lnTo>
                  <a:pt x="941018" y="419099"/>
                </a:lnTo>
                <a:lnTo>
                  <a:pt x="925087" y="370839"/>
                </a:lnTo>
                <a:lnTo>
                  <a:pt x="923338" y="356869"/>
                </a:lnTo>
                <a:lnTo>
                  <a:pt x="921419" y="342899"/>
                </a:lnTo>
                <a:lnTo>
                  <a:pt x="919332" y="328929"/>
                </a:lnTo>
                <a:lnTo>
                  <a:pt x="917075" y="316229"/>
                </a:lnTo>
                <a:lnTo>
                  <a:pt x="914649" y="302259"/>
                </a:lnTo>
                <a:lnTo>
                  <a:pt x="912053" y="289559"/>
                </a:lnTo>
                <a:lnTo>
                  <a:pt x="909288" y="276859"/>
                </a:lnTo>
                <a:lnTo>
                  <a:pt x="906354" y="264159"/>
                </a:lnTo>
                <a:lnTo>
                  <a:pt x="903250" y="252729"/>
                </a:lnTo>
                <a:lnTo>
                  <a:pt x="899977" y="240029"/>
                </a:lnTo>
                <a:lnTo>
                  <a:pt x="885191" y="194309"/>
                </a:lnTo>
                <a:lnTo>
                  <a:pt x="881071" y="184149"/>
                </a:lnTo>
                <a:lnTo>
                  <a:pt x="876781" y="173989"/>
                </a:lnTo>
                <a:close/>
              </a:path>
              <a:path w="1188720" h="1258570">
                <a:moveTo>
                  <a:pt x="584171" y="5079"/>
                </a:moveTo>
                <a:lnTo>
                  <a:pt x="573396" y="7619"/>
                </a:lnTo>
                <a:lnTo>
                  <a:pt x="561430" y="10159"/>
                </a:lnTo>
                <a:lnTo>
                  <a:pt x="547824" y="12699"/>
                </a:lnTo>
                <a:lnTo>
                  <a:pt x="532127" y="16509"/>
                </a:lnTo>
                <a:lnTo>
                  <a:pt x="508693" y="21589"/>
                </a:lnTo>
                <a:lnTo>
                  <a:pt x="495772" y="24129"/>
                </a:lnTo>
                <a:lnTo>
                  <a:pt x="481476" y="27939"/>
                </a:lnTo>
                <a:lnTo>
                  <a:pt x="440450" y="35559"/>
                </a:lnTo>
                <a:lnTo>
                  <a:pt x="404665" y="52069"/>
                </a:lnTo>
                <a:lnTo>
                  <a:pt x="373748" y="74929"/>
                </a:lnTo>
                <a:lnTo>
                  <a:pt x="347327" y="104139"/>
                </a:lnTo>
                <a:lnTo>
                  <a:pt x="325027" y="137159"/>
                </a:lnTo>
                <a:lnTo>
                  <a:pt x="312266" y="162559"/>
                </a:lnTo>
                <a:lnTo>
                  <a:pt x="317055" y="370839"/>
                </a:lnTo>
                <a:lnTo>
                  <a:pt x="324150" y="374649"/>
                </a:lnTo>
                <a:lnTo>
                  <a:pt x="330889" y="382269"/>
                </a:lnTo>
                <a:lnTo>
                  <a:pt x="343880" y="426719"/>
                </a:lnTo>
                <a:lnTo>
                  <a:pt x="346674" y="464819"/>
                </a:lnTo>
                <a:lnTo>
                  <a:pt x="346763" y="482599"/>
                </a:lnTo>
                <a:lnTo>
                  <a:pt x="346637" y="487679"/>
                </a:lnTo>
                <a:lnTo>
                  <a:pt x="342922" y="537209"/>
                </a:lnTo>
                <a:lnTo>
                  <a:pt x="335806" y="581659"/>
                </a:lnTo>
                <a:lnTo>
                  <a:pt x="332543" y="596899"/>
                </a:lnTo>
                <a:lnTo>
                  <a:pt x="396804" y="596899"/>
                </a:lnTo>
                <a:lnTo>
                  <a:pt x="380677" y="553719"/>
                </a:lnTo>
                <a:lnTo>
                  <a:pt x="370117" y="497839"/>
                </a:lnTo>
                <a:lnTo>
                  <a:pt x="365808" y="457199"/>
                </a:lnTo>
                <a:lnTo>
                  <a:pt x="363428" y="416559"/>
                </a:lnTo>
                <a:lnTo>
                  <a:pt x="362876" y="394969"/>
                </a:lnTo>
                <a:lnTo>
                  <a:pt x="363001" y="360679"/>
                </a:lnTo>
                <a:lnTo>
                  <a:pt x="365706" y="318769"/>
                </a:lnTo>
                <a:lnTo>
                  <a:pt x="378469" y="270509"/>
                </a:lnTo>
                <a:lnTo>
                  <a:pt x="397122" y="234949"/>
                </a:lnTo>
                <a:lnTo>
                  <a:pt x="445297" y="217169"/>
                </a:lnTo>
                <a:lnTo>
                  <a:pt x="591729" y="217169"/>
                </a:lnTo>
                <a:lnTo>
                  <a:pt x="584171" y="5079"/>
                </a:lnTo>
                <a:close/>
              </a:path>
              <a:path w="1188720" h="1258570">
                <a:moveTo>
                  <a:pt x="874646" y="581659"/>
                </a:moveTo>
                <a:lnTo>
                  <a:pt x="865603" y="589279"/>
                </a:lnTo>
                <a:lnTo>
                  <a:pt x="855514" y="593089"/>
                </a:lnTo>
                <a:lnTo>
                  <a:pt x="875211" y="593089"/>
                </a:lnTo>
                <a:lnTo>
                  <a:pt x="874646" y="581659"/>
                </a:lnTo>
                <a:close/>
              </a:path>
              <a:path w="1188720" h="1258570">
                <a:moveTo>
                  <a:pt x="591729" y="217169"/>
                </a:moveTo>
                <a:lnTo>
                  <a:pt x="445297" y="217169"/>
                </a:lnTo>
                <a:lnTo>
                  <a:pt x="470917" y="219709"/>
                </a:lnTo>
                <a:lnTo>
                  <a:pt x="498833" y="227329"/>
                </a:lnTo>
                <a:lnTo>
                  <a:pt x="539735" y="243839"/>
                </a:lnTo>
                <a:lnTo>
                  <a:pt x="593902" y="278129"/>
                </a:lnTo>
                <a:lnTo>
                  <a:pt x="591729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整数类型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196" y="1529255"/>
            <a:ext cx="5935980" cy="200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712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与数学中整数的概念一致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可正可负，没有取值范围限制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25" dirty="0">
                <a:latin typeface="Arial"/>
                <a:cs typeface="Arial"/>
              </a:rPr>
              <a:t>p</a:t>
            </a:r>
            <a:r>
              <a:rPr sz="2400" b="1" spc="160" dirty="0">
                <a:latin typeface="Arial"/>
                <a:cs typeface="Arial"/>
              </a:rPr>
              <a:t>ow</a:t>
            </a:r>
            <a:r>
              <a:rPr sz="2400" b="1" spc="80" dirty="0">
                <a:latin typeface="Arial"/>
                <a:cs typeface="Arial"/>
              </a:rPr>
              <a:t>(</a:t>
            </a:r>
            <a:r>
              <a:rPr sz="2400" b="1" spc="65" dirty="0">
                <a:latin typeface="Arial"/>
                <a:cs typeface="Arial"/>
              </a:rPr>
              <a:t>x</a:t>
            </a:r>
            <a:r>
              <a:rPr sz="2400" b="1" spc="15" dirty="0">
                <a:latin typeface="Arial"/>
                <a:cs typeface="Arial"/>
              </a:rPr>
              <a:t>,</a:t>
            </a:r>
            <a:r>
              <a:rPr sz="2400" b="1" spc="40" dirty="0">
                <a:latin typeface="Arial"/>
                <a:cs typeface="Arial"/>
              </a:rPr>
              <a:t>y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函数：计算</a:t>
            </a:r>
            <a:r>
              <a:rPr sz="2400" b="1" spc="120" dirty="0">
                <a:latin typeface="Heiti SC"/>
                <a:cs typeface="Heiti SC"/>
              </a:rPr>
              <a:t> </a:t>
            </a:r>
            <a:r>
              <a:rPr sz="2400" b="1" spc="65" dirty="0">
                <a:latin typeface="Arial"/>
                <a:cs typeface="Arial"/>
              </a:rPr>
              <a:t>x</a:t>
            </a:r>
            <a:r>
              <a:rPr sz="2400" b="1" spc="30" baseline="24305" dirty="0">
                <a:latin typeface="Arial"/>
                <a:cs typeface="Arial"/>
              </a:rPr>
              <a:t>y</a:t>
            </a:r>
            <a:r>
              <a:rPr sz="2400" b="1" dirty="0">
                <a:latin typeface="Heiti SC"/>
                <a:cs typeface="Heiti SC"/>
              </a:rPr>
              <a:t>，想算多大算多大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868" y="3939540"/>
            <a:ext cx="3599815" cy="576580"/>
          </a:xfrm>
          <a:custGeom>
            <a:avLst/>
            <a:gdLst/>
            <a:ahLst/>
            <a:cxnLst/>
            <a:rect l="l" t="t" r="r" b="b"/>
            <a:pathLst>
              <a:path w="3599815" h="576579">
                <a:moveTo>
                  <a:pt x="0" y="0"/>
                </a:moveTo>
                <a:lnTo>
                  <a:pt x="3599687" y="0"/>
                </a:lnTo>
                <a:lnTo>
                  <a:pt x="3599687" y="576072"/>
                </a:lnTo>
                <a:lnTo>
                  <a:pt x="0" y="576072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6284" y="3934777"/>
            <a:ext cx="3472179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345" dirty="0">
                <a:solidFill>
                  <a:srgbClr val="8A0086"/>
                </a:solidFill>
                <a:latin typeface="FZLTZHB--B51-0"/>
                <a:cs typeface="FZLTZHB--B51-0"/>
              </a:rPr>
              <a:t>po</a:t>
            </a:r>
            <a:r>
              <a:rPr sz="2000" b="1" spc="-480" dirty="0">
                <a:solidFill>
                  <a:srgbClr val="8A0086"/>
                </a:solidFill>
                <a:latin typeface="FZLTZHB--B51-0"/>
                <a:cs typeface="FZLTZHB--B51-0"/>
              </a:rPr>
              <a:t>w</a:t>
            </a:r>
            <a:r>
              <a:rPr sz="2000" b="1" spc="215" dirty="0">
                <a:latin typeface="FZLTZHB--B51-0"/>
                <a:cs typeface="FZLTZHB--B51-0"/>
              </a:rPr>
              <a:t>(2</a:t>
            </a:r>
            <a:r>
              <a:rPr sz="2000" b="1" spc="120" dirty="0">
                <a:latin typeface="FZLTZHB--B51-0"/>
                <a:cs typeface="FZLTZHB--B51-0"/>
              </a:rPr>
              <a:t>,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60" dirty="0">
                <a:latin typeface="FZLTZHB--B51-0"/>
                <a:cs typeface="FZLTZHB--B51-0"/>
              </a:rPr>
              <a:t>00)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75" dirty="0">
                <a:solidFill>
                  <a:srgbClr val="0100FF"/>
                </a:solidFill>
                <a:latin typeface="FZLTZHB--B51-0"/>
                <a:cs typeface="FZLTZHB--B51-0"/>
              </a:rPr>
              <a:t>1267650600228</a:t>
            </a:r>
            <a:r>
              <a:rPr sz="1600" b="1" spc="-185" dirty="0">
                <a:solidFill>
                  <a:srgbClr val="0100FF"/>
                </a:solidFill>
                <a:latin typeface="FZLTZHB--B51-0"/>
                <a:cs typeface="FZLTZHB--B51-0"/>
              </a:rPr>
              <a:t>2</a:t>
            </a:r>
            <a:r>
              <a:rPr sz="1600" b="1" spc="-175" dirty="0">
                <a:solidFill>
                  <a:srgbClr val="0100FF"/>
                </a:solidFill>
                <a:latin typeface="FZLTZHB--B51-0"/>
                <a:cs typeface="FZLTZHB--B51-0"/>
              </a:rPr>
              <a:t>2940149670320</a:t>
            </a:r>
            <a:r>
              <a:rPr sz="1600" b="1" spc="-190" dirty="0">
                <a:solidFill>
                  <a:srgbClr val="0100FF"/>
                </a:solidFill>
                <a:latin typeface="FZLTZHB--B51-0"/>
                <a:cs typeface="FZLTZHB--B51-0"/>
              </a:rPr>
              <a:t>5</a:t>
            </a:r>
            <a:r>
              <a:rPr sz="1600" b="1" spc="-185" dirty="0">
                <a:solidFill>
                  <a:srgbClr val="0100FF"/>
                </a:solidFill>
                <a:latin typeface="FZLTZHB--B51-0"/>
                <a:cs typeface="FZLTZHB--B51-0"/>
              </a:rPr>
              <a:t>376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60035" y="3939540"/>
            <a:ext cx="3599815" cy="576580"/>
          </a:xfrm>
          <a:custGeom>
            <a:avLst/>
            <a:gdLst/>
            <a:ahLst/>
            <a:cxnLst/>
            <a:rect l="l" t="t" r="r" b="b"/>
            <a:pathLst>
              <a:path w="3599815" h="576579">
                <a:moveTo>
                  <a:pt x="0" y="0"/>
                </a:moveTo>
                <a:lnTo>
                  <a:pt x="3599688" y="0"/>
                </a:lnTo>
                <a:lnTo>
                  <a:pt x="3599688" y="576072"/>
                </a:lnTo>
                <a:lnTo>
                  <a:pt x="0" y="576072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38772" y="3934777"/>
            <a:ext cx="3028950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345" dirty="0">
                <a:solidFill>
                  <a:srgbClr val="8A0086"/>
                </a:solidFill>
                <a:latin typeface="FZLTZHB--B51-0"/>
                <a:cs typeface="FZLTZHB--B51-0"/>
              </a:rPr>
              <a:t>po</a:t>
            </a:r>
            <a:r>
              <a:rPr sz="2000" b="1" spc="-480" dirty="0">
                <a:solidFill>
                  <a:srgbClr val="8A0086"/>
                </a:solidFill>
                <a:latin typeface="FZLTZHB--B51-0"/>
                <a:cs typeface="FZLTZHB--B51-0"/>
              </a:rPr>
              <a:t>w</a:t>
            </a:r>
            <a:r>
              <a:rPr sz="2000" b="1" spc="215" dirty="0">
                <a:latin typeface="FZLTZHB--B51-0"/>
                <a:cs typeface="FZLTZHB--B51-0"/>
              </a:rPr>
              <a:t>(2</a:t>
            </a:r>
            <a:r>
              <a:rPr sz="2000" b="1" spc="120" dirty="0">
                <a:latin typeface="FZLTZHB--B51-0"/>
                <a:cs typeface="FZLTZHB--B51-0"/>
              </a:rPr>
              <a:t>,</a:t>
            </a:r>
            <a:r>
              <a:rPr sz="2000" b="1" spc="-245" dirty="0">
                <a:latin typeface="FZLTZHB--B51-0"/>
                <a:cs typeface="FZLTZHB--B51-0"/>
              </a:rPr>
              <a:t>p</a:t>
            </a:r>
            <a:r>
              <a:rPr sz="2000" b="1" spc="-204" dirty="0">
                <a:latin typeface="FZLTZHB--B51-0"/>
                <a:cs typeface="FZLTZHB--B51-0"/>
              </a:rPr>
              <a:t>ow(</a:t>
            </a:r>
            <a:r>
              <a:rPr sz="2000" b="1" spc="-215" dirty="0">
                <a:latin typeface="FZLTZHB--B51-0"/>
                <a:cs typeface="FZLTZHB--B51-0"/>
              </a:rPr>
              <a:t>2</a:t>
            </a:r>
            <a:r>
              <a:rPr sz="2000" b="1" spc="80" dirty="0">
                <a:latin typeface="FZLTZHB--B51-0"/>
                <a:cs typeface="FZLTZHB--B51-0"/>
              </a:rPr>
              <a:t>,1</a:t>
            </a:r>
            <a:r>
              <a:rPr sz="2000" b="1" spc="114" dirty="0">
                <a:latin typeface="FZLTZHB--B51-0"/>
                <a:cs typeface="FZLTZHB--B51-0"/>
              </a:rPr>
              <a:t>5</a:t>
            </a:r>
            <a:r>
              <a:rPr sz="2000" b="1" spc="310" dirty="0"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30" dirty="0">
                <a:solidFill>
                  <a:srgbClr val="0100FF"/>
                </a:solidFill>
                <a:latin typeface="FZLTZHB--B51-0"/>
                <a:cs typeface="FZLTZHB--B51-0"/>
              </a:rPr>
              <a:t>1415461031044</a:t>
            </a:r>
            <a:r>
              <a:rPr sz="1600" b="1" spc="-150" dirty="0">
                <a:solidFill>
                  <a:srgbClr val="0100FF"/>
                </a:solidFill>
                <a:latin typeface="FZLTZHB--B51-0"/>
                <a:cs typeface="FZLTZHB--B51-0"/>
              </a:rPr>
              <a:t>9</a:t>
            </a:r>
            <a:r>
              <a:rPr sz="1600" b="1" spc="-260" dirty="0">
                <a:solidFill>
                  <a:srgbClr val="0100FF"/>
                </a:solidFill>
                <a:latin typeface="FZLTZHB--B51-0"/>
                <a:cs typeface="FZLTZHB--B51-0"/>
              </a:rPr>
              <a:t>54789001553……</a:t>
            </a:r>
            <a:endParaRPr sz="16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浮点数类型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196" y="1529255"/>
            <a:ext cx="8173084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715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与数学中实数的概念一致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带有小数点及小数的数字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浮点数取值范围和小数精度都存在限制，但常规计算可忽略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取值范围数量级约</a:t>
            </a:r>
            <a:r>
              <a:rPr sz="2400" b="1" spc="240" dirty="0">
                <a:latin typeface="Arial"/>
                <a:cs typeface="Arial"/>
              </a:rPr>
              <a:t>-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spc="127" baseline="24305" dirty="0">
                <a:latin typeface="Arial"/>
                <a:cs typeface="Arial"/>
              </a:rPr>
              <a:t>3</a:t>
            </a:r>
            <a:r>
              <a:rPr sz="2400" b="1" spc="135" baseline="24305" dirty="0">
                <a:latin typeface="Arial"/>
                <a:cs typeface="Arial"/>
              </a:rPr>
              <a:t>0</a:t>
            </a:r>
            <a:r>
              <a:rPr sz="2400" b="1" spc="127" baseline="24305" dirty="0">
                <a:latin typeface="Arial"/>
                <a:cs typeface="Arial"/>
              </a:rPr>
              <a:t>7</a:t>
            </a:r>
            <a:r>
              <a:rPr sz="2400" b="1" dirty="0">
                <a:latin typeface="Heiti SC"/>
                <a:cs typeface="Heiti SC"/>
              </a:rPr>
              <a:t>至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spc="127" baseline="24305" dirty="0">
                <a:latin typeface="Arial"/>
                <a:cs typeface="Arial"/>
              </a:rPr>
              <a:t>3</a:t>
            </a:r>
            <a:r>
              <a:rPr sz="2400" b="1" spc="135" baseline="24305" dirty="0">
                <a:latin typeface="Arial"/>
                <a:cs typeface="Arial"/>
              </a:rPr>
              <a:t>0</a:t>
            </a:r>
            <a:r>
              <a:rPr sz="2400" b="1" spc="127" baseline="24305" dirty="0">
                <a:latin typeface="Arial"/>
                <a:cs typeface="Arial"/>
              </a:rPr>
              <a:t>8</a:t>
            </a:r>
            <a:r>
              <a:rPr sz="2400" b="1" dirty="0">
                <a:latin typeface="Heiti SC"/>
                <a:cs typeface="Heiti SC"/>
              </a:rPr>
              <a:t>，精度数量级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spc="232" baseline="24305" dirty="0">
                <a:latin typeface="Arial"/>
                <a:cs typeface="Arial"/>
              </a:rPr>
              <a:t>-</a:t>
            </a:r>
            <a:r>
              <a:rPr sz="2400" b="1" spc="127" baseline="24305" dirty="0">
                <a:latin typeface="Arial"/>
                <a:cs typeface="Arial"/>
              </a:rPr>
              <a:t>1</a:t>
            </a:r>
            <a:r>
              <a:rPr sz="2400" b="1" spc="135" baseline="24305" dirty="0">
                <a:latin typeface="Arial"/>
                <a:cs typeface="Arial"/>
              </a:rPr>
              <a:t>6</a:t>
            </a:r>
            <a:endParaRPr sz="2400" baseline="2430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2619</TotalTime>
  <Words>1282</Words>
  <Application>Microsoft Office PowerPoint</Application>
  <PresentationFormat>全屏显示(16:9)</PresentationFormat>
  <Paragraphs>423</Paragraphs>
  <Slides>43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Arial Unicode MS</vt:lpstr>
      <vt:lpstr>FZLTZHB--B51-0</vt:lpstr>
      <vt:lpstr>Heiti SC</vt:lpstr>
      <vt:lpstr>Heiti SC Medium</vt:lpstr>
      <vt:lpstr>Menlo</vt:lpstr>
      <vt:lpstr>Yuanti SC</vt:lpstr>
      <vt:lpstr>等线</vt:lpstr>
      <vt:lpstr>宋体</vt:lpstr>
      <vt:lpstr>Arial</vt:lpstr>
      <vt:lpstr>Calibri</vt:lpstr>
      <vt:lpstr>Courier New</vt:lpstr>
      <vt:lpstr>Microsoft Sans Serif</vt:lpstr>
      <vt:lpstr>Times New Roman</vt:lpstr>
      <vt:lpstr>Office Theme</vt:lpstr>
      <vt:lpstr>PowerPoint 演示文稿</vt:lpstr>
      <vt:lpstr>前课复习</vt:lpstr>
      <vt:lpstr>elif</vt:lpstr>
      <vt:lpstr>本课概要</vt:lpstr>
      <vt:lpstr>第3章 基本数据类型</vt:lpstr>
      <vt:lpstr>Python语言程序设计</vt:lpstr>
      <vt:lpstr>数字类型及操作</vt:lpstr>
      <vt:lpstr>整数类型</vt:lpstr>
      <vt:lpstr>浮点数类型</vt:lpstr>
      <vt:lpstr>复数类型</vt:lpstr>
      <vt:lpstr>数值运算操作符</vt:lpstr>
      <vt:lpstr>数字类型的关系</vt:lpstr>
      <vt:lpstr>数值运算函数</vt:lpstr>
      <vt:lpstr>单元小结</vt:lpstr>
      <vt:lpstr>Python语言程序设计</vt:lpstr>
      <vt:lpstr>字符串类型及操作</vt:lpstr>
      <vt:lpstr>PowerPoint 演示文稿</vt:lpstr>
      <vt:lpstr>- 字符串操作符</vt:lpstr>
      <vt:lpstr>字符串类型的格式化</vt:lpstr>
      <vt:lpstr>字符串类型的格式化</vt:lpstr>
      <vt:lpstr>字符串类型的格式化</vt:lpstr>
      <vt:lpstr>format()方法的格式控制</vt:lpstr>
      <vt:lpstr>format()方法的格式控制实例</vt:lpstr>
      <vt:lpstr>format()方法的格式控制实例</vt:lpstr>
      <vt:lpstr>单元小结</vt:lpstr>
      <vt:lpstr>Python语言程序设计</vt:lpstr>
      <vt:lpstr>time库基本介绍</vt:lpstr>
      <vt:lpstr>time库概述</vt:lpstr>
      <vt:lpstr>time库概述</vt:lpstr>
      <vt:lpstr>时间获取</vt:lpstr>
      <vt:lpstr>时间获取</vt:lpstr>
      <vt:lpstr>时间获取</vt:lpstr>
      <vt:lpstr>时间格式化</vt:lpstr>
      <vt:lpstr>时间格式化</vt:lpstr>
      <vt:lpstr>格式化控制符</vt:lpstr>
      <vt:lpstr>格式化控制符</vt:lpstr>
      <vt:lpstr>时间格式化</vt:lpstr>
      <vt:lpstr>时间格式化</vt:lpstr>
      <vt:lpstr>程序计时应用</vt:lpstr>
      <vt:lpstr>程序计时</vt:lpstr>
      <vt:lpstr>程序计时</vt:lpstr>
      <vt:lpstr>程序计时</vt:lpstr>
      <vt:lpstr>如何使用Python官方文档？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Song</dc:creator>
  <cp:lastModifiedBy>yxp</cp:lastModifiedBy>
  <cp:revision>159</cp:revision>
  <dcterms:created xsi:type="dcterms:W3CDTF">2020-08-11T20:31:05Z</dcterms:created>
  <dcterms:modified xsi:type="dcterms:W3CDTF">2020-10-20T09:10:57Z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2020-08-11T00:00:00Z</vt:filetime>
  </property>
  <property fmtid="{D5CDD505-2E9C-101B-9397-08002B2CF9AE}" pid="3" name="Creator">
    <vt:lpwstr>Acrobat PDFMaker 19 PowerPoint 版</vt:lpwstr>
  </property>
  <property fmtid="{D5CDD505-2E9C-101B-9397-08002B2CF9AE}" pid="4" name="LastSaved">
    <vt:filetime>2020-08-11T00:00:00Z</vt:filetime>
  </property>
</Properties>
</file>