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7" r:id="rId19"/>
    <p:sldId id="398" r:id="rId20"/>
    <p:sldId id="399" r:id="rId21"/>
    <p:sldId id="401" r:id="rId22"/>
    <p:sldId id="402" r:id="rId23"/>
    <p:sldId id="403" r:id="rId24"/>
    <p:sldId id="404" r:id="rId25"/>
    <p:sldId id="406" r:id="rId26"/>
    <p:sldId id="407" r:id="rId27"/>
    <p:sldId id="408" r:id="rId2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3718" y="1586593"/>
            <a:ext cx="3864610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29433" y="1586593"/>
            <a:ext cx="3357245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542" y="570007"/>
            <a:ext cx="808291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557287"/>
            <a:ext cx="8191896" cy="309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3448" y="1996584"/>
            <a:ext cx="52768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模块</a:t>
            </a:r>
            <a:r>
              <a:rPr sz="4400" spc="130" dirty="0">
                <a:latin typeface="Microsoft Sans Serif"/>
                <a:cs typeface="Microsoft Sans Serif"/>
              </a:rPr>
              <a:t>5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30" dirty="0">
                <a:latin typeface="Microsoft Sans Serif"/>
                <a:cs typeface="Microsoft Sans Serif"/>
              </a:rPr>
              <a:t> </a:t>
            </a:r>
            <a:r>
              <a:rPr sz="4400" spc="80" dirty="0">
                <a:latin typeface="Microsoft Sans Serif"/>
                <a:cs typeface="Microsoft Sans Serif"/>
              </a:rPr>
              <a:t>ji</a:t>
            </a:r>
            <a:r>
              <a:rPr sz="4400" spc="210" dirty="0">
                <a:latin typeface="Microsoft Sans Serif"/>
                <a:cs typeface="Microsoft Sans Serif"/>
              </a:rPr>
              <a:t>e</a:t>
            </a:r>
            <a:r>
              <a:rPr sz="4400" spc="295" dirty="0">
                <a:latin typeface="Microsoft Sans Serif"/>
                <a:cs typeface="Microsoft Sans Serif"/>
              </a:rPr>
              <a:t>b</a:t>
            </a:r>
            <a:r>
              <a:rPr sz="4400" spc="-25" dirty="0">
                <a:latin typeface="Microsoft Sans Serif"/>
                <a:cs typeface="Microsoft Sans Serif"/>
              </a:rPr>
              <a:t>a</a:t>
            </a:r>
            <a:r>
              <a:rPr sz="4400" spc="-5" dirty="0">
                <a:latin typeface="Arial Unicode MS"/>
                <a:cs typeface="Arial Unicode MS"/>
              </a:rPr>
              <a:t>库的使用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385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分词要点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72135" y="2578634"/>
            <a:ext cx="2399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80" dirty="0">
                <a:solidFill>
                  <a:srgbClr val="006FC0"/>
                </a:solidFill>
                <a:latin typeface="Arial"/>
                <a:cs typeface="Arial"/>
              </a:rPr>
              <a:t>jie</a:t>
            </a:r>
            <a:r>
              <a:rPr sz="3200" b="1" spc="9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3200" b="1" spc="6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200" b="1" spc="2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3200" b="1" spc="-2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3200" b="1" spc="-5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3200" b="1" spc="11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3200" b="1" spc="254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3200" b="1" spc="-10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3200" b="1" spc="-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3200" b="1" spc="180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373" y="1996584"/>
            <a:ext cx="544893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 err="1">
                <a:latin typeface="Arial Unicode MS"/>
                <a:cs typeface="Arial Unicode MS"/>
              </a:rPr>
              <a:t>文本词频统计</a:t>
            </a:r>
            <a:endParaRPr sz="4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302361"/>
            <a:ext cx="5666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文本词频统计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问题</a:t>
            </a:r>
            <a:r>
              <a:rPr sz="4000" spc="-10" dirty="0">
                <a:latin typeface="Arial Unicode MS"/>
                <a:cs typeface="Arial Unicode MS"/>
              </a:rPr>
              <a:t>分</a:t>
            </a:r>
            <a:r>
              <a:rPr sz="4000" dirty="0">
                <a:latin typeface="Arial Unicode MS"/>
                <a:cs typeface="Arial Unicode MS"/>
              </a:rPr>
              <a:t>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ts val="4795"/>
              </a:lnSpc>
            </a:pPr>
            <a:r>
              <a:rPr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317" y="1529255"/>
            <a:ext cx="7563484" cy="207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574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文本词频统计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latin typeface="Heiti SC"/>
                <a:cs typeface="Heiti SC"/>
              </a:rPr>
              <a:t>需</a:t>
            </a:r>
            <a:r>
              <a:rPr sz="2400" b="1" dirty="0">
                <a:latin typeface="Heiti SC"/>
                <a:cs typeface="Heiti SC"/>
              </a:rPr>
              <a:t>求：一篇文章，出现了哪些词？哪些词出现得最多？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该怎么做呢？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342" y="4118938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英文文本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5284" y="4141851"/>
            <a:ext cx="396240" cy="288290"/>
          </a:xfrm>
          <a:custGeom>
            <a:avLst/>
            <a:gdLst/>
            <a:ahLst/>
            <a:cxnLst/>
            <a:rect l="l" t="t" r="r" b="b"/>
            <a:pathLst>
              <a:path w="396239" h="288289">
                <a:moveTo>
                  <a:pt x="0" y="72009"/>
                </a:moveTo>
                <a:lnTo>
                  <a:pt x="252222" y="72009"/>
                </a:lnTo>
                <a:lnTo>
                  <a:pt x="252222" y="0"/>
                </a:lnTo>
                <a:lnTo>
                  <a:pt x="396240" y="144018"/>
                </a:lnTo>
                <a:lnTo>
                  <a:pt x="252222" y="288036"/>
                </a:lnTo>
                <a:lnTo>
                  <a:pt x="25222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51751" y="4118671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中文文本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ts val="4795"/>
              </a:lnSpc>
            </a:pPr>
            <a:r>
              <a:rPr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53784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文本词频统计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50" y="2254494"/>
            <a:ext cx="279400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英文文本：</a:t>
            </a:r>
            <a:r>
              <a:rPr sz="2500" b="1" i="1" spc="165" dirty="0">
                <a:latin typeface="Arial"/>
                <a:cs typeface="Arial"/>
              </a:rPr>
              <a:t>H</a:t>
            </a:r>
            <a:r>
              <a:rPr sz="2500" b="1" i="1" spc="-10" dirty="0">
                <a:latin typeface="Arial"/>
                <a:cs typeface="Arial"/>
              </a:rPr>
              <a:t>a</a:t>
            </a:r>
            <a:r>
              <a:rPr sz="2500" b="1" i="1" spc="130" dirty="0">
                <a:latin typeface="Arial"/>
                <a:cs typeface="Arial"/>
              </a:rPr>
              <a:t>m</a:t>
            </a:r>
            <a:r>
              <a:rPr sz="2500" b="1" i="1" spc="50" dirty="0">
                <a:latin typeface="Arial"/>
                <a:cs typeface="Arial"/>
              </a:rPr>
              <a:t>et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5931" y="2267712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分析词频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331" y="2948722"/>
            <a:ext cx="7127240" cy="162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0" dirty="0">
                <a:solidFill>
                  <a:srgbClr val="006FC0"/>
                </a:solidFill>
                <a:latin typeface="Arial"/>
                <a:cs typeface="Arial"/>
              </a:rPr>
              <a:t>htt</a:t>
            </a:r>
            <a:r>
              <a:rPr sz="2000" b="1" spc="15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-105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000" b="1" spc="380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sz="2000" b="1" spc="10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12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123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38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9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-13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38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1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38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0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b="1" spc="105" dirty="0">
                <a:solidFill>
                  <a:srgbClr val="006FC0"/>
                </a:solidFill>
                <a:latin typeface="Arial"/>
                <a:cs typeface="Arial"/>
              </a:rPr>
              <a:t>ml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80" dirty="0">
                <a:solidFill>
                  <a:srgbClr val="006FC0"/>
                </a:solidFill>
                <a:latin typeface="Arial"/>
                <a:cs typeface="Arial"/>
              </a:rPr>
              <a:t>t.</a:t>
            </a:r>
            <a:r>
              <a:rPr sz="20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000" b="1" spc="16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中文文本：《三国演义》</a:t>
            </a:r>
            <a:r>
              <a:rPr sz="2400" b="1" spc="4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分析人物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10" dirty="0">
                <a:solidFill>
                  <a:srgbClr val="006FC0"/>
                </a:solidFill>
                <a:latin typeface="Arial"/>
                <a:cs typeface="Arial"/>
              </a:rPr>
              <a:t>htt</a:t>
            </a:r>
            <a:r>
              <a:rPr sz="2000" b="1" spc="15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-105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000" b="1" spc="380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sz="2000" b="1" spc="10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12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123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38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re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9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-13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38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1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38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10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ee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100" dirty="0">
                <a:solidFill>
                  <a:srgbClr val="006FC0"/>
                </a:solidFill>
                <a:latin typeface="Arial"/>
                <a:cs typeface="Arial"/>
              </a:rPr>
              <a:t>gd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0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000" b="1" spc="16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6773" y="2302361"/>
            <a:ext cx="742950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204" dirty="0">
                <a:latin typeface="Microsoft Sans Serif"/>
                <a:cs typeface="Microsoft Sans Serif"/>
              </a:rPr>
              <a:t>H</a:t>
            </a:r>
            <a:r>
              <a:rPr sz="4000" spc="-15" dirty="0">
                <a:latin typeface="Microsoft Sans Serif"/>
                <a:cs typeface="Microsoft Sans Serif"/>
              </a:rPr>
              <a:t>a</a:t>
            </a:r>
            <a:r>
              <a:rPr sz="4000" spc="415" dirty="0">
                <a:latin typeface="Microsoft Sans Serif"/>
                <a:cs typeface="Microsoft Sans Serif"/>
              </a:rPr>
              <a:t>m</a:t>
            </a:r>
            <a:r>
              <a:rPr sz="4000" spc="90" dirty="0">
                <a:latin typeface="Microsoft Sans Serif"/>
                <a:cs typeface="Microsoft Sans Serif"/>
              </a:rPr>
              <a:t>le</a:t>
            </a:r>
            <a:r>
              <a:rPr sz="4000" spc="370" dirty="0">
                <a:latin typeface="Microsoft Sans Serif"/>
                <a:cs typeface="Microsoft Sans Serif"/>
              </a:rPr>
              <a:t>t</a:t>
            </a:r>
            <a:r>
              <a:rPr sz="4000" dirty="0">
                <a:latin typeface="Arial Unicode MS"/>
                <a:cs typeface="Arial Unicode MS"/>
              </a:rPr>
              <a:t>英文词频统计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实例讲解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350931"/>
            <a:ext cx="4846955" cy="173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2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204" dirty="0">
                <a:solidFill>
                  <a:srgbClr val="DC0012"/>
                </a:solidFill>
                <a:latin typeface="FZLTZHB--B51-0"/>
                <a:cs typeface="FZLTZHB--B51-0"/>
              </a:rPr>
              <a:t>CalHa</a:t>
            </a:r>
            <a:r>
              <a:rPr sz="1400" b="1" spc="-310" dirty="0">
                <a:solidFill>
                  <a:srgbClr val="DC0012"/>
                </a:solidFill>
                <a:latin typeface="FZLTZHB--B51-0"/>
                <a:cs typeface="FZLTZHB--B51-0"/>
              </a:rPr>
              <a:t>m</a:t>
            </a:r>
            <a:r>
              <a:rPr sz="1400" b="1" spc="45" dirty="0">
                <a:solidFill>
                  <a:srgbClr val="DC0012"/>
                </a:solidFill>
                <a:latin typeface="FZLTZHB--B51-0"/>
                <a:cs typeface="FZLTZHB--B51-0"/>
              </a:rPr>
              <a:t>letV1.</a:t>
            </a:r>
            <a:r>
              <a:rPr sz="1400" b="1" spc="65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400" b="1" spc="-80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30" dirty="0">
                <a:solidFill>
                  <a:srgbClr val="0101FF"/>
                </a:solidFill>
                <a:latin typeface="FZLTZHB--B51-0"/>
                <a:cs typeface="FZLTZHB--B51-0"/>
              </a:rPr>
              <a:t>ge</a:t>
            </a:r>
            <a:r>
              <a:rPr sz="1400" b="1" spc="-10" dirty="0">
                <a:solidFill>
                  <a:srgbClr val="0101FF"/>
                </a:solidFill>
                <a:latin typeface="FZLTZHB--B51-0"/>
                <a:cs typeface="FZLTZHB--B51-0"/>
              </a:rPr>
              <a:t>t</a:t>
            </a:r>
            <a:r>
              <a:rPr sz="1400" b="1" spc="-65" dirty="0">
                <a:solidFill>
                  <a:srgbClr val="0101FF"/>
                </a:solidFill>
                <a:latin typeface="FZLTZHB--B51-0"/>
                <a:cs typeface="FZLTZHB--B51-0"/>
              </a:rPr>
              <a:t>Text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889635">
              <a:lnSpc>
                <a:spcPct val="120000"/>
              </a:lnSpc>
            </a:pPr>
            <a:r>
              <a:rPr sz="1400" b="1" spc="140" dirty="0">
                <a:latin typeface="FZLTZHB--B51-0"/>
                <a:cs typeface="FZLTZHB--B51-0"/>
              </a:rPr>
              <a:t>tx</a:t>
            </a:r>
            <a:r>
              <a:rPr sz="1400" b="1" spc="10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open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80" dirty="0">
                <a:solidFill>
                  <a:srgbClr val="1DB41D"/>
                </a:solidFill>
                <a:latin typeface="FZLTZHB--B51-0"/>
                <a:cs typeface="FZLTZHB--B51-0"/>
              </a:rPr>
              <a:t>"haml</a:t>
            </a:r>
            <a:r>
              <a:rPr sz="14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t.txt"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"r"</a:t>
            </a:r>
            <a:r>
              <a:rPr sz="1400" b="1" spc="215" dirty="0">
                <a:latin typeface="FZLTZHB--B51-0"/>
                <a:cs typeface="FZLTZHB--B51-0"/>
              </a:rPr>
              <a:t>).</a:t>
            </a:r>
            <a:r>
              <a:rPr sz="1400" b="1" spc="260" dirty="0">
                <a:latin typeface="FZLTZHB--B51-0"/>
                <a:cs typeface="FZLTZHB--B51-0"/>
              </a:rPr>
              <a:t>r</a:t>
            </a:r>
            <a:r>
              <a:rPr sz="1400" b="1" spc="-5" dirty="0">
                <a:latin typeface="FZLTZHB--B51-0"/>
                <a:cs typeface="FZLTZHB--B51-0"/>
              </a:rPr>
              <a:t>ead()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40" dirty="0">
                <a:latin typeface="FZLTZHB--B51-0"/>
                <a:cs typeface="FZLTZHB--B51-0"/>
              </a:rPr>
              <a:t>tx</a:t>
            </a:r>
            <a:r>
              <a:rPr sz="1400" b="1" spc="10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85" dirty="0">
                <a:latin typeface="FZLTZHB--B51-0"/>
                <a:cs typeface="FZLTZHB--B51-0"/>
              </a:rPr>
              <a:t>txt</a:t>
            </a:r>
            <a:r>
              <a:rPr sz="1400" b="1" spc="140" dirty="0">
                <a:latin typeface="FZLTZHB--B51-0"/>
                <a:cs typeface="FZLTZHB--B51-0"/>
              </a:rPr>
              <a:t>.</a:t>
            </a:r>
            <a:r>
              <a:rPr sz="1400" b="1" spc="-45" dirty="0">
                <a:latin typeface="FZLTZHB--B51-0"/>
                <a:cs typeface="FZLTZHB--B51-0"/>
              </a:rPr>
              <a:t>lower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800100" marR="5080" indent="-394335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35" dirty="0">
                <a:latin typeface="FZLTZHB--B51-0"/>
                <a:cs typeface="FZLTZHB--B51-0"/>
              </a:rPr>
              <a:t>c</a:t>
            </a:r>
            <a:r>
              <a:rPr sz="1400" b="1" spc="-150" dirty="0">
                <a:latin typeface="FZLTZHB--B51-0"/>
                <a:cs typeface="FZLTZHB--B51-0"/>
              </a:rPr>
              <a:t>h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'!"#$%</a:t>
            </a:r>
            <a:r>
              <a:rPr sz="14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&amp;</a:t>
            </a:r>
            <a:r>
              <a:rPr sz="14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()*+,</a:t>
            </a:r>
            <a:r>
              <a:rPr sz="14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400" b="1" spc="30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400" b="1" spc="40" dirty="0">
                <a:solidFill>
                  <a:srgbClr val="1DB41D"/>
                </a:solidFill>
                <a:latin typeface="FZLTZHB--B51-0"/>
                <a:cs typeface="FZLTZHB--B51-0"/>
              </a:rPr>
              <a:t>/:;&lt;=&gt;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?</a:t>
            </a:r>
            <a:r>
              <a:rPr sz="14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@[</a:t>
            </a:r>
            <a:r>
              <a:rPr sz="14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]^</a:t>
            </a:r>
            <a:r>
              <a:rPr sz="1400" b="1" spc="25" dirty="0">
                <a:solidFill>
                  <a:srgbClr val="1DB41D"/>
                </a:solidFill>
                <a:latin typeface="FZLTZHB--B51-0"/>
                <a:cs typeface="FZLTZHB--B51-0"/>
              </a:rPr>
              <a:t>_</a:t>
            </a:r>
            <a:r>
              <a:rPr sz="14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‘{|}~'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140" dirty="0">
                <a:latin typeface="FZLTZHB--B51-0"/>
                <a:cs typeface="FZLTZHB--B51-0"/>
              </a:rPr>
              <a:t>tx</a:t>
            </a:r>
            <a:r>
              <a:rPr sz="1400" b="1" spc="10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70" dirty="0">
                <a:latin typeface="FZLTZHB--B51-0"/>
                <a:cs typeface="FZLTZHB--B51-0"/>
              </a:rPr>
              <a:t>txt.re</a:t>
            </a:r>
            <a:r>
              <a:rPr sz="1400" b="1" spc="100" dirty="0">
                <a:latin typeface="FZLTZHB--B51-0"/>
                <a:cs typeface="FZLTZHB--B51-0"/>
              </a:rPr>
              <a:t>p</a:t>
            </a:r>
            <a:r>
              <a:rPr sz="1400" b="1" spc="-5" dirty="0">
                <a:latin typeface="FZLTZHB--B51-0"/>
                <a:cs typeface="FZLTZHB--B51-0"/>
              </a:rPr>
              <a:t>lace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35" dirty="0">
                <a:latin typeface="FZLTZHB--B51-0"/>
                <a:cs typeface="FZLTZHB--B51-0"/>
              </a:rPr>
              <a:t>c</a:t>
            </a:r>
            <a:r>
              <a:rPr sz="1400" b="1" spc="-140" dirty="0">
                <a:latin typeface="FZLTZHB--B51-0"/>
                <a:cs typeface="FZLTZHB--B51-0"/>
              </a:rPr>
              <a:t>h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  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30" dirty="0">
                <a:latin typeface="FZLTZHB--B51-0"/>
                <a:cs typeface="FZLTZHB--B51-0"/>
              </a:rPr>
              <a:t>txt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654" y="2399102"/>
            <a:ext cx="406146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0820">
              <a:lnSpc>
                <a:spcPct val="120000"/>
              </a:lnSpc>
              <a:tabLst>
                <a:tab pos="701675" algn="l"/>
              </a:tabLst>
            </a:pPr>
            <a:r>
              <a:rPr sz="1400" b="1" spc="-95" dirty="0">
                <a:latin typeface="FZLTZHB--B51-0"/>
                <a:cs typeface="FZLTZHB--B51-0"/>
              </a:rPr>
              <a:t>hamlet</a:t>
            </a:r>
            <a:r>
              <a:rPr sz="1400" b="1" spc="-110" dirty="0">
                <a:latin typeface="FZLTZHB--B51-0"/>
                <a:cs typeface="FZLTZHB--B51-0"/>
              </a:rPr>
              <a:t>T</a:t>
            </a:r>
            <a:r>
              <a:rPr sz="1400" b="1" spc="90" dirty="0">
                <a:latin typeface="FZLTZHB--B51-0"/>
                <a:cs typeface="FZLTZHB--B51-0"/>
              </a:rPr>
              <a:t>x</a:t>
            </a:r>
            <a:r>
              <a:rPr sz="1400" b="1" spc="5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g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dirty="0">
                <a:latin typeface="FZLTZHB--B51-0"/>
                <a:cs typeface="FZLTZHB--B51-0"/>
              </a:rPr>
              <a:t>tText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145" dirty="0">
                <a:latin typeface="FZLTZHB--B51-0"/>
                <a:cs typeface="FZLTZHB--B51-0"/>
              </a:rPr>
              <a:t>word</a:t>
            </a:r>
            <a:r>
              <a:rPr sz="1400" b="1" spc="-14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hamle</a:t>
            </a:r>
            <a:r>
              <a:rPr sz="1400" b="1" spc="30" dirty="0">
                <a:latin typeface="FZLTZHB--B51-0"/>
                <a:cs typeface="FZLTZHB--B51-0"/>
              </a:rPr>
              <a:t>tTxt.s</a:t>
            </a:r>
            <a:r>
              <a:rPr sz="1400" b="1" spc="40" dirty="0">
                <a:latin typeface="FZLTZHB--B51-0"/>
                <a:cs typeface="FZLTZHB--B51-0"/>
              </a:rPr>
              <a:t>p</a:t>
            </a:r>
            <a:r>
              <a:rPr sz="1400" b="1" spc="350" dirty="0">
                <a:latin typeface="FZLTZHB--B51-0"/>
                <a:cs typeface="FZLTZHB--B51-0"/>
              </a:rPr>
              <a:t>lit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75" dirty="0">
                <a:latin typeface="FZLTZHB--B51-0"/>
                <a:cs typeface="FZLTZHB--B51-0"/>
              </a:rPr>
              <a:t>count</a:t>
            </a:r>
            <a:r>
              <a:rPr sz="1400" b="1" spc="-8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15" dirty="0">
                <a:latin typeface="FZLTZHB--B51-0"/>
                <a:cs typeface="FZLTZHB--B51-0"/>
              </a:rPr>
              <a:t>{}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85" dirty="0">
                <a:latin typeface="FZLTZHB--B51-0"/>
                <a:cs typeface="FZLTZHB--B51-0"/>
              </a:rPr>
              <a:t>wo</a:t>
            </a:r>
            <a:r>
              <a:rPr sz="1400" b="1" spc="-95" dirty="0">
                <a:latin typeface="FZLTZHB--B51-0"/>
                <a:cs typeface="FZLTZHB--B51-0"/>
              </a:rPr>
              <a:t>r</a:t>
            </a:r>
            <a:r>
              <a:rPr sz="1400" b="1" spc="-165" dirty="0">
                <a:latin typeface="FZLTZHB--B51-0"/>
                <a:cs typeface="FZLTZHB--B51-0"/>
              </a:rPr>
              <a:t>d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370" dirty="0">
                <a:latin typeface="FZLTZHB--B51-0"/>
                <a:cs typeface="FZLTZHB--B51-0"/>
              </a:rPr>
              <a:t>w</a:t>
            </a:r>
            <a:r>
              <a:rPr sz="1400" b="1" spc="-265" dirty="0">
                <a:latin typeface="FZLTZHB--B51-0"/>
                <a:cs typeface="FZLTZHB--B51-0"/>
              </a:rPr>
              <a:t>o</a:t>
            </a:r>
            <a:r>
              <a:rPr sz="1400" b="1" spc="60" dirty="0">
                <a:latin typeface="FZLTZHB--B51-0"/>
                <a:cs typeface="FZLTZHB--B51-0"/>
              </a:rPr>
              <a:t>rds:</a:t>
            </a:r>
            <a:endParaRPr sz="1400" dirty="0">
              <a:latin typeface="FZLTZHB--B51-0"/>
              <a:cs typeface="FZLTZHB--B51-0"/>
            </a:endParaRPr>
          </a:p>
          <a:p>
            <a:pPr marL="12700" marR="5080" indent="393065">
              <a:lnSpc>
                <a:spcPct val="120000"/>
              </a:lnSpc>
            </a:pPr>
            <a:r>
              <a:rPr sz="1400" b="1" spc="-140" dirty="0">
                <a:latin typeface="FZLTZHB--B51-0"/>
                <a:cs typeface="FZLTZHB--B51-0"/>
              </a:rPr>
              <a:t>cou</a:t>
            </a:r>
            <a:r>
              <a:rPr sz="1400" b="1" spc="-30" dirty="0">
                <a:latin typeface="FZLTZHB--B51-0"/>
                <a:cs typeface="FZLTZHB--B51-0"/>
              </a:rPr>
              <a:t>nts[wo</a:t>
            </a:r>
            <a:r>
              <a:rPr sz="1400" b="1" spc="-15" dirty="0">
                <a:latin typeface="FZLTZHB--B51-0"/>
                <a:cs typeface="FZLTZHB--B51-0"/>
              </a:rPr>
              <a:t>r</a:t>
            </a:r>
            <a:r>
              <a:rPr sz="1400" b="1" spc="80" dirty="0">
                <a:latin typeface="FZLTZHB--B51-0"/>
                <a:cs typeface="FZLTZHB--B51-0"/>
              </a:rPr>
              <a:t>d</a:t>
            </a:r>
            <a:r>
              <a:rPr sz="1400" b="1" spc="3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30" dirty="0">
                <a:latin typeface="FZLTZHB--B51-0"/>
                <a:cs typeface="FZLTZHB--B51-0"/>
              </a:rPr>
              <a:t>co</a:t>
            </a:r>
            <a:r>
              <a:rPr sz="1400" b="1" spc="-25" dirty="0">
                <a:latin typeface="FZLTZHB--B51-0"/>
                <a:cs typeface="FZLTZHB--B51-0"/>
              </a:rPr>
              <a:t>unts.ge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-20" dirty="0">
                <a:latin typeface="FZLTZHB--B51-0"/>
                <a:cs typeface="FZLTZHB--B51-0"/>
              </a:rPr>
              <a:t>(word</a:t>
            </a:r>
            <a:r>
              <a:rPr sz="1400" b="1" spc="-5" dirty="0">
                <a:latin typeface="FZLTZHB--B51-0"/>
                <a:cs typeface="FZLTZHB--B51-0"/>
              </a:rPr>
              <a:t>,</a:t>
            </a:r>
            <a:r>
              <a:rPr sz="1400" b="1" spc="30" dirty="0">
                <a:latin typeface="FZLTZHB--B51-0"/>
                <a:cs typeface="FZLTZHB--B51-0"/>
              </a:rPr>
              <a:t>0</a:t>
            </a:r>
            <a:r>
              <a:rPr sz="1400" b="1" spc="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85" dirty="0">
                <a:latin typeface="FZLTZHB--B51-0"/>
                <a:cs typeface="FZLTZHB--B51-0"/>
              </a:rPr>
              <a:t>+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5" dirty="0">
                <a:latin typeface="FZLTZHB--B51-0"/>
                <a:cs typeface="FZLTZHB--B51-0"/>
              </a:rPr>
              <a:t>1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item</a:t>
            </a:r>
            <a:r>
              <a:rPr sz="1400" b="1" spc="-5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45" dirty="0">
                <a:solidFill>
                  <a:srgbClr val="900090"/>
                </a:solidFill>
                <a:latin typeface="FZLTZHB--B51-0"/>
                <a:cs typeface="FZLTZHB--B51-0"/>
              </a:rPr>
              <a:t>list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10" dirty="0">
                <a:latin typeface="FZLTZHB--B51-0"/>
                <a:cs typeface="FZLTZHB--B51-0"/>
              </a:rPr>
              <a:t>c</a:t>
            </a:r>
            <a:r>
              <a:rPr sz="1400" b="1" spc="60" dirty="0">
                <a:latin typeface="FZLTZHB--B51-0"/>
                <a:cs typeface="FZLTZHB--B51-0"/>
              </a:rPr>
              <a:t>ounts.</a:t>
            </a:r>
            <a:r>
              <a:rPr sz="1400" b="1" spc="35" dirty="0">
                <a:latin typeface="FZLTZHB--B51-0"/>
                <a:cs typeface="FZLTZHB--B51-0"/>
              </a:rPr>
              <a:t>i</a:t>
            </a:r>
            <a:r>
              <a:rPr sz="1400" b="1" spc="-155" dirty="0">
                <a:latin typeface="FZLTZHB--B51-0"/>
                <a:cs typeface="FZLTZHB--B51-0"/>
              </a:rPr>
              <a:t>tems</a:t>
            </a:r>
            <a:r>
              <a:rPr sz="1400" b="1" spc="220" dirty="0">
                <a:latin typeface="FZLTZHB--B51-0"/>
                <a:cs typeface="FZLTZHB--B51-0"/>
              </a:rPr>
              <a:t>())</a:t>
            </a:r>
            <a:endParaRPr sz="14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32" y="3935229"/>
            <a:ext cx="455422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FZLTZHB--B51-0"/>
                <a:cs typeface="FZLTZHB--B51-0"/>
              </a:rPr>
              <a:t>items.</a:t>
            </a:r>
            <a:r>
              <a:rPr sz="1400" b="1" spc="0" dirty="0">
                <a:latin typeface="FZLTZHB--B51-0"/>
                <a:cs typeface="FZLTZHB--B51-0"/>
              </a:rPr>
              <a:t>s</a:t>
            </a:r>
            <a:r>
              <a:rPr sz="1400" b="1" spc="90" dirty="0">
                <a:latin typeface="FZLTZHB--B51-0"/>
                <a:cs typeface="FZLTZHB--B51-0"/>
              </a:rPr>
              <a:t>ort</a:t>
            </a:r>
            <a:r>
              <a:rPr sz="1400" b="1" spc="-35" dirty="0">
                <a:latin typeface="FZLTZHB--B51-0"/>
                <a:cs typeface="FZLTZHB--B51-0"/>
              </a:rPr>
              <a:t>(ke</a:t>
            </a:r>
            <a:r>
              <a:rPr sz="1400" b="1" spc="-30" dirty="0">
                <a:latin typeface="FZLTZHB--B51-0"/>
                <a:cs typeface="FZLTZHB--B51-0"/>
              </a:rPr>
              <a:t>y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lambd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0" dirty="0">
                <a:latin typeface="FZLTZHB--B51-0"/>
                <a:cs typeface="FZLTZHB--B51-0"/>
              </a:rPr>
              <a:t>x:x[1</a:t>
            </a:r>
            <a:r>
              <a:rPr sz="1400" b="1" spc="90" dirty="0">
                <a:latin typeface="FZLTZHB--B51-0"/>
                <a:cs typeface="FZLTZHB--B51-0"/>
              </a:rPr>
              <a:t>]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0" dirty="0">
                <a:latin typeface="FZLTZHB--B51-0"/>
                <a:cs typeface="FZLTZHB--B51-0"/>
              </a:rPr>
              <a:t>reve</a:t>
            </a:r>
            <a:r>
              <a:rPr sz="1400" b="1" dirty="0">
                <a:latin typeface="FZLTZHB--B51-0"/>
                <a:cs typeface="FZLTZHB--B51-0"/>
              </a:rPr>
              <a:t>r</a:t>
            </a:r>
            <a:r>
              <a:rPr sz="1400" b="1" spc="-135" dirty="0">
                <a:latin typeface="FZLTZHB--B51-0"/>
                <a:cs typeface="FZLTZHB--B51-0"/>
              </a:rPr>
              <a:t>se=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Tru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90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4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400" b="1" spc="120" dirty="0">
                <a:latin typeface="FZLTZHB--B51-0"/>
                <a:cs typeface="FZLTZHB--B51-0"/>
              </a:rPr>
              <a:t>(10):</a:t>
            </a:r>
            <a:endParaRPr sz="140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185" dirty="0">
                <a:latin typeface="FZLTZHB--B51-0"/>
                <a:cs typeface="FZLTZHB--B51-0"/>
              </a:rPr>
              <a:t>wo</a:t>
            </a:r>
            <a:r>
              <a:rPr sz="1400" b="1" spc="-95" dirty="0">
                <a:latin typeface="FZLTZHB--B51-0"/>
                <a:cs typeface="FZLTZHB--B51-0"/>
              </a:rPr>
              <a:t>r</a:t>
            </a:r>
            <a:r>
              <a:rPr sz="1400" b="1" spc="105" dirty="0">
                <a:latin typeface="FZLTZHB--B51-0"/>
                <a:cs typeface="FZLTZHB--B51-0"/>
              </a:rPr>
              <a:t>d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latin typeface="FZLTZHB--B51-0"/>
                <a:cs typeface="FZLTZHB--B51-0"/>
              </a:rPr>
              <a:t>coun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20" dirty="0">
                <a:latin typeface="FZLTZHB--B51-0"/>
                <a:cs typeface="FZLTZHB--B51-0"/>
              </a:rPr>
              <a:t>it</a:t>
            </a:r>
            <a:r>
              <a:rPr sz="1400" b="1" spc="250" dirty="0">
                <a:latin typeface="FZLTZHB--B51-0"/>
                <a:cs typeface="FZLTZHB--B51-0"/>
              </a:rPr>
              <a:t>e</a:t>
            </a:r>
            <a:r>
              <a:rPr sz="1400" b="1" spc="-145" dirty="0">
                <a:latin typeface="FZLTZHB--B51-0"/>
                <a:cs typeface="FZLTZHB--B51-0"/>
              </a:rPr>
              <a:t>ms[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spc="215" dirty="0">
                <a:latin typeface="FZLTZHB--B51-0"/>
                <a:cs typeface="FZLTZHB--B51-0"/>
              </a:rPr>
              <a:t> </a:t>
            </a:r>
            <a:r>
              <a:rPr sz="1400" b="1" spc="16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1400" b="1" spc="85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4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4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&lt;10}{1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&gt;5}"</a:t>
            </a:r>
            <a:r>
              <a:rPr sz="1400" b="1" spc="110" dirty="0">
                <a:latin typeface="FZLTZHB--B51-0"/>
                <a:cs typeface="FZLTZHB--B51-0"/>
              </a:rPr>
              <a:t>.f</a:t>
            </a:r>
            <a:r>
              <a:rPr sz="1400" b="1" spc="215" dirty="0">
                <a:latin typeface="FZLTZHB--B51-0"/>
                <a:cs typeface="FZLTZHB--B51-0"/>
              </a:rPr>
              <a:t>o</a:t>
            </a:r>
            <a:r>
              <a:rPr sz="1400" b="1" spc="-110" dirty="0">
                <a:latin typeface="FZLTZHB--B51-0"/>
                <a:cs typeface="FZLTZHB--B51-0"/>
              </a:rPr>
              <a:t>rmat(w</a:t>
            </a:r>
            <a:r>
              <a:rPr sz="1400" b="1" spc="-114" dirty="0">
                <a:latin typeface="FZLTZHB--B51-0"/>
                <a:cs typeface="FZLTZHB--B51-0"/>
              </a:rPr>
              <a:t>o</a:t>
            </a:r>
            <a:r>
              <a:rPr sz="1400" b="1" spc="125" dirty="0">
                <a:latin typeface="FZLTZHB--B51-0"/>
                <a:cs typeface="FZLTZHB--B51-0"/>
              </a:rPr>
              <a:t>rd</a:t>
            </a:r>
            <a:r>
              <a:rPr sz="1400" b="1" spc="7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cou</a:t>
            </a:r>
            <a:r>
              <a:rPr sz="1400" b="1" spc="40" dirty="0">
                <a:latin typeface="FZLTZHB--B51-0"/>
                <a:cs typeface="FZLTZHB--B51-0"/>
              </a:rPr>
              <a:t>nt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9880" y="843533"/>
            <a:ext cx="1187183" cy="1187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54785" y="2776536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文本去噪及归一化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4785" y="3386034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2266" y="3868292"/>
            <a:ext cx="4392295" cy="288290"/>
          </a:xfrm>
          <a:custGeom>
            <a:avLst/>
            <a:gdLst/>
            <a:ahLst/>
            <a:cxnLst/>
            <a:rect l="l" t="t" r="r" b="b"/>
            <a:pathLst>
              <a:path w="4392295" h="288289">
                <a:moveTo>
                  <a:pt x="0" y="0"/>
                </a:moveTo>
                <a:lnTo>
                  <a:pt x="4392168" y="0"/>
                </a:lnTo>
                <a:lnTo>
                  <a:pt x="4392168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ln w="25145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5567" y="1131569"/>
            <a:ext cx="2736850" cy="3004185"/>
          </a:xfrm>
          <a:custGeom>
            <a:avLst/>
            <a:gdLst/>
            <a:ahLst/>
            <a:cxnLst/>
            <a:rect l="l" t="t" r="r" b="b"/>
            <a:pathLst>
              <a:path w="2736850" h="3004185">
                <a:moveTo>
                  <a:pt x="0" y="0"/>
                </a:moveTo>
                <a:lnTo>
                  <a:pt x="2736342" y="0"/>
                </a:lnTo>
                <a:lnTo>
                  <a:pt x="2736342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4356" y="694977"/>
            <a:ext cx="864235" cy="393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endParaRPr sz="2000">
              <a:latin typeface="FZLTZHB--B51-0"/>
              <a:cs typeface="FZLTZHB--B51-0"/>
            </a:endParaRPr>
          </a:p>
          <a:p>
            <a:pPr marL="12700" marR="424815">
              <a:lnSpc>
                <a:spcPct val="120000"/>
              </a:lnSpc>
            </a:pP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he</a:t>
            </a:r>
            <a:r>
              <a:rPr sz="2000" b="1" spc="-100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nd</a:t>
            </a:r>
            <a:r>
              <a:rPr sz="2000" b="1" spc="-100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-120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ou</a:t>
            </a:r>
            <a:r>
              <a:rPr sz="2000" b="1" spc="-100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570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  <a:p>
            <a:pPr marL="12700" marR="565150">
              <a:lnSpc>
                <a:spcPct val="120000"/>
              </a:lnSpc>
            </a:pPr>
            <a:r>
              <a:rPr sz="2000" b="1" spc="-160" dirty="0">
                <a:solidFill>
                  <a:srgbClr val="0010FF"/>
                </a:solidFill>
                <a:latin typeface="FZLTZHB--B51-0"/>
                <a:cs typeface="FZLTZHB--B51-0"/>
              </a:rPr>
              <a:t>a </a:t>
            </a:r>
            <a:r>
              <a:rPr sz="2000" b="1" spc="-910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-114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endParaRPr sz="200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45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685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575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345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254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56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1295" y="1060625"/>
            <a:ext cx="584835" cy="356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7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9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9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  <a:p>
            <a:pPr marL="151765">
              <a:lnSpc>
                <a:spcPct val="100000"/>
              </a:lnSpc>
              <a:spcBef>
                <a:spcPts val="480"/>
              </a:spcBef>
            </a:pP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54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36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2179" y="1275588"/>
            <a:ext cx="1187196" cy="1187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4795" y="3218581"/>
            <a:ext cx="2747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运行结果由大到小排序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4795" y="3828079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观察单词出现次数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240" y="2326941"/>
            <a:ext cx="860615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spc="-185" dirty="0">
                <a:latin typeface="Arial Unicode MS"/>
                <a:cs typeface="Arial Unicode MS"/>
              </a:rPr>
              <a:t>《三国演义》人物出场统计</a:t>
            </a: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spc="-185" dirty="0">
                <a:latin typeface="Arial Unicode MS"/>
                <a:cs typeface="Arial Unicode MS"/>
              </a:rPr>
              <a:t>实例讲解</a:t>
            </a:r>
            <a:r>
              <a:rPr sz="3600" spc="-5" dirty="0">
                <a:latin typeface="Microsoft Sans Serif"/>
                <a:cs typeface="Microsoft Sans Serif"/>
              </a:rPr>
              <a:t>(</a:t>
            </a:r>
            <a:r>
              <a:rPr sz="3600" dirty="0">
                <a:latin typeface="Arial Unicode MS"/>
                <a:cs typeface="Arial Unicode MS"/>
              </a:rPr>
              <a:t>上</a:t>
            </a:r>
            <a:r>
              <a:rPr sz="3600" dirty="0">
                <a:latin typeface="Microsoft Sans Serif"/>
                <a:cs typeface="Microsoft Sans Serif"/>
              </a:rPr>
              <a:t>)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734978"/>
            <a:ext cx="6028690" cy="250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75" dirty="0">
                <a:solidFill>
                  <a:srgbClr val="DC0012"/>
                </a:solidFill>
                <a:latin typeface="FZLTZHB--B51-0"/>
                <a:cs typeface="FZLTZHB--B51-0"/>
              </a:rPr>
              <a:t>#CalTh</a:t>
            </a:r>
            <a:r>
              <a:rPr sz="1400" b="1" spc="-45" dirty="0">
                <a:solidFill>
                  <a:srgbClr val="DC0012"/>
                </a:solidFill>
                <a:latin typeface="FZLTZHB--B51-0"/>
                <a:cs typeface="FZLTZHB--B51-0"/>
              </a:rPr>
              <a:t>r</a:t>
            </a:r>
            <a:r>
              <a:rPr sz="1400" b="1" spc="-105" dirty="0">
                <a:solidFill>
                  <a:srgbClr val="DC0012"/>
                </a:solidFill>
                <a:latin typeface="FZLTZHB--B51-0"/>
                <a:cs typeface="FZLTZHB--B51-0"/>
              </a:rPr>
              <a:t>eeKing</a:t>
            </a:r>
            <a:r>
              <a:rPr sz="1400" b="1" spc="-110" dirty="0">
                <a:solidFill>
                  <a:srgbClr val="DC0012"/>
                </a:solidFill>
                <a:latin typeface="FZLTZHB--B51-0"/>
                <a:cs typeface="FZLTZHB--B51-0"/>
              </a:rPr>
              <a:t>d</a:t>
            </a:r>
            <a:r>
              <a:rPr sz="1400" b="1" spc="-145" dirty="0">
                <a:solidFill>
                  <a:srgbClr val="DC0012"/>
                </a:solidFill>
                <a:latin typeface="FZLTZHB--B51-0"/>
                <a:cs typeface="FZLTZHB--B51-0"/>
              </a:rPr>
              <a:t>omsV1.p</a:t>
            </a:r>
            <a:r>
              <a:rPr sz="1400" b="1" spc="-80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jieba</a:t>
            </a:r>
            <a:endParaRPr sz="1400">
              <a:latin typeface="FZLTZHB--B51-0"/>
              <a:cs typeface="FZLTZHB--B51-0"/>
            </a:endParaRPr>
          </a:p>
          <a:p>
            <a:pPr marL="12700" marR="5080" indent="-635">
              <a:lnSpc>
                <a:spcPct val="120000"/>
              </a:lnSpc>
            </a:pPr>
            <a:r>
              <a:rPr sz="1400" b="1" spc="140" dirty="0">
                <a:latin typeface="FZLTZHB--B51-0"/>
                <a:cs typeface="FZLTZHB--B51-0"/>
              </a:rPr>
              <a:t>tx</a:t>
            </a:r>
            <a:r>
              <a:rPr sz="1400" b="1" spc="10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400" b="1" spc="-165" dirty="0">
                <a:solidFill>
                  <a:srgbClr val="900090"/>
                </a:solidFill>
                <a:latin typeface="FZLTZHB--B51-0"/>
                <a:cs typeface="FZLTZHB--B51-0"/>
              </a:rPr>
              <a:t>pen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1400" b="1" spc="-25" dirty="0">
                <a:solidFill>
                  <a:srgbClr val="1DB41D"/>
                </a:solidFill>
                <a:latin typeface="FZLTZHB--B51-0"/>
                <a:cs typeface="FZLTZHB--B51-0"/>
              </a:rPr>
              <a:t>reeking</a:t>
            </a:r>
            <a:r>
              <a:rPr sz="14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doms</a:t>
            </a:r>
            <a:r>
              <a:rPr sz="14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4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4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14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4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latin typeface="FZLTZHB--B51-0"/>
                <a:cs typeface="FZLTZHB--B51-0"/>
              </a:rPr>
              <a:t>enco</a:t>
            </a:r>
            <a:r>
              <a:rPr sz="1400" b="1" spc="-145" dirty="0">
                <a:latin typeface="FZLTZHB--B51-0"/>
                <a:cs typeface="FZLTZHB--B51-0"/>
              </a:rPr>
              <a:t>d</a:t>
            </a:r>
            <a:r>
              <a:rPr sz="1400" b="1" spc="-20" dirty="0">
                <a:latin typeface="FZLTZHB--B51-0"/>
                <a:cs typeface="FZLTZHB--B51-0"/>
              </a:rPr>
              <a:t>ing=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14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4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4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4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8"</a:t>
            </a:r>
            <a:r>
              <a:rPr sz="1400" b="1" spc="260" dirty="0">
                <a:latin typeface="FZLTZHB--B51-0"/>
                <a:cs typeface="FZLTZHB--B51-0"/>
              </a:rPr>
              <a:t>).</a:t>
            </a:r>
            <a:r>
              <a:rPr sz="1400" b="1" spc="175" dirty="0">
                <a:latin typeface="FZLTZHB--B51-0"/>
                <a:cs typeface="FZLTZHB--B51-0"/>
              </a:rPr>
              <a:t>r</a:t>
            </a:r>
            <a:r>
              <a:rPr sz="1400" b="1" spc="-5" dirty="0">
                <a:latin typeface="FZLTZHB--B51-0"/>
                <a:cs typeface="FZLTZHB--B51-0"/>
              </a:rPr>
              <a:t>ead()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55" dirty="0">
                <a:latin typeface="FZLTZHB--B51-0"/>
                <a:cs typeface="FZLTZHB--B51-0"/>
              </a:rPr>
              <a:t>ord</a:t>
            </a:r>
            <a:r>
              <a:rPr sz="1400" b="1" spc="-65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jieba</a:t>
            </a:r>
            <a:r>
              <a:rPr sz="1400" b="1" spc="75" dirty="0">
                <a:latin typeface="FZLTZHB--B51-0"/>
                <a:cs typeface="FZLTZHB--B51-0"/>
              </a:rPr>
              <a:t>.</a:t>
            </a:r>
            <a:r>
              <a:rPr sz="1400" b="1" spc="95" dirty="0">
                <a:latin typeface="FZLTZHB--B51-0"/>
                <a:cs typeface="FZLTZHB--B51-0"/>
              </a:rPr>
              <a:t>lcut</a:t>
            </a:r>
            <a:r>
              <a:rPr sz="1400" b="1" spc="100" dirty="0">
                <a:latin typeface="FZLTZHB--B51-0"/>
                <a:cs typeface="FZLTZHB--B51-0"/>
              </a:rPr>
              <a:t>(t</a:t>
            </a:r>
            <a:r>
              <a:rPr sz="1400" b="1" spc="165" dirty="0">
                <a:latin typeface="FZLTZHB--B51-0"/>
                <a:cs typeface="FZLTZHB--B51-0"/>
              </a:rPr>
              <a:t>x</a:t>
            </a:r>
            <a:r>
              <a:rPr sz="1400" b="1" spc="229" dirty="0">
                <a:latin typeface="FZLTZHB--B51-0"/>
                <a:cs typeface="FZLTZHB--B51-0"/>
              </a:rPr>
              <a:t>t)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75" dirty="0">
                <a:latin typeface="FZLTZHB--B51-0"/>
                <a:cs typeface="FZLTZHB--B51-0"/>
              </a:rPr>
              <a:t>count</a:t>
            </a:r>
            <a:r>
              <a:rPr sz="1400" b="1" spc="-8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15" dirty="0">
                <a:latin typeface="FZLTZHB--B51-0"/>
                <a:cs typeface="FZLTZHB--B51-0"/>
              </a:rPr>
              <a:t>{}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85" dirty="0">
                <a:latin typeface="FZLTZHB--B51-0"/>
                <a:cs typeface="FZLTZHB--B51-0"/>
              </a:rPr>
              <a:t>wo</a:t>
            </a:r>
            <a:r>
              <a:rPr sz="1400" b="1" spc="-95" dirty="0">
                <a:latin typeface="FZLTZHB--B51-0"/>
                <a:cs typeface="FZLTZHB--B51-0"/>
              </a:rPr>
              <a:t>r</a:t>
            </a:r>
            <a:r>
              <a:rPr sz="1400" b="1" spc="-165" dirty="0">
                <a:latin typeface="FZLTZHB--B51-0"/>
                <a:cs typeface="FZLTZHB--B51-0"/>
              </a:rPr>
              <a:t>d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370" dirty="0">
                <a:latin typeface="FZLTZHB--B51-0"/>
                <a:cs typeface="FZLTZHB--B51-0"/>
              </a:rPr>
              <a:t>w</a:t>
            </a:r>
            <a:r>
              <a:rPr sz="1400" b="1" spc="-265" dirty="0">
                <a:latin typeface="FZLTZHB--B51-0"/>
                <a:cs typeface="FZLTZHB--B51-0"/>
              </a:rPr>
              <a:t>o</a:t>
            </a:r>
            <a:r>
              <a:rPr sz="1400" b="1" spc="-25" dirty="0">
                <a:latin typeface="FZLTZHB--B51-0"/>
                <a:cs typeface="FZLTZHB--B51-0"/>
              </a:rPr>
              <a:t>rds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400" b="1" spc="-70" dirty="0">
                <a:latin typeface="FZLTZHB--B51-0"/>
                <a:cs typeface="FZLTZHB--B51-0"/>
              </a:rPr>
              <a:t>(wo</a:t>
            </a:r>
            <a:r>
              <a:rPr sz="1400" b="1" spc="-40" dirty="0">
                <a:latin typeface="FZLTZHB--B51-0"/>
                <a:cs typeface="FZLTZHB--B51-0"/>
              </a:rPr>
              <a:t>r</a:t>
            </a:r>
            <a:r>
              <a:rPr sz="1400" b="1" spc="35" dirty="0">
                <a:latin typeface="FZLTZHB--B51-0"/>
                <a:cs typeface="FZLTZHB--B51-0"/>
              </a:rPr>
              <a:t>d</a:t>
            </a:r>
            <a:r>
              <a:rPr sz="1400" b="1" spc="20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45" dirty="0">
                <a:latin typeface="FZLTZHB--B51-0"/>
                <a:cs typeface="FZLTZHB--B51-0"/>
              </a:rPr>
              <a:t>1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 marR="4432300" indent="393700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conti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ue el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800100">
              <a:lnSpc>
                <a:spcPct val="100000"/>
              </a:lnSpc>
              <a:spcBef>
                <a:spcPts val="335"/>
              </a:spcBef>
            </a:pPr>
            <a:r>
              <a:rPr sz="1400" b="1" spc="-75" dirty="0">
                <a:latin typeface="FZLTZHB--B51-0"/>
                <a:cs typeface="FZLTZHB--B51-0"/>
              </a:rPr>
              <a:t>count</a:t>
            </a:r>
            <a:r>
              <a:rPr sz="1400" b="1" spc="-70" dirty="0">
                <a:latin typeface="FZLTZHB--B51-0"/>
                <a:cs typeface="FZLTZHB--B51-0"/>
              </a:rPr>
              <a:t>s[word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80" dirty="0">
                <a:latin typeface="FZLTZHB--B51-0"/>
                <a:cs typeface="FZLTZHB--B51-0"/>
              </a:rPr>
              <a:t>coun</a:t>
            </a:r>
            <a:r>
              <a:rPr sz="1400" b="1" spc="-40" dirty="0">
                <a:latin typeface="FZLTZHB--B51-0"/>
                <a:cs typeface="FZLTZHB--B51-0"/>
              </a:rPr>
              <a:t>t</a:t>
            </a:r>
            <a:r>
              <a:rPr sz="1400" b="1" spc="30" dirty="0">
                <a:latin typeface="FZLTZHB--B51-0"/>
                <a:cs typeface="FZLTZHB--B51-0"/>
              </a:rPr>
              <a:t>s.get</a:t>
            </a:r>
            <a:r>
              <a:rPr sz="1400" b="1" spc="-80" dirty="0">
                <a:latin typeface="FZLTZHB--B51-0"/>
                <a:cs typeface="FZLTZHB--B51-0"/>
              </a:rPr>
              <a:t>(</a:t>
            </a:r>
            <a:r>
              <a:rPr sz="1400" b="1" spc="-185" dirty="0">
                <a:latin typeface="FZLTZHB--B51-0"/>
                <a:cs typeface="FZLTZHB--B51-0"/>
              </a:rPr>
              <a:t>w</a:t>
            </a:r>
            <a:r>
              <a:rPr sz="1400" b="1" spc="40" dirty="0">
                <a:latin typeface="FZLTZHB--B51-0"/>
                <a:cs typeface="FZLTZHB--B51-0"/>
              </a:rPr>
              <a:t>ord,0</a:t>
            </a:r>
            <a:r>
              <a:rPr sz="1400" b="1" spc="2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85" dirty="0">
                <a:latin typeface="FZLTZHB--B51-0"/>
                <a:cs typeface="FZLTZHB--B51-0"/>
              </a:rPr>
              <a:t>+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5" dirty="0">
                <a:latin typeface="FZLTZHB--B51-0"/>
                <a:cs typeface="FZLTZHB--B51-0"/>
              </a:rPr>
              <a:t>1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32" y="3295191"/>
            <a:ext cx="4554220" cy="122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226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item</a:t>
            </a:r>
            <a:r>
              <a:rPr sz="1400" b="1" spc="-5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45" dirty="0">
                <a:solidFill>
                  <a:srgbClr val="900090"/>
                </a:solidFill>
                <a:latin typeface="FZLTZHB--B51-0"/>
                <a:cs typeface="FZLTZHB--B51-0"/>
              </a:rPr>
              <a:t>list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10" dirty="0">
                <a:latin typeface="FZLTZHB--B51-0"/>
                <a:cs typeface="FZLTZHB--B51-0"/>
              </a:rPr>
              <a:t>c</a:t>
            </a:r>
            <a:r>
              <a:rPr sz="1400" b="1" spc="60" dirty="0">
                <a:latin typeface="FZLTZHB--B51-0"/>
                <a:cs typeface="FZLTZHB--B51-0"/>
              </a:rPr>
              <a:t>ounts.</a:t>
            </a:r>
            <a:r>
              <a:rPr sz="1400" b="1" spc="35" dirty="0">
                <a:latin typeface="FZLTZHB--B51-0"/>
                <a:cs typeface="FZLTZHB--B51-0"/>
              </a:rPr>
              <a:t>i</a:t>
            </a:r>
            <a:r>
              <a:rPr sz="1400" b="1" spc="-155" dirty="0">
                <a:latin typeface="FZLTZHB--B51-0"/>
                <a:cs typeface="FZLTZHB--B51-0"/>
              </a:rPr>
              <a:t>tems</a:t>
            </a:r>
            <a:r>
              <a:rPr sz="1400" b="1" spc="220" dirty="0">
                <a:latin typeface="FZLTZHB--B51-0"/>
                <a:cs typeface="FZLTZHB--B51-0"/>
              </a:rPr>
              <a:t>())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dirty="0">
                <a:latin typeface="FZLTZHB--B51-0"/>
                <a:cs typeface="FZLTZHB--B51-0"/>
              </a:rPr>
              <a:t>items.</a:t>
            </a:r>
            <a:r>
              <a:rPr sz="1400" b="1" spc="0" dirty="0">
                <a:latin typeface="FZLTZHB--B51-0"/>
                <a:cs typeface="FZLTZHB--B51-0"/>
              </a:rPr>
              <a:t>s</a:t>
            </a:r>
            <a:r>
              <a:rPr sz="1400" b="1" spc="90" dirty="0">
                <a:latin typeface="FZLTZHB--B51-0"/>
                <a:cs typeface="FZLTZHB--B51-0"/>
              </a:rPr>
              <a:t>ort</a:t>
            </a:r>
            <a:r>
              <a:rPr sz="1400" b="1" spc="-35" dirty="0">
                <a:latin typeface="FZLTZHB--B51-0"/>
                <a:cs typeface="FZLTZHB--B51-0"/>
              </a:rPr>
              <a:t>(ke</a:t>
            </a:r>
            <a:r>
              <a:rPr sz="1400" b="1" spc="-30" dirty="0">
                <a:latin typeface="FZLTZHB--B51-0"/>
                <a:cs typeface="FZLTZHB--B51-0"/>
              </a:rPr>
              <a:t>y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lambd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0" dirty="0">
                <a:latin typeface="FZLTZHB--B51-0"/>
                <a:cs typeface="FZLTZHB--B51-0"/>
              </a:rPr>
              <a:t>x:x[1</a:t>
            </a:r>
            <a:r>
              <a:rPr sz="1400" b="1" spc="90" dirty="0">
                <a:latin typeface="FZLTZHB--B51-0"/>
                <a:cs typeface="FZLTZHB--B51-0"/>
              </a:rPr>
              <a:t>]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0" dirty="0">
                <a:latin typeface="FZLTZHB--B51-0"/>
                <a:cs typeface="FZLTZHB--B51-0"/>
              </a:rPr>
              <a:t>reve</a:t>
            </a:r>
            <a:r>
              <a:rPr sz="1400" b="1" dirty="0">
                <a:latin typeface="FZLTZHB--B51-0"/>
                <a:cs typeface="FZLTZHB--B51-0"/>
              </a:rPr>
              <a:t>r</a:t>
            </a:r>
            <a:r>
              <a:rPr sz="1400" b="1" spc="-135" dirty="0">
                <a:latin typeface="FZLTZHB--B51-0"/>
                <a:cs typeface="FZLTZHB--B51-0"/>
              </a:rPr>
              <a:t>se=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Tru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90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4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400" b="1" spc="125" dirty="0">
                <a:latin typeface="FZLTZHB--B51-0"/>
                <a:cs typeface="FZLTZHB--B51-0"/>
              </a:rPr>
              <a:t>(15):</a:t>
            </a:r>
            <a:endParaRPr sz="140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185" dirty="0">
                <a:latin typeface="FZLTZHB--B51-0"/>
                <a:cs typeface="FZLTZHB--B51-0"/>
              </a:rPr>
              <a:t>wo</a:t>
            </a:r>
            <a:r>
              <a:rPr sz="1400" b="1" spc="-95" dirty="0">
                <a:latin typeface="FZLTZHB--B51-0"/>
                <a:cs typeface="FZLTZHB--B51-0"/>
              </a:rPr>
              <a:t>r</a:t>
            </a:r>
            <a:r>
              <a:rPr sz="1400" b="1" spc="105" dirty="0">
                <a:latin typeface="FZLTZHB--B51-0"/>
                <a:cs typeface="FZLTZHB--B51-0"/>
              </a:rPr>
              <a:t>d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latin typeface="FZLTZHB--B51-0"/>
                <a:cs typeface="FZLTZHB--B51-0"/>
              </a:rPr>
              <a:t>coun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20" dirty="0">
                <a:latin typeface="FZLTZHB--B51-0"/>
                <a:cs typeface="FZLTZHB--B51-0"/>
              </a:rPr>
              <a:t>it</a:t>
            </a:r>
            <a:r>
              <a:rPr sz="1400" b="1" spc="250" dirty="0">
                <a:latin typeface="FZLTZHB--B51-0"/>
                <a:cs typeface="FZLTZHB--B51-0"/>
              </a:rPr>
              <a:t>e</a:t>
            </a:r>
            <a:r>
              <a:rPr sz="1400" b="1" spc="-145" dirty="0">
                <a:latin typeface="FZLTZHB--B51-0"/>
                <a:cs typeface="FZLTZHB--B51-0"/>
              </a:rPr>
              <a:t>ms[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spc="215" dirty="0">
                <a:latin typeface="FZLTZHB--B51-0"/>
                <a:cs typeface="FZLTZHB--B51-0"/>
              </a:rPr>
              <a:t> </a:t>
            </a:r>
            <a:r>
              <a:rPr sz="1400" b="1" spc="16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1400" b="1" spc="85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4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4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&lt;10}{1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&gt;5}"</a:t>
            </a:r>
            <a:r>
              <a:rPr sz="1400" b="1" spc="110" dirty="0">
                <a:latin typeface="FZLTZHB--B51-0"/>
                <a:cs typeface="FZLTZHB--B51-0"/>
              </a:rPr>
              <a:t>.f</a:t>
            </a:r>
            <a:r>
              <a:rPr sz="1400" b="1" spc="215" dirty="0">
                <a:latin typeface="FZLTZHB--B51-0"/>
                <a:cs typeface="FZLTZHB--B51-0"/>
              </a:rPr>
              <a:t>o</a:t>
            </a:r>
            <a:r>
              <a:rPr sz="1400" b="1" spc="-110" dirty="0">
                <a:latin typeface="FZLTZHB--B51-0"/>
                <a:cs typeface="FZLTZHB--B51-0"/>
              </a:rPr>
              <a:t>rmat(w</a:t>
            </a:r>
            <a:r>
              <a:rPr sz="1400" b="1" spc="-114" dirty="0">
                <a:latin typeface="FZLTZHB--B51-0"/>
                <a:cs typeface="FZLTZHB--B51-0"/>
              </a:rPr>
              <a:t>o</a:t>
            </a:r>
            <a:r>
              <a:rPr sz="1400" b="1" spc="125" dirty="0">
                <a:latin typeface="FZLTZHB--B51-0"/>
                <a:cs typeface="FZLTZHB--B51-0"/>
              </a:rPr>
              <a:t>rd</a:t>
            </a:r>
            <a:r>
              <a:rPr sz="1400" b="1" spc="7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cou</a:t>
            </a:r>
            <a:r>
              <a:rPr sz="1400" b="1" spc="40" dirty="0">
                <a:latin typeface="FZLTZHB--B51-0"/>
                <a:cs typeface="FZLTZHB--B51-0"/>
              </a:rPr>
              <a:t>nt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18395" y="3196699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中文文本分词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8395" y="3806197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64402" y="1707642"/>
            <a:ext cx="1805177" cy="1202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9926" y="2302361"/>
            <a:ext cx="37242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011" y="1059941"/>
            <a:ext cx="3240405" cy="3004185"/>
          </a:xfrm>
          <a:custGeom>
            <a:avLst/>
            <a:gdLst/>
            <a:ahLst/>
            <a:cxnLst/>
            <a:rect l="l" t="t" r="r" b="b"/>
            <a:pathLst>
              <a:path w="3240404" h="3004185">
                <a:moveTo>
                  <a:pt x="0" y="0"/>
                </a:moveTo>
                <a:lnTo>
                  <a:pt x="3240024" y="0"/>
                </a:lnTo>
                <a:lnTo>
                  <a:pt x="3240024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8411" y="276272"/>
            <a:ext cx="1878964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0" dirty="0">
                <a:solidFill>
                  <a:srgbClr val="780D16"/>
                </a:solidFill>
                <a:latin typeface="FZLTZHB--B51-0"/>
                <a:cs typeface="FZLTZHB--B51-0"/>
              </a:rPr>
              <a:t>&gt;&gt;&gt;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30985" algn="l"/>
              </a:tabLst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曹操	</a:t>
            </a:r>
            <a:r>
              <a:rPr sz="1600" b="1" spc="-190" dirty="0">
                <a:solidFill>
                  <a:srgbClr val="0010FF"/>
                </a:solidFill>
                <a:latin typeface="FZLTZHB--B51-0"/>
                <a:cs typeface="FZLTZHB--B51-0"/>
              </a:rPr>
              <a:t>9</a:t>
            </a: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53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037" y="793623"/>
            <a:ext cx="4392295" cy="288290"/>
          </a:xfrm>
          <a:prstGeom prst="rect">
            <a:avLst/>
          </a:prstGeom>
          <a:solidFill>
            <a:srgbClr val="FDFDF9"/>
          </a:solidFill>
          <a:ln w="25145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1080">
              <a:lnSpc>
                <a:spcPct val="100000"/>
              </a:lnSpc>
              <a:tabLst>
                <a:tab pos="2540000" algn="l"/>
              </a:tabLst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孔明	</a:t>
            </a:r>
            <a:r>
              <a:rPr sz="16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36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8411" y="1141963"/>
            <a:ext cx="432434" cy="139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将军 却说 玄德 关公 丞相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6992" y="1153972"/>
            <a:ext cx="360045" cy="139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1600" b="1" spc="-175" dirty="0">
                <a:solidFill>
                  <a:srgbClr val="0010FF"/>
                </a:solidFill>
                <a:latin typeface="FZLTZHB--B51-0"/>
                <a:cs typeface="FZLTZHB--B51-0"/>
              </a:rPr>
              <a:t>72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656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85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16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10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600" b="1" spc="-80" dirty="0">
                <a:solidFill>
                  <a:srgbClr val="0010FF"/>
                </a:solidFill>
                <a:latin typeface="FZLTZHB--B51-0"/>
                <a:cs typeface="FZLTZHB--B51-0"/>
              </a:rPr>
              <a:t>91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037" y="2562225"/>
            <a:ext cx="4392295" cy="288290"/>
          </a:xfrm>
          <a:prstGeom prst="rect">
            <a:avLst/>
          </a:prstGeom>
          <a:solidFill>
            <a:srgbClr val="FDFDF9"/>
          </a:solidFill>
          <a:ln w="25145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1080">
              <a:lnSpc>
                <a:spcPct val="100000"/>
              </a:lnSpc>
              <a:tabLst>
                <a:tab pos="2540000" algn="l"/>
              </a:tabLst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二人	</a:t>
            </a: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600" b="1" spc="-190" dirty="0">
                <a:solidFill>
                  <a:srgbClr val="0010FF"/>
                </a:solidFill>
                <a:latin typeface="FZLTZHB--B51-0"/>
                <a:cs typeface="FZLTZHB--B51-0"/>
              </a:rPr>
              <a:t>69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8411" y="2897365"/>
            <a:ext cx="636270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不可 荆州 玄德曰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6992" y="2909374"/>
            <a:ext cx="453390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600" b="1" spc="-200" dirty="0">
                <a:solidFill>
                  <a:srgbClr val="0010FF"/>
                </a:solidFill>
                <a:latin typeface="FZLTZHB--B51-0"/>
                <a:cs typeface="FZLTZHB--B51-0"/>
              </a:rPr>
              <a:t>40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600" b="1" spc="-175" dirty="0">
                <a:solidFill>
                  <a:srgbClr val="0010FF"/>
                </a:solidFill>
                <a:latin typeface="FZLTZHB--B51-0"/>
                <a:cs typeface="FZLTZHB--B51-0"/>
              </a:rPr>
              <a:t>25</a:t>
            </a:r>
            <a:endParaRPr sz="1600">
              <a:latin typeface="FZLTZHB--B51-0"/>
              <a:cs typeface="FZLTZHB--B51-0"/>
            </a:endParaRPr>
          </a:p>
          <a:p>
            <a:pPr marL="104139">
              <a:lnSpc>
                <a:spcPct val="100000"/>
              </a:lnSpc>
              <a:spcBef>
                <a:spcPts val="380"/>
              </a:spcBef>
            </a:pP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39</a:t>
            </a: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037" y="3753992"/>
            <a:ext cx="4392295" cy="288290"/>
          </a:xfrm>
          <a:prstGeom prst="rect">
            <a:avLst/>
          </a:prstGeom>
          <a:solidFill>
            <a:srgbClr val="FDFDF9"/>
          </a:solidFill>
          <a:ln w="25145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1080">
              <a:lnSpc>
                <a:spcPct val="100000"/>
              </a:lnSpc>
              <a:tabLst>
                <a:tab pos="2631440" algn="l"/>
              </a:tabLst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孔明曰	</a:t>
            </a: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39</a:t>
            </a: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8395" y="3196699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中文文本分词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8395" y="3806197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64402" y="1707642"/>
            <a:ext cx="1805177" cy="1202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676186" y="4080332"/>
          <a:ext cx="192303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1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不能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84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如此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78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1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张飞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58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240" y="2326941"/>
            <a:ext cx="860615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spc="-185" dirty="0">
                <a:latin typeface="Arial Unicode MS"/>
                <a:cs typeface="Arial Unicode MS"/>
              </a:rPr>
              <a:t>《三国演义》人物出场统计</a:t>
            </a: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spc="-185" dirty="0">
                <a:latin typeface="Arial Unicode MS"/>
                <a:cs typeface="Arial Unicode MS"/>
              </a:rPr>
              <a:t>实例讲解</a:t>
            </a:r>
            <a:r>
              <a:rPr sz="3600" spc="-5" dirty="0">
                <a:latin typeface="Microsoft Sans Serif"/>
                <a:cs typeface="Microsoft Sans Serif"/>
              </a:rPr>
              <a:t>(</a:t>
            </a:r>
            <a:r>
              <a:rPr sz="3600" dirty="0">
                <a:latin typeface="Arial Unicode MS"/>
                <a:cs typeface="Arial Unicode MS"/>
              </a:rPr>
              <a:t>下</a:t>
            </a:r>
            <a:r>
              <a:rPr sz="3600" dirty="0">
                <a:latin typeface="Microsoft Sans Serif"/>
                <a:cs typeface="Microsoft Sans Serif"/>
              </a:rPr>
              <a:t>)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869">
              <a:lnSpc>
                <a:spcPct val="100000"/>
              </a:lnSpc>
            </a:pPr>
            <a:r>
              <a:rPr dirty="0"/>
              <a:t>《三国演义》人物出场</a:t>
            </a:r>
            <a:r>
              <a:rPr spc="-10" dirty="0"/>
              <a:t>统</a:t>
            </a:r>
            <a:r>
              <a:rPr dirty="0"/>
              <a:t>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5573" y="1693209"/>
            <a:ext cx="4292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将词频与人物相关联，面向问题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411" y="3103576"/>
            <a:ext cx="144907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Heiti SC"/>
                <a:cs typeface="Heiti SC"/>
              </a:rPr>
              <a:t>词频统计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0859" y="3105047"/>
            <a:ext cx="144907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Heiti SC"/>
                <a:cs typeface="Heiti SC"/>
              </a:rPr>
              <a:t>人物统计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339" y="99218"/>
            <a:ext cx="4286250" cy="490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000" b="1" spc="-40" dirty="0">
                <a:solidFill>
                  <a:srgbClr val="DC0012"/>
                </a:solidFill>
                <a:latin typeface="FZLTZHB--B51-0"/>
                <a:cs typeface="FZLTZHB--B51-0"/>
              </a:rPr>
              <a:t>Ca</a:t>
            </a:r>
            <a:r>
              <a:rPr sz="1000" b="1" spc="-20" dirty="0">
                <a:solidFill>
                  <a:srgbClr val="DC0012"/>
                </a:solidFill>
                <a:latin typeface="FZLTZHB--B51-0"/>
                <a:cs typeface="FZLTZHB--B51-0"/>
              </a:rPr>
              <a:t>l</a:t>
            </a:r>
            <a:r>
              <a:rPr sz="1000" b="1" spc="-65" dirty="0">
                <a:solidFill>
                  <a:srgbClr val="DC0012"/>
                </a:solidFill>
                <a:latin typeface="FZLTZHB--B51-0"/>
                <a:cs typeface="FZLTZHB--B51-0"/>
              </a:rPr>
              <a:t>Th</a:t>
            </a:r>
            <a:r>
              <a:rPr sz="1000" b="1" spc="-45" dirty="0">
                <a:solidFill>
                  <a:srgbClr val="DC0012"/>
                </a:solidFill>
                <a:latin typeface="FZLTZHB--B51-0"/>
                <a:cs typeface="FZLTZHB--B51-0"/>
              </a:rPr>
              <a:t>r</a:t>
            </a:r>
            <a:r>
              <a:rPr sz="1000" b="1" spc="-150" dirty="0">
                <a:solidFill>
                  <a:srgbClr val="DC0012"/>
                </a:solidFill>
                <a:latin typeface="FZLTZHB--B51-0"/>
                <a:cs typeface="FZLTZHB--B51-0"/>
              </a:rPr>
              <a:t>ee</a:t>
            </a:r>
            <a:r>
              <a:rPr sz="1000" b="1" spc="-185" dirty="0">
                <a:solidFill>
                  <a:srgbClr val="DC0012"/>
                </a:solidFill>
                <a:latin typeface="FZLTZHB--B51-0"/>
                <a:cs typeface="FZLTZHB--B51-0"/>
              </a:rPr>
              <a:t>K</a:t>
            </a:r>
            <a:r>
              <a:rPr sz="1000" b="1" spc="280" dirty="0">
                <a:solidFill>
                  <a:srgbClr val="DC0012"/>
                </a:solidFill>
                <a:latin typeface="FZLTZHB--B51-0"/>
                <a:cs typeface="FZLTZHB--B51-0"/>
              </a:rPr>
              <a:t>i</a:t>
            </a:r>
            <a:r>
              <a:rPr sz="1000" b="1" spc="-114" dirty="0">
                <a:solidFill>
                  <a:srgbClr val="DC0012"/>
                </a:solidFill>
                <a:latin typeface="FZLTZHB--B51-0"/>
                <a:cs typeface="FZLTZHB--B51-0"/>
              </a:rPr>
              <a:t>ngd</a:t>
            </a:r>
            <a:r>
              <a:rPr sz="1000" b="1" spc="-120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000" b="1" spc="-254" dirty="0">
                <a:solidFill>
                  <a:srgbClr val="DC0012"/>
                </a:solidFill>
                <a:latin typeface="FZLTZHB--B51-0"/>
                <a:cs typeface="FZLTZHB--B51-0"/>
              </a:rPr>
              <a:t>msV</a:t>
            </a:r>
            <a:r>
              <a:rPr sz="1000" b="1" spc="-5" dirty="0">
                <a:solidFill>
                  <a:srgbClr val="DC0012"/>
                </a:solidFill>
                <a:latin typeface="FZLTZHB--B51-0"/>
                <a:cs typeface="FZLTZHB--B51-0"/>
              </a:rPr>
              <a:t>2.</a:t>
            </a:r>
            <a:r>
              <a:rPr sz="1000" b="1" spc="-1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000" b="1" spc="-55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275" dirty="0">
                <a:latin typeface="FZLTZHB--B51-0"/>
                <a:cs typeface="FZLTZHB--B51-0"/>
              </a:rPr>
              <a:t>j</a:t>
            </a:r>
            <a:r>
              <a:rPr sz="1000" b="1" spc="285" dirty="0">
                <a:latin typeface="FZLTZHB--B51-0"/>
                <a:cs typeface="FZLTZHB--B51-0"/>
              </a:rPr>
              <a:t>i</a:t>
            </a:r>
            <a:r>
              <a:rPr sz="1000" b="1" spc="-120" dirty="0">
                <a:latin typeface="FZLTZHB--B51-0"/>
                <a:cs typeface="FZLTZHB--B51-0"/>
              </a:rPr>
              <a:t>eba</a:t>
            </a:r>
            <a:endParaRPr sz="1000" dirty="0">
              <a:latin typeface="FZLTZHB--B51-0"/>
              <a:cs typeface="FZLTZHB--B51-0"/>
            </a:endParaRPr>
          </a:p>
          <a:p>
            <a:pPr marL="12700" marR="5080" indent="-635">
              <a:lnSpc>
                <a:spcPct val="120000"/>
              </a:lnSpc>
            </a:pPr>
            <a:r>
              <a:rPr sz="1000" b="1" spc="90" dirty="0">
                <a:latin typeface="FZLTZHB--B51-0"/>
                <a:cs typeface="FZLTZHB--B51-0"/>
              </a:rPr>
              <a:t>txt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000" b="1" spc="-120" dirty="0">
                <a:solidFill>
                  <a:srgbClr val="900090"/>
                </a:solidFill>
                <a:latin typeface="FZLTZHB--B51-0"/>
                <a:cs typeface="FZLTZHB--B51-0"/>
              </a:rPr>
              <a:t>pe</a:t>
            </a:r>
            <a:r>
              <a:rPr sz="1000" b="1" spc="-12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th</a:t>
            </a:r>
            <a:r>
              <a:rPr sz="1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0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eek</a:t>
            </a:r>
            <a:r>
              <a:rPr sz="1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ing</a:t>
            </a:r>
            <a:r>
              <a:rPr sz="10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0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oms</a:t>
            </a:r>
            <a:r>
              <a:rPr sz="1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tx</a:t>
            </a:r>
            <a:r>
              <a:rPr sz="1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r"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10" dirty="0">
                <a:latin typeface="FZLTZHB--B51-0"/>
                <a:cs typeface="FZLTZHB--B51-0"/>
              </a:rPr>
              <a:t>enc</a:t>
            </a:r>
            <a:r>
              <a:rPr sz="1000" b="1" spc="25" dirty="0">
                <a:latin typeface="FZLTZHB--B51-0"/>
                <a:cs typeface="FZLTZHB--B51-0"/>
              </a:rPr>
              <a:t>od</a:t>
            </a:r>
            <a:r>
              <a:rPr sz="1000" b="1" spc="5" dirty="0">
                <a:latin typeface="FZLTZHB--B51-0"/>
                <a:cs typeface="FZLTZHB--B51-0"/>
              </a:rPr>
              <a:t>i</a:t>
            </a:r>
            <a:r>
              <a:rPr sz="1000" b="1" spc="-130" dirty="0">
                <a:latin typeface="FZLTZHB--B51-0"/>
                <a:cs typeface="FZLTZHB--B51-0"/>
              </a:rPr>
              <a:t>n</a:t>
            </a:r>
            <a:r>
              <a:rPr sz="1000" b="1" spc="-114" dirty="0">
                <a:latin typeface="FZLTZHB--B51-0"/>
                <a:cs typeface="FZLTZHB--B51-0"/>
              </a:rPr>
              <a:t>g=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1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000" b="1" spc="5" dirty="0">
                <a:solidFill>
                  <a:srgbClr val="1DB41D"/>
                </a:solidFill>
                <a:latin typeface="FZLTZHB--B51-0"/>
                <a:cs typeface="FZLTZHB--B51-0"/>
              </a:rPr>
              <a:t>8"</a:t>
            </a:r>
            <a:r>
              <a:rPr sz="1000" b="1" spc="180" dirty="0">
                <a:latin typeface="FZLTZHB--B51-0"/>
                <a:cs typeface="FZLTZHB--B51-0"/>
              </a:rPr>
              <a:t>).</a:t>
            </a:r>
            <a:r>
              <a:rPr sz="1000" b="1" spc="-55" dirty="0">
                <a:latin typeface="FZLTZHB--B51-0"/>
                <a:cs typeface="FZLTZHB--B51-0"/>
              </a:rPr>
              <a:t>rea</a:t>
            </a:r>
            <a:r>
              <a:rPr sz="1000" b="1" spc="-65" dirty="0">
                <a:latin typeface="FZLTZHB--B51-0"/>
                <a:cs typeface="FZLTZHB--B51-0"/>
              </a:rPr>
              <a:t>d</a:t>
            </a:r>
            <a:r>
              <a:rPr sz="1000" b="1" spc="155" dirty="0">
                <a:latin typeface="FZLTZHB--B51-0"/>
                <a:cs typeface="FZLTZHB--B51-0"/>
              </a:rPr>
              <a:t>()</a:t>
            </a:r>
            <a:r>
              <a:rPr sz="1000" b="1" spc="105" dirty="0">
                <a:latin typeface="FZLTZHB--B51-0"/>
                <a:cs typeface="FZLTZHB--B51-0"/>
              </a:rPr>
              <a:t> </a:t>
            </a:r>
            <a:r>
              <a:rPr sz="1000" b="1" spc="-50" dirty="0">
                <a:latin typeface="FZLTZHB--B51-0"/>
                <a:cs typeface="FZLTZHB--B51-0"/>
              </a:rPr>
              <a:t>excludes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2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5" dirty="0">
                <a:latin typeface="FZLTZHB--B51-0"/>
                <a:cs typeface="FZLTZHB--B51-0"/>
              </a:rPr>
              <a:t>{"</a:t>
            </a:r>
            <a:r>
              <a:rPr sz="1000" b="1" dirty="0">
                <a:latin typeface="Heiti SC"/>
                <a:cs typeface="Heiti SC"/>
              </a:rPr>
              <a:t>将军</a:t>
            </a:r>
            <a:r>
              <a:rPr sz="1000" b="1" spc="165" dirty="0">
                <a:latin typeface="FZLTZHB--B51-0"/>
                <a:cs typeface="FZLTZHB--B51-0"/>
              </a:rPr>
              <a:t>","</a:t>
            </a:r>
            <a:r>
              <a:rPr sz="1000" b="1" dirty="0">
                <a:latin typeface="Heiti SC"/>
                <a:cs typeface="Heiti SC"/>
              </a:rPr>
              <a:t>却说</a:t>
            </a:r>
            <a:r>
              <a:rPr sz="1000" b="1" spc="160" dirty="0">
                <a:latin typeface="FZLTZHB--B51-0"/>
                <a:cs typeface="FZLTZHB--B51-0"/>
              </a:rPr>
              <a:t>",</a:t>
            </a:r>
            <a:r>
              <a:rPr sz="1000" b="1" spc="170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荆州</a:t>
            </a:r>
            <a:r>
              <a:rPr sz="1000" b="1" spc="200" dirty="0">
                <a:latin typeface="FZLTZHB--B51-0"/>
                <a:cs typeface="FZLTZHB--B51-0"/>
              </a:rPr>
              <a:t>"</a:t>
            </a:r>
            <a:r>
              <a:rPr sz="1000" b="1" spc="160" dirty="0">
                <a:latin typeface="FZLTZHB--B51-0"/>
                <a:cs typeface="FZLTZHB--B51-0"/>
              </a:rPr>
              <a:t>,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-10" dirty="0">
                <a:latin typeface="Heiti SC"/>
                <a:cs typeface="Heiti SC"/>
              </a:rPr>
              <a:t>二</a:t>
            </a:r>
            <a:r>
              <a:rPr sz="1000" b="1" dirty="0">
                <a:latin typeface="Heiti SC"/>
                <a:cs typeface="Heiti SC"/>
              </a:rPr>
              <a:t>人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155" dirty="0">
                <a:latin typeface="FZLTZHB--B51-0"/>
                <a:cs typeface="FZLTZHB--B51-0"/>
              </a:rPr>
              <a:t>,</a:t>
            </a:r>
            <a:r>
              <a:rPr sz="1000" b="1" spc="204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不</a:t>
            </a:r>
            <a:r>
              <a:rPr sz="1000" b="1" spc="-10" dirty="0">
                <a:latin typeface="Heiti SC"/>
                <a:cs typeface="Heiti SC"/>
              </a:rPr>
              <a:t>可</a:t>
            </a:r>
            <a:r>
              <a:rPr sz="1000" b="1" spc="160" dirty="0">
                <a:latin typeface="FZLTZHB--B51-0"/>
                <a:cs typeface="FZLTZHB--B51-0"/>
              </a:rPr>
              <a:t>",</a:t>
            </a:r>
            <a:r>
              <a:rPr sz="1000" b="1" spc="175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不能</a:t>
            </a:r>
            <a:r>
              <a:rPr sz="1000" b="1" spc="200" dirty="0">
                <a:latin typeface="FZLTZHB--B51-0"/>
                <a:cs typeface="FZLTZHB--B51-0"/>
              </a:rPr>
              <a:t>"</a:t>
            </a:r>
            <a:r>
              <a:rPr sz="1000" b="1" spc="160" dirty="0">
                <a:latin typeface="FZLTZHB--B51-0"/>
                <a:cs typeface="FZLTZHB--B51-0"/>
              </a:rPr>
              <a:t>,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-10" dirty="0">
                <a:latin typeface="Heiti SC"/>
                <a:cs typeface="Heiti SC"/>
              </a:rPr>
              <a:t>如</a:t>
            </a:r>
            <a:r>
              <a:rPr sz="1000" b="1" dirty="0">
                <a:latin typeface="Heiti SC"/>
                <a:cs typeface="Heiti SC"/>
              </a:rPr>
              <a:t>此</a:t>
            </a:r>
            <a:r>
              <a:rPr sz="1000" b="1" spc="130" dirty="0">
                <a:latin typeface="FZLTZHB--B51-0"/>
                <a:cs typeface="FZLTZHB--B51-0"/>
              </a:rPr>
              <a:t>"} 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-60" dirty="0">
                <a:latin typeface="FZLTZHB--B51-0"/>
                <a:cs typeface="FZLTZHB--B51-0"/>
              </a:rPr>
              <a:t>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285" dirty="0">
                <a:latin typeface="FZLTZHB--B51-0"/>
                <a:cs typeface="FZLTZHB--B51-0"/>
              </a:rPr>
              <a:t>j</a:t>
            </a:r>
            <a:r>
              <a:rPr sz="1000" b="1" spc="270" dirty="0">
                <a:latin typeface="FZLTZHB--B51-0"/>
                <a:cs typeface="FZLTZHB--B51-0"/>
              </a:rPr>
              <a:t>i</a:t>
            </a:r>
            <a:r>
              <a:rPr sz="1000" b="1" spc="-120" dirty="0">
                <a:latin typeface="FZLTZHB--B51-0"/>
                <a:cs typeface="FZLTZHB--B51-0"/>
              </a:rPr>
              <a:t>e</a:t>
            </a:r>
            <a:r>
              <a:rPr sz="1000" b="1" spc="80" dirty="0">
                <a:latin typeface="FZLTZHB--B51-0"/>
                <a:cs typeface="FZLTZHB--B51-0"/>
              </a:rPr>
              <a:t>ba.</a:t>
            </a:r>
            <a:r>
              <a:rPr sz="1000" b="1" spc="30" dirty="0">
                <a:latin typeface="FZLTZHB--B51-0"/>
                <a:cs typeface="FZLTZHB--B51-0"/>
              </a:rPr>
              <a:t>l</a:t>
            </a:r>
            <a:r>
              <a:rPr sz="1000" b="1" spc="-10" dirty="0">
                <a:latin typeface="FZLTZHB--B51-0"/>
                <a:cs typeface="FZLTZHB--B51-0"/>
              </a:rPr>
              <a:t>cu</a:t>
            </a:r>
            <a:r>
              <a:rPr sz="1000" b="1" spc="-20" dirty="0"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(</a:t>
            </a:r>
            <a:r>
              <a:rPr sz="1000" b="1" spc="175" dirty="0">
                <a:latin typeface="FZLTZHB--B51-0"/>
                <a:cs typeface="FZLTZHB--B51-0"/>
              </a:rPr>
              <a:t>t</a:t>
            </a:r>
            <a:r>
              <a:rPr sz="1000" b="1" spc="80" dirty="0">
                <a:latin typeface="FZLTZHB--B51-0"/>
                <a:cs typeface="FZLTZHB--B51-0"/>
              </a:rPr>
              <a:t>xt)</a:t>
            </a:r>
            <a:endParaRPr sz="1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spc="-110" dirty="0">
                <a:latin typeface="FZLTZHB--B51-0"/>
                <a:cs typeface="FZLTZHB--B51-0"/>
              </a:rPr>
              <a:t>cou</a:t>
            </a:r>
            <a:r>
              <a:rPr sz="1000" b="1" spc="-114" dirty="0">
                <a:latin typeface="FZLTZHB--B51-0"/>
                <a:cs typeface="FZLTZHB--B51-0"/>
              </a:rPr>
              <a:t>n</a:t>
            </a:r>
            <a:r>
              <a:rPr sz="1000" b="1" spc="55" dirty="0">
                <a:latin typeface="FZLTZHB--B51-0"/>
                <a:cs typeface="FZLTZHB--B51-0"/>
              </a:rPr>
              <a:t>ts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5" dirty="0">
                <a:latin typeface="FZLTZHB--B51-0"/>
                <a:cs typeface="FZLTZHB--B51-0"/>
              </a:rPr>
              <a:t>{}</a:t>
            </a:r>
            <a:endParaRPr sz="1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90" dirty="0">
                <a:latin typeface="FZLTZHB--B51-0"/>
                <a:cs typeface="FZLTZHB--B51-0"/>
              </a:rPr>
              <a:t>ds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 dirty="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if </a:t>
            </a:r>
            <a:r>
              <a:rPr sz="1000" b="1" spc="1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155" dirty="0">
                <a:latin typeface="FZLTZHB--B51-0"/>
                <a:cs typeface="FZLTZHB--B51-0"/>
              </a:rPr>
              <a:t>)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5" dirty="0">
                <a:latin typeface="FZLTZHB--B51-0"/>
                <a:cs typeface="FZLTZHB--B51-0"/>
              </a:rPr>
              <a:t>=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20" dirty="0">
                <a:latin typeface="FZLTZHB--B51-0"/>
                <a:cs typeface="FZLTZHB--B51-0"/>
              </a:rPr>
              <a:t>1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 dirty="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on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tin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endParaRPr sz="1000" dirty="0">
              <a:latin typeface="Menlo"/>
              <a:cs typeface="Menlo"/>
            </a:endParaRPr>
          </a:p>
          <a:p>
            <a:pPr marL="571500" marR="1126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诸葛亮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孔明曰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孔明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 dirty="0">
              <a:latin typeface="FZLTZHB--B51-0"/>
              <a:cs typeface="FZLTZHB--B51-0"/>
            </a:endParaRPr>
          </a:p>
          <a:p>
            <a:pPr marL="571500" marR="1380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关公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云长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关羽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 dirty="0">
              <a:latin typeface="FZLTZHB--B51-0"/>
              <a:cs typeface="FZLTZHB--B51-0"/>
            </a:endParaRPr>
          </a:p>
          <a:p>
            <a:pPr marL="571500" marR="1253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玄德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 err="1">
                <a:solidFill>
                  <a:srgbClr val="1DB41D"/>
                </a:solidFill>
                <a:latin typeface="Heiti SC"/>
                <a:cs typeface="Heiti SC"/>
              </a:rPr>
              <a:t>玄德曰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en-US" altLang="zh-CN"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刘备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 dirty="0">
              <a:latin typeface="FZLTZHB--B51-0"/>
              <a:cs typeface="FZLTZHB--B51-0"/>
            </a:endParaRPr>
          </a:p>
          <a:p>
            <a:pPr marL="571500" marR="1380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孟德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丞相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曹操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 dirty="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 dirty="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240"/>
              </a:spcBef>
            </a:pPr>
            <a:r>
              <a:rPr sz="1000" b="1" spc="120" dirty="0">
                <a:latin typeface="FZLTZHB--B51-0"/>
                <a:cs typeface="FZLTZHB--B51-0"/>
              </a:rPr>
              <a:t>r</a:t>
            </a:r>
            <a:r>
              <a:rPr sz="1000" b="1" spc="-140" dirty="0">
                <a:latin typeface="FZLTZHB--B51-0"/>
                <a:cs typeface="FZLTZHB--B51-0"/>
              </a:rPr>
              <a:t>wo</a:t>
            </a:r>
            <a:r>
              <a:rPr sz="1000" b="1" spc="-95" dirty="0">
                <a:latin typeface="FZLTZHB--B51-0"/>
                <a:cs typeface="FZLTZHB--B51-0"/>
              </a:rPr>
              <a:t>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355" dirty="0">
                <a:latin typeface="FZLTZHB--B51-0"/>
                <a:cs typeface="FZLTZHB--B51-0"/>
              </a:rPr>
              <a:t>w</a:t>
            </a:r>
            <a:r>
              <a:rPr sz="1000" b="1" dirty="0">
                <a:latin typeface="FZLTZHB--B51-0"/>
                <a:cs typeface="FZLTZHB--B51-0"/>
              </a:rPr>
              <a:t>or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endParaRPr sz="1000" dirty="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spc="-105" dirty="0">
                <a:latin typeface="FZLTZHB--B51-0"/>
                <a:cs typeface="FZLTZHB--B51-0"/>
              </a:rPr>
              <a:t>co</a:t>
            </a:r>
            <a:r>
              <a:rPr sz="1000" b="1" spc="-110" dirty="0">
                <a:latin typeface="FZLTZHB--B51-0"/>
                <a:cs typeface="FZLTZHB--B51-0"/>
              </a:rPr>
              <a:t>u</a:t>
            </a:r>
            <a:r>
              <a:rPr sz="1000" b="1" spc="-5" dirty="0">
                <a:latin typeface="FZLTZHB--B51-0"/>
                <a:cs typeface="FZLTZHB--B51-0"/>
              </a:rPr>
              <a:t>nt</a:t>
            </a:r>
            <a:r>
              <a:rPr sz="1000" b="1" spc="-10" dirty="0">
                <a:latin typeface="FZLTZHB--B51-0"/>
                <a:cs typeface="FZLTZHB--B51-0"/>
              </a:rPr>
              <a:t>s</a:t>
            </a:r>
            <a:r>
              <a:rPr sz="1000" b="1" spc="185" dirty="0">
                <a:latin typeface="FZLTZHB--B51-0"/>
                <a:cs typeface="FZLTZHB--B51-0"/>
              </a:rPr>
              <a:t>[</a:t>
            </a:r>
            <a:r>
              <a:rPr sz="1000" b="1" spc="-60" dirty="0">
                <a:latin typeface="FZLTZHB--B51-0"/>
                <a:cs typeface="FZLTZHB--B51-0"/>
              </a:rPr>
              <a:t>rwo</a:t>
            </a:r>
            <a:r>
              <a:rPr sz="1000" b="1" spc="-45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spc="195" dirty="0">
                <a:latin typeface="FZLTZHB--B51-0"/>
                <a:cs typeface="FZLTZHB--B51-0"/>
              </a:rPr>
              <a:t>]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114" dirty="0">
                <a:latin typeface="FZLTZHB--B51-0"/>
                <a:cs typeface="FZLTZHB--B51-0"/>
              </a:rPr>
              <a:t>o</a:t>
            </a:r>
            <a:r>
              <a:rPr sz="1000" b="1" spc="-30" dirty="0">
                <a:latin typeface="FZLTZHB--B51-0"/>
                <a:cs typeface="FZLTZHB--B51-0"/>
              </a:rPr>
              <a:t>unt</a:t>
            </a:r>
            <a:r>
              <a:rPr sz="1000" b="1" spc="-40" dirty="0">
                <a:latin typeface="FZLTZHB--B51-0"/>
                <a:cs typeface="FZLTZHB--B51-0"/>
              </a:rPr>
              <a:t>s</a:t>
            </a:r>
            <a:r>
              <a:rPr sz="1000" b="1" spc="-5" dirty="0">
                <a:latin typeface="FZLTZHB--B51-0"/>
                <a:cs typeface="FZLTZHB--B51-0"/>
              </a:rPr>
              <a:t>.g</a:t>
            </a:r>
            <a:r>
              <a:rPr sz="1000" b="1" spc="-10" dirty="0">
                <a:latin typeface="FZLTZHB--B51-0"/>
                <a:cs typeface="FZLTZHB--B51-0"/>
              </a:rPr>
              <a:t>e</a:t>
            </a:r>
            <a:r>
              <a:rPr sz="1000" b="1" spc="175" dirty="0">
                <a:latin typeface="FZLTZHB--B51-0"/>
                <a:cs typeface="FZLTZHB--B51-0"/>
              </a:rPr>
              <a:t>t</a:t>
            </a:r>
            <a:r>
              <a:rPr sz="1000" b="1" spc="130" dirty="0">
                <a:latin typeface="FZLTZHB--B51-0"/>
                <a:cs typeface="FZLTZHB--B51-0"/>
              </a:rPr>
              <a:t>(</a:t>
            </a:r>
            <a:r>
              <a:rPr sz="1000" b="1" spc="135" dirty="0">
                <a:latin typeface="FZLTZHB--B51-0"/>
                <a:cs typeface="FZLTZHB--B51-0"/>
              </a:rPr>
              <a:t>r</a:t>
            </a:r>
            <a:r>
              <a:rPr sz="1000" b="1" spc="-360" dirty="0">
                <a:latin typeface="FZLTZHB--B51-0"/>
                <a:cs typeface="FZLTZHB--B51-0"/>
              </a:rPr>
              <a:t>w</a:t>
            </a:r>
            <a:r>
              <a:rPr sz="1000" b="1" spc="35" dirty="0">
                <a:latin typeface="FZLTZHB--B51-0"/>
                <a:cs typeface="FZLTZHB--B51-0"/>
              </a:rPr>
              <a:t>ord</a:t>
            </a:r>
            <a:r>
              <a:rPr sz="1000" b="1" spc="10" dirty="0">
                <a:latin typeface="FZLTZHB--B51-0"/>
                <a:cs typeface="FZLTZHB--B51-0"/>
              </a:rPr>
              <a:t>,</a:t>
            </a:r>
            <a:r>
              <a:rPr sz="1000" b="1" spc="15" dirty="0">
                <a:latin typeface="FZLTZHB--B51-0"/>
                <a:cs typeface="FZLTZHB--B51-0"/>
              </a:rPr>
              <a:t>0)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30" dirty="0">
                <a:latin typeface="FZLTZHB--B51-0"/>
                <a:cs typeface="FZLTZHB--B51-0"/>
              </a:rPr>
              <a:t>+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25" dirty="0">
                <a:latin typeface="FZLTZHB--B51-0"/>
                <a:cs typeface="FZLTZHB--B51-0"/>
              </a:rPr>
              <a:t>1</a:t>
            </a:r>
            <a:endParaRPr sz="1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000" b="1" spc="-95" dirty="0">
                <a:latin typeface="FZLTZHB--B51-0"/>
                <a:cs typeface="FZLTZHB--B51-0"/>
              </a:rPr>
              <a:t>exc</a:t>
            </a:r>
            <a:r>
              <a:rPr sz="1000" b="1" spc="15" dirty="0">
                <a:latin typeface="FZLTZHB--B51-0"/>
                <a:cs typeface="FZLTZHB--B51-0"/>
              </a:rPr>
              <a:t>lud</a:t>
            </a:r>
            <a:r>
              <a:rPr sz="1000" b="1" spc="10" dirty="0">
                <a:latin typeface="FZLTZHB--B51-0"/>
                <a:cs typeface="FZLTZHB--B51-0"/>
              </a:rPr>
              <a:t>es:</a:t>
            </a:r>
            <a:endParaRPr sz="1000" dirty="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del </a:t>
            </a:r>
            <a:r>
              <a:rPr sz="1000" b="1" spc="-95" dirty="0">
                <a:latin typeface="FZLTZHB--B51-0"/>
                <a:cs typeface="FZLTZHB--B51-0"/>
              </a:rPr>
              <a:t>c</a:t>
            </a:r>
            <a:r>
              <a:rPr sz="1000" b="1" spc="-105" dirty="0">
                <a:latin typeface="FZLTZHB--B51-0"/>
                <a:cs typeface="FZLTZHB--B51-0"/>
              </a:rPr>
              <a:t>o</a:t>
            </a:r>
            <a:r>
              <a:rPr sz="1000" b="1" spc="-125" dirty="0">
                <a:latin typeface="FZLTZHB--B51-0"/>
                <a:cs typeface="FZLTZHB--B51-0"/>
              </a:rPr>
              <a:t>u</a:t>
            </a:r>
            <a:r>
              <a:rPr sz="1000" b="1" spc="50" dirty="0">
                <a:latin typeface="FZLTZHB--B51-0"/>
                <a:cs typeface="FZLTZHB--B51-0"/>
              </a:rPr>
              <a:t>nts</a:t>
            </a:r>
            <a:r>
              <a:rPr sz="1000" b="1" spc="25" dirty="0">
                <a:latin typeface="FZLTZHB--B51-0"/>
                <a:cs typeface="FZLTZHB--B51-0"/>
              </a:rPr>
              <a:t>[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40" dirty="0">
                <a:latin typeface="FZLTZHB--B51-0"/>
                <a:cs typeface="FZLTZHB--B51-0"/>
              </a:rPr>
              <a:t>d]</a:t>
            </a:r>
            <a:endParaRPr sz="1000" dirty="0">
              <a:latin typeface="FZLTZHB--B51-0"/>
              <a:cs typeface="FZLTZHB--B51-0"/>
            </a:endParaRPr>
          </a:p>
          <a:p>
            <a:pPr marL="13335" marR="1261110">
              <a:lnSpc>
                <a:spcPct val="120000"/>
              </a:lnSpc>
            </a:pPr>
            <a:r>
              <a:rPr sz="1000" b="1" spc="-20" dirty="0">
                <a:latin typeface="FZLTZHB--B51-0"/>
                <a:cs typeface="FZLTZHB--B51-0"/>
              </a:rPr>
              <a:t>ite</a:t>
            </a:r>
            <a:r>
              <a:rPr sz="1000" b="1" spc="-50" dirty="0">
                <a:latin typeface="FZLTZHB--B51-0"/>
                <a:cs typeface="FZLTZHB--B51-0"/>
              </a:rPr>
              <a:t>m</a:t>
            </a:r>
            <a:r>
              <a:rPr sz="1000" b="1" spc="-60" dirty="0">
                <a:latin typeface="FZLTZHB--B51-0"/>
                <a:cs typeface="FZLTZHB--B51-0"/>
              </a:rPr>
              <a:t>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28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is</a:t>
            </a:r>
            <a:r>
              <a:rPr sz="1000" b="1" spc="12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(</a:t>
            </a:r>
            <a:r>
              <a:rPr sz="1000" b="1" spc="-95" dirty="0">
                <a:latin typeface="FZLTZHB--B51-0"/>
                <a:cs typeface="FZLTZHB--B51-0"/>
              </a:rPr>
              <a:t>c</a:t>
            </a:r>
            <a:r>
              <a:rPr sz="1000" b="1" spc="-105" dirty="0">
                <a:latin typeface="FZLTZHB--B51-0"/>
                <a:cs typeface="FZLTZHB--B51-0"/>
              </a:rPr>
              <a:t>o</a:t>
            </a:r>
            <a:r>
              <a:rPr sz="1000" b="1" spc="-25" dirty="0">
                <a:latin typeface="FZLTZHB--B51-0"/>
                <a:cs typeface="FZLTZHB--B51-0"/>
              </a:rPr>
              <a:t>un</a:t>
            </a:r>
            <a:r>
              <a:rPr sz="1000" b="1" spc="-20" dirty="0">
                <a:latin typeface="FZLTZHB--B51-0"/>
                <a:cs typeface="FZLTZHB--B51-0"/>
              </a:rPr>
              <a:t>t</a:t>
            </a:r>
            <a:r>
              <a:rPr sz="1000" b="1" spc="170" dirty="0">
                <a:latin typeface="FZLTZHB--B51-0"/>
                <a:cs typeface="FZLTZHB--B51-0"/>
              </a:rPr>
              <a:t>s.</a:t>
            </a:r>
            <a:r>
              <a:rPr sz="1000" b="1" spc="90" dirty="0">
                <a:latin typeface="FZLTZHB--B51-0"/>
                <a:cs typeface="FZLTZHB--B51-0"/>
              </a:rPr>
              <a:t>i</a:t>
            </a:r>
            <a:r>
              <a:rPr sz="1000" b="1" spc="170" dirty="0">
                <a:latin typeface="FZLTZHB--B51-0"/>
                <a:cs typeface="FZLTZHB--B51-0"/>
              </a:rPr>
              <a:t>t</a:t>
            </a:r>
            <a:r>
              <a:rPr sz="1000" b="1" spc="-210" dirty="0">
                <a:latin typeface="FZLTZHB--B51-0"/>
                <a:cs typeface="FZLTZHB--B51-0"/>
              </a:rPr>
              <a:t>ems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155" dirty="0">
                <a:latin typeface="FZLTZHB--B51-0"/>
                <a:cs typeface="FZLTZHB--B51-0"/>
              </a:rPr>
              <a:t>))</a:t>
            </a:r>
            <a:r>
              <a:rPr sz="1000" b="1" spc="105" dirty="0">
                <a:latin typeface="FZLTZHB--B51-0"/>
                <a:cs typeface="FZLTZHB--B51-0"/>
              </a:rPr>
              <a:t> </a:t>
            </a:r>
            <a:r>
              <a:rPr sz="1000" b="1" spc="-20" dirty="0">
                <a:latin typeface="FZLTZHB--B51-0"/>
                <a:cs typeface="FZLTZHB--B51-0"/>
              </a:rPr>
              <a:t>ite</a:t>
            </a:r>
            <a:r>
              <a:rPr sz="1000" b="1" spc="-50" dirty="0">
                <a:latin typeface="FZLTZHB--B51-0"/>
                <a:cs typeface="FZLTZHB--B51-0"/>
              </a:rPr>
              <a:t>m</a:t>
            </a:r>
            <a:r>
              <a:rPr sz="1000" b="1" spc="30" dirty="0">
                <a:latin typeface="FZLTZHB--B51-0"/>
                <a:cs typeface="FZLTZHB--B51-0"/>
              </a:rPr>
              <a:t>s.s</a:t>
            </a:r>
            <a:r>
              <a:rPr sz="1000" b="1" spc="65" dirty="0">
                <a:latin typeface="FZLTZHB--B51-0"/>
                <a:cs typeface="FZLTZHB--B51-0"/>
              </a:rPr>
              <a:t>or</a:t>
            </a:r>
            <a:r>
              <a:rPr sz="1000" b="1" spc="35" dirty="0">
                <a:latin typeface="FZLTZHB--B51-0"/>
                <a:cs typeface="FZLTZHB--B51-0"/>
              </a:rPr>
              <a:t>t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95" dirty="0">
                <a:latin typeface="FZLTZHB--B51-0"/>
                <a:cs typeface="FZLTZHB--B51-0"/>
              </a:rPr>
              <a:t>key</a:t>
            </a:r>
            <a:r>
              <a:rPr sz="1000" b="1" spc="-105" dirty="0">
                <a:latin typeface="FZLTZHB--B51-0"/>
                <a:cs typeface="FZLTZHB--B51-0"/>
              </a:rPr>
              <a:t>=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la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bda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70" dirty="0">
                <a:latin typeface="FZLTZHB--B51-0"/>
                <a:cs typeface="FZLTZHB--B51-0"/>
              </a:rPr>
              <a:t>x:x</a:t>
            </a:r>
            <a:r>
              <a:rPr sz="1000" b="1" spc="40" dirty="0">
                <a:latin typeface="FZLTZHB--B51-0"/>
                <a:cs typeface="FZLTZHB--B51-0"/>
              </a:rPr>
              <a:t>[</a:t>
            </a:r>
            <a:r>
              <a:rPr sz="1000" b="1" spc="150" dirty="0">
                <a:latin typeface="FZLTZHB--B51-0"/>
                <a:cs typeface="FZLTZHB--B51-0"/>
              </a:rPr>
              <a:t>1],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dirty="0">
                <a:latin typeface="FZLTZHB--B51-0"/>
                <a:cs typeface="FZLTZHB--B51-0"/>
              </a:rPr>
              <a:t>r</a:t>
            </a:r>
            <a:r>
              <a:rPr sz="1000" b="1" spc="-5" dirty="0">
                <a:latin typeface="FZLTZHB--B51-0"/>
                <a:cs typeface="FZLTZHB--B51-0"/>
              </a:rPr>
              <a:t>e</a:t>
            </a:r>
            <a:r>
              <a:rPr sz="1000" b="1" spc="-60" dirty="0">
                <a:latin typeface="FZLTZHB--B51-0"/>
                <a:cs typeface="FZLTZHB--B51-0"/>
              </a:rPr>
              <a:t>v</a:t>
            </a:r>
            <a:r>
              <a:rPr sz="1000" b="1" spc="-40" dirty="0">
                <a:latin typeface="FZLTZHB--B51-0"/>
                <a:cs typeface="FZLTZHB--B51-0"/>
              </a:rPr>
              <a:t>ers</a:t>
            </a:r>
            <a:r>
              <a:rPr sz="1000" b="1" spc="-55" dirty="0">
                <a:latin typeface="FZLTZHB--B51-0"/>
                <a:cs typeface="FZLTZHB--B51-0"/>
              </a:rPr>
              <a:t>e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ue</a:t>
            </a:r>
            <a:r>
              <a:rPr sz="1000" b="1" spc="130" dirty="0">
                <a:latin typeface="FZLTZHB--B51-0"/>
                <a:cs typeface="FZLTZHB--B51-0"/>
              </a:rPr>
              <a:t>)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285" dirty="0">
                <a:latin typeface="FZLTZHB--B51-0"/>
                <a:cs typeface="FZLTZHB--B51-0"/>
              </a:rPr>
              <a:t>i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0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4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000" b="1" spc="-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000" b="1" spc="70" dirty="0">
                <a:latin typeface="FZLTZHB--B51-0"/>
                <a:cs typeface="FZLTZHB--B51-0"/>
              </a:rPr>
              <a:t>(</a:t>
            </a:r>
            <a:r>
              <a:rPr sz="1000" b="1" spc="100" dirty="0">
                <a:latin typeface="FZLTZHB--B51-0"/>
                <a:cs typeface="FZLTZHB--B51-0"/>
              </a:rPr>
              <a:t>1</a:t>
            </a:r>
            <a:r>
              <a:rPr sz="1000" b="1" spc="-125" dirty="0">
                <a:latin typeface="FZLTZHB--B51-0"/>
                <a:cs typeface="FZLTZHB--B51-0"/>
              </a:rPr>
              <a:t>0</a:t>
            </a:r>
            <a:r>
              <a:rPr sz="1000" b="1" spc="180" dirty="0">
                <a:latin typeface="FZLTZHB--B51-0"/>
                <a:cs typeface="FZLTZHB--B51-0"/>
              </a:rPr>
              <a:t>):</a:t>
            </a:r>
            <a:endParaRPr sz="1000" dirty="0">
              <a:latin typeface="FZLTZHB--B51-0"/>
              <a:cs typeface="FZLTZHB--B51-0"/>
            </a:endParaRPr>
          </a:p>
          <a:p>
            <a:pPr marL="292735" marR="1052195">
              <a:lnSpc>
                <a:spcPct val="120000"/>
              </a:lnSpc>
            </a:pP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55" dirty="0">
                <a:latin typeface="FZLTZHB--B51-0"/>
                <a:cs typeface="FZLTZHB--B51-0"/>
              </a:rPr>
              <a:t>d,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45" dirty="0">
                <a:latin typeface="FZLTZHB--B51-0"/>
                <a:cs typeface="FZLTZHB--B51-0"/>
              </a:rPr>
              <a:t>ount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85" dirty="0">
                <a:latin typeface="FZLTZHB--B51-0"/>
                <a:cs typeface="FZLTZHB--B51-0"/>
              </a:rPr>
              <a:t>it</a:t>
            </a:r>
            <a:r>
              <a:rPr sz="1000" b="1" spc="170" dirty="0">
                <a:latin typeface="FZLTZHB--B51-0"/>
                <a:cs typeface="FZLTZHB--B51-0"/>
              </a:rPr>
              <a:t>e</a:t>
            </a:r>
            <a:r>
              <a:rPr sz="1000" b="1" spc="-455" dirty="0">
                <a:latin typeface="FZLTZHB--B51-0"/>
                <a:cs typeface="FZLTZHB--B51-0"/>
              </a:rPr>
              <a:t>m</a:t>
            </a:r>
            <a:r>
              <a:rPr sz="1000" b="1" spc="70" dirty="0">
                <a:latin typeface="FZLTZHB--B51-0"/>
                <a:cs typeface="FZLTZHB--B51-0"/>
              </a:rPr>
              <a:t>s[</a:t>
            </a:r>
            <a:r>
              <a:rPr sz="1000" b="1" spc="280" dirty="0">
                <a:latin typeface="FZLTZHB--B51-0"/>
                <a:cs typeface="FZLTZHB--B51-0"/>
              </a:rPr>
              <a:t>i</a:t>
            </a:r>
            <a:r>
              <a:rPr sz="1000" b="1" spc="195" dirty="0">
                <a:latin typeface="FZLTZHB--B51-0"/>
                <a:cs typeface="FZLTZHB--B51-0"/>
              </a:rPr>
              <a:t>]</a:t>
            </a:r>
            <a:r>
              <a:rPr sz="1000" b="1" spc="155" dirty="0">
                <a:latin typeface="FZLTZHB--B51-0"/>
                <a:cs typeface="FZLTZHB--B51-0"/>
              </a:rPr>
              <a:t> </a:t>
            </a:r>
            <a:r>
              <a:rPr sz="10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1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0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1000" b="1" spc="145" dirty="0">
                <a:latin typeface="FZLTZHB--B51-0"/>
                <a:cs typeface="FZLTZHB--B51-0"/>
              </a:rPr>
              <a:t>(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0:</a:t>
            </a:r>
            <a:r>
              <a:rPr sz="1000" b="1" spc="-2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1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10</a:t>
            </a:r>
            <a:r>
              <a:rPr sz="1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{1</a:t>
            </a:r>
            <a:r>
              <a:rPr sz="1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1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5}"</a:t>
            </a:r>
            <a:r>
              <a:rPr sz="1000" b="1" spc="210" dirty="0">
                <a:latin typeface="FZLTZHB--B51-0"/>
                <a:cs typeface="FZLTZHB--B51-0"/>
              </a:rPr>
              <a:t>.</a:t>
            </a:r>
            <a:r>
              <a:rPr sz="1000" b="1" spc="70" dirty="0">
                <a:latin typeface="FZLTZHB--B51-0"/>
                <a:cs typeface="FZLTZHB--B51-0"/>
              </a:rPr>
              <a:t>fo</a:t>
            </a:r>
            <a:r>
              <a:rPr sz="1000" b="1" spc="55" dirty="0">
                <a:latin typeface="FZLTZHB--B51-0"/>
                <a:cs typeface="FZLTZHB--B51-0"/>
              </a:rPr>
              <a:t>r</a:t>
            </a:r>
            <a:r>
              <a:rPr sz="1000" b="1" spc="-160" dirty="0">
                <a:latin typeface="FZLTZHB--B51-0"/>
                <a:cs typeface="FZLTZHB--B51-0"/>
              </a:rPr>
              <a:t>ma</a:t>
            </a:r>
            <a:r>
              <a:rPr sz="1000" b="1" spc="-80" dirty="0">
                <a:latin typeface="FZLTZHB--B51-0"/>
                <a:cs typeface="FZLTZHB--B51-0"/>
              </a:rPr>
              <a:t>t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120" dirty="0">
                <a:latin typeface="FZLTZHB--B51-0"/>
                <a:cs typeface="FZLTZHB--B51-0"/>
              </a:rPr>
              <a:t>ou</a:t>
            </a:r>
            <a:r>
              <a:rPr sz="1000" b="1" spc="-125" dirty="0">
                <a:latin typeface="FZLTZHB--B51-0"/>
                <a:cs typeface="FZLTZHB--B51-0"/>
              </a:rPr>
              <a:t>n</a:t>
            </a:r>
            <a:r>
              <a:rPr sz="1000" b="1" spc="165" dirty="0"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))</a:t>
            </a:r>
            <a:endParaRPr sz="1000" dirty="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0847" y="2810940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中文文本分词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0847" y="3420438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0847" y="4029936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扩展程序解决问题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7296" y="1124712"/>
            <a:ext cx="1805177" cy="1202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39" y="1046225"/>
            <a:ext cx="3240405" cy="3004185"/>
          </a:xfrm>
          <a:custGeom>
            <a:avLst/>
            <a:gdLst/>
            <a:ahLst/>
            <a:cxnLst/>
            <a:rect l="l" t="t" r="r" b="b"/>
            <a:pathLst>
              <a:path w="3240404" h="3004185">
                <a:moveTo>
                  <a:pt x="0" y="0"/>
                </a:moveTo>
                <a:lnTo>
                  <a:pt x="3240024" y="0"/>
                </a:lnTo>
                <a:lnTo>
                  <a:pt x="3240024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82787" y="2354485"/>
            <a:ext cx="2493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根据结果进一步优化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1754" y="627888"/>
            <a:ext cx="1805177" cy="1201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7182" y="3144196"/>
            <a:ext cx="4502150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400" b="1" spc="-5" dirty="0">
                <a:latin typeface="Heiti SC"/>
                <a:cs typeface="Heiti SC"/>
              </a:rPr>
              <a:t>隆重发布《三国演义》人物出场顺</a:t>
            </a:r>
            <a:r>
              <a:rPr sz="1400" b="1" dirty="0">
                <a:latin typeface="Heiti SC"/>
                <a:cs typeface="Heiti SC"/>
              </a:rPr>
              <a:t>序</a:t>
            </a:r>
            <a:r>
              <a:rPr sz="1400" b="1" spc="-5" dirty="0">
                <a:latin typeface="Heiti SC"/>
                <a:cs typeface="Heiti SC"/>
              </a:rPr>
              <a:t>前</a:t>
            </a:r>
            <a:r>
              <a:rPr sz="1400" b="1" spc="80" dirty="0">
                <a:latin typeface="Arial"/>
                <a:cs typeface="Arial"/>
              </a:rPr>
              <a:t>20</a:t>
            </a:r>
            <a:r>
              <a:rPr sz="1400" b="1" spc="-5" dirty="0">
                <a:latin typeface="Heiti SC"/>
                <a:cs typeface="Heiti SC"/>
              </a:rPr>
              <a:t>： 曹操、孔明、刘备、关羽、张飞、</a:t>
            </a:r>
            <a:r>
              <a:rPr sz="1400" b="1" dirty="0">
                <a:latin typeface="Heiti SC"/>
                <a:cs typeface="Heiti SC"/>
              </a:rPr>
              <a:t>吕</a:t>
            </a:r>
            <a:r>
              <a:rPr sz="1400" b="1" spc="-5" dirty="0">
                <a:latin typeface="Heiti SC"/>
                <a:cs typeface="Heiti SC"/>
              </a:rPr>
              <a:t>布、</a:t>
            </a:r>
            <a:r>
              <a:rPr sz="1400" b="1" dirty="0">
                <a:latin typeface="Heiti SC"/>
                <a:cs typeface="Heiti SC"/>
              </a:rPr>
              <a:t>赵</a:t>
            </a:r>
            <a:r>
              <a:rPr sz="1400" b="1" spc="-5" dirty="0">
                <a:latin typeface="Heiti SC"/>
                <a:cs typeface="Heiti SC"/>
              </a:rPr>
              <a:t>云、</a:t>
            </a:r>
            <a:r>
              <a:rPr sz="1400" b="1" dirty="0">
                <a:latin typeface="Heiti SC"/>
                <a:cs typeface="Heiti SC"/>
              </a:rPr>
              <a:t>孙</a:t>
            </a:r>
            <a:r>
              <a:rPr sz="1400" b="1" spc="-5" dirty="0">
                <a:latin typeface="Heiti SC"/>
                <a:cs typeface="Heiti SC"/>
              </a:rPr>
              <a:t>权、 </a:t>
            </a:r>
            <a:r>
              <a:rPr sz="1400" b="1" spc="0" dirty="0">
                <a:latin typeface="Heiti SC"/>
                <a:cs typeface="Heiti SC"/>
              </a:rPr>
              <a:t>司马懿、周瑜、袁绍、马超、魏延、黄忠、姜维、马</a:t>
            </a:r>
            <a:r>
              <a:rPr sz="1400" b="1" spc="5" dirty="0">
                <a:latin typeface="Heiti SC"/>
                <a:cs typeface="Heiti SC"/>
              </a:rPr>
              <a:t>岱</a:t>
            </a:r>
            <a:r>
              <a:rPr sz="1400" b="1" spc="-5" dirty="0">
                <a:latin typeface="Heiti SC"/>
                <a:cs typeface="Heiti SC"/>
              </a:rPr>
              <a:t>、 庞德、孟获、刘表、夏侯惇</a:t>
            </a:r>
            <a:endParaRPr sz="1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00123" y="943628"/>
          <a:ext cx="1923743" cy="518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0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曹操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孔明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刘备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关羽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84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张飞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58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商议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44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如何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38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主公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31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军士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17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1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吕布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00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302361"/>
            <a:ext cx="5666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文本词频统计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举一</a:t>
            </a:r>
            <a:r>
              <a:rPr sz="4000" spc="-10" dirty="0">
                <a:latin typeface="Arial Unicode MS"/>
                <a:cs typeface="Arial Unicode MS"/>
              </a:rPr>
              <a:t>反</a:t>
            </a:r>
            <a:r>
              <a:rPr sz="4000" dirty="0">
                <a:latin typeface="Arial Unicode MS"/>
                <a:cs typeface="Arial Unicode MS"/>
              </a:rPr>
              <a:t>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339" y="99218"/>
            <a:ext cx="4286250" cy="490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000" b="1" spc="-40" dirty="0">
                <a:solidFill>
                  <a:srgbClr val="DC0012"/>
                </a:solidFill>
                <a:latin typeface="FZLTZHB--B51-0"/>
                <a:cs typeface="FZLTZHB--B51-0"/>
              </a:rPr>
              <a:t>Ca</a:t>
            </a:r>
            <a:r>
              <a:rPr sz="1000" b="1" spc="-20" dirty="0">
                <a:solidFill>
                  <a:srgbClr val="DC0012"/>
                </a:solidFill>
                <a:latin typeface="FZLTZHB--B51-0"/>
                <a:cs typeface="FZLTZHB--B51-0"/>
              </a:rPr>
              <a:t>l</a:t>
            </a:r>
            <a:r>
              <a:rPr sz="1000" b="1" spc="-65" dirty="0">
                <a:solidFill>
                  <a:srgbClr val="DC0012"/>
                </a:solidFill>
                <a:latin typeface="FZLTZHB--B51-0"/>
                <a:cs typeface="FZLTZHB--B51-0"/>
              </a:rPr>
              <a:t>Th</a:t>
            </a:r>
            <a:r>
              <a:rPr sz="1000" b="1" spc="-45" dirty="0">
                <a:solidFill>
                  <a:srgbClr val="DC0012"/>
                </a:solidFill>
                <a:latin typeface="FZLTZHB--B51-0"/>
                <a:cs typeface="FZLTZHB--B51-0"/>
              </a:rPr>
              <a:t>r</a:t>
            </a:r>
            <a:r>
              <a:rPr sz="1000" b="1" spc="-150" dirty="0">
                <a:solidFill>
                  <a:srgbClr val="DC0012"/>
                </a:solidFill>
                <a:latin typeface="FZLTZHB--B51-0"/>
                <a:cs typeface="FZLTZHB--B51-0"/>
              </a:rPr>
              <a:t>ee</a:t>
            </a:r>
            <a:r>
              <a:rPr sz="1000" b="1" spc="-185" dirty="0">
                <a:solidFill>
                  <a:srgbClr val="DC0012"/>
                </a:solidFill>
                <a:latin typeface="FZLTZHB--B51-0"/>
                <a:cs typeface="FZLTZHB--B51-0"/>
              </a:rPr>
              <a:t>K</a:t>
            </a:r>
            <a:r>
              <a:rPr sz="1000" b="1" spc="280" dirty="0">
                <a:solidFill>
                  <a:srgbClr val="DC0012"/>
                </a:solidFill>
                <a:latin typeface="FZLTZHB--B51-0"/>
                <a:cs typeface="FZLTZHB--B51-0"/>
              </a:rPr>
              <a:t>i</a:t>
            </a:r>
            <a:r>
              <a:rPr sz="1000" b="1" spc="-114" dirty="0">
                <a:solidFill>
                  <a:srgbClr val="DC0012"/>
                </a:solidFill>
                <a:latin typeface="FZLTZHB--B51-0"/>
                <a:cs typeface="FZLTZHB--B51-0"/>
              </a:rPr>
              <a:t>ngd</a:t>
            </a:r>
            <a:r>
              <a:rPr sz="1000" b="1" spc="-120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000" b="1" spc="-254" dirty="0">
                <a:solidFill>
                  <a:srgbClr val="DC0012"/>
                </a:solidFill>
                <a:latin typeface="FZLTZHB--B51-0"/>
                <a:cs typeface="FZLTZHB--B51-0"/>
              </a:rPr>
              <a:t>msV</a:t>
            </a:r>
            <a:r>
              <a:rPr sz="1000" b="1" spc="-5" dirty="0">
                <a:solidFill>
                  <a:srgbClr val="DC0012"/>
                </a:solidFill>
                <a:latin typeface="FZLTZHB--B51-0"/>
                <a:cs typeface="FZLTZHB--B51-0"/>
              </a:rPr>
              <a:t>2.</a:t>
            </a:r>
            <a:r>
              <a:rPr sz="1000" b="1" spc="-1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000" b="1" spc="-55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275" dirty="0">
                <a:latin typeface="FZLTZHB--B51-0"/>
                <a:cs typeface="FZLTZHB--B51-0"/>
              </a:rPr>
              <a:t>j</a:t>
            </a:r>
            <a:r>
              <a:rPr sz="1000" b="1" spc="285" dirty="0">
                <a:latin typeface="FZLTZHB--B51-0"/>
                <a:cs typeface="FZLTZHB--B51-0"/>
              </a:rPr>
              <a:t>i</a:t>
            </a:r>
            <a:r>
              <a:rPr sz="1000" b="1" spc="-120" dirty="0">
                <a:latin typeface="FZLTZHB--B51-0"/>
                <a:cs typeface="FZLTZHB--B51-0"/>
              </a:rPr>
              <a:t>eba</a:t>
            </a:r>
            <a:endParaRPr sz="1000">
              <a:latin typeface="FZLTZHB--B51-0"/>
              <a:cs typeface="FZLTZHB--B51-0"/>
            </a:endParaRPr>
          </a:p>
          <a:p>
            <a:pPr marL="12700" marR="5080" indent="-635">
              <a:lnSpc>
                <a:spcPct val="120000"/>
              </a:lnSpc>
            </a:pPr>
            <a:r>
              <a:rPr sz="1000" b="1" spc="90" dirty="0">
                <a:latin typeface="FZLTZHB--B51-0"/>
                <a:cs typeface="FZLTZHB--B51-0"/>
              </a:rPr>
              <a:t>txt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000" b="1" spc="-120" dirty="0">
                <a:solidFill>
                  <a:srgbClr val="900090"/>
                </a:solidFill>
                <a:latin typeface="FZLTZHB--B51-0"/>
                <a:cs typeface="FZLTZHB--B51-0"/>
              </a:rPr>
              <a:t>pe</a:t>
            </a:r>
            <a:r>
              <a:rPr sz="1000" b="1" spc="-12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th</a:t>
            </a:r>
            <a:r>
              <a:rPr sz="1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0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eek</a:t>
            </a:r>
            <a:r>
              <a:rPr sz="1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ing</a:t>
            </a:r>
            <a:r>
              <a:rPr sz="10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0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oms</a:t>
            </a:r>
            <a:r>
              <a:rPr sz="1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tx</a:t>
            </a:r>
            <a:r>
              <a:rPr sz="1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r"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10" dirty="0">
                <a:latin typeface="FZLTZHB--B51-0"/>
                <a:cs typeface="FZLTZHB--B51-0"/>
              </a:rPr>
              <a:t>enc</a:t>
            </a:r>
            <a:r>
              <a:rPr sz="1000" b="1" spc="25" dirty="0">
                <a:latin typeface="FZLTZHB--B51-0"/>
                <a:cs typeface="FZLTZHB--B51-0"/>
              </a:rPr>
              <a:t>od</a:t>
            </a:r>
            <a:r>
              <a:rPr sz="1000" b="1" spc="5" dirty="0">
                <a:latin typeface="FZLTZHB--B51-0"/>
                <a:cs typeface="FZLTZHB--B51-0"/>
              </a:rPr>
              <a:t>i</a:t>
            </a:r>
            <a:r>
              <a:rPr sz="1000" b="1" spc="-130" dirty="0">
                <a:latin typeface="FZLTZHB--B51-0"/>
                <a:cs typeface="FZLTZHB--B51-0"/>
              </a:rPr>
              <a:t>n</a:t>
            </a:r>
            <a:r>
              <a:rPr sz="1000" b="1" spc="-114" dirty="0">
                <a:latin typeface="FZLTZHB--B51-0"/>
                <a:cs typeface="FZLTZHB--B51-0"/>
              </a:rPr>
              <a:t>g=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1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000" b="1" spc="5" dirty="0">
                <a:solidFill>
                  <a:srgbClr val="1DB41D"/>
                </a:solidFill>
                <a:latin typeface="FZLTZHB--B51-0"/>
                <a:cs typeface="FZLTZHB--B51-0"/>
              </a:rPr>
              <a:t>8"</a:t>
            </a:r>
            <a:r>
              <a:rPr sz="1000" b="1" spc="180" dirty="0">
                <a:latin typeface="FZLTZHB--B51-0"/>
                <a:cs typeface="FZLTZHB--B51-0"/>
              </a:rPr>
              <a:t>).</a:t>
            </a:r>
            <a:r>
              <a:rPr sz="1000" b="1" spc="-55" dirty="0">
                <a:latin typeface="FZLTZHB--B51-0"/>
                <a:cs typeface="FZLTZHB--B51-0"/>
              </a:rPr>
              <a:t>rea</a:t>
            </a:r>
            <a:r>
              <a:rPr sz="1000" b="1" spc="-65" dirty="0">
                <a:latin typeface="FZLTZHB--B51-0"/>
                <a:cs typeface="FZLTZHB--B51-0"/>
              </a:rPr>
              <a:t>d</a:t>
            </a:r>
            <a:r>
              <a:rPr sz="1000" b="1" spc="155" dirty="0">
                <a:latin typeface="FZLTZHB--B51-0"/>
                <a:cs typeface="FZLTZHB--B51-0"/>
              </a:rPr>
              <a:t>()</a:t>
            </a:r>
            <a:r>
              <a:rPr sz="1000" b="1" spc="105" dirty="0">
                <a:latin typeface="FZLTZHB--B51-0"/>
                <a:cs typeface="FZLTZHB--B51-0"/>
              </a:rPr>
              <a:t> </a:t>
            </a:r>
            <a:r>
              <a:rPr sz="1000" b="1" spc="-50" dirty="0">
                <a:latin typeface="FZLTZHB--B51-0"/>
                <a:cs typeface="FZLTZHB--B51-0"/>
              </a:rPr>
              <a:t>excludes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2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5" dirty="0">
                <a:latin typeface="FZLTZHB--B51-0"/>
                <a:cs typeface="FZLTZHB--B51-0"/>
              </a:rPr>
              <a:t>{"</a:t>
            </a:r>
            <a:r>
              <a:rPr sz="1000" b="1" dirty="0">
                <a:latin typeface="Heiti SC"/>
                <a:cs typeface="Heiti SC"/>
              </a:rPr>
              <a:t>将军</a:t>
            </a:r>
            <a:r>
              <a:rPr sz="1000" b="1" spc="165" dirty="0">
                <a:latin typeface="FZLTZHB--B51-0"/>
                <a:cs typeface="FZLTZHB--B51-0"/>
              </a:rPr>
              <a:t>","</a:t>
            </a:r>
            <a:r>
              <a:rPr sz="1000" b="1" dirty="0">
                <a:latin typeface="Heiti SC"/>
                <a:cs typeface="Heiti SC"/>
              </a:rPr>
              <a:t>却说</a:t>
            </a:r>
            <a:r>
              <a:rPr sz="1000" b="1" spc="160" dirty="0">
                <a:latin typeface="FZLTZHB--B51-0"/>
                <a:cs typeface="FZLTZHB--B51-0"/>
              </a:rPr>
              <a:t>",</a:t>
            </a:r>
            <a:r>
              <a:rPr sz="1000" b="1" spc="170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荆州</a:t>
            </a:r>
            <a:r>
              <a:rPr sz="1000" b="1" spc="200" dirty="0">
                <a:latin typeface="FZLTZHB--B51-0"/>
                <a:cs typeface="FZLTZHB--B51-0"/>
              </a:rPr>
              <a:t>"</a:t>
            </a:r>
            <a:r>
              <a:rPr sz="1000" b="1" spc="160" dirty="0">
                <a:latin typeface="FZLTZHB--B51-0"/>
                <a:cs typeface="FZLTZHB--B51-0"/>
              </a:rPr>
              <a:t>,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-10" dirty="0">
                <a:latin typeface="Heiti SC"/>
                <a:cs typeface="Heiti SC"/>
              </a:rPr>
              <a:t>二</a:t>
            </a:r>
            <a:r>
              <a:rPr sz="1000" b="1" dirty="0">
                <a:latin typeface="Heiti SC"/>
                <a:cs typeface="Heiti SC"/>
              </a:rPr>
              <a:t>人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155" dirty="0">
                <a:latin typeface="FZLTZHB--B51-0"/>
                <a:cs typeface="FZLTZHB--B51-0"/>
              </a:rPr>
              <a:t>,</a:t>
            </a:r>
            <a:r>
              <a:rPr sz="1000" b="1" spc="204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不</a:t>
            </a:r>
            <a:r>
              <a:rPr sz="1000" b="1" spc="-10" dirty="0">
                <a:latin typeface="Heiti SC"/>
                <a:cs typeface="Heiti SC"/>
              </a:rPr>
              <a:t>可</a:t>
            </a:r>
            <a:r>
              <a:rPr sz="1000" b="1" spc="160" dirty="0">
                <a:latin typeface="FZLTZHB--B51-0"/>
                <a:cs typeface="FZLTZHB--B51-0"/>
              </a:rPr>
              <a:t>",</a:t>
            </a:r>
            <a:r>
              <a:rPr sz="1000" b="1" spc="175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不能</a:t>
            </a:r>
            <a:r>
              <a:rPr sz="1000" b="1" spc="200" dirty="0">
                <a:latin typeface="FZLTZHB--B51-0"/>
                <a:cs typeface="FZLTZHB--B51-0"/>
              </a:rPr>
              <a:t>"</a:t>
            </a:r>
            <a:r>
              <a:rPr sz="1000" b="1" spc="160" dirty="0">
                <a:latin typeface="FZLTZHB--B51-0"/>
                <a:cs typeface="FZLTZHB--B51-0"/>
              </a:rPr>
              <a:t>,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-10" dirty="0">
                <a:latin typeface="Heiti SC"/>
                <a:cs typeface="Heiti SC"/>
              </a:rPr>
              <a:t>如</a:t>
            </a:r>
            <a:r>
              <a:rPr sz="1000" b="1" dirty="0">
                <a:latin typeface="Heiti SC"/>
                <a:cs typeface="Heiti SC"/>
              </a:rPr>
              <a:t>此</a:t>
            </a:r>
            <a:r>
              <a:rPr sz="1000" b="1" spc="130" dirty="0">
                <a:latin typeface="FZLTZHB--B51-0"/>
                <a:cs typeface="FZLTZHB--B51-0"/>
              </a:rPr>
              <a:t>"} 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-60" dirty="0">
                <a:latin typeface="FZLTZHB--B51-0"/>
                <a:cs typeface="FZLTZHB--B51-0"/>
              </a:rPr>
              <a:t>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285" dirty="0">
                <a:latin typeface="FZLTZHB--B51-0"/>
                <a:cs typeface="FZLTZHB--B51-0"/>
              </a:rPr>
              <a:t>j</a:t>
            </a:r>
            <a:r>
              <a:rPr sz="1000" b="1" spc="270" dirty="0">
                <a:latin typeface="FZLTZHB--B51-0"/>
                <a:cs typeface="FZLTZHB--B51-0"/>
              </a:rPr>
              <a:t>i</a:t>
            </a:r>
            <a:r>
              <a:rPr sz="1000" b="1" spc="-120" dirty="0">
                <a:latin typeface="FZLTZHB--B51-0"/>
                <a:cs typeface="FZLTZHB--B51-0"/>
              </a:rPr>
              <a:t>e</a:t>
            </a:r>
            <a:r>
              <a:rPr sz="1000" b="1" spc="80" dirty="0">
                <a:latin typeface="FZLTZHB--B51-0"/>
                <a:cs typeface="FZLTZHB--B51-0"/>
              </a:rPr>
              <a:t>ba.</a:t>
            </a:r>
            <a:r>
              <a:rPr sz="1000" b="1" spc="30" dirty="0">
                <a:latin typeface="FZLTZHB--B51-0"/>
                <a:cs typeface="FZLTZHB--B51-0"/>
              </a:rPr>
              <a:t>l</a:t>
            </a:r>
            <a:r>
              <a:rPr sz="1000" b="1" spc="-10" dirty="0">
                <a:latin typeface="FZLTZHB--B51-0"/>
                <a:cs typeface="FZLTZHB--B51-0"/>
              </a:rPr>
              <a:t>cu</a:t>
            </a:r>
            <a:r>
              <a:rPr sz="1000" b="1" spc="-20" dirty="0"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(</a:t>
            </a:r>
            <a:r>
              <a:rPr sz="1000" b="1" spc="175" dirty="0">
                <a:latin typeface="FZLTZHB--B51-0"/>
                <a:cs typeface="FZLTZHB--B51-0"/>
              </a:rPr>
              <a:t>t</a:t>
            </a:r>
            <a:r>
              <a:rPr sz="1000" b="1" spc="80" dirty="0">
                <a:latin typeface="FZLTZHB--B51-0"/>
                <a:cs typeface="FZLTZHB--B51-0"/>
              </a:rPr>
              <a:t>xt)</a:t>
            </a:r>
            <a:endParaRPr sz="1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spc="-110" dirty="0">
                <a:latin typeface="FZLTZHB--B51-0"/>
                <a:cs typeface="FZLTZHB--B51-0"/>
              </a:rPr>
              <a:t>cou</a:t>
            </a:r>
            <a:r>
              <a:rPr sz="1000" b="1" spc="-114" dirty="0">
                <a:latin typeface="FZLTZHB--B51-0"/>
                <a:cs typeface="FZLTZHB--B51-0"/>
              </a:rPr>
              <a:t>n</a:t>
            </a:r>
            <a:r>
              <a:rPr sz="1000" b="1" spc="55" dirty="0">
                <a:latin typeface="FZLTZHB--B51-0"/>
                <a:cs typeface="FZLTZHB--B51-0"/>
              </a:rPr>
              <a:t>ts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5" dirty="0">
                <a:latin typeface="FZLTZHB--B51-0"/>
                <a:cs typeface="FZLTZHB--B51-0"/>
              </a:rPr>
              <a:t>{}</a:t>
            </a:r>
            <a:endParaRPr sz="1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90" dirty="0">
                <a:latin typeface="FZLTZHB--B51-0"/>
                <a:cs typeface="FZLTZHB--B51-0"/>
              </a:rPr>
              <a:t>ds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if </a:t>
            </a:r>
            <a:r>
              <a:rPr sz="1000" b="1" spc="1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155" dirty="0">
                <a:latin typeface="FZLTZHB--B51-0"/>
                <a:cs typeface="FZLTZHB--B51-0"/>
              </a:rPr>
              <a:t>)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5" dirty="0">
                <a:latin typeface="FZLTZHB--B51-0"/>
                <a:cs typeface="FZLTZHB--B51-0"/>
              </a:rPr>
              <a:t>=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20" dirty="0">
                <a:latin typeface="FZLTZHB--B51-0"/>
                <a:cs typeface="FZLTZHB--B51-0"/>
              </a:rPr>
              <a:t>1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on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tin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endParaRPr sz="1000">
              <a:latin typeface="Menlo"/>
              <a:cs typeface="Menlo"/>
            </a:endParaRPr>
          </a:p>
          <a:p>
            <a:pPr marL="571500" marR="1126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诸葛亮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孔明曰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孔明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>
              <a:latin typeface="FZLTZHB--B51-0"/>
              <a:cs typeface="FZLTZHB--B51-0"/>
            </a:endParaRPr>
          </a:p>
          <a:p>
            <a:pPr marL="571500" marR="1380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关公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云长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关羽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>
              <a:latin typeface="FZLTZHB--B51-0"/>
              <a:cs typeface="FZLTZHB--B51-0"/>
            </a:endParaRPr>
          </a:p>
          <a:p>
            <a:pPr marL="571500" marR="1253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玄德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玄德曰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刘备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>
              <a:latin typeface="FZLTZHB--B51-0"/>
              <a:cs typeface="FZLTZHB--B51-0"/>
            </a:endParaRPr>
          </a:p>
          <a:p>
            <a:pPr marL="571500" marR="1380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孟德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丞相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曹操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240"/>
              </a:spcBef>
            </a:pPr>
            <a:r>
              <a:rPr sz="1000" b="1" spc="120" dirty="0">
                <a:latin typeface="FZLTZHB--B51-0"/>
                <a:cs typeface="FZLTZHB--B51-0"/>
              </a:rPr>
              <a:t>r</a:t>
            </a:r>
            <a:r>
              <a:rPr sz="1000" b="1" spc="-140" dirty="0">
                <a:latin typeface="FZLTZHB--B51-0"/>
                <a:cs typeface="FZLTZHB--B51-0"/>
              </a:rPr>
              <a:t>wo</a:t>
            </a:r>
            <a:r>
              <a:rPr sz="1000" b="1" spc="-95" dirty="0">
                <a:latin typeface="FZLTZHB--B51-0"/>
                <a:cs typeface="FZLTZHB--B51-0"/>
              </a:rPr>
              <a:t>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355" dirty="0">
                <a:latin typeface="FZLTZHB--B51-0"/>
                <a:cs typeface="FZLTZHB--B51-0"/>
              </a:rPr>
              <a:t>w</a:t>
            </a:r>
            <a:r>
              <a:rPr sz="1000" b="1" dirty="0">
                <a:latin typeface="FZLTZHB--B51-0"/>
                <a:cs typeface="FZLTZHB--B51-0"/>
              </a:rPr>
              <a:t>or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endParaRPr sz="100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spc="-105" dirty="0">
                <a:latin typeface="FZLTZHB--B51-0"/>
                <a:cs typeface="FZLTZHB--B51-0"/>
              </a:rPr>
              <a:t>co</a:t>
            </a:r>
            <a:r>
              <a:rPr sz="1000" b="1" spc="-110" dirty="0">
                <a:latin typeface="FZLTZHB--B51-0"/>
                <a:cs typeface="FZLTZHB--B51-0"/>
              </a:rPr>
              <a:t>u</a:t>
            </a:r>
            <a:r>
              <a:rPr sz="1000" b="1" spc="-5" dirty="0">
                <a:latin typeface="FZLTZHB--B51-0"/>
                <a:cs typeface="FZLTZHB--B51-0"/>
              </a:rPr>
              <a:t>nt</a:t>
            </a:r>
            <a:r>
              <a:rPr sz="1000" b="1" spc="-10" dirty="0">
                <a:latin typeface="FZLTZHB--B51-0"/>
                <a:cs typeface="FZLTZHB--B51-0"/>
              </a:rPr>
              <a:t>s</a:t>
            </a:r>
            <a:r>
              <a:rPr sz="1000" b="1" spc="185" dirty="0">
                <a:latin typeface="FZLTZHB--B51-0"/>
                <a:cs typeface="FZLTZHB--B51-0"/>
              </a:rPr>
              <a:t>[</a:t>
            </a:r>
            <a:r>
              <a:rPr sz="1000" b="1" spc="-60" dirty="0">
                <a:latin typeface="FZLTZHB--B51-0"/>
                <a:cs typeface="FZLTZHB--B51-0"/>
              </a:rPr>
              <a:t>rwo</a:t>
            </a:r>
            <a:r>
              <a:rPr sz="1000" b="1" spc="-45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spc="195" dirty="0">
                <a:latin typeface="FZLTZHB--B51-0"/>
                <a:cs typeface="FZLTZHB--B51-0"/>
              </a:rPr>
              <a:t>]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114" dirty="0">
                <a:latin typeface="FZLTZHB--B51-0"/>
                <a:cs typeface="FZLTZHB--B51-0"/>
              </a:rPr>
              <a:t>o</a:t>
            </a:r>
            <a:r>
              <a:rPr sz="1000" b="1" spc="-30" dirty="0">
                <a:latin typeface="FZLTZHB--B51-0"/>
                <a:cs typeface="FZLTZHB--B51-0"/>
              </a:rPr>
              <a:t>unt</a:t>
            </a:r>
            <a:r>
              <a:rPr sz="1000" b="1" spc="-40" dirty="0">
                <a:latin typeface="FZLTZHB--B51-0"/>
                <a:cs typeface="FZLTZHB--B51-0"/>
              </a:rPr>
              <a:t>s</a:t>
            </a:r>
            <a:r>
              <a:rPr sz="1000" b="1" spc="-5" dirty="0">
                <a:latin typeface="FZLTZHB--B51-0"/>
                <a:cs typeface="FZLTZHB--B51-0"/>
              </a:rPr>
              <a:t>.g</a:t>
            </a:r>
            <a:r>
              <a:rPr sz="1000" b="1" spc="-10" dirty="0">
                <a:latin typeface="FZLTZHB--B51-0"/>
                <a:cs typeface="FZLTZHB--B51-0"/>
              </a:rPr>
              <a:t>e</a:t>
            </a:r>
            <a:r>
              <a:rPr sz="1000" b="1" spc="175" dirty="0">
                <a:latin typeface="FZLTZHB--B51-0"/>
                <a:cs typeface="FZLTZHB--B51-0"/>
              </a:rPr>
              <a:t>t</a:t>
            </a:r>
            <a:r>
              <a:rPr sz="1000" b="1" spc="130" dirty="0">
                <a:latin typeface="FZLTZHB--B51-0"/>
                <a:cs typeface="FZLTZHB--B51-0"/>
              </a:rPr>
              <a:t>(</a:t>
            </a:r>
            <a:r>
              <a:rPr sz="1000" b="1" spc="135" dirty="0">
                <a:latin typeface="FZLTZHB--B51-0"/>
                <a:cs typeface="FZLTZHB--B51-0"/>
              </a:rPr>
              <a:t>r</a:t>
            </a:r>
            <a:r>
              <a:rPr sz="1000" b="1" spc="-360" dirty="0">
                <a:latin typeface="FZLTZHB--B51-0"/>
                <a:cs typeface="FZLTZHB--B51-0"/>
              </a:rPr>
              <a:t>w</a:t>
            </a:r>
            <a:r>
              <a:rPr sz="1000" b="1" spc="35" dirty="0">
                <a:latin typeface="FZLTZHB--B51-0"/>
                <a:cs typeface="FZLTZHB--B51-0"/>
              </a:rPr>
              <a:t>ord</a:t>
            </a:r>
            <a:r>
              <a:rPr sz="1000" b="1" spc="10" dirty="0">
                <a:latin typeface="FZLTZHB--B51-0"/>
                <a:cs typeface="FZLTZHB--B51-0"/>
              </a:rPr>
              <a:t>,</a:t>
            </a:r>
            <a:r>
              <a:rPr sz="1000" b="1" spc="15" dirty="0">
                <a:latin typeface="FZLTZHB--B51-0"/>
                <a:cs typeface="FZLTZHB--B51-0"/>
              </a:rPr>
              <a:t>0)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30" dirty="0">
                <a:latin typeface="FZLTZHB--B51-0"/>
                <a:cs typeface="FZLTZHB--B51-0"/>
              </a:rPr>
              <a:t>+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25" dirty="0">
                <a:latin typeface="FZLTZHB--B51-0"/>
                <a:cs typeface="FZLTZHB--B51-0"/>
              </a:rPr>
              <a:t>1</a:t>
            </a:r>
            <a:endParaRPr sz="1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000" b="1" spc="-95" dirty="0">
                <a:latin typeface="FZLTZHB--B51-0"/>
                <a:cs typeface="FZLTZHB--B51-0"/>
              </a:rPr>
              <a:t>exc</a:t>
            </a:r>
            <a:r>
              <a:rPr sz="1000" b="1" spc="15" dirty="0">
                <a:latin typeface="FZLTZHB--B51-0"/>
                <a:cs typeface="FZLTZHB--B51-0"/>
              </a:rPr>
              <a:t>lud</a:t>
            </a:r>
            <a:r>
              <a:rPr sz="1000" b="1" spc="10" dirty="0">
                <a:latin typeface="FZLTZHB--B51-0"/>
                <a:cs typeface="FZLTZHB--B51-0"/>
              </a:rPr>
              <a:t>es:</a:t>
            </a:r>
            <a:endParaRPr sz="100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del </a:t>
            </a:r>
            <a:r>
              <a:rPr sz="1000" b="1" spc="-95" dirty="0">
                <a:latin typeface="FZLTZHB--B51-0"/>
                <a:cs typeface="FZLTZHB--B51-0"/>
              </a:rPr>
              <a:t>c</a:t>
            </a:r>
            <a:r>
              <a:rPr sz="1000" b="1" spc="-105" dirty="0">
                <a:latin typeface="FZLTZHB--B51-0"/>
                <a:cs typeface="FZLTZHB--B51-0"/>
              </a:rPr>
              <a:t>o</a:t>
            </a:r>
            <a:r>
              <a:rPr sz="1000" b="1" spc="-125" dirty="0">
                <a:latin typeface="FZLTZHB--B51-0"/>
                <a:cs typeface="FZLTZHB--B51-0"/>
              </a:rPr>
              <a:t>u</a:t>
            </a:r>
            <a:r>
              <a:rPr sz="1000" b="1" spc="50" dirty="0">
                <a:latin typeface="FZLTZHB--B51-0"/>
                <a:cs typeface="FZLTZHB--B51-0"/>
              </a:rPr>
              <a:t>nts</a:t>
            </a:r>
            <a:r>
              <a:rPr sz="1000" b="1" spc="25" dirty="0">
                <a:latin typeface="FZLTZHB--B51-0"/>
                <a:cs typeface="FZLTZHB--B51-0"/>
              </a:rPr>
              <a:t>[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40" dirty="0">
                <a:latin typeface="FZLTZHB--B51-0"/>
                <a:cs typeface="FZLTZHB--B51-0"/>
              </a:rPr>
              <a:t>d]</a:t>
            </a:r>
            <a:endParaRPr sz="1000">
              <a:latin typeface="FZLTZHB--B51-0"/>
              <a:cs typeface="FZLTZHB--B51-0"/>
            </a:endParaRPr>
          </a:p>
          <a:p>
            <a:pPr marL="13335" marR="1261110">
              <a:lnSpc>
                <a:spcPct val="120000"/>
              </a:lnSpc>
            </a:pPr>
            <a:r>
              <a:rPr sz="1000" b="1" spc="-20" dirty="0">
                <a:latin typeface="FZLTZHB--B51-0"/>
                <a:cs typeface="FZLTZHB--B51-0"/>
              </a:rPr>
              <a:t>ite</a:t>
            </a:r>
            <a:r>
              <a:rPr sz="1000" b="1" spc="-50" dirty="0">
                <a:latin typeface="FZLTZHB--B51-0"/>
                <a:cs typeface="FZLTZHB--B51-0"/>
              </a:rPr>
              <a:t>m</a:t>
            </a:r>
            <a:r>
              <a:rPr sz="1000" b="1" spc="-60" dirty="0">
                <a:latin typeface="FZLTZHB--B51-0"/>
                <a:cs typeface="FZLTZHB--B51-0"/>
              </a:rPr>
              <a:t>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28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is</a:t>
            </a:r>
            <a:r>
              <a:rPr sz="1000" b="1" spc="12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(</a:t>
            </a:r>
            <a:r>
              <a:rPr sz="1000" b="1" spc="-95" dirty="0">
                <a:latin typeface="FZLTZHB--B51-0"/>
                <a:cs typeface="FZLTZHB--B51-0"/>
              </a:rPr>
              <a:t>c</a:t>
            </a:r>
            <a:r>
              <a:rPr sz="1000" b="1" spc="-105" dirty="0">
                <a:latin typeface="FZLTZHB--B51-0"/>
                <a:cs typeface="FZLTZHB--B51-0"/>
              </a:rPr>
              <a:t>o</a:t>
            </a:r>
            <a:r>
              <a:rPr sz="1000" b="1" spc="-25" dirty="0">
                <a:latin typeface="FZLTZHB--B51-0"/>
                <a:cs typeface="FZLTZHB--B51-0"/>
              </a:rPr>
              <a:t>un</a:t>
            </a:r>
            <a:r>
              <a:rPr sz="1000" b="1" spc="-20" dirty="0">
                <a:latin typeface="FZLTZHB--B51-0"/>
                <a:cs typeface="FZLTZHB--B51-0"/>
              </a:rPr>
              <a:t>t</a:t>
            </a:r>
            <a:r>
              <a:rPr sz="1000" b="1" spc="170" dirty="0">
                <a:latin typeface="FZLTZHB--B51-0"/>
                <a:cs typeface="FZLTZHB--B51-0"/>
              </a:rPr>
              <a:t>s.</a:t>
            </a:r>
            <a:r>
              <a:rPr sz="1000" b="1" spc="90" dirty="0">
                <a:latin typeface="FZLTZHB--B51-0"/>
                <a:cs typeface="FZLTZHB--B51-0"/>
              </a:rPr>
              <a:t>i</a:t>
            </a:r>
            <a:r>
              <a:rPr sz="1000" b="1" spc="170" dirty="0">
                <a:latin typeface="FZLTZHB--B51-0"/>
                <a:cs typeface="FZLTZHB--B51-0"/>
              </a:rPr>
              <a:t>t</a:t>
            </a:r>
            <a:r>
              <a:rPr sz="1000" b="1" spc="-210" dirty="0">
                <a:latin typeface="FZLTZHB--B51-0"/>
                <a:cs typeface="FZLTZHB--B51-0"/>
              </a:rPr>
              <a:t>ems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155" dirty="0">
                <a:latin typeface="FZLTZHB--B51-0"/>
                <a:cs typeface="FZLTZHB--B51-0"/>
              </a:rPr>
              <a:t>))</a:t>
            </a:r>
            <a:r>
              <a:rPr sz="1000" b="1" spc="105" dirty="0">
                <a:latin typeface="FZLTZHB--B51-0"/>
                <a:cs typeface="FZLTZHB--B51-0"/>
              </a:rPr>
              <a:t> </a:t>
            </a:r>
            <a:r>
              <a:rPr sz="1000" b="1" spc="-20" dirty="0">
                <a:latin typeface="FZLTZHB--B51-0"/>
                <a:cs typeface="FZLTZHB--B51-0"/>
              </a:rPr>
              <a:t>ite</a:t>
            </a:r>
            <a:r>
              <a:rPr sz="1000" b="1" spc="-50" dirty="0">
                <a:latin typeface="FZLTZHB--B51-0"/>
                <a:cs typeface="FZLTZHB--B51-0"/>
              </a:rPr>
              <a:t>m</a:t>
            </a:r>
            <a:r>
              <a:rPr sz="1000" b="1" spc="30" dirty="0">
                <a:latin typeface="FZLTZHB--B51-0"/>
                <a:cs typeface="FZLTZHB--B51-0"/>
              </a:rPr>
              <a:t>s.s</a:t>
            </a:r>
            <a:r>
              <a:rPr sz="1000" b="1" spc="65" dirty="0">
                <a:latin typeface="FZLTZHB--B51-0"/>
                <a:cs typeface="FZLTZHB--B51-0"/>
              </a:rPr>
              <a:t>or</a:t>
            </a:r>
            <a:r>
              <a:rPr sz="1000" b="1" spc="35" dirty="0">
                <a:latin typeface="FZLTZHB--B51-0"/>
                <a:cs typeface="FZLTZHB--B51-0"/>
              </a:rPr>
              <a:t>t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95" dirty="0">
                <a:latin typeface="FZLTZHB--B51-0"/>
                <a:cs typeface="FZLTZHB--B51-0"/>
              </a:rPr>
              <a:t>key</a:t>
            </a:r>
            <a:r>
              <a:rPr sz="1000" b="1" spc="-105" dirty="0">
                <a:latin typeface="FZLTZHB--B51-0"/>
                <a:cs typeface="FZLTZHB--B51-0"/>
              </a:rPr>
              <a:t>=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la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bda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70" dirty="0">
                <a:latin typeface="FZLTZHB--B51-0"/>
                <a:cs typeface="FZLTZHB--B51-0"/>
              </a:rPr>
              <a:t>x:x</a:t>
            </a:r>
            <a:r>
              <a:rPr sz="1000" b="1" spc="40" dirty="0">
                <a:latin typeface="FZLTZHB--B51-0"/>
                <a:cs typeface="FZLTZHB--B51-0"/>
              </a:rPr>
              <a:t>[</a:t>
            </a:r>
            <a:r>
              <a:rPr sz="1000" b="1" spc="150" dirty="0">
                <a:latin typeface="FZLTZHB--B51-0"/>
                <a:cs typeface="FZLTZHB--B51-0"/>
              </a:rPr>
              <a:t>1],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dirty="0">
                <a:latin typeface="FZLTZHB--B51-0"/>
                <a:cs typeface="FZLTZHB--B51-0"/>
              </a:rPr>
              <a:t>r</a:t>
            </a:r>
            <a:r>
              <a:rPr sz="1000" b="1" spc="-5" dirty="0">
                <a:latin typeface="FZLTZHB--B51-0"/>
                <a:cs typeface="FZLTZHB--B51-0"/>
              </a:rPr>
              <a:t>e</a:t>
            </a:r>
            <a:r>
              <a:rPr sz="1000" b="1" spc="-60" dirty="0">
                <a:latin typeface="FZLTZHB--B51-0"/>
                <a:cs typeface="FZLTZHB--B51-0"/>
              </a:rPr>
              <a:t>v</a:t>
            </a:r>
            <a:r>
              <a:rPr sz="1000" b="1" spc="-40" dirty="0">
                <a:latin typeface="FZLTZHB--B51-0"/>
                <a:cs typeface="FZLTZHB--B51-0"/>
              </a:rPr>
              <a:t>ers</a:t>
            </a:r>
            <a:r>
              <a:rPr sz="1000" b="1" spc="-55" dirty="0">
                <a:latin typeface="FZLTZHB--B51-0"/>
                <a:cs typeface="FZLTZHB--B51-0"/>
              </a:rPr>
              <a:t>e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ue</a:t>
            </a:r>
            <a:r>
              <a:rPr sz="1000" b="1" spc="130" dirty="0">
                <a:latin typeface="FZLTZHB--B51-0"/>
                <a:cs typeface="FZLTZHB--B51-0"/>
              </a:rPr>
              <a:t>)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285" dirty="0">
                <a:latin typeface="FZLTZHB--B51-0"/>
                <a:cs typeface="FZLTZHB--B51-0"/>
              </a:rPr>
              <a:t>i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0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4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000" b="1" spc="-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000" b="1" spc="70" dirty="0">
                <a:latin typeface="FZLTZHB--B51-0"/>
                <a:cs typeface="FZLTZHB--B51-0"/>
              </a:rPr>
              <a:t>(</a:t>
            </a:r>
            <a:r>
              <a:rPr sz="1000" b="1" spc="100" dirty="0">
                <a:latin typeface="FZLTZHB--B51-0"/>
                <a:cs typeface="FZLTZHB--B51-0"/>
              </a:rPr>
              <a:t>1</a:t>
            </a:r>
            <a:r>
              <a:rPr sz="1000" b="1" spc="-125" dirty="0">
                <a:latin typeface="FZLTZHB--B51-0"/>
                <a:cs typeface="FZLTZHB--B51-0"/>
              </a:rPr>
              <a:t>0</a:t>
            </a:r>
            <a:r>
              <a:rPr sz="1000" b="1" spc="180" dirty="0">
                <a:latin typeface="FZLTZHB--B51-0"/>
                <a:cs typeface="FZLTZHB--B51-0"/>
              </a:rPr>
              <a:t>):</a:t>
            </a:r>
            <a:endParaRPr sz="1000">
              <a:latin typeface="FZLTZHB--B51-0"/>
              <a:cs typeface="FZLTZHB--B51-0"/>
            </a:endParaRPr>
          </a:p>
          <a:p>
            <a:pPr marL="292735" marR="1052195">
              <a:lnSpc>
                <a:spcPct val="120000"/>
              </a:lnSpc>
            </a:pP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55" dirty="0">
                <a:latin typeface="FZLTZHB--B51-0"/>
                <a:cs typeface="FZLTZHB--B51-0"/>
              </a:rPr>
              <a:t>d,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45" dirty="0">
                <a:latin typeface="FZLTZHB--B51-0"/>
                <a:cs typeface="FZLTZHB--B51-0"/>
              </a:rPr>
              <a:t>ount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85" dirty="0">
                <a:latin typeface="FZLTZHB--B51-0"/>
                <a:cs typeface="FZLTZHB--B51-0"/>
              </a:rPr>
              <a:t>it</a:t>
            </a:r>
            <a:r>
              <a:rPr sz="1000" b="1" spc="170" dirty="0">
                <a:latin typeface="FZLTZHB--B51-0"/>
                <a:cs typeface="FZLTZHB--B51-0"/>
              </a:rPr>
              <a:t>e</a:t>
            </a:r>
            <a:r>
              <a:rPr sz="1000" b="1" spc="-455" dirty="0">
                <a:latin typeface="FZLTZHB--B51-0"/>
                <a:cs typeface="FZLTZHB--B51-0"/>
              </a:rPr>
              <a:t>m</a:t>
            </a:r>
            <a:r>
              <a:rPr sz="1000" b="1" spc="70" dirty="0">
                <a:latin typeface="FZLTZHB--B51-0"/>
                <a:cs typeface="FZLTZHB--B51-0"/>
              </a:rPr>
              <a:t>s[</a:t>
            </a:r>
            <a:r>
              <a:rPr sz="1000" b="1" spc="280" dirty="0">
                <a:latin typeface="FZLTZHB--B51-0"/>
                <a:cs typeface="FZLTZHB--B51-0"/>
              </a:rPr>
              <a:t>i</a:t>
            </a:r>
            <a:r>
              <a:rPr sz="1000" b="1" spc="195" dirty="0">
                <a:latin typeface="FZLTZHB--B51-0"/>
                <a:cs typeface="FZLTZHB--B51-0"/>
              </a:rPr>
              <a:t>]</a:t>
            </a:r>
            <a:r>
              <a:rPr sz="1000" b="1" spc="155" dirty="0">
                <a:latin typeface="FZLTZHB--B51-0"/>
                <a:cs typeface="FZLTZHB--B51-0"/>
              </a:rPr>
              <a:t> </a:t>
            </a:r>
            <a:r>
              <a:rPr sz="10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1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0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1000" b="1" spc="145" dirty="0">
                <a:latin typeface="FZLTZHB--B51-0"/>
                <a:cs typeface="FZLTZHB--B51-0"/>
              </a:rPr>
              <a:t>(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0:</a:t>
            </a:r>
            <a:r>
              <a:rPr sz="1000" b="1" spc="-2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1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10</a:t>
            </a:r>
            <a:r>
              <a:rPr sz="1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{1</a:t>
            </a:r>
            <a:r>
              <a:rPr sz="1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1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5}"</a:t>
            </a:r>
            <a:r>
              <a:rPr sz="1000" b="1" spc="210" dirty="0">
                <a:latin typeface="FZLTZHB--B51-0"/>
                <a:cs typeface="FZLTZHB--B51-0"/>
              </a:rPr>
              <a:t>.</a:t>
            </a:r>
            <a:r>
              <a:rPr sz="1000" b="1" spc="70" dirty="0">
                <a:latin typeface="FZLTZHB--B51-0"/>
                <a:cs typeface="FZLTZHB--B51-0"/>
              </a:rPr>
              <a:t>fo</a:t>
            </a:r>
            <a:r>
              <a:rPr sz="1000" b="1" spc="55" dirty="0">
                <a:latin typeface="FZLTZHB--B51-0"/>
                <a:cs typeface="FZLTZHB--B51-0"/>
              </a:rPr>
              <a:t>r</a:t>
            </a:r>
            <a:r>
              <a:rPr sz="1000" b="1" spc="-160" dirty="0">
                <a:latin typeface="FZLTZHB--B51-0"/>
                <a:cs typeface="FZLTZHB--B51-0"/>
              </a:rPr>
              <a:t>ma</a:t>
            </a:r>
            <a:r>
              <a:rPr sz="1000" b="1" spc="-80" dirty="0">
                <a:latin typeface="FZLTZHB--B51-0"/>
                <a:cs typeface="FZLTZHB--B51-0"/>
              </a:rPr>
              <a:t>t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120" dirty="0">
                <a:latin typeface="FZLTZHB--B51-0"/>
                <a:cs typeface="FZLTZHB--B51-0"/>
              </a:rPr>
              <a:t>ou</a:t>
            </a:r>
            <a:r>
              <a:rPr sz="1000" b="1" spc="-125" dirty="0">
                <a:latin typeface="FZLTZHB--B51-0"/>
                <a:cs typeface="FZLTZHB--B51-0"/>
              </a:rPr>
              <a:t>n</a:t>
            </a:r>
            <a:r>
              <a:rPr sz="1000" b="1" spc="165" dirty="0"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))</a:t>
            </a:r>
            <a:endParaRPr sz="1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0847" y="2810940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中文文本分词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0847" y="3420438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0847" y="4029936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扩展程序解决问题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7296" y="1124712"/>
            <a:ext cx="1805177" cy="1202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ct val="100000"/>
              </a:lnSpc>
            </a:pPr>
            <a:r>
              <a:rPr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0245" y="1603177"/>
            <a:ext cx="572325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43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应用问题的扩展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《红楼梦》、《西游记》、《水浒传》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政府工作报告、科研论文、新闻报道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进一步呢？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未来还有词云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02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413" y="1619763"/>
            <a:ext cx="7383780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7045">
              <a:lnSpc>
                <a:spcPct val="100000"/>
              </a:lnSpc>
            </a:pP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是优秀的中文分词第三方库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中文文本需要通过分词获得单个的词语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j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b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是优秀的中文分词第三方库，需要额外安装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j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b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库提供三种分词模式，最简单只需掌握一个函数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69" y="549117"/>
            <a:ext cx="8082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385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库的安装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4330" y="1619763"/>
            <a:ext cx="18376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22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25" dirty="0">
                <a:solidFill>
                  <a:srgbClr val="006FC0"/>
                </a:solidFill>
                <a:latin typeface="Heiti SC"/>
                <a:cs typeface="Heiti SC"/>
              </a:rPr>
              <a:t>命令行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8484" y="1619763"/>
            <a:ext cx="29267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pi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ins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886" y="2500122"/>
            <a:ext cx="3670553" cy="191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0035" y="2495550"/>
            <a:ext cx="3675887" cy="1919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027" y="3712084"/>
            <a:ext cx="1728470" cy="215900"/>
          </a:xfrm>
          <a:custGeom>
            <a:avLst/>
            <a:gdLst/>
            <a:ahLst/>
            <a:cxnLst/>
            <a:rect l="l" t="t" r="r" b="b"/>
            <a:pathLst>
              <a:path w="1728470" h="215900">
                <a:moveTo>
                  <a:pt x="0" y="35940"/>
                </a:moveTo>
                <a:lnTo>
                  <a:pt x="21929" y="2833"/>
                </a:lnTo>
                <a:lnTo>
                  <a:pt x="1692275" y="0"/>
                </a:lnTo>
                <a:lnTo>
                  <a:pt x="1706257" y="2821"/>
                </a:lnTo>
                <a:lnTo>
                  <a:pt x="1717678" y="10515"/>
                </a:lnTo>
                <a:lnTo>
                  <a:pt x="1725382" y="21929"/>
                </a:lnTo>
                <a:lnTo>
                  <a:pt x="1728215" y="35907"/>
                </a:lnTo>
                <a:lnTo>
                  <a:pt x="1728216" y="179704"/>
                </a:lnTo>
                <a:lnTo>
                  <a:pt x="1725394" y="193687"/>
                </a:lnTo>
                <a:lnTo>
                  <a:pt x="1717700" y="205108"/>
                </a:lnTo>
                <a:lnTo>
                  <a:pt x="1706286" y="212812"/>
                </a:lnTo>
                <a:lnTo>
                  <a:pt x="1692308" y="215645"/>
                </a:lnTo>
                <a:lnTo>
                  <a:pt x="35941" y="215645"/>
                </a:lnTo>
                <a:lnTo>
                  <a:pt x="21958" y="212824"/>
                </a:lnTo>
                <a:lnTo>
                  <a:pt x="10537" y="205130"/>
                </a:lnTo>
                <a:lnTo>
                  <a:pt x="2833" y="193716"/>
                </a:lnTo>
                <a:lnTo>
                  <a:pt x="0" y="179738"/>
                </a:lnTo>
                <a:lnTo>
                  <a:pt x="0" y="35940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202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分词的原理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4349" y="1619763"/>
            <a:ext cx="6953884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1039">
              <a:lnSpc>
                <a:spcPct val="100000"/>
              </a:lnSpc>
            </a:pP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分词依靠中文词库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利用一个中文词库，确定中文字符之间的关联概率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中文字符间概率大的组成词组，形成分词结果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除了分词，用户还可以添加自定义的词组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9926" y="2302361"/>
            <a:ext cx="37242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库使用说明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3385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分词的三种模式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279" y="1619763"/>
            <a:ext cx="7563484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精确模式、全模式、搜索引擎模式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精确模式：把文本精确的切分开，不存在冗余单词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全模式：把文本中所有可能的词语都扫描出来，有冗余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搜索引擎模式：在精确模式基础上，对长词再次切分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202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库常用函数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701303"/>
          <a:ext cx="8165703" cy="3003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3"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cut(s)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精确模式，返回一个列表类型的分词结果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jieba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lc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中国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是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一个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伟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大的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国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家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['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spc="-1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</a:t>
                      </a:r>
                      <a:r>
                        <a:rPr sz="1600" spc="-5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是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一个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伟大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4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国家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160">
                <a:tc>
                  <a:txBody>
                    <a:bodyPr/>
                    <a:lstStyle/>
                    <a:p>
                      <a:pPr marL="318135" marR="310515" indent="106045">
                        <a:lnSpc>
                          <a:spcPct val="15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cut(s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cu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all=</a:t>
                      </a:r>
                      <a:r>
                        <a:rPr sz="2000" spc="-19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ue)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全模式，返回一个列表类型的分词结果，存在冗余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j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eb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ut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国是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一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个伟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大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的国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家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t_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ll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['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spc="-1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</a:t>
                      </a:r>
                      <a:r>
                        <a:rPr sz="1600" spc="-5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国是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一个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4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伟大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国家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202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库常用函数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5992" y="1485280"/>
          <a:ext cx="8259315" cy="336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003">
                <a:tc>
                  <a:txBody>
                    <a:bodyPr/>
                    <a:lstStyle/>
                    <a:p>
                      <a:pPr marL="879475" marR="78105" indent="-79438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cu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(s)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搜索引擎模式，返回一个列表类型的分词结果，存在冗余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jieba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lc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fo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rc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h(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华人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民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共和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国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是伟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大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34290" marR="64135" indent="125095">
                        <a:lnSpc>
                          <a:spcPct val="165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['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spc="-1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华</a:t>
                      </a:r>
                      <a:r>
                        <a:rPr sz="1600" spc="-5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华人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人民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4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共和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共和国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4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中华人民共 和国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是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伟大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8732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add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w)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向分词词典增加新词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w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jieba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ad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蟒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蛇语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言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1214</Words>
  <Application>Microsoft Macintosh PowerPoint</Application>
  <PresentationFormat>全屏显示(16:9)</PresentationFormat>
  <Paragraphs>223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 Unicode MS</vt:lpstr>
      <vt:lpstr>FZLTZHB--B51-0</vt:lpstr>
      <vt:lpstr>Heiti SC</vt:lpstr>
      <vt:lpstr>Arial</vt:lpstr>
      <vt:lpstr>Calibri</vt:lpstr>
      <vt:lpstr>Courier New</vt:lpstr>
      <vt:lpstr>Menlo</vt:lpstr>
      <vt:lpstr>Microsoft Sans Serif</vt:lpstr>
      <vt:lpstr>Times New Roman</vt:lpstr>
      <vt:lpstr>Office Theme</vt:lpstr>
      <vt:lpstr>Python语言程序设计</vt:lpstr>
      <vt:lpstr>jieba库基本介绍</vt:lpstr>
      <vt:lpstr>jieba库概述</vt:lpstr>
      <vt:lpstr>jieba库的安装</vt:lpstr>
      <vt:lpstr>jieba分词的原理</vt:lpstr>
      <vt:lpstr>jieba库使用说明</vt:lpstr>
      <vt:lpstr>jieba分词的三种模式</vt:lpstr>
      <vt:lpstr>jieba库常用函数</vt:lpstr>
      <vt:lpstr>jieba库常用函数</vt:lpstr>
      <vt:lpstr>jieba分词要点</vt:lpstr>
      <vt:lpstr>Python语言程序设计</vt:lpstr>
      <vt:lpstr>PowerPoint 演示文稿</vt:lpstr>
      <vt:lpstr>问题分析</vt:lpstr>
      <vt:lpstr>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《三国演义》人物出场统计</vt:lpstr>
      <vt:lpstr>PowerPoint 演示文稿</vt:lpstr>
      <vt:lpstr>- 根据结果进一步优化</vt:lpstr>
      <vt:lpstr>PowerPoint 演示文稿</vt:lpstr>
      <vt:lpstr>PowerPoint 演示文稿</vt:lpstr>
      <vt:lpstr>举一反三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3</cp:revision>
  <dcterms:created xsi:type="dcterms:W3CDTF">2020-09-17T17:14:30Z</dcterms:created>
  <dcterms:modified xsi:type="dcterms:W3CDTF">2020-11-03T08:06:51Z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2020-09-17T00:00:00Z</vt:filetime>
  </property>
</Properties>
</file>