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>
      <p:cViewPr varScale="1">
        <p:scale>
          <a:sx n="202" d="100"/>
          <a:sy n="202" d="100"/>
        </p:scale>
        <p:origin x="66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-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6387" y="1241514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41227" y="1241514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5681" y="571042"/>
            <a:ext cx="3072637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000" y="1601840"/>
            <a:ext cx="8581999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icourse163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course163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19.png"/><Relationship Id="rId4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课程形式</a:t>
            </a:r>
          </a:p>
        </p:txBody>
      </p:sp>
      <p:sp>
        <p:nvSpPr>
          <p:cNvPr id="6" name="object 6"/>
          <p:cNvSpPr/>
          <p:nvPr/>
        </p:nvSpPr>
        <p:spPr>
          <a:xfrm>
            <a:off x="6550152" y="1584960"/>
            <a:ext cx="1921763" cy="107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7742" y="2299149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在线课程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95061" y="2680550"/>
            <a:ext cx="619760" cy="1293495"/>
          </a:xfrm>
          <a:custGeom>
            <a:avLst/>
            <a:gdLst/>
            <a:ahLst/>
            <a:cxnLst/>
            <a:rect l="l" t="t" r="r" b="b"/>
            <a:pathLst>
              <a:path w="619760" h="1293495">
                <a:moveTo>
                  <a:pt x="14109" y="863765"/>
                </a:moveTo>
                <a:lnTo>
                  <a:pt x="0" y="1181227"/>
                </a:lnTo>
                <a:lnTo>
                  <a:pt x="271665" y="1293355"/>
                </a:lnTo>
                <a:lnTo>
                  <a:pt x="198780" y="1171778"/>
                </a:lnTo>
                <a:lnTo>
                  <a:pt x="248820" y="1127915"/>
                </a:lnTo>
                <a:lnTo>
                  <a:pt x="295916" y="1081628"/>
                </a:lnTo>
                <a:lnTo>
                  <a:pt x="340021" y="1033061"/>
                </a:lnTo>
                <a:lnTo>
                  <a:pt x="378898" y="985062"/>
                </a:lnTo>
                <a:lnTo>
                  <a:pt x="86829" y="985062"/>
                </a:lnTo>
                <a:lnTo>
                  <a:pt x="14109" y="863765"/>
                </a:lnTo>
                <a:close/>
              </a:path>
              <a:path w="619760" h="1293495">
                <a:moveTo>
                  <a:pt x="585419" y="0"/>
                </a:moveTo>
                <a:lnTo>
                  <a:pt x="377024" y="51473"/>
                </a:lnTo>
                <a:lnTo>
                  <a:pt x="388209" y="102728"/>
                </a:lnTo>
                <a:lnTo>
                  <a:pt x="396486" y="154154"/>
                </a:lnTo>
                <a:lnTo>
                  <a:pt x="401889" y="205642"/>
                </a:lnTo>
                <a:lnTo>
                  <a:pt x="404453" y="257083"/>
                </a:lnTo>
                <a:lnTo>
                  <a:pt x="404210" y="308369"/>
                </a:lnTo>
                <a:lnTo>
                  <a:pt x="401196" y="359390"/>
                </a:lnTo>
                <a:lnTo>
                  <a:pt x="395443" y="410038"/>
                </a:lnTo>
                <a:lnTo>
                  <a:pt x="386985" y="460205"/>
                </a:lnTo>
                <a:lnTo>
                  <a:pt x="375856" y="509781"/>
                </a:lnTo>
                <a:lnTo>
                  <a:pt x="362091" y="558658"/>
                </a:lnTo>
                <a:lnTo>
                  <a:pt x="345722" y="606727"/>
                </a:lnTo>
                <a:lnTo>
                  <a:pt x="326784" y="653880"/>
                </a:lnTo>
                <a:lnTo>
                  <a:pt x="305310" y="700008"/>
                </a:lnTo>
                <a:lnTo>
                  <a:pt x="281334" y="745001"/>
                </a:lnTo>
                <a:lnTo>
                  <a:pt x="254889" y="788752"/>
                </a:lnTo>
                <a:lnTo>
                  <a:pt x="226011" y="831152"/>
                </a:lnTo>
                <a:lnTo>
                  <a:pt x="194732" y="872091"/>
                </a:lnTo>
                <a:lnTo>
                  <a:pt x="161086" y="911462"/>
                </a:lnTo>
                <a:lnTo>
                  <a:pt x="125107" y="949155"/>
                </a:lnTo>
                <a:lnTo>
                  <a:pt x="86829" y="985062"/>
                </a:lnTo>
                <a:lnTo>
                  <a:pt x="378898" y="985062"/>
                </a:lnTo>
                <a:lnTo>
                  <a:pt x="419062" y="929675"/>
                </a:lnTo>
                <a:lnTo>
                  <a:pt x="453903" y="875146"/>
                </a:lnTo>
                <a:lnTo>
                  <a:pt x="485559" y="818921"/>
                </a:lnTo>
                <a:lnTo>
                  <a:pt x="513982" y="761146"/>
                </a:lnTo>
                <a:lnTo>
                  <a:pt x="539125" y="701967"/>
                </a:lnTo>
                <a:lnTo>
                  <a:pt x="560939" y="641529"/>
                </a:lnTo>
                <a:lnTo>
                  <a:pt x="579377" y="579978"/>
                </a:lnTo>
                <a:lnTo>
                  <a:pt x="594390" y="517460"/>
                </a:lnTo>
                <a:lnTo>
                  <a:pt x="605929" y="454122"/>
                </a:lnTo>
                <a:lnTo>
                  <a:pt x="613948" y="390107"/>
                </a:lnTo>
                <a:lnTo>
                  <a:pt x="618397" y="325563"/>
                </a:lnTo>
                <a:lnTo>
                  <a:pt x="619228" y="260635"/>
                </a:lnTo>
                <a:lnTo>
                  <a:pt x="616395" y="195469"/>
                </a:lnTo>
                <a:lnTo>
                  <a:pt x="609847" y="130210"/>
                </a:lnTo>
                <a:lnTo>
                  <a:pt x="599538" y="65005"/>
                </a:lnTo>
                <a:lnTo>
                  <a:pt x="585419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5061" y="2680550"/>
            <a:ext cx="619760" cy="1293495"/>
          </a:xfrm>
          <a:custGeom>
            <a:avLst/>
            <a:gdLst/>
            <a:ahLst/>
            <a:cxnLst/>
            <a:rect l="l" t="t" r="r" b="b"/>
            <a:pathLst>
              <a:path w="619760" h="1293495">
                <a:moveTo>
                  <a:pt x="585419" y="0"/>
                </a:moveTo>
                <a:lnTo>
                  <a:pt x="599538" y="65005"/>
                </a:lnTo>
                <a:lnTo>
                  <a:pt x="609847" y="130210"/>
                </a:lnTo>
                <a:lnTo>
                  <a:pt x="616395" y="195469"/>
                </a:lnTo>
                <a:lnTo>
                  <a:pt x="619230" y="260635"/>
                </a:lnTo>
                <a:lnTo>
                  <a:pt x="618398" y="325563"/>
                </a:lnTo>
                <a:lnTo>
                  <a:pt x="613950" y="390107"/>
                </a:lnTo>
                <a:lnTo>
                  <a:pt x="605932" y="454122"/>
                </a:lnTo>
                <a:lnTo>
                  <a:pt x="594393" y="517460"/>
                </a:lnTo>
                <a:lnTo>
                  <a:pt x="579381" y="579978"/>
                </a:lnTo>
                <a:lnTo>
                  <a:pt x="560944" y="641529"/>
                </a:lnTo>
                <a:lnTo>
                  <a:pt x="539130" y="701967"/>
                </a:lnTo>
                <a:lnTo>
                  <a:pt x="513988" y="761146"/>
                </a:lnTo>
                <a:lnTo>
                  <a:pt x="485564" y="818921"/>
                </a:lnTo>
                <a:lnTo>
                  <a:pt x="453908" y="875146"/>
                </a:lnTo>
                <a:lnTo>
                  <a:pt x="419068" y="929675"/>
                </a:lnTo>
                <a:lnTo>
                  <a:pt x="381091" y="982362"/>
                </a:lnTo>
                <a:lnTo>
                  <a:pt x="340025" y="1033061"/>
                </a:lnTo>
                <a:lnTo>
                  <a:pt x="295920" y="1081628"/>
                </a:lnTo>
                <a:lnTo>
                  <a:pt x="248822" y="1127915"/>
                </a:lnTo>
                <a:lnTo>
                  <a:pt x="198780" y="1171778"/>
                </a:lnTo>
                <a:lnTo>
                  <a:pt x="271665" y="1293355"/>
                </a:lnTo>
                <a:lnTo>
                  <a:pt x="0" y="1181227"/>
                </a:lnTo>
                <a:lnTo>
                  <a:pt x="14109" y="863765"/>
                </a:lnTo>
                <a:lnTo>
                  <a:pt x="86829" y="985062"/>
                </a:lnTo>
                <a:lnTo>
                  <a:pt x="125107" y="949155"/>
                </a:lnTo>
                <a:lnTo>
                  <a:pt x="161086" y="911462"/>
                </a:lnTo>
                <a:lnTo>
                  <a:pt x="194732" y="872091"/>
                </a:lnTo>
                <a:lnTo>
                  <a:pt x="226011" y="831152"/>
                </a:lnTo>
                <a:lnTo>
                  <a:pt x="254889" y="788752"/>
                </a:lnTo>
                <a:lnTo>
                  <a:pt x="281334" y="745001"/>
                </a:lnTo>
                <a:lnTo>
                  <a:pt x="305310" y="700008"/>
                </a:lnTo>
                <a:lnTo>
                  <a:pt x="326784" y="653880"/>
                </a:lnTo>
                <a:lnTo>
                  <a:pt x="345722" y="606727"/>
                </a:lnTo>
                <a:lnTo>
                  <a:pt x="362091" y="558658"/>
                </a:lnTo>
                <a:lnTo>
                  <a:pt x="375856" y="509781"/>
                </a:lnTo>
                <a:lnTo>
                  <a:pt x="386985" y="460205"/>
                </a:lnTo>
                <a:lnTo>
                  <a:pt x="395443" y="410038"/>
                </a:lnTo>
                <a:lnTo>
                  <a:pt x="401196" y="359390"/>
                </a:lnTo>
                <a:lnTo>
                  <a:pt x="404210" y="308369"/>
                </a:lnTo>
                <a:lnTo>
                  <a:pt x="404453" y="257083"/>
                </a:lnTo>
                <a:lnTo>
                  <a:pt x="401889" y="205642"/>
                </a:lnTo>
                <a:lnTo>
                  <a:pt x="396486" y="154154"/>
                </a:lnTo>
                <a:lnTo>
                  <a:pt x="388209" y="102728"/>
                </a:lnTo>
                <a:lnTo>
                  <a:pt x="377024" y="51473"/>
                </a:lnTo>
                <a:lnTo>
                  <a:pt x="585419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0182" y="2709332"/>
            <a:ext cx="807720" cy="1247775"/>
          </a:xfrm>
          <a:custGeom>
            <a:avLst/>
            <a:gdLst/>
            <a:ahLst/>
            <a:cxnLst/>
            <a:rect l="l" t="t" r="r" b="b"/>
            <a:pathLst>
              <a:path w="807720" h="1247775">
                <a:moveTo>
                  <a:pt x="270954" y="0"/>
                </a:moveTo>
                <a:lnTo>
                  <a:pt x="0" y="113766"/>
                </a:lnTo>
                <a:lnTo>
                  <a:pt x="137604" y="147751"/>
                </a:lnTo>
                <a:lnTo>
                  <a:pt x="133484" y="214134"/>
                </a:lnTo>
                <a:lnTo>
                  <a:pt x="133159" y="280139"/>
                </a:lnTo>
                <a:lnTo>
                  <a:pt x="136561" y="345628"/>
                </a:lnTo>
                <a:lnTo>
                  <a:pt x="143618" y="410465"/>
                </a:lnTo>
                <a:lnTo>
                  <a:pt x="154261" y="474514"/>
                </a:lnTo>
                <a:lnTo>
                  <a:pt x="168422" y="537636"/>
                </a:lnTo>
                <a:lnTo>
                  <a:pt x="186030" y="599697"/>
                </a:lnTo>
                <a:lnTo>
                  <a:pt x="207016" y="660558"/>
                </a:lnTo>
                <a:lnTo>
                  <a:pt x="231310" y="720083"/>
                </a:lnTo>
                <a:lnTo>
                  <a:pt x="258843" y="778135"/>
                </a:lnTo>
                <a:lnTo>
                  <a:pt x="289545" y="834577"/>
                </a:lnTo>
                <a:lnTo>
                  <a:pt x="323346" y="889273"/>
                </a:lnTo>
                <a:lnTo>
                  <a:pt x="360177" y="942085"/>
                </a:lnTo>
                <a:lnTo>
                  <a:pt x="399969" y="992878"/>
                </a:lnTo>
                <a:lnTo>
                  <a:pt x="442651" y="1041513"/>
                </a:lnTo>
                <a:lnTo>
                  <a:pt x="488154" y="1087854"/>
                </a:lnTo>
                <a:lnTo>
                  <a:pt x="536409" y="1131765"/>
                </a:lnTo>
                <a:lnTo>
                  <a:pt x="587346" y="1173109"/>
                </a:lnTo>
                <a:lnTo>
                  <a:pt x="640896" y="1211748"/>
                </a:lnTo>
                <a:lnTo>
                  <a:pt x="696988" y="1247546"/>
                </a:lnTo>
                <a:lnTo>
                  <a:pt x="807364" y="1063447"/>
                </a:lnTo>
                <a:lnTo>
                  <a:pt x="763096" y="1035259"/>
                </a:lnTo>
                <a:lnTo>
                  <a:pt x="720756" y="1004890"/>
                </a:lnTo>
                <a:lnTo>
                  <a:pt x="680395" y="972441"/>
                </a:lnTo>
                <a:lnTo>
                  <a:pt x="642069" y="938012"/>
                </a:lnTo>
                <a:lnTo>
                  <a:pt x="605829" y="901704"/>
                </a:lnTo>
                <a:lnTo>
                  <a:pt x="571730" y="863618"/>
                </a:lnTo>
                <a:lnTo>
                  <a:pt x="539825" y="823853"/>
                </a:lnTo>
                <a:lnTo>
                  <a:pt x="510167" y="782512"/>
                </a:lnTo>
                <a:lnTo>
                  <a:pt x="482809" y="739693"/>
                </a:lnTo>
                <a:lnTo>
                  <a:pt x="457806" y="695498"/>
                </a:lnTo>
                <a:lnTo>
                  <a:pt x="435210" y="650026"/>
                </a:lnTo>
                <a:lnTo>
                  <a:pt x="415074" y="603380"/>
                </a:lnTo>
                <a:lnTo>
                  <a:pt x="397453" y="555659"/>
                </a:lnTo>
                <a:lnTo>
                  <a:pt x="382399" y="506963"/>
                </a:lnTo>
                <a:lnTo>
                  <a:pt x="369966" y="457394"/>
                </a:lnTo>
                <a:lnTo>
                  <a:pt x="360208" y="407052"/>
                </a:lnTo>
                <a:lnTo>
                  <a:pt x="353177" y="356037"/>
                </a:lnTo>
                <a:lnTo>
                  <a:pt x="348926" y="304450"/>
                </a:lnTo>
                <a:lnTo>
                  <a:pt x="347511" y="252391"/>
                </a:lnTo>
                <a:lnTo>
                  <a:pt x="348983" y="199961"/>
                </a:lnTo>
                <a:lnTo>
                  <a:pt x="455051" y="199961"/>
                </a:lnTo>
                <a:lnTo>
                  <a:pt x="270954" y="0"/>
                </a:lnTo>
                <a:close/>
              </a:path>
              <a:path w="807720" h="1247775">
                <a:moveTo>
                  <a:pt x="455051" y="199961"/>
                </a:moveTo>
                <a:lnTo>
                  <a:pt x="348983" y="199961"/>
                </a:lnTo>
                <a:lnTo>
                  <a:pt x="486270" y="233870"/>
                </a:lnTo>
                <a:lnTo>
                  <a:pt x="455051" y="199961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0182" y="2709332"/>
            <a:ext cx="807720" cy="1247775"/>
          </a:xfrm>
          <a:custGeom>
            <a:avLst/>
            <a:gdLst/>
            <a:ahLst/>
            <a:cxnLst/>
            <a:rect l="l" t="t" r="r" b="b"/>
            <a:pathLst>
              <a:path w="807720" h="1247775">
                <a:moveTo>
                  <a:pt x="696988" y="1247546"/>
                </a:moveTo>
                <a:lnTo>
                  <a:pt x="640896" y="1211748"/>
                </a:lnTo>
                <a:lnTo>
                  <a:pt x="587346" y="1173109"/>
                </a:lnTo>
                <a:lnTo>
                  <a:pt x="536409" y="1131765"/>
                </a:lnTo>
                <a:lnTo>
                  <a:pt x="488154" y="1087854"/>
                </a:lnTo>
                <a:lnTo>
                  <a:pt x="442651" y="1041513"/>
                </a:lnTo>
                <a:lnTo>
                  <a:pt x="399969" y="992878"/>
                </a:lnTo>
                <a:lnTo>
                  <a:pt x="360177" y="942085"/>
                </a:lnTo>
                <a:lnTo>
                  <a:pt x="323346" y="889273"/>
                </a:lnTo>
                <a:lnTo>
                  <a:pt x="289545" y="834577"/>
                </a:lnTo>
                <a:lnTo>
                  <a:pt x="258843" y="778135"/>
                </a:lnTo>
                <a:lnTo>
                  <a:pt x="231310" y="720083"/>
                </a:lnTo>
                <a:lnTo>
                  <a:pt x="207016" y="660558"/>
                </a:lnTo>
                <a:lnTo>
                  <a:pt x="186030" y="599697"/>
                </a:lnTo>
                <a:lnTo>
                  <a:pt x="168422" y="537636"/>
                </a:lnTo>
                <a:lnTo>
                  <a:pt x="154261" y="474514"/>
                </a:lnTo>
                <a:lnTo>
                  <a:pt x="143618" y="410465"/>
                </a:lnTo>
                <a:lnTo>
                  <a:pt x="136561" y="345628"/>
                </a:lnTo>
                <a:lnTo>
                  <a:pt x="133159" y="280139"/>
                </a:lnTo>
                <a:lnTo>
                  <a:pt x="133484" y="214134"/>
                </a:lnTo>
                <a:lnTo>
                  <a:pt x="137604" y="147751"/>
                </a:lnTo>
                <a:lnTo>
                  <a:pt x="0" y="113766"/>
                </a:lnTo>
                <a:lnTo>
                  <a:pt x="270954" y="0"/>
                </a:lnTo>
                <a:lnTo>
                  <a:pt x="486270" y="233870"/>
                </a:lnTo>
                <a:lnTo>
                  <a:pt x="348983" y="199961"/>
                </a:lnTo>
                <a:lnTo>
                  <a:pt x="347511" y="252391"/>
                </a:lnTo>
                <a:lnTo>
                  <a:pt x="348926" y="304450"/>
                </a:lnTo>
                <a:lnTo>
                  <a:pt x="353177" y="356037"/>
                </a:lnTo>
                <a:lnTo>
                  <a:pt x="360208" y="407052"/>
                </a:lnTo>
                <a:lnTo>
                  <a:pt x="369966" y="457394"/>
                </a:lnTo>
                <a:lnTo>
                  <a:pt x="382399" y="506963"/>
                </a:lnTo>
                <a:lnTo>
                  <a:pt x="397453" y="555659"/>
                </a:lnTo>
                <a:lnTo>
                  <a:pt x="415074" y="603380"/>
                </a:lnTo>
                <a:lnTo>
                  <a:pt x="435210" y="650026"/>
                </a:lnTo>
                <a:lnTo>
                  <a:pt x="457806" y="695498"/>
                </a:lnTo>
                <a:lnTo>
                  <a:pt x="482809" y="739693"/>
                </a:lnTo>
                <a:lnTo>
                  <a:pt x="510167" y="782512"/>
                </a:lnTo>
                <a:lnTo>
                  <a:pt x="539825" y="823853"/>
                </a:lnTo>
                <a:lnTo>
                  <a:pt x="571730" y="863618"/>
                </a:lnTo>
                <a:lnTo>
                  <a:pt x="605829" y="901704"/>
                </a:lnTo>
                <a:lnTo>
                  <a:pt x="642069" y="938012"/>
                </a:lnTo>
                <a:lnTo>
                  <a:pt x="680395" y="972441"/>
                </a:lnTo>
                <a:lnTo>
                  <a:pt x="720756" y="1004890"/>
                </a:lnTo>
                <a:lnTo>
                  <a:pt x="763096" y="1035259"/>
                </a:lnTo>
                <a:lnTo>
                  <a:pt x="807364" y="1063447"/>
                </a:lnTo>
                <a:lnTo>
                  <a:pt x="696988" y="124754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2629" y="3905233"/>
            <a:ext cx="267716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47395">
              <a:lnSpc>
                <a:spcPts val="4420"/>
              </a:lnSpc>
            </a:pP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离线资料 </a:t>
            </a:r>
            <a:r>
              <a:rPr sz="2000" b="1" dirty="0">
                <a:latin typeface="Heiti SC"/>
                <a:cs typeface="Heiti SC"/>
              </a:rPr>
              <a:t>教材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教辅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课件</a:t>
            </a:r>
            <a:r>
              <a:rPr sz="2000" b="1" spc="39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代码等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3893" y="2299149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在线实践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9950" y="1802086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1447547" y="214908"/>
                </a:moveTo>
                <a:lnTo>
                  <a:pt x="780008" y="214908"/>
                </a:lnTo>
                <a:lnTo>
                  <a:pt x="837244" y="218218"/>
                </a:lnTo>
                <a:lnTo>
                  <a:pt x="894311" y="225006"/>
                </a:lnTo>
                <a:lnTo>
                  <a:pt x="951047" y="235288"/>
                </a:lnTo>
                <a:lnTo>
                  <a:pt x="1007288" y="249079"/>
                </a:lnTo>
                <a:lnTo>
                  <a:pt x="1062871" y="266394"/>
                </a:lnTo>
                <a:lnTo>
                  <a:pt x="1117632" y="287249"/>
                </a:lnTo>
                <a:lnTo>
                  <a:pt x="1171409" y="311658"/>
                </a:lnTo>
                <a:lnTo>
                  <a:pt x="1224038" y="339638"/>
                </a:lnTo>
                <a:lnTo>
                  <a:pt x="1132179" y="447130"/>
                </a:lnTo>
                <a:lnTo>
                  <a:pt x="1437792" y="359373"/>
                </a:lnTo>
                <a:lnTo>
                  <a:pt x="1447547" y="214908"/>
                </a:lnTo>
                <a:close/>
              </a:path>
              <a:path w="1457960" h="447675">
                <a:moveTo>
                  <a:pt x="737868" y="0"/>
                </a:moveTo>
                <a:lnTo>
                  <a:pt x="665822" y="3230"/>
                </a:lnTo>
                <a:lnTo>
                  <a:pt x="594115" y="10915"/>
                </a:lnTo>
                <a:lnTo>
                  <a:pt x="522965" y="23038"/>
                </a:lnTo>
                <a:lnTo>
                  <a:pt x="452590" y="39581"/>
                </a:lnTo>
                <a:lnTo>
                  <a:pt x="383209" y="60529"/>
                </a:lnTo>
                <a:lnTo>
                  <a:pt x="315038" y="85864"/>
                </a:lnTo>
                <a:lnTo>
                  <a:pt x="248298" y="115571"/>
                </a:lnTo>
                <a:lnTo>
                  <a:pt x="183206" y="149632"/>
                </a:lnTo>
                <a:lnTo>
                  <a:pt x="119980" y="188031"/>
                </a:lnTo>
                <a:lnTo>
                  <a:pt x="58838" y="230751"/>
                </a:lnTo>
                <a:lnTo>
                  <a:pt x="0" y="277776"/>
                </a:lnTo>
                <a:lnTo>
                  <a:pt x="139458" y="440971"/>
                </a:lnTo>
                <a:lnTo>
                  <a:pt x="185983" y="403727"/>
                </a:lnTo>
                <a:lnTo>
                  <a:pt x="234298" y="369778"/>
                </a:lnTo>
                <a:lnTo>
                  <a:pt x="284240" y="339141"/>
                </a:lnTo>
                <a:lnTo>
                  <a:pt x="335647" y="311830"/>
                </a:lnTo>
                <a:lnTo>
                  <a:pt x="388353" y="287860"/>
                </a:lnTo>
                <a:lnTo>
                  <a:pt x="442198" y="267246"/>
                </a:lnTo>
                <a:lnTo>
                  <a:pt x="497016" y="250005"/>
                </a:lnTo>
                <a:lnTo>
                  <a:pt x="552645" y="236150"/>
                </a:lnTo>
                <a:lnTo>
                  <a:pt x="608923" y="225698"/>
                </a:lnTo>
                <a:lnTo>
                  <a:pt x="665684" y="218664"/>
                </a:lnTo>
                <a:lnTo>
                  <a:pt x="722767" y="215062"/>
                </a:lnTo>
                <a:lnTo>
                  <a:pt x="1447547" y="214908"/>
                </a:lnTo>
                <a:lnTo>
                  <a:pt x="1450303" y="174093"/>
                </a:lnTo>
                <a:lnTo>
                  <a:pt x="1365516" y="174093"/>
                </a:lnTo>
                <a:lnTo>
                  <a:pt x="1300242" y="136490"/>
                </a:lnTo>
                <a:lnTo>
                  <a:pt x="1233342" y="103491"/>
                </a:lnTo>
                <a:lnTo>
                  <a:pt x="1165036" y="75079"/>
                </a:lnTo>
                <a:lnTo>
                  <a:pt x="1095540" y="51237"/>
                </a:lnTo>
                <a:lnTo>
                  <a:pt x="1025074" y="31949"/>
                </a:lnTo>
                <a:lnTo>
                  <a:pt x="953856" y="17197"/>
                </a:lnTo>
                <a:lnTo>
                  <a:pt x="882103" y="6966"/>
                </a:lnTo>
                <a:lnTo>
                  <a:pt x="810034" y="1239"/>
                </a:lnTo>
                <a:lnTo>
                  <a:pt x="737868" y="0"/>
                </a:lnTo>
                <a:close/>
              </a:path>
              <a:path w="1457960" h="447675">
                <a:moveTo>
                  <a:pt x="1457579" y="66346"/>
                </a:moveTo>
                <a:lnTo>
                  <a:pt x="1365516" y="174093"/>
                </a:lnTo>
                <a:lnTo>
                  <a:pt x="1450303" y="174093"/>
                </a:lnTo>
                <a:lnTo>
                  <a:pt x="1457579" y="66346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9950" y="1802086"/>
            <a:ext cx="1457960" cy="447675"/>
          </a:xfrm>
          <a:custGeom>
            <a:avLst/>
            <a:gdLst/>
            <a:ahLst/>
            <a:cxnLst/>
            <a:rect l="l" t="t" r="r" b="b"/>
            <a:pathLst>
              <a:path w="1457960" h="447675">
                <a:moveTo>
                  <a:pt x="0" y="277776"/>
                </a:moveTo>
                <a:lnTo>
                  <a:pt x="58838" y="230751"/>
                </a:lnTo>
                <a:lnTo>
                  <a:pt x="119980" y="188031"/>
                </a:lnTo>
                <a:lnTo>
                  <a:pt x="183206" y="149632"/>
                </a:lnTo>
                <a:lnTo>
                  <a:pt x="248298" y="115571"/>
                </a:lnTo>
                <a:lnTo>
                  <a:pt x="315038" y="85864"/>
                </a:lnTo>
                <a:lnTo>
                  <a:pt x="383209" y="60529"/>
                </a:lnTo>
                <a:lnTo>
                  <a:pt x="452590" y="39581"/>
                </a:lnTo>
                <a:lnTo>
                  <a:pt x="522965" y="23038"/>
                </a:lnTo>
                <a:lnTo>
                  <a:pt x="594115" y="10915"/>
                </a:lnTo>
                <a:lnTo>
                  <a:pt x="665822" y="3230"/>
                </a:lnTo>
                <a:lnTo>
                  <a:pt x="737868" y="0"/>
                </a:lnTo>
                <a:lnTo>
                  <a:pt x="810034" y="1239"/>
                </a:lnTo>
                <a:lnTo>
                  <a:pt x="882103" y="6966"/>
                </a:lnTo>
                <a:lnTo>
                  <a:pt x="953856" y="17197"/>
                </a:lnTo>
                <a:lnTo>
                  <a:pt x="1025074" y="31949"/>
                </a:lnTo>
                <a:lnTo>
                  <a:pt x="1095540" y="51237"/>
                </a:lnTo>
                <a:lnTo>
                  <a:pt x="1165036" y="75079"/>
                </a:lnTo>
                <a:lnTo>
                  <a:pt x="1233342" y="103491"/>
                </a:lnTo>
                <a:lnTo>
                  <a:pt x="1300242" y="136490"/>
                </a:lnTo>
                <a:lnTo>
                  <a:pt x="1365516" y="174093"/>
                </a:lnTo>
                <a:lnTo>
                  <a:pt x="1457579" y="66346"/>
                </a:lnTo>
                <a:lnTo>
                  <a:pt x="1437792" y="359373"/>
                </a:lnTo>
                <a:lnTo>
                  <a:pt x="1132179" y="447130"/>
                </a:lnTo>
                <a:lnTo>
                  <a:pt x="1224038" y="339638"/>
                </a:lnTo>
                <a:lnTo>
                  <a:pt x="1171409" y="311658"/>
                </a:lnTo>
                <a:lnTo>
                  <a:pt x="1117632" y="287249"/>
                </a:lnTo>
                <a:lnTo>
                  <a:pt x="1062871" y="266394"/>
                </a:lnTo>
                <a:lnTo>
                  <a:pt x="1007288" y="249079"/>
                </a:lnTo>
                <a:lnTo>
                  <a:pt x="951047" y="235288"/>
                </a:lnTo>
                <a:lnTo>
                  <a:pt x="894311" y="225006"/>
                </a:lnTo>
                <a:lnTo>
                  <a:pt x="837244" y="218218"/>
                </a:lnTo>
                <a:lnTo>
                  <a:pt x="780008" y="214908"/>
                </a:lnTo>
                <a:lnTo>
                  <a:pt x="722767" y="215062"/>
                </a:lnTo>
                <a:lnTo>
                  <a:pt x="665684" y="218664"/>
                </a:lnTo>
                <a:lnTo>
                  <a:pt x="608923" y="225698"/>
                </a:lnTo>
                <a:lnTo>
                  <a:pt x="552645" y="236150"/>
                </a:lnTo>
                <a:lnTo>
                  <a:pt x="497016" y="250005"/>
                </a:lnTo>
                <a:lnTo>
                  <a:pt x="442198" y="267246"/>
                </a:lnTo>
                <a:lnTo>
                  <a:pt x="388353" y="287860"/>
                </a:lnTo>
                <a:lnTo>
                  <a:pt x="335647" y="311830"/>
                </a:lnTo>
                <a:lnTo>
                  <a:pt x="284240" y="339141"/>
                </a:lnTo>
                <a:lnTo>
                  <a:pt x="234298" y="369778"/>
                </a:lnTo>
                <a:lnTo>
                  <a:pt x="185983" y="403727"/>
                </a:lnTo>
                <a:lnTo>
                  <a:pt x="139458" y="440971"/>
                </a:lnTo>
                <a:lnTo>
                  <a:pt x="0" y="27777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439" y="1584960"/>
            <a:ext cx="1927859" cy="107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26" y="2987313"/>
            <a:ext cx="1307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35" dirty="0">
                <a:latin typeface="Times New Roman"/>
                <a:cs typeface="Times New Roman"/>
              </a:rPr>
              <a:t>p</a:t>
            </a:r>
            <a:r>
              <a:rPr sz="1800" spc="175" dirty="0">
                <a:latin typeface="Times New Roman"/>
                <a:cs typeface="Times New Roman"/>
              </a:rPr>
              <a:t>y</a:t>
            </a:r>
            <a:r>
              <a:rPr sz="1800" spc="505" dirty="0">
                <a:latin typeface="Times New Roman"/>
                <a:cs typeface="Times New Roman"/>
              </a:rPr>
              <a:t>th</a:t>
            </a:r>
            <a:r>
              <a:rPr sz="1800" spc="265" dirty="0">
                <a:latin typeface="Times New Roman"/>
                <a:cs typeface="Times New Roman"/>
              </a:rPr>
              <a:t>o</a:t>
            </a:r>
            <a:r>
              <a:rPr sz="1800" spc="270" dirty="0">
                <a:latin typeface="Times New Roman"/>
                <a:cs typeface="Times New Roman"/>
              </a:rPr>
              <a:t>n</a:t>
            </a:r>
            <a:r>
              <a:rPr sz="1800" spc="130" dirty="0">
                <a:latin typeface="Times New Roman"/>
                <a:cs typeface="Times New Roman"/>
              </a:rPr>
              <a:t>12</a:t>
            </a:r>
            <a:r>
              <a:rPr sz="1800" spc="13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0152" y="2973323"/>
            <a:ext cx="1921763" cy="2712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9231" y="3597816"/>
            <a:ext cx="2096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htt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:</a:t>
            </a:r>
            <a:r>
              <a:rPr sz="1800" spc="360" dirty="0">
                <a:latin typeface="Arial"/>
                <a:cs typeface="Arial"/>
              </a:rPr>
              <a:t>//</a:t>
            </a:r>
            <a:r>
              <a:rPr sz="1800" spc="-60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ython</a:t>
            </a:r>
            <a:r>
              <a:rPr sz="1800" spc="0" dirty="0">
                <a:latin typeface="Arial"/>
                <a:cs typeface="Arial"/>
              </a:rPr>
              <a:t>1</a:t>
            </a:r>
            <a:r>
              <a:rPr sz="1800" spc="50" dirty="0">
                <a:latin typeface="Arial"/>
                <a:cs typeface="Arial"/>
              </a:rPr>
              <a:t>23</a:t>
            </a:r>
            <a:r>
              <a:rPr sz="1800" spc="-75" dirty="0">
                <a:latin typeface="Arial"/>
                <a:cs typeface="Arial"/>
              </a:rPr>
              <a:t>.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1262" y="3597816"/>
            <a:ext cx="28035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htt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:</a:t>
            </a:r>
            <a:r>
              <a:rPr sz="1800" spc="360" dirty="0">
                <a:latin typeface="Arial"/>
                <a:cs typeface="Arial"/>
              </a:rPr>
              <a:t>//</a:t>
            </a:r>
            <a:r>
              <a:rPr sz="1800" spc="-45" dirty="0">
                <a:latin typeface="Arial"/>
                <a:cs typeface="Arial"/>
                <a:hlinkClick r:id="rId7"/>
              </a:rPr>
              <a:t>ww</a:t>
            </a:r>
            <a:r>
              <a:rPr sz="1800" spc="-95" dirty="0">
                <a:latin typeface="Arial"/>
                <a:cs typeface="Arial"/>
                <a:hlinkClick r:id="rId7"/>
              </a:rPr>
              <a:t>w</a:t>
            </a:r>
            <a:r>
              <a:rPr sz="1800" spc="-75" dirty="0">
                <a:latin typeface="Arial"/>
                <a:cs typeface="Arial"/>
                <a:hlinkClick r:id="rId7"/>
              </a:rPr>
              <a:t>.</a:t>
            </a:r>
            <a:r>
              <a:rPr sz="1800" spc="40" dirty="0">
                <a:latin typeface="Arial"/>
                <a:cs typeface="Arial"/>
                <a:hlinkClick r:id="rId7"/>
              </a:rPr>
              <a:t>i</a:t>
            </a:r>
            <a:r>
              <a:rPr sz="1800" spc="-65" dirty="0">
                <a:latin typeface="Arial"/>
                <a:cs typeface="Arial"/>
                <a:hlinkClick r:id="rId7"/>
              </a:rPr>
              <a:t>c</a:t>
            </a:r>
            <a:r>
              <a:rPr sz="1800" spc="-45" dirty="0">
                <a:latin typeface="Arial"/>
                <a:cs typeface="Arial"/>
                <a:hlinkClick r:id="rId7"/>
              </a:rPr>
              <a:t>o</a:t>
            </a:r>
            <a:r>
              <a:rPr sz="1800" spc="-40" dirty="0">
                <a:latin typeface="Arial"/>
                <a:cs typeface="Arial"/>
                <a:hlinkClick r:id="rId7"/>
              </a:rPr>
              <a:t>u</a:t>
            </a:r>
            <a:r>
              <a:rPr sz="1800" spc="20" dirty="0">
                <a:latin typeface="Arial"/>
                <a:cs typeface="Arial"/>
                <a:hlinkClick r:id="rId7"/>
              </a:rPr>
              <a:t>r</a:t>
            </a:r>
            <a:r>
              <a:rPr sz="1800" spc="-90" dirty="0">
                <a:latin typeface="Arial"/>
                <a:cs typeface="Arial"/>
                <a:hlinkClick r:id="rId7"/>
              </a:rPr>
              <a:t>s</a:t>
            </a:r>
            <a:r>
              <a:rPr sz="1800" spc="-60" dirty="0">
                <a:latin typeface="Arial"/>
                <a:cs typeface="Arial"/>
                <a:hlinkClick r:id="rId7"/>
              </a:rPr>
              <a:t>e</a:t>
            </a:r>
            <a:r>
              <a:rPr sz="1800" spc="25" dirty="0">
                <a:latin typeface="Arial"/>
                <a:cs typeface="Arial"/>
                <a:hlinkClick r:id="rId7"/>
              </a:rPr>
              <a:t>1</a:t>
            </a:r>
            <a:r>
              <a:rPr sz="1800" spc="50" dirty="0">
                <a:latin typeface="Arial"/>
                <a:cs typeface="Arial"/>
                <a:hlinkClick r:id="rId7"/>
              </a:rPr>
              <a:t>6</a:t>
            </a:r>
            <a:r>
              <a:rPr sz="1800" spc="35" dirty="0">
                <a:latin typeface="Arial"/>
                <a:cs typeface="Arial"/>
                <a:hlinkClick r:id="rId7"/>
              </a:rPr>
              <a:t>3</a:t>
            </a:r>
            <a:r>
              <a:rPr sz="1800" spc="-75" dirty="0">
                <a:latin typeface="Arial"/>
                <a:cs typeface="Arial"/>
                <a:hlinkClick r:id="rId7"/>
              </a:rPr>
              <a:t>.</a:t>
            </a:r>
            <a:r>
              <a:rPr sz="1800" spc="-40" dirty="0">
                <a:latin typeface="Arial"/>
                <a:cs typeface="Arial"/>
                <a:hlinkClick r:id="rId7"/>
              </a:rPr>
              <a:t>o</a:t>
            </a:r>
            <a:r>
              <a:rPr sz="1800" spc="-20" dirty="0">
                <a:latin typeface="Arial"/>
                <a:cs typeface="Arial"/>
                <a:hlinkClick r:id="rId7"/>
              </a:rPr>
              <a:t>r</a:t>
            </a:r>
            <a:r>
              <a:rPr sz="1800" spc="-70" dirty="0">
                <a:latin typeface="Arial"/>
                <a:cs typeface="Arial"/>
                <a:hlinkClick r:id="rId7"/>
              </a:rPr>
              <a:t>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课程内容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229" y="1729249"/>
            <a:ext cx="7857490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完整讲解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基础语法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并适度扩展讲解若干常用模块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  <a:spcBef>
                <a:spcPts val="183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套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基础语法</a:t>
            </a:r>
            <a:r>
              <a:rPr sz="2400" spc="-12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2400" b="1" dirty="0">
                <a:latin typeface="Heiti SC"/>
                <a:cs typeface="Heiti SC"/>
              </a:rPr>
              <a:t>全体系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dirty="0">
                <a:latin typeface="Heiti SC"/>
                <a:cs typeface="Heiti SC"/>
              </a:rPr>
              <a:t>个常用的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程序设计模块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40" dirty="0">
                <a:latin typeface="Arial"/>
                <a:cs typeface="Arial"/>
              </a:rPr>
              <a:t>16</a:t>
            </a:r>
            <a:r>
              <a:rPr sz="2400" b="1" dirty="0">
                <a:latin typeface="Heiti SC"/>
                <a:cs typeface="Heiti SC"/>
              </a:rPr>
              <a:t>个优秀的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程序实践案例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课程学习建议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学习建议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194" y="1496314"/>
            <a:ext cx="7895590" cy="291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线上线下相结合、手机电脑相结合、长短时间相结合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线上线下：线上看视频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做练习、线下读教材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看资料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手机电脑：视频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作业用手机、编程实践用电脑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长短时间：视频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作业用零碎短时间、编程用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小时长时间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学习建议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2410" y="1521477"/>
            <a:ext cx="4597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紧跟进度不掉队、课后实践多训练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2348484"/>
            <a:ext cx="1923287" cy="1077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0335" y="3303439"/>
            <a:ext cx="351726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实践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学习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spc="235" dirty="0">
                <a:latin typeface="Times New Roman"/>
                <a:cs typeface="Times New Roman"/>
              </a:rPr>
              <a:t>p</a:t>
            </a:r>
            <a:r>
              <a:rPr sz="1800" spc="175" dirty="0">
                <a:latin typeface="Times New Roman"/>
                <a:cs typeface="Times New Roman"/>
              </a:rPr>
              <a:t>y</a:t>
            </a:r>
            <a:r>
              <a:rPr sz="1800" spc="505" dirty="0">
                <a:latin typeface="Times New Roman"/>
                <a:cs typeface="Times New Roman"/>
              </a:rPr>
              <a:t>th</a:t>
            </a:r>
            <a:r>
              <a:rPr sz="1800" spc="265" dirty="0">
                <a:latin typeface="Times New Roman"/>
                <a:cs typeface="Times New Roman"/>
              </a:rPr>
              <a:t>o</a:t>
            </a:r>
            <a:r>
              <a:rPr sz="1800" spc="270" dirty="0">
                <a:latin typeface="Times New Roman"/>
                <a:cs typeface="Times New Roman"/>
              </a:rPr>
              <a:t>n</a:t>
            </a:r>
            <a:r>
              <a:rPr sz="1800" spc="130" dirty="0">
                <a:latin typeface="Times New Roman"/>
                <a:cs typeface="Times New Roman"/>
              </a:rPr>
              <a:t>12</a:t>
            </a:r>
            <a:r>
              <a:rPr sz="1800" spc="13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0" y="3736847"/>
            <a:ext cx="1923287" cy="2712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6540" y="4361384"/>
            <a:ext cx="2096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htt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:</a:t>
            </a:r>
            <a:r>
              <a:rPr sz="1800" spc="360" dirty="0">
                <a:latin typeface="Arial"/>
                <a:cs typeface="Arial"/>
              </a:rPr>
              <a:t>//</a:t>
            </a:r>
            <a:r>
              <a:rPr sz="1800" spc="-60" dirty="0">
                <a:latin typeface="Arial"/>
                <a:cs typeface="Arial"/>
              </a:rPr>
              <a:t>p</a:t>
            </a:r>
            <a:r>
              <a:rPr sz="1800" spc="-20" dirty="0">
                <a:latin typeface="Arial"/>
                <a:cs typeface="Arial"/>
              </a:rPr>
              <a:t>ython</a:t>
            </a:r>
            <a:r>
              <a:rPr sz="1800" spc="0" dirty="0">
                <a:latin typeface="Arial"/>
                <a:cs typeface="Arial"/>
              </a:rPr>
              <a:t>1</a:t>
            </a:r>
            <a:r>
              <a:rPr sz="1800" spc="50" dirty="0">
                <a:latin typeface="Arial"/>
                <a:cs typeface="Arial"/>
              </a:rPr>
              <a:t>23</a:t>
            </a:r>
            <a:r>
              <a:rPr sz="1800" spc="-75" dirty="0">
                <a:latin typeface="Arial"/>
                <a:cs typeface="Arial"/>
              </a:rPr>
              <a:t>.</a:t>
            </a:r>
            <a:r>
              <a:rPr sz="1800" spc="40" dirty="0">
                <a:latin typeface="Arial"/>
                <a:cs typeface="Arial"/>
              </a:rPr>
              <a:t>i</a:t>
            </a:r>
            <a:r>
              <a:rPr sz="1800" spc="-5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9283" y="4361384"/>
            <a:ext cx="28035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5" dirty="0">
                <a:latin typeface="Arial"/>
                <a:cs typeface="Arial"/>
              </a:rPr>
              <a:t>htt</a:t>
            </a:r>
            <a:r>
              <a:rPr sz="1800" spc="30" dirty="0">
                <a:latin typeface="Arial"/>
                <a:cs typeface="Arial"/>
              </a:rPr>
              <a:t>p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75" dirty="0">
                <a:latin typeface="Arial"/>
                <a:cs typeface="Arial"/>
              </a:rPr>
              <a:t>:</a:t>
            </a:r>
            <a:r>
              <a:rPr sz="1800" spc="360" dirty="0">
                <a:latin typeface="Arial"/>
                <a:cs typeface="Arial"/>
              </a:rPr>
              <a:t>//</a:t>
            </a:r>
            <a:r>
              <a:rPr sz="1800" spc="-45" dirty="0">
                <a:latin typeface="Arial"/>
                <a:cs typeface="Arial"/>
                <a:hlinkClick r:id="rId6"/>
              </a:rPr>
              <a:t>ww</a:t>
            </a:r>
            <a:r>
              <a:rPr sz="1800" spc="-95" dirty="0">
                <a:latin typeface="Arial"/>
                <a:cs typeface="Arial"/>
                <a:hlinkClick r:id="rId6"/>
              </a:rPr>
              <a:t>w</a:t>
            </a:r>
            <a:r>
              <a:rPr sz="1800" spc="-75" dirty="0">
                <a:latin typeface="Arial"/>
                <a:cs typeface="Arial"/>
                <a:hlinkClick r:id="rId6"/>
              </a:rPr>
              <a:t>.</a:t>
            </a:r>
            <a:r>
              <a:rPr sz="1800" spc="40" dirty="0">
                <a:latin typeface="Arial"/>
                <a:cs typeface="Arial"/>
                <a:hlinkClick r:id="rId6"/>
              </a:rPr>
              <a:t>i</a:t>
            </a:r>
            <a:r>
              <a:rPr sz="1800" spc="-65" dirty="0">
                <a:latin typeface="Arial"/>
                <a:cs typeface="Arial"/>
                <a:hlinkClick r:id="rId6"/>
              </a:rPr>
              <a:t>c</a:t>
            </a:r>
            <a:r>
              <a:rPr sz="1800" spc="-45" dirty="0">
                <a:latin typeface="Arial"/>
                <a:cs typeface="Arial"/>
                <a:hlinkClick r:id="rId6"/>
              </a:rPr>
              <a:t>o</a:t>
            </a:r>
            <a:r>
              <a:rPr sz="1800" spc="-40" dirty="0">
                <a:latin typeface="Arial"/>
                <a:cs typeface="Arial"/>
                <a:hlinkClick r:id="rId6"/>
              </a:rPr>
              <a:t>u</a:t>
            </a:r>
            <a:r>
              <a:rPr sz="1800" spc="20" dirty="0">
                <a:latin typeface="Arial"/>
                <a:cs typeface="Arial"/>
                <a:hlinkClick r:id="rId6"/>
              </a:rPr>
              <a:t>r</a:t>
            </a:r>
            <a:r>
              <a:rPr sz="1800" spc="-90" dirty="0">
                <a:latin typeface="Arial"/>
                <a:cs typeface="Arial"/>
                <a:hlinkClick r:id="rId6"/>
              </a:rPr>
              <a:t>s</a:t>
            </a:r>
            <a:r>
              <a:rPr sz="1800" spc="-60" dirty="0">
                <a:latin typeface="Arial"/>
                <a:cs typeface="Arial"/>
                <a:hlinkClick r:id="rId6"/>
              </a:rPr>
              <a:t>e</a:t>
            </a:r>
            <a:r>
              <a:rPr sz="1800" spc="25" dirty="0">
                <a:latin typeface="Arial"/>
                <a:cs typeface="Arial"/>
                <a:hlinkClick r:id="rId6"/>
              </a:rPr>
              <a:t>1</a:t>
            </a:r>
            <a:r>
              <a:rPr sz="1800" spc="50" dirty="0">
                <a:latin typeface="Arial"/>
                <a:cs typeface="Arial"/>
                <a:hlinkClick r:id="rId6"/>
              </a:rPr>
              <a:t>6</a:t>
            </a:r>
            <a:r>
              <a:rPr sz="1800" spc="35" dirty="0">
                <a:latin typeface="Arial"/>
                <a:cs typeface="Arial"/>
                <a:hlinkClick r:id="rId6"/>
              </a:rPr>
              <a:t>3</a:t>
            </a:r>
            <a:r>
              <a:rPr sz="1800" spc="-75" dirty="0">
                <a:latin typeface="Arial"/>
                <a:cs typeface="Arial"/>
                <a:hlinkClick r:id="rId6"/>
              </a:rPr>
              <a:t>.</a:t>
            </a:r>
            <a:r>
              <a:rPr sz="1800" spc="-40" dirty="0">
                <a:latin typeface="Arial"/>
                <a:cs typeface="Arial"/>
                <a:hlinkClick r:id="rId6"/>
              </a:rPr>
              <a:t>o</a:t>
            </a:r>
            <a:r>
              <a:rPr sz="1800" spc="-20" dirty="0">
                <a:latin typeface="Arial"/>
                <a:cs typeface="Arial"/>
                <a:hlinkClick r:id="rId6"/>
              </a:rPr>
              <a:t>r</a:t>
            </a:r>
            <a:r>
              <a:rPr sz="1800" spc="-70" dirty="0">
                <a:latin typeface="Arial"/>
                <a:cs typeface="Arial"/>
                <a:hlinkClick r:id="rId6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3267" y="2296667"/>
            <a:ext cx="1292745" cy="11736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4356" y="676802"/>
            <a:ext cx="45764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实践、认识、再实践、再认识</a:t>
            </a:r>
            <a:r>
              <a:rPr sz="2400" b="1" spc="-85" dirty="0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680" y="1352550"/>
            <a:ext cx="6898640" cy="286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这就是辩证唯物论的全部认识论，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这就是辩证唯物论的知行统一观。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3609340">
              <a:lnSpc>
                <a:spcPct val="100000"/>
              </a:lnSpc>
            </a:pPr>
            <a:r>
              <a:rPr sz="2400" b="1" spc="185" dirty="0">
                <a:latin typeface="Arial"/>
                <a:cs typeface="Arial"/>
              </a:rPr>
              <a:t>—</a:t>
            </a:r>
            <a:r>
              <a:rPr sz="2400" b="1" spc="190" dirty="0">
                <a:latin typeface="Arial"/>
                <a:cs typeface="Arial"/>
              </a:rPr>
              <a:t>—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毛泽东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《实践论》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139190">
              <a:lnSpc>
                <a:spcPct val="100000"/>
              </a:lnSpc>
            </a:pPr>
            <a:r>
              <a:rPr sz="4400" b="1" spc="10" dirty="0">
                <a:solidFill>
                  <a:srgbClr val="006FC0"/>
                </a:solidFill>
                <a:latin typeface="Kaiti SC"/>
                <a:cs typeface="Kaiti SC"/>
              </a:rPr>
              <a:t>实践</a:t>
            </a:r>
            <a:r>
              <a:rPr sz="4400" b="1" dirty="0">
                <a:solidFill>
                  <a:srgbClr val="006FC0"/>
                </a:solidFill>
                <a:latin typeface="Kaiti SC"/>
                <a:cs typeface="Kaiti SC"/>
              </a:rPr>
              <a:t>、实</a:t>
            </a:r>
            <a:r>
              <a:rPr sz="4400" b="1" spc="-15" dirty="0">
                <a:solidFill>
                  <a:srgbClr val="006FC0"/>
                </a:solidFill>
                <a:latin typeface="Kaiti SC"/>
                <a:cs typeface="Kaiti SC"/>
              </a:rPr>
              <a:t>践</a:t>
            </a:r>
            <a:r>
              <a:rPr sz="4400" b="1" dirty="0">
                <a:solidFill>
                  <a:srgbClr val="006FC0"/>
                </a:solidFill>
                <a:latin typeface="Kaiti SC"/>
                <a:cs typeface="Kaiti SC"/>
              </a:rPr>
              <a:t>、实践</a:t>
            </a:r>
            <a:endParaRPr sz="4400" dirty="0">
              <a:latin typeface="Kaiti SC"/>
              <a:cs typeface="Kaiti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24000" y="1781810"/>
            <a:ext cx="6645909" cy="157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b="1" spc="215" dirty="0">
                <a:solidFill>
                  <a:srgbClr val="006FC0"/>
                </a:solidFill>
                <a:latin typeface="Arial"/>
                <a:cs typeface="Arial"/>
              </a:rPr>
              <a:t>9</a:t>
            </a:r>
            <a:r>
              <a:rPr sz="3600" b="1" spc="215" dirty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3600" b="1" spc="18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3600" b="1" spc="63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sz="360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b="1" spc="21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3600" b="1" spc="21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sz="3600" b="1" dirty="0">
                <a:solidFill>
                  <a:srgbClr val="006FC0"/>
                </a:solidFill>
                <a:latin typeface="Heiti SC"/>
                <a:cs typeface="Heiti SC"/>
              </a:rPr>
              <a:t>小时</a:t>
            </a:r>
            <a:r>
              <a:rPr sz="3600" b="1" spc="18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3600" b="1" spc="63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360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6FC0"/>
                </a:solidFill>
                <a:latin typeface="Heiti SC"/>
                <a:cs typeface="Heiti SC"/>
              </a:rPr>
              <a:t>编程能力</a:t>
            </a:r>
            <a:r>
              <a:rPr sz="3600" b="1" spc="675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sz="3600" b="1" dirty="0">
                <a:solidFill>
                  <a:srgbClr val="006FC0"/>
                </a:solidFill>
                <a:latin typeface="Heiti SC"/>
                <a:cs typeface="Heiti SC"/>
              </a:rPr>
              <a:t>思维</a:t>
            </a:r>
            <a:endParaRPr sz="36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37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006FC0"/>
                </a:solidFill>
                <a:latin typeface="Heiti SC"/>
                <a:cs typeface="Heiti SC"/>
              </a:rPr>
              <a:t>加油！</a:t>
            </a:r>
            <a:endParaRPr sz="36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2010" y="1996859"/>
            <a:ext cx="3381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课程内容导学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  <a:latin typeface="Arial"/>
                <a:cs typeface="Arial"/>
              </a:rPr>
              <a:t>P</a:t>
            </a:r>
            <a:r>
              <a:rPr sz="2400" spc="-25" dirty="0">
                <a:solidFill>
                  <a:srgbClr val="1C85EE"/>
                </a:solidFill>
                <a:latin typeface="Arial"/>
                <a:cs typeface="Arial"/>
              </a:rPr>
              <a:t>y</a:t>
            </a:r>
            <a:r>
              <a:rPr sz="2400" spc="165" dirty="0">
                <a:solidFill>
                  <a:srgbClr val="1C85EE"/>
                </a:solidFill>
                <a:latin typeface="Arial"/>
                <a:cs typeface="Arial"/>
              </a:rPr>
              <a:t>tho</a:t>
            </a:r>
            <a:r>
              <a:rPr sz="2400" spc="195" dirty="0">
                <a:solidFill>
                  <a:srgbClr val="1C85EE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1376" y="1995973"/>
            <a:ext cx="3381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课程基本情况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7458" y="2303830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课程内容概述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-5" dirty="0"/>
              <a:t>课程内容设计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 marR="245745" algn="ctr">
              <a:lnSpc>
                <a:spcPct val="100000"/>
              </a:lnSpc>
            </a:pPr>
            <a:r>
              <a:rPr dirty="0">
                <a:solidFill>
                  <a:srgbClr val="006FC0"/>
                </a:solidFill>
              </a:rPr>
              <a:t>面向过程编程的</a:t>
            </a:r>
            <a:r>
              <a:rPr b="0" spc="185" dirty="0">
                <a:latin typeface="Arial"/>
                <a:cs typeface="Arial"/>
              </a:rPr>
              <a:t>"</a:t>
            </a:r>
            <a:r>
              <a:rPr spc="7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pc="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6FC0"/>
                </a:solidFill>
              </a:rPr>
              <a:t>基础语法</a:t>
            </a:r>
            <a:r>
              <a:rPr b="0" spc="185" dirty="0">
                <a:latin typeface="Arial"/>
                <a:cs typeface="Arial"/>
              </a:rPr>
              <a:t>"</a:t>
            </a:r>
            <a:r>
              <a:rPr dirty="0">
                <a:solidFill>
                  <a:srgbClr val="006FC0"/>
                </a:solidFill>
              </a:rPr>
              <a:t>全体系</a:t>
            </a:r>
          </a:p>
          <a:p>
            <a:pPr marL="254635">
              <a:lnSpc>
                <a:spcPct val="100000"/>
              </a:lnSpc>
            </a:pPr>
            <a:endParaRPr dirty="0">
              <a:solidFill>
                <a:srgbClr val="006FC0"/>
              </a:solidFill>
            </a:endParaRPr>
          </a:p>
          <a:p>
            <a:pPr marL="267335">
              <a:lnSpc>
                <a:spcPct val="100000"/>
              </a:lnSpc>
              <a:spcBef>
                <a:spcPts val="1925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符合认知规律的编程快速入门及全体系内容</a:t>
            </a:r>
          </a:p>
          <a:p>
            <a:pPr marL="254635"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三部</a:t>
            </a:r>
            <a:r>
              <a:rPr spc="-5" dirty="0"/>
              <a:t>分</a:t>
            </a:r>
            <a:r>
              <a:rPr spc="135" dirty="0">
                <a:latin typeface="Arial"/>
                <a:cs typeface="Arial"/>
              </a:rPr>
              <a:t>(</a:t>
            </a:r>
            <a:r>
              <a:rPr dirty="0"/>
              <a:t>共</a:t>
            </a:r>
            <a:r>
              <a:rPr spc="140" dirty="0">
                <a:latin typeface="Arial"/>
                <a:cs typeface="Arial"/>
              </a:rPr>
              <a:t>9</a:t>
            </a:r>
            <a:r>
              <a:rPr dirty="0"/>
              <a:t>章</a:t>
            </a:r>
            <a:r>
              <a:rPr spc="135" dirty="0">
                <a:latin typeface="Arial"/>
                <a:cs typeface="Arial"/>
              </a:rPr>
              <a:t>)</a:t>
            </a:r>
            <a:r>
              <a:rPr dirty="0"/>
              <a:t>：快速入门</a:t>
            </a:r>
            <a:r>
              <a:rPr spc="150" dirty="0">
                <a:latin typeface="Arial"/>
                <a:cs typeface="Arial"/>
              </a:rPr>
              <a:t>(2</a:t>
            </a:r>
            <a:r>
              <a:rPr spc="105" dirty="0">
                <a:latin typeface="Arial"/>
                <a:cs typeface="Arial"/>
              </a:rPr>
              <a:t>)</a:t>
            </a:r>
            <a:r>
              <a:rPr dirty="0"/>
              <a:t>、基础语法</a:t>
            </a:r>
            <a:r>
              <a:rPr spc="105" dirty="0">
                <a:latin typeface="Arial"/>
                <a:cs typeface="Arial"/>
              </a:rPr>
              <a:t>(</a:t>
            </a:r>
            <a:r>
              <a:rPr spc="170" dirty="0">
                <a:latin typeface="Arial"/>
                <a:cs typeface="Arial"/>
              </a:rPr>
              <a:t>5</a:t>
            </a:r>
            <a:r>
              <a:rPr spc="135" dirty="0">
                <a:latin typeface="Arial"/>
                <a:cs typeface="Arial"/>
              </a:rPr>
              <a:t>)</a:t>
            </a:r>
            <a:r>
              <a:rPr dirty="0"/>
              <a:t>、编程思维</a:t>
            </a:r>
            <a:r>
              <a:rPr spc="135" dirty="0">
                <a:latin typeface="Arial"/>
                <a:cs typeface="Arial"/>
              </a:rPr>
              <a:t>(2)</a:t>
            </a:r>
          </a:p>
          <a:p>
            <a:pPr marL="254635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135" dirty="0">
                <a:latin typeface="Arial"/>
                <a:cs typeface="Arial"/>
              </a:rPr>
              <a:t>1</a:t>
            </a:r>
            <a:r>
              <a:rPr spc="-5" dirty="0"/>
              <a:t>周</a:t>
            </a:r>
            <a:r>
              <a:rPr spc="285" dirty="0">
                <a:latin typeface="Arial"/>
                <a:cs typeface="Arial"/>
              </a:rPr>
              <a:t>=</a:t>
            </a:r>
            <a:r>
              <a:rPr spc="270" dirty="0">
                <a:latin typeface="Arial"/>
                <a:cs typeface="Arial"/>
              </a:rPr>
              <a:t>1</a:t>
            </a:r>
            <a:r>
              <a:rPr dirty="0"/>
              <a:t>章，</a:t>
            </a:r>
            <a:r>
              <a:rPr spc="-5" dirty="0"/>
              <a:t>除第</a:t>
            </a:r>
            <a:r>
              <a:rPr spc="135" dirty="0">
                <a:latin typeface="Arial"/>
                <a:cs typeface="Arial"/>
              </a:rPr>
              <a:t>1</a:t>
            </a:r>
            <a:r>
              <a:rPr spc="240" dirty="0">
                <a:latin typeface="Arial"/>
                <a:cs typeface="Arial"/>
              </a:rPr>
              <a:t>-</a:t>
            </a:r>
            <a:r>
              <a:rPr spc="135" dirty="0">
                <a:latin typeface="Arial"/>
                <a:cs typeface="Arial"/>
              </a:rPr>
              <a:t>2</a:t>
            </a:r>
            <a:r>
              <a:rPr spc="-5" dirty="0"/>
              <a:t>章，每章包含</a:t>
            </a:r>
            <a:r>
              <a:rPr spc="135" dirty="0">
                <a:latin typeface="Arial"/>
                <a:cs typeface="Arial"/>
              </a:rPr>
              <a:t>2</a:t>
            </a:r>
            <a:r>
              <a:rPr dirty="0"/>
              <a:t>个实践案例，</a:t>
            </a:r>
            <a:r>
              <a:rPr spc="-15" dirty="0"/>
              <a:t>共</a:t>
            </a:r>
            <a:r>
              <a:rPr spc="140" dirty="0">
                <a:latin typeface="Arial"/>
                <a:cs typeface="Arial"/>
              </a:rPr>
              <a:t>1</a:t>
            </a:r>
            <a:r>
              <a:rPr spc="135" dirty="0">
                <a:latin typeface="Arial"/>
                <a:cs typeface="Arial"/>
              </a:rPr>
              <a:t>6</a:t>
            </a:r>
            <a:r>
              <a:rPr spc="-5" dirty="0"/>
              <a:t>个案例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课程内容设计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8489" y="1658230"/>
            <a:ext cx="6485255" cy="287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Wingdings"/>
                <a:cs typeface="Wingdings"/>
              </a:rPr>
              <a:t></a:t>
            </a:r>
            <a:r>
              <a:rPr sz="2000" spc="-1400" dirty="0">
                <a:latin typeface="Wingdings"/>
                <a:cs typeface="Wingding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第一部分：</a:t>
            </a:r>
            <a:r>
              <a:rPr sz="2000" b="1" spc="6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快速入</a:t>
            </a:r>
            <a:r>
              <a:rPr sz="2000" b="1" spc="-10" dirty="0">
                <a:solidFill>
                  <a:srgbClr val="006FC0"/>
                </a:solidFill>
                <a:latin typeface="Heiti SC"/>
                <a:cs typeface="Heiti SC"/>
              </a:rPr>
              <a:t>门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（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2000" b="1" spc="5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endParaRPr sz="2000">
              <a:latin typeface="Heiti SC"/>
              <a:cs typeface="Heiti SC"/>
            </a:endParaRPr>
          </a:p>
          <a:p>
            <a:pPr marL="558165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围绕</a:t>
            </a:r>
            <a:r>
              <a:rPr sz="1800" b="1" spc="110" dirty="0">
                <a:latin typeface="Arial"/>
                <a:cs typeface="Arial"/>
              </a:rPr>
              <a:t>2</a:t>
            </a:r>
            <a:r>
              <a:rPr sz="1800" b="1" dirty="0">
                <a:latin typeface="Heiti SC"/>
                <a:cs typeface="Heiti SC"/>
              </a:rPr>
              <a:t>个具体实例，讲解</a:t>
            </a:r>
            <a:r>
              <a:rPr sz="1800" b="1" spc="-20" dirty="0">
                <a:latin typeface="Arial"/>
                <a:cs typeface="Arial"/>
              </a:rPr>
              <a:t>P</a:t>
            </a:r>
            <a:r>
              <a:rPr sz="1800" b="1" spc="70" dirty="0">
                <a:latin typeface="Arial"/>
                <a:cs typeface="Arial"/>
              </a:rPr>
              <a:t>ytho</a:t>
            </a:r>
            <a:r>
              <a:rPr sz="1800" b="1" spc="9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基本语法元素，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感性认识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Wingdings"/>
                <a:cs typeface="Wingdings"/>
              </a:rPr>
              <a:t></a:t>
            </a:r>
            <a:r>
              <a:rPr sz="2000" spc="-1400" dirty="0">
                <a:latin typeface="Wingdings"/>
                <a:cs typeface="Wingding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第二部分：</a:t>
            </a:r>
            <a:r>
              <a:rPr sz="2000" b="1" spc="6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基础语</a:t>
            </a:r>
            <a:r>
              <a:rPr sz="2000" b="1" spc="-10" dirty="0">
                <a:solidFill>
                  <a:srgbClr val="006FC0"/>
                </a:solidFill>
                <a:latin typeface="Heiti SC"/>
                <a:cs typeface="Heiti SC"/>
              </a:rPr>
              <a:t>法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（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2000" b="1" spc="5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endParaRPr sz="2000">
              <a:latin typeface="Heiti SC"/>
              <a:cs typeface="Heiti SC"/>
            </a:endParaRPr>
          </a:p>
          <a:p>
            <a:pPr marL="559435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从</a:t>
            </a:r>
            <a:r>
              <a:rPr sz="1800" b="1" spc="110" dirty="0">
                <a:latin typeface="Arial"/>
                <a:cs typeface="Arial"/>
              </a:rPr>
              <a:t>5</a:t>
            </a:r>
            <a:r>
              <a:rPr sz="1800" b="1" dirty="0">
                <a:latin typeface="Heiti SC"/>
                <a:cs typeface="Heiti SC"/>
              </a:rPr>
              <a:t>个方面讲</a:t>
            </a:r>
            <a:r>
              <a:rPr sz="1800" b="1" spc="-10" dirty="0">
                <a:latin typeface="Heiti SC"/>
                <a:cs typeface="Heiti SC"/>
              </a:rPr>
              <a:t>解</a:t>
            </a:r>
            <a:r>
              <a:rPr sz="1800" b="1" dirty="0">
                <a:latin typeface="Heiti SC"/>
                <a:cs typeface="Heiti SC"/>
              </a:rPr>
              <a:t>基础语法全体系，提供</a:t>
            </a:r>
            <a:r>
              <a:rPr sz="1800" b="1" spc="110" dirty="0">
                <a:latin typeface="Arial"/>
                <a:cs typeface="Arial"/>
              </a:rPr>
              <a:t>10</a:t>
            </a:r>
            <a:r>
              <a:rPr sz="1800" b="1" dirty="0">
                <a:latin typeface="Heiti SC"/>
                <a:cs typeface="Heiti SC"/>
              </a:rPr>
              <a:t>个实</a:t>
            </a:r>
            <a:r>
              <a:rPr sz="1800" b="1" spc="-5" dirty="0">
                <a:latin typeface="Heiti SC"/>
                <a:cs typeface="Heiti SC"/>
              </a:rPr>
              <a:t>例</a:t>
            </a:r>
            <a:r>
              <a:rPr sz="1800" b="1" dirty="0">
                <a:latin typeface="Heiti SC"/>
                <a:cs typeface="Heiti SC"/>
              </a:rPr>
              <a:t>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理性学习</a:t>
            </a:r>
            <a:endParaRPr sz="18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Wingdings"/>
                <a:cs typeface="Wingdings"/>
              </a:rPr>
              <a:t></a:t>
            </a:r>
            <a:r>
              <a:rPr sz="2000" spc="-1400" dirty="0">
                <a:latin typeface="Wingdings"/>
                <a:cs typeface="Wingdings"/>
              </a:rPr>
              <a:t> 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第三部分：</a:t>
            </a:r>
            <a:r>
              <a:rPr sz="2000" b="1" spc="65" dirty="0">
                <a:solidFill>
                  <a:srgbClr val="006FC0"/>
                </a:solidFill>
                <a:latin typeface="Arial"/>
                <a:cs typeface="Arial"/>
              </a:rPr>
              <a:t>Pytho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编程思</a:t>
            </a:r>
            <a:r>
              <a:rPr sz="2000" b="1" spc="-10" dirty="0">
                <a:solidFill>
                  <a:srgbClr val="006FC0"/>
                </a:solidFill>
                <a:latin typeface="Heiti SC"/>
                <a:cs typeface="Heiti SC"/>
              </a:rPr>
              <a:t>维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（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周</a:t>
            </a:r>
            <a:r>
              <a:rPr sz="2000" b="1" spc="5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endParaRPr sz="2000">
              <a:latin typeface="Heiti SC"/>
              <a:cs typeface="Heiti SC"/>
            </a:endParaRPr>
          </a:p>
          <a:p>
            <a:pPr marL="558165">
              <a:lnSpc>
                <a:spcPct val="100000"/>
              </a:lnSpc>
              <a:spcBef>
                <a:spcPts val="1795"/>
              </a:spcBef>
            </a:pPr>
            <a:r>
              <a:rPr sz="1800" b="1" dirty="0">
                <a:latin typeface="Heiti SC"/>
                <a:cs typeface="Heiti SC"/>
              </a:rPr>
              <a:t>从方法学角度开阔认识，提升整体编程能力，</a:t>
            </a:r>
            <a:r>
              <a:rPr sz="1800" b="1" dirty="0">
                <a:solidFill>
                  <a:srgbClr val="D98430"/>
                </a:solidFill>
                <a:latin typeface="Heiti SC"/>
                <a:cs typeface="Heiti SC"/>
              </a:rPr>
              <a:t>展望未来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5077" y="2303830"/>
            <a:ext cx="4594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课程内</a:t>
            </a:r>
            <a:r>
              <a:rPr spc="-10" dirty="0"/>
              <a:t>容</a:t>
            </a:r>
            <a:r>
              <a:rPr spc="-5" dirty="0"/>
              <a:t>渐进式体验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406" y="2038475"/>
            <a:ext cx="72859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Q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：感觉编程很难，作为小白中的小白，能否学会呢？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406" y="2953374"/>
            <a:ext cx="7569200" cy="13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：老师带你来个渐进式体验，几分钟感受一下全课程！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2069" algn="ctr">
              <a:lnSpc>
                <a:spcPct val="100000"/>
              </a:lnSpc>
              <a:spcBef>
                <a:spcPts val="2150"/>
              </a:spcBef>
            </a:pPr>
            <a:r>
              <a:rPr sz="2800" b="1" spc="-60" dirty="0">
                <a:solidFill>
                  <a:srgbClr val="006FC0"/>
                </a:solidFill>
                <a:latin typeface="Arial"/>
                <a:cs typeface="Arial"/>
              </a:rPr>
              <a:t>EP</a:t>
            </a:r>
            <a:r>
              <a:rPr sz="2800" b="1" spc="-4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800" b="1" spc="40" dirty="0">
                <a:solidFill>
                  <a:srgbClr val="006FC0"/>
                </a:solidFill>
                <a:latin typeface="Arial"/>
                <a:cs typeface="Arial"/>
              </a:rPr>
              <a:t>SO</a:t>
            </a:r>
            <a:r>
              <a:rPr sz="2800" b="1" spc="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Coming…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2080" y="2368987"/>
            <a:ext cx="48012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EPISO</a:t>
            </a:r>
            <a:r>
              <a:rPr sz="2800" b="1" spc="-2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16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800" b="1" spc="-135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8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800" b="1" spc="8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800" b="1" spc="10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11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快速入门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9759" y="1525132"/>
            <a:ext cx="36302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观察一段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代码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9759" y="2147178"/>
            <a:ext cx="3601085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感受它的风格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了解它的基本逻辑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理解它的每个词和每一行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92937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基本语法元素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79267" y="4090694"/>
            <a:ext cx="6069330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第一周就学会编写和运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行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程序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750">
              <a:latin typeface="Times New Roman"/>
              <a:cs typeface="Times New Roman"/>
            </a:endParaRPr>
          </a:p>
          <a:p>
            <a:pPr marL="2942590">
              <a:lnSpc>
                <a:spcPct val="100000"/>
              </a:lnSpc>
            </a:pP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dirty="0">
                <a:latin typeface="Heiti SC"/>
                <a:cs typeface="Heiti SC"/>
              </a:rPr>
              <a:t>行代码，背也背下来了吧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05368" y="3002332"/>
            <a:ext cx="739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温度转换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04232" y="568451"/>
            <a:ext cx="3828415" cy="2304415"/>
          </a:xfrm>
          <a:custGeom>
            <a:avLst/>
            <a:gdLst/>
            <a:ahLst/>
            <a:cxnLst/>
            <a:rect l="l" t="t" r="r" b="b"/>
            <a:pathLst>
              <a:path w="3828415" h="2304415">
                <a:moveTo>
                  <a:pt x="0" y="2304288"/>
                </a:moveTo>
                <a:lnTo>
                  <a:pt x="3828288" y="2304288"/>
                </a:lnTo>
                <a:lnTo>
                  <a:pt x="3828288" y="0"/>
                </a:lnTo>
                <a:lnTo>
                  <a:pt x="0" y="0"/>
                </a:lnTo>
                <a:lnTo>
                  <a:pt x="0" y="230428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1184" y="565404"/>
            <a:ext cx="3834765" cy="2310765"/>
          </a:xfrm>
          <a:custGeom>
            <a:avLst/>
            <a:gdLst/>
            <a:ahLst/>
            <a:cxnLst/>
            <a:rect l="l" t="t" r="r" b="b"/>
            <a:pathLst>
              <a:path w="3834765" h="2310765">
                <a:moveTo>
                  <a:pt x="3832987" y="0"/>
                </a:moveTo>
                <a:lnTo>
                  <a:pt x="1396" y="0"/>
                </a:lnTo>
                <a:lnTo>
                  <a:pt x="0" y="1397"/>
                </a:lnTo>
                <a:lnTo>
                  <a:pt x="0" y="2308987"/>
                </a:lnTo>
                <a:lnTo>
                  <a:pt x="1396" y="2310384"/>
                </a:lnTo>
                <a:lnTo>
                  <a:pt x="3832987" y="2310384"/>
                </a:lnTo>
                <a:lnTo>
                  <a:pt x="3834384" y="2308987"/>
                </a:lnTo>
                <a:lnTo>
                  <a:pt x="3834384" y="2306701"/>
                </a:lnTo>
                <a:lnTo>
                  <a:pt x="3682" y="2306701"/>
                </a:lnTo>
                <a:lnTo>
                  <a:pt x="3682" y="3683"/>
                </a:lnTo>
                <a:lnTo>
                  <a:pt x="3834384" y="3683"/>
                </a:lnTo>
                <a:lnTo>
                  <a:pt x="3834384" y="1397"/>
                </a:lnTo>
                <a:lnTo>
                  <a:pt x="3832987" y="0"/>
                </a:lnTo>
                <a:close/>
              </a:path>
              <a:path w="3834765" h="2310765">
                <a:moveTo>
                  <a:pt x="3834384" y="3683"/>
                </a:moveTo>
                <a:lnTo>
                  <a:pt x="3830700" y="3683"/>
                </a:lnTo>
                <a:lnTo>
                  <a:pt x="3830700" y="2306701"/>
                </a:lnTo>
                <a:lnTo>
                  <a:pt x="3834384" y="2306701"/>
                </a:lnTo>
                <a:lnTo>
                  <a:pt x="3834384" y="3683"/>
                </a:lnTo>
                <a:close/>
              </a:path>
              <a:path w="3834765" h="2310765">
                <a:moveTo>
                  <a:pt x="3829558" y="4825"/>
                </a:moveTo>
                <a:lnTo>
                  <a:pt x="4825" y="4825"/>
                </a:lnTo>
                <a:lnTo>
                  <a:pt x="4825" y="2305558"/>
                </a:lnTo>
                <a:lnTo>
                  <a:pt x="3829558" y="2305558"/>
                </a:lnTo>
                <a:lnTo>
                  <a:pt x="3829558" y="2304288"/>
                </a:lnTo>
                <a:lnTo>
                  <a:pt x="6095" y="2304288"/>
                </a:lnTo>
                <a:lnTo>
                  <a:pt x="6095" y="6096"/>
                </a:lnTo>
                <a:lnTo>
                  <a:pt x="3829558" y="6096"/>
                </a:lnTo>
                <a:lnTo>
                  <a:pt x="3829558" y="4825"/>
                </a:lnTo>
                <a:close/>
              </a:path>
              <a:path w="3834765" h="2310765">
                <a:moveTo>
                  <a:pt x="3829558" y="6096"/>
                </a:moveTo>
                <a:lnTo>
                  <a:pt x="3828288" y="6096"/>
                </a:lnTo>
                <a:lnTo>
                  <a:pt x="3828288" y="2304288"/>
                </a:lnTo>
                <a:lnTo>
                  <a:pt x="3829558" y="2304288"/>
                </a:lnTo>
                <a:lnTo>
                  <a:pt x="3829558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83607" y="662913"/>
            <a:ext cx="3608704" cy="2153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35" dirty="0">
                <a:solidFill>
                  <a:srgbClr val="DF0000"/>
                </a:solidFill>
                <a:latin typeface="FZLTZHB--B51-0"/>
                <a:cs typeface="FZLTZHB--B51-0"/>
              </a:rPr>
              <a:t>#TempC</a:t>
            </a:r>
            <a:r>
              <a:rPr sz="1200" b="1" spc="-195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1200" b="1" dirty="0">
                <a:solidFill>
                  <a:srgbClr val="DF0000"/>
                </a:solidFill>
                <a:latin typeface="FZLTZHB--B51-0"/>
                <a:cs typeface="FZLTZHB--B51-0"/>
              </a:rPr>
              <a:t>nver</a:t>
            </a:r>
            <a:r>
              <a:rPr sz="1200" b="1" spc="10" dirty="0">
                <a:solidFill>
                  <a:srgbClr val="DF0000"/>
                </a:solidFill>
                <a:latin typeface="FZLTZHB--B51-0"/>
                <a:cs typeface="FZLTZHB--B51-0"/>
              </a:rPr>
              <a:t>t</a:t>
            </a:r>
            <a:r>
              <a:rPr sz="1200" b="1" spc="15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135" dirty="0">
                <a:latin typeface="FZLTZHB--B51-0"/>
                <a:cs typeface="FZLTZHB--B51-0"/>
              </a:rPr>
              <a:t>TempStr </a:t>
            </a:r>
            <a:r>
              <a:rPr sz="1200" b="1" spc="1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inpu</a:t>
            </a:r>
            <a:r>
              <a:rPr sz="1200" b="1" spc="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请输入带有符号的温度值</a:t>
            </a:r>
            <a:r>
              <a:rPr sz="1200" spc="-45" dirty="0">
                <a:solidFill>
                  <a:srgbClr val="1DB41D"/>
                </a:solidFill>
                <a:latin typeface="Arial"/>
                <a:cs typeface="Arial"/>
              </a:rPr>
              <a:t>:</a:t>
            </a:r>
            <a:r>
              <a:rPr sz="1200" spc="3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if </a:t>
            </a:r>
            <a:r>
              <a:rPr sz="1200" b="1" spc="-270" dirty="0">
                <a:latin typeface="FZLTZHB--B51-0"/>
                <a:cs typeface="FZLTZHB--B51-0"/>
              </a:rPr>
              <a:t>Tem</a:t>
            </a:r>
            <a:r>
              <a:rPr sz="1200" b="1" spc="-215" dirty="0">
                <a:latin typeface="FZLTZHB--B51-0"/>
                <a:cs typeface="FZLTZHB--B51-0"/>
              </a:rPr>
              <a:t>p</a:t>
            </a:r>
            <a:r>
              <a:rPr sz="1200" b="1" spc="80" dirty="0">
                <a:latin typeface="FZLTZHB--B51-0"/>
                <a:cs typeface="FZLTZHB--B51-0"/>
              </a:rPr>
              <a:t>Str[</a:t>
            </a:r>
            <a:r>
              <a:rPr sz="1200" b="1" spc="-150" dirty="0">
                <a:latin typeface="FZLTZHB--B51-0"/>
                <a:cs typeface="FZLTZHB--B51-0"/>
              </a:rPr>
              <a:t>-</a:t>
            </a:r>
            <a:r>
              <a:rPr sz="1200" b="1" spc="130" dirty="0">
                <a:latin typeface="FZLTZHB--B51-0"/>
                <a:cs typeface="FZLTZHB--B51-0"/>
              </a:rPr>
              <a:t>1]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235" dirty="0">
                <a:latin typeface="FZLTZHB--B51-0"/>
                <a:cs typeface="FZLTZHB--B51-0"/>
              </a:rPr>
              <a:t>[</a:t>
            </a:r>
            <a:r>
              <a:rPr sz="12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'F'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40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1200" b="1" spc="315" dirty="0">
                <a:solidFill>
                  <a:srgbClr val="1DB41D"/>
                </a:solidFill>
                <a:latin typeface="FZLTZHB--B51-0"/>
                <a:cs typeface="FZLTZHB--B51-0"/>
              </a:rPr>
              <a:t>f'</a:t>
            </a:r>
            <a:r>
              <a:rPr sz="1200" b="1" spc="245" dirty="0">
                <a:latin typeface="FZLTZHB--B51-0"/>
                <a:cs typeface="FZLTZHB--B51-0"/>
              </a:rPr>
              <a:t>]:</a:t>
            </a:r>
            <a:endParaRPr sz="1200">
              <a:latin typeface="FZLTZHB--B51-0"/>
              <a:cs typeface="FZLTZHB--B51-0"/>
            </a:endParaRPr>
          </a:p>
          <a:p>
            <a:pPr marL="347345">
              <a:lnSpc>
                <a:spcPct val="100000"/>
              </a:lnSpc>
              <a:spcBef>
                <a:spcPts val="285"/>
              </a:spcBef>
            </a:pPr>
            <a:r>
              <a:rPr sz="1200" b="1" spc="-330" dirty="0">
                <a:latin typeface="FZLTZHB--B51-0"/>
                <a:cs typeface="FZLTZHB--B51-0"/>
              </a:rPr>
              <a:t>C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180" dirty="0">
                <a:latin typeface="FZLTZHB--B51-0"/>
                <a:cs typeface="FZLTZHB--B51-0"/>
              </a:rPr>
              <a:t>(</a:t>
            </a:r>
            <a:r>
              <a:rPr sz="1200" b="1" spc="-110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12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200" b="1" spc="-50" dirty="0">
                <a:latin typeface="FZLTZHB--B51-0"/>
                <a:cs typeface="FZLTZHB--B51-0"/>
              </a:rPr>
              <a:t>(T</a:t>
            </a:r>
            <a:r>
              <a:rPr sz="1200" b="1" spc="-55" dirty="0">
                <a:latin typeface="FZLTZHB--B51-0"/>
                <a:cs typeface="FZLTZHB--B51-0"/>
              </a:rPr>
              <a:t>e</a:t>
            </a:r>
            <a:r>
              <a:rPr sz="1200" b="1" spc="-409" dirty="0">
                <a:latin typeface="FZLTZHB--B51-0"/>
                <a:cs typeface="FZLTZHB--B51-0"/>
              </a:rPr>
              <a:t>m</a:t>
            </a:r>
            <a:r>
              <a:rPr sz="1200" b="1" spc="-270" dirty="0">
                <a:latin typeface="FZLTZHB--B51-0"/>
                <a:cs typeface="FZLTZHB--B51-0"/>
              </a:rPr>
              <a:t>p</a:t>
            </a:r>
            <a:r>
              <a:rPr sz="1200" b="1" spc="35" dirty="0">
                <a:latin typeface="FZLTZHB--B51-0"/>
                <a:cs typeface="FZLTZHB--B51-0"/>
              </a:rPr>
              <a:t>St</a:t>
            </a:r>
            <a:r>
              <a:rPr sz="1200" b="1" spc="20" dirty="0">
                <a:latin typeface="FZLTZHB--B51-0"/>
                <a:cs typeface="FZLTZHB--B51-0"/>
              </a:rPr>
              <a:t>r</a:t>
            </a:r>
            <a:r>
              <a:rPr sz="1200" b="1" spc="130" dirty="0">
                <a:latin typeface="FZLTZHB--B51-0"/>
                <a:cs typeface="FZLTZHB--B51-0"/>
              </a:rPr>
              <a:t>[0</a:t>
            </a:r>
            <a:r>
              <a:rPr sz="1200" b="1" spc="80" dirty="0">
                <a:latin typeface="FZLTZHB--B51-0"/>
                <a:cs typeface="FZLTZHB--B51-0"/>
              </a:rPr>
              <a:t>:</a:t>
            </a:r>
            <a:r>
              <a:rPr sz="1200" b="1" spc="-145" dirty="0">
                <a:latin typeface="FZLTZHB--B51-0"/>
                <a:cs typeface="FZLTZHB--B51-0"/>
              </a:rPr>
              <a:t>-</a:t>
            </a:r>
            <a:r>
              <a:rPr sz="1200" b="1" spc="150" dirty="0">
                <a:latin typeface="FZLTZHB--B51-0"/>
                <a:cs typeface="FZLTZHB--B51-0"/>
              </a:rPr>
              <a:t>1]</a:t>
            </a:r>
            <a:r>
              <a:rPr sz="1200" b="1" spc="140" dirty="0">
                <a:latin typeface="FZLTZHB--B51-0"/>
                <a:cs typeface="FZLTZHB--B51-0"/>
              </a:rPr>
              <a:t>)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10" dirty="0">
                <a:latin typeface="FZLTZHB--B51-0"/>
                <a:cs typeface="FZLTZHB--B51-0"/>
              </a:rPr>
              <a:t> </a:t>
            </a:r>
            <a:r>
              <a:rPr sz="1200" b="1" spc="-155" dirty="0">
                <a:latin typeface="FZLTZHB--B51-0"/>
                <a:cs typeface="FZLTZHB--B51-0"/>
              </a:rPr>
              <a:t>-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25" dirty="0">
                <a:latin typeface="FZLTZHB--B51-0"/>
                <a:cs typeface="FZLTZHB--B51-0"/>
              </a:rPr>
              <a:t>32</a:t>
            </a:r>
            <a:r>
              <a:rPr sz="1200" b="1" spc="-10" dirty="0">
                <a:latin typeface="FZLTZHB--B51-0"/>
                <a:cs typeface="FZLTZHB--B51-0"/>
              </a:rPr>
              <a:t>)</a:t>
            </a:r>
            <a:r>
              <a:rPr sz="1200" b="1" spc="120" dirty="0">
                <a:latin typeface="FZLTZHB--B51-0"/>
                <a:cs typeface="FZLTZHB--B51-0"/>
              </a:rPr>
              <a:t>/</a:t>
            </a:r>
            <a:r>
              <a:rPr sz="1200" b="1" spc="204" dirty="0">
                <a:latin typeface="FZLTZHB--B51-0"/>
                <a:cs typeface="FZLTZHB--B51-0"/>
              </a:rPr>
              <a:t>1</a:t>
            </a:r>
            <a:r>
              <a:rPr sz="1200" b="1" spc="50" dirty="0">
                <a:latin typeface="FZLTZHB--B51-0"/>
                <a:cs typeface="FZLTZHB--B51-0"/>
              </a:rPr>
              <a:t>.8</a:t>
            </a:r>
            <a:endParaRPr sz="1200">
              <a:latin typeface="FZLTZHB--B51-0"/>
              <a:cs typeface="FZLTZHB--B51-0"/>
            </a:endParaRPr>
          </a:p>
          <a:p>
            <a:pPr marL="349250">
              <a:lnSpc>
                <a:spcPct val="100000"/>
              </a:lnSpc>
              <a:spcBef>
                <a:spcPts val="290"/>
              </a:spcBef>
            </a:pPr>
            <a:r>
              <a:rPr sz="1200" b="1" spc="8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spc="165" dirty="0">
                <a:solidFill>
                  <a:srgbClr val="1DB41D"/>
                </a:solidFill>
                <a:latin typeface="Arial Unicode MS"/>
                <a:cs typeface="Arial Unicode MS"/>
              </a:rPr>
              <a:t>转换后的温度</a:t>
            </a:r>
            <a:r>
              <a:rPr sz="12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12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{:.2f}C"</a:t>
            </a:r>
            <a:r>
              <a:rPr sz="1200" b="1" spc="20" dirty="0">
                <a:latin typeface="FZLTZHB--B51-0"/>
                <a:cs typeface="FZLTZHB--B51-0"/>
              </a:rPr>
              <a:t>.format(C))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elif </a:t>
            </a:r>
            <a:r>
              <a:rPr sz="1200" b="1" spc="-180" dirty="0">
                <a:latin typeface="FZLTZHB--B51-0"/>
                <a:cs typeface="FZLTZHB--B51-0"/>
              </a:rPr>
              <a:t>T</a:t>
            </a:r>
            <a:r>
              <a:rPr sz="1200" b="1" spc="-160" dirty="0">
                <a:latin typeface="FZLTZHB--B51-0"/>
                <a:cs typeface="FZLTZHB--B51-0"/>
              </a:rPr>
              <a:t>e</a:t>
            </a:r>
            <a:r>
              <a:rPr sz="1200" b="1" spc="-130" dirty="0">
                <a:latin typeface="FZLTZHB--B51-0"/>
                <a:cs typeface="FZLTZHB--B51-0"/>
              </a:rPr>
              <a:t>mpSt</a:t>
            </a:r>
            <a:r>
              <a:rPr sz="1200" b="1" spc="-70" dirty="0">
                <a:latin typeface="FZLTZHB--B51-0"/>
                <a:cs typeface="FZLTZHB--B51-0"/>
              </a:rPr>
              <a:t>r</a:t>
            </a:r>
            <a:r>
              <a:rPr sz="1200" b="1" spc="235" dirty="0">
                <a:latin typeface="FZLTZHB--B51-0"/>
                <a:cs typeface="FZLTZHB--B51-0"/>
              </a:rPr>
              <a:t>[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30" dirty="0">
                <a:latin typeface="FZLTZHB--B51-0"/>
                <a:cs typeface="FZLTZHB--B51-0"/>
              </a:rPr>
              <a:t>1]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235" dirty="0">
                <a:latin typeface="FZLTZHB--B51-0"/>
                <a:cs typeface="FZLTZHB--B51-0"/>
              </a:rPr>
              <a:t>[</a:t>
            </a:r>
            <a:r>
              <a:rPr sz="1200" b="1" spc="155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r>
              <a:rPr sz="1200" b="1" spc="250" dirty="0">
                <a:latin typeface="FZLTZHB--B51-0"/>
                <a:cs typeface="FZLTZHB--B51-0"/>
              </a:rPr>
              <a:t>]:</a:t>
            </a:r>
            <a:endParaRPr sz="1200">
              <a:latin typeface="FZLTZHB--B51-0"/>
              <a:cs typeface="FZLTZHB--B51-0"/>
            </a:endParaRPr>
          </a:p>
          <a:p>
            <a:pPr marL="349250" marR="5080" indent="-1905">
              <a:lnSpc>
                <a:spcPct val="120000"/>
              </a:lnSpc>
            </a:pPr>
            <a:r>
              <a:rPr sz="1200" b="1" spc="-180" dirty="0">
                <a:latin typeface="FZLTZHB--B51-0"/>
                <a:cs typeface="FZLTZHB--B51-0"/>
              </a:rPr>
              <a:t>F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55" dirty="0">
                <a:latin typeface="FZLTZHB--B51-0"/>
                <a:cs typeface="FZLTZHB--B51-0"/>
              </a:rPr>
              <a:t>1.8</a:t>
            </a:r>
            <a:r>
              <a:rPr sz="1200" b="1" spc="65" dirty="0">
                <a:latin typeface="FZLTZHB--B51-0"/>
                <a:cs typeface="FZLTZHB--B51-0"/>
              </a:rPr>
              <a:t>*</a:t>
            </a:r>
            <a:r>
              <a:rPr sz="1200" b="1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1200" b="1" spc="1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200" b="1" spc="-10" dirty="0">
                <a:latin typeface="FZLTZHB--B51-0"/>
                <a:cs typeface="FZLTZHB--B51-0"/>
              </a:rPr>
              <a:t>(</a:t>
            </a:r>
            <a:r>
              <a:rPr sz="1200" b="1" spc="-5" dirty="0">
                <a:latin typeface="FZLTZHB--B51-0"/>
                <a:cs typeface="FZLTZHB--B51-0"/>
              </a:rPr>
              <a:t>T</a:t>
            </a:r>
            <a:r>
              <a:rPr sz="1200" b="1" spc="-75" dirty="0">
                <a:latin typeface="FZLTZHB--B51-0"/>
                <a:cs typeface="FZLTZHB--B51-0"/>
              </a:rPr>
              <a:t>empStr</a:t>
            </a:r>
            <a:r>
              <a:rPr sz="1200" b="1" spc="-35" dirty="0">
                <a:latin typeface="FZLTZHB--B51-0"/>
                <a:cs typeface="FZLTZHB--B51-0"/>
              </a:rPr>
              <a:t>[</a:t>
            </a:r>
            <a:r>
              <a:rPr sz="1200" b="1" spc="55" dirty="0">
                <a:latin typeface="FZLTZHB--B51-0"/>
                <a:cs typeface="FZLTZHB--B51-0"/>
              </a:rPr>
              <a:t>0: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160" dirty="0">
                <a:latin typeface="FZLTZHB--B51-0"/>
                <a:cs typeface="FZLTZHB--B51-0"/>
              </a:rPr>
              <a:t>1</a:t>
            </a:r>
            <a:r>
              <a:rPr sz="1200" b="1" spc="114" dirty="0">
                <a:latin typeface="FZLTZHB--B51-0"/>
                <a:cs typeface="FZLTZHB--B51-0"/>
              </a:rPr>
              <a:t>]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60" dirty="0">
                <a:latin typeface="FZLTZHB--B51-0"/>
                <a:cs typeface="FZLTZHB--B51-0"/>
              </a:rPr>
              <a:t>+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30" dirty="0">
                <a:latin typeface="FZLTZHB--B51-0"/>
                <a:cs typeface="FZLTZHB--B51-0"/>
              </a:rPr>
              <a:t>32</a:t>
            </a:r>
            <a:r>
              <a:rPr sz="1200" b="1" spc="-55" dirty="0">
                <a:latin typeface="FZLTZHB--B51-0"/>
                <a:cs typeface="FZLTZHB--B51-0"/>
              </a:rPr>
              <a:t> </a:t>
            </a:r>
            <a:r>
              <a:rPr sz="1200" b="1" spc="8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dirty="0">
                <a:solidFill>
                  <a:srgbClr val="1DB41D"/>
                </a:solidFill>
                <a:latin typeface="Arial Unicode MS"/>
                <a:cs typeface="Arial Unicode MS"/>
              </a:rPr>
              <a:t>转换后的温度</a:t>
            </a:r>
            <a:r>
              <a:rPr sz="12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1200" b="1" spc="120" dirty="0">
                <a:solidFill>
                  <a:srgbClr val="1DB41D"/>
                </a:solidFill>
                <a:latin typeface="FZLTZHB--B51-0"/>
                <a:cs typeface="FZLTZHB--B51-0"/>
              </a:rPr>
              <a:t>{:.2f}F"</a:t>
            </a:r>
            <a:r>
              <a:rPr sz="1200" b="1" spc="35" dirty="0">
                <a:latin typeface="FZLTZHB--B51-0"/>
                <a:cs typeface="FZLTZHB--B51-0"/>
              </a:rPr>
              <a:t>.format(F))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349250">
              <a:lnSpc>
                <a:spcPct val="100000"/>
              </a:lnSpc>
              <a:spcBef>
                <a:spcPts val="285"/>
              </a:spcBef>
            </a:pPr>
            <a:r>
              <a:rPr sz="1200" b="1" spc="8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spc="165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</a:t>
            </a:r>
            <a:r>
              <a:rPr sz="1200" spc="-10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12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868" y="4133777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9727" y="1507987"/>
            <a:ext cx="41668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再观察一段</a:t>
            </a:r>
            <a:r>
              <a:rPr sz="2400" b="1" spc="229" dirty="0">
                <a:latin typeface="Arial"/>
                <a:cs typeface="Arial"/>
              </a:rPr>
              <a:t>10</a:t>
            </a:r>
            <a:r>
              <a:rPr sz="2400" b="1" spc="235" dirty="0">
                <a:latin typeface="Arial"/>
                <a:cs typeface="Arial"/>
              </a:rPr>
              <a:t>+</a:t>
            </a:r>
            <a:r>
              <a:rPr sz="2400" b="1" dirty="0">
                <a:latin typeface="Heiti SC"/>
                <a:cs typeface="Heiti SC"/>
              </a:rPr>
              <a:t>行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代码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727" y="2130160"/>
            <a:ext cx="3601085" cy="1501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感受它的风格和魅力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了解它的基本逻辑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理解它的每个词和每一行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92937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基本图形绘制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4592" y="4090694"/>
            <a:ext cx="6236335" cy="86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第二周就学会使用</a:t>
            </a:r>
            <a:r>
              <a:rPr sz="2000" b="1" spc="55" dirty="0">
                <a:solidFill>
                  <a:srgbClr val="D98430"/>
                </a:solidFill>
                <a:latin typeface="Arial"/>
                <a:cs typeface="Arial"/>
              </a:rPr>
              <a:t>Pyt</a:t>
            </a:r>
            <a:r>
              <a:rPr sz="2000" b="1" spc="60" dirty="0">
                <a:solidFill>
                  <a:srgbClr val="D98430"/>
                </a:solidFill>
                <a:latin typeface="Arial"/>
                <a:cs typeface="Arial"/>
              </a:rPr>
              <a:t>h</a:t>
            </a:r>
            <a:r>
              <a:rPr sz="2000" b="1" spc="85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D9843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绘图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850">
              <a:latin typeface="Times New Roman"/>
              <a:cs typeface="Times New Roman"/>
            </a:endParaRPr>
          </a:p>
          <a:p>
            <a:pPr marL="266192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蟒蛇很有趣，改改代码</a:t>
            </a:r>
            <a:r>
              <a:rPr sz="2000" b="1" spc="-15" dirty="0">
                <a:latin typeface="Heiti SC"/>
                <a:cs typeface="Heiti SC"/>
              </a:rPr>
              <a:t>不</a:t>
            </a:r>
            <a:r>
              <a:rPr sz="2000" b="1" dirty="0">
                <a:latin typeface="Heiti SC"/>
                <a:cs typeface="Heiti SC"/>
              </a:rPr>
              <a:t>是事儿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3103" y="630936"/>
            <a:ext cx="3730752" cy="219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360411" y="3002078"/>
            <a:ext cx="13817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45" dirty="0">
                <a:solidFill>
                  <a:srgbClr val="006FC0"/>
                </a:solidFill>
                <a:latin typeface="Arial"/>
                <a:cs typeface="Arial"/>
              </a:rPr>
              <a:t>Py</a:t>
            </a:r>
            <a:r>
              <a:rPr sz="1400" b="1" spc="1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b="1" spc="55" dirty="0">
                <a:solidFill>
                  <a:srgbClr val="006FC0"/>
                </a:solidFill>
                <a:latin typeface="Arial"/>
                <a:cs typeface="Arial"/>
              </a:rPr>
              <a:t>ho</a:t>
            </a:r>
            <a:r>
              <a:rPr sz="1400" b="1" spc="6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蟒蛇绘制</a:t>
            </a:r>
            <a:endParaRPr sz="1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5985" y="2368987"/>
            <a:ext cx="48012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Arial"/>
                <a:cs typeface="Arial"/>
              </a:rPr>
              <a:t>EPISO</a:t>
            </a:r>
            <a:r>
              <a:rPr sz="2800" b="1" spc="-20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6FC0"/>
                </a:solidFill>
                <a:latin typeface="Arial"/>
                <a:cs typeface="Arial"/>
              </a:rPr>
              <a:t>2:</a:t>
            </a:r>
            <a:r>
              <a:rPr sz="28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800" b="1" spc="8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800" b="1" spc="10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114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基础语法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1241" y="40545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1672" y="1403974"/>
            <a:ext cx="3988435" cy="209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数字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40" dirty="0">
                <a:latin typeface="Arial"/>
                <a:cs typeface="Arial"/>
              </a:rPr>
              <a:t>vs</a:t>
            </a:r>
            <a:r>
              <a:rPr sz="2400" b="1" spc="-20" dirty="0">
                <a:latin typeface="Arial"/>
                <a:cs typeface="Arial"/>
              </a:rPr>
              <a:t>.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理解并使用数字类型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理解并使用字符串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ts val="2875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</a:t>
            </a:r>
            <a:r>
              <a:rPr sz="2400" b="1" spc="-5" dirty="0">
                <a:latin typeface="Heiti SC"/>
                <a:cs typeface="Heiti SC"/>
              </a:rPr>
              <a:t>用</a:t>
            </a:r>
            <a:r>
              <a:rPr sz="2400" b="1" spc="120" dirty="0">
                <a:latin typeface="Arial"/>
                <a:cs typeface="Arial"/>
              </a:rPr>
              <a:t>tim</a:t>
            </a:r>
            <a:r>
              <a:rPr sz="2400" b="1" spc="13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模块获取系统时间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30200" y="601216"/>
            <a:ext cx="28333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基本数据类型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6460" y="4094047"/>
            <a:ext cx="582295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第三周学会使用数字和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字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符串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00">
              <a:latin typeface="Times New Roman"/>
              <a:cs typeface="Times New Roman"/>
            </a:endParaRPr>
          </a:p>
          <a:p>
            <a:pPr marL="3518535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好好学习、天天向上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56403" y="599655"/>
            <a:ext cx="3299460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45" dirty="0">
                <a:latin typeface="Arial"/>
                <a:cs typeface="Arial"/>
              </a:rPr>
              <a:t>1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0" dirty="0">
                <a:latin typeface="Arial"/>
                <a:cs typeface="Arial"/>
              </a:rPr>
              <a:t>0</a:t>
            </a:r>
            <a:r>
              <a:rPr sz="2800" spc="145" dirty="0">
                <a:latin typeface="Arial"/>
                <a:cs typeface="Arial"/>
              </a:rPr>
              <a:t>1</a:t>
            </a:r>
            <a:r>
              <a:rPr sz="2775" spc="157" baseline="25525" dirty="0">
                <a:latin typeface="Arial"/>
                <a:cs typeface="Arial"/>
              </a:rPr>
              <a:t>3</a:t>
            </a:r>
            <a:r>
              <a:rPr sz="2775" spc="172" baseline="25525" dirty="0">
                <a:latin typeface="Arial"/>
                <a:cs typeface="Arial"/>
              </a:rPr>
              <a:t>65</a:t>
            </a:r>
            <a:r>
              <a:rPr sz="2775" baseline="25525" dirty="0">
                <a:latin typeface="Arial"/>
                <a:cs typeface="Arial"/>
              </a:rPr>
              <a:t> </a:t>
            </a:r>
            <a:r>
              <a:rPr sz="2775" spc="-284" baseline="25525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=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155" dirty="0">
                <a:latin typeface="Arial"/>
                <a:cs typeface="Arial"/>
              </a:rPr>
              <a:t>3</a:t>
            </a:r>
            <a:r>
              <a:rPr sz="2800" spc="145" dirty="0">
                <a:latin typeface="Arial"/>
                <a:cs typeface="Arial"/>
              </a:rPr>
              <a:t>7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5" dirty="0">
                <a:latin typeface="Arial"/>
                <a:cs typeface="Arial"/>
              </a:rPr>
              <a:t>78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140" dirty="0">
                <a:latin typeface="Arial"/>
                <a:cs typeface="Arial"/>
              </a:rPr>
              <a:t>0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0" dirty="0">
                <a:latin typeface="Arial"/>
                <a:cs typeface="Arial"/>
              </a:rPr>
              <a:t>99</a:t>
            </a:r>
            <a:r>
              <a:rPr sz="2775" spc="157" baseline="25525" dirty="0">
                <a:latin typeface="Arial"/>
                <a:cs typeface="Arial"/>
              </a:rPr>
              <a:t>3</a:t>
            </a:r>
            <a:r>
              <a:rPr sz="2775" spc="172" baseline="25525" dirty="0">
                <a:latin typeface="Arial"/>
                <a:cs typeface="Arial"/>
              </a:rPr>
              <a:t>65</a:t>
            </a:r>
            <a:r>
              <a:rPr sz="2775" baseline="25525" dirty="0">
                <a:latin typeface="Arial"/>
                <a:cs typeface="Arial"/>
              </a:rPr>
              <a:t> </a:t>
            </a:r>
            <a:r>
              <a:rPr sz="2775" spc="-284" baseline="25525" dirty="0">
                <a:latin typeface="Arial"/>
                <a:cs typeface="Arial"/>
              </a:rPr>
              <a:t> </a:t>
            </a:r>
            <a:r>
              <a:rPr sz="2800" spc="-260" dirty="0">
                <a:latin typeface="Arial"/>
                <a:cs typeface="Arial"/>
              </a:rPr>
              <a:t>=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140" dirty="0">
                <a:latin typeface="Arial"/>
                <a:cs typeface="Arial"/>
              </a:rPr>
              <a:t>0</a:t>
            </a:r>
            <a:r>
              <a:rPr sz="2800" spc="25" dirty="0">
                <a:latin typeface="Arial"/>
                <a:cs typeface="Arial"/>
              </a:rPr>
              <a:t>.</a:t>
            </a:r>
            <a:r>
              <a:rPr sz="2800" spc="145" dirty="0">
                <a:latin typeface="Arial"/>
                <a:cs typeface="Arial"/>
              </a:rPr>
              <a:t>03</a:t>
            </a:r>
            <a:endParaRPr sz="2800" dirty="0">
              <a:latin typeface="Arial"/>
              <a:cs typeface="Arial"/>
            </a:endParaRPr>
          </a:p>
          <a:p>
            <a:pPr marL="2037714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天天向上的力量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98465" y="2116827"/>
            <a:ext cx="3567429" cy="131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5" dirty="0">
                <a:latin typeface="Andale Mono"/>
                <a:cs typeface="Andale Mono"/>
              </a:rPr>
              <a:t>----------</a:t>
            </a:r>
            <a:r>
              <a:rPr sz="1800" spc="-100" dirty="0">
                <a:latin typeface="Andale Mono"/>
                <a:cs typeface="Andale Mono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执行开始</a:t>
            </a:r>
            <a:r>
              <a:rPr sz="1800" spc="-100" dirty="0">
                <a:latin typeface="Andale Mono"/>
                <a:cs typeface="Andale Mono"/>
              </a:rPr>
              <a:t>------</a:t>
            </a:r>
            <a:r>
              <a:rPr sz="1800" spc="-95" dirty="0">
                <a:latin typeface="Andale Mono"/>
                <a:cs typeface="Andale Mono"/>
              </a:rPr>
              <a:t>-</a:t>
            </a:r>
            <a:r>
              <a:rPr sz="1800" spc="-100" dirty="0">
                <a:latin typeface="Andale Mono"/>
                <a:cs typeface="Andale Mono"/>
              </a:rPr>
              <a:t>--</a:t>
            </a:r>
            <a:r>
              <a:rPr sz="1800" spc="-95" dirty="0">
                <a:latin typeface="Andale Mono"/>
                <a:cs typeface="Andale Mono"/>
              </a:rPr>
              <a:t>-</a:t>
            </a:r>
            <a:endParaRPr sz="1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5" dirty="0">
                <a:latin typeface="Andale Mono"/>
                <a:cs typeface="Andale Mono"/>
              </a:rPr>
              <a:t>35</a:t>
            </a:r>
            <a:r>
              <a:rPr sz="1800" spc="-95" dirty="0">
                <a:latin typeface="Andale Mono"/>
                <a:cs typeface="Andale Mono"/>
              </a:rPr>
              <a:t>%</a:t>
            </a:r>
            <a:r>
              <a:rPr sz="1800" spc="-105" dirty="0">
                <a:latin typeface="Andale Mono"/>
                <a:cs typeface="Andale Mono"/>
              </a:rPr>
              <a:t>[</a:t>
            </a:r>
            <a:r>
              <a:rPr sz="1800" spc="-90" dirty="0">
                <a:latin typeface="Andale Mono"/>
                <a:cs typeface="Andale Mono"/>
              </a:rPr>
              <a:t>*</a:t>
            </a:r>
            <a:r>
              <a:rPr sz="1800" spc="-95" dirty="0">
                <a:latin typeface="Andale Mono"/>
                <a:cs typeface="Andale Mono"/>
              </a:rPr>
              <a:t>*</a:t>
            </a:r>
            <a:r>
              <a:rPr sz="1800" spc="-105" dirty="0">
                <a:latin typeface="Andale Mono"/>
                <a:cs typeface="Andale Mono"/>
              </a:rPr>
              <a:t>*</a:t>
            </a:r>
            <a:r>
              <a:rPr sz="1800" spc="-90" dirty="0">
                <a:latin typeface="Andale Mono"/>
                <a:cs typeface="Andale Mono"/>
              </a:rPr>
              <a:t>*</a:t>
            </a:r>
            <a:r>
              <a:rPr sz="1800" spc="-95" dirty="0">
                <a:latin typeface="Andale Mono"/>
                <a:cs typeface="Andale Mono"/>
              </a:rPr>
              <a:t>*</a:t>
            </a:r>
            <a:r>
              <a:rPr sz="1800" spc="-105" dirty="0">
                <a:latin typeface="Andale Mono"/>
                <a:cs typeface="Andale Mono"/>
              </a:rPr>
              <a:t>*</a:t>
            </a:r>
            <a:r>
              <a:rPr sz="1800" spc="-95" dirty="0">
                <a:latin typeface="Andale Mono"/>
                <a:cs typeface="Andale Mono"/>
              </a:rPr>
              <a:t>****</a:t>
            </a:r>
            <a:r>
              <a:rPr sz="1800" spc="-100" dirty="0">
                <a:latin typeface="Andale Mono"/>
                <a:cs typeface="Andale Mono"/>
              </a:rPr>
              <a:t>*</a:t>
            </a:r>
            <a:r>
              <a:rPr sz="1800" spc="-130" dirty="0">
                <a:latin typeface="Andale Mono"/>
                <a:cs typeface="Andale Mono"/>
              </a:rPr>
              <a:t>*</a:t>
            </a:r>
            <a:r>
              <a:rPr sz="1800" spc="-90" dirty="0">
                <a:latin typeface="Andale Mono"/>
                <a:cs typeface="Andale Mono"/>
              </a:rPr>
              <a:t>-</a:t>
            </a:r>
            <a:r>
              <a:rPr sz="1800" spc="-105" dirty="0">
                <a:latin typeface="Andale Mono"/>
                <a:cs typeface="Andale Mono"/>
              </a:rPr>
              <a:t>&gt;]</a:t>
            </a:r>
            <a:r>
              <a:rPr sz="1800" spc="-90" dirty="0">
                <a:latin typeface="Andale Mono"/>
                <a:cs typeface="Andale Mono"/>
              </a:rPr>
              <a:t>1</a:t>
            </a:r>
            <a:r>
              <a:rPr sz="1800" spc="-105" dirty="0">
                <a:latin typeface="Andale Mono"/>
                <a:cs typeface="Andale Mono"/>
              </a:rPr>
              <a:t>2</a:t>
            </a:r>
            <a:r>
              <a:rPr sz="1800" spc="-100" dirty="0">
                <a:latin typeface="Andale Mono"/>
                <a:cs typeface="Andale Mono"/>
              </a:rPr>
              <a:t>.0</a:t>
            </a:r>
            <a:r>
              <a:rPr sz="1800" spc="-95" dirty="0">
                <a:latin typeface="Andale Mono"/>
                <a:cs typeface="Andale Mono"/>
              </a:rPr>
              <a:t>3s</a:t>
            </a:r>
            <a:endParaRPr sz="18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5" dirty="0">
                <a:latin typeface="Andale Mono"/>
                <a:cs typeface="Andale Mono"/>
              </a:rPr>
              <a:t>----------</a:t>
            </a:r>
            <a:r>
              <a:rPr sz="1800" spc="-100" dirty="0">
                <a:latin typeface="Andale Mono"/>
                <a:cs typeface="Andale Mono"/>
              </a:rPr>
              <a:t>-</a:t>
            </a:r>
            <a:r>
              <a:rPr sz="1800" dirty="0">
                <a:latin typeface="Arial Unicode MS"/>
                <a:cs typeface="Arial Unicode MS"/>
              </a:rPr>
              <a:t>执行结束</a:t>
            </a:r>
            <a:r>
              <a:rPr sz="1800" spc="-100" dirty="0">
                <a:latin typeface="Andale Mono"/>
                <a:cs typeface="Andale Mono"/>
              </a:rPr>
              <a:t>------</a:t>
            </a:r>
            <a:r>
              <a:rPr sz="1800" spc="-95" dirty="0">
                <a:latin typeface="Andale Mono"/>
                <a:cs typeface="Andale Mono"/>
              </a:rPr>
              <a:t>-</a:t>
            </a:r>
            <a:r>
              <a:rPr sz="1800" spc="-100" dirty="0">
                <a:latin typeface="Andale Mono"/>
                <a:cs typeface="Andale Mono"/>
              </a:rPr>
              <a:t>--</a:t>
            </a:r>
            <a:r>
              <a:rPr sz="1800" spc="-95" dirty="0">
                <a:latin typeface="Andale Mono"/>
                <a:cs typeface="Andale Mono"/>
              </a:rPr>
              <a:t>-</a:t>
            </a:r>
            <a:endParaRPr sz="1800">
              <a:latin typeface="Andale Mono"/>
              <a:cs typeface="Andale Mono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1400" b="1" spc="5" dirty="0">
                <a:solidFill>
                  <a:srgbClr val="006FC0"/>
                </a:solidFill>
                <a:latin typeface="Heiti SC"/>
                <a:cs typeface="Heiti SC"/>
              </a:rPr>
              <a:t>文本进度条</a:t>
            </a:r>
            <a:endParaRPr sz="1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课程定位与目标</a:t>
            </a:r>
          </a:p>
        </p:txBody>
      </p:sp>
      <p:sp>
        <p:nvSpPr>
          <p:cNvPr id="6" name="object 6"/>
          <p:cNvSpPr/>
          <p:nvPr/>
        </p:nvSpPr>
        <p:spPr>
          <a:xfrm>
            <a:off x="2087308" y="1078438"/>
            <a:ext cx="4968239" cy="298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7510" y="3970112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46303" y="1409562"/>
            <a:ext cx="184086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分支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-40" dirty="0">
                <a:latin typeface="Arial"/>
                <a:cs typeface="Arial"/>
              </a:rPr>
              <a:t>vs</a:t>
            </a:r>
            <a:r>
              <a:rPr sz="2400" b="1" spc="-20" dirty="0">
                <a:latin typeface="Arial"/>
                <a:cs typeface="Arial"/>
              </a:rPr>
              <a:t>.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9894" rIns="0" bIns="0" rtlCol="0">
            <a:spAutoFit/>
          </a:bodyPr>
          <a:lstStyle/>
          <a:p>
            <a:pPr marL="277495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理解程序的分支结构</a:t>
            </a:r>
          </a:p>
          <a:p>
            <a:pPr marL="277495">
              <a:lnSpc>
                <a:spcPct val="100000"/>
              </a:lnSpc>
              <a:spcBef>
                <a:spcPts val="1725"/>
              </a:spcBef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理解程序的循环结构</a:t>
            </a:r>
          </a:p>
          <a:p>
            <a:pPr marL="277495">
              <a:lnSpc>
                <a:spcPct val="100000"/>
              </a:lnSpc>
              <a:spcBef>
                <a:spcPts val="1730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使用</a:t>
            </a:r>
            <a:r>
              <a:rPr spc="80" dirty="0">
                <a:latin typeface="Arial"/>
                <a:cs typeface="Arial"/>
              </a:rPr>
              <a:t>r</a:t>
            </a:r>
            <a:r>
              <a:rPr spc="65" dirty="0">
                <a:latin typeface="Arial"/>
                <a:cs typeface="Arial"/>
              </a:rPr>
              <a:t>a</a:t>
            </a:r>
            <a:r>
              <a:rPr spc="75" dirty="0">
                <a:latin typeface="Arial"/>
                <a:cs typeface="Arial"/>
              </a:rPr>
              <a:t>n</a:t>
            </a:r>
            <a:r>
              <a:rPr spc="130" dirty="0">
                <a:latin typeface="Arial"/>
                <a:cs typeface="Arial"/>
              </a:rPr>
              <a:t>do</a:t>
            </a:r>
            <a:r>
              <a:rPr spc="180" dirty="0">
                <a:latin typeface="Arial"/>
                <a:cs typeface="Arial"/>
              </a:rPr>
              <a:t>m</a:t>
            </a:r>
            <a:r>
              <a:rPr dirty="0"/>
              <a:t>模块获得随机数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1381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程序的控制结构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50411" y="3956582"/>
            <a:ext cx="5462905" cy="103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7569" indent="-865505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第四周学会利用分支和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循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环控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制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程序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运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行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77569">
              <a:lnSpc>
                <a:spcPct val="100000"/>
              </a:lnSpc>
              <a:spcBef>
                <a:spcPts val="1480"/>
              </a:spcBef>
            </a:pPr>
            <a:r>
              <a:rPr sz="1800" b="1" dirty="0">
                <a:latin typeface="Heiti SC"/>
                <a:cs typeface="Heiti SC"/>
              </a:rPr>
              <a:t>分数好去清华，差点儿去北理，这就是分支！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81671" y="1455419"/>
            <a:ext cx="1560576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705090" y="1917680"/>
            <a:ext cx="1095375" cy="142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6600" b="1" spc="-570" dirty="0">
                <a:solidFill>
                  <a:srgbClr val="FF0000"/>
                </a:solidFill>
                <a:latin typeface="Arial"/>
                <a:cs typeface="Arial"/>
              </a:rPr>
              <a:t>π</a:t>
            </a:r>
            <a:endParaRPr sz="6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圆周率的计算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17260" y="2512239"/>
            <a:ext cx="14605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身体质量指数</a:t>
            </a:r>
            <a:r>
              <a:rPr sz="1400" b="1" spc="100" dirty="0">
                <a:solidFill>
                  <a:srgbClr val="006FC0"/>
                </a:solidFill>
                <a:latin typeface="Arial"/>
                <a:cs typeface="Arial"/>
              </a:rPr>
              <a:t>BMI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05071" y="659891"/>
            <a:ext cx="3183635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6507" y="3859140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775" y="1404990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函数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775" y="2026537"/>
            <a:ext cx="4606925" cy="150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掌握函数的定义和使用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理解函数和递归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PyInstalle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-5" dirty="0">
                <a:latin typeface="Heiti SC"/>
                <a:cs typeface="Heiti SC"/>
              </a:rPr>
              <a:t>模块制作程序小包裹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1381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函数和代码复用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0890" y="3930674"/>
            <a:ext cx="38442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第五周学会利用函数重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复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使用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代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3878" y="4715028"/>
            <a:ext cx="36842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Heiti SC"/>
                <a:cs typeface="Heiti SC"/>
              </a:rPr>
              <a:t>赛程过半，有趣好玩儿，很容易</a:t>
            </a:r>
            <a:r>
              <a:rPr sz="1800" b="1" dirty="0">
                <a:latin typeface="Heiti SC"/>
                <a:cs typeface="Heiti SC"/>
              </a:rPr>
              <a:t>嘛！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6372" y="1549706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七段数码管绘制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6372" y="2982021"/>
            <a:ext cx="127381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科赫雪花小包裹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19600" y="429768"/>
            <a:ext cx="4430267" cy="909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4476" y="2558795"/>
            <a:ext cx="92964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6779" y="1623060"/>
            <a:ext cx="3685031" cy="1123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8938" y="3749513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4675" y="1429628"/>
            <a:ext cx="3621404" cy="230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组合数据的处理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集合类型及使用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序列类型及使用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字典类型及使用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ts val="2395"/>
              </a:lnSpc>
              <a:spcBef>
                <a:spcPts val="1440"/>
              </a:spcBef>
            </a:pPr>
            <a:r>
              <a:rPr sz="2000" spc="20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spc="2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利用</a:t>
            </a:r>
            <a:r>
              <a:rPr sz="2000" b="1" spc="40" dirty="0">
                <a:latin typeface="Arial"/>
                <a:cs typeface="Arial"/>
              </a:rPr>
              <a:t>j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50" dirty="0">
                <a:latin typeface="Arial"/>
                <a:cs typeface="Arial"/>
              </a:rPr>
              <a:t>e</a:t>
            </a:r>
            <a:r>
              <a:rPr sz="2000" b="1" spc="80" dirty="0">
                <a:latin typeface="Arial"/>
                <a:cs typeface="Arial"/>
              </a:rPr>
              <a:t>b</a:t>
            </a:r>
            <a:r>
              <a:rPr sz="2000" b="1" spc="40" dirty="0">
                <a:latin typeface="Arial"/>
                <a:cs typeface="Arial"/>
              </a:rPr>
              <a:t>a</a:t>
            </a:r>
            <a:r>
              <a:rPr sz="2000" b="1" dirty="0">
                <a:latin typeface="Heiti SC"/>
                <a:cs typeface="Heiti SC"/>
              </a:rPr>
              <a:t>模块对中文进行分词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601216"/>
            <a:ext cx="28333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组合数据类型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678" y="4107762"/>
            <a:ext cx="4094479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第六周学会用多种方式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处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理一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组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数据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744" y="4737218"/>
            <a:ext cx="4826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《红楼梦》和《水浒传》呢，改改代码来试试？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9866" y="1399465"/>
            <a:ext cx="17494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85" dirty="0">
                <a:solidFill>
                  <a:srgbClr val="006FC0"/>
                </a:solidFill>
                <a:latin typeface="Arial"/>
                <a:cs typeface="Arial"/>
              </a:rPr>
              <a:t>Ha</a:t>
            </a:r>
            <a:r>
              <a:rPr sz="1400" b="1" spc="13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1400" b="1" spc="2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1400" b="1" spc="9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1400" b="1" spc="5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英文词频</a:t>
            </a:r>
            <a:r>
              <a:rPr sz="1400" b="1" spc="-15" dirty="0">
                <a:solidFill>
                  <a:srgbClr val="006FC0"/>
                </a:solidFill>
                <a:latin typeface="Heiti SC"/>
                <a:cs typeface="Heiti SC"/>
              </a:rPr>
              <a:t>统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计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4859" y="207263"/>
            <a:ext cx="1187196" cy="1187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0292" y="2481514"/>
            <a:ext cx="450278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Heiti SC"/>
                <a:cs typeface="Heiti SC"/>
              </a:rPr>
              <a:t>司马</a:t>
            </a:r>
            <a:r>
              <a:rPr sz="1400" b="1" dirty="0">
                <a:latin typeface="Heiti SC"/>
                <a:cs typeface="Heiti SC"/>
              </a:rPr>
              <a:t>懿</a:t>
            </a:r>
            <a:r>
              <a:rPr sz="1400" b="1" spc="10" dirty="0">
                <a:latin typeface="Heiti SC"/>
                <a:cs typeface="Heiti SC"/>
              </a:rPr>
              <a:t>、</a:t>
            </a:r>
            <a:r>
              <a:rPr sz="1400" b="1" dirty="0">
                <a:latin typeface="Heiti SC"/>
                <a:cs typeface="Heiti SC"/>
              </a:rPr>
              <a:t>周</a:t>
            </a:r>
            <a:r>
              <a:rPr sz="1400" b="1" spc="10" dirty="0">
                <a:latin typeface="Heiti SC"/>
                <a:cs typeface="Heiti SC"/>
              </a:rPr>
              <a:t>瑜</a:t>
            </a:r>
            <a:r>
              <a:rPr sz="1400" b="1" dirty="0">
                <a:latin typeface="Heiti SC"/>
                <a:cs typeface="Heiti SC"/>
              </a:rPr>
              <a:t>、袁</a:t>
            </a:r>
            <a:r>
              <a:rPr sz="1400" b="1" spc="10" dirty="0">
                <a:latin typeface="Heiti SC"/>
                <a:cs typeface="Heiti SC"/>
              </a:rPr>
              <a:t>绍</a:t>
            </a:r>
            <a:r>
              <a:rPr sz="1400" b="1" spc="15" dirty="0">
                <a:latin typeface="Heiti SC"/>
                <a:cs typeface="Heiti SC"/>
              </a:rPr>
              <a:t>、</a:t>
            </a:r>
            <a:r>
              <a:rPr sz="1400" b="1" dirty="0">
                <a:latin typeface="Heiti SC"/>
                <a:cs typeface="Heiti SC"/>
              </a:rPr>
              <a:t>马</a:t>
            </a:r>
            <a:r>
              <a:rPr sz="1400" b="1" spc="10" dirty="0">
                <a:latin typeface="Heiti SC"/>
                <a:cs typeface="Heiti SC"/>
              </a:rPr>
              <a:t>超</a:t>
            </a:r>
            <a:r>
              <a:rPr sz="1400" b="1" dirty="0">
                <a:latin typeface="Heiti SC"/>
                <a:cs typeface="Heiti SC"/>
              </a:rPr>
              <a:t>、</a:t>
            </a:r>
            <a:r>
              <a:rPr sz="1400" b="1" spc="10" dirty="0">
                <a:latin typeface="Heiti SC"/>
                <a:cs typeface="Heiti SC"/>
              </a:rPr>
              <a:t>魏</a:t>
            </a:r>
            <a:r>
              <a:rPr sz="1400" b="1" dirty="0">
                <a:latin typeface="Heiti SC"/>
                <a:cs typeface="Heiti SC"/>
              </a:rPr>
              <a:t>延、</a:t>
            </a:r>
            <a:r>
              <a:rPr sz="1400" b="1" spc="10" dirty="0">
                <a:latin typeface="Heiti SC"/>
                <a:cs typeface="Heiti SC"/>
              </a:rPr>
              <a:t>黄忠</a:t>
            </a:r>
            <a:r>
              <a:rPr sz="1400" b="1" dirty="0">
                <a:latin typeface="Heiti SC"/>
                <a:cs typeface="Heiti SC"/>
              </a:rPr>
              <a:t>、</a:t>
            </a:r>
            <a:r>
              <a:rPr sz="1400" b="1" spc="15" dirty="0">
                <a:latin typeface="Heiti SC"/>
                <a:cs typeface="Heiti SC"/>
              </a:rPr>
              <a:t>姜</a:t>
            </a:r>
            <a:r>
              <a:rPr sz="1400" b="1" dirty="0">
                <a:latin typeface="Heiti SC"/>
                <a:cs typeface="Heiti SC"/>
              </a:rPr>
              <a:t>维</a:t>
            </a:r>
            <a:r>
              <a:rPr sz="1400" b="1" spc="10" dirty="0">
                <a:latin typeface="Heiti SC"/>
                <a:cs typeface="Heiti SC"/>
              </a:rPr>
              <a:t>、</a:t>
            </a:r>
            <a:r>
              <a:rPr sz="1400" b="1" dirty="0">
                <a:latin typeface="Heiti SC"/>
                <a:cs typeface="Heiti SC"/>
              </a:rPr>
              <a:t>马岱</a:t>
            </a:r>
            <a:r>
              <a:rPr sz="1400" b="1" spc="5" dirty="0">
                <a:latin typeface="Heiti SC"/>
                <a:cs typeface="Heiti SC"/>
              </a:rPr>
              <a:t>、</a:t>
            </a:r>
            <a:endParaRPr sz="14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Heiti SC"/>
                <a:cs typeface="Heiti SC"/>
              </a:rPr>
              <a:t>庞德、孟获、刘表、夏</a:t>
            </a:r>
            <a:r>
              <a:rPr sz="1400" b="1" spc="-10" dirty="0">
                <a:latin typeface="Heiti SC"/>
                <a:cs typeface="Heiti SC"/>
              </a:rPr>
              <a:t>侯</a:t>
            </a:r>
            <a:r>
              <a:rPr sz="1400" b="1" dirty="0">
                <a:latin typeface="Heiti SC"/>
                <a:cs typeface="Heiti SC"/>
              </a:rPr>
              <a:t>惇</a:t>
            </a:r>
            <a:endParaRPr sz="1400" dirty="0">
              <a:latin typeface="Heiti SC"/>
              <a:cs typeface="Heiti SC"/>
            </a:endParaRPr>
          </a:p>
          <a:p>
            <a:pPr marL="2276475">
              <a:lnSpc>
                <a:spcPct val="100000"/>
              </a:lnSpc>
              <a:spcBef>
                <a:spcPts val="1145"/>
              </a:spcBef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《三国演义》人物出场</a:t>
            </a:r>
            <a:r>
              <a:rPr sz="1400" b="1" spc="-15" dirty="0">
                <a:solidFill>
                  <a:srgbClr val="006FC0"/>
                </a:solidFill>
                <a:latin typeface="Heiti SC"/>
                <a:cs typeface="Heiti SC"/>
              </a:rPr>
              <a:t>统</a:t>
            </a: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计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0292" y="1841679"/>
            <a:ext cx="34505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隆重发布《三国演义》</a:t>
            </a:r>
            <a:r>
              <a:rPr sz="1400" b="1" spc="-15" dirty="0">
                <a:latin typeface="Heiti SC"/>
                <a:cs typeface="Heiti SC"/>
              </a:rPr>
              <a:t>人</a:t>
            </a:r>
            <a:r>
              <a:rPr sz="1400" b="1" dirty="0">
                <a:latin typeface="Heiti SC"/>
                <a:cs typeface="Heiti SC"/>
              </a:rPr>
              <a:t>物出</a:t>
            </a:r>
            <a:r>
              <a:rPr sz="1400" b="1" spc="-15" dirty="0">
                <a:latin typeface="Heiti SC"/>
                <a:cs typeface="Heiti SC"/>
              </a:rPr>
              <a:t>场</a:t>
            </a:r>
            <a:r>
              <a:rPr sz="1400" b="1" dirty="0">
                <a:latin typeface="Heiti SC"/>
                <a:cs typeface="Heiti SC"/>
              </a:rPr>
              <a:t>顺序</a:t>
            </a:r>
            <a:r>
              <a:rPr sz="1400" b="1" spc="-15" dirty="0">
                <a:latin typeface="Heiti SC"/>
                <a:cs typeface="Heiti SC"/>
              </a:rPr>
              <a:t>前</a:t>
            </a:r>
            <a:r>
              <a:rPr sz="1400" b="1" spc="80" dirty="0">
                <a:latin typeface="Arial"/>
                <a:cs typeface="Arial"/>
              </a:rPr>
              <a:t>20</a:t>
            </a:r>
            <a:r>
              <a:rPr sz="1400" b="1" dirty="0">
                <a:latin typeface="Heiti SC"/>
                <a:cs typeface="Heiti SC"/>
              </a:rPr>
              <a:t>：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9135" y="2125216"/>
            <a:ext cx="429831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400" b="1" spc="-430" dirty="0">
                <a:latin typeface="Heiti SC"/>
                <a:cs typeface="Heiti SC"/>
              </a:rPr>
              <a:t>曹</a:t>
            </a:r>
            <a:r>
              <a:rPr lang="en-US" altLang="zh-CN" sz="2100" b="1" spc="-532" baseline="-5952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r>
              <a:rPr lang="zh-CN" altLang="en-US" sz="1400" b="1" dirty="0">
                <a:latin typeface="Heiti SC"/>
                <a:cs typeface="Heiti SC"/>
              </a:rPr>
              <a:t>操、</a:t>
            </a:r>
            <a:r>
              <a:rPr lang="zh-CN" altLang="en-US" sz="1400" b="1" spc="-630" dirty="0">
                <a:latin typeface="Heiti SC"/>
                <a:cs typeface="Heiti SC"/>
              </a:rPr>
              <a:t>孔</a:t>
            </a:r>
            <a:r>
              <a:rPr lang="en-US" altLang="zh-CN" sz="2100" b="1" spc="-232" baseline="-3968" dirty="0">
                <a:solidFill>
                  <a:srgbClr val="D98430"/>
                </a:solidFill>
                <a:latin typeface="Arial"/>
                <a:cs typeface="Arial"/>
              </a:rPr>
              <a:t>2</a:t>
            </a:r>
            <a:r>
              <a:rPr lang="zh-CN" altLang="en-US" sz="1400" b="1" dirty="0">
                <a:latin typeface="Heiti SC"/>
                <a:cs typeface="Heiti SC"/>
              </a:rPr>
              <a:t>明、</a:t>
            </a:r>
            <a:r>
              <a:rPr lang="zh-CN" altLang="en-US" sz="1400" b="1" spc="-675" dirty="0">
                <a:latin typeface="Heiti SC"/>
                <a:cs typeface="Heiti SC"/>
              </a:rPr>
              <a:t>刘</a:t>
            </a:r>
            <a:r>
              <a:rPr lang="en-US" altLang="zh-CN" sz="2100" b="1" spc="-165" baseline="1984" dirty="0">
                <a:solidFill>
                  <a:srgbClr val="D98430"/>
                </a:solidFill>
                <a:latin typeface="Arial"/>
                <a:cs typeface="Arial"/>
              </a:rPr>
              <a:t>3</a:t>
            </a:r>
            <a:r>
              <a:rPr lang="zh-CN" altLang="en-US" sz="1400" b="1" dirty="0">
                <a:latin typeface="Heiti SC"/>
                <a:cs typeface="Heiti SC"/>
              </a:rPr>
              <a:t>备、</a:t>
            </a:r>
            <a:r>
              <a:rPr lang="zh-CN" altLang="en-US" sz="1400" b="1" spc="-840" dirty="0">
                <a:latin typeface="Heiti SC"/>
                <a:cs typeface="Heiti SC"/>
              </a:rPr>
              <a:t>关</a:t>
            </a:r>
            <a:r>
              <a:rPr lang="en-US" altLang="zh-CN" sz="2100" b="1" spc="89" baseline="3968" dirty="0">
                <a:solidFill>
                  <a:srgbClr val="D98430"/>
                </a:solidFill>
                <a:latin typeface="Arial"/>
                <a:cs typeface="Arial"/>
              </a:rPr>
              <a:t>4</a:t>
            </a:r>
            <a:r>
              <a:rPr lang="zh-CN" altLang="en-US" sz="1400" b="1" spc="-15" dirty="0">
                <a:latin typeface="Heiti SC"/>
                <a:cs typeface="Heiti SC"/>
              </a:rPr>
              <a:t>羽</a:t>
            </a:r>
            <a:r>
              <a:rPr lang="zh-CN" altLang="en-US" sz="1400" b="1" dirty="0">
                <a:latin typeface="Heiti SC"/>
                <a:cs typeface="Heiti SC"/>
              </a:rPr>
              <a:t>、</a:t>
            </a:r>
            <a:r>
              <a:rPr lang="zh-CN" altLang="en-US" sz="1400" b="1" spc="-610" dirty="0">
                <a:latin typeface="Heiti SC"/>
                <a:cs typeface="Heiti SC"/>
              </a:rPr>
              <a:t>张</a:t>
            </a:r>
            <a:r>
              <a:rPr lang="en-US" altLang="zh-CN" sz="2100" b="1" spc="-262" baseline="3968" dirty="0">
                <a:solidFill>
                  <a:srgbClr val="D98430"/>
                </a:solidFill>
                <a:latin typeface="Arial"/>
                <a:cs typeface="Arial"/>
              </a:rPr>
              <a:t>5</a:t>
            </a:r>
            <a:r>
              <a:rPr lang="zh-CN" altLang="en-US" sz="1400" b="1" spc="-15" dirty="0">
                <a:latin typeface="Heiti SC"/>
                <a:cs typeface="Heiti SC"/>
              </a:rPr>
              <a:t>飞</a:t>
            </a:r>
            <a:r>
              <a:rPr lang="zh-CN" altLang="en-US" sz="1400" b="1" dirty="0">
                <a:latin typeface="Heiti SC"/>
                <a:cs typeface="Heiti SC"/>
              </a:rPr>
              <a:t>、</a:t>
            </a:r>
            <a:r>
              <a:rPr sz="1400" b="1" dirty="0" err="1">
                <a:latin typeface="Heiti SC"/>
                <a:cs typeface="Heiti SC"/>
              </a:rPr>
              <a:t>吕</a:t>
            </a:r>
            <a:r>
              <a:rPr sz="1400" b="1" spc="-15" dirty="0" err="1">
                <a:latin typeface="Heiti SC"/>
                <a:cs typeface="Heiti SC"/>
              </a:rPr>
              <a:t>布</a:t>
            </a:r>
            <a:r>
              <a:rPr sz="1400" b="1" dirty="0" err="1">
                <a:latin typeface="Heiti SC"/>
                <a:cs typeface="Heiti SC"/>
              </a:rPr>
              <a:t>、赵</a:t>
            </a:r>
            <a:r>
              <a:rPr sz="1400" b="1" spc="-15" dirty="0" err="1">
                <a:latin typeface="Heiti SC"/>
                <a:cs typeface="Heiti SC"/>
              </a:rPr>
              <a:t>云</a:t>
            </a:r>
            <a:r>
              <a:rPr sz="1400" b="1" dirty="0" err="1">
                <a:latin typeface="Heiti SC"/>
                <a:cs typeface="Heiti SC"/>
              </a:rPr>
              <a:t>、孙</a:t>
            </a:r>
            <a:r>
              <a:rPr sz="1400" b="1" spc="-15" dirty="0" err="1">
                <a:latin typeface="Heiti SC"/>
                <a:cs typeface="Heiti SC"/>
              </a:rPr>
              <a:t>权</a:t>
            </a:r>
            <a:r>
              <a:rPr sz="1400" b="1" dirty="0">
                <a:latin typeface="Heiti SC"/>
                <a:cs typeface="Heiti SC"/>
              </a:rPr>
              <a:t>、</a:t>
            </a:r>
            <a:endParaRPr sz="1400" dirty="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2009" y="491170"/>
            <a:ext cx="305752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Heiti SC"/>
                <a:cs typeface="Heiti SC"/>
              </a:rPr>
              <a:t>真没想</a:t>
            </a:r>
            <a:r>
              <a:rPr sz="1400" b="1" spc="-5" dirty="0">
                <a:latin typeface="Heiti SC"/>
                <a:cs typeface="Heiti SC"/>
              </a:rPr>
              <a:t>到</a:t>
            </a:r>
            <a:r>
              <a:rPr sz="1400" b="1" spc="75" dirty="0">
                <a:latin typeface="Arial"/>
                <a:cs typeface="Arial"/>
              </a:rPr>
              <a:t>Hamlet</a:t>
            </a:r>
            <a:r>
              <a:rPr sz="1400" b="1" spc="-10" dirty="0">
                <a:latin typeface="Heiti SC"/>
                <a:cs typeface="Heiti SC"/>
              </a:rPr>
              <a:t>中</a:t>
            </a:r>
            <a:r>
              <a:rPr sz="1400" b="1" spc="5" dirty="0">
                <a:latin typeface="Heiti SC"/>
                <a:cs typeface="Heiti SC"/>
              </a:rPr>
              <a:t>这</a:t>
            </a:r>
            <a:r>
              <a:rPr sz="1400" b="1" dirty="0">
                <a:latin typeface="Heiti SC"/>
                <a:cs typeface="Heiti SC"/>
              </a:rPr>
              <a:t>个</a:t>
            </a:r>
            <a:r>
              <a:rPr sz="1400" b="1" spc="-10" dirty="0">
                <a:latin typeface="Heiti SC"/>
                <a:cs typeface="Heiti SC"/>
              </a:rPr>
              <a:t>单</a:t>
            </a:r>
            <a:r>
              <a:rPr sz="1400" b="1" spc="5" dirty="0">
                <a:latin typeface="Heiti SC"/>
                <a:cs typeface="Heiti SC"/>
              </a:rPr>
              <a:t>词</a:t>
            </a:r>
            <a:r>
              <a:rPr sz="1400" b="1" dirty="0">
                <a:latin typeface="Heiti SC"/>
                <a:cs typeface="Heiti SC"/>
              </a:rPr>
              <a:t>出</a:t>
            </a:r>
            <a:r>
              <a:rPr sz="1400" b="1" spc="-10" dirty="0">
                <a:latin typeface="Heiti SC"/>
                <a:cs typeface="Heiti SC"/>
              </a:rPr>
              <a:t>现</a:t>
            </a:r>
            <a:r>
              <a:rPr sz="1400" b="1" spc="5" dirty="0">
                <a:latin typeface="Heiti SC"/>
                <a:cs typeface="Heiti SC"/>
              </a:rPr>
              <a:t>最</a:t>
            </a:r>
            <a:r>
              <a:rPr sz="1400" b="1" dirty="0">
                <a:latin typeface="Heiti SC"/>
                <a:cs typeface="Heiti SC"/>
              </a:rPr>
              <a:t>多</a:t>
            </a:r>
            <a:r>
              <a:rPr sz="1400" b="1" spc="2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47559" y="877824"/>
            <a:ext cx="417575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15581" y="917500"/>
            <a:ext cx="1358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85" dirty="0">
                <a:solidFill>
                  <a:srgbClr val="D98430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AE63A438-8C07-004D-8E8C-30519C9CA109}"/>
              </a:ext>
            </a:extLst>
          </p:cNvPr>
          <p:cNvSpPr/>
          <p:nvPr/>
        </p:nvSpPr>
        <p:spPr>
          <a:xfrm>
            <a:off x="6641224" y="465714"/>
            <a:ext cx="668642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2197" y="2129863"/>
            <a:ext cx="416051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8259" y="2122932"/>
            <a:ext cx="416051" cy="2529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0323" y="2116835"/>
            <a:ext cx="416051" cy="2529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90488" y="2116835"/>
            <a:ext cx="416052" cy="252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8459" y="2101595"/>
            <a:ext cx="416051" cy="254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9388" y="1609344"/>
            <a:ext cx="2554223" cy="2125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2967" y="3651685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3760" y="1414778"/>
            <a:ext cx="21602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Heiti SC"/>
                <a:cs typeface="Heiti SC"/>
              </a:rPr>
              <a:t>文件和</a:t>
            </a:r>
            <a:r>
              <a:rPr sz="2400" b="1" dirty="0">
                <a:latin typeface="Heiti SC"/>
                <a:cs typeface="Heiti SC"/>
              </a:rPr>
              <a:t>数据处理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5355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文件的读写</a:t>
            </a:r>
          </a:p>
          <a:p>
            <a:pPr marL="205104">
              <a:lnSpc>
                <a:spcPct val="100000"/>
              </a:lnSpc>
              <a:spcBef>
                <a:spcPts val="1725"/>
              </a:spcBef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-5" dirty="0"/>
              <a:t>一二维数据的处理和存储</a:t>
            </a:r>
          </a:p>
          <a:p>
            <a:pPr marL="205104">
              <a:lnSpc>
                <a:spcPct val="100000"/>
              </a:lnSpc>
              <a:spcBef>
                <a:spcPts val="1730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利</a:t>
            </a:r>
            <a:r>
              <a:rPr spc="-5" dirty="0"/>
              <a:t>用</a:t>
            </a:r>
            <a:r>
              <a:rPr spc="155" dirty="0">
                <a:latin typeface="Arial"/>
                <a:cs typeface="Arial"/>
              </a:rPr>
              <a:t>w</a:t>
            </a:r>
            <a:r>
              <a:rPr spc="110" dirty="0">
                <a:latin typeface="Arial"/>
                <a:cs typeface="Arial"/>
              </a:rPr>
              <a:t>o</a:t>
            </a:r>
            <a:r>
              <a:rPr spc="60" dirty="0">
                <a:latin typeface="Arial"/>
                <a:cs typeface="Arial"/>
              </a:rPr>
              <a:t>r</a:t>
            </a:r>
            <a:r>
              <a:rPr spc="40" dirty="0">
                <a:latin typeface="Arial"/>
                <a:cs typeface="Arial"/>
              </a:rPr>
              <a:t>dclo</a:t>
            </a:r>
            <a:r>
              <a:rPr spc="105" dirty="0">
                <a:latin typeface="Arial"/>
                <a:cs typeface="Arial"/>
              </a:rPr>
              <a:t>u</a:t>
            </a:r>
            <a:r>
              <a:rPr spc="110" dirty="0">
                <a:latin typeface="Arial"/>
                <a:cs typeface="Arial"/>
              </a:rPr>
              <a:t>d</a:t>
            </a:r>
            <a:r>
              <a:rPr dirty="0"/>
              <a:t>库生成词云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44297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7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文件和数据格式化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660" y="4084597"/>
            <a:ext cx="8662670" cy="906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第七周学会更艺术地处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理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一组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数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据以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及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制作</a:t>
            </a:r>
            <a:r>
              <a:rPr sz="2000" b="1" spc="-10" dirty="0">
                <a:solidFill>
                  <a:srgbClr val="D98430"/>
                </a:solidFill>
                <a:latin typeface="Heiti SC"/>
                <a:cs typeface="Heiti SC"/>
              </a:rPr>
              <a:t>词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云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620135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能够生成词云，也是高手了！好消息，快结课了！</a:t>
            </a:r>
            <a:endParaRPr sz="1800" dirty="0">
              <a:latin typeface="Heiti SC"/>
              <a:cs typeface="Heiti S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23123" y="1482650"/>
            <a:ext cx="10953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自动轨迹绘制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56475" y="3209977"/>
            <a:ext cx="145224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政府工作报告词云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58155" y="161544"/>
            <a:ext cx="1153668" cy="1338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90132" y="699516"/>
            <a:ext cx="365760" cy="216535"/>
          </a:xfrm>
          <a:custGeom>
            <a:avLst/>
            <a:gdLst/>
            <a:ahLst/>
            <a:cxnLst/>
            <a:rect l="l" t="t" r="r" b="b"/>
            <a:pathLst>
              <a:path w="365759" h="216534">
                <a:moveTo>
                  <a:pt x="257556" y="0"/>
                </a:moveTo>
                <a:lnTo>
                  <a:pt x="257556" y="54101"/>
                </a:lnTo>
                <a:lnTo>
                  <a:pt x="0" y="54101"/>
                </a:lnTo>
                <a:lnTo>
                  <a:pt x="0" y="162306"/>
                </a:lnTo>
                <a:lnTo>
                  <a:pt x="257556" y="162306"/>
                </a:lnTo>
                <a:lnTo>
                  <a:pt x="257556" y="216408"/>
                </a:lnTo>
                <a:lnTo>
                  <a:pt x="365760" y="108204"/>
                </a:lnTo>
                <a:lnTo>
                  <a:pt x="257556" y="0"/>
                </a:lnTo>
                <a:close/>
              </a:path>
            </a:pathLst>
          </a:custGeom>
          <a:solidFill>
            <a:srgbClr val="1C8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7831" y="243840"/>
            <a:ext cx="1554479" cy="1127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2080" y="2296479"/>
            <a:ext cx="48012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60" dirty="0">
                <a:solidFill>
                  <a:srgbClr val="006FC0"/>
                </a:solidFill>
                <a:latin typeface="Arial"/>
                <a:cs typeface="Arial"/>
              </a:rPr>
              <a:t>EP</a:t>
            </a:r>
            <a:r>
              <a:rPr sz="2800" b="1" spc="-4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800" b="1" spc="40" dirty="0">
                <a:solidFill>
                  <a:srgbClr val="006FC0"/>
                </a:solidFill>
                <a:latin typeface="Arial"/>
                <a:cs typeface="Arial"/>
              </a:rPr>
              <a:t>SO</a:t>
            </a:r>
            <a:r>
              <a:rPr sz="2800" b="1" spc="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800" b="1" spc="-2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spc="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15" dirty="0">
                <a:solidFill>
                  <a:srgbClr val="006FC0"/>
                </a:solidFill>
                <a:latin typeface="Arial"/>
                <a:cs typeface="Arial"/>
              </a:rPr>
              <a:t>3:</a:t>
            </a:r>
            <a:r>
              <a:rPr sz="28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800" b="1" spc="8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800" b="1" spc="11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800" b="1" spc="12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800" b="1" spc="-10" dirty="0">
                <a:solidFill>
                  <a:srgbClr val="006FC0"/>
                </a:solidFill>
                <a:latin typeface="Heiti SC"/>
                <a:cs typeface="Heiti SC"/>
              </a:rPr>
              <a:t>编程思维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9320" y="3560791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3760" y="1427478"/>
            <a:ext cx="295211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dirty="0">
                <a:latin typeface="Heiti SC"/>
                <a:cs typeface="Heiti SC"/>
              </a:rPr>
              <a:t>之禅与方法学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5355" rIns="0" bIns="0" rtlCol="0">
            <a:spAutoFit/>
          </a:bodyPr>
          <a:lstStyle/>
          <a:p>
            <a:pPr marL="205104">
              <a:lnSpc>
                <a:spcPct val="100000"/>
              </a:lnSpc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自顶向下和自底向上</a:t>
            </a:r>
          </a:p>
          <a:p>
            <a:pPr marL="205104">
              <a:lnSpc>
                <a:spcPct val="100000"/>
              </a:lnSpc>
              <a:spcBef>
                <a:spcPts val="1725"/>
              </a:spcBef>
            </a:pPr>
            <a:r>
              <a:rPr b="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pc="-5" dirty="0"/>
              <a:t>计算思</a:t>
            </a:r>
            <a:r>
              <a:rPr dirty="0"/>
              <a:t>维</a:t>
            </a:r>
            <a:r>
              <a:rPr spc="465" dirty="0">
                <a:latin typeface="Arial"/>
                <a:cs typeface="Arial"/>
              </a:rPr>
              <a:t>/</a:t>
            </a:r>
            <a:r>
              <a:rPr spc="-5" dirty="0"/>
              <a:t>计算生态</a:t>
            </a:r>
            <a:r>
              <a:rPr spc="465" dirty="0">
                <a:latin typeface="Arial"/>
                <a:cs typeface="Arial"/>
              </a:rPr>
              <a:t>/</a:t>
            </a:r>
            <a:r>
              <a:rPr dirty="0"/>
              <a:t>用户体</a:t>
            </a:r>
            <a:r>
              <a:rPr spc="-10" dirty="0"/>
              <a:t>验</a:t>
            </a:r>
            <a:r>
              <a:rPr spc="-90" dirty="0"/>
              <a:t>…</a:t>
            </a:r>
          </a:p>
          <a:p>
            <a:pPr marL="205104">
              <a:lnSpc>
                <a:spcPct val="100000"/>
              </a:lnSpc>
              <a:spcBef>
                <a:spcPts val="1730"/>
              </a:spcBef>
            </a:pPr>
            <a:r>
              <a:rPr b="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b="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dirty="0"/>
              <a:t>利</a:t>
            </a:r>
            <a:r>
              <a:rPr spc="-5" dirty="0"/>
              <a:t>用</a:t>
            </a:r>
            <a:r>
              <a:rPr spc="-35"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s</a:t>
            </a:r>
            <a:r>
              <a:rPr dirty="0"/>
              <a:t>库整理操作系统文件夹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601216"/>
            <a:ext cx="313817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程序设计方法学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4022" y="4092523"/>
            <a:ext cx="6609715" cy="89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第八周学会编程的入门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级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内功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心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法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3853179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编程有套路，原来该这样！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40726" y="3126411"/>
            <a:ext cx="10953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体育竞技分析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29163" y="534353"/>
            <a:ext cx="4543044" cy="2086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0184" y="3467954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76199" y="1412365"/>
            <a:ext cx="3680460" cy="95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Heiti SC"/>
                <a:cs typeface="Heiti SC"/>
              </a:rPr>
              <a:t>更广阔</a:t>
            </a:r>
            <a:r>
              <a:rPr sz="2400" b="1" dirty="0">
                <a:latin typeface="Heiti SC"/>
                <a:cs typeface="Heiti SC"/>
              </a:rPr>
              <a:t>的</a:t>
            </a:r>
            <a:r>
              <a:rPr sz="2400" b="1" spc="65" dirty="0">
                <a:latin typeface="Arial"/>
                <a:cs typeface="Arial"/>
              </a:rPr>
              <a:t>Pyt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5" dirty="0">
                <a:latin typeface="Arial"/>
                <a:cs typeface="Arial"/>
              </a:rPr>
              <a:t>on</a:t>
            </a:r>
            <a:r>
              <a:rPr sz="2400" b="1" dirty="0">
                <a:latin typeface="Heiti SC"/>
                <a:cs typeface="Heiti SC"/>
              </a:rPr>
              <a:t>天地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从数据处理到人工智能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199" y="2619755"/>
            <a:ext cx="3680460" cy="91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从人机交互到艺术设</a:t>
            </a:r>
            <a:r>
              <a:rPr sz="2400" b="1" dirty="0">
                <a:latin typeface="Heiti SC"/>
                <a:cs typeface="Heiti SC"/>
              </a:rPr>
              <a:t>计</a:t>
            </a:r>
            <a:r>
              <a:rPr sz="2400" b="1" spc="110" dirty="0">
                <a:latin typeface="Heiti SC"/>
                <a:cs typeface="Heiti SC"/>
              </a:rPr>
              <a:t> 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从</a:t>
            </a:r>
            <a:r>
              <a:rPr sz="2400" b="1" spc="240" dirty="0">
                <a:latin typeface="Arial"/>
                <a:cs typeface="Arial"/>
              </a:rPr>
              <a:t>W</a:t>
            </a:r>
            <a:r>
              <a:rPr sz="2400" b="1" spc="90" dirty="0">
                <a:latin typeface="Arial"/>
                <a:cs typeface="Arial"/>
              </a:rPr>
              <a:t>eb</a:t>
            </a:r>
            <a:r>
              <a:rPr sz="2400" b="1" dirty="0">
                <a:latin typeface="Heiti SC"/>
                <a:cs typeface="Heiti SC"/>
              </a:rPr>
              <a:t>解析到网络空间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30200" y="588516"/>
            <a:ext cx="392937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123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第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9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	</a:t>
            </a:r>
            <a:r>
              <a:rPr sz="2400" b="1" spc="65" dirty="0">
                <a:solidFill>
                  <a:srgbClr val="006FC0"/>
                </a:solidFill>
                <a:latin typeface="Arial"/>
                <a:cs typeface="Arial"/>
              </a:rPr>
              <a:t>Pyt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b="1" spc="-5" dirty="0">
                <a:solidFill>
                  <a:srgbClr val="006FC0"/>
                </a:solidFill>
                <a:latin typeface="Heiti SC"/>
                <a:cs typeface="Heiti SC"/>
              </a:rPr>
              <a:t>计算生态纵览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9845" y="3559862"/>
            <a:ext cx="7991475" cy="144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50060" algn="r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玫瑰花绘制</a:t>
            </a:r>
            <a:endParaRPr sz="1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第九周看到更广阔的</a:t>
            </a:r>
            <a:r>
              <a:rPr sz="2000" b="1" spc="-30" dirty="0">
                <a:solidFill>
                  <a:srgbClr val="D98430"/>
                </a:solidFill>
                <a:latin typeface="Arial"/>
                <a:cs typeface="Arial"/>
              </a:rPr>
              <a:t>P</a:t>
            </a:r>
            <a:r>
              <a:rPr sz="2000" b="1" spc="80" dirty="0">
                <a:solidFill>
                  <a:srgbClr val="D98430"/>
                </a:solidFill>
                <a:latin typeface="Arial"/>
                <a:cs typeface="Arial"/>
              </a:rPr>
              <a:t>yth</a:t>
            </a:r>
            <a:r>
              <a:rPr sz="2000" b="1" spc="95" dirty="0">
                <a:solidFill>
                  <a:srgbClr val="D9843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D9843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计算</a:t>
            </a:r>
            <a:r>
              <a:rPr sz="2000" b="1" spc="-15" dirty="0">
                <a:solidFill>
                  <a:srgbClr val="D98430"/>
                </a:solidFill>
                <a:latin typeface="Heiti SC"/>
                <a:cs typeface="Heiti SC"/>
              </a:rPr>
              <a:t>生</a:t>
            </a:r>
            <a:r>
              <a:rPr sz="2000" b="1" dirty="0">
                <a:solidFill>
                  <a:srgbClr val="D98430"/>
                </a:solidFill>
                <a:latin typeface="Heiti SC"/>
                <a:cs typeface="Heiti SC"/>
              </a:rPr>
              <a:t>态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954145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看到更广阔天地，敢说不爱</a:t>
            </a:r>
            <a:r>
              <a:rPr sz="1800" b="1" spc="-20" dirty="0">
                <a:latin typeface="Arial"/>
                <a:cs typeface="Arial"/>
              </a:rPr>
              <a:t>P</a:t>
            </a:r>
            <a:r>
              <a:rPr sz="1800" b="1" spc="70" dirty="0">
                <a:latin typeface="Arial"/>
                <a:cs typeface="Arial"/>
              </a:rPr>
              <a:t>ytho</a:t>
            </a:r>
            <a:r>
              <a:rPr sz="1800" b="1" spc="90" dirty="0">
                <a:latin typeface="Arial"/>
                <a:cs typeface="Arial"/>
              </a:rPr>
              <a:t>n</a:t>
            </a:r>
            <a:r>
              <a:rPr sz="1800" b="1" dirty="0">
                <a:latin typeface="Heiti SC"/>
                <a:cs typeface="Heiti SC"/>
              </a:rPr>
              <a:t>吗？</a:t>
            </a:r>
            <a:endParaRPr sz="1800" dirty="0">
              <a:latin typeface="Heiti SC"/>
              <a:cs typeface="Heiti S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1664" y="1331975"/>
            <a:ext cx="120091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69328" y="2877110"/>
            <a:ext cx="18084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Heiti SC"/>
                <a:cs typeface="Heiti SC"/>
              </a:rPr>
              <a:t>霍兰德人格分析雷达图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46164" y="749808"/>
            <a:ext cx="2295144" cy="1927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4000" cy="514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课程定位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926" y="1696575"/>
            <a:ext cx="7522209" cy="279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面向编程零基础并体现大学水平的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语言入门课程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零基础</a:t>
            </a:r>
            <a:r>
              <a:rPr sz="2400" b="1" dirty="0">
                <a:latin typeface="Heiti SC"/>
                <a:cs typeface="Heiti SC"/>
              </a:rPr>
              <a:t>：语言程序设计入门课程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大学水平</a:t>
            </a:r>
            <a:r>
              <a:rPr sz="2400" b="1" dirty="0">
                <a:latin typeface="Heiti SC"/>
                <a:cs typeface="Heiti SC"/>
              </a:rPr>
              <a:t>：围绕</a:t>
            </a:r>
            <a:r>
              <a:rPr sz="2400" spc="185" dirty="0">
                <a:latin typeface="Microsoft Sans Serif"/>
                <a:cs typeface="Microsoft Sans Serif"/>
              </a:rPr>
              <a:t>"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基础语法</a:t>
            </a:r>
            <a:r>
              <a:rPr sz="2400" spc="185" dirty="0">
                <a:latin typeface="Microsoft Sans Serif"/>
                <a:cs typeface="Microsoft Sans Serif"/>
              </a:rPr>
              <a:t>"</a:t>
            </a:r>
            <a:r>
              <a:rPr sz="2400" b="1" dirty="0">
                <a:latin typeface="Heiti SC"/>
                <a:cs typeface="Heiti SC"/>
              </a:rPr>
              <a:t>的体系化内容讲解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：全球最流行、产业最急需的程序设计语言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适用对象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926" y="1696575"/>
            <a:ext cx="7522209" cy="2790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面向编程零基础并体现大学水平的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语言入门课程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9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适用各层次各专业大学在校生：程序设计入门课程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适用拟构建坚实能力的自学者：体系化编程基础课程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适用全国计算机等级考试考生：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科目复习课程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教学目标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174" y="1729249"/>
            <a:ext cx="8764270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编写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100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行左右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程序，掌握一门可用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年以上的编程语言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99695" algn="ctr">
              <a:lnSpc>
                <a:spcPct val="100000"/>
              </a:lnSpc>
              <a:spcBef>
                <a:spcPts val="195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掌握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抽象并求解</a:t>
            </a:r>
            <a:r>
              <a:rPr sz="2400" b="1" dirty="0">
                <a:latin typeface="Heiti SC"/>
                <a:cs typeface="Heiti SC"/>
              </a:rPr>
              <a:t>基本计算问题的初步能力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99695"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了解产业界解决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复杂计算问题</a:t>
            </a:r>
            <a:r>
              <a:rPr sz="2400" b="1" dirty="0">
                <a:latin typeface="Heiti SC"/>
                <a:cs typeface="Heiti SC"/>
              </a:rPr>
              <a:t>的基本方法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99695"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享受编程求解和</a:t>
            </a:r>
            <a:r>
              <a:rPr sz="2400" b="1" dirty="0">
                <a:solidFill>
                  <a:srgbClr val="C00000"/>
                </a:solidFill>
                <a:latin typeface="Heiti SC"/>
                <a:cs typeface="Heiti SC"/>
              </a:rPr>
              <a:t>科技创新</a:t>
            </a:r>
            <a:r>
              <a:rPr sz="2400" b="1" dirty="0">
                <a:latin typeface="Heiti SC"/>
                <a:cs typeface="Heiti SC"/>
              </a:rPr>
              <a:t>带来的高阶乐趣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教学目标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9103" y="1729249"/>
            <a:ext cx="8764270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编写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100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行左右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程序，掌握一门可用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年以上的编程语言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学会编程，掌握一项基本技能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体会思维，理解信息处理法则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培养习惯，带来更多人生可能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6823" y="2302972"/>
            <a:ext cx="3070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课程教学安排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334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课程学时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033" y="1729249"/>
            <a:ext cx="6421755" cy="27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时间成本：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b="1" spc="240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小时</a:t>
            </a:r>
            <a:r>
              <a:rPr sz="2400" b="1" spc="47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周，共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9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周，合计约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25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小时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540385">
              <a:lnSpc>
                <a:spcPct val="100000"/>
              </a:lnSpc>
              <a:spcBef>
                <a:spcPts val="195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视频学时：</a:t>
            </a:r>
            <a:r>
              <a:rPr sz="2400" b="1" spc="75" dirty="0">
                <a:latin typeface="Arial"/>
                <a:cs typeface="Arial"/>
              </a:rPr>
              <a:t>1.</a:t>
            </a:r>
            <a:r>
              <a:rPr sz="2400" b="1" spc="140" dirty="0">
                <a:latin typeface="Arial"/>
                <a:cs typeface="Arial"/>
              </a:rPr>
              <a:t>5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小时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周，共</a:t>
            </a:r>
            <a:r>
              <a:rPr sz="2400" b="1" spc="140" dirty="0">
                <a:latin typeface="Arial"/>
                <a:cs typeface="Arial"/>
              </a:rPr>
              <a:t>9</a:t>
            </a:r>
            <a:r>
              <a:rPr sz="2400" b="1" dirty="0">
                <a:latin typeface="Heiti SC"/>
                <a:cs typeface="Heiti SC"/>
              </a:rPr>
              <a:t>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4038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练习学时：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小时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周（可选），共</a:t>
            </a:r>
            <a:r>
              <a:rPr sz="2400" b="1" spc="140" dirty="0">
                <a:latin typeface="Arial"/>
                <a:cs typeface="Arial"/>
              </a:rPr>
              <a:t>9</a:t>
            </a:r>
            <a:r>
              <a:rPr sz="2400" b="1" dirty="0">
                <a:latin typeface="Heiti SC"/>
                <a:cs typeface="Heiti SC"/>
              </a:rPr>
              <a:t>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4038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测验学时：</a:t>
            </a:r>
            <a:r>
              <a:rPr sz="2400" b="1" spc="75" dirty="0">
                <a:latin typeface="Arial"/>
                <a:cs typeface="Arial"/>
              </a:rPr>
              <a:t>0.</a:t>
            </a:r>
            <a:r>
              <a:rPr sz="2400" b="1" spc="140" dirty="0">
                <a:latin typeface="Arial"/>
                <a:cs typeface="Arial"/>
              </a:rPr>
              <a:t>5</a:t>
            </a:r>
            <a:r>
              <a:rPr sz="2400" b="1" spc="240" dirty="0">
                <a:latin typeface="Arial"/>
                <a:cs typeface="Arial"/>
              </a:rPr>
              <a:t>-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小时</a:t>
            </a:r>
            <a:r>
              <a:rPr sz="2400" b="1" spc="470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周，共</a:t>
            </a:r>
            <a:r>
              <a:rPr sz="2400" b="1" spc="140" dirty="0">
                <a:latin typeface="Arial"/>
                <a:cs typeface="Arial"/>
              </a:rPr>
              <a:t>9</a:t>
            </a:r>
            <a:r>
              <a:rPr sz="2400" b="1" dirty="0">
                <a:latin typeface="Heiti SC"/>
                <a:cs typeface="Heiti SC"/>
              </a:rPr>
              <a:t>周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789</Words>
  <Application>Microsoft Macintosh PowerPoint</Application>
  <PresentationFormat>全屏显示(16:9)</PresentationFormat>
  <Paragraphs>224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 Unicode MS</vt:lpstr>
      <vt:lpstr>FZLTZHB--B51-0</vt:lpstr>
      <vt:lpstr>Heiti SC</vt:lpstr>
      <vt:lpstr>Kaiti SC</vt:lpstr>
      <vt:lpstr>Andale Mono</vt:lpstr>
      <vt:lpstr>Arial</vt:lpstr>
      <vt:lpstr>Calibri</vt:lpstr>
      <vt:lpstr>Courier New</vt:lpstr>
      <vt:lpstr>Menlo</vt:lpstr>
      <vt:lpstr>Microsoft Sans Serif</vt:lpstr>
      <vt:lpstr>Times New Roman</vt:lpstr>
      <vt:lpstr>Wingdings</vt:lpstr>
      <vt:lpstr>Office Theme</vt:lpstr>
      <vt:lpstr>PowerPoint 演示文稿</vt:lpstr>
      <vt:lpstr>Python语言程序设计</vt:lpstr>
      <vt:lpstr>课程定位与目标</vt:lpstr>
      <vt:lpstr>课程定位</vt:lpstr>
      <vt:lpstr>适用对象</vt:lpstr>
      <vt:lpstr>教学目标</vt:lpstr>
      <vt:lpstr>教学目标</vt:lpstr>
      <vt:lpstr>课程教学安排</vt:lpstr>
      <vt:lpstr>课程学时</vt:lpstr>
      <vt:lpstr>课程形式</vt:lpstr>
      <vt:lpstr>课程内容</vt:lpstr>
      <vt:lpstr>课程学习建议</vt:lpstr>
      <vt:lpstr>学习建议</vt:lpstr>
      <vt:lpstr>学习建议</vt:lpstr>
      <vt:lpstr>实践、认识、再实践、再认识……</vt:lpstr>
      <vt:lpstr>PowerPoint 演示文稿</vt:lpstr>
      <vt:lpstr>PowerPoint 演示文稿</vt:lpstr>
      <vt:lpstr>PowerPoint 演示文稿</vt:lpstr>
      <vt:lpstr>Python语言程序设计</vt:lpstr>
      <vt:lpstr>课程内容概述</vt:lpstr>
      <vt:lpstr>课程内容设计</vt:lpstr>
      <vt:lpstr>课程内容设计</vt:lpstr>
      <vt:lpstr>课程内容渐进式体验</vt:lpstr>
      <vt:lpstr>Q：感觉编程很难，作为小白中的小白，能否学会呢？</vt:lpstr>
      <vt:lpstr>EPISODE 1: Python快速入门</vt:lpstr>
      <vt:lpstr>第1周 Python基本语法元素</vt:lpstr>
      <vt:lpstr>第2周 Python基本图形绘制</vt:lpstr>
      <vt:lpstr>EPISODE 2: Python基础语法</vt:lpstr>
      <vt:lpstr>第3周 基本数据类型</vt:lpstr>
      <vt:lpstr>第4周 程序的控制结构</vt:lpstr>
      <vt:lpstr>第5周 函数和代码复用</vt:lpstr>
      <vt:lpstr>第6周 组合数据类型</vt:lpstr>
      <vt:lpstr>第7周 文件和数据格式化</vt:lpstr>
      <vt:lpstr>EPISODE 3: Python编程思维</vt:lpstr>
      <vt:lpstr>第8周 程序设计方法学</vt:lpstr>
      <vt:lpstr>第9周 Python计算生态纵览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16</cp:revision>
  <dcterms:created xsi:type="dcterms:W3CDTF">2020-08-13T23:10:10Z</dcterms:created>
  <dcterms:modified xsi:type="dcterms:W3CDTF">2020-08-18T15:03:55Z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2020-08-13T00:00:00Z</vt:filetime>
  </property>
  <property fmtid="{D5CDD505-2E9C-101B-9397-08002B2CF9AE}" pid="3" name="Creator">
    <vt:lpwstr>Acrobat Pro 15.7.20033</vt:lpwstr>
  </property>
  <property fmtid="{D5CDD505-2E9C-101B-9397-08002B2CF9AE}" pid="4" name="LastSaved">
    <vt:filetime>2020-08-13T00:00:00Z</vt:filetime>
  </property>
</Properties>
</file>