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6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12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5" r:id="rId81"/>
    <p:sldId id="376" r:id="rId82"/>
    <p:sldId id="377" r:id="rId83"/>
    <p:sldId id="378" r:id="rId84"/>
    <p:sldId id="379" r:id="rId85"/>
    <p:sldId id="380" r:id="rId86"/>
    <p:sldId id="381" r:id="rId87"/>
    <p:sldId id="382" r:id="rId88"/>
    <p:sldId id="383" r:id="rId89"/>
    <p:sldId id="384" r:id="rId90"/>
    <p:sldId id="385" r:id="rId91"/>
    <p:sldId id="386" r:id="rId92"/>
    <p:sldId id="387" r:id="rId93"/>
    <p:sldId id="388" r:id="rId94"/>
    <p:sldId id="389" r:id="rId95"/>
    <p:sldId id="390" r:id="rId96"/>
    <p:sldId id="391" r:id="rId97"/>
    <p:sldId id="392" r:id="rId98"/>
    <p:sldId id="393" r:id="rId99"/>
    <p:sldId id="394" r:id="rId100"/>
    <p:sldId id="395" r:id="rId101"/>
    <p:sldId id="396" r:id="rId102"/>
    <p:sldId id="397" r:id="rId103"/>
    <p:sldId id="398" r:id="rId104"/>
    <p:sldId id="399" r:id="rId105"/>
    <p:sldId id="400" r:id="rId106"/>
    <p:sldId id="401" r:id="rId107"/>
    <p:sldId id="402" r:id="rId108"/>
    <p:sldId id="403" r:id="rId109"/>
    <p:sldId id="404" r:id="rId110"/>
    <p:sldId id="405" r:id="rId111"/>
    <p:sldId id="406" r:id="rId112"/>
    <p:sldId id="407" r:id="rId113"/>
    <p:sldId id="408" r:id="rId114"/>
    <p:sldId id="409" r:id="rId115"/>
    <p:sldId id="410" r:id="rId116"/>
    <p:sldId id="411" r:id="rId117"/>
    <p:sldId id="412" r:id="rId118"/>
    <p:sldId id="413" r:id="rId119"/>
    <p:sldId id="414" r:id="rId120"/>
    <p:sldId id="415" r:id="rId121"/>
    <p:sldId id="416" r:id="rId122"/>
    <p:sldId id="417" r:id="rId123"/>
    <p:sldId id="419" r:id="rId124"/>
    <p:sldId id="421" r:id="rId125"/>
    <p:sldId id="422" r:id="rId126"/>
    <p:sldId id="425" r:id="rId127"/>
    <p:sldId id="426" r:id="rId128"/>
    <p:sldId id="428" r:id="rId129"/>
    <p:sldId id="429" r:id="rId130"/>
    <p:sldId id="430" r:id="rId131"/>
    <p:sldId id="431" r:id="rId132"/>
    <p:sldId id="434" r:id="rId133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1"/>
    <p:restoredTop sz="94830"/>
  </p:normalViewPr>
  <p:slideViewPr>
    <p:cSldViewPr>
      <p:cViewPr varScale="1">
        <p:scale>
          <a:sx n="107" d="100"/>
          <a:sy n="107" d="100"/>
        </p:scale>
        <p:origin x="184" y="8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15" d="100"/>
          <a:sy n="215" d="100"/>
        </p:scale>
        <p:origin x="15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10574C-E941-4847-A54C-D42C77BA5C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0F468-14B7-7E4B-9078-A1198CFEB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98A1-2996-EC46-A570-51FE4B941D00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E1BB6-8E4B-6745-A67F-4B7AD8DDAA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81FEF-29FB-3641-9CBD-065C470EF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80DD8-1FAD-EA4C-A08B-DBA37BD39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0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" y="-28651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563" y="917447"/>
            <a:ext cx="4372610" cy="2735580"/>
          </a:xfrm>
          <a:custGeom>
            <a:avLst/>
            <a:gdLst/>
            <a:ahLst/>
            <a:cxnLst/>
            <a:rect l="l" t="t" r="r" b="b"/>
            <a:pathLst>
              <a:path w="4372610" h="2735579">
                <a:moveTo>
                  <a:pt x="0" y="2735579"/>
                </a:moveTo>
                <a:lnTo>
                  <a:pt x="4372356" y="2735579"/>
                </a:lnTo>
                <a:lnTo>
                  <a:pt x="4372356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8515" y="914400"/>
            <a:ext cx="4378960" cy="2741930"/>
          </a:xfrm>
          <a:custGeom>
            <a:avLst/>
            <a:gdLst/>
            <a:ahLst/>
            <a:cxnLst/>
            <a:rect l="l" t="t" r="r" b="b"/>
            <a:pathLst>
              <a:path w="4378960" h="2741929">
                <a:moveTo>
                  <a:pt x="4377055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2740279"/>
                </a:lnTo>
                <a:lnTo>
                  <a:pt x="1358" y="2741676"/>
                </a:lnTo>
                <a:lnTo>
                  <a:pt x="4377055" y="2741676"/>
                </a:lnTo>
                <a:lnTo>
                  <a:pt x="4378452" y="2740279"/>
                </a:lnTo>
                <a:lnTo>
                  <a:pt x="4378452" y="2737993"/>
                </a:lnTo>
                <a:lnTo>
                  <a:pt x="3657" y="2737993"/>
                </a:lnTo>
                <a:lnTo>
                  <a:pt x="3657" y="3683"/>
                </a:lnTo>
                <a:lnTo>
                  <a:pt x="4378452" y="3683"/>
                </a:lnTo>
                <a:lnTo>
                  <a:pt x="4378452" y="1397"/>
                </a:lnTo>
                <a:lnTo>
                  <a:pt x="4377055" y="0"/>
                </a:lnTo>
                <a:close/>
              </a:path>
              <a:path w="4378960" h="2741929">
                <a:moveTo>
                  <a:pt x="4378452" y="3683"/>
                </a:moveTo>
                <a:lnTo>
                  <a:pt x="4374769" y="3683"/>
                </a:lnTo>
                <a:lnTo>
                  <a:pt x="4374769" y="2737993"/>
                </a:lnTo>
                <a:lnTo>
                  <a:pt x="4378452" y="2737993"/>
                </a:lnTo>
                <a:lnTo>
                  <a:pt x="4378452" y="3683"/>
                </a:lnTo>
                <a:close/>
              </a:path>
              <a:path w="4378960" h="2741929">
                <a:moveTo>
                  <a:pt x="4373626" y="4825"/>
                </a:moveTo>
                <a:lnTo>
                  <a:pt x="4876" y="4825"/>
                </a:lnTo>
                <a:lnTo>
                  <a:pt x="4876" y="2736850"/>
                </a:lnTo>
                <a:lnTo>
                  <a:pt x="4373626" y="2736850"/>
                </a:lnTo>
                <a:lnTo>
                  <a:pt x="4373626" y="2735580"/>
                </a:lnTo>
                <a:lnTo>
                  <a:pt x="6096" y="2735580"/>
                </a:lnTo>
                <a:lnTo>
                  <a:pt x="6096" y="6096"/>
                </a:lnTo>
                <a:lnTo>
                  <a:pt x="4373626" y="6096"/>
                </a:lnTo>
                <a:lnTo>
                  <a:pt x="4373626" y="4825"/>
                </a:lnTo>
                <a:close/>
              </a:path>
              <a:path w="4378960" h="2741929">
                <a:moveTo>
                  <a:pt x="4373626" y="6096"/>
                </a:moveTo>
                <a:lnTo>
                  <a:pt x="4372356" y="6096"/>
                </a:lnTo>
                <a:lnTo>
                  <a:pt x="4372356" y="2735580"/>
                </a:lnTo>
                <a:lnTo>
                  <a:pt x="4373626" y="2735580"/>
                </a:lnTo>
                <a:lnTo>
                  <a:pt x="4373626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3683" y="1183005"/>
            <a:ext cx="3458209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D9D9D9"/>
                </a:solidFill>
                <a:latin typeface="FZLTZHB--B51-0"/>
                <a:cs typeface="FZLTZHB--B51-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6172" y="109728"/>
            <a:ext cx="6368796" cy="48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569" y="571042"/>
            <a:ext cx="586486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241" y="1601840"/>
            <a:ext cx="7973517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thon123.io/downloads" TargetMode="External"/><Relationship Id="rId4" Type="http://schemas.openxmlformats.org/officeDocument/2006/relationships/hyperlink" Target="http://www.python.org/downloads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3291" y="1132332"/>
            <a:ext cx="6612635" cy="3768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9014" y="1059941"/>
            <a:ext cx="1440180" cy="462280"/>
          </a:xfrm>
          <a:custGeom>
            <a:avLst/>
            <a:gdLst/>
            <a:ahLst/>
            <a:cxnLst/>
            <a:rect l="l" t="t" r="r" b="b"/>
            <a:pathLst>
              <a:path w="1440179" h="462280">
                <a:moveTo>
                  <a:pt x="0" y="461772"/>
                </a:moveTo>
                <a:lnTo>
                  <a:pt x="1440179" y="461772"/>
                </a:lnTo>
                <a:lnTo>
                  <a:pt x="1440179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368807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注册学生账号并登陆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09955"/>
            <a:ext cx="6482080" cy="3744595"/>
          </a:xfrm>
          <a:custGeom>
            <a:avLst/>
            <a:gdLst/>
            <a:ahLst/>
            <a:cxnLst/>
            <a:rect l="l" t="t" r="r" b="b"/>
            <a:pathLst>
              <a:path w="6482080" h="3744595">
                <a:moveTo>
                  <a:pt x="0" y="3744467"/>
                </a:moveTo>
                <a:lnTo>
                  <a:pt x="6481572" y="3744467"/>
                </a:lnTo>
                <a:lnTo>
                  <a:pt x="6481572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6908"/>
            <a:ext cx="6487795" cy="3750945"/>
          </a:xfrm>
          <a:custGeom>
            <a:avLst/>
            <a:gdLst/>
            <a:ahLst/>
            <a:cxnLst/>
            <a:rect l="l" t="t" r="r" b="b"/>
            <a:pathLst>
              <a:path w="6487795" h="3750945">
                <a:moveTo>
                  <a:pt x="6486271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6271" y="3750564"/>
                </a:lnTo>
                <a:lnTo>
                  <a:pt x="6487668" y="3749192"/>
                </a:lnTo>
                <a:lnTo>
                  <a:pt x="6487668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7668" y="3682"/>
                </a:lnTo>
                <a:lnTo>
                  <a:pt x="6487668" y="1396"/>
                </a:lnTo>
                <a:lnTo>
                  <a:pt x="6486271" y="0"/>
                </a:lnTo>
                <a:close/>
              </a:path>
              <a:path w="6487795" h="3750945">
                <a:moveTo>
                  <a:pt x="6487668" y="3682"/>
                </a:moveTo>
                <a:lnTo>
                  <a:pt x="6483985" y="3682"/>
                </a:lnTo>
                <a:lnTo>
                  <a:pt x="6483985" y="3746906"/>
                </a:lnTo>
                <a:lnTo>
                  <a:pt x="6487668" y="3746906"/>
                </a:lnTo>
                <a:lnTo>
                  <a:pt x="6487668" y="3682"/>
                </a:lnTo>
                <a:close/>
              </a:path>
              <a:path w="6487795" h="3750945">
                <a:moveTo>
                  <a:pt x="6482842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2842" y="3745687"/>
                </a:lnTo>
                <a:lnTo>
                  <a:pt x="6482842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2842" y="6095"/>
                </a:lnTo>
                <a:lnTo>
                  <a:pt x="6482842" y="4825"/>
                </a:lnTo>
                <a:close/>
              </a:path>
              <a:path w="6487795" h="3750945">
                <a:moveTo>
                  <a:pt x="6482842" y="6095"/>
                </a:moveTo>
                <a:lnTo>
                  <a:pt x="6481572" y="6095"/>
                </a:lnTo>
                <a:lnTo>
                  <a:pt x="6481572" y="3744467"/>
                </a:lnTo>
                <a:lnTo>
                  <a:pt x="6482842" y="3744467"/>
                </a:lnTo>
                <a:lnTo>
                  <a:pt x="6482842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978" y="539455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DDDDD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DDDDD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978" y="890192"/>
            <a:ext cx="6000750" cy="393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1033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85" dirty="0">
                <a:solidFill>
                  <a:srgbClr val="DDDDDD"/>
                </a:solidFill>
                <a:latin typeface="FZLTZHB--B51-0"/>
                <a:cs typeface="FZLTZHB--B51-0"/>
              </a:rPr>
              <a:t>input(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号的温度</a:t>
            </a:r>
            <a:r>
              <a:rPr sz="2000" spc="-25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60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60" dirty="0">
                <a:latin typeface="FZLTZHB--B51-0"/>
                <a:cs typeface="FZLTZHB--B51-0"/>
              </a:rPr>
              <a:t>St</a:t>
            </a:r>
            <a:r>
              <a:rPr sz="2000" b="1" spc="35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1570" algn="l"/>
                <a:tab pos="4064000" algn="l"/>
                <a:tab pos="4344035" algn="l"/>
              </a:tabLst>
            </a:pPr>
            <a:r>
              <a:rPr sz="2000" b="1" spc="-550" dirty="0">
                <a:solidFill>
                  <a:srgbClr val="DDDDDD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315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DDDDDD"/>
                </a:solidFill>
                <a:latin typeface="FZLTZHB--B51-0"/>
                <a:cs typeface="FZLTZHB--B51-0"/>
              </a:rPr>
              <a:t>v</a:t>
            </a:r>
            <a:r>
              <a:rPr sz="2000" b="1" spc="254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l</a:t>
            </a:r>
            <a:r>
              <a:rPr sz="2000" b="1" spc="30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125" dirty="0">
                <a:latin typeface="FZLTZHB--B51-0"/>
                <a:cs typeface="FZLTZHB--B51-0"/>
              </a:rPr>
              <a:t>0</a:t>
            </a:r>
            <a:r>
              <a:rPr sz="2000" b="1" spc="6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32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)/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54" dirty="0">
                <a:latin typeface="FZLTZHB--B51-0"/>
                <a:cs typeface="FZLTZHB--B51-0"/>
              </a:rPr>
              <a:t>8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DDDDD"/>
                </a:solidFill>
                <a:latin typeface="FZLTZHB--B51-0"/>
                <a:cs typeface="FZLTZHB--B51-0"/>
              </a:rPr>
              <a:t>print(</a:t>
            </a:r>
            <a:r>
              <a:rPr sz="2000" b="1" spc="145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DDDD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235" algn="l"/>
                <a:tab pos="3644900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90" dirty="0">
                <a:latin typeface="FZLTZHB--B51-0"/>
                <a:cs typeface="FZLTZHB--B51-0"/>
              </a:rPr>
              <a:t>e</a:t>
            </a:r>
            <a:r>
              <a:rPr sz="2000" b="1" spc="-535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35" dirty="0">
                <a:latin typeface="FZLTZHB--B51-0"/>
                <a:cs typeface="FZLTZHB--B51-0"/>
              </a:rPr>
              <a:t>t</a:t>
            </a:r>
            <a:r>
              <a:rPr sz="2000" b="1" spc="320" dirty="0">
                <a:latin typeface="FZLTZHB--B51-0"/>
                <a:cs typeface="FZLTZHB--B51-0"/>
              </a:rPr>
              <a:t>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54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20" dirty="0">
                <a:solidFill>
                  <a:srgbClr val="DDDDDD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380" dirty="0"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1500" marR="5080">
              <a:lnSpc>
                <a:spcPct val="120000"/>
              </a:lnSpc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70" dirty="0">
                <a:latin typeface="FZLTZHB--B51-0"/>
                <a:cs typeface="FZLTZHB--B51-0"/>
              </a:rPr>
              <a:t>8</a:t>
            </a:r>
            <a:r>
              <a:rPr sz="2000" b="1" spc="85" dirty="0">
                <a:solidFill>
                  <a:srgbClr val="DDDDDD"/>
                </a:solidFill>
                <a:latin typeface="FZLTZHB--B51-0"/>
                <a:cs typeface="FZLTZHB--B51-0"/>
              </a:rPr>
              <a:t>*eval</a:t>
            </a:r>
            <a:r>
              <a:rPr sz="2000" b="1" spc="6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245" dirty="0">
                <a:latin typeface="FZLTZHB--B51-0"/>
                <a:cs typeface="FZLTZHB--B51-0"/>
              </a:rPr>
              <a:t>tr[0</a:t>
            </a:r>
            <a:r>
              <a:rPr sz="2000" b="1" spc="17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r>
              <a:rPr sz="2000" b="1" spc="-90" dirty="0">
                <a:latin typeface="FZLTZHB--B51-0"/>
                <a:cs typeface="FZLTZHB--B51-0"/>
              </a:rPr>
              <a:t> </a:t>
            </a: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print</a:t>
            </a:r>
            <a:r>
              <a:rPr sz="2000" b="1" spc="13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16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els</a:t>
            </a:r>
            <a:r>
              <a:rPr sz="2000" b="1" i="1" spc="-120" dirty="0">
                <a:solidFill>
                  <a:srgbClr val="DDDDDD"/>
                </a:solidFill>
                <a:latin typeface="Menlo"/>
                <a:cs typeface="Menlo"/>
              </a:rPr>
              <a:t>e</a:t>
            </a:r>
            <a:r>
              <a:rPr sz="2000" b="1" spc="43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381000" indent="190500">
              <a:lnSpc>
                <a:spcPct val="100000"/>
              </a:lnSpc>
              <a:spcBef>
                <a:spcPts val="480"/>
              </a:spcBef>
            </a:pP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print</a:t>
            </a:r>
            <a:r>
              <a:rPr sz="2000" b="1" spc="13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55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数据类型</a:t>
            </a:r>
            <a:r>
              <a:rPr sz="2400" b="1" spc="-5" dirty="0">
                <a:latin typeface="Heiti SC"/>
                <a:cs typeface="Heiti SC"/>
              </a:rPr>
              <a:t>：字符串、整数、浮点数、列表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555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5975">
              <a:lnSpc>
                <a:spcPct val="100000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该如何解释呢？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这是一个二进制数字</a:t>
            </a:r>
            <a:r>
              <a:rPr sz="2400" b="1" spc="90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或</a:t>
            </a:r>
            <a:r>
              <a:rPr sz="2400" b="1" dirty="0">
                <a:latin typeface="Heiti SC"/>
                <a:cs typeface="Heiti SC"/>
              </a:rPr>
              <a:t>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十进制数字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作为二进制数字，</a:t>
            </a:r>
            <a:r>
              <a:rPr sz="2000" b="1" spc="120" dirty="0">
                <a:latin typeface="Arial"/>
                <a:cs typeface="Arial"/>
              </a:rPr>
              <a:t>10</a:t>
            </a:r>
            <a:r>
              <a:rPr sz="2000" b="1" spc="95" dirty="0">
                <a:latin typeface="Arial"/>
                <a:cs typeface="Arial"/>
              </a:rPr>
              <a:t>,011,10</a:t>
            </a:r>
            <a:r>
              <a:rPr sz="2000" b="1" spc="114" dirty="0">
                <a:latin typeface="Arial"/>
                <a:cs typeface="Arial"/>
              </a:rPr>
              <a:t>1</a:t>
            </a:r>
            <a:r>
              <a:rPr sz="2000" b="1" dirty="0">
                <a:latin typeface="Heiti SC"/>
                <a:cs typeface="Heiti SC"/>
              </a:rPr>
              <a:t>的值是十进</a:t>
            </a:r>
            <a:r>
              <a:rPr sz="2000" b="1" spc="-15" dirty="0">
                <a:latin typeface="Heiti SC"/>
                <a:cs typeface="Heiti SC"/>
              </a:rPr>
              <a:t>制</a:t>
            </a:r>
            <a:r>
              <a:rPr sz="2000" b="1" spc="120" dirty="0">
                <a:latin typeface="Arial"/>
                <a:cs typeface="Arial"/>
              </a:rPr>
              <a:t>157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这是一段文本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或者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用逗号</a:t>
            </a:r>
            <a:r>
              <a:rPr sz="2400" b="1" spc="10" dirty="0">
                <a:latin typeface="Arial"/>
                <a:cs typeface="Arial"/>
              </a:rPr>
              <a:t>,</a:t>
            </a:r>
            <a:r>
              <a:rPr sz="2400" b="1" dirty="0">
                <a:latin typeface="Heiti SC"/>
                <a:cs typeface="Heiti SC"/>
              </a:rPr>
              <a:t>分隔</a:t>
            </a:r>
            <a:r>
              <a:rPr sz="2400" b="1" spc="-5" dirty="0">
                <a:latin typeface="Heiti SC"/>
                <a:cs typeface="Heiti SC"/>
              </a:rPr>
              <a:t>的</a:t>
            </a:r>
            <a:r>
              <a:rPr sz="2400" b="1" spc="135" dirty="0">
                <a:latin typeface="Arial"/>
                <a:cs typeface="Arial"/>
              </a:rPr>
              <a:t>3</a:t>
            </a:r>
            <a:r>
              <a:rPr sz="2400" b="1" spc="-5" dirty="0">
                <a:latin typeface="Heiti SC"/>
                <a:cs typeface="Heiti SC"/>
              </a:rPr>
              <a:t>个数字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作为一段文本，逗号是</a:t>
            </a:r>
            <a:r>
              <a:rPr sz="2000" b="1" spc="-15" dirty="0">
                <a:latin typeface="Heiti SC"/>
                <a:cs typeface="Heiti SC"/>
              </a:rPr>
              <a:t>文</a:t>
            </a:r>
            <a:r>
              <a:rPr sz="2000" b="1" dirty="0">
                <a:latin typeface="Heiti SC"/>
                <a:cs typeface="Heiti SC"/>
              </a:rPr>
              <a:t>本中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一部</a:t>
            </a:r>
            <a:r>
              <a:rPr sz="2000" b="1" spc="-15" dirty="0">
                <a:latin typeface="Heiti SC"/>
                <a:cs typeface="Heiti SC"/>
              </a:rPr>
              <a:t>分</a:t>
            </a:r>
            <a:r>
              <a:rPr sz="2000" b="1" dirty="0">
                <a:latin typeface="Heiti SC"/>
                <a:cs typeface="Heiti SC"/>
              </a:rPr>
              <a:t>，一</a:t>
            </a:r>
            <a:r>
              <a:rPr sz="2000" b="1" spc="-15" dirty="0">
                <a:latin typeface="Heiti SC"/>
                <a:cs typeface="Heiti SC"/>
              </a:rPr>
              <a:t>共</a:t>
            </a:r>
            <a:r>
              <a:rPr sz="2000" b="1" dirty="0">
                <a:latin typeface="Heiti SC"/>
                <a:cs typeface="Heiti SC"/>
              </a:rPr>
              <a:t>包</a:t>
            </a:r>
            <a:r>
              <a:rPr sz="2000" b="1" spc="5" dirty="0">
                <a:latin typeface="Heiti SC"/>
                <a:cs typeface="Heiti SC"/>
              </a:rPr>
              <a:t>含</a:t>
            </a:r>
            <a:r>
              <a:rPr sz="2000" b="1" spc="-95" dirty="0">
                <a:latin typeface="FZLTZHB--B51-0"/>
                <a:cs typeface="FZLTZHB--B51-0"/>
              </a:rPr>
              <a:t>1</a:t>
            </a:r>
            <a:r>
              <a:rPr sz="2000" b="1" spc="-10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875905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供计算机程序理解的数据形式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程序设计语言不允许存在语法歧义，需要定义数据的形式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需要给</a:t>
            </a:r>
            <a:r>
              <a:rPr sz="2000" b="1" spc="100" dirty="0">
                <a:latin typeface="Arial"/>
                <a:cs typeface="Arial"/>
              </a:rPr>
              <a:t>10,011,101</a:t>
            </a:r>
            <a:r>
              <a:rPr sz="2000" b="1" dirty="0">
                <a:latin typeface="Heiti SC"/>
                <a:cs typeface="Heiti SC"/>
              </a:rPr>
              <a:t>关联一种计算机可以理</a:t>
            </a:r>
            <a:r>
              <a:rPr sz="2000" b="1" spc="-15" dirty="0">
                <a:latin typeface="Heiti SC"/>
                <a:cs typeface="Heiti SC"/>
              </a:rPr>
              <a:t>解</a:t>
            </a:r>
            <a:r>
              <a:rPr sz="2000" b="1" dirty="0">
                <a:latin typeface="Heiti SC"/>
                <a:cs typeface="Heiti SC"/>
              </a:rPr>
              <a:t>的形式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程序设计语言通过一定方式向计算机表达数据的形式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60" dirty="0">
                <a:solidFill>
                  <a:srgbClr val="1DB41D"/>
                </a:solidFill>
                <a:latin typeface="Arial"/>
                <a:cs typeface="Arial"/>
              </a:rPr>
              <a:t>123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表示文本字符串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spc="-120" dirty="0">
                <a:latin typeface="FZLTZHB--B51-0"/>
                <a:cs typeface="FZLTZHB--B51-0"/>
              </a:rPr>
              <a:t>12</a:t>
            </a:r>
            <a:r>
              <a:rPr sz="2000" b="1" spc="-150" dirty="0">
                <a:latin typeface="FZLTZHB--B51-0"/>
                <a:cs typeface="FZLTZHB--B51-0"/>
              </a:rPr>
              <a:t>3</a:t>
            </a:r>
            <a:r>
              <a:rPr sz="2000" b="1" dirty="0">
                <a:latin typeface="Heiti SC"/>
                <a:cs typeface="Heiti SC"/>
              </a:rPr>
              <a:t>则表</a:t>
            </a:r>
            <a:r>
              <a:rPr sz="2000" b="1" spc="-15" dirty="0">
                <a:latin typeface="Heiti SC"/>
                <a:cs typeface="Heiti SC"/>
              </a:rPr>
              <a:t>示</a:t>
            </a:r>
            <a:r>
              <a:rPr sz="2000" b="1" dirty="0">
                <a:latin typeface="Heiti SC"/>
                <a:cs typeface="Heiti SC"/>
              </a:rPr>
              <a:t>数字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endParaRPr sz="20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1514" y="1529831"/>
            <a:ext cx="1700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4905" y="247788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整数类型：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4123" y="2495877"/>
            <a:ext cx="13665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70" dirty="0">
                <a:latin typeface="FZLTZHB--B51-0"/>
                <a:cs typeface="FZLTZHB--B51-0"/>
              </a:rPr>
              <a:t>10011101</a:t>
            </a:r>
            <a:endParaRPr sz="24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4905" y="3209161"/>
            <a:ext cx="20770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字符串类型：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7735" y="3227171"/>
            <a:ext cx="203771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3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10,011,10</a:t>
            </a:r>
            <a:r>
              <a:rPr sz="2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 dirty="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4905" y="394125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列表类型：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6588" y="3959247"/>
            <a:ext cx="2378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  <a:tab pos="1694180" algn="l"/>
              </a:tabLst>
            </a:pPr>
            <a:r>
              <a:rPr sz="2400" b="1" spc="195" dirty="0">
                <a:latin typeface="FZLTZHB--B51-0"/>
                <a:cs typeface="FZLTZHB--B51-0"/>
              </a:rPr>
              <a:t>[10,	</a:t>
            </a:r>
            <a:r>
              <a:rPr sz="2400" b="1" spc="90" dirty="0">
                <a:latin typeface="FZLTZHB--B51-0"/>
                <a:cs typeface="FZLTZHB--B51-0"/>
              </a:rPr>
              <a:t>011,	</a:t>
            </a:r>
            <a:r>
              <a:rPr sz="2400" b="1" spc="75" dirty="0">
                <a:latin typeface="FZLTZHB--B51-0"/>
                <a:cs typeface="FZLTZHB--B51-0"/>
              </a:rPr>
              <a:t>101]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09955"/>
            <a:ext cx="6482080" cy="3744595"/>
          </a:xfrm>
          <a:custGeom>
            <a:avLst/>
            <a:gdLst/>
            <a:ahLst/>
            <a:cxnLst/>
            <a:rect l="l" t="t" r="r" b="b"/>
            <a:pathLst>
              <a:path w="6482080" h="3744595">
                <a:moveTo>
                  <a:pt x="0" y="3744467"/>
                </a:moveTo>
                <a:lnTo>
                  <a:pt x="6481572" y="3744467"/>
                </a:lnTo>
                <a:lnTo>
                  <a:pt x="6481572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6908"/>
            <a:ext cx="6487795" cy="3750945"/>
          </a:xfrm>
          <a:custGeom>
            <a:avLst/>
            <a:gdLst/>
            <a:ahLst/>
            <a:cxnLst/>
            <a:rect l="l" t="t" r="r" b="b"/>
            <a:pathLst>
              <a:path w="6487795" h="3750945">
                <a:moveTo>
                  <a:pt x="6486271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6271" y="3750564"/>
                </a:lnTo>
                <a:lnTo>
                  <a:pt x="6487668" y="3749192"/>
                </a:lnTo>
                <a:lnTo>
                  <a:pt x="6487668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7668" y="3682"/>
                </a:lnTo>
                <a:lnTo>
                  <a:pt x="6487668" y="1396"/>
                </a:lnTo>
                <a:lnTo>
                  <a:pt x="6486271" y="0"/>
                </a:lnTo>
                <a:close/>
              </a:path>
              <a:path w="6487795" h="3750945">
                <a:moveTo>
                  <a:pt x="6487668" y="3682"/>
                </a:moveTo>
                <a:lnTo>
                  <a:pt x="6483985" y="3682"/>
                </a:lnTo>
                <a:lnTo>
                  <a:pt x="6483985" y="3746906"/>
                </a:lnTo>
                <a:lnTo>
                  <a:pt x="6487668" y="3746906"/>
                </a:lnTo>
                <a:lnTo>
                  <a:pt x="6487668" y="3682"/>
                </a:lnTo>
                <a:close/>
              </a:path>
              <a:path w="6487795" h="3750945">
                <a:moveTo>
                  <a:pt x="6482842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2842" y="3745687"/>
                </a:lnTo>
                <a:lnTo>
                  <a:pt x="6482842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2842" y="6095"/>
                </a:lnTo>
                <a:lnTo>
                  <a:pt x="6482842" y="4825"/>
                </a:lnTo>
                <a:close/>
              </a:path>
              <a:path w="6487795" h="3750945">
                <a:moveTo>
                  <a:pt x="6482842" y="6095"/>
                </a:moveTo>
                <a:lnTo>
                  <a:pt x="6481572" y="6095"/>
                </a:lnTo>
                <a:lnTo>
                  <a:pt x="6481572" y="3744467"/>
                </a:lnTo>
                <a:lnTo>
                  <a:pt x="6482842" y="3744467"/>
                </a:lnTo>
                <a:lnTo>
                  <a:pt x="6482842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978" y="539455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DDDDD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DDDDD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4022" y="890192"/>
            <a:ext cx="6309360" cy="393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ct val="100000"/>
              </a:lnSpc>
              <a:tabLst>
                <a:tab pos="1158240" algn="l"/>
                <a:tab pos="1438910" algn="l"/>
              </a:tabLst>
            </a:pPr>
            <a:r>
              <a:rPr sz="2000" b="1" spc="-220" dirty="0">
                <a:solidFill>
                  <a:srgbClr val="DDDDDD"/>
                </a:solidFill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85" dirty="0">
                <a:solidFill>
                  <a:srgbClr val="DDDDDD"/>
                </a:solidFill>
                <a:latin typeface="FZLTZHB--B51-0"/>
                <a:cs typeface="FZLTZHB--B51-0"/>
              </a:rPr>
              <a:t>input(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号的温度</a:t>
            </a:r>
            <a:r>
              <a:rPr sz="2000" spc="-25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41275">
              <a:lnSpc>
                <a:spcPct val="100000"/>
              </a:lnSpc>
              <a:spcBef>
                <a:spcPts val="480"/>
              </a:spcBef>
              <a:tabLst>
                <a:tab pos="2136775" algn="l"/>
                <a:tab pos="3394710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6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DDDDD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60" dirty="0">
                <a:solidFill>
                  <a:srgbClr val="DDDDDD"/>
                </a:solidFill>
                <a:latin typeface="FZLTZHB--B51-0"/>
                <a:cs typeface="FZLTZHB--B51-0"/>
              </a:rPr>
              <a:t>St</a:t>
            </a:r>
            <a:r>
              <a:rPr sz="2000" b="1" spc="35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DDDDD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5" dirty="0">
                <a:solidFill>
                  <a:srgbClr val="DDDDDD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solidFill>
                  <a:srgbClr val="DDDDDD"/>
                </a:solidFill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600710">
              <a:lnSpc>
                <a:spcPct val="100000"/>
              </a:lnSpc>
              <a:spcBef>
                <a:spcPts val="480"/>
              </a:spcBef>
              <a:tabLst>
                <a:tab pos="881380" algn="l"/>
                <a:tab pos="1160145" algn="l"/>
                <a:tab pos="4092575" algn="l"/>
                <a:tab pos="4373245" algn="l"/>
              </a:tabLst>
            </a:pPr>
            <a:r>
              <a:rPr sz="2000" b="1" spc="-550" dirty="0">
                <a:solidFill>
                  <a:srgbClr val="DDDDDD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315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DDDDDD"/>
                </a:solidFill>
                <a:latin typeface="FZLTZHB--B51-0"/>
                <a:cs typeface="FZLTZHB--B51-0"/>
              </a:rPr>
              <a:t>v</a:t>
            </a:r>
            <a:r>
              <a:rPr sz="2000" b="1" spc="254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l</a:t>
            </a:r>
            <a:r>
              <a:rPr sz="2000" b="1" spc="-100" dirty="0">
                <a:solidFill>
                  <a:srgbClr val="DDDDDD"/>
                </a:solidFill>
                <a:latin typeface="FZLTZHB--B51-0"/>
                <a:cs typeface="FZLTZHB--B51-0"/>
              </a:rPr>
              <a:t>(TempStr</a:t>
            </a:r>
            <a:r>
              <a:rPr sz="2000" b="1" spc="-6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DDDDDD"/>
                </a:solidFill>
                <a:latin typeface="FZLTZHB--B51-0"/>
                <a:cs typeface="FZLTZHB--B51-0"/>
              </a:rPr>
              <a:t>0</a:t>
            </a:r>
            <a:r>
              <a:rPr sz="2000" b="1" spc="3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50" dirty="0">
                <a:solidFill>
                  <a:srgbClr val="DDDDDD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solidFill>
                  <a:srgbClr val="DDDDDD"/>
                </a:solidFill>
                <a:latin typeface="FZLTZHB--B51-0"/>
                <a:cs typeface="FZLTZHB--B51-0"/>
              </a:rPr>
              <a:t>3</a:t>
            </a:r>
            <a:r>
              <a:rPr sz="2000" b="1" spc="-215" dirty="0">
                <a:solidFill>
                  <a:srgbClr val="DDDDDD"/>
                </a:solidFill>
                <a:latin typeface="FZLTZHB--B51-0"/>
                <a:cs typeface="FZLTZHB--B51-0"/>
              </a:rPr>
              <a:t>2</a:t>
            </a:r>
            <a:r>
              <a:rPr sz="2000" b="1" spc="445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r>
              <a:rPr sz="2000" b="1" spc="350" dirty="0">
                <a:solidFill>
                  <a:srgbClr val="DDDDDD"/>
                </a:solidFill>
                <a:latin typeface="FZLTZHB--B51-0"/>
                <a:cs typeface="FZLTZHB--B51-0"/>
              </a:rPr>
              <a:t>/</a:t>
            </a:r>
            <a:r>
              <a:rPr sz="2000" b="1" spc="75" dirty="0">
                <a:solidFill>
                  <a:srgbClr val="DDDDDD"/>
                </a:solidFill>
                <a:latin typeface="FZLTZHB--B51-0"/>
                <a:cs typeface="FZLTZHB--B51-0"/>
              </a:rPr>
              <a:t>1.8</a:t>
            </a:r>
            <a:endParaRPr sz="2000">
              <a:latin typeface="FZLTZHB--B51-0"/>
              <a:cs typeface="FZLTZHB--B51-0"/>
            </a:endParaRPr>
          </a:p>
          <a:p>
            <a:pPr marL="60071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DDDDD"/>
                </a:solidFill>
                <a:latin typeface="FZLTZHB--B51-0"/>
                <a:cs typeface="FZLTZHB--B51-0"/>
              </a:rPr>
              <a:t>print(</a:t>
            </a:r>
            <a:r>
              <a:rPr sz="2000" b="1" spc="145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DDDD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41275">
              <a:lnSpc>
                <a:spcPct val="100000"/>
              </a:lnSpc>
              <a:spcBef>
                <a:spcPts val="480"/>
              </a:spcBef>
              <a:tabLst>
                <a:tab pos="2417445" algn="l"/>
                <a:tab pos="3673475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535" dirty="0">
                <a:solidFill>
                  <a:srgbClr val="DDDDDD"/>
                </a:solidFill>
                <a:latin typeface="FZLTZHB--B51-0"/>
                <a:cs typeface="FZLTZHB--B51-0"/>
              </a:rPr>
              <a:t>mp</a:t>
            </a:r>
            <a:r>
              <a:rPr sz="2000" b="1" spc="-50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33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320" dirty="0">
                <a:solidFill>
                  <a:srgbClr val="DDDDDD"/>
                </a:solidFill>
                <a:latin typeface="FZLTZHB--B51-0"/>
                <a:cs typeface="FZLTZHB--B51-0"/>
              </a:rPr>
              <a:t>r[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20" dirty="0">
                <a:solidFill>
                  <a:srgbClr val="DDDDDD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380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2000" b="1" spc="455" dirty="0">
                <a:solidFill>
                  <a:srgbClr val="DDDDDD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solidFill>
                  <a:srgbClr val="DDDDDD"/>
                </a:solidFill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600710" marR="284480">
              <a:lnSpc>
                <a:spcPct val="120000"/>
              </a:lnSpc>
              <a:tabLst>
                <a:tab pos="881380" algn="l"/>
                <a:tab pos="1160145" algn="l"/>
                <a:tab pos="4511675" algn="l"/>
                <a:tab pos="4790440" algn="l"/>
              </a:tabLst>
            </a:pP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60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415" dirty="0">
                <a:solidFill>
                  <a:srgbClr val="DDDDDD"/>
                </a:solidFill>
                <a:latin typeface="FZLTZHB--B51-0"/>
                <a:cs typeface="FZLTZHB--B51-0"/>
              </a:rPr>
              <a:t>.</a:t>
            </a:r>
            <a:r>
              <a:rPr sz="2000" b="1" spc="-265" dirty="0">
                <a:solidFill>
                  <a:srgbClr val="DDDDDD"/>
                </a:solidFill>
                <a:latin typeface="FZLTZHB--B51-0"/>
                <a:cs typeface="FZLTZHB--B51-0"/>
              </a:rPr>
              <a:t>8</a:t>
            </a:r>
            <a:r>
              <a:rPr sz="2000" b="1" spc="-30" dirty="0">
                <a:solidFill>
                  <a:srgbClr val="DDDDDD"/>
                </a:solidFill>
                <a:latin typeface="FZLTZHB--B51-0"/>
                <a:cs typeface="FZLTZHB--B51-0"/>
              </a:rPr>
              <a:t>*</a:t>
            </a:r>
            <a:r>
              <a:rPr sz="2000" b="1" spc="-35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170" dirty="0">
                <a:solidFill>
                  <a:srgbClr val="DDDDDD"/>
                </a:solidFill>
                <a:latin typeface="FZLTZHB--B51-0"/>
                <a:cs typeface="FZLTZHB--B51-0"/>
              </a:rPr>
              <a:t>val(Temp</a:t>
            </a:r>
            <a:r>
              <a:rPr sz="2000" b="1" spc="-220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27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320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220" dirty="0">
                <a:solidFill>
                  <a:srgbClr val="DDDDDD"/>
                </a:solidFill>
                <a:latin typeface="FZLTZHB--B51-0"/>
                <a:cs typeface="FZLTZHB--B51-0"/>
              </a:rPr>
              <a:t>[0</a:t>
            </a:r>
            <a:r>
              <a:rPr sz="2000" b="1" spc="10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50" dirty="0">
                <a:solidFill>
                  <a:srgbClr val="DDDDDD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15" dirty="0">
                <a:solidFill>
                  <a:srgbClr val="DDDDDD"/>
                </a:solidFill>
                <a:latin typeface="FZLTZHB--B51-0"/>
                <a:cs typeface="FZLTZHB--B51-0"/>
              </a:rPr>
              <a:t>32</a:t>
            </a:r>
            <a:r>
              <a:rPr sz="2000" b="1" spc="-90" dirty="0">
                <a:solidFill>
                  <a:srgbClr val="DDDDDD"/>
                </a:solidFill>
                <a:latin typeface="FZLTZHB--B51-0"/>
                <a:cs typeface="FZLTZHB--B51-0"/>
              </a:rPr>
              <a:t> </a:t>
            </a: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print</a:t>
            </a:r>
            <a:r>
              <a:rPr sz="2000" b="1" spc="13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16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4127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els</a:t>
            </a:r>
            <a:r>
              <a:rPr sz="2000" b="1" i="1" spc="-120" dirty="0">
                <a:solidFill>
                  <a:srgbClr val="DDDDDD"/>
                </a:solidFill>
                <a:latin typeface="Menlo"/>
                <a:cs typeface="Menlo"/>
              </a:rPr>
              <a:t>e</a:t>
            </a:r>
            <a:r>
              <a:rPr sz="2000" b="1" spc="43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" indent="588010">
              <a:lnSpc>
                <a:spcPct val="100000"/>
              </a:lnSpc>
              <a:spcBef>
                <a:spcPts val="480"/>
              </a:spcBef>
            </a:pP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print</a:t>
            </a:r>
            <a:r>
              <a:rPr sz="2000" b="1" spc="13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字符串</a:t>
            </a:r>
            <a:r>
              <a:rPr sz="2400" b="1" spc="-5" dirty="0">
                <a:latin typeface="Heiti SC"/>
                <a:cs typeface="Heiti SC"/>
              </a:rPr>
              <a:t>：由</a:t>
            </a:r>
            <a:r>
              <a:rPr sz="2400" b="1" spc="135" dirty="0">
                <a:latin typeface="Arial"/>
                <a:cs typeface="Arial"/>
              </a:rPr>
              <a:t>0</a:t>
            </a:r>
            <a:r>
              <a:rPr sz="2400" b="1" spc="-5" dirty="0">
                <a:latin typeface="Heiti SC"/>
                <a:cs typeface="Heiti SC"/>
              </a:rPr>
              <a:t>个或多个字符组成的有序字符序列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7934" y="583742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6445" y="1529831"/>
            <a:ext cx="5090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7570470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字符串由一对单引号或一对双引号表示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5001260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5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字符串是字符的有序序列，可以对其中的字符进行索引</a:t>
            </a:r>
            <a:endParaRPr sz="2400">
              <a:latin typeface="Heiti SC"/>
              <a:cs typeface="Heiti SC"/>
            </a:endParaRPr>
          </a:p>
          <a:p>
            <a:pPr marL="1067435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134235" algn="l"/>
                <a:tab pos="548449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dirty="0">
                <a:latin typeface="Heiti SC"/>
                <a:cs typeface="Heiti SC"/>
              </a:rPr>
              <a:t>是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spc="-20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的第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个字符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字符串的序号</a:t>
            </a:r>
          </a:p>
        </p:txBody>
      </p:sp>
      <p:sp>
        <p:nvSpPr>
          <p:cNvPr id="6" name="object 6"/>
          <p:cNvSpPr/>
          <p:nvPr/>
        </p:nvSpPr>
        <p:spPr>
          <a:xfrm>
            <a:off x="2692145" y="4477511"/>
            <a:ext cx="3776979" cy="78105"/>
          </a:xfrm>
          <a:custGeom>
            <a:avLst/>
            <a:gdLst/>
            <a:ahLst/>
            <a:cxnLst/>
            <a:rect l="l" t="t" r="r" b="b"/>
            <a:pathLst>
              <a:path w="3776979" h="78104">
                <a:moveTo>
                  <a:pt x="3698748" y="0"/>
                </a:moveTo>
                <a:lnTo>
                  <a:pt x="3698748" y="77723"/>
                </a:lnTo>
                <a:lnTo>
                  <a:pt x="3750564" y="51815"/>
                </a:lnTo>
                <a:lnTo>
                  <a:pt x="3711702" y="51815"/>
                </a:lnTo>
                <a:lnTo>
                  <a:pt x="3711702" y="25907"/>
                </a:lnTo>
                <a:lnTo>
                  <a:pt x="3750564" y="25907"/>
                </a:lnTo>
                <a:lnTo>
                  <a:pt x="3698748" y="0"/>
                </a:lnTo>
                <a:close/>
              </a:path>
              <a:path w="3776979" h="78104">
                <a:moveTo>
                  <a:pt x="369874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698748" y="51815"/>
                </a:lnTo>
                <a:lnTo>
                  <a:pt x="3698748" y="25907"/>
                </a:lnTo>
                <a:close/>
              </a:path>
              <a:path w="3776979" h="78104">
                <a:moveTo>
                  <a:pt x="3750564" y="25907"/>
                </a:moveTo>
                <a:lnTo>
                  <a:pt x="3711702" y="25907"/>
                </a:lnTo>
                <a:lnTo>
                  <a:pt x="3711702" y="51815"/>
                </a:lnTo>
                <a:lnTo>
                  <a:pt x="3750564" y="51815"/>
                </a:lnTo>
                <a:lnTo>
                  <a:pt x="3776472" y="38861"/>
                </a:lnTo>
                <a:lnTo>
                  <a:pt x="375056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2861" y="4002668"/>
            <a:ext cx="612838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43560" algn="l"/>
                <a:tab pos="1069975" algn="l"/>
                <a:tab pos="1605280" algn="l"/>
                <a:tab pos="2124075" algn="l"/>
                <a:tab pos="2667635" algn="l"/>
                <a:tab pos="3194685" algn="l"/>
                <a:tab pos="3719195" algn="l"/>
                <a:tab pos="4234180" algn="l"/>
                <a:tab pos="4778375" algn="l"/>
                <a:tab pos="5210175" algn="l"/>
              </a:tabLst>
            </a:pPr>
            <a:r>
              <a:rPr sz="2800" b="1" spc="-345" dirty="0">
                <a:latin typeface="FZLTZHB--B51-0"/>
                <a:cs typeface="FZLTZHB--B51-0"/>
              </a:rPr>
              <a:t>0	</a:t>
            </a:r>
            <a:r>
              <a:rPr sz="2800" b="1" spc="70" dirty="0">
                <a:latin typeface="FZLTZHB--B51-0"/>
                <a:cs typeface="FZLTZHB--B51-0"/>
              </a:rPr>
              <a:t>1	</a:t>
            </a:r>
            <a:r>
              <a:rPr sz="2800" b="1" spc="-290" dirty="0">
                <a:latin typeface="FZLTZHB--B51-0"/>
                <a:cs typeface="FZLTZHB--B51-0"/>
              </a:rPr>
              <a:t>2	</a:t>
            </a:r>
            <a:r>
              <a:rPr sz="2800" b="1" spc="-315" dirty="0">
                <a:latin typeface="FZLTZHB--B51-0"/>
                <a:cs typeface="FZLTZHB--B51-0"/>
              </a:rPr>
              <a:t>3	</a:t>
            </a:r>
            <a:r>
              <a:rPr sz="2800" b="1" spc="-345" dirty="0">
                <a:latin typeface="FZLTZHB--B51-0"/>
                <a:cs typeface="FZLTZHB--B51-0"/>
              </a:rPr>
              <a:t>4	</a:t>
            </a:r>
            <a:r>
              <a:rPr sz="2800" b="1" spc="-315" dirty="0">
                <a:latin typeface="FZLTZHB--B51-0"/>
                <a:cs typeface="FZLTZHB--B51-0"/>
              </a:rPr>
              <a:t>5	</a:t>
            </a:r>
            <a:r>
              <a:rPr sz="2800" b="1" spc="-325" dirty="0">
                <a:latin typeface="FZLTZHB--B51-0"/>
                <a:cs typeface="FZLTZHB--B51-0"/>
              </a:rPr>
              <a:t>6	</a:t>
            </a:r>
            <a:r>
              <a:rPr sz="2800" b="1" spc="-300" dirty="0">
                <a:latin typeface="FZLTZHB--B51-0"/>
                <a:cs typeface="FZLTZHB--B51-0"/>
              </a:rPr>
              <a:t>7	</a:t>
            </a:r>
            <a:r>
              <a:rPr sz="2800" b="1" spc="-360" dirty="0">
                <a:latin typeface="FZLTZHB--B51-0"/>
                <a:cs typeface="FZLTZHB--B51-0"/>
              </a:rPr>
              <a:t>8	</a:t>
            </a:r>
            <a:r>
              <a:rPr sz="2800" b="1" spc="-335" dirty="0">
                <a:latin typeface="FZLTZHB--B51-0"/>
                <a:cs typeface="FZLTZHB--B51-0"/>
              </a:rPr>
              <a:t>9	</a:t>
            </a:r>
            <a:r>
              <a:rPr sz="2800" b="1" spc="-125" dirty="0">
                <a:latin typeface="FZLTZHB--B51-0"/>
                <a:cs typeface="FZLTZHB--B51-0"/>
              </a:rPr>
              <a:t>1</a:t>
            </a:r>
            <a:r>
              <a:rPr sz="2800" b="1" spc="-155" dirty="0">
                <a:latin typeface="FZLTZHB--B51-0"/>
                <a:cs typeface="FZLTZHB--B51-0"/>
              </a:rPr>
              <a:t>0</a:t>
            </a:r>
            <a:r>
              <a:rPr sz="2800" b="1" spc="100" dirty="0">
                <a:latin typeface="FZLTZHB--B51-0"/>
                <a:cs typeface="FZLTZHB--B51-0"/>
              </a:rPr>
              <a:t> </a:t>
            </a:r>
            <a:r>
              <a:rPr sz="2800" b="1" spc="70" dirty="0">
                <a:latin typeface="FZLTZHB--B51-0"/>
                <a:cs typeface="FZLTZHB--B51-0"/>
              </a:rPr>
              <a:t>11</a:t>
            </a:r>
            <a:endParaRPr sz="2800">
              <a:latin typeface="FZLTZHB--B51-0"/>
              <a:cs typeface="FZLTZHB--B51-0"/>
            </a:endParaRPr>
          </a:p>
          <a:p>
            <a:pPr marL="111760" algn="ctr">
              <a:lnSpc>
                <a:spcPct val="100000"/>
              </a:lnSpc>
              <a:spcBef>
                <a:spcPts val="2285"/>
              </a:spcBef>
            </a:pPr>
            <a:r>
              <a:rPr sz="2000" b="1" dirty="0">
                <a:latin typeface="Heiti SC"/>
                <a:cs typeface="Heiti SC"/>
              </a:rPr>
              <a:t>正向递增序号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3754" y="2490216"/>
            <a:ext cx="3752850" cy="78105"/>
          </a:xfrm>
          <a:custGeom>
            <a:avLst/>
            <a:gdLst/>
            <a:ahLst/>
            <a:cxnLst/>
            <a:rect l="l" t="t" r="r" b="b"/>
            <a:pathLst>
              <a:path w="3752850" h="78105">
                <a:moveTo>
                  <a:pt x="77723" y="0"/>
                </a:moveTo>
                <a:lnTo>
                  <a:pt x="0" y="38861"/>
                </a:lnTo>
                <a:lnTo>
                  <a:pt x="77723" y="77723"/>
                </a:lnTo>
                <a:lnTo>
                  <a:pt x="77723" y="51815"/>
                </a:lnTo>
                <a:lnTo>
                  <a:pt x="64769" y="51815"/>
                </a:lnTo>
                <a:lnTo>
                  <a:pt x="64769" y="25907"/>
                </a:lnTo>
                <a:lnTo>
                  <a:pt x="77723" y="25907"/>
                </a:lnTo>
                <a:lnTo>
                  <a:pt x="77723" y="0"/>
                </a:lnTo>
                <a:close/>
              </a:path>
              <a:path w="3752850" h="78105">
                <a:moveTo>
                  <a:pt x="77723" y="25907"/>
                </a:moveTo>
                <a:lnTo>
                  <a:pt x="64769" y="25907"/>
                </a:lnTo>
                <a:lnTo>
                  <a:pt x="64769" y="51815"/>
                </a:lnTo>
                <a:lnTo>
                  <a:pt x="77723" y="51815"/>
                </a:lnTo>
                <a:lnTo>
                  <a:pt x="77723" y="25907"/>
                </a:lnTo>
                <a:close/>
              </a:path>
              <a:path w="3752850" h="78105">
                <a:moveTo>
                  <a:pt x="3752469" y="25907"/>
                </a:moveTo>
                <a:lnTo>
                  <a:pt x="77723" y="25907"/>
                </a:lnTo>
                <a:lnTo>
                  <a:pt x="77723" y="51815"/>
                </a:lnTo>
                <a:lnTo>
                  <a:pt x="3752469" y="51815"/>
                </a:lnTo>
                <a:lnTo>
                  <a:pt x="3752469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6364" y="1529831"/>
            <a:ext cx="6268720" cy="154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正向递增序号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反向递减序号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183515" algn="ctr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反向递减序号</a:t>
            </a:r>
            <a:endParaRPr sz="200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27" baseline="2314" dirty="0">
                <a:latin typeface="FZLTZHB--B51-0"/>
                <a:cs typeface="FZLTZHB--B51-0"/>
              </a:rPr>
              <a:t>1</a:t>
            </a:r>
            <a:r>
              <a:rPr sz="3600" b="1" spc="-150" baseline="2314" dirty="0">
                <a:latin typeface="FZLTZHB--B51-0"/>
                <a:cs typeface="FZLTZHB--B51-0"/>
              </a:rPr>
              <a:t>2</a:t>
            </a:r>
            <a:r>
              <a:rPr sz="3600" b="1" spc="-502" baseline="2314" dirty="0">
                <a:latin typeface="FZLTZHB--B51-0"/>
                <a:cs typeface="FZLTZHB--B51-0"/>
              </a:rPr>
              <a:t> 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89" baseline="2314" dirty="0">
                <a:latin typeface="FZLTZHB--B51-0"/>
                <a:cs typeface="FZLTZHB--B51-0"/>
              </a:rPr>
              <a:t>1</a:t>
            </a:r>
            <a:r>
              <a:rPr sz="3600" b="1" spc="337" baseline="2314" dirty="0">
                <a:latin typeface="FZLTZHB--B51-0"/>
                <a:cs typeface="FZLTZHB--B51-0"/>
              </a:rPr>
              <a:t>1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57" baseline="2314" dirty="0">
                <a:latin typeface="FZLTZHB--B51-0"/>
                <a:cs typeface="FZLTZHB--B51-0"/>
              </a:rPr>
              <a:t>1</a:t>
            </a:r>
            <a:r>
              <a:rPr sz="3600" b="1" spc="-195" baseline="2314" dirty="0">
                <a:latin typeface="FZLTZHB--B51-0"/>
                <a:cs typeface="FZLTZHB--B51-0"/>
              </a:rPr>
              <a:t>0</a:t>
            </a:r>
            <a:r>
              <a:rPr sz="3600" b="1" spc="-112" baseline="231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35" dirty="0">
                <a:latin typeface="FZLTZHB--B51-0"/>
                <a:cs typeface="FZLTZHB--B51-0"/>
              </a:rPr>
              <a:t>9</a:t>
            </a:r>
            <a:r>
              <a:rPr sz="2800" b="1" spc="2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60" dirty="0">
                <a:latin typeface="FZLTZHB--B51-0"/>
                <a:cs typeface="FZLTZHB--B51-0"/>
              </a:rPr>
              <a:t>8</a:t>
            </a:r>
            <a:r>
              <a:rPr sz="2800" b="1" spc="3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00" dirty="0">
                <a:latin typeface="FZLTZHB--B51-0"/>
                <a:cs typeface="FZLTZHB--B51-0"/>
              </a:rPr>
              <a:t>7</a:t>
            </a:r>
            <a:r>
              <a:rPr sz="2800" b="1" spc="30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25" dirty="0">
                <a:latin typeface="FZLTZHB--B51-0"/>
                <a:cs typeface="FZLTZHB--B51-0"/>
              </a:rPr>
              <a:t>6</a:t>
            </a:r>
            <a:r>
              <a:rPr sz="2800" b="1" spc="25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5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45" dirty="0">
                <a:latin typeface="FZLTZHB--B51-0"/>
                <a:cs typeface="FZLTZHB--B51-0"/>
              </a:rPr>
              <a:t>4</a:t>
            </a:r>
            <a:r>
              <a:rPr sz="2800" b="1" spc="27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3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290" dirty="0">
                <a:latin typeface="FZLTZHB--B51-0"/>
                <a:cs typeface="FZLTZHB--B51-0"/>
              </a:rPr>
              <a:t>2</a:t>
            </a:r>
            <a:r>
              <a:rPr sz="2800" b="1" spc="30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70" dirty="0">
                <a:latin typeface="FZLTZHB--B51-0"/>
                <a:cs typeface="FZLTZHB--B51-0"/>
              </a:rPr>
              <a:t>1</a:t>
            </a:r>
            <a:endParaRPr sz="2800">
              <a:latin typeface="FZLTZHB--B51-0"/>
              <a:cs typeface="FZLTZHB--B51-0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88363" y="3168395"/>
          <a:ext cx="6265159" cy="64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76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32004">
                      <a:solidFill>
                        <a:srgbClr val="252525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输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入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有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温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值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32004">
                      <a:solidFill>
                        <a:srgbClr val="252525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字符串的使用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48880" cy="2346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[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]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获取字符串中一个或多</a:t>
            </a:r>
            <a:r>
              <a:rPr sz="2400" b="1" spc="-20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50740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索引：返回字符串中单个字符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spc="245" dirty="0">
                <a:latin typeface="Arial"/>
                <a:cs typeface="Arial"/>
              </a:rPr>
              <a:t>[M]</a:t>
            </a:r>
            <a:endParaRPr sz="2400">
              <a:latin typeface="Arial"/>
              <a:cs typeface="Arial"/>
            </a:endParaRPr>
          </a:p>
          <a:p>
            <a:pPr marL="570230" algn="ctr">
              <a:lnSpc>
                <a:spcPct val="100000"/>
              </a:lnSpc>
              <a:spcBef>
                <a:spcPts val="2055"/>
              </a:spcBef>
              <a:tabLst>
                <a:tab pos="4479925" algn="l"/>
                <a:tab pos="52927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5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0" dirty="0">
                <a:solidFill>
                  <a:srgbClr val="1DB41D"/>
                </a:solidFill>
                <a:latin typeface="FZLTZHB--B51-0"/>
                <a:cs typeface="FZLTZHB--B51-0"/>
              </a:rPr>
              <a:t>[0]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  <a:tabLst>
                <a:tab pos="5170805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切片：返回字符串中一段字符子串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250" dirty="0">
                <a:latin typeface="Arial"/>
                <a:cs typeface="Arial"/>
              </a:rPr>
              <a:t>&gt;[M</a:t>
            </a:r>
            <a:r>
              <a:rPr sz="2400" b="1" spc="145" dirty="0">
                <a:latin typeface="Arial"/>
                <a:cs typeface="Arial"/>
              </a:rPr>
              <a:t>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215" dirty="0">
                <a:latin typeface="Arial"/>
                <a:cs typeface="Arial"/>
              </a:rPr>
              <a:t>N]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008" y="4174818"/>
            <a:ext cx="458279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08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2000" dirty="0">
                <a:solidFill>
                  <a:srgbClr val="FF0000"/>
                </a:solidFill>
                <a:latin typeface="Arial Unicode MS"/>
                <a:cs typeface="Arial Unicode MS"/>
              </a:rPr>
              <a:t>输入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带有符号的温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5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[1:3]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3203" y="4189841"/>
            <a:ext cx="184721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125" dirty="0">
                <a:latin typeface="FZLTZHB--B51-0"/>
                <a:cs typeface="FZLTZHB--B51-0"/>
              </a:rPr>
              <a:t>0</a:t>
            </a:r>
            <a:r>
              <a:rPr sz="2000" b="1" spc="5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09955"/>
            <a:ext cx="6482080" cy="3744595"/>
          </a:xfrm>
          <a:custGeom>
            <a:avLst/>
            <a:gdLst/>
            <a:ahLst/>
            <a:cxnLst/>
            <a:rect l="l" t="t" r="r" b="b"/>
            <a:pathLst>
              <a:path w="6482080" h="3744595">
                <a:moveTo>
                  <a:pt x="0" y="3744467"/>
                </a:moveTo>
                <a:lnTo>
                  <a:pt x="6481572" y="3744467"/>
                </a:lnTo>
                <a:lnTo>
                  <a:pt x="6481572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6908"/>
            <a:ext cx="6487795" cy="3750945"/>
          </a:xfrm>
          <a:custGeom>
            <a:avLst/>
            <a:gdLst/>
            <a:ahLst/>
            <a:cxnLst/>
            <a:rect l="l" t="t" r="r" b="b"/>
            <a:pathLst>
              <a:path w="6487795" h="3750945">
                <a:moveTo>
                  <a:pt x="6486271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6271" y="3750564"/>
                </a:lnTo>
                <a:lnTo>
                  <a:pt x="6487668" y="3749192"/>
                </a:lnTo>
                <a:lnTo>
                  <a:pt x="6487668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7668" y="3682"/>
                </a:lnTo>
                <a:lnTo>
                  <a:pt x="6487668" y="1396"/>
                </a:lnTo>
                <a:lnTo>
                  <a:pt x="6486271" y="0"/>
                </a:lnTo>
                <a:close/>
              </a:path>
              <a:path w="6487795" h="3750945">
                <a:moveTo>
                  <a:pt x="6487668" y="3682"/>
                </a:moveTo>
                <a:lnTo>
                  <a:pt x="6483985" y="3682"/>
                </a:lnTo>
                <a:lnTo>
                  <a:pt x="6483985" y="3746906"/>
                </a:lnTo>
                <a:lnTo>
                  <a:pt x="6487668" y="3746906"/>
                </a:lnTo>
                <a:lnTo>
                  <a:pt x="6487668" y="3682"/>
                </a:lnTo>
                <a:close/>
              </a:path>
              <a:path w="6487795" h="3750945">
                <a:moveTo>
                  <a:pt x="6482842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2842" y="3745687"/>
                </a:lnTo>
                <a:lnTo>
                  <a:pt x="6482842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2842" y="6095"/>
                </a:lnTo>
                <a:lnTo>
                  <a:pt x="6482842" y="4825"/>
                </a:lnTo>
                <a:close/>
              </a:path>
              <a:path w="6487795" h="3750945">
                <a:moveTo>
                  <a:pt x="6482842" y="6095"/>
                </a:moveTo>
                <a:lnTo>
                  <a:pt x="6481572" y="6095"/>
                </a:lnTo>
                <a:lnTo>
                  <a:pt x="6481572" y="3744467"/>
                </a:lnTo>
                <a:lnTo>
                  <a:pt x="6482842" y="3744467"/>
                </a:lnTo>
                <a:lnTo>
                  <a:pt x="6482842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978" y="539455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DDDDD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DDDDD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978" y="890192"/>
            <a:ext cx="6000115" cy="393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09700" algn="l"/>
              </a:tabLst>
            </a:pP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114" dirty="0">
                <a:solidFill>
                  <a:srgbClr val="D9D9D9"/>
                </a:solidFill>
                <a:latin typeface="FZLTZHB--B51-0"/>
                <a:cs typeface="FZLTZHB--B51-0"/>
              </a:rPr>
              <a:t>input("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请输入带有</a:t>
            </a:r>
            <a:r>
              <a:rPr sz="2000" spc="-10" dirty="0">
                <a:solidFill>
                  <a:srgbClr val="D9D9D9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号的温度</a:t>
            </a:r>
            <a:r>
              <a:rPr sz="2000" spc="-25" dirty="0">
                <a:solidFill>
                  <a:srgbClr val="D9D9D9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6770" algn="l"/>
              </a:tabLst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-360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60" dirty="0">
                <a:solidFill>
                  <a:srgbClr val="D9D9D9"/>
                </a:solidFill>
                <a:latin typeface="FZLTZHB--B51-0"/>
                <a:cs typeface="FZLTZHB--B51-0"/>
              </a:rPr>
              <a:t>St</a:t>
            </a:r>
            <a:r>
              <a:rPr sz="2000" b="1" spc="35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9D9D9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405" dirty="0">
                <a:solidFill>
                  <a:srgbClr val="D9D9D9"/>
                </a:solidFill>
                <a:latin typeface="FZLTZHB--B51-0"/>
                <a:cs typeface="FZLTZHB--B51-0"/>
              </a:rPr>
              <a:t>['F</a:t>
            </a:r>
            <a:r>
              <a:rPr sz="2000" b="1" spc="195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455" dirty="0">
                <a:solidFill>
                  <a:srgbClr val="D9D9D9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670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495" dirty="0">
                <a:solidFill>
                  <a:srgbClr val="D9D9D9"/>
                </a:solidFill>
                <a:latin typeface="FZLTZHB--B51-0"/>
                <a:cs typeface="FZLTZHB--B51-0"/>
              </a:rPr>
              <a:t>']: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1570" algn="l"/>
                <a:tab pos="4064000" algn="l"/>
                <a:tab pos="4344035" algn="l"/>
              </a:tabLst>
            </a:pPr>
            <a:r>
              <a:rPr sz="2000" b="1" spc="-550" dirty="0">
                <a:solidFill>
                  <a:srgbClr val="D9D9D9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315" dirty="0">
                <a:solidFill>
                  <a:srgbClr val="D9D9D9"/>
                </a:solidFill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D9D9D9"/>
                </a:solidFill>
                <a:latin typeface="FZLTZHB--B51-0"/>
                <a:cs typeface="FZLTZHB--B51-0"/>
              </a:rPr>
              <a:t>v</a:t>
            </a:r>
            <a:r>
              <a:rPr sz="2000" b="1" spc="254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l</a:t>
            </a:r>
            <a:r>
              <a:rPr sz="2000" b="1" spc="-100" dirty="0">
                <a:solidFill>
                  <a:srgbClr val="D9D9D9"/>
                </a:solidFill>
                <a:latin typeface="FZLTZHB--B51-0"/>
                <a:cs typeface="FZLTZHB--B51-0"/>
              </a:rPr>
              <a:t>(TempStr</a:t>
            </a:r>
            <a:r>
              <a:rPr sz="2000" b="1" spc="-6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3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0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32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)/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54" dirty="0">
                <a:latin typeface="FZLTZHB--B51-0"/>
                <a:cs typeface="FZLTZHB--B51-0"/>
              </a:rPr>
              <a:t>8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DDDDD"/>
                </a:solidFill>
                <a:latin typeface="FZLTZHB--B51-0"/>
                <a:cs typeface="FZLTZHB--B51-0"/>
              </a:rPr>
              <a:t>print(</a:t>
            </a:r>
            <a:r>
              <a:rPr sz="2000" b="1" spc="145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DDDD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235" algn="l"/>
                <a:tab pos="3644265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535" dirty="0">
                <a:solidFill>
                  <a:srgbClr val="D9D9D9"/>
                </a:solidFill>
                <a:latin typeface="FZLTZHB--B51-0"/>
                <a:cs typeface="FZLTZHB--B51-0"/>
              </a:rPr>
              <a:t>mp</a:t>
            </a:r>
            <a:r>
              <a:rPr sz="2000" b="1" spc="-50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2000" b="1" spc="33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320" dirty="0">
                <a:solidFill>
                  <a:srgbClr val="D9D9D9"/>
                </a:solidFill>
                <a:latin typeface="FZLTZHB--B51-0"/>
                <a:cs typeface="FZLTZHB--B51-0"/>
              </a:rPr>
              <a:t>r[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20" dirty="0">
                <a:solidFill>
                  <a:srgbClr val="D9D9D9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38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190" dirty="0">
                <a:solidFill>
                  <a:srgbClr val="D9D9D9"/>
                </a:solidFill>
                <a:latin typeface="FZLTZHB--B51-0"/>
                <a:cs typeface="FZLTZHB--B51-0"/>
              </a:rPr>
              <a:t>C',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D9D9D9"/>
                </a:solidFill>
                <a:latin typeface="FZLTZHB--B51-0"/>
                <a:cs typeface="FZLTZHB--B51-0"/>
              </a:rPr>
              <a:t>'c</a:t>
            </a:r>
            <a:r>
              <a:rPr sz="2000" b="1" spc="225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solidFill>
                  <a:srgbClr val="D9D9D9"/>
                </a:solidFill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1500" marR="5080">
              <a:lnSpc>
                <a:spcPct val="120000"/>
              </a:lnSpc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70" dirty="0">
                <a:latin typeface="FZLTZHB--B51-0"/>
                <a:cs typeface="FZLTZHB--B51-0"/>
              </a:rPr>
              <a:t>8</a:t>
            </a:r>
            <a:r>
              <a:rPr sz="2000" b="1" spc="85" dirty="0">
                <a:solidFill>
                  <a:srgbClr val="DDDDDD"/>
                </a:solidFill>
                <a:latin typeface="FZLTZHB--B51-0"/>
                <a:cs typeface="FZLTZHB--B51-0"/>
              </a:rPr>
              <a:t>*eval</a:t>
            </a:r>
            <a:r>
              <a:rPr sz="2000" b="1" spc="6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35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-44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2000" b="1" spc="245" dirty="0">
                <a:solidFill>
                  <a:srgbClr val="D9D9D9"/>
                </a:solidFill>
                <a:latin typeface="FZLTZHB--B51-0"/>
                <a:cs typeface="FZLTZHB--B51-0"/>
              </a:rPr>
              <a:t>tr[0</a:t>
            </a:r>
            <a:r>
              <a:rPr sz="2000" b="1" spc="17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0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r>
              <a:rPr sz="2000" b="1" spc="-90" dirty="0">
                <a:latin typeface="FZLTZHB--B51-0"/>
                <a:cs typeface="FZLTZHB--B51-0"/>
              </a:rPr>
              <a:t> </a:t>
            </a:r>
            <a:r>
              <a:rPr sz="2000" b="1" spc="145" dirty="0">
                <a:solidFill>
                  <a:srgbClr val="DDDDDD"/>
                </a:solidFill>
                <a:latin typeface="FZLTZHB--B51-0"/>
                <a:cs typeface="FZLTZHB--B51-0"/>
              </a:rPr>
              <a:t>prin</a:t>
            </a:r>
            <a:r>
              <a:rPr sz="2000" b="1" spc="9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("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16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els</a:t>
            </a:r>
            <a:r>
              <a:rPr sz="2000" b="1" i="1" spc="-120" dirty="0">
                <a:solidFill>
                  <a:srgbClr val="D9D9D9"/>
                </a:solidFill>
                <a:latin typeface="Menlo"/>
                <a:cs typeface="Menlo"/>
              </a:rPr>
              <a:t>e</a:t>
            </a:r>
            <a:r>
              <a:rPr sz="2000" b="1" spc="43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4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D9D9D9"/>
                </a:solidFill>
                <a:latin typeface="Arial Unicode MS"/>
                <a:cs typeface="Arial Unicode MS"/>
              </a:rPr>
              <a:t>误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550">
              <a:latin typeface="Times New Roman"/>
              <a:cs typeface="Times New Roman"/>
            </a:endParaRPr>
          </a:p>
          <a:p>
            <a:pPr marL="144843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数字类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型</a:t>
            </a:r>
            <a:r>
              <a:rPr sz="2400" b="1" spc="-5" dirty="0">
                <a:latin typeface="Heiti SC"/>
                <a:cs typeface="Heiti SC"/>
              </a:rPr>
              <a:t>：整数和浮点数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368807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注册学生账号并登陆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4919" y="1205483"/>
            <a:ext cx="6614159" cy="3770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1289" y="2649473"/>
            <a:ext cx="1896110" cy="462280"/>
          </a:xfrm>
          <a:custGeom>
            <a:avLst/>
            <a:gdLst/>
            <a:ahLst/>
            <a:cxnLst/>
            <a:rect l="l" t="t" r="r" b="b"/>
            <a:pathLst>
              <a:path w="1896110" h="462280">
                <a:moveTo>
                  <a:pt x="0" y="461771"/>
                </a:moveTo>
                <a:lnTo>
                  <a:pt x="1895856" y="461771"/>
                </a:lnTo>
                <a:lnTo>
                  <a:pt x="1895856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数字类型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5876290" cy="235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53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整数和浮点数都是数字类型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整数：数学中的整数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1486535" algn="l"/>
                <a:tab pos="2210435" algn="l"/>
              </a:tabLst>
            </a:pPr>
            <a:r>
              <a:rPr sz="2000" b="1" spc="-215" dirty="0">
                <a:latin typeface="FZLTZHB--B51-0"/>
                <a:cs typeface="FZLTZHB--B51-0"/>
              </a:rPr>
              <a:t>32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-245" dirty="0">
                <a:latin typeface="FZLTZHB--B51-0"/>
                <a:cs typeface="FZLTZHB--B51-0"/>
              </a:rPr>
              <a:t>89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浮点数：数学中的实数，带有小数部分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008" y="4174818"/>
            <a:ext cx="279654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1835" algn="l"/>
                <a:tab pos="1435735" algn="l"/>
                <a:tab pos="2273935" algn="l"/>
              </a:tabLst>
            </a:pPr>
            <a:r>
              <a:rPr sz="2000" b="1" spc="75" dirty="0">
                <a:latin typeface="FZLTZHB--B51-0"/>
                <a:cs typeface="FZLTZHB--B51-0"/>
              </a:rPr>
              <a:t>1.8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75" dirty="0">
                <a:latin typeface="FZLTZHB--B51-0"/>
                <a:cs typeface="FZLTZHB--B51-0"/>
              </a:rPr>
              <a:t>1.8	</a:t>
            </a:r>
            <a:r>
              <a:rPr sz="2000" b="1" dirty="0">
                <a:latin typeface="Heiti SC"/>
                <a:cs typeface="Heiti SC"/>
              </a:rPr>
              <a:t>或者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9261" y="4189841"/>
            <a:ext cx="5873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80" dirty="0">
                <a:latin typeface="FZLTZHB--B51-0"/>
                <a:cs typeface="FZLTZHB--B51-0"/>
              </a:rPr>
              <a:t>1.0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09955"/>
            <a:ext cx="6482080" cy="3744595"/>
          </a:xfrm>
          <a:custGeom>
            <a:avLst/>
            <a:gdLst/>
            <a:ahLst/>
            <a:cxnLst/>
            <a:rect l="l" t="t" r="r" b="b"/>
            <a:pathLst>
              <a:path w="6482080" h="3744595">
                <a:moveTo>
                  <a:pt x="0" y="3744467"/>
                </a:moveTo>
                <a:lnTo>
                  <a:pt x="6481572" y="3744467"/>
                </a:lnTo>
                <a:lnTo>
                  <a:pt x="6481572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6908"/>
            <a:ext cx="6487795" cy="3750945"/>
          </a:xfrm>
          <a:custGeom>
            <a:avLst/>
            <a:gdLst/>
            <a:ahLst/>
            <a:cxnLst/>
            <a:rect l="l" t="t" r="r" b="b"/>
            <a:pathLst>
              <a:path w="6487795" h="3750945">
                <a:moveTo>
                  <a:pt x="6486271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6271" y="3750564"/>
                </a:lnTo>
                <a:lnTo>
                  <a:pt x="6487668" y="3749192"/>
                </a:lnTo>
                <a:lnTo>
                  <a:pt x="6487668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7668" y="3682"/>
                </a:lnTo>
                <a:lnTo>
                  <a:pt x="6487668" y="1396"/>
                </a:lnTo>
                <a:lnTo>
                  <a:pt x="6486271" y="0"/>
                </a:lnTo>
                <a:close/>
              </a:path>
              <a:path w="6487795" h="3750945">
                <a:moveTo>
                  <a:pt x="6487668" y="3682"/>
                </a:moveTo>
                <a:lnTo>
                  <a:pt x="6483985" y="3682"/>
                </a:lnTo>
                <a:lnTo>
                  <a:pt x="6483985" y="3746906"/>
                </a:lnTo>
                <a:lnTo>
                  <a:pt x="6487668" y="3746906"/>
                </a:lnTo>
                <a:lnTo>
                  <a:pt x="6487668" y="3682"/>
                </a:lnTo>
                <a:close/>
              </a:path>
              <a:path w="6487795" h="3750945">
                <a:moveTo>
                  <a:pt x="6482842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2842" y="3745687"/>
                </a:lnTo>
                <a:lnTo>
                  <a:pt x="6482842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2842" y="6095"/>
                </a:lnTo>
                <a:lnTo>
                  <a:pt x="6482842" y="4825"/>
                </a:lnTo>
                <a:close/>
              </a:path>
              <a:path w="6487795" h="3750945">
                <a:moveTo>
                  <a:pt x="6482842" y="6095"/>
                </a:moveTo>
                <a:lnTo>
                  <a:pt x="6481572" y="6095"/>
                </a:lnTo>
                <a:lnTo>
                  <a:pt x="6481572" y="3744467"/>
                </a:lnTo>
                <a:lnTo>
                  <a:pt x="6482842" y="3744467"/>
                </a:lnTo>
                <a:lnTo>
                  <a:pt x="6482842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978" y="539455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DDDDD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DDDDD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978" y="890192"/>
            <a:ext cx="6127750" cy="393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09700" algn="l"/>
              </a:tabLst>
            </a:pP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114" dirty="0">
                <a:solidFill>
                  <a:srgbClr val="D9D9D9"/>
                </a:solidFill>
                <a:latin typeface="FZLTZHB--B51-0"/>
                <a:cs typeface="FZLTZHB--B51-0"/>
              </a:rPr>
              <a:t>input("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请输入带有</a:t>
            </a:r>
            <a:r>
              <a:rPr sz="2000" spc="-10" dirty="0">
                <a:solidFill>
                  <a:srgbClr val="D9D9D9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号的温度</a:t>
            </a:r>
            <a:r>
              <a:rPr sz="2000" spc="-25" dirty="0">
                <a:solidFill>
                  <a:srgbClr val="D9D9D9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-360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60" dirty="0">
                <a:solidFill>
                  <a:srgbClr val="D9D9D9"/>
                </a:solidFill>
                <a:latin typeface="FZLTZHB--B51-0"/>
                <a:cs typeface="FZLTZHB--B51-0"/>
              </a:rPr>
              <a:t>St</a:t>
            </a:r>
            <a:r>
              <a:rPr sz="2000" b="1" spc="35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9D9D9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1570" algn="l"/>
                <a:tab pos="4064000" algn="l"/>
                <a:tab pos="4344035" algn="l"/>
              </a:tabLst>
            </a:pPr>
            <a:r>
              <a:rPr sz="2000" b="1" spc="-550" dirty="0">
                <a:solidFill>
                  <a:srgbClr val="DDDDDD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D9D9D9"/>
                </a:solidFill>
                <a:latin typeface="FZLTZHB--B51-0"/>
                <a:cs typeface="FZLTZHB--B51-0"/>
              </a:rPr>
              <a:t>v</a:t>
            </a:r>
            <a:r>
              <a:rPr sz="2000" b="1" spc="-150" dirty="0">
                <a:solidFill>
                  <a:srgbClr val="D9D9D9"/>
                </a:solidFill>
                <a:latin typeface="FZLTZHB--B51-0"/>
                <a:cs typeface="FZLTZHB--B51-0"/>
              </a:rPr>
              <a:t>al(Tem</a:t>
            </a:r>
            <a:r>
              <a:rPr sz="2000" b="1" spc="-175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55" dirty="0">
                <a:solidFill>
                  <a:srgbClr val="D9D9D9"/>
                </a:solidFill>
                <a:latin typeface="FZLTZHB--B51-0"/>
                <a:cs typeface="FZLTZHB--B51-0"/>
              </a:rPr>
              <a:t>St</a:t>
            </a:r>
            <a:r>
              <a:rPr sz="2000" b="1" spc="30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0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solidFill>
                  <a:srgbClr val="D9D9D9"/>
                </a:solidFill>
                <a:latin typeface="FZLTZHB--B51-0"/>
                <a:cs typeface="FZLTZHB--B51-0"/>
              </a:rPr>
              <a:t>3</a:t>
            </a:r>
            <a:r>
              <a:rPr sz="2000" b="1" spc="-215" dirty="0">
                <a:solidFill>
                  <a:srgbClr val="D9D9D9"/>
                </a:solidFill>
                <a:latin typeface="FZLTZHB--B51-0"/>
                <a:cs typeface="FZLTZHB--B51-0"/>
              </a:rPr>
              <a:t>2</a:t>
            </a:r>
            <a:r>
              <a:rPr sz="2000" b="1" spc="445" dirty="0">
                <a:solidFill>
                  <a:srgbClr val="D9D9D9"/>
                </a:solidFill>
                <a:latin typeface="FZLTZHB--B51-0"/>
                <a:cs typeface="FZLTZHB--B51-0"/>
              </a:rPr>
              <a:t>)</a:t>
            </a:r>
            <a:r>
              <a:rPr sz="2000" b="1" spc="350" dirty="0">
                <a:solidFill>
                  <a:srgbClr val="D9D9D9"/>
                </a:solidFill>
                <a:latin typeface="FZLTZHB--B51-0"/>
                <a:cs typeface="FZLTZHB--B51-0"/>
              </a:rPr>
              <a:t>/</a:t>
            </a:r>
            <a:r>
              <a:rPr sz="2000" b="1" spc="75" dirty="0">
                <a:solidFill>
                  <a:srgbClr val="D9D9D9"/>
                </a:solidFill>
                <a:latin typeface="FZLTZHB--B51-0"/>
                <a:cs typeface="FZLTZHB--B51-0"/>
              </a:rPr>
              <a:t>1.8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4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9D9D9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235" algn="l"/>
                <a:tab pos="3644900" algn="l"/>
              </a:tabLst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535" dirty="0">
                <a:solidFill>
                  <a:srgbClr val="D9D9D9"/>
                </a:solidFill>
                <a:latin typeface="FZLTZHB--B51-0"/>
                <a:cs typeface="FZLTZHB--B51-0"/>
              </a:rPr>
              <a:t>mp</a:t>
            </a:r>
            <a:r>
              <a:rPr sz="2000" b="1" spc="-50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2000" b="1" spc="33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320" dirty="0">
                <a:solidFill>
                  <a:srgbClr val="D9D9D9"/>
                </a:solidFill>
                <a:latin typeface="FZLTZHB--B51-0"/>
                <a:cs typeface="FZLTZHB--B51-0"/>
              </a:rPr>
              <a:t>r[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20" dirty="0">
                <a:solidFill>
                  <a:srgbClr val="D9D9D9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380" dirty="0"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1500" marR="132715">
              <a:lnSpc>
                <a:spcPct val="120000"/>
              </a:lnSpc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65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r>
              <a:rPr sz="2000" b="1" spc="20" dirty="0">
                <a:solidFill>
                  <a:srgbClr val="D9D9D9"/>
                </a:solidFill>
                <a:latin typeface="FZLTZHB--B51-0"/>
                <a:cs typeface="FZLTZHB--B51-0"/>
              </a:rPr>
              <a:t>*eval(</a:t>
            </a:r>
            <a:r>
              <a:rPr sz="2000" b="1" spc="1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-44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2000" b="1" spc="245" dirty="0">
                <a:solidFill>
                  <a:srgbClr val="D9D9D9"/>
                </a:solidFill>
                <a:latin typeface="FZLTZHB--B51-0"/>
                <a:cs typeface="FZLTZHB--B51-0"/>
              </a:rPr>
              <a:t>tr[0</a:t>
            </a:r>
            <a:r>
              <a:rPr sz="2000" b="1" spc="17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0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15" dirty="0">
                <a:solidFill>
                  <a:srgbClr val="D9D9D9"/>
                </a:solidFill>
                <a:latin typeface="FZLTZHB--B51-0"/>
                <a:cs typeface="FZLTZHB--B51-0"/>
              </a:rPr>
              <a:t>32</a:t>
            </a:r>
            <a:r>
              <a:rPr sz="2000" b="1" spc="-90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4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16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els</a:t>
            </a:r>
            <a:r>
              <a:rPr sz="2000" b="1" i="1" spc="-120" dirty="0">
                <a:solidFill>
                  <a:srgbClr val="D9D9D9"/>
                </a:solidFill>
                <a:latin typeface="Menlo"/>
                <a:cs typeface="Menlo"/>
              </a:rPr>
              <a:t>e</a:t>
            </a:r>
            <a:r>
              <a:rPr sz="2000" b="1" spc="43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35890" indent="435609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4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D9D9D9"/>
                </a:solidFill>
                <a:latin typeface="Arial Unicode MS"/>
                <a:cs typeface="Arial Unicode MS"/>
              </a:rPr>
              <a:t>误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55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列表类型</a:t>
            </a:r>
            <a:r>
              <a:rPr sz="2400" b="1" spc="-5" dirty="0">
                <a:latin typeface="Heiti SC"/>
                <a:cs typeface="Heiti SC"/>
              </a:rPr>
              <a:t>：由</a:t>
            </a:r>
            <a:r>
              <a:rPr sz="2400" b="1" spc="135" dirty="0">
                <a:latin typeface="Arial"/>
                <a:cs typeface="Arial"/>
              </a:rPr>
              <a:t>0</a:t>
            </a:r>
            <a:r>
              <a:rPr sz="2400" b="1" spc="-5" dirty="0">
                <a:latin typeface="Heiti SC"/>
                <a:cs typeface="Heiti SC"/>
              </a:rPr>
              <a:t>个或多个数据组成的有序序列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列表类型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836295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72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个或多个数据组成的有序序列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R="2496185" algn="ctr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列表使</a:t>
            </a:r>
            <a:r>
              <a:rPr sz="2400" b="1" spc="-10" dirty="0">
                <a:latin typeface="Heiti SC"/>
                <a:cs typeface="Heiti SC"/>
              </a:rPr>
              <a:t>用</a:t>
            </a:r>
            <a:r>
              <a:rPr sz="2400" b="1" spc="135" dirty="0">
                <a:latin typeface="Arial"/>
                <a:cs typeface="Arial"/>
              </a:rPr>
              <a:t>[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spc="-5" dirty="0">
                <a:latin typeface="Heiti SC"/>
                <a:cs typeface="Heiti SC"/>
              </a:rPr>
              <a:t>表示，采用逗号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分隔各元素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'F'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'f'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Heiti SC"/>
                <a:cs typeface="Heiti SC"/>
              </a:rPr>
              <a:t>表</a:t>
            </a:r>
            <a:r>
              <a:rPr sz="2000" b="1" spc="-10" dirty="0">
                <a:latin typeface="Heiti SC"/>
                <a:cs typeface="Heiti SC"/>
              </a:rPr>
              <a:t>示</a:t>
            </a:r>
            <a:r>
              <a:rPr sz="2000" b="1" dirty="0">
                <a:latin typeface="Heiti SC"/>
                <a:cs typeface="Heiti SC"/>
              </a:rPr>
              <a:t>两个元</a:t>
            </a:r>
            <a:r>
              <a:rPr sz="2000" b="1" spc="-15" dirty="0">
                <a:latin typeface="Heiti SC"/>
                <a:cs typeface="Heiti SC"/>
              </a:rPr>
              <a:t>素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dirty="0">
                <a:latin typeface="Heiti SC"/>
                <a:cs typeface="Heiti SC"/>
              </a:rPr>
              <a:t>和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530" dirty="0">
                <a:solidFill>
                  <a:srgbClr val="1DB41D"/>
                </a:solidFill>
                <a:latin typeface="FZLTZHB--B51-0"/>
                <a:cs typeface="FZLTZHB--B51-0"/>
              </a:rPr>
              <a:t>f'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使用保留字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in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判断一个元素是否在列表中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2603500" algn="l"/>
              </a:tabLst>
            </a:pP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385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r>
              <a:rPr sz="2000" b="1" spc="40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Heiti SC"/>
                <a:cs typeface="Heiti SC"/>
              </a:rPr>
              <a:t>判</a:t>
            </a:r>
            <a:r>
              <a:rPr sz="2000" b="1" spc="-15" dirty="0">
                <a:latin typeface="Heiti SC"/>
                <a:cs typeface="Heiti SC"/>
              </a:rPr>
              <a:t>断</a:t>
            </a:r>
            <a:r>
              <a:rPr sz="2000" b="1" dirty="0">
                <a:latin typeface="Heiti SC"/>
                <a:cs typeface="Heiti SC"/>
              </a:rPr>
              <a:t>前者</a:t>
            </a:r>
            <a:r>
              <a:rPr sz="2000" b="1" spc="-15" dirty="0">
                <a:latin typeface="Heiti SC"/>
                <a:cs typeface="Heiti SC"/>
              </a:rPr>
              <a:t>是</a:t>
            </a:r>
            <a:r>
              <a:rPr sz="2000" b="1" dirty="0">
                <a:latin typeface="Heiti SC"/>
                <a:cs typeface="Heiti SC"/>
              </a:rPr>
              <a:t>否与</a:t>
            </a:r>
            <a:r>
              <a:rPr sz="2000" b="1" spc="-15" dirty="0">
                <a:latin typeface="Heiti SC"/>
                <a:cs typeface="Heiti SC"/>
              </a:rPr>
              <a:t>列</a:t>
            </a:r>
            <a:r>
              <a:rPr sz="2000" b="1" dirty="0">
                <a:latin typeface="Heiti SC"/>
                <a:cs typeface="Heiti SC"/>
              </a:rPr>
              <a:t>表中</a:t>
            </a:r>
            <a:r>
              <a:rPr sz="2000" b="1" spc="-15" dirty="0">
                <a:latin typeface="Heiti SC"/>
                <a:cs typeface="Heiti SC"/>
              </a:rPr>
              <a:t>某</a:t>
            </a:r>
            <a:r>
              <a:rPr sz="2000" b="1" dirty="0">
                <a:latin typeface="Heiti SC"/>
                <a:cs typeface="Heiti SC"/>
              </a:rPr>
              <a:t>个元</a:t>
            </a:r>
            <a:r>
              <a:rPr sz="2000" b="1" spc="-15" dirty="0">
                <a:latin typeface="Heiti SC"/>
                <a:cs typeface="Heiti SC"/>
              </a:rPr>
              <a:t>素</a:t>
            </a:r>
            <a:r>
              <a:rPr sz="2000" b="1" dirty="0">
                <a:latin typeface="Heiti SC"/>
                <a:cs typeface="Heiti SC"/>
              </a:rPr>
              <a:t>相同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09955"/>
            <a:ext cx="6482080" cy="3744595"/>
          </a:xfrm>
          <a:custGeom>
            <a:avLst/>
            <a:gdLst/>
            <a:ahLst/>
            <a:cxnLst/>
            <a:rect l="l" t="t" r="r" b="b"/>
            <a:pathLst>
              <a:path w="6482080" h="3744595">
                <a:moveTo>
                  <a:pt x="0" y="3744467"/>
                </a:moveTo>
                <a:lnTo>
                  <a:pt x="6481572" y="3744467"/>
                </a:lnTo>
                <a:lnTo>
                  <a:pt x="6481572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6908"/>
            <a:ext cx="6487795" cy="3750945"/>
          </a:xfrm>
          <a:custGeom>
            <a:avLst/>
            <a:gdLst/>
            <a:ahLst/>
            <a:cxnLst/>
            <a:rect l="l" t="t" r="r" b="b"/>
            <a:pathLst>
              <a:path w="6487795" h="3750945">
                <a:moveTo>
                  <a:pt x="6486271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6271" y="3750564"/>
                </a:lnTo>
                <a:lnTo>
                  <a:pt x="6487668" y="3749192"/>
                </a:lnTo>
                <a:lnTo>
                  <a:pt x="6487668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7668" y="3682"/>
                </a:lnTo>
                <a:lnTo>
                  <a:pt x="6487668" y="1396"/>
                </a:lnTo>
                <a:lnTo>
                  <a:pt x="6486271" y="0"/>
                </a:lnTo>
                <a:close/>
              </a:path>
              <a:path w="6487795" h="3750945">
                <a:moveTo>
                  <a:pt x="6487668" y="3682"/>
                </a:moveTo>
                <a:lnTo>
                  <a:pt x="6483985" y="3682"/>
                </a:lnTo>
                <a:lnTo>
                  <a:pt x="6483985" y="3746906"/>
                </a:lnTo>
                <a:lnTo>
                  <a:pt x="6487668" y="3746906"/>
                </a:lnTo>
                <a:lnTo>
                  <a:pt x="6487668" y="3682"/>
                </a:lnTo>
                <a:close/>
              </a:path>
              <a:path w="6487795" h="3750945">
                <a:moveTo>
                  <a:pt x="6482842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2842" y="3745687"/>
                </a:lnTo>
                <a:lnTo>
                  <a:pt x="6482842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2842" y="6095"/>
                </a:lnTo>
                <a:lnTo>
                  <a:pt x="6482842" y="4825"/>
                </a:lnTo>
                <a:close/>
              </a:path>
              <a:path w="6487795" h="3750945">
                <a:moveTo>
                  <a:pt x="6482842" y="6095"/>
                </a:moveTo>
                <a:lnTo>
                  <a:pt x="6481572" y="6095"/>
                </a:lnTo>
                <a:lnTo>
                  <a:pt x="6481572" y="3744467"/>
                </a:lnTo>
                <a:lnTo>
                  <a:pt x="6482842" y="3744467"/>
                </a:lnTo>
                <a:lnTo>
                  <a:pt x="6482842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978" y="539455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DDDDD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DDDDD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978" y="890192"/>
            <a:ext cx="6000750" cy="392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1033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85" dirty="0">
                <a:solidFill>
                  <a:srgbClr val="DDDDDD"/>
                </a:solidFill>
                <a:latin typeface="FZLTZHB--B51-0"/>
                <a:cs typeface="FZLTZHB--B51-0"/>
              </a:rPr>
              <a:t>input(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号的温度</a:t>
            </a:r>
            <a:r>
              <a:rPr sz="2000" spc="-25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60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60" dirty="0">
                <a:latin typeface="FZLTZHB--B51-0"/>
                <a:cs typeface="FZLTZHB--B51-0"/>
              </a:rPr>
              <a:t>St</a:t>
            </a:r>
            <a:r>
              <a:rPr sz="2000" b="1" spc="35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latin typeface="FZLTZHB--B51-0"/>
                <a:cs typeface="FZLTZHB--B51-0"/>
              </a:rPr>
              <a:t>]:</a:t>
            </a:r>
            <a:endParaRPr sz="2000" dirty="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1570" algn="l"/>
                <a:tab pos="4064000" algn="l"/>
                <a:tab pos="4344035" algn="l"/>
              </a:tabLst>
            </a:pPr>
            <a:r>
              <a:rPr sz="2000" b="1" spc="-550" dirty="0">
                <a:solidFill>
                  <a:srgbClr val="DDDDDD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315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DDDDDD"/>
                </a:solidFill>
                <a:latin typeface="FZLTZHB--B51-0"/>
                <a:cs typeface="FZLTZHB--B51-0"/>
              </a:rPr>
              <a:t>v</a:t>
            </a:r>
            <a:r>
              <a:rPr sz="2000" b="1" spc="254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l</a:t>
            </a:r>
            <a:r>
              <a:rPr sz="2000" b="1" spc="30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125" dirty="0">
                <a:latin typeface="FZLTZHB--B51-0"/>
                <a:cs typeface="FZLTZHB--B51-0"/>
              </a:rPr>
              <a:t>0</a:t>
            </a:r>
            <a:r>
              <a:rPr sz="2000" b="1" spc="6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32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)/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54" dirty="0">
                <a:latin typeface="FZLTZHB--B51-0"/>
                <a:cs typeface="FZLTZHB--B51-0"/>
              </a:rPr>
              <a:t>8</a:t>
            </a:r>
            <a:endParaRPr sz="2000" dirty="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DDDDD"/>
                </a:solidFill>
                <a:latin typeface="FZLTZHB--B51-0"/>
                <a:cs typeface="FZLTZHB--B51-0"/>
              </a:rPr>
              <a:t>print(</a:t>
            </a:r>
            <a:r>
              <a:rPr sz="2000" b="1" spc="145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DDDD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235" algn="l"/>
                <a:tab pos="3644900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90" dirty="0">
                <a:latin typeface="FZLTZHB--B51-0"/>
                <a:cs typeface="FZLTZHB--B51-0"/>
              </a:rPr>
              <a:t>e</a:t>
            </a:r>
            <a:r>
              <a:rPr sz="2000" b="1" spc="-535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35" dirty="0">
                <a:latin typeface="FZLTZHB--B51-0"/>
                <a:cs typeface="FZLTZHB--B51-0"/>
              </a:rPr>
              <a:t>t</a:t>
            </a:r>
            <a:r>
              <a:rPr sz="2000" b="1" spc="320" dirty="0">
                <a:latin typeface="FZLTZHB--B51-0"/>
                <a:cs typeface="FZLTZHB--B51-0"/>
              </a:rPr>
              <a:t>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54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0" dirty="0"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latin typeface="FZLTZHB--B51-0"/>
                <a:cs typeface="FZLTZHB--B51-0"/>
              </a:rPr>
              <a:t>]:</a:t>
            </a:r>
            <a:endParaRPr sz="2000" dirty="0">
              <a:latin typeface="FZLTZHB--B51-0"/>
              <a:cs typeface="FZLTZHB--B51-0"/>
            </a:endParaRPr>
          </a:p>
          <a:p>
            <a:pPr marL="571500" marR="5080">
              <a:lnSpc>
                <a:spcPct val="120000"/>
              </a:lnSpc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70" dirty="0">
                <a:latin typeface="FZLTZHB--B51-0"/>
                <a:cs typeface="FZLTZHB--B51-0"/>
              </a:rPr>
              <a:t>8</a:t>
            </a:r>
            <a:r>
              <a:rPr sz="2000" b="1" spc="85" dirty="0">
                <a:solidFill>
                  <a:srgbClr val="DDDDDD"/>
                </a:solidFill>
                <a:latin typeface="FZLTZHB--B51-0"/>
                <a:cs typeface="FZLTZHB--B51-0"/>
              </a:rPr>
              <a:t>*eval</a:t>
            </a:r>
            <a:r>
              <a:rPr sz="2000" b="1" spc="6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245" dirty="0">
                <a:latin typeface="FZLTZHB--B51-0"/>
                <a:cs typeface="FZLTZHB--B51-0"/>
              </a:rPr>
              <a:t>tr[0</a:t>
            </a:r>
            <a:r>
              <a:rPr sz="2000" b="1" spc="17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r>
              <a:rPr sz="2000" b="1" spc="-90" dirty="0">
                <a:latin typeface="FZLTZHB--B51-0"/>
                <a:cs typeface="FZLTZHB--B51-0"/>
              </a:rPr>
              <a:t> </a:t>
            </a: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print</a:t>
            </a:r>
            <a:r>
              <a:rPr sz="2000" b="1" spc="13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16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els</a:t>
            </a:r>
            <a:r>
              <a:rPr sz="2000" b="1" i="1" spc="-120" dirty="0">
                <a:solidFill>
                  <a:srgbClr val="DDDDDD"/>
                </a:solidFill>
                <a:latin typeface="Menlo"/>
                <a:cs typeface="Menlo"/>
              </a:rPr>
              <a:t>e</a:t>
            </a:r>
            <a:r>
              <a:rPr sz="2000" b="1" spc="43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print</a:t>
            </a:r>
            <a:r>
              <a:rPr sz="2000" b="1" spc="13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329690">
              <a:lnSpc>
                <a:spcPts val="2875"/>
              </a:lnSpc>
              <a:tabLst>
                <a:tab pos="2425065" algn="l"/>
                <a:tab pos="3216275" algn="l"/>
                <a:tab pos="4312285" algn="l"/>
              </a:tabLst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字符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串	整数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浮点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数	列表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42" y="2303830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语句与函数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347" y="556259"/>
            <a:ext cx="6480175" cy="3743325"/>
          </a:xfrm>
          <a:custGeom>
            <a:avLst/>
            <a:gdLst/>
            <a:ahLst/>
            <a:cxnLst/>
            <a:rect l="l" t="t" r="r" b="b"/>
            <a:pathLst>
              <a:path w="6480175" h="3743325">
                <a:moveTo>
                  <a:pt x="0" y="3742944"/>
                </a:moveTo>
                <a:lnTo>
                  <a:pt x="6480048" y="3742944"/>
                </a:lnTo>
                <a:lnTo>
                  <a:pt x="6480048" y="0"/>
                </a:lnTo>
                <a:lnTo>
                  <a:pt x="0" y="0"/>
                </a:lnTo>
                <a:lnTo>
                  <a:pt x="0" y="3742944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553212"/>
            <a:ext cx="6486525" cy="3749040"/>
          </a:xfrm>
          <a:custGeom>
            <a:avLst/>
            <a:gdLst/>
            <a:ahLst/>
            <a:cxnLst/>
            <a:rect l="l" t="t" r="r" b="b"/>
            <a:pathLst>
              <a:path w="6486525" h="3749040">
                <a:moveTo>
                  <a:pt x="6484747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7668"/>
                </a:lnTo>
                <a:lnTo>
                  <a:pt x="1358" y="3749040"/>
                </a:lnTo>
                <a:lnTo>
                  <a:pt x="6484747" y="3749040"/>
                </a:lnTo>
                <a:lnTo>
                  <a:pt x="6486144" y="3747668"/>
                </a:lnTo>
                <a:lnTo>
                  <a:pt x="6486144" y="3745382"/>
                </a:lnTo>
                <a:lnTo>
                  <a:pt x="3657" y="3745382"/>
                </a:lnTo>
                <a:lnTo>
                  <a:pt x="3657" y="3683"/>
                </a:lnTo>
                <a:lnTo>
                  <a:pt x="6486144" y="3683"/>
                </a:lnTo>
                <a:lnTo>
                  <a:pt x="6486144" y="1397"/>
                </a:lnTo>
                <a:lnTo>
                  <a:pt x="6484747" y="0"/>
                </a:lnTo>
                <a:close/>
              </a:path>
              <a:path w="6486525" h="3749040">
                <a:moveTo>
                  <a:pt x="6486144" y="3683"/>
                </a:moveTo>
                <a:lnTo>
                  <a:pt x="6482460" y="3683"/>
                </a:lnTo>
                <a:lnTo>
                  <a:pt x="6482460" y="3745382"/>
                </a:lnTo>
                <a:lnTo>
                  <a:pt x="6486144" y="3745382"/>
                </a:lnTo>
                <a:lnTo>
                  <a:pt x="6486144" y="3683"/>
                </a:lnTo>
                <a:close/>
              </a:path>
              <a:path w="6486525" h="3749040">
                <a:moveTo>
                  <a:pt x="6481318" y="4825"/>
                </a:moveTo>
                <a:lnTo>
                  <a:pt x="4876" y="4825"/>
                </a:lnTo>
                <a:lnTo>
                  <a:pt x="4876" y="3744163"/>
                </a:lnTo>
                <a:lnTo>
                  <a:pt x="6481318" y="3744163"/>
                </a:lnTo>
                <a:lnTo>
                  <a:pt x="6481318" y="3742944"/>
                </a:lnTo>
                <a:lnTo>
                  <a:pt x="6096" y="3742944"/>
                </a:lnTo>
                <a:lnTo>
                  <a:pt x="6096" y="6096"/>
                </a:lnTo>
                <a:lnTo>
                  <a:pt x="6481318" y="6096"/>
                </a:lnTo>
                <a:lnTo>
                  <a:pt x="6481318" y="4825"/>
                </a:lnTo>
                <a:close/>
              </a:path>
              <a:path w="6486525" h="3749040">
                <a:moveTo>
                  <a:pt x="6481318" y="6096"/>
                </a:moveTo>
                <a:lnTo>
                  <a:pt x="6480048" y="6096"/>
                </a:lnTo>
                <a:lnTo>
                  <a:pt x="6480048" y="3742944"/>
                </a:lnTo>
                <a:lnTo>
                  <a:pt x="6481318" y="3742944"/>
                </a:lnTo>
                <a:lnTo>
                  <a:pt x="6481318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8452" y="684489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DDDDD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DDDDD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452" y="1035226"/>
            <a:ext cx="6000750" cy="3789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1033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DDDDD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if</a:t>
            </a:r>
            <a:r>
              <a:rPr sz="2000" b="1" i="1" spc="-95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DDDDD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55" dirty="0">
                <a:solidFill>
                  <a:srgbClr val="DDDDDD"/>
                </a:solidFill>
                <a:latin typeface="FZLTZHB--B51-0"/>
                <a:cs typeface="FZLTZHB--B51-0"/>
              </a:rPr>
              <a:t>St</a:t>
            </a:r>
            <a:r>
              <a:rPr sz="2000" b="1" spc="30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380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DDDDD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['</a:t>
            </a:r>
            <a:r>
              <a:rPr sz="2000" b="1" spc="409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DDDDD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530" dirty="0">
                <a:solidFill>
                  <a:srgbClr val="DDDDDD"/>
                </a:solidFill>
                <a:latin typeface="FZLTZHB--B51-0"/>
                <a:cs typeface="FZLTZHB--B51-0"/>
              </a:rPr>
              <a:t>'f']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064000" algn="l"/>
                <a:tab pos="4344670" algn="l"/>
              </a:tabLst>
            </a:pPr>
            <a:r>
              <a:rPr sz="2000" b="1" spc="-550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v</a:t>
            </a:r>
            <a:r>
              <a:rPr sz="2000" b="1" spc="175" dirty="0">
                <a:solidFill>
                  <a:srgbClr val="900090"/>
                </a:solidFill>
                <a:latin typeface="FZLTZHB--B51-0"/>
                <a:cs typeface="FZLTZHB--B51-0"/>
              </a:rPr>
              <a:t>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5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675" dirty="0">
                <a:solidFill>
                  <a:srgbClr val="DDDDDD"/>
                </a:solidFill>
                <a:latin typeface="FZLTZHB--B51-0"/>
                <a:cs typeface="FZLTZHB--B51-0"/>
              </a:rPr>
              <a:t>m</a:t>
            </a:r>
            <a:r>
              <a:rPr sz="2000" b="1" spc="-245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-5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-2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DDDDDD"/>
                </a:solidFill>
                <a:latin typeface="FZLTZHB--B51-0"/>
                <a:cs typeface="FZLTZHB--B51-0"/>
              </a:rPr>
              <a:t>0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60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3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204" dirty="0">
                <a:latin typeface="FZLTZHB--B51-0"/>
                <a:cs typeface="FZLTZHB--B51-0"/>
              </a:rPr>
              <a:t>)/1.8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print("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DDDD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5535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285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540" dirty="0">
                <a:solidFill>
                  <a:srgbClr val="DDDDDD"/>
                </a:solidFill>
                <a:latin typeface="FZLTZHB--B51-0"/>
                <a:cs typeface="FZLTZHB--B51-0"/>
              </a:rPr>
              <a:t>mp</a:t>
            </a:r>
            <a:r>
              <a:rPr sz="2000" b="1" spc="-50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34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315" dirty="0">
                <a:solidFill>
                  <a:srgbClr val="DDDDDD"/>
                </a:solidFill>
                <a:latin typeface="FZLTZHB--B51-0"/>
                <a:cs typeface="FZLTZHB--B51-0"/>
              </a:rPr>
              <a:t>r[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190" dirty="0">
                <a:solidFill>
                  <a:srgbClr val="DDDDDD"/>
                </a:solidFill>
                <a:latin typeface="FZLTZHB--B51-0"/>
                <a:cs typeface="FZLTZHB--B51-0"/>
              </a:rPr>
              <a:t>C',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DDDDDD"/>
                </a:solidFill>
                <a:latin typeface="FZLTZHB--B51-0"/>
                <a:cs typeface="FZLTZHB--B51-0"/>
              </a:rPr>
              <a:t>'c</a:t>
            </a:r>
            <a:r>
              <a:rPr sz="2000" b="1" spc="22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65" dirty="0">
                <a:latin typeface="FZLTZHB--B51-0"/>
                <a:cs typeface="FZLTZHB--B51-0"/>
              </a:rPr>
              <a:t>8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DDDDD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-44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245" dirty="0">
                <a:solidFill>
                  <a:srgbClr val="DDDDDD"/>
                </a:solidFill>
                <a:latin typeface="FZLTZHB--B51-0"/>
                <a:cs typeface="FZLTZHB--B51-0"/>
              </a:rPr>
              <a:t>tr[0</a:t>
            </a:r>
            <a:r>
              <a:rPr sz="2000" b="1" spc="17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60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DDDDD"/>
                </a:solidFill>
                <a:latin typeface="FZLTZHB--B51-0"/>
                <a:cs typeface="FZLTZHB--B51-0"/>
              </a:rPr>
              <a:t>print("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400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}F</a:t>
            </a:r>
            <a:r>
              <a:rPr sz="2000" b="1" spc="7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90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85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165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678180" indent="-106045">
              <a:lnSpc>
                <a:spcPct val="100000"/>
              </a:lnSpc>
              <a:spcBef>
                <a:spcPts val="480"/>
              </a:spcBef>
            </a:pP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print("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DDDDDD"/>
                </a:solidFill>
                <a:latin typeface="Arial Unicode MS"/>
                <a:cs typeface="Arial Unicode MS"/>
              </a:rPr>
              <a:t>误</a:t>
            </a:r>
            <a:r>
              <a:rPr sz="2000" b="1" spc="295" dirty="0">
                <a:solidFill>
                  <a:srgbClr val="DDDDDD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 marL="538480" algn="ctr">
              <a:lnSpc>
                <a:spcPct val="100000"/>
              </a:lnSpc>
              <a:spcBef>
                <a:spcPts val="1805"/>
              </a:spcBef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赋值语</a:t>
            </a:r>
            <a:r>
              <a:rPr sz="2400" b="1" spc="-10" dirty="0">
                <a:solidFill>
                  <a:srgbClr val="006FC0"/>
                </a:solidFill>
                <a:latin typeface="Heiti SC"/>
                <a:cs typeface="Heiti SC"/>
              </a:rPr>
              <a:t>句</a:t>
            </a:r>
            <a:r>
              <a:rPr sz="2400" b="1" spc="-5" dirty="0">
                <a:latin typeface="Heiti SC"/>
                <a:cs typeface="Heiti SC"/>
              </a:rPr>
              <a:t>：由赋值符号构成的一行代码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赋值语句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832485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828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由赋值符号构成的一行代码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赋值语句用来给变量赋予新的数据值</a:t>
            </a:r>
            <a:endParaRPr sz="2400">
              <a:latin typeface="Heiti SC"/>
              <a:cs typeface="Heiti SC"/>
            </a:endParaRPr>
          </a:p>
          <a:p>
            <a:pPr marL="393700">
              <a:lnSpc>
                <a:spcPct val="100000"/>
              </a:lnSpc>
              <a:spcBef>
                <a:spcPts val="2055"/>
              </a:spcBef>
              <a:tabLst>
                <a:tab pos="4725670" algn="l"/>
              </a:tabLst>
            </a:pPr>
            <a:r>
              <a:rPr sz="2000" b="1" spc="-190" dirty="0">
                <a:latin typeface="FZLTZHB--B51-0"/>
                <a:cs typeface="FZLTZHB--B51-0"/>
              </a:rPr>
              <a:t>C=</a:t>
            </a:r>
            <a:r>
              <a:rPr sz="2000" b="1" spc="-105" dirty="0">
                <a:latin typeface="FZLTZHB--B51-0"/>
                <a:cs typeface="FZLTZHB--B51-0"/>
              </a:rPr>
              <a:t>(</a:t>
            </a: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430" dirty="0">
                <a:solidFill>
                  <a:srgbClr val="DDDDDD"/>
                </a:solidFill>
                <a:latin typeface="FZLTZHB--B51-0"/>
                <a:cs typeface="FZLTZHB--B51-0"/>
              </a:rPr>
              <a:t>Te</a:t>
            </a:r>
            <a:r>
              <a:rPr sz="2000" b="1" spc="-630" dirty="0">
                <a:solidFill>
                  <a:srgbClr val="DDDDDD"/>
                </a:solidFill>
                <a:latin typeface="FZLTZHB--B51-0"/>
                <a:cs typeface="FZLTZHB--B51-0"/>
              </a:rPr>
              <a:t>m</a:t>
            </a:r>
            <a:r>
              <a:rPr sz="2000" b="1" spc="-125" dirty="0">
                <a:solidFill>
                  <a:srgbClr val="DDDDDD"/>
                </a:solidFill>
                <a:latin typeface="FZLTZHB--B51-0"/>
                <a:cs typeface="FZLTZHB--B51-0"/>
              </a:rPr>
              <a:t>pS</a:t>
            </a:r>
            <a:r>
              <a:rPr sz="2000" b="1" spc="-7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r[</a:t>
            </a: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0</a:t>
            </a:r>
            <a:r>
              <a:rPr sz="2000" b="1" spc="4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60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-270" dirty="0">
                <a:latin typeface="FZLTZHB--B51-0"/>
                <a:cs typeface="FZLTZHB--B51-0"/>
              </a:rPr>
              <a:t>-</a:t>
            </a:r>
            <a:r>
              <a:rPr sz="2000" b="1" spc="-45" dirty="0">
                <a:latin typeface="FZLTZHB--B51-0"/>
                <a:cs typeface="FZLTZHB--B51-0"/>
              </a:rPr>
              <a:t>32</a:t>
            </a:r>
            <a:r>
              <a:rPr sz="2000" b="1" spc="-40" dirty="0">
                <a:latin typeface="FZLTZHB--B51-0"/>
                <a:cs typeface="FZLTZHB--B51-0"/>
              </a:rPr>
              <a:t>)</a:t>
            </a:r>
            <a:r>
              <a:rPr sz="2000" b="1" spc="345" dirty="0">
                <a:latin typeface="FZLTZHB--B51-0"/>
                <a:cs typeface="FZLTZHB--B51-0"/>
              </a:rPr>
              <a:t>/1</a:t>
            </a:r>
            <a:r>
              <a:rPr sz="2000" b="1" spc="265" dirty="0">
                <a:latin typeface="FZLTZHB--B51-0"/>
                <a:cs typeface="FZLTZHB--B51-0"/>
              </a:rPr>
              <a:t>.</a:t>
            </a:r>
            <a:r>
              <a:rPr sz="2000" b="1" spc="-254" dirty="0">
                <a:latin typeface="FZLTZHB--B51-0"/>
                <a:cs typeface="FZLTZHB--B51-0"/>
              </a:rPr>
              <a:t>8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Heiti SC"/>
                <a:cs typeface="Heiti SC"/>
              </a:rPr>
              <a:t>右侧运算结果赋给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dirty="0">
                <a:latin typeface="Heiti SC"/>
                <a:cs typeface="Heiti SC"/>
              </a:rPr>
              <a:t>量</a:t>
            </a:r>
            <a:r>
              <a:rPr sz="2000" b="1" spc="-550" dirty="0">
                <a:latin typeface="FZLTZHB--B51-0"/>
                <a:cs typeface="FZLTZHB--B51-0"/>
              </a:rPr>
              <a:t>C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赋值语句右侧的数据类型同时作用于变量</a:t>
            </a:r>
            <a:endParaRPr sz="2400">
              <a:latin typeface="Heiti SC"/>
              <a:cs typeface="Heiti SC"/>
            </a:endParaRPr>
          </a:p>
          <a:p>
            <a:pPr marL="393700">
              <a:lnSpc>
                <a:spcPct val="100000"/>
              </a:lnSpc>
              <a:spcBef>
                <a:spcPts val="2055"/>
              </a:spcBef>
              <a:tabLst>
                <a:tab pos="2908300" algn="l"/>
              </a:tabLst>
            </a:pPr>
            <a:r>
              <a:rPr sz="2000" b="1" spc="-225" dirty="0">
                <a:latin typeface="FZLTZHB--B51-0"/>
                <a:cs typeface="FZLTZHB--B51-0"/>
              </a:rPr>
              <a:t>TempStr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30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55" dirty="0">
                <a:solidFill>
                  <a:srgbClr val="900090"/>
                </a:solidFill>
                <a:latin typeface="FZLTZHB--B51-0"/>
                <a:cs typeface="FZLTZHB--B51-0"/>
              </a:rPr>
              <a:t>ut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80" dirty="0">
                <a:latin typeface="FZLTZHB--B51-0"/>
                <a:cs typeface="FZLTZHB--B51-0"/>
              </a:rPr>
              <a:t>#input()</a:t>
            </a:r>
            <a:r>
              <a:rPr sz="2000" b="1" dirty="0">
                <a:latin typeface="Heiti SC"/>
                <a:cs typeface="Heiti SC"/>
              </a:rPr>
              <a:t>返回</a:t>
            </a:r>
            <a:r>
              <a:rPr sz="2000" b="1" spc="-15" dirty="0">
                <a:latin typeface="Heiti SC"/>
                <a:cs typeface="Heiti SC"/>
              </a:rPr>
              <a:t>一</a:t>
            </a:r>
            <a:r>
              <a:rPr sz="2000" b="1" dirty="0">
                <a:latin typeface="Heiti SC"/>
                <a:cs typeface="Heiti SC"/>
              </a:rPr>
              <a:t>个字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串，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dirty="0">
                <a:latin typeface="Heiti SC"/>
                <a:cs typeface="Heiti SC"/>
              </a:rPr>
              <a:t>也是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347" y="556259"/>
            <a:ext cx="6480175" cy="3743325"/>
          </a:xfrm>
          <a:custGeom>
            <a:avLst/>
            <a:gdLst/>
            <a:ahLst/>
            <a:cxnLst/>
            <a:rect l="l" t="t" r="r" b="b"/>
            <a:pathLst>
              <a:path w="6480175" h="3743325">
                <a:moveTo>
                  <a:pt x="0" y="3742944"/>
                </a:moveTo>
                <a:lnTo>
                  <a:pt x="6480048" y="3742944"/>
                </a:lnTo>
                <a:lnTo>
                  <a:pt x="6480048" y="0"/>
                </a:lnTo>
                <a:lnTo>
                  <a:pt x="0" y="0"/>
                </a:lnTo>
                <a:lnTo>
                  <a:pt x="0" y="3742944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553212"/>
            <a:ext cx="6486525" cy="3749040"/>
          </a:xfrm>
          <a:custGeom>
            <a:avLst/>
            <a:gdLst/>
            <a:ahLst/>
            <a:cxnLst/>
            <a:rect l="l" t="t" r="r" b="b"/>
            <a:pathLst>
              <a:path w="6486525" h="3749040">
                <a:moveTo>
                  <a:pt x="6484747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7668"/>
                </a:lnTo>
                <a:lnTo>
                  <a:pt x="1358" y="3749040"/>
                </a:lnTo>
                <a:lnTo>
                  <a:pt x="6484747" y="3749040"/>
                </a:lnTo>
                <a:lnTo>
                  <a:pt x="6486144" y="3747668"/>
                </a:lnTo>
                <a:lnTo>
                  <a:pt x="6486144" y="3745382"/>
                </a:lnTo>
                <a:lnTo>
                  <a:pt x="3657" y="3745382"/>
                </a:lnTo>
                <a:lnTo>
                  <a:pt x="3657" y="3683"/>
                </a:lnTo>
                <a:lnTo>
                  <a:pt x="6486144" y="3683"/>
                </a:lnTo>
                <a:lnTo>
                  <a:pt x="6486144" y="1397"/>
                </a:lnTo>
                <a:lnTo>
                  <a:pt x="6484747" y="0"/>
                </a:lnTo>
                <a:close/>
              </a:path>
              <a:path w="6486525" h="3749040">
                <a:moveTo>
                  <a:pt x="6486144" y="3683"/>
                </a:moveTo>
                <a:lnTo>
                  <a:pt x="6482460" y="3683"/>
                </a:lnTo>
                <a:lnTo>
                  <a:pt x="6482460" y="3745382"/>
                </a:lnTo>
                <a:lnTo>
                  <a:pt x="6486144" y="3745382"/>
                </a:lnTo>
                <a:lnTo>
                  <a:pt x="6486144" y="3683"/>
                </a:lnTo>
                <a:close/>
              </a:path>
              <a:path w="6486525" h="3749040">
                <a:moveTo>
                  <a:pt x="6481318" y="4825"/>
                </a:moveTo>
                <a:lnTo>
                  <a:pt x="4876" y="4825"/>
                </a:lnTo>
                <a:lnTo>
                  <a:pt x="4876" y="3744163"/>
                </a:lnTo>
                <a:lnTo>
                  <a:pt x="6481318" y="3744163"/>
                </a:lnTo>
                <a:lnTo>
                  <a:pt x="6481318" y="3742944"/>
                </a:lnTo>
                <a:lnTo>
                  <a:pt x="6096" y="3742944"/>
                </a:lnTo>
                <a:lnTo>
                  <a:pt x="6096" y="6096"/>
                </a:lnTo>
                <a:lnTo>
                  <a:pt x="6481318" y="6096"/>
                </a:lnTo>
                <a:lnTo>
                  <a:pt x="6481318" y="4825"/>
                </a:lnTo>
                <a:close/>
              </a:path>
              <a:path w="6486525" h="3749040">
                <a:moveTo>
                  <a:pt x="6481318" y="6096"/>
                </a:moveTo>
                <a:lnTo>
                  <a:pt x="6480048" y="6096"/>
                </a:lnTo>
                <a:lnTo>
                  <a:pt x="6480048" y="3742944"/>
                </a:lnTo>
                <a:lnTo>
                  <a:pt x="6481318" y="3742944"/>
                </a:lnTo>
                <a:lnTo>
                  <a:pt x="6481318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8452" y="684489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DDDDD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DDDDD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452" y="1035226"/>
            <a:ext cx="6482715" cy="3789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09700" algn="l"/>
              </a:tabLst>
            </a:pPr>
            <a:r>
              <a:rPr sz="2000" b="1" spc="-220" dirty="0">
                <a:solidFill>
                  <a:srgbClr val="DDDDDD"/>
                </a:solidFill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114" dirty="0">
                <a:solidFill>
                  <a:srgbClr val="DDDDDD"/>
                </a:solidFill>
                <a:latin typeface="FZLTZHB--B51-0"/>
                <a:cs typeface="FZLTZHB--B51-0"/>
              </a:rPr>
              <a:t>input(</a:t>
            </a:r>
            <a:r>
              <a:rPr sz="2000" b="1" spc="10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DDDDD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2000" b="1" spc="295" dirty="0">
                <a:solidFill>
                  <a:srgbClr val="DDDDDD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DDDDD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55" dirty="0">
                <a:solidFill>
                  <a:srgbClr val="DDDDDD"/>
                </a:solidFill>
                <a:latin typeface="FZLTZHB--B51-0"/>
                <a:cs typeface="FZLTZHB--B51-0"/>
              </a:rPr>
              <a:t>St</a:t>
            </a:r>
            <a:r>
              <a:rPr sz="2000" b="1" spc="30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380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DDDDD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['</a:t>
            </a:r>
            <a:r>
              <a:rPr sz="2000" b="1" spc="409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DDDDD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530" dirty="0">
                <a:solidFill>
                  <a:srgbClr val="DDDDDD"/>
                </a:solidFill>
                <a:latin typeface="FZLTZHB--B51-0"/>
                <a:cs typeface="FZLTZHB--B51-0"/>
              </a:rPr>
              <a:t>'f']</a:t>
            </a:r>
            <a:r>
              <a:rPr sz="2000" b="1" spc="425" dirty="0">
                <a:solidFill>
                  <a:srgbClr val="FF00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064000" algn="l"/>
                <a:tab pos="4344670" algn="l"/>
              </a:tabLst>
            </a:pPr>
            <a:r>
              <a:rPr sz="2000" b="1" spc="-550" dirty="0">
                <a:solidFill>
                  <a:srgbClr val="DDDDDD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3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4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DDDDDD"/>
                </a:solidFill>
                <a:latin typeface="FZLTZHB--B51-0"/>
                <a:cs typeface="FZLTZHB--B51-0"/>
              </a:rPr>
              <a:t>v</a:t>
            </a:r>
            <a:r>
              <a:rPr sz="2000" b="1" spc="-150" dirty="0">
                <a:solidFill>
                  <a:srgbClr val="DDDDDD"/>
                </a:solidFill>
                <a:latin typeface="FZLTZHB--B51-0"/>
                <a:cs typeface="FZLTZHB--B51-0"/>
              </a:rPr>
              <a:t>al(Tem</a:t>
            </a:r>
            <a:r>
              <a:rPr sz="2000" b="1" spc="-175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55" dirty="0">
                <a:solidFill>
                  <a:srgbClr val="DDDDDD"/>
                </a:solidFill>
                <a:latin typeface="FZLTZHB--B51-0"/>
                <a:cs typeface="FZLTZHB--B51-0"/>
              </a:rPr>
              <a:t>St</a:t>
            </a:r>
            <a:r>
              <a:rPr sz="2000" b="1" spc="30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90" dirty="0">
                <a:solidFill>
                  <a:srgbClr val="DDDDDD"/>
                </a:solidFill>
                <a:latin typeface="FZLTZHB--B51-0"/>
                <a:cs typeface="FZLTZHB--B51-0"/>
              </a:rPr>
              <a:t>0: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50" dirty="0">
                <a:solidFill>
                  <a:srgbClr val="DDDDDD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solidFill>
                  <a:srgbClr val="DDDDDD"/>
                </a:solidFill>
                <a:latin typeface="FZLTZHB--B51-0"/>
                <a:cs typeface="FZLTZHB--B51-0"/>
              </a:rPr>
              <a:t>3</a:t>
            </a:r>
            <a:r>
              <a:rPr sz="2000" b="1" spc="-215" dirty="0">
                <a:solidFill>
                  <a:srgbClr val="DDDDDD"/>
                </a:solidFill>
                <a:latin typeface="FZLTZHB--B51-0"/>
                <a:cs typeface="FZLTZHB--B51-0"/>
              </a:rPr>
              <a:t>2</a:t>
            </a:r>
            <a:r>
              <a:rPr sz="2000" b="1" spc="204" dirty="0">
                <a:solidFill>
                  <a:srgbClr val="DDDDDD"/>
                </a:solidFill>
                <a:latin typeface="FZLTZHB--B51-0"/>
                <a:cs typeface="FZLTZHB--B51-0"/>
              </a:rPr>
              <a:t>)/1.8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print("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DDDD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55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285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540" dirty="0">
                <a:solidFill>
                  <a:srgbClr val="DDDDDD"/>
                </a:solidFill>
                <a:latin typeface="FZLTZHB--B51-0"/>
                <a:cs typeface="FZLTZHB--B51-0"/>
              </a:rPr>
              <a:t>mp</a:t>
            </a:r>
            <a:r>
              <a:rPr sz="2000" b="1" spc="-50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34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315" dirty="0">
                <a:solidFill>
                  <a:srgbClr val="DDDDDD"/>
                </a:solidFill>
                <a:latin typeface="FZLTZHB--B51-0"/>
                <a:cs typeface="FZLTZHB--B51-0"/>
              </a:rPr>
              <a:t>r[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190" dirty="0">
                <a:solidFill>
                  <a:srgbClr val="DDDDDD"/>
                </a:solidFill>
                <a:latin typeface="FZLTZHB--B51-0"/>
                <a:cs typeface="FZLTZHB--B51-0"/>
              </a:rPr>
              <a:t>C',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DDDDDD"/>
                </a:solidFill>
                <a:latin typeface="FZLTZHB--B51-0"/>
                <a:cs typeface="FZLTZHB--B51-0"/>
              </a:rPr>
              <a:t>'c</a:t>
            </a:r>
            <a:r>
              <a:rPr sz="2000" b="1" spc="22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425" dirty="0">
                <a:solidFill>
                  <a:srgbClr val="FF00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.</a:t>
            </a:r>
            <a:r>
              <a:rPr sz="2000" b="1" spc="-265" dirty="0">
                <a:solidFill>
                  <a:srgbClr val="DDDDDD"/>
                </a:solidFill>
                <a:latin typeface="FZLTZHB--B51-0"/>
                <a:cs typeface="FZLTZHB--B51-0"/>
              </a:rPr>
              <a:t>8</a:t>
            </a:r>
            <a:r>
              <a:rPr sz="2000" b="1" spc="20" dirty="0">
                <a:solidFill>
                  <a:srgbClr val="DDDDDD"/>
                </a:solidFill>
                <a:latin typeface="FZLTZHB--B51-0"/>
                <a:cs typeface="FZLTZHB--B51-0"/>
              </a:rPr>
              <a:t>*eval(</a:t>
            </a:r>
            <a:r>
              <a:rPr sz="2000" b="1" spc="1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DDDDD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-44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245" dirty="0">
                <a:solidFill>
                  <a:srgbClr val="DDDDDD"/>
                </a:solidFill>
                <a:latin typeface="FZLTZHB--B51-0"/>
                <a:cs typeface="FZLTZHB--B51-0"/>
              </a:rPr>
              <a:t>tr[0</a:t>
            </a:r>
            <a:r>
              <a:rPr sz="2000" b="1" spc="17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50" dirty="0">
                <a:solidFill>
                  <a:srgbClr val="DDDDDD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15" dirty="0">
                <a:solidFill>
                  <a:srgbClr val="DDDDDD"/>
                </a:solidFill>
                <a:latin typeface="FZLTZHB--B51-0"/>
                <a:cs typeface="FZLTZHB--B51-0"/>
              </a:rPr>
              <a:t>32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DDDDD"/>
                </a:solidFill>
                <a:latin typeface="FZLTZHB--B51-0"/>
                <a:cs typeface="FZLTZHB--B51-0"/>
              </a:rPr>
              <a:t>print("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400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}F</a:t>
            </a:r>
            <a:r>
              <a:rPr sz="2000" b="1" spc="7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90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85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165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solidFill>
                  <a:srgbClr val="FF00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68580" indent="503555">
              <a:lnSpc>
                <a:spcPct val="100000"/>
              </a:lnSpc>
              <a:spcBef>
                <a:spcPts val="480"/>
              </a:spcBef>
            </a:pP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print("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DDDDDD"/>
                </a:solidFill>
                <a:latin typeface="Arial Unicode MS"/>
                <a:cs typeface="Arial Unicode MS"/>
              </a:rPr>
              <a:t>误</a:t>
            </a:r>
            <a:r>
              <a:rPr sz="2000" b="1" spc="295" dirty="0">
                <a:solidFill>
                  <a:srgbClr val="DDDDDD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 marL="68580">
              <a:lnSpc>
                <a:spcPct val="100000"/>
              </a:lnSpc>
              <a:spcBef>
                <a:spcPts val="1805"/>
              </a:spcBef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分支语句</a:t>
            </a:r>
            <a:r>
              <a:rPr sz="2400" b="1" spc="-5" dirty="0">
                <a:latin typeface="Heiti SC"/>
                <a:cs typeface="Heiti SC"/>
              </a:rPr>
              <a:t>：由判断条件决定程序运行方向的语句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分支语句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8401050" cy="292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由判断条件决定程序运行方向的语句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</a:t>
            </a:r>
            <a:r>
              <a:rPr sz="2400" b="1" spc="-10" dirty="0">
                <a:latin typeface="Heiti SC"/>
                <a:cs typeface="Heiti SC"/>
              </a:rPr>
              <a:t>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400" b="1" i="1" spc="-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构成条件判断的分支结构</a:t>
            </a:r>
            <a:endParaRPr sz="2400">
              <a:latin typeface="Heiti SC"/>
              <a:cs typeface="Heiti SC"/>
            </a:endParaRPr>
          </a:p>
          <a:p>
            <a:pPr marL="469900">
              <a:lnSpc>
                <a:spcPct val="100000"/>
              </a:lnSpc>
              <a:spcBef>
                <a:spcPts val="2055"/>
              </a:spcBef>
              <a:tabLst>
                <a:tab pos="25654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45" dirty="0">
                <a:solidFill>
                  <a:srgbClr val="DDDDDD"/>
                </a:solidFill>
                <a:latin typeface="FZLTZHB--B51-0"/>
                <a:cs typeface="FZLTZHB--B51-0"/>
              </a:rPr>
              <a:t>TempStr[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DDDDD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440" dirty="0">
                <a:solidFill>
                  <a:srgbClr val="DDDDDD"/>
                </a:solidFill>
                <a:latin typeface="FZLTZHB--B51-0"/>
                <a:cs typeface="FZLTZHB--B51-0"/>
              </a:rPr>
              <a:t>['F','f'</a:t>
            </a:r>
            <a:r>
              <a:rPr sz="2000" b="1" spc="480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425" dirty="0">
                <a:solidFill>
                  <a:srgbClr val="FF0000"/>
                </a:solidFill>
                <a:latin typeface="FZLTZHB--B51-0"/>
                <a:cs typeface="FZLTZHB--B51-0"/>
              </a:rPr>
              <a:t>:</a:t>
            </a:r>
            <a:r>
              <a:rPr sz="2000" b="1" spc="-19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Heiti SC"/>
                <a:cs typeface="Heiti SC"/>
              </a:rPr>
              <a:t>如果</a:t>
            </a:r>
            <a:r>
              <a:rPr sz="2000" b="1" spc="-15" dirty="0">
                <a:latin typeface="Heiti SC"/>
                <a:cs typeface="Heiti SC"/>
              </a:rPr>
              <a:t>条</a:t>
            </a:r>
            <a:r>
              <a:rPr sz="2000" b="1" dirty="0">
                <a:latin typeface="Heiti SC"/>
                <a:cs typeface="Heiti SC"/>
              </a:rPr>
              <a:t>件为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70" dirty="0">
                <a:latin typeface="FZLTZHB--B51-0"/>
                <a:cs typeface="FZLTZHB--B51-0"/>
              </a:rPr>
              <a:t>ru</a:t>
            </a:r>
            <a:r>
              <a:rPr sz="2000" b="1" spc="-90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Heiti SC"/>
                <a:cs typeface="Heiti SC"/>
              </a:rPr>
              <a:t>则执</a:t>
            </a:r>
            <a:r>
              <a:rPr sz="2000" b="1" spc="-15" dirty="0">
                <a:latin typeface="Heiti SC"/>
                <a:cs typeface="Heiti SC"/>
              </a:rPr>
              <a:t>行</a:t>
            </a:r>
            <a:r>
              <a:rPr sz="2000" b="1" dirty="0">
                <a:latin typeface="Heiti SC"/>
                <a:cs typeface="Heiti SC"/>
              </a:rPr>
              <a:t>冒号</a:t>
            </a:r>
            <a:r>
              <a:rPr sz="2000" b="1" spc="-15" dirty="0">
                <a:latin typeface="Heiti SC"/>
                <a:cs typeface="Heiti SC"/>
              </a:rPr>
              <a:t>后</a:t>
            </a:r>
            <a:r>
              <a:rPr sz="2000" b="1" dirty="0">
                <a:latin typeface="Heiti SC"/>
                <a:cs typeface="Heiti SC"/>
              </a:rPr>
              <a:t>语句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每</a:t>
            </a:r>
            <a:r>
              <a:rPr sz="2400" b="1" spc="-5" dirty="0">
                <a:latin typeface="Heiti SC"/>
                <a:cs typeface="Heiti SC"/>
              </a:rPr>
              <a:t>个保留字所在行最后存在一个冒</a:t>
            </a:r>
            <a:r>
              <a:rPr sz="2400" b="1" dirty="0">
                <a:latin typeface="Heiti SC"/>
                <a:cs typeface="Heiti SC"/>
              </a:rPr>
              <a:t>号</a:t>
            </a:r>
            <a:r>
              <a:rPr sz="2400" b="1" spc="50" dirty="0">
                <a:latin typeface="Arial"/>
                <a:cs typeface="Arial"/>
              </a:rPr>
              <a:t>(:</a:t>
            </a:r>
            <a:r>
              <a:rPr sz="2400" b="1" spc="45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，语法的一部分</a:t>
            </a:r>
            <a:endParaRPr sz="2400">
              <a:latin typeface="Heiti SC"/>
              <a:cs typeface="Heiti SC"/>
            </a:endParaRPr>
          </a:p>
          <a:p>
            <a:pPr marL="4699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冒号及后续缩进用来表</a:t>
            </a:r>
            <a:r>
              <a:rPr sz="2000" b="1" spc="-15" dirty="0">
                <a:latin typeface="Heiti SC"/>
                <a:cs typeface="Heiti SC"/>
              </a:rPr>
              <a:t>示</a:t>
            </a:r>
            <a:r>
              <a:rPr sz="2000" b="1" dirty="0">
                <a:latin typeface="Heiti SC"/>
                <a:cs typeface="Heiti SC"/>
              </a:rPr>
              <a:t>后续</a:t>
            </a:r>
            <a:r>
              <a:rPr sz="2000" b="1" spc="-15" dirty="0">
                <a:latin typeface="Heiti SC"/>
                <a:cs typeface="Heiti SC"/>
              </a:rPr>
              <a:t>语</a:t>
            </a:r>
            <a:r>
              <a:rPr sz="2000" b="1" dirty="0">
                <a:latin typeface="Heiti SC"/>
                <a:cs typeface="Heiti SC"/>
              </a:rPr>
              <a:t>句与</a:t>
            </a:r>
            <a:r>
              <a:rPr sz="2000" b="1" spc="-15" dirty="0">
                <a:latin typeface="Heiti SC"/>
                <a:cs typeface="Heiti SC"/>
              </a:rPr>
              <a:t>条</a:t>
            </a:r>
            <a:r>
              <a:rPr sz="2000" b="1" dirty="0">
                <a:latin typeface="Heiti SC"/>
                <a:cs typeface="Heiti SC"/>
              </a:rPr>
              <a:t>件的</a:t>
            </a:r>
            <a:r>
              <a:rPr sz="2000" b="1" spc="-15" dirty="0">
                <a:latin typeface="Heiti SC"/>
                <a:cs typeface="Heiti SC"/>
              </a:rPr>
              <a:t>所</a:t>
            </a:r>
            <a:r>
              <a:rPr sz="2000" b="1" dirty="0">
                <a:latin typeface="Heiti SC"/>
                <a:cs typeface="Heiti SC"/>
              </a:rPr>
              <a:t>属关系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347" y="556259"/>
            <a:ext cx="6480175" cy="3743325"/>
          </a:xfrm>
          <a:custGeom>
            <a:avLst/>
            <a:gdLst/>
            <a:ahLst/>
            <a:cxnLst/>
            <a:rect l="l" t="t" r="r" b="b"/>
            <a:pathLst>
              <a:path w="6480175" h="3743325">
                <a:moveTo>
                  <a:pt x="0" y="3742944"/>
                </a:moveTo>
                <a:lnTo>
                  <a:pt x="6480048" y="3742944"/>
                </a:lnTo>
                <a:lnTo>
                  <a:pt x="6480048" y="0"/>
                </a:lnTo>
                <a:lnTo>
                  <a:pt x="0" y="0"/>
                </a:lnTo>
                <a:lnTo>
                  <a:pt x="0" y="3742944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553212"/>
            <a:ext cx="6486525" cy="3749040"/>
          </a:xfrm>
          <a:custGeom>
            <a:avLst/>
            <a:gdLst/>
            <a:ahLst/>
            <a:cxnLst/>
            <a:rect l="l" t="t" r="r" b="b"/>
            <a:pathLst>
              <a:path w="6486525" h="3749040">
                <a:moveTo>
                  <a:pt x="6484747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7668"/>
                </a:lnTo>
                <a:lnTo>
                  <a:pt x="1358" y="3749040"/>
                </a:lnTo>
                <a:lnTo>
                  <a:pt x="6484747" y="3749040"/>
                </a:lnTo>
                <a:lnTo>
                  <a:pt x="6486144" y="3747668"/>
                </a:lnTo>
                <a:lnTo>
                  <a:pt x="6486144" y="3745382"/>
                </a:lnTo>
                <a:lnTo>
                  <a:pt x="3657" y="3745382"/>
                </a:lnTo>
                <a:lnTo>
                  <a:pt x="3657" y="3683"/>
                </a:lnTo>
                <a:lnTo>
                  <a:pt x="6486144" y="3683"/>
                </a:lnTo>
                <a:lnTo>
                  <a:pt x="6486144" y="1397"/>
                </a:lnTo>
                <a:lnTo>
                  <a:pt x="6484747" y="0"/>
                </a:lnTo>
                <a:close/>
              </a:path>
              <a:path w="6486525" h="3749040">
                <a:moveTo>
                  <a:pt x="6486144" y="3683"/>
                </a:moveTo>
                <a:lnTo>
                  <a:pt x="6482460" y="3683"/>
                </a:lnTo>
                <a:lnTo>
                  <a:pt x="6482460" y="3745382"/>
                </a:lnTo>
                <a:lnTo>
                  <a:pt x="6486144" y="3745382"/>
                </a:lnTo>
                <a:lnTo>
                  <a:pt x="6486144" y="3683"/>
                </a:lnTo>
                <a:close/>
              </a:path>
              <a:path w="6486525" h="3749040">
                <a:moveTo>
                  <a:pt x="6481318" y="4825"/>
                </a:moveTo>
                <a:lnTo>
                  <a:pt x="4876" y="4825"/>
                </a:lnTo>
                <a:lnTo>
                  <a:pt x="4876" y="3744163"/>
                </a:lnTo>
                <a:lnTo>
                  <a:pt x="6481318" y="3744163"/>
                </a:lnTo>
                <a:lnTo>
                  <a:pt x="6481318" y="3742944"/>
                </a:lnTo>
                <a:lnTo>
                  <a:pt x="6096" y="3742944"/>
                </a:lnTo>
                <a:lnTo>
                  <a:pt x="6096" y="6096"/>
                </a:lnTo>
                <a:lnTo>
                  <a:pt x="6481318" y="6096"/>
                </a:lnTo>
                <a:lnTo>
                  <a:pt x="6481318" y="4825"/>
                </a:lnTo>
                <a:close/>
              </a:path>
              <a:path w="6486525" h="3749040">
                <a:moveTo>
                  <a:pt x="6481318" y="6096"/>
                </a:moveTo>
                <a:lnTo>
                  <a:pt x="6480048" y="6096"/>
                </a:lnTo>
                <a:lnTo>
                  <a:pt x="6480048" y="3742944"/>
                </a:lnTo>
                <a:lnTo>
                  <a:pt x="6481318" y="3742944"/>
                </a:lnTo>
                <a:lnTo>
                  <a:pt x="6481318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8452" y="684489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DDDDD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DDDDD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452" y="1035226"/>
            <a:ext cx="6330315" cy="3789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10335" algn="l"/>
              </a:tabLst>
            </a:pPr>
            <a:r>
              <a:rPr sz="2000" b="1" spc="-220" dirty="0">
                <a:solidFill>
                  <a:srgbClr val="DDDDDD"/>
                </a:solidFill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DDDDD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DDDDD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55" dirty="0">
                <a:solidFill>
                  <a:srgbClr val="DDDDDD"/>
                </a:solidFill>
                <a:latin typeface="FZLTZHB--B51-0"/>
                <a:cs typeface="FZLTZHB--B51-0"/>
              </a:rPr>
              <a:t>St</a:t>
            </a:r>
            <a:r>
              <a:rPr sz="2000" b="1" spc="30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380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DDDDD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['</a:t>
            </a:r>
            <a:r>
              <a:rPr sz="2000" b="1" spc="409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DDDDD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509" dirty="0">
                <a:solidFill>
                  <a:srgbClr val="DDDDDD"/>
                </a:solidFill>
                <a:latin typeface="FZLTZHB--B51-0"/>
                <a:cs typeface="FZLTZHB--B51-0"/>
              </a:rPr>
              <a:t>'f']: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064000" algn="l"/>
                <a:tab pos="4344670" algn="l"/>
              </a:tabLst>
            </a:pPr>
            <a:r>
              <a:rPr sz="2000" b="1" spc="-550" dirty="0">
                <a:solidFill>
                  <a:srgbClr val="DDDDDD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v</a:t>
            </a:r>
            <a:r>
              <a:rPr sz="2000" b="1" spc="175" dirty="0">
                <a:solidFill>
                  <a:srgbClr val="900090"/>
                </a:solidFill>
                <a:latin typeface="FZLTZHB--B51-0"/>
                <a:cs typeface="FZLTZHB--B51-0"/>
              </a:rPr>
              <a:t>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5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675" dirty="0">
                <a:solidFill>
                  <a:srgbClr val="DDDDDD"/>
                </a:solidFill>
                <a:latin typeface="FZLTZHB--B51-0"/>
                <a:cs typeface="FZLTZHB--B51-0"/>
              </a:rPr>
              <a:t>m</a:t>
            </a:r>
            <a:r>
              <a:rPr sz="2000" b="1" spc="-245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-5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-2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DDDDDD"/>
                </a:solidFill>
                <a:latin typeface="FZLTZHB--B51-0"/>
                <a:cs typeface="FZLTZHB--B51-0"/>
              </a:rPr>
              <a:t>0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60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solidFill>
                  <a:srgbClr val="DDDDDD"/>
                </a:solidFill>
                <a:latin typeface="FZLTZHB--B51-0"/>
                <a:cs typeface="FZLTZHB--B51-0"/>
              </a:rPr>
              <a:t>3</a:t>
            </a:r>
            <a:r>
              <a:rPr sz="2000" b="1" spc="-215" dirty="0">
                <a:solidFill>
                  <a:srgbClr val="DDDDDD"/>
                </a:solidFill>
                <a:latin typeface="FZLTZHB--B51-0"/>
                <a:cs typeface="FZLTZHB--B51-0"/>
              </a:rPr>
              <a:t>2</a:t>
            </a:r>
            <a:r>
              <a:rPr sz="2000" b="1" spc="204" dirty="0">
                <a:solidFill>
                  <a:srgbClr val="DDDDDD"/>
                </a:solidFill>
                <a:latin typeface="FZLTZHB--B51-0"/>
                <a:cs typeface="FZLTZHB--B51-0"/>
              </a:rPr>
              <a:t>)/1.8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DDDD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5535" algn="l"/>
              </a:tabLst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elif 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285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540" dirty="0">
                <a:solidFill>
                  <a:srgbClr val="DDDDDD"/>
                </a:solidFill>
                <a:latin typeface="FZLTZHB--B51-0"/>
                <a:cs typeface="FZLTZHB--B51-0"/>
              </a:rPr>
              <a:t>mp</a:t>
            </a:r>
            <a:r>
              <a:rPr sz="2000" b="1" spc="-50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34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315" dirty="0">
                <a:solidFill>
                  <a:srgbClr val="DDDDDD"/>
                </a:solidFill>
                <a:latin typeface="FZLTZHB--B51-0"/>
                <a:cs typeface="FZLTZHB--B51-0"/>
              </a:rPr>
              <a:t>r[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190" dirty="0">
                <a:solidFill>
                  <a:srgbClr val="DDDDDD"/>
                </a:solidFill>
                <a:latin typeface="FZLTZHB--B51-0"/>
                <a:cs typeface="FZLTZHB--B51-0"/>
              </a:rPr>
              <a:t>C',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DDDDDD"/>
                </a:solidFill>
                <a:latin typeface="FZLTZHB--B51-0"/>
                <a:cs typeface="FZLTZHB--B51-0"/>
              </a:rPr>
              <a:t>'c</a:t>
            </a:r>
            <a:r>
              <a:rPr sz="2000" b="1" spc="22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solidFill>
                  <a:srgbClr val="DDDDDD"/>
                </a:solidFill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DDDDD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.</a:t>
            </a:r>
            <a:r>
              <a:rPr sz="2000" b="1" spc="-265" dirty="0">
                <a:solidFill>
                  <a:srgbClr val="DDDDDD"/>
                </a:solidFill>
                <a:latin typeface="FZLTZHB--B51-0"/>
                <a:cs typeface="FZLTZHB--B51-0"/>
              </a:rPr>
              <a:t>8</a:t>
            </a:r>
            <a:r>
              <a:rPr sz="2000" b="1" spc="160" dirty="0">
                <a:solidFill>
                  <a:srgbClr val="DDDDDD"/>
                </a:solidFill>
                <a:latin typeface="FZLTZHB--B51-0"/>
                <a:cs typeface="FZLTZHB--B51-0"/>
              </a:rPr>
              <a:t>*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DDDDD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-44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245" dirty="0">
                <a:solidFill>
                  <a:srgbClr val="DDDDDD"/>
                </a:solidFill>
                <a:latin typeface="FZLTZHB--B51-0"/>
                <a:cs typeface="FZLTZHB--B51-0"/>
              </a:rPr>
              <a:t>tr[0</a:t>
            </a:r>
            <a:r>
              <a:rPr sz="2000" b="1" spc="17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60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15" dirty="0">
                <a:solidFill>
                  <a:srgbClr val="DDDDDD"/>
                </a:solidFill>
                <a:latin typeface="FZLTZHB--B51-0"/>
                <a:cs typeface="FZLTZHB--B51-0"/>
              </a:rPr>
              <a:t>32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400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}F</a:t>
            </a:r>
            <a:r>
              <a:rPr sz="2000" b="1" spc="7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90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85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165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220979" indent="35115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DDDDD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208279" algn="ctr">
              <a:lnSpc>
                <a:spcPct val="100000"/>
              </a:lnSpc>
              <a:spcBef>
                <a:spcPts val="1805"/>
              </a:spcBef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函数</a:t>
            </a:r>
            <a:r>
              <a:rPr sz="2400" b="1" spc="-5" dirty="0">
                <a:latin typeface="Heiti SC"/>
                <a:cs typeface="Heiti SC"/>
              </a:rPr>
              <a:t>：根据输入参数产生不同输出的功能过程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1855594"/>
            <a:ext cx="5840789" cy="2426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46151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绑定中国大学</a:t>
            </a:r>
            <a:r>
              <a:rPr sz="3200" spc="229" dirty="0">
                <a:latin typeface="Arial"/>
                <a:cs typeface="Arial"/>
              </a:rPr>
              <a:t>MO</a:t>
            </a:r>
            <a:r>
              <a:rPr sz="3200" spc="235" dirty="0">
                <a:latin typeface="Arial"/>
                <a:cs typeface="Arial"/>
              </a:rPr>
              <a:t>O</a:t>
            </a:r>
            <a:r>
              <a:rPr sz="3200" spc="-175" dirty="0">
                <a:latin typeface="Arial"/>
                <a:cs typeface="Arial"/>
              </a:rPr>
              <a:t>C</a:t>
            </a:r>
            <a:r>
              <a:rPr sz="3200" dirty="0">
                <a:latin typeface="Arial Unicode MS"/>
                <a:cs typeface="Arial Unicode MS"/>
              </a:rPr>
              <a:t>账号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4919" y="1109472"/>
            <a:ext cx="6614159" cy="3768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8682" y="1492758"/>
            <a:ext cx="1897380" cy="462280"/>
          </a:xfrm>
          <a:custGeom>
            <a:avLst/>
            <a:gdLst/>
            <a:ahLst/>
            <a:cxnLst/>
            <a:rect l="l" t="t" r="r" b="b"/>
            <a:pathLst>
              <a:path w="1897379" h="462280">
                <a:moveTo>
                  <a:pt x="0" y="461771"/>
                </a:moveTo>
                <a:lnTo>
                  <a:pt x="1897380" y="461771"/>
                </a:lnTo>
                <a:lnTo>
                  <a:pt x="1897380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2442" y="583742"/>
            <a:ext cx="1040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函数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7008" y="1529831"/>
            <a:ext cx="5207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根据输入参数产生不同输出的功能过程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6660515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类似数学中的函数，</a:t>
            </a:r>
            <a:r>
              <a:rPr sz="2400" b="1" spc="90" dirty="0">
                <a:latin typeface="Heiti SC"/>
                <a:cs typeface="Heiti SC"/>
              </a:rPr>
              <a:t> </a:t>
            </a:r>
            <a:r>
              <a:rPr sz="2400" b="1" spc="45" dirty="0">
                <a:latin typeface="Arial"/>
                <a:cs typeface="Arial"/>
              </a:rPr>
              <a:t>y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120" dirty="0">
                <a:latin typeface="Arial"/>
                <a:cs typeface="Arial"/>
              </a:rPr>
              <a:t>f(x)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3543935" algn="l"/>
                <a:tab pos="4839970" algn="l"/>
              </a:tabLst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式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错误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Heiti SC"/>
                <a:cs typeface="Heiti SC"/>
              </a:rPr>
              <a:t>打印输出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输入格式错误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函数采用</a:t>
            </a:r>
            <a:r>
              <a:rPr sz="2400" b="1" spc="100" dirty="0">
                <a:latin typeface="Heiti SC"/>
                <a:cs typeface="Heiti SC"/>
              </a:rPr>
              <a:t> 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函数名</a:t>
            </a:r>
            <a:r>
              <a:rPr sz="2400" b="1" spc="295" dirty="0">
                <a:latin typeface="Arial"/>
                <a:cs typeface="Arial"/>
              </a:rPr>
              <a:t>&gt;(</a:t>
            </a:r>
            <a:r>
              <a:rPr sz="2400" b="1" spc="375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参数</a:t>
            </a:r>
            <a:r>
              <a:rPr sz="2400" b="1" spc="350" dirty="0">
                <a:latin typeface="Arial"/>
                <a:cs typeface="Arial"/>
              </a:rPr>
              <a:t>&gt;</a:t>
            </a:r>
            <a:r>
              <a:rPr sz="2400" b="1" spc="200" dirty="0">
                <a:latin typeface="Arial"/>
                <a:cs typeface="Arial"/>
              </a:rPr>
              <a:t>)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方式使用</a:t>
            </a:r>
            <a:endParaRPr sz="240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3505835" algn="l"/>
                <a:tab pos="3784600" algn="l"/>
              </a:tabLst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000" b="1" spc="-250" dirty="0">
                <a:latin typeface="FZLTZHB--B51-0"/>
                <a:cs typeface="FZLTZHB--B51-0"/>
              </a:rPr>
              <a:t>(Te</a:t>
            </a:r>
            <a:r>
              <a:rPr sz="2000" b="1" spc="-415" dirty="0">
                <a:latin typeface="FZLTZHB--B51-0"/>
                <a:cs typeface="FZLTZHB--B51-0"/>
              </a:rPr>
              <a:t>m</a:t>
            </a:r>
            <a:r>
              <a:rPr sz="2000" b="1" spc="-125" dirty="0">
                <a:latin typeface="FZLTZHB--B51-0"/>
                <a:cs typeface="FZLTZHB--B51-0"/>
              </a:rPr>
              <a:t>pS</a:t>
            </a:r>
            <a:r>
              <a:rPr sz="2000" b="1" spc="-75" dirty="0">
                <a:latin typeface="FZLTZHB--B51-0"/>
                <a:cs typeface="FZLTZHB--B51-0"/>
              </a:rPr>
              <a:t>t</a:t>
            </a:r>
            <a:r>
              <a:rPr sz="2000" b="1" spc="105" dirty="0">
                <a:latin typeface="FZLTZHB--B51-0"/>
                <a:cs typeface="FZLTZHB--B51-0"/>
              </a:rPr>
              <a:t>r[</a:t>
            </a:r>
            <a:r>
              <a:rPr sz="2000" b="1" spc="170" dirty="0">
                <a:latin typeface="FZLTZHB--B51-0"/>
                <a:cs typeface="FZLTZHB--B51-0"/>
              </a:rPr>
              <a:t>0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00" dirty="0">
                <a:latin typeface="FZLTZHB--B51-0"/>
                <a:cs typeface="FZLTZHB--B51-0"/>
              </a:rPr>
              <a:t>TempStr[0</a:t>
            </a:r>
            <a:r>
              <a:rPr sz="2000" b="1" spc="-50" dirty="0">
                <a:latin typeface="FZLTZHB--B51-0"/>
                <a:cs typeface="FZLTZHB--B51-0"/>
              </a:rPr>
              <a:t>:</a:t>
            </a:r>
            <a:r>
              <a:rPr sz="2000" b="1" spc="-27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spc="-15" dirty="0">
                <a:latin typeface="Heiti SC"/>
                <a:cs typeface="Heiti SC"/>
              </a:rPr>
              <a:t>是</a:t>
            </a:r>
            <a:r>
              <a:rPr sz="2000" b="1" dirty="0">
                <a:latin typeface="Heiti SC"/>
                <a:cs typeface="Heiti SC"/>
              </a:rPr>
              <a:t>参数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347" y="556259"/>
            <a:ext cx="6480175" cy="3743325"/>
          </a:xfrm>
          <a:custGeom>
            <a:avLst/>
            <a:gdLst/>
            <a:ahLst/>
            <a:cxnLst/>
            <a:rect l="l" t="t" r="r" b="b"/>
            <a:pathLst>
              <a:path w="6480175" h="3743325">
                <a:moveTo>
                  <a:pt x="0" y="3742944"/>
                </a:moveTo>
                <a:lnTo>
                  <a:pt x="6480048" y="3742944"/>
                </a:lnTo>
                <a:lnTo>
                  <a:pt x="6480048" y="0"/>
                </a:lnTo>
                <a:lnTo>
                  <a:pt x="0" y="0"/>
                </a:lnTo>
                <a:lnTo>
                  <a:pt x="0" y="3742944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553212"/>
            <a:ext cx="6486525" cy="3749040"/>
          </a:xfrm>
          <a:custGeom>
            <a:avLst/>
            <a:gdLst/>
            <a:ahLst/>
            <a:cxnLst/>
            <a:rect l="l" t="t" r="r" b="b"/>
            <a:pathLst>
              <a:path w="6486525" h="3749040">
                <a:moveTo>
                  <a:pt x="6484747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7668"/>
                </a:lnTo>
                <a:lnTo>
                  <a:pt x="1358" y="3749040"/>
                </a:lnTo>
                <a:lnTo>
                  <a:pt x="6484747" y="3749040"/>
                </a:lnTo>
                <a:lnTo>
                  <a:pt x="6486144" y="3747668"/>
                </a:lnTo>
                <a:lnTo>
                  <a:pt x="6486144" y="3745382"/>
                </a:lnTo>
                <a:lnTo>
                  <a:pt x="3657" y="3745382"/>
                </a:lnTo>
                <a:lnTo>
                  <a:pt x="3657" y="3683"/>
                </a:lnTo>
                <a:lnTo>
                  <a:pt x="6486144" y="3683"/>
                </a:lnTo>
                <a:lnTo>
                  <a:pt x="6486144" y="1397"/>
                </a:lnTo>
                <a:lnTo>
                  <a:pt x="6484747" y="0"/>
                </a:lnTo>
                <a:close/>
              </a:path>
              <a:path w="6486525" h="3749040">
                <a:moveTo>
                  <a:pt x="6486144" y="3683"/>
                </a:moveTo>
                <a:lnTo>
                  <a:pt x="6482460" y="3683"/>
                </a:lnTo>
                <a:lnTo>
                  <a:pt x="6482460" y="3745382"/>
                </a:lnTo>
                <a:lnTo>
                  <a:pt x="6486144" y="3745382"/>
                </a:lnTo>
                <a:lnTo>
                  <a:pt x="6486144" y="3683"/>
                </a:lnTo>
                <a:close/>
              </a:path>
              <a:path w="6486525" h="3749040">
                <a:moveTo>
                  <a:pt x="6481318" y="4825"/>
                </a:moveTo>
                <a:lnTo>
                  <a:pt x="4876" y="4825"/>
                </a:lnTo>
                <a:lnTo>
                  <a:pt x="4876" y="3744163"/>
                </a:lnTo>
                <a:lnTo>
                  <a:pt x="6481318" y="3744163"/>
                </a:lnTo>
                <a:lnTo>
                  <a:pt x="6481318" y="3742944"/>
                </a:lnTo>
                <a:lnTo>
                  <a:pt x="6096" y="3742944"/>
                </a:lnTo>
                <a:lnTo>
                  <a:pt x="6096" y="6096"/>
                </a:lnTo>
                <a:lnTo>
                  <a:pt x="6481318" y="6096"/>
                </a:lnTo>
                <a:lnTo>
                  <a:pt x="6481318" y="4825"/>
                </a:lnTo>
                <a:close/>
              </a:path>
              <a:path w="6486525" h="3749040">
                <a:moveTo>
                  <a:pt x="6481318" y="6096"/>
                </a:moveTo>
                <a:lnTo>
                  <a:pt x="6480048" y="6096"/>
                </a:lnTo>
                <a:lnTo>
                  <a:pt x="6480048" y="3742944"/>
                </a:lnTo>
                <a:lnTo>
                  <a:pt x="6481318" y="3742944"/>
                </a:lnTo>
                <a:lnTo>
                  <a:pt x="6481318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8452" y="684489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DDDDD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DDDDD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452" y="1035226"/>
            <a:ext cx="6000750" cy="3776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1033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DDDDD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DDDDD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55" dirty="0">
                <a:solidFill>
                  <a:srgbClr val="DDDDDD"/>
                </a:solidFill>
                <a:latin typeface="FZLTZHB--B51-0"/>
                <a:cs typeface="FZLTZHB--B51-0"/>
              </a:rPr>
              <a:t>St</a:t>
            </a:r>
            <a:r>
              <a:rPr sz="2000" b="1" spc="30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380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DDDDD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170" dirty="0">
                <a:solidFill>
                  <a:srgbClr val="DDDDDD"/>
                </a:solidFill>
                <a:latin typeface="FZLTZHB--B51-0"/>
                <a:cs typeface="FZLTZHB--B51-0"/>
              </a:rPr>
              <a:t>['</a:t>
            </a:r>
            <a:r>
              <a:rPr sz="2000" b="1" spc="409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DDDDD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530" dirty="0">
                <a:solidFill>
                  <a:srgbClr val="DDDDDD"/>
                </a:solidFill>
                <a:latin typeface="FZLTZHB--B51-0"/>
                <a:cs typeface="FZLTZHB--B51-0"/>
              </a:rPr>
              <a:t>'f']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064000" algn="l"/>
                <a:tab pos="4344670" algn="l"/>
              </a:tabLst>
            </a:pPr>
            <a:r>
              <a:rPr sz="2000" b="1" spc="-550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v</a:t>
            </a:r>
            <a:r>
              <a:rPr sz="2000" b="1" spc="175" dirty="0">
                <a:solidFill>
                  <a:srgbClr val="900090"/>
                </a:solidFill>
                <a:latin typeface="FZLTZHB--B51-0"/>
                <a:cs typeface="FZLTZHB--B51-0"/>
              </a:rPr>
              <a:t>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50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675" dirty="0">
                <a:solidFill>
                  <a:srgbClr val="DDDDDD"/>
                </a:solidFill>
                <a:latin typeface="FZLTZHB--B51-0"/>
                <a:cs typeface="FZLTZHB--B51-0"/>
              </a:rPr>
              <a:t>m</a:t>
            </a:r>
            <a:r>
              <a:rPr sz="2000" b="1" spc="-245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-5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-2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DDDDDD"/>
                </a:solidFill>
                <a:latin typeface="FZLTZHB--B51-0"/>
                <a:cs typeface="FZLTZHB--B51-0"/>
              </a:rPr>
              <a:t>0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50" dirty="0">
                <a:solidFill>
                  <a:srgbClr val="DDDDDD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solidFill>
                  <a:srgbClr val="DDDDDD"/>
                </a:solidFill>
                <a:latin typeface="FZLTZHB--B51-0"/>
                <a:cs typeface="FZLTZHB--B51-0"/>
              </a:rPr>
              <a:t>32</a:t>
            </a:r>
            <a:r>
              <a:rPr sz="2000" b="1" spc="204" dirty="0">
                <a:latin typeface="FZLTZHB--B51-0"/>
                <a:cs typeface="FZLTZHB--B51-0"/>
              </a:rPr>
              <a:t>)/1.8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DDDD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DDDDD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55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285" dirty="0">
                <a:solidFill>
                  <a:srgbClr val="DDDDDD"/>
                </a:solidFill>
                <a:latin typeface="FZLTZHB--B51-0"/>
                <a:cs typeface="FZLTZHB--B51-0"/>
              </a:rPr>
              <a:t>e</a:t>
            </a:r>
            <a:r>
              <a:rPr sz="2000" b="1" spc="-540" dirty="0">
                <a:solidFill>
                  <a:srgbClr val="DDDDDD"/>
                </a:solidFill>
                <a:latin typeface="FZLTZHB--B51-0"/>
                <a:cs typeface="FZLTZHB--B51-0"/>
              </a:rPr>
              <a:t>mp</a:t>
            </a:r>
            <a:r>
              <a:rPr sz="2000" b="1" spc="-50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340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315" dirty="0">
                <a:solidFill>
                  <a:srgbClr val="DDDDDD"/>
                </a:solidFill>
                <a:latin typeface="FZLTZHB--B51-0"/>
                <a:cs typeface="FZLTZHB--B51-0"/>
              </a:rPr>
              <a:t>r[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solidFill>
                  <a:srgbClr val="DDDDDD"/>
                </a:solidFill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190" dirty="0">
                <a:solidFill>
                  <a:srgbClr val="DDDDDD"/>
                </a:solidFill>
                <a:latin typeface="FZLTZHB--B51-0"/>
                <a:cs typeface="FZLTZHB--B51-0"/>
              </a:rPr>
              <a:t>C',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DDDDDD"/>
                </a:solidFill>
                <a:latin typeface="FZLTZHB--B51-0"/>
                <a:cs typeface="FZLTZHB--B51-0"/>
              </a:rPr>
              <a:t>'c</a:t>
            </a:r>
            <a:r>
              <a:rPr sz="2000" b="1" spc="220" dirty="0">
                <a:solidFill>
                  <a:srgbClr val="DDDDDD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65" dirty="0">
                <a:latin typeface="FZLTZHB--B51-0"/>
                <a:cs typeface="FZLTZHB--B51-0"/>
              </a:rPr>
              <a:t>8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355" dirty="0">
                <a:solidFill>
                  <a:srgbClr val="DDDDDD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DDDDD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DDDDD"/>
                </a:solidFill>
                <a:latin typeface="FZLTZHB--B51-0"/>
                <a:cs typeface="FZLTZHB--B51-0"/>
              </a:rPr>
              <a:t>p</a:t>
            </a:r>
            <a:r>
              <a:rPr sz="2000" b="1" spc="-445" dirty="0">
                <a:solidFill>
                  <a:srgbClr val="DDDDDD"/>
                </a:solidFill>
                <a:latin typeface="FZLTZHB--B51-0"/>
                <a:cs typeface="FZLTZHB--B51-0"/>
              </a:rPr>
              <a:t>S</a:t>
            </a:r>
            <a:r>
              <a:rPr sz="2000" b="1" spc="245" dirty="0">
                <a:solidFill>
                  <a:srgbClr val="DDDDDD"/>
                </a:solidFill>
                <a:latin typeface="FZLTZHB--B51-0"/>
                <a:cs typeface="FZLTZHB--B51-0"/>
              </a:rPr>
              <a:t>tr[0</a:t>
            </a:r>
            <a:r>
              <a:rPr sz="2000" b="1" spc="175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60" dirty="0">
                <a:solidFill>
                  <a:srgbClr val="DDDDDD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DDDDD"/>
                </a:solidFill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后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DDDDDD"/>
                </a:solidFill>
                <a:latin typeface="Arial Unicode MS"/>
                <a:cs typeface="Arial Unicode MS"/>
              </a:rPr>
              <a:t>是</a:t>
            </a:r>
            <a:r>
              <a:rPr sz="2000" b="1" spc="400" dirty="0">
                <a:solidFill>
                  <a:srgbClr val="DDDDDD"/>
                </a:solidFill>
                <a:latin typeface="FZLTZHB--B51-0"/>
                <a:cs typeface="FZLTZHB--B51-0"/>
              </a:rPr>
              <a:t>{</a:t>
            </a:r>
            <a:r>
              <a:rPr sz="2000" b="1" spc="320" dirty="0">
                <a:solidFill>
                  <a:srgbClr val="DDDDD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DDDDD"/>
                </a:solidFill>
                <a:latin typeface="FZLTZHB--B51-0"/>
                <a:cs typeface="FZLTZHB--B51-0"/>
              </a:rPr>
              <a:t>.2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DDDDD"/>
                </a:solidFill>
                <a:latin typeface="FZLTZHB--B51-0"/>
                <a:cs typeface="FZLTZHB--B51-0"/>
              </a:rPr>
              <a:t>}F</a:t>
            </a:r>
            <a:r>
              <a:rPr sz="2000" b="1" spc="7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DDDDD"/>
                </a:solidFill>
                <a:latin typeface="FZLTZHB--B51-0"/>
                <a:cs typeface="FZLTZHB--B51-0"/>
              </a:rPr>
              <a:t>.f</a:t>
            </a:r>
            <a:r>
              <a:rPr sz="2000" b="1" spc="290" dirty="0">
                <a:solidFill>
                  <a:srgbClr val="DDDDDD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DDDDD"/>
                </a:solidFill>
                <a:latin typeface="FZLTZHB--B51-0"/>
                <a:cs typeface="FZLTZHB--B51-0"/>
              </a:rPr>
              <a:t>rm</a:t>
            </a:r>
            <a:r>
              <a:rPr sz="2000" b="1" spc="-285" dirty="0">
                <a:solidFill>
                  <a:srgbClr val="DDDDDD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DDDDD"/>
                </a:solidFill>
                <a:latin typeface="FZLTZHB--B51-0"/>
                <a:cs typeface="FZLTZHB--B51-0"/>
              </a:rPr>
              <a:t>t(</a:t>
            </a:r>
            <a:r>
              <a:rPr sz="2000" b="1" spc="165" dirty="0">
                <a:solidFill>
                  <a:srgbClr val="DDDDDD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DDDDD"/>
                </a:solidFill>
                <a:latin typeface="FZLTZHB--B51-0"/>
                <a:cs typeface="FZLTZHB--B51-0"/>
              </a:rPr>
              <a:t>)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DDDD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DDDDD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DDDDD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DDDDD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539115" algn="ctr">
              <a:lnSpc>
                <a:spcPts val="2875"/>
              </a:lnSpc>
              <a:spcBef>
                <a:spcPts val="1805"/>
              </a:spcBef>
              <a:tabLst>
                <a:tab pos="1939925" algn="l"/>
                <a:tab pos="3340735" algn="l"/>
              </a:tabLst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赋值语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句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分支语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句	函数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24557" y="2303830"/>
            <a:ext cx="52959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P</a:t>
            </a:r>
            <a:r>
              <a:rPr spc="-45" dirty="0"/>
              <a:t>y</a:t>
            </a:r>
            <a:r>
              <a:rPr spc="290" dirty="0"/>
              <a:t>thon</a:t>
            </a:r>
            <a:r>
              <a:rPr spc="-5" dirty="0">
                <a:latin typeface="Arial Unicode MS"/>
                <a:cs typeface="Arial Unicode MS"/>
              </a:rPr>
              <a:t>程序的输入输出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6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输入函数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input()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74319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从控制台获得用户输入的函数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input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130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函数的使用格式：</a:t>
            </a:r>
            <a:endParaRPr sz="2400" dirty="0">
              <a:latin typeface="Heiti SC"/>
              <a:cs typeface="Heiti SC"/>
            </a:endParaRPr>
          </a:p>
          <a:p>
            <a:pPr marL="1612900">
              <a:lnSpc>
                <a:spcPct val="100000"/>
              </a:lnSpc>
              <a:spcBef>
                <a:spcPts val="2055"/>
              </a:spcBef>
            </a:pPr>
            <a:r>
              <a:rPr sz="2000" b="1" spc="350" dirty="0">
                <a:latin typeface="Arial"/>
                <a:cs typeface="Arial"/>
              </a:rPr>
              <a:t>&lt;</a:t>
            </a:r>
            <a:r>
              <a:rPr sz="2000" b="1" dirty="0">
                <a:latin typeface="Heiti SC"/>
                <a:cs typeface="Heiti SC"/>
              </a:rPr>
              <a:t>变量</a:t>
            </a:r>
            <a:r>
              <a:rPr sz="2000" b="1" spc="355" dirty="0">
                <a:latin typeface="Arial"/>
                <a:cs typeface="Arial"/>
              </a:rPr>
              <a:t>&gt;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355" dirty="0">
                <a:latin typeface="Arial"/>
                <a:cs typeface="Arial"/>
              </a:rPr>
              <a:t>=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提示</a:t>
            </a:r>
            <a:r>
              <a:rPr sz="2000" b="1" spc="-15" dirty="0">
                <a:latin typeface="Heiti SC"/>
                <a:cs typeface="Heiti SC"/>
              </a:rPr>
              <a:t>信</a:t>
            </a:r>
            <a:r>
              <a:rPr sz="2000" b="1" dirty="0">
                <a:latin typeface="Heiti SC"/>
                <a:cs typeface="Heiti SC"/>
              </a:rPr>
              <a:t>息字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用户输入的信息以字符串类型保存</a:t>
            </a:r>
            <a:r>
              <a:rPr sz="2400" b="1" spc="-35" dirty="0">
                <a:latin typeface="Heiti SC"/>
                <a:cs typeface="Heiti SC"/>
              </a:rPr>
              <a:t>在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变量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dirty="0">
                <a:latin typeface="Heiti SC"/>
                <a:cs typeface="Heiti SC"/>
              </a:rPr>
              <a:t>中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019935" algn="l"/>
                <a:tab pos="4178300" algn="l"/>
                <a:tab pos="4458970" algn="l"/>
              </a:tabLst>
            </a:pPr>
            <a:r>
              <a:rPr sz="2000" b="1" spc="40" dirty="0" err="1">
                <a:latin typeface="FZLTZHB--B51-0"/>
              </a:rPr>
              <a:t>TempStr</a:t>
            </a:r>
            <a:r>
              <a:rPr lang="en-US" altLang="zh-CN" sz="2000" b="1" spc="-220" dirty="0">
                <a:latin typeface="FZLTZHB--B51-0"/>
              </a:rPr>
              <a:t> 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lang="en-US" altLang="zh-CN" sz="2000" b="1" spc="-235" dirty="0">
                <a:latin typeface="FZLTZHB--B51-0"/>
                <a:cs typeface="FZLTZHB--B51-0"/>
              </a:rPr>
              <a:t> 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0" dirty="0">
                <a:latin typeface="FZLTZHB--B51-0"/>
                <a:cs typeface="FZLTZHB--B51-0"/>
              </a:rPr>
              <a:t>TempStr</a:t>
            </a:r>
            <a:r>
              <a:rPr sz="2000" b="1" dirty="0">
                <a:latin typeface="Heiti SC"/>
                <a:cs typeface="Heiti SC"/>
              </a:rPr>
              <a:t>保存</a:t>
            </a:r>
            <a:r>
              <a:rPr sz="2000" b="1" spc="-10" dirty="0">
                <a:latin typeface="Heiti SC"/>
                <a:cs typeface="Heiti SC"/>
              </a:rPr>
              <a:t>用</a:t>
            </a:r>
            <a:r>
              <a:rPr sz="2000" b="1" dirty="0">
                <a:latin typeface="Heiti SC"/>
                <a:cs typeface="Heiti SC"/>
              </a:rPr>
              <a:t>户输入的信息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280" dirty="0"/>
              <a:t>prin</a:t>
            </a:r>
            <a:r>
              <a:rPr spc="180" dirty="0"/>
              <a:t>t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047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05" dirty="0">
                <a:latin typeface="Arial"/>
                <a:cs typeface="Arial"/>
              </a:rPr>
              <a:t>int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 dirty="0">
              <a:latin typeface="Heiti SC"/>
              <a:cs typeface="Heiti SC"/>
            </a:endParaRPr>
          </a:p>
          <a:p>
            <a:pPr marL="1967864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拟输出字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spc="5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字符串类型的一对引号仅在程序内部使用，输出无引号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3613785" algn="l"/>
                <a:tab pos="3893185" algn="l"/>
                <a:tab pos="5557520" algn="l"/>
              </a:tabLst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式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错误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向控制台输出	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输入格式错误</a:t>
            </a:r>
            <a:endParaRPr sz="2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print()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302" y="1529831"/>
            <a:ext cx="844529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函数的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</a:t>
            </a:r>
            <a:r>
              <a:rPr sz="2400" b="1" spc="-10" dirty="0">
                <a:solidFill>
                  <a:srgbClr val="006FC0"/>
                </a:solidFill>
                <a:latin typeface="Heiti SC"/>
                <a:cs typeface="Heiti SC"/>
              </a:rPr>
              <a:t>化</a:t>
            </a:r>
            <a:r>
              <a:rPr sz="2400" b="1" dirty="0">
                <a:latin typeface="Heiti SC"/>
                <a:cs typeface="Heiti SC"/>
              </a:rPr>
              <a:t>：</a:t>
            </a:r>
            <a:endParaRPr sz="2400" dirty="0">
              <a:latin typeface="Heiti SC"/>
              <a:cs typeface="Heiti SC"/>
            </a:endParaRPr>
          </a:p>
          <a:p>
            <a:pPr marL="1129665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转换成人名币是：</a:t>
            </a:r>
            <a:r>
              <a:rPr lang="en-US" altLang="zh-CN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¥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:.</a:t>
            </a:r>
            <a:r>
              <a:rPr sz="20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35" dirty="0">
                <a:solidFill>
                  <a:srgbClr val="1DB41D"/>
                </a:solidFill>
                <a:latin typeface="FZLTZHB--B51-0"/>
                <a:cs typeface="FZLTZHB--B51-0"/>
              </a:rPr>
              <a:t>f}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lang="en-US" sz="2000" b="1" spc="135" dirty="0">
                <a:latin typeface="FZLTZHB--B51-0"/>
              </a:rPr>
              <a:t>format(</a:t>
            </a:r>
            <a:r>
              <a:rPr lang="en-US" sz="2000" b="1" spc="135" dirty="0">
                <a:solidFill>
                  <a:schemeClr val="accent6">
                    <a:lumMod val="75000"/>
                  </a:schemeClr>
                </a:solidFill>
                <a:latin typeface="FZLTZHB--B51-0"/>
              </a:rPr>
              <a:t>C</a:t>
            </a:r>
            <a:r>
              <a:rPr lang="en-US" sz="2000" b="1" spc="135" dirty="0">
                <a:latin typeface="FZLTZHB--B51-0"/>
              </a:rPr>
              <a:t>)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6763" y="3349774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5874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6763" y="3348249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4439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6001" y="3336947"/>
            <a:ext cx="720090" cy="26034"/>
          </a:xfrm>
          <a:custGeom>
            <a:avLst/>
            <a:gdLst/>
            <a:ahLst/>
            <a:cxnLst/>
            <a:rect l="l" t="t" r="r" b="b"/>
            <a:pathLst>
              <a:path w="720089" h="26035">
                <a:moveTo>
                  <a:pt x="0" y="25908"/>
                </a:moveTo>
                <a:lnTo>
                  <a:pt x="720089" y="25908"/>
                </a:lnTo>
                <a:lnTo>
                  <a:pt x="72008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5519" y="375668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6153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5519" y="3349138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4630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33326" y="3348376"/>
            <a:ext cx="26034" cy="409575"/>
          </a:xfrm>
          <a:custGeom>
            <a:avLst/>
            <a:gdLst/>
            <a:ahLst/>
            <a:cxnLst/>
            <a:rect l="l" t="t" r="r" b="b"/>
            <a:pathLst>
              <a:path w="26034" h="409575">
                <a:moveTo>
                  <a:pt x="0" y="409067"/>
                </a:moveTo>
                <a:lnTo>
                  <a:pt x="25907" y="409067"/>
                </a:lnTo>
                <a:lnTo>
                  <a:pt x="25907" y="0"/>
                </a:lnTo>
                <a:lnTo>
                  <a:pt x="0" y="0"/>
                </a:lnTo>
                <a:lnTo>
                  <a:pt x="0" y="409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1855" y="3755919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5137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5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1855" y="3742330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1855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5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1093" y="3741568"/>
            <a:ext cx="1885314" cy="15240"/>
          </a:xfrm>
          <a:custGeom>
            <a:avLst/>
            <a:gdLst/>
            <a:ahLst/>
            <a:cxnLst/>
            <a:rect l="l" t="t" r="r" b="b"/>
            <a:pathLst>
              <a:path w="1885315" h="15239">
                <a:moveTo>
                  <a:pt x="1884806" y="15112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6802" y="3349900"/>
            <a:ext cx="78105" cy="396875"/>
          </a:xfrm>
          <a:custGeom>
            <a:avLst/>
            <a:gdLst/>
            <a:ahLst/>
            <a:cxnLst/>
            <a:rect l="l" t="t" r="r" b="b"/>
            <a:pathLst>
              <a:path w="78104" h="396875">
                <a:moveTo>
                  <a:pt x="51815" y="64770"/>
                </a:moveTo>
                <a:lnTo>
                  <a:pt x="25908" y="64770"/>
                </a:lnTo>
                <a:lnTo>
                  <a:pt x="25908" y="396494"/>
                </a:lnTo>
                <a:lnTo>
                  <a:pt x="51815" y="396494"/>
                </a:lnTo>
                <a:lnTo>
                  <a:pt x="51815" y="64770"/>
                </a:lnTo>
                <a:close/>
              </a:path>
              <a:path w="78104" h="39687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96875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26235" y="4037353"/>
            <a:ext cx="591248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2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表示槽，后续变量</a:t>
            </a:r>
            <a:r>
              <a:rPr sz="2000" b="1" spc="-15" dirty="0">
                <a:latin typeface="Heiti SC"/>
                <a:cs typeface="Heiti SC"/>
              </a:rPr>
              <a:t>填</a:t>
            </a:r>
            <a:r>
              <a:rPr sz="2000" b="1" dirty="0">
                <a:latin typeface="Heiti SC"/>
                <a:cs typeface="Heiti SC"/>
              </a:rPr>
              <a:t>充到</a:t>
            </a:r>
            <a:r>
              <a:rPr sz="2000" b="1" spc="-15" dirty="0">
                <a:latin typeface="Heiti SC"/>
                <a:cs typeface="Heiti SC"/>
              </a:rPr>
              <a:t>槽</a:t>
            </a:r>
            <a:r>
              <a:rPr sz="2000" b="1" dirty="0">
                <a:latin typeface="Heiti SC"/>
                <a:cs typeface="Heiti SC"/>
              </a:rPr>
              <a:t>中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DB41D"/>
                </a:solidFill>
                <a:latin typeface="Arial"/>
                <a:cs typeface="Arial"/>
              </a:rPr>
              <a:t>:.2f</a:t>
            </a:r>
            <a:r>
              <a:rPr sz="2000" b="1" spc="5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表示将变量</a:t>
            </a:r>
            <a:r>
              <a:rPr sz="2000" b="1" spc="-105" dirty="0">
                <a:latin typeface="Arial"/>
                <a:cs typeface="Arial"/>
              </a:rPr>
              <a:t>C</a:t>
            </a:r>
            <a:r>
              <a:rPr sz="2000" b="1" dirty="0">
                <a:latin typeface="Heiti SC"/>
                <a:cs typeface="Heiti SC"/>
              </a:rPr>
              <a:t>填充到这</a:t>
            </a:r>
            <a:r>
              <a:rPr sz="2000" b="1" spc="-15" dirty="0">
                <a:latin typeface="Heiti SC"/>
                <a:cs typeface="Heiti SC"/>
              </a:rPr>
              <a:t>个</a:t>
            </a:r>
            <a:r>
              <a:rPr sz="2000" b="1" dirty="0">
                <a:latin typeface="Heiti SC"/>
                <a:cs typeface="Heiti SC"/>
              </a:rPr>
              <a:t>位置</a:t>
            </a:r>
            <a:r>
              <a:rPr sz="2000" b="1" spc="-15" dirty="0">
                <a:latin typeface="Heiti SC"/>
                <a:cs typeface="Heiti SC"/>
              </a:rPr>
              <a:t>时</a:t>
            </a:r>
            <a:r>
              <a:rPr sz="2000" b="1" dirty="0">
                <a:latin typeface="Heiti SC"/>
                <a:cs typeface="Heiti SC"/>
              </a:rPr>
              <a:t>取小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点</a:t>
            </a:r>
            <a:r>
              <a:rPr sz="2000" b="1" spc="5" dirty="0">
                <a:latin typeface="Heiti SC"/>
                <a:cs typeface="Heiti SC"/>
              </a:rPr>
              <a:t>后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dirty="0">
                <a:latin typeface="Heiti SC"/>
                <a:cs typeface="Heiti SC"/>
              </a:rPr>
              <a:t>位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303" y="1529831"/>
            <a:ext cx="6943090" cy="1732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5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>
              <a:latin typeface="Heiti SC"/>
              <a:cs typeface="Heiti SC"/>
            </a:endParaRPr>
          </a:p>
          <a:p>
            <a:pPr marL="2108200">
              <a:lnSpc>
                <a:spcPct val="100000"/>
              </a:lnSpc>
              <a:spcBef>
                <a:spcPts val="2055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字符串或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7" name="object 7"/>
          <p:cNvSpPr/>
          <p:nvPr/>
        </p:nvSpPr>
        <p:spPr>
          <a:xfrm>
            <a:off x="4751832" y="3595115"/>
            <a:ext cx="3857625" cy="1214755"/>
          </a:xfrm>
          <a:custGeom>
            <a:avLst/>
            <a:gdLst/>
            <a:ahLst/>
            <a:cxnLst/>
            <a:rect l="l" t="t" r="r" b="b"/>
            <a:pathLst>
              <a:path w="3857625" h="1214754">
                <a:moveTo>
                  <a:pt x="0" y="1214628"/>
                </a:moveTo>
                <a:lnTo>
                  <a:pt x="3857244" y="1214628"/>
                </a:lnTo>
                <a:lnTo>
                  <a:pt x="3857244" y="0"/>
                </a:lnTo>
                <a:lnTo>
                  <a:pt x="0" y="0"/>
                </a:lnTo>
                <a:lnTo>
                  <a:pt x="0" y="121462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1207" y="3544528"/>
            <a:ext cx="3658870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1+2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solidFill>
                  <a:srgbClr val="000FFF"/>
                </a:solidFill>
                <a:latin typeface="FZLTZHB--B51-0"/>
                <a:cs typeface="FZLTZHB--B51-0"/>
              </a:rPr>
              <a:t>'1+</a:t>
            </a:r>
            <a:r>
              <a:rPr sz="2000" b="1" spc="70" dirty="0">
                <a:solidFill>
                  <a:srgbClr val="000FFF"/>
                </a:solidFill>
                <a:latin typeface="FZLTZHB--B51-0"/>
                <a:cs typeface="FZLTZHB--B51-0"/>
              </a:rPr>
              <a:t>2</a:t>
            </a:r>
            <a:r>
              <a:rPr sz="2000" b="1" spc="665" dirty="0">
                <a:solidFill>
                  <a:srgbClr val="000FFF"/>
                </a:solidFill>
                <a:latin typeface="FZLTZHB--B51-0"/>
                <a:cs typeface="FZLTZHB--B51-0"/>
              </a:rPr>
              <a:t>'</a:t>
            </a:r>
            <a:endParaRPr sz="2000" dirty="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rint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60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el</a:t>
            </a:r>
            <a:r>
              <a:rPr sz="2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84" dirty="0">
                <a:solidFill>
                  <a:srgbClr val="1DB41D"/>
                </a:solidFill>
                <a:latin typeface="FZLTZHB--B51-0"/>
                <a:cs typeface="FZLTZHB--B51-0"/>
              </a:rPr>
              <a:t>)'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20" dirty="0">
                <a:solidFill>
                  <a:srgbClr val="000FFF"/>
                </a:solidFill>
                <a:latin typeface="FZLTZHB--B51-0"/>
                <a:cs typeface="FZLTZHB--B51-0"/>
              </a:rPr>
              <a:t>Hello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975" y="3595115"/>
            <a:ext cx="2809240" cy="1353820"/>
          </a:xfrm>
          <a:custGeom>
            <a:avLst/>
            <a:gdLst/>
            <a:ahLst/>
            <a:cxnLst/>
            <a:rect l="l" t="t" r="r" b="b"/>
            <a:pathLst>
              <a:path w="2809240" h="1353820">
                <a:moveTo>
                  <a:pt x="0" y="1353312"/>
                </a:moveTo>
                <a:lnTo>
                  <a:pt x="2808731" y="1353312"/>
                </a:lnTo>
                <a:lnTo>
                  <a:pt x="2808731" y="0"/>
                </a:lnTo>
                <a:lnTo>
                  <a:pt x="0" y="0"/>
                </a:lnTo>
                <a:lnTo>
                  <a:pt x="0" y="1353312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0716" y="3613263"/>
            <a:ext cx="2122805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55" dirty="0">
                <a:solidFill>
                  <a:srgbClr val="000F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+2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0F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208" y="1529831"/>
            <a:ext cx="5816600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3225" indent="-166116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85420" algn="ctr">
              <a:lnSpc>
                <a:spcPct val="100000"/>
              </a:lnSpc>
              <a:spcBef>
                <a:spcPts val="2150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2000" b="1" spc="-10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85" dirty="0">
                <a:latin typeface="FZLTZHB--B51-0"/>
                <a:cs typeface="FZLTZHB--B51-0"/>
              </a:rPr>
              <a:t>(</a:t>
            </a:r>
            <a:r>
              <a:rPr sz="2000" b="1" spc="5" dirty="0">
                <a:latin typeface="FZLTZHB--B51-0"/>
              </a:rPr>
              <a:t>TempStr[0:-1])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1764"/>
              </a:spcBef>
            </a:pPr>
            <a:r>
              <a:rPr sz="2000" b="1" dirty="0">
                <a:latin typeface="Heiti SC"/>
                <a:cs typeface="Heiti SC"/>
              </a:rPr>
              <a:t>如果</a:t>
            </a:r>
            <a:r>
              <a:rPr sz="2000" b="1" spc="-155" dirty="0">
                <a:latin typeface="FZLTZHB--B51-0"/>
                <a:cs typeface="FZLTZHB--B51-0"/>
              </a:rPr>
              <a:t>TempStr[</a:t>
            </a:r>
            <a:r>
              <a:rPr sz="2000" b="1" spc="-175" dirty="0">
                <a:latin typeface="FZLTZHB--B51-0"/>
                <a:cs typeface="FZLTZHB--B51-0"/>
              </a:rPr>
              <a:t>0</a:t>
            </a:r>
            <a:r>
              <a:rPr sz="2000" b="1" spc="43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Heiti SC"/>
                <a:cs typeface="Heiti SC"/>
              </a:rPr>
              <a:t>值</a:t>
            </a:r>
            <a:r>
              <a:rPr sz="2000" b="1" spc="-15" dirty="0">
                <a:latin typeface="Heiti SC"/>
                <a:cs typeface="Heiti SC"/>
              </a:rPr>
              <a:t>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9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.3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，输</a:t>
            </a:r>
            <a:r>
              <a:rPr sz="2000" b="1" spc="-15" dirty="0">
                <a:latin typeface="Heiti SC"/>
                <a:cs typeface="Heiti SC"/>
              </a:rPr>
              <a:t>出</a:t>
            </a:r>
            <a:r>
              <a:rPr sz="2000" b="1" dirty="0">
                <a:latin typeface="Heiti SC"/>
                <a:cs typeface="Heiti SC"/>
              </a:rPr>
              <a:t>是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18745" algn="ctr">
              <a:lnSpc>
                <a:spcPct val="100000"/>
              </a:lnSpc>
            </a:pPr>
            <a:r>
              <a:rPr sz="2400" b="1" spc="125" dirty="0">
                <a:latin typeface="FZLTZHB--B51-0"/>
                <a:cs typeface="FZLTZHB--B51-0"/>
              </a:rPr>
              <a:t>12</a:t>
            </a:r>
            <a:r>
              <a:rPr sz="2400" b="1" spc="75" dirty="0">
                <a:latin typeface="FZLTZHB--B51-0"/>
                <a:cs typeface="FZLTZHB--B51-0"/>
              </a:rPr>
              <a:t>.</a:t>
            </a:r>
            <a:r>
              <a:rPr sz="2400" b="1" spc="-265" dirty="0">
                <a:latin typeface="FZLTZHB--B51-0"/>
                <a:cs typeface="FZLTZHB--B51-0"/>
              </a:rPr>
              <a:t>3</a:t>
            </a:r>
            <a:endParaRPr sz="24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0694" y="2303830"/>
            <a:ext cx="464375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1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温度转</a:t>
            </a:r>
            <a:r>
              <a:rPr sz="4000" spc="-10" dirty="0">
                <a:latin typeface="Arial Unicode MS"/>
                <a:cs typeface="Arial Unicode MS"/>
              </a:rPr>
              <a:t>换</a:t>
            </a:r>
            <a:r>
              <a:rPr sz="4000" spc="-204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代码分析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347" y="556259"/>
            <a:ext cx="6480175" cy="3743325"/>
          </a:xfrm>
          <a:custGeom>
            <a:avLst/>
            <a:gdLst/>
            <a:ahLst/>
            <a:cxnLst/>
            <a:rect l="l" t="t" r="r" b="b"/>
            <a:pathLst>
              <a:path w="6480175" h="3743325">
                <a:moveTo>
                  <a:pt x="0" y="3742944"/>
                </a:moveTo>
                <a:lnTo>
                  <a:pt x="6480048" y="3742944"/>
                </a:lnTo>
                <a:lnTo>
                  <a:pt x="6480048" y="0"/>
                </a:lnTo>
                <a:lnTo>
                  <a:pt x="0" y="0"/>
                </a:lnTo>
                <a:lnTo>
                  <a:pt x="0" y="3742944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553212"/>
            <a:ext cx="6486525" cy="3749040"/>
          </a:xfrm>
          <a:custGeom>
            <a:avLst/>
            <a:gdLst/>
            <a:ahLst/>
            <a:cxnLst/>
            <a:rect l="l" t="t" r="r" b="b"/>
            <a:pathLst>
              <a:path w="6486525" h="3749040">
                <a:moveTo>
                  <a:pt x="6484747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7668"/>
                </a:lnTo>
                <a:lnTo>
                  <a:pt x="1358" y="3749040"/>
                </a:lnTo>
                <a:lnTo>
                  <a:pt x="6484747" y="3749040"/>
                </a:lnTo>
                <a:lnTo>
                  <a:pt x="6486144" y="3747668"/>
                </a:lnTo>
                <a:lnTo>
                  <a:pt x="6486144" y="3745382"/>
                </a:lnTo>
                <a:lnTo>
                  <a:pt x="3657" y="3745382"/>
                </a:lnTo>
                <a:lnTo>
                  <a:pt x="3657" y="3683"/>
                </a:lnTo>
                <a:lnTo>
                  <a:pt x="6486144" y="3683"/>
                </a:lnTo>
                <a:lnTo>
                  <a:pt x="6486144" y="1397"/>
                </a:lnTo>
                <a:lnTo>
                  <a:pt x="6484747" y="0"/>
                </a:lnTo>
                <a:close/>
              </a:path>
              <a:path w="6486525" h="3749040">
                <a:moveTo>
                  <a:pt x="6486144" y="3683"/>
                </a:moveTo>
                <a:lnTo>
                  <a:pt x="6482460" y="3683"/>
                </a:lnTo>
                <a:lnTo>
                  <a:pt x="6482460" y="3745382"/>
                </a:lnTo>
                <a:lnTo>
                  <a:pt x="6486144" y="3745382"/>
                </a:lnTo>
                <a:lnTo>
                  <a:pt x="6486144" y="3683"/>
                </a:lnTo>
                <a:close/>
              </a:path>
              <a:path w="6486525" h="3749040">
                <a:moveTo>
                  <a:pt x="6481318" y="4825"/>
                </a:moveTo>
                <a:lnTo>
                  <a:pt x="4876" y="4825"/>
                </a:lnTo>
                <a:lnTo>
                  <a:pt x="4876" y="3744163"/>
                </a:lnTo>
                <a:lnTo>
                  <a:pt x="6481318" y="3744163"/>
                </a:lnTo>
                <a:lnTo>
                  <a:pt x="6481318" y="3742944"/>
                </a:lnTo>
                <a:lnTo>
                  <a:pt x="6096" y="3742944"/>
                </a:lnTo>
                <a:lnTo>
                  <a:pt x="6096" y="6096"/>
                </a:lnTo>
                <a:lnTo>
                  <a:pt x="6481318" y="6096"/>
                </a:lnTo>
                <a:lnTo>
                  <a:pt x="6481318" y="4825"/>
                </a:lnTo>
                <a:close/>
              </a:path>
              <a:path w="6486525" h="3749040">
                <a:moveTo>
                  <a:pt x="6481318" y="6096"/>
                </a:moveTo>
                <a:lnTo>
                  <a:pt x="6480048" y="6096"/>
                </a:lnTo>
                <a:lnTo>
                  <a:pt x="6480048" y="3742944"/>
                </a:lnTo>
                <a:lnTo>
                  <a:pt x="6481318" y="3742944"/>
                </a:lnTo>
                <a:lnTo>
                  <a:pt x="6481318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8452" y="684489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F0000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F0000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452" y="1035226"/>
            <a:ext cx="6000750" cy="382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1033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0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4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064000" algn="l"/>
                <a:tab pos="4344670" algn="l"/>
              </a:tabLst>
            </a:pPr>
            <a:r>
              <a:rPr sz="2000" b="1" spc="-550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v</a:t>
            </a:r>
            <a:r>
              <a:rPr sz="2000" b="1" spc="175" dirty="0">
                <a:solidFill>
                  <a:srgbClr val="900090"/>
                </a:solidFill>
                <a:latin typeface="FZLTZHB--B51-0"/>
                <a:cs typeface="FZLTZHB--B51-0"/>
              </a:rPr>
              <a:t>al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90" dirty="0">
                <a:latin typeface="FZLTZHB--B51-0"/>
                <a:cs typeface="FZLTZHB--B51-0"/>
              </a:rPr>
              <a:t>0: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3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204" dirty="0">
                <a:latin typeface="FZLTZHB--B51-0"/>
                <a:cs typeface="FZLTZHB--B51-0"/>
              </a:rPr>
              <a:t>)/1.8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25" dirty="0">
                <a:latin typeface="FZLTZHB--B51-0"/>
                <a:cs typeface="FZLTZHB--B51-0"/>
              </a:rPr>
              <a:t>t(</a:t>
            </a:r>
            <a:r>
              <a:rPr sz="2000" b="1" spc="5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49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85" dirty="0">
                <a:latin typeface="FZLTZHB--B51-0"/>
                <a:cs typeface="FZLTZHB--B51-0"/>
              </a:rPr>
              <a:t>e</a:t>
            </a:r>
            <a:r>
              <a:rPr sz="2000" b="1" spc="-540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15" dirty="0">
                <a:latin typeface="FZLTZHB--B51-0"/>
                <a:cs typeface="FZLTZHB--B51-0"/>
              </a:rPr>
              <a:t>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65" dirty="0">
                <a:latin typeface="FZLTZHB--B51-0"/>
                <a:cs typeface="FZLTZHB--B51-0"/>
              </a:rPr>
              <a:t>8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245" dirty="0">
                <a:latin typeface="FZLTZHB--B51-0"/>
                <a:cs typeface="FZLTZHB--B51-0"/>
              </a:rPr>
              <a:t>tr[0</a:t>
            </a:r>
            <a:r>
              <a:rPr sz="2000" b="1" spc="17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40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}F</a:t>
            </a:r>
            <a:r>
              <a:rPr sz="20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90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85" dirty="0">
                <a:latin typeface="FZLTZHB--B51-0"/>
                <a:cs typeface="FZLTZHB--B51-0"/>
              </a:rPr>
              <a:t>a</a:t>
            </a:r>
            <a:r>
              <a:rPr sz="2000" b="1" spc="95" dirty="0">
                <a:latin typeface="FZLTZHB--B51-0"/>
                <a:cs typeface="FZLTZHB--B51-0"/>
              </a:rPr>
              <a:t>t(</a:t>
            </a:r>
            <a:r>
              <a:rPr sz="2000" b="1" spc="165" dirty="0">
                <a:latin typeface="FZLTZHB--B51-0"/>
                <a:cs typeface="FZLTZHB--B51-0"/>
              </a:rPr>
              <a:t>F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45870" indent="-6737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750">
              <a:latin typeface="Times New Roman"/>
              <a:cs typeface="Times New Roman"/>
            </a:endParaRPr>
          </a:p>
          <a:p>
            <a:pPr marL="467995" algn="ctr">
              <a:lnSpc>
                <a:spcPct val="100000"/>
              </a:lnSpc>
            </a:pPr>
            <a:r>
              <a:rPr sz="2400" b="1" spc="105" dirty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温度转换</a:t>
            </a:r>
            <a:r>
              <a:rPr sz="2400" b="1" spc="105" dirty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实例代码逐行分析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46151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绑定中国大学</a:t>
            </a:r>
            <a:r>
              <a:rPr sz="3200" spc="229" dirty="0">
                <a:latin typeface="Arial"/>
                <a:cs typeface="Arial"/>
              </a:rPr>
              <a:t>MO</a:t>
            </a:r>
            <a:r>
              <a:rPr sz="3200" spc="235" dirty="0">
                <a:latin typeface="Arial"/>
                <a:cs typeface="Arial"/>
              </a:rPr>
              <a:t>O</a:t>
            </a:r>
            <a:r>
              <a:rPr sz="3200" spc="-175" dirty="0">
                <a:latin typeface="Arial"/>
                <a:cs typeface="Arial"/>
              </a:rPr>
              <a:t>C</a:t>
            </a:r>
            <a:r>
              <a:rPr sz="3200" dirty="0">
                <a:latin typeface="Arial Unicode MS"/>
                <a:cs typeface="Arial Unicode MS"/>
              </a:rPr>
              <a:t>账号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196" y="1205483"/>
            <a:ext cx="6614159" cy="3770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2066" y="3147822"/>
            <a:ext cx="5473065" cy="462280"/>
          </a:xfrm>
          <a:custGeom>
            <a:avLst/>
            <a:gdLst/>
            <a:ahLst/>
            <a:cxnLst/>
            <a:rect l="l" t="t" r="r" b="b"/>
            <a:pathLst>
              <a:path w="5473065" h="462279">
                <a:moveTo>
                  <a:pt x="0" y="461771"/>
                </a:moveTo>
                <a:lnTo>
                  <a:pt x="5472683" y="461771"/>
                </a:lnTo>
                <a:lnTo>
                  <a:pt x="5472683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3826764"/>
            <a:ext cx="3005455" cy="401320"/>
          </a:xfrm>
          <a:custGeom>
            <a:avLst/>
            <a:gdLst/>
            <a:ahLst/>
            <a:cxnLst/>
            <a:rect l="l" t="t" r="r" b="b"/>
            <a:pathLst>
              <a:path w="3005454" h="401320">
                <a:moveTo>
                  <a:pt x="0" y="400812"/>
                </a:moveTo>
                <a:lnTo>
                  <a:pt x="3005328" y="400812"/>
                </a:lnTo>
                <a:lnTo>
                  <a:pt x="300532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3821" y="3902388"/>
            <a:ext cx="282511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6900"/>
                </a:solidFill>
                <a:latin typeface="Heiti SC"/>
                <a:cs typeface="Heiti SC"/>
              </a:rPr>
              <a:t>点击后根据流程完成绑定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888" y="1654681"/>
            <a:ext cx="6047740" cy="23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缩进、注释、命名、变量、保留字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数据类型、字符串、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整数、浮点数、列表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赋值语句、分支语句、函数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inp</a:t>
            </a:r>
            <a:r>
              <a:rPr sz="2400" b="1" spc="105" dirty="0">
                <a:latin typeface="Arial"/>
                <a:cs typeface="Arial"/>
              </a:rPr>
              <a:t>u</a:t>
            </a:r>
            <a:r>
              <a:rPr sz="2400" b="1" spc="150" dirty="0">
                <a:latin typeface="Arial"/>
                <a:cs typeface="Arial"/>
              </a:rPr>
              <a:t>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格式化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4000" cy="514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4919" y="1109472"/>
            <a:ext cx="6614159" cy="3768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45015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选择本课程对应实践课程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3603" y="4372355"/>
            <a:ext cx="1584960" cy="399415"/>
          </a:xfrm>
          <a:custGeom>
            <a:avLst/>
            <a:gdLst/>
            <a:ahLst/>
            <a:cxnLst/>
            <a:rect l="l" t="t" r="r" b="b"/>
            <a:pathLst>
              <a:path w="1584960" h="399414">
                <a:moveTo>
                  <a:pt x="0" y="399288"/>
                </a:moveTo>
                <a:lnTo>
                  <a:pt x="1584960" y="399288"/>
                </a:lnTo>
                <a:lnTo>
                  <a:pt x="158496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337" y="3306317"/>
            <a:ext cx="2780030" cy="1572895"/>
          </a:xfrm>
          <a:prstGeom prst="rect">
            <a:avLst/>
          </a:prstGeom>
          <a:ln w="44196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8505">
              <a:lnSpc>
                <a:spcPct val="100000"/>
              </a:lnSpc>
            </a:pPr>
            <a:r>
              <a:rPr sz="2000" b="1" dirty="0">
                <a:solidFill>
                  <a:srgbClr val="FF6900"/>
                </a:solidFill>
                <a:latin typeface="Heiti SC"/>
                <a:cs typeface="Heiti SC"/>
              </a:rPr>
              <a:t>加入该课程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2322" y="1996859"/>
            <a:ext cx="450278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程序设计基本方法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  <a:latin typeface="Arial"/>
                <a:cs typeface="Arial"/>
              </a:rPr>
              <a:t>P</a:t>
            </a:r>
            <a:r>
              <a:rPr sz="2400" spc="-25" dirty="0">
                <a:solidFill>
                  <a:srgbClr val="1C85EE"/>
                </a:solidFill>
                <a:latin typeface="Arial"/>
                <a:cs typeface="Arial"/>
              </a:rPr>
              <a:t>y</a:t>
            </a:r>
            <a:r>
              <a:rPr sz="2400" spc="165" dirty="0">
                <a:solidFill>
                  <a:srgbClr val="1C85EE"/>
                </a:solidFill>
                <a:latin typeface="Arial"/>
                <a:cs typeface="Arial"/>
              </a:rPr>
              <a:t>tho</a:t>
            </a:r>
            <a:r>
              <a:rPr sz="2400" spc="195" dirty="0">
                <a:solidFill>
                  <a:srgbClr val="1C85E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32810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程序设计基本方法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2239" y="1715886"/>
            <a:ext cx="2992755" cy="23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计算机与程序设计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编译和解释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程序的基本编写方法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7" y="2114042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36" y="896619"/>
                </a:moveTo>
                <a:lnTo>
                  <a:pt x="269277" y="911859"/>
                </a:lnTo>
                <a:lnTo>
                  <a:pt x="247538" y="918209"/>
                </a:lnTo>
                <a:lnTo>
                  <a:pt x="161386" y="948689"/>
                </a:lnTo>
                <a:lnTo>
                  <a:pt x="121109" y="966469"/>
                </a:lnTo>
                <a:lnTo>
                  <a:pt x="84464" y="988059"/>
                </a:lnTo>
                <a:lnTo>
                  <a:pt x="52773" y="1012189"/>
                </a:lnTo>
                <a:lnTo>
                  <a:pt x="27363" y="1043939"/>
                </a:lnTo>
                <a:lnTo>
                  <a:pt x="9556" y="1080770"/>
                </a:lnTo>
                <a:lnTo>
                  <a:pt x="677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29" y="1210309"/>
                </a:lnTo>
                <a:lnTo>
                  <a:pt x="26054" y="1234439"/>
                </a:lnTo>
                <a:lnTo>
                  <a:pt x="32437" y="1247139"/>
                </a:lnTo>
                <a:lnTo>
                  <a:pt x="39392" y="1258570"/>
                </a:lnTo>
                <a:lnTo>
                  <a:pt x="311836" y="1258570"/>
                </a:lnTo>
                <a:lnTo>
                  <a:pt x="311836" y="896619"/>
                </a:lnTo>
                <a:close/>
              </a:path>
              <a:path w="1187450" h="1258570">
                <a:moveTo>
                  <a:pt x="311836" y="580389"/>
                </a:moveTo>
                <a:lnTo>
                  <a:pt x="311836" y="624839"/>
                </a:lnTo>
                <a:lnTo>
                  <a:pt x="316916" y="628650"/>
                </a:lnTo>
                <a:lnTo>
                  <a:pt x="321869" y="629919"/>
                </a:lnTo>
                <a:lnTo>
                  <a:pt x="329358" y="638809"/>
                </a:lnTo>
                <a:lnTo>
                  <a:pt x="334217" y="648969"/>
                </a:lnTo>
                <a:lnTo>
                  <a:pt x="339449" y="659130"/>
                </a:lnTo>
                <a:lnTo>
                  <a:pt x="345180" y="669289"/>
                </a:lnTo>
                <a:lnTo>
                  <a:pt x="351537" y="680719"/>
                </a:lnTo>
                <a:lnTo>
                  <a:pt x="358646" y="693419"/>
                </a:lnTo>
                <a:lnTo>
                  <a:pt x="366633" y="706119"/>
                </a:lnTo>
                <a:lnTo>
                  <a:pt x="372118" y="716280"/>
                </a:lnTo>
                <a:lnTo>
                  <a:pt x="378130" y="726439"/>
                </a:lnTo>
                <a:lnTo>
                  <a:pt x="384600" y="737869"/>
                </a:lnTo>
                <a:lnTo>
                  <a:pt x="391462" y="748030"/>
                </a:lnTo>
                <a:lnTo>
                  <a:pt x="398644" y="759459"/>
                </a:lnTo>
                <a:lnTo>
                  <a:pt x="413700" y="781050"/>
                </a:lnTo>
                <a:lnTo>
                  <a:pt x="421436" y="792480"/>
                </a:lnTo>
                <a:lnTo>
                  <a:pt x="402477" y="836930"/>
                </a:lnTo>
                <a:lnTo>
                  <a:pt x="375638" y="864869"/>
                </a:lnTo>
                <a:lnTo>
                  <a:pt x="328092" y="891539"/>
                </a:lnTo>
                <a:lnTo>
                  <a:pt x="311836" y="896619"/>
                </a:lnTo>
                <a:lnTo>
                  <a:pt x="311872" y="1258570"/>
                </a:lnTo>
                <a:lnTo>
                  <a:pt x="593141" y="1258570"/>
                </a:lnTo>
                <a:lnTo>
                  <a:pt x="593141" y="1214120"/>
                </a:lnTo>
                <a:lnTo>
                  <a:pt x="584378" y="1212850"/>
                </a:lnTo>
                <a:lnTo>
                  <a:pt x="578155" y="1205230"/>
                </a:lnTo>
                <a:lnTo>
                  <a:pt x="578155" y="1186180"/>
                </a:lnTo>
                <a:lnTo>
                  <a:pt x="584378" y="1178559"/>
                </a:lnTo>
                <a:lnTo>
                  <a:pt x="593141" y="1177289"/>
                </a:lnTo>
                <a:lnTo>
                  <a:pt x="593141" y="1165859"/>
                </a:lnTo>
                <a:lnTo>
                  <a:pt x="584378" y="1164589"/>
                </a:lnTo>
                <a:lnTo>
                  <a:pt x="578155" y="1156970"/>
                </a:lnTo>
                <a:lnTo>
                  <a:pt x="578155" y="1137920"/>
                </a:lnTo>
                <a:lnTo>
                  <a:pt x="584378" y="1129030"/>
                </a:lnTo>
                <a:lnTo>
                  <a:pt x="593141" y="1129030"/>
                </a:lnTo>
                <a:lnTo>
                  <a:pt x="593141" y="1109980"/>
                </a:lnTo>
                <a:lnTo>
                  <a:pt x="554921" y="1096009"/>
                </a:lnTo>
                <a:lnTo>
                  <a:pt x="519623" y="1078230"/>
                </a:lnTo>
                <a:lnTo>
                  <a:pt x="486451" y="1056639"/>
                </a:lnTo>
                <a:lnTo>
                  <a:pt x="444150" y="1018539"/>
                </a:lnTo>
                <a:lnTo>
                  <a:pt x="412837" y="981709"/>
                </a:lnTo>
                <a:lnTo>
                  <a:pt x="402320" y="969009"/>
                </a:lnTo>
                <a:lnTo>
                  <a:pt x="391715" y="953769"/>
                </a:lnTo>
                <a:lnTo>
                  <a:pt x="380991" y="938530"/>
                </a:lnTo>
                <a:lnTo>
                  <a:pt x="370119" y="922019"/>
                </a:lnTo>
                <a:lnTo>
                  <a:pt x="412525" y="894080"/>
                </a:lnTo>
                <a:lnTo>
                  <a:pt x="438707" y="866139"/>
                </a:lnTo>
                <a:lnTo>
                  <a:pt x="462049" y="834389"/>
                </a:lnTo>
                <a:lnTo>
                  <a:pt x="469506" y="824230"/>
                </a:lnTo>
                <a:lnTo>
                  <a:pt x="592621" y="824230"/>
                </a:lnTo>
                <a:lnTo>
                  <a:pt x="591999" y="769619"/>
                </a:lnTo>
                <a:lnTo>
                  <a:pt x="551617" y="769619"/>
                </a:lnTo>
                <a:lnTo>
                  <a:pt x="538432" y="767080"/>
                </a:lnTo>
                <a:lnTo>
                  <a:pt x="501239" y="745489"/>
                </a:lnTo>
                <a:lnTo>
                  <a:pt x="475737" y="703580"/>
                </a:lnTo>
                <a:lnTo>
                  <a:pt x="473964" y="690880"/>
                </a:lnTo>
                <a:lnTo>
                  <a:pt x="474122" y="678180"/>
                </a:lnTo>
                <a:lnTo>
                  <a:pt x="504042" y="643889"/>
                </a:lnTo>
                <a:lnTo>
                  <a:pt x="545114" y="628650"/>
                </a:lnTo>
                <a:lnTo>
                  <a:pt x="593141" y="623569"/>
                </a:lnTo>
                <a:lnTo>
                  <a:pt x="593141" y="622300"/>
                </a:lnTo>
                <a:lnTo>
                  <a:pt x="427695" y="622300"/>
                </a:lnTo>
                <a:lnTo>
                  <a:pt x="418713" y="619759"/>
                </a:lnTo>
                <a:lnTo>
                  <a:pt x="410510" y="614680"/>
                </a:lnTo>
                <a:lnTo>
                  <a:pt x="403060" y="607059"/>
                </a:lnTo>
                <a:lnTo>
                  <a:pt x="396335" y="596900"/>
                </a:lnTo>
                <a:lnTo>
                  <a:pt x="332211" y="596900"/>
                </a:lnTo>
                <a:lnTo>
                  <a:pt x="321464" y="589280"/>
                </a:lnTo>
                <a:lnTo>
                  <a:pt x="311836" y="580389"/>
                </a:lnTo>
                <a:close/>
              </a:path>
              <a:path w="1187450" h="1258570">
                <a:moveTo>
                  <a:pt x="773656" y="815339"/>
                </a:moveTo>
                <a:lnTo>
                  <a:pt x="732773" y="815339"/>
                </a:lnTo>
                <a:lnTo>
                  <a:pt x="737546" y="828039"/>
                </a:lnTo>
                <a:lnTo>
                  <a:pt x="755630" y="864869"/>
                </a:lnTo>
                <a:lnTo>
                  <a:pt x="779700" y="895350"/>
                </a:lnTo>
                <a:lnTo>
                  <a:pt x="821868" y="923289"/>
                </a:lnTo>
                <a:lnTo>
                  <a:pt x="810246" y="937259"/>
                </a:lnTo>
                <a:lnTo>
                  <a:pt x="798964" y="951230"/>
                </a:lnTo>
                <a:lnTo>
                  <a:pt x="787969" y="965200"/>
                </a:lnTo>
                <a:lnTo>
                  <a:pt x="777208" y="976630"/>
                </a:lnTo>
                <a:lnTo>
                  <a:pt x="725036" y="1031239"/>
                </a:lnTo>
                <a:lnTo>
                  <a:pt x="693112" y="1056639"/>
                </a:lnTo>
                <a:lnTo>
                  <a:pt x="658955" y="1079500"/>
                </a:lnTo>
                <a:lnTo>
                  <a:pt x="621121" y="1098550"/>
                </a:lnTo>
                <a:lnTo>
                  <a:pt x="593141" y="1109980"/>
                </a:lnTo>
                <a:lnTo>
                  <a:pt x="593141" y="1129030"/>
                </a:lnTo>
                <a:lnTo>
                  <a:pt x="604444" y="1129030"/>
                </a:lnTo>
                <a:lnTo>
                  <a:pt x="611937" y="1136650"/>
                </a:lnTo>
                <a:lnTo>
                  <a:pt x="611937" y="1156970"/>
                </a:lnTo>
                <a:lnTo>
                  <a:pt x="604444" y="1165859"/>
                </a:lnTo>
                <a:lnTo>
                  <a:pt x="593141" y="1165859"/>
                </a:lnTo>
                <a:lnTo>
                  <a:pt x="593141" y="1177289"/>
                </a:lnTo>
                <a:lnTo>
                  <a:pt x="604444" y="1177289"/>
                </a:lnTo>
                <a:lnTo>
                  <a:pt x="611937" y="1184909"/>
                </a:lnTo>
                <a:lnTo>
                  <a:pt x="611937" y="1205230"/>
                </a:lnTo>
                <a:lnTo>
                  <a:pt x="604444" y="1214120"/>
                </a:lnTo>
                <a:lnTo>
                  <a:pt x="593142" y="1214120"/>
                </a:lnTo>
                <a:lnTo>
                  <a:pt x="593177" y="1258570"/>
                </a:lnTo>
                <a:lnTo>
                  <a:pt x="875716" y="1258570"/>
                </a:lnTo>
                <a:lnTo>
                  <a:pt x="875536" y="897889"/>
                </a:lnTo>
                <a:lnTo>
                  <a:pt x="855387" y="890269"/>
                </a:lnTo>
                <a:lnTo>
                  <a:pt x="840262" y="882650"/>
                </a:lnTo>
                <a:lnTo>
                  <a:pt x="826762" y="876300"/>
                </a:lnTo>
                <a:lnTo>
                  <a:pt x="814774" y="867409"/>
                </a:lnTo>
                <a:lnTo>
                  <a:pt x="804226" y="859789"/>
                </a:lnTo>
                <a:lnTo>
                  <a:pt x="795046" y="849630"/>
                </a:lnTo>
                <a:lnTo>
                  <a:pt x="787161" y="840739"/>
                </a:lnTo>
                <a:lnTo>
                  <a:pt x="780499" y="829309"/>
                </a:lnTo>
                <a:lnTo>
                  <a:pt x="774986" y="819150"/>
                </a:lnTo>
                <a:lnTo>
                  <a:pt x="773656" y="815339"/>
                </a:lnTo>
                <a:close/>
              </a:path>
              <a:path w="1187450" h="1258570">
                <a:moveTo>
                  <a:pt x="875716" y="897889"/>
                </a:moveTo>
                <a:lnTo>
                  <a:pt x="875751" y="1258570"/>
                </a:lnTo>
                <a:lnTo>
                  <a:pt x="1153039" y="1248409"/>
                </a:lnTo>
                <a:lnTo>
                  <a:pt x="1159492" y="1236980"/>
                </a:lnTo>
                <a:lnTo>
                  <a:pt x="1175140" y="1200150"/>
                </a:lnTo>
                <a:lnTo>
                  <a:pt x="1186190" y="1151889"/>
                </a:lnTo>
                <a:lnTo>
                  <a:pt x="1186993" y="1140459"/>
                </a:lnTo>
                <a:lnTo>
                  <a:pt x="1186395" y="1116330"/>
                </a:lnTo>
                <a:lnTo>
                  <a:pt x="1177651" y="1074420"/>
                </a:lnTo>
                <a:lnTo>
                  <a:pt x="1159948" y="1038859"/>
                </a:lnTo>
                <a:lnTo>
                  <a:pt x="1134617" y="1009650"/>
                </a:lnTo>
                <a:lnTo>
                  <a:pt x="1102983" y="985519"/>
                </a:lnTo>
                <a:lnTo>
                  <a:pt x="1066377" y="966469"/>
                </a:lnTo>
                <a:lnTo>
                  <a:pt x="1026126" y="948689"/>
                </a:lnTo>
                <a:lnTo>
                  <a:pt x="983557" y="933450"/>
                </a:lnTo>
                <a:lnTo>
                  <a:pt x="961819" y="927100"/>
                </a:lnTo>
                <a:lnTo>
                  <a:pt x="940000" y="919480"/>
                </a:lnTo>
                <a:lnTo>
                  <a:pt x="918266" y="913130"/>
                </a:lnTo>
                <a:lnTo>
                  <a:pt x="875716" y="897889"/>
                </a:lnTo>
                <a:close/>
              </a:path>
              <a:path w="1187450" h="1258570">
                <a:moveTo>
                  <a:pt x="592621" y="824230"/>
                </a:moveTo>
                <a:lnTo>
                  <a:pt x="469506" y="824230"/>
                </a:lnTo>
                <a:lnTo>
                  <a:pt x="494134" y="839469"/>
                </a:lnTo>
                <a:lnTo>
                  <a:pt x="542641" y="862330"/>
                </a:lnTo>
                <a:lnTo>
                  <a:pt x="575708" y="869950"/>
                </a:lnTo>
                <a:lnTo>
                  <a:pt x="593141" y="869950"/>
                </a:lnTo>
                <a:lnTo>
                  <a:pt x="592621" y="824230"/>
                </a:lnTo>
                <a:close/>
              </a:path>
              <a:path w="1187450" h="1258570">
                <a:moveTo>
                  <a:pt x="594411" y="750569"/>
                </a:moveTo>
                <a:lnTo>
                  <a:pt x="593141" y="750569"/>
                </a:lnTo>
                <a:lnTo>
                  <a:pt x="593141" y="869950"/>
                </a:lnTo>
                <a:lnTo>
                  <a:pt x="613759" y="869950"/>
                </a:lnTo>
                <a:lnTo>
                  <a:pt x="635480" y="864869"/>
                </a:lnTo>
                <a:lnTo>
                  <a:pt x="695496" y="839469"/>
                </a:lnTo>
                <a:lnTo>
                  <a:pt x="732773" y="815339"/>
                </a:lnTo>
                <a:lnTo>
                  <a:pt x="773656" y="815339"/>
                </a:lnTo>
                <a:lnTo>
                  <a:pt x="770551" y="806450"/>
                </a:lnTo>
                <a:lnTo>
                  <a:pt x="767122" y="795019"/>
                </a:lnTo>
                <a:lnTo>
                  <a:pt x="764624" y="782319"/>
                </a:lnTo>
                <a:lnTo>
                  <a:pt x="773060" y="773430"/>
                </a:lnTo>
                <a:lnTo>
                  <a:pt x="776581" y="769619"/>
                </a:lnTo>
                <a:lnTo>
                  <a:pt x="635428" y="769619"/>
                </a:lnTo>
                <a:lnTo>
                  <a:pt x="624714" y="767080"/>
                </a:lnTo>
                <a:lnTo>
                  <a:pt x="614780" y="759459"/>
                </a:lnTo>
                <a:lnTo>
                  <a:pt x="604915" y="753109"/>
                </a:lnTo>
                <a:lnTo>
                  <a:pt x="594411" y="750569"/>
                </a:lnTo>
                <a:close/>
              </a:path>
              <a:path w="1187450" h="1258570">
                <a:moveTo>
                  <a:pt x="591782" y="750569"/>
                </a:moveTo>
                <a:lnTo>
                  <a:pt x="582086" y="753109"/>
                </a:lnTo>
                <a:lnTo>
                  <a:pt x="572674" y="759459"/>
                </a:lnTo>
                <a:lnTo>
                  <a:pt x="562774" y="765809"/>
                </a:lnTo>
                <a:lnTo>
                  <a:pt x="551617" y="769619"/>
                </a:lnTo>
                <a:lnTo>
                  <a:pt x="591999" y="769619"/>
                </a:lnTo>
                <a:lnTo>
                  <a:pt x="591782" y="750569"/>
                </a:lnTo>
                <a:close/>
              </a:path>
              <a:path w="1187450" h="1258570">
                <a:moveTo>
                  <a:pt x="640779" y="579119"/>
                </a:moveTo>
                <a:lnTo>
                  <a:pt x="610061" y="579119"/>
                </a:lnTo>
                <a:lnTo>
                  <a:pt x="593189" y="581659"/>
                </a:lnTo>
                <a:lnTo>
                  <a:pt x="606583" y="624839"/>
                </a:lnTo>
                <a:lnTo>
                  <a:pt x="622542" y="626109"/>
                </a:lnTo>
                <a:lnTo>
                  <a:pt x="637946" y="628650"/>
                </a:lnTo>
                <a:lnTo>
                  <a:pt x="678167" y="643889"/>
                </a:lnTo>
                <a:lnTo>
                  <a:pt x="707835" y="683259"/>
                </a:lnTo>
                <a:lnTo>
                  <a:pt x="709191" y="697230"/>
                </a:lnTo>
                <a:lnTo>
                  <a:pt x="707339" y="707389"/>
                </a:lnTo>
                <a:lnTo>
                  <a:pt x="680191" y="748030"/>
                </a:lnTo>
                <a:lnTo>
                  <a:pt x="635428" y="769619"/>
                </a:lnTo>
                <a:lnTo>
                  <a:pt x="776581" y="769619"/>
                </a:lnTo>
                <a:lnTo>
                  <a:pt x="804205" y="734059"/>
                </a:lnTo>
                <a:lnTo>
                  <a:pt x="823705" y="699769"/>
                </a:lnTo>
                <a:lnTo>
                  <a:pt x="829254" y="688339"/>
                </a:lnTo>
                <a:lnTo>
                  <a:pt x="848909" y="655319"/>
                </a:lnTo>
                <a:lnTo>
                  <a:pt x="860730" y="632459"/>
                </a:lnTo>
                <a:lnTo>
                  <a:pt x="870636" y="627380"/>
                </a:lnTo>
                <a:lnTo>
                  <a:pt x="875711" y="624839"/>
                </a:lnTo>
                <a:lnTo>
                  <a:pt x="875582" y="622300"/>
                </a:lnTo>
                <a:lnTo>
                  <a:pt x="752997" y="622300"/>
                </a:lnTo>
                <a:lnTo>
                  <a:pt x="743993" y="621030"/>
                </a:lnTo>
                <a:lnTo>
                  <a:pt x="734365" y="615950"/>
                </a:lnTo>
                <a:lnTo>
                  <a:pt x="733222" y="613409"/>
                </a:lnTo>
                <a:lnTo>
                  <a:pt x="730682" y="612139"/>
                </a:lnTo>
                <a:lnTo>
                  <a:pt x="726363" y="609600"/>
                </a:lnTo>
                <a:lnTo>
                  <a:pt x="718710" y="603250"/>
                </a:lnTo>
                <a:lnTo>
                  <a:pt x="710229" y="598169"/>
                </a:lnTo>
                <a:lnTo>
                  <a:pt x="667602" y="582930"/>
                </a:lnTo>
                <a:lnTo>
                  <a:pt x="654667" y="580389"/>
                </a:lnTo>
                <a:lnTo>
                  <a:pt x="640779" y="579119"/>
                </a:lnTo>
                <a:close/>
              </a:path>
              <a:path w="1187450" h="1258570">
                <a:moveTo>
                  <a:pt x="310926" y="163830"/>
                </a:moveTo>
                <a:lnTo>
                  <a:pt x="305912" y="176530"/>
                </a:lnTo>
                <a:lnTo>
                  <a:pt x="301217" y="187959"/>
                </a:lnTo>
                <a:lnTo>
                  <a:pt x="296834" y="199389"/>
                </a:lnTo>
                <a:lnTo>
                  <a:pt x="292752" y="212089"/>
                </a:lnTo>
                <a:lnTo>
                  <a:pt x="288963" y="224789"/>
                </a:lnTo>
                <a:lnTo>
                  <a:pt x="285459" y="236219"/>
                </a:lnTo>
                <a:lnTo>
                  <a:pt x="276559" y="274319"/>
                </a:lnTo>
                <a:lnTo>
                  <a:pt x="269889" y="312419"/>
                </a:lnTo>
                <a:lnTo>
                  <a:pt x="265206" y="350519"/>
                </a:lnTo>
                <a:lnTo>
                  <a:pt x="263068" y="374650"/>
                </a:lnTo>
                <a:lnTo>
                  <a:pt x="259874" y="381000"/>
                </a:lnTo>
                <a:lnTo>
                  <a:pt x="245568" y="427989"/>
                </a:lnTo>
                <a:lnTo>
                  <a:pt x="241341" y="471169"/>
                </a:lnTo>
                <a:lnTo>
                  <a:pt x="241647" y="481330"/>
                </a:lnTo>
                <a:lnTo>
                  <a:pt x="246935" y="519430"/>
                </a:lnTo>
                <a:lnTo>
                  <a:pt x="257556" y="556259"/>
                </a:lnTo>
                <a:lnTo>
                  <a:pt x="282925" y="600709"/>
                </a:lnTo>
                <a:lnTo>
                  <a:pt x="311830" y="624839"/>
                </a:lnTo>
                <a:lnTo>
                  <a:pt x="310723" y="579119"/>
                </a:lnTo>
                <a:lnTo>
                  <a:pt x="304462" y="570230"/>
                </a:lnTo>
                <a:lnTo>
                  <a:pt x="298807" y="561339"/>
                </a:lnTo>
                <a:lnTo>
                  <a:pt x="282651" y="515619"/>
                </a:lnTo>
                <a:lnTo>
                  <a:pt x="277833" y="469900"/>
                </a:lnTo>
                <a:lnTo>
                  <a:pt x="277800" y="464819"/>
                </a:lnTo>
                <a:lnTo>
                  <a:pt x="278504" y="452119"/>
                </a:lnTo>
                <a:lnTo>
                  <a:pt x="285537" y="412750"/>
                </a:lnTo>
                <a:lnTo>
                  <a:pt x="304091" y="375919"/>
                </a:lnTo>
                <a:lnTo>
                  <a:pt x="311836" y="370839"/>
                </a:lnTo>
                <a:lnTo>
                  <a:pt x="310926" y="163830"/>
                </a:lnTo>
                <a:close/>
              </a:path>
              <a:path w="1187450" h="1258570">
                <a:moveTo>
                  <a:pt x="565376" y="577850"/>
                </a:moveTo>
                <a:lnTo>
                  <a:pt x="550082" y="577850"/>
                </a:lnTo>
                <a:lnTo>
                  <a:pt x="522452" y="580389"/>
                </a:lnTo>
                <a:lnTo>
                  <a:pt x="478363" y="595630"/>
                </a:lnTo>
                <a:lnTo>
                  <a:pt x="454330" y="610869"/>
                </a:lnTo>
                <a:lnTo>
                  <a:pt x="451917" y="612139"/>
                </a:lnTo>
                <a:lnTo>
                  <a:pt x="448107" y="615950"/>
                </a:lnTo>
                <a:lnTo>
                  <a:pt x="437484" y="621030"/>
                </a:lnTo>
                <a:lnTo>
                  <a:pt x="427695" y="622300"/>
                </a:lnTo>
                <a:lnTo>
                  <a:pt x="593141" y="622300"/>
                </a:lnTo>
                <a:lnTo>
                  <a:pt x="593141" y="581659"/>
                </a:lnTo>
                <a:lnTo>
                  <a:pt x="581686" y="580389"/>
                </a:lnTo>
                <a:lnTo>
                  <a:pt x="565376" y="577850"/>
                </a:lnTo>
                <a:close/>
              </a:path>
              <a:path w="1187450" h="1258570">
                <a:moveTo>
                  <a:pt x="651936" y="0"/>
                </a:moveTo>
                <a:lnTo>
                  <a:pt x="633022" y="0"/>
                </a:lnTo>
                <a:lnTo>
                  <a:pt x="613426" y="1269"/>
                </a:lnTo>
                <a:lnTo>
                  <a:pt x="593141" y="3809"/>
                </a:lnTo>
                <a:lnTo>
                  <a:pt x="593141" y="276859"/>
                </a:lnTo>
                <a:lnTo>
                  <a:pt x="603054" y="284480"/>
                </a:lnTo>
                <a:lnTo>
                  <a:pt x="612926" y="290830"/>
                </a:lnTo>
                <a:lnTo>
                  <a:pt x="632699" y="304800"/>
                </a:lnTo>
                <a:lnTo>
                  <a:pt x="642673" y="312419"/>
                </a:lnTo>
                <a:lnTo>
                  <a:pt x="662980" y="325119"/>
                </a:lnTo>
                <a:lnTo>
                  <a:pt x="673385" y="332739"/>
                </a:lnTo>
                <a:lnTo>
                  <a:pt x="684008" y="339089"/>
                </a:lnTo>
                <a:lnTo>
                  <a:pt x="694884" y="344169"/>
                </a:lnTo>
                <a:lnTo>
                  <a:pt x="706051" y="350519"/>
                </a:lnTo>
                <a:lnTo>
                  <a:pt x="741662" y="365759"/>
                </a:lnTo>
                <a:lnTo>
                  <a:pt x="781208" y="377189"/>
                </a:lnTo>
                <a:lnTo>
                  <a:pt x="825678" y="382269"/>
                </a:lnTo>
                <a:lnTo>
                  <a:pt x="825317" y="398780"/>
                </a:lnTo>
                <a:lnTo>
                  <a:pt x="822058" y="452119"/>
                </a:lnTo>
                <a:lnTo>
                  <a:pt x="815224" y="505459"/>
                </a:lnTo>
                <a:lnTo>
                  <a:pt x="804406" y="554989"/>
                </a:lnTo>
                <a:lnTo>
                  <a:pt x="789199" y="594359"/>
                </a:lnTo>
                <a:lnTo>
                  <a:pt x="761394" y="621030"/>
                </a:lnTo>
                <a:lnTo>
                  <a:pt x="752997" y="622300"/>
                </a:lnTo>
                <a:lnTo>
                  <a:pt x="875582" y="622300"/>
                </a:lnTo>
                <a:lnTo>
                  <a:pt x="874095" y="593089"/>
                </a:lnTo>
                <a:lnTo>
                  <a:pt x="854414" y="593089"/>
                </a:lnTo>
                <a:lnTo>
                  <a:pt x="843637" y="590550"/>
                </a:lnTo>
                <a:lnTo>
                  <a:pt x="841106" y="543559"/>
                </a:lnTo>
                <a:lnTo>
                  <a:pt x="840445" y="516889"/>
                </a:lnTo>
                <a:lnTo>
                  <a:pt x="840511" y="490219"/>
                </a:lnTo>
                <a:lnTo>
                  <a:pt x="842895" y="444500"/>
                </a:lnTo>
                <a:lnTo>
                  <a:pt x="850373" y="397509"/>
                </a:lnTo>
                <a:lnTo>
                  <a:pt x="875716" y="368300"/>
                </a:lnTo>
                <a:lnTo>
                  <a:pt x="875716" y="173989"/>
                </a:lnTo>
                <a:lnTo>
                  <a:pt x="858433" y="138430"/>
                </a:lnTo>
                <a:lnTo>
                  <a:pt x="828189" y="91439"/>
                </a:lnTo>
                <a:lnTo>
                  <a:pt x="792600" y="54609"/>
                </a:lnTo>
                <a:lnTo>
                  <a:pt x="751483" y="25400"/>
                </a:lnTo>
                <a:lnTo>
                  <a:pt x="704656" y="7619"/>
                </a:lnTo>
                <a:lnTo>
                  <a:pt x="670176" y="1269"/>
                </a:lnTo>
                <a:lnTo>
                  <a:pt x="651936" y="0"/>
                </a:lnTo>
                <a:close/>
              </a:path>
              <a:path w="1187450" h="1258570">
                <a:moveTo>
                  <a:pt x="875716" y="173989"/>
                </a:moveTo>
                <a:lnTo>
                  <a:pt x="881531" y="372109"/>
                </a:lnTo>
                <a:lnTo>
                  <a:pt x="888125" y="381000"/>
                </a:lnTo>
                <a:lnTo>
                  <a:pt x="894877" y="393700"/>
                </a:lnTo>
                <a:lnTo>
                  <a:pt x="907245" y="435609"/>
                </a:lnTo>
                <a:lnTo>
                  <a:pt x="909681" y="462280"/>
                </a:lnTo>
                <a:lnTo>
                  <a:pt x="909664" y="474980"/>
                </a:lnTo>
                <a:lnTo>
                  <a:pt x="904894" y="514350"/>
                </a:lnTo>
                <a:lnTo>
                  <a:pt x="888188" y="560069"/>
                </a:lnTo>
                <a:lnTo>
                  <a:pt x="875724" y="579119"/>
                </a:lnTo>
                <a:lnTo>
                  <a:pt x="882702" y="621030"/>
                </a:lnTo>
                <a:lnTo>
                  <a:pt x="910319" y="591819"/>
                </a:lnTo>
                <a:lnTo>
                  <a:pt x="931228" y="549909"/>
                </a:lnTo>
                <a:lnTo>
                  <a:pt x="942532" y="508000"/>
                </a:lnTo>
                <a:lnTo>
                  <a:pt x="945000" y="474980"/>
                </a:lnTo>
                <a:lnTo>
                  <a:pt x="944874" y="462280"/>
                </a:lnTo>
                <a:lnTo>
                  <a:pt x="939831" y="419100"/>
                </a:lnTo>
                <a:lnTo>
                  <a:pt x="923979" y="370839"/>
                </a:lnTo>
                <a:lnTo>
                  <a:pt x="922230" y="356869"/>
                </a:lnTo>
                <a:lnTo>
                  <a:pt x="920313" y="342900"/>
                </a:lnTo>
                <a:lnTo>
                  <a:pt x="918226" y="328930"/>
                </a:lnTo>
                <a:lnTo>
                  <a:pt x="915970" y="316230"/>
                </a:lnTo>
                <a:lnTo>
                  <a:pt x="913545" y="302259"/>
                </a:lnTo>
                <a:lnTo>
                  <a:pt x="910952" y="289559"/>
                </a:lnTo>
                <a:lnTo>
                  <a:pt x="908189" y="276859"/>
                </a:lnTo>
                <a:lnTo>
                  <a:pt x="905257" y="264159"/>
                </a:lnTo>
                <a:lnTo>
                  <a:pt x="902156" y="252730"/>
                </a:lnTo>
                <a:lnTo>
                  <a:pt x="898886" y="240030"/>
                </a:lnTo>
                <a:lnTo>
                  <a:pt x="884116" y="194309"/>
                </a:lnTo>
                <a:lnTo>
                  <a:pt x="880001" y="184150"/>
                </a:lnTo>
                <a:lnTo>
                  <a:pt x="875716" y="173989"/>
                </a:lnTo>
                <a:close/>
              </a:path>
              <a:path w="1187450" h="1258570">
                <a:moveTo>
                  <a:pt x="583611" y="5080"/>
                </a:moveTo>
                <a:lnTo>
                  <a:pt x="572820" y="7619"/>
                </a:lnTo>
                <a:lnTo>
                  <a:pt x="560857" y="10159"/>
                </a:lnTo>
                <a:lnTo>
                  <a:pt x="547281" y="12700"/>
                </a:lnTo>
                <a:lnTo>
                  <a:pt x="531647" y="16509"/>
                </a:lnTo>
                <a:lnTo>
                  <a:pt x="508183" y="21589"/>
                </a:lnTo>
                <a:lnTo>
                  <a:pt x="495296" y="24130"/>
                </a:lnTo>
                <a:lnTo>
                  <a:pt x="481076" y="27939"/>
                </a:lnTo>
                <a:lnTo>
                  <a:pt x="440043" y="35559"/>
                </a:lnTo>
                <a:lnTo>
                  <a:pt x="404255" y="52069"/>
                </a:lnTo>
                <a:lnTo>
                  <a:pt x="373337" y="74930"/>
                </a:lnTo>
                <a:lnTo>
                  <a:pt x="346913" y="104139"/>
                </a:lnTo>
                <a:lnTo>
                  <a:pt x="324606" y="137159"/>
                </a:lnTo>
                <a:lnTo>
                  <a:pt x="311836" y="162559"/>
                </a:lnTo>
                <a:lnTo>
                  <a:pt x="316673" y="370839"/>
                </a:lnTo>
                <a:lnTo>
                  <a:pt x="323781" y="374650"/>
                </a:lnTo>
                <a:lnTo>
                  <a:pt x="330525" y="382269"/>
                </a:lnTo>
                <a:lnTo>
                  <a:pt x="343490" y="426719"/>
                </a:lnTo>
                <a:lnTo>
                  <a:pt x="346285" y="464819"/>
                </a:lnTo>
                <a:lnTo>
                  <a:pt x="346376" y="482600"/>
                </a:lnTo>
                <a:lnTo>
                  <a:pt x="346252" y="487680"/>
                </a:lnTo>
                <a:lnTo>
                  <a:pt x="342552" y="537209"/>
                </a:lnTo>
                <a:lnTo>
                  <a:pt x="335462" y="581659"/>
                </a:lnTo>
                <a:lnTo>
                  <a:pt x="332211" y="596900"/>
                </a:lnTo>
                <a:lnTo>
                  <a:pt x="396335" y="596900"/>
                </a:lnTo>
                <a:lnTo>
                  <a:pt x="380241" y="553719"/>
                </a:lnTo>
                <a:lnTo>
                  <a:pt x="369698" y="497839"/>
                </a:lnTo>
                <a:lnTo>
                  <a:pt x="365390" y="457200"/>
                </a:lnTo>
                <a:lnTo>
                  <a:pt x="363007" y="416559"/>
                </a:lnTo>
                <a:lnTo>
                  <a:pt x="362451" y="394969"/>
                </a:lnTo>
                <a:lnTo>
                  <a:pt x="362565" y="360680"/>
                </a:lnTo>
                <a:lnTo>
                  <a:pt x="363144" y="345439"/>
                </a:lnTo>
                <a:lnTo>
                  <a:pt x="363235" y="339089"/>
                </a:lnTo>
                <a:lnTo>
                  <a:pt x="370135" y="293369"/>
                </a:lnTo>
                <a:lnTo>
                  <a:pt x="389307" y="246380"/>
                </a:lnTo>
                <a:lnTo>
                  <a:pt x="422181" y="219709"/>
                </a:lnTo>
                <a:lnTo>
                  <a:pt x="444610" y="217169"/>
                </a:lnTo>
                <a:lnTo>
                  <a:pt x="591047" y="217169"/>
                </a:lnTo>
                <a:lnTo>
                  <a:pt x="583611" y="5080"/>
                </a:lnTo>
                <a:close/>
              </a:path>
              <a:path w="1187450" h="1258570">
                <a:moveTo>
                  <a:pt x="873513" y="581659"/>
                </a:moveTo>
                <a:lnTo>
                  <a:pt x="864478" y="589280"/>
                </a:lnTo>
                <a:lnTo>
                  <a:pt x="854414" y="593089"/>
                </a:lnTo>
                <a:lnTo>
                  <a:pt x="874095" y="593089"/>
                </a:lnTo>
                <a:lnTo>
                  <a:pt x="873513" y="581659"/>
                </a:lnTo>
                <a:close/>
              </a:path>
              <a:path w="1187450" h="1258570">
                <a:moveTo>
                  <a:pt x="591047" y="217169"/>
                </a:moveTo>
                <a:lnTo>
                  <a:pt x="444610" y="217169"/>
                </a:lnTo>
                <a:lnTo>
                  <a:pt x="470214" y="219709"/>
                </a:lnTo>
                <a:lnTo>
                  <a:pt x="498098" y="227330"/>
                </a:lnTo>
                <a:lnTo>
                  <a:pt x="538953" y="243839"/>
                </a:lnTo>
                <a:lnTo>
                  <a:pt x="571963" y="262889"/>
                </a:lnTo>
                <a:lnTo>
                  <a:pt x="582593" y="270509"/>
                </a:lnTo>
                <a:lnTo>
                  <a:pt x="593140" y="276859"/>
                </a:lnTo>
                <a:lnTo>
                  <a:pt x="591047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077" y="2303830"/>
            <a:ext cx="4596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程序的基本编写方法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2546" y="583742"/>
            <a:ext cx="89916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10" dirty="0">
                <a:latin typeface="Arial"/>
                <a:cs typeface="Arial"/>
              </a:rPr>
              <a:t>IPO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7445" y="1601840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程序的基本编写方法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044" y="2477886"/>
            <a:ext cx="505523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100" dirty="0">
                <a:latin typeface="Arial"/>
                <a:cs typeface="Arial"/>
              </a:rPr>
              <a:t>Inp</a:t>
            </a:r>
            <a:r>
              <a:rPr sz="2400" b="1" spc="130" dirty="0">
                <a:latin typeface="Arial"/>
                <a:cs typeface="Arial"/>
              </a:rPr>
              <a:t>u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输入，程序的输入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P</a:t>
            </a:r>
            <a:r>
              <a:rPr sz="2400" b="1" spc="-5" dirty="0">
                <a:latin typeface="Heiti SC"/>
                <a:cs typeface="Heiti SC"/>
              </a:rPr>
              <a:t>：</a:t>
            </a:r>
            <a:r>
              <a:rPr sz="2400" b="1" spc="30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5" dirty="0">
                <a:latin typeface="Arial"/>
                <a:cs typeface="Arial"/>
              </a:rPr>
              <a:t>o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spc="-85" dirty="0">
                <a:latin typeface="Arial"/>
                <a:cs typeface="Arial"/>
              </a:rPr>
              <a:t>es</a:t>
            </a:r>
            <a:r>
              <a:rPr sz="2400" b="1" spc="-80" dirty="0">
                <a:latin typeface="Arial"/>
                <a:cs typeface="Arial"/>
              </a:rPr>
              <a:t>s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处理，程序的主要逻辑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O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95" dirty="0">
                <a:latin typeface="Arial"/>
                <a:cs typeface="Arial"/>
              </a:rPr>
              <a:t>O</a:t>
            </a:r>
            <a:r>
              <a:rPr sz="2400" b="1" spc="85" dirty="0">
                <a:latin typeface="Arial"/>
                <a:cs typeface="Arial"/>
              </a:rPr>
              <a:t>u</a:t>
            </a:r>
            <a:r>
              <a:rPr sz="2400" b="1" spc="160" dirty="0">
                <a:latin typeface="Arial"/>
                <a:cs typeface="Arial"/>
              </a:rPr>
              <a:t>tpu</a:t>
            </a:r>
            <a:r>
              <a:rPr sz="2400" b="1" spc="105" dirty="0">
                <a:latin typeface="Arial"/>
                <a:cs typeface="Arial"/>
              </a:rPr>
              <a:t>t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输出，程序的输出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81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理解</a:t>
            </a:r>
            <a:r>
              <a:rPr spc="-10" dirty="0">
                <a:latin typeface="Arial"/>
                <a:cs typeface="Arial"/>
              </a:rPr>
              <a:t>IPO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0" y="1601840"/>
            <a:ext cx="803148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输入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程序的输入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文件输入、网络输入、</a:t>
            </a:r>
            <a:r>
              <a:rPr sz="2000" b="1" spc="-15" dirty="0">
                <a:latin typeface="Heiti SC"/>
                <a:cs typeface="Heiti SC"/>
              </a:rPr>
              <a:t>控</a:t>
            </a:r>
            <a:r>
              <a:rPr sz="2000" b="1" dirty="0">
                <a:latin typeface="Heiti SC"/>
                <a:cs typeface="Heiti SC"/>
              </a:rPr>
              <a:t>制台</a:t>
            </a:r>
            <a:r>
              <a:rPr sz="2000" b="1" spc="-15" dirty="0">
                <a:latin typeface="Heiti SC"/>
                <a:cs typeface="Heiti SC"/>
              </a:rPr>
              <a:t>输</a:t>
            </a:r>
            <a:r>
              <a:rPr sz="2000" b="1" dirty="0">
                <a:latin typeface="Heiti SC"/>
                <a:cs typeface="Heiti SC"/>
              </a:rPr>
              <a:t>入、</a:t>
            </a:r>
            <a:r>
              <a:rPr sz="2000" b="1" spc="-15" dirty="0">
                <a:latin typeface="Heiti SC"/>
                <a:cs typeface="Heiti SC"/>
              </a:rPr>
              <a:t>交</a:t>
            </a:r>
            <a:r>
              <a:rPr sz="2000" b="1" dirty="0">
                <a:latin typeface="Heiti SC"/>
                <a:cs typeface="Heiti SC"/>
              </a:rPr>
              <a:t>互界</a:t>
            </a:r>
            <a:r>
              <a:rPr sz="2000" b="1" spc="-15" dirty="0">
                <a:latin typeface="Heiti SC"/>
                <a:cs typeface="Heiti SC"/>
              </a:rPr>
              <a:t>面</a:t>
            </a:r>
            <a:r>
              <a:rPr sz="2000" b="1" dirty="0">
                <a:latin typeface="Heiti SC"/>
                <a:cs typeface="Heiti SC"/>
              </a:rPr>
              <a:t>输入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dirty="0">
                <a:latin typeface="Heiti SC"/>
                <a:cs typeface="Heiti SC"/>
              </a:rPr>
              <a:t>内部</a:t>
            </a:r>
            <a:r>
              <a:rPr sz="2000" b="1" spc="-15" dirty="0">
                <a:latin typeface="Heiti SC"/>
                <a:cs typeface="Heiti SC"/>
              </a:rPr>
              <a:t>参</a:t>
            </a:r>
            <a:r>
              <a:rPr sz="2000" b="1" dirty="0">
                <a:latin typeface="Heiti SC"/>
                <a:cs typeface="Heiti SC"/>
              </a:rPr>
              <a:t>数输</a:t>
            </a:r>
            <a:r>
              <a:rPr sz="2000" b="1" spc="-15" dirty="0">
                <a:latin typeface="Heiti SC"/>
                <a:cs typeface="Heiti SC"/>
              </a:rPr>
              <a:t>入</a:t>
            </a:r>
            <a:r>
              <a:rPr sz="2000" b="1" dirty="0">
                <a:latin typeface="Heiti SC"/>
                <a:cs typeface="Heiti SC"/>
              </a:rPr>
              <a:t>等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输入是一个程序的开始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6266" y="1996859"/>
            <a:ext cx="387413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第</a:t>
            </a:r>
            <a:r>
              <a:rPr sz="4400" spc="130" dirty="0">
                <a:latin typeface="Arial"/>
                <a:cs typeface="Arial"/>
              </a:rPr>
              <a:t>1</a:t>
            </a:r>
            <a:r>
              <a:rPr sz="4400" dirty="0">
                <a:latin typeface="Arial Unicode MS"/>
                <a:cs typeface="Arial Unicode MS"/>
              </a:rPr>
              <a:t>章</a:t>
            </a:r>
            <a:r>
              <a:rPr sz="4400" spc="60" dirty="0">
                <a:latin typeface="Arial Unicode MS"/>
                <a:cs typeface="Arial Unicode MS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课程导学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  <a:latin typeface="Arial"/>
                <a:cs typeface="Arial"/>
              </a:rPr>
              <a:t>P</a:t>
            </a:r>
            <a:r>
              <a:rPr sz="2400" spc="-25" dirty="0">
                <a:solidFill>
                  <a:srgbClr val="1C85EE"/>
                </a:solidFill>
                <a:latin typeface="Arial"/>
                <a:cs typeface="Arial"/>
              </a:rPr>
              <a:t>y</a:t>
            </a:r>
            <a:r>
              <a:rPr sz="2400" spc="165" dirty="0">
                <a:solidFill>
                  <a:srgbClr val="1C85EE"/>
                </a:solidFill>
                <a:latin typeface="Arial"/>
                <a:cs typeface="Arial"/>
              </a:rPr>
              <a:t>tho</a:t>
            </a:r>
            <a:r>
              <a:rPr sz="2400" spc="195" dirty="0">
                <a:solidFill>
                  <a:srgbClr val="1C85E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81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理解</a:t>
            </a:r>
            <a:r>
              <a:rPr spc="-10" dirty="0">
                <a:latin typeface="Arial"/>
                <a:cs typeface="Arial"/>
              </a:rPr>
              <a:t>IPO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437" y="1601840"/>
            <a:ext cx="8540115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304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输出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程序的输出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控制台输出、图形输出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dirty="0">
                <a:latin typeface="Heiti SC"/>
                <a:cs typeface="Heiti SC"/>
              </a:rPr>
              <a:t>文件</a:t>
            </a:r>
            <a:r>
              <a:rPr sz="2000" b="1" spc="-15" dirty="0">
                <a:latin typeface="Heiti SC"/>
                <a:cs typeface="Heiti SC"/>
              </a:rPr>
              <a:t>输</a:t>
            </a:r>
            <a:r>
              <a:rPr sz="2000" b="1" dirty="0">
                <a:latin typeface="Heiti SC"/>
                <a:cs typeface="Heiti SC"/>
              </a:rPr>
              <a:t>出、</a:t>
            </a:r>
            <a:r>
              <a:rPr sz="2000" b="1" spc="-15" dirty="0">
                <a:latin typeface="Heiti SC"/>
                <a:cs typeface="Heiti SC"/>
              </a:rPr>
              <a:t>网</a:t>
            </a:r>
            <a:r>
              <a:rPr sz="2000" b="1" dirty="0">
                <a:latin typeface="Heiti SC"/>
                <a:cs typeface="Heiti SC"/>
              </a:rPr>
              <a:t>络输</a:t>
            </a:r>
            <a:r>
              <a:rPr sz="2000" b="1" spc="-15" dirty="0">
                <a:latin typeface="Heiti SC"/>
                <a:cs typeface="Heiti SC"/>
              </a:rPr>
              <a:t>出</a:t>
            </a:r>
            <a:r>
              <a:rPr sz="2000" b="1" dirty="0">
                <a:latin typeface="Heiti SC"/>
                <a:cs typeface="Heiti SC"/>
              </a:rPr>
              <a:t>、操</a:t>
            </a:r>
            <a:r>
              <a:rPr sz="2000" b="1" spc="-15" dirty="0">
                <a:latin typeface="Heiti SC"/>
                <a:cs typeface="Heiti SC"/>
              </a:rPr>
              <a:t>作</a:t>
            </a:r>
            <a:r>
              <a:rPr sz="2000" b="1" dirty="0">
                <a:latin typeface="Heiti SC"/>
                <a:cs typeface="Heiti SC"/>
              </a:rPr>
              <a:t>系统</a:t>
            </a:r>
            <a:r>
              <a:rPr sz="2000" b="1" spc="-15" dirty="0">
                <a:latin typeface="Heiti SC"/>
                <a:cs typeface="Heiti SC"/>
              </a:rPr>
              <a:t>内</a:t>
            </a:r>
            <a:r>
              <a:rPr sz="2000" b="1" dirty="0">
                <a:latin typeface="Heiti SC"/>
                <a:cs typeface="Heiti SC"/>
              </a:rPr>
              <a:t>部变</a:t>
            </a:r>
            <a:r>
              <a:rPr sz="2000" b="1" spc="-15" dirty="0">
                <a:latin typeface="Heiti SC"/>
                <a:cs typeface="Heiti SC"/>
              </a:rPr>
              <a:t>量</a:t>
            </a:r>
            <a:r>
              <a:rPr sz="2000" b="1" dirty="0">
                <a:latin typeface="Heiti SC"/>
                <a:cs typeface="Heiti SC"/>
              </a:rPr>
              <a:t>输出等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输出是程序展示运算结果的方式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81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理解</a:t>
            </a:r>
            <a:r>
              <a:rPr spc="-10" dirty="0">
                <a:latin typeface="Arial"/>
                <a:cs typeface="Arial"/>
              </a:rPr>
              <a:t>IPO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0610" y="1601840"/>
            <a:ext cx="7258684" cy="281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处理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处理是程序对输入数据进行计算产生输出结果的过程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处理方法统称为算法，它是程序最重要的部分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算法是一个程序的灵魂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问题的计算部分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576" y="1601840"/>
            <a:ext cx="7258684" cy="281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一个待解决问题中，可以用程序辅助完成的部分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计算机只能解决计算问题，即问题的计算部分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一个问题可能有多种角度理解，产生不同的计算部分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问题的计算部分一般都有输入、处理和输出过程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编程解决问题</a:t>
            </a:r>
            <a:r>
              <a:rPr spc="-15" dirty="0">
                <a:latin typeface="Arial Unicode MS"/>
                <a:cs typeface="Arial Unicode MS"/>
              </a:rPr>
              <a:t>的</a:t>
            </a:r>
            <a:r>
              <a:rPr spc="-5" dirty="0">
                <a:latin typeface="Arial Unicode MS"/>
                <a:cs typeface="Arial Unicode MS"/>
              </a:rPr>
              <a:t>步骤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0610" y="1601840"/>
            <a:ext cx="6040120" cy="273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040">
              <a:lnSpc>
                <a:spcPct val="100000"/>
              </a:lnSpc>
            </a:pP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6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个步骤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10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7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24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3)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分析问题：分析问题的计算部分，</a:t>
            </a:r>
            <a:r>
              <a:rPr sz="2400" b="1" dirty="0">
                <a:solidFill>
                  <a:srgbClr val="D98430"/>
                </a:solidFill>
                <a:latin typeface="Heiti SC"/>
                <a:cs typeface="Heiti SC"/>
              </a:rPr>
              <a:t>想清楚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划分边界：划分问题的功能边界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-5" dirty="0">
                <a:solidFill>
                  <a:srgbClr val="D98430"/>
                </a:solidFill>
                <a:latin typeface="Heiti SC"/>
                <a:cs typeface="Heiti SC"/>
              </a:rPr>
              <a:t>规划</a:t>
            </a:r>
            <a:r>
              <a:rPr sz="2400" b="1" spc="65" dirty="0">
                <a:solidFill>
                  <a:srgbClr val="D98430"/>
                </a:solidFill>
                <a:latin typeface="Arial"/>
                <a:cs typeface="Arial"/>
              </a:rPr>
              <a:t>IPO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设计算法：设计问题的求解算法，</a:t>
            </a:r>
            <a:r>
              <a:rPr sz="2400" b="1" dirty="0">
                <a:solidFill>
                  <a:srgbClr val="D98430"/>
                </a:solidFill>
                <a:latin typeface="Heiti SC"/>
                <a:cs typeface="Heiti SC"/>
              </a:rPr>
              <a:t>关注算法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使用计算机解决问题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0610" y="1601840"/>
            <a:ext cx="6040120" cy="274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040">
              <a:lnSpc>
                <a:spcPct val="100000"/>
              </a:lnSpc>
            </a:pP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6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个步骤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10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7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spc="24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6)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编写程序：编写问题的计算程序，</a:t>
            </a:r>
            <a:r>
              <a:rPr sz="2400" b="1" dirty="0">
                <a:solidFill>
                  <a:srgbClr val="D98430"/>
                </a:solidFill>
                <a:latin typeface="Heiti SC"/>
                <a:cs typeface="Heiti SC"/>
              </a:rPr>
              <a:t>编程序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调试测试：调试程序使正确运行，</a:t>
            </a:r>
            <a:r>
              <a:rPr sz="2400" b="1" dirty="0">
                <a:solidFill>
                  <a:srgbClr val="D98430"/>
                </a:solidFill>
                <a:latin typeface="Heiti SC"/>
                <a:cs typeface="Heiti SC"/>
              </a:rPr>
              <a:t>运行调试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升级维护：适应问题的升级维护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-5" dirty="0">
                <a:solidFill>
                  <a:srgbClr val="D98430"/>
                </a:solidFill>
                <a:latin typeface="Heiti SC"/>
                <a:cs typeface="Heiti SC"/>
              </a:rPr>
              <a:t>更新完善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求解计算问题的精简步骤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0610" y="1601840"/>
            <a:ext cx="6654165" cy="274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6070">
              <a:lnSpc>
                <a:spcPct val="100000"/>
              </a:lnSpc>
            </a:pP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个精简步骤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确</a:t>
            </a:r>
            <a:r>
              <a:rPr sz="2400" b="1" spc="-5" dirty="0">
                <a:latin typeface="Heiti SC"/>
                <a:cs typeface="Heiti SC"/>
              </a:rPr>
              <a:t>定</a:t>
            </a:r>
            <a:r>
              <a:rPr sz="2400" b="1" spc="65" dirty="0">
                <a:latin typeface="Arial"/>
                <a:cs typeface="Arial"/>
              </a:rPr>
              <a:t>IPO</a:t>
            </a:r>
            <a:r>
              <a:rPr sz="2400" b="1" dirty="0">
                <a:latin typeface="Heiti SC"/>
                <a:cs typeface="Heiti SC"/>
              </a:rPr>
              <a:t>：明确计算部分及功能边界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编写程</a:t>
            </a:r>
            <a:r>
              <a:rPr sz="2400" b="1" spc="-5" dirty="0">
                <a:latin typeface="Heiti SC"/>
                <a:cs typeface="Heiti SC"/>
              </a:rPr>
              <a:t>序</a:t>
            </a:r>
            <a:r>
              <a:rPr sz="2400" b="1" dirty="0">
                <a:latin typeface="Heiti SC"/>
                <a:cs typeface="Heiti SC"/>
              </a:rPr>
              <a:t>：将计算求解的设计变成现实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调试程序：</a:t>
            </a:r>
            <a:r>
              <a:rPr sz="2400" b="1" dirty="0">
                <a:latin typeface="Heiti SC"/>
                <a:cs typeface="Heiti SC"/>
              </a:rPr>
              <a:t>确保程序按照正确逻辑能够正确运行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42" y="2303830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计算机编程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32810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程序设计基本方法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5510" y="1630542"/>
            <a:ext cx="4821555" cy="23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计算机的功能性和可编程性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编译和解释、静态语言和脚本语言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IPO</a:t>
            </a:r>
            <a:r>
              <a:rPr sz="2400" b="1" dirty="0">
                <a:latin typeface="Heiti SC"/>
                <a:cs typeface="Heiti SC"/>
              </a:rPr>
              <a:t>、理解问题的计算部分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掌握计算机编程的价值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5226" y="1996859"/>
            <a:ext cx="5274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65" dirty="0">
                <a:latin typeface="Arial"/>
                <a:cs typeface="Arial"/>
              </a:rPr>
              <a:t>P</a:t>
            </a:r>
            <a:r>
              <a:rPr sz="4400" spc="-45" dirty="0">
                <a:latin typeface="Arial"/>
                <a:cs typeface="Arial"/>
              </a:rPr>
              <a:t>y</a:t>
            </a:r>
            <a:r>
              <a:rPr sz="4400" spc="325" dirty="0">
                <a:latin typeface="Arial"/>
                <a:cs typeface="Arial"/>
              </a:rPr>
              <a:t>thon</a:t>
            </a:r>
            <a:r>
              <a:rPr sz="4400" dirty="0">
                <a:latin typeface="Arial Unicode MS"/>
                <a:cs typeface="Arial Unicode MS"/>
              </a:rPr>
              <a:t>开发环境配置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  <a:latin typeface="Arial"/>
                <a:cs typeface="Arial"/>
              </a:rPr>
              <a:t>P</a:t>
            </a:r>
            <a:r>
              <a:rPr sz="2400" spc="-25" dirty="0">
                <a:solidFill>
                  <a:srgbClr val="1C85EE"/>
                </a:solidFill>
                <a:latin typeface="Arial"/>
                <a:cs typeface="Arial"/>
              </a:rPr>
              <a:t>y</a:t>
            </a:r>
            <a:r>
              <a:rPr sz="2400" spc="165" dirty="0">
                <a:solidFill>
                  <a:srgbClr val="1C85EE"/>
                </a:solidFill>
                <a:latin typeface="Arial"/>
                <a:cs typeface="Arial"/>
              </a:rPr>
              <a:t>tho</a:t>
            </a:r>
            <a:r>
              <a:rPr sz="2400" spc="195" dirty="0">
                <a:solidFill>
                  <a:srgbClr val="1C85E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前课复习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384365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Pyth</a:t>
            </a:r>
            <a:r>
              <a:rPr sz="3200" spc="225" dirty="0">
                <a:latin typeface="Arial"/>
                <a:cs typeface="Arial"/>
              </a:rPr>
              <a:t>o</a:t>
            </a:r>
            <a:r>
              <a:rPr sz="3200" spc="229" dirty="0">
                <a:latin typeface="Arial"/>
                <a:cs typeface="Arial"/>
              </a:rPr>
              <a:t>n</a:t>
            </a:r>
            <a:r>
              <a:rPr sz="3200" dirty="0">
                <a:latin typeface="Arial Unicode MS"/>
                <a:cs typeface="Arial Unicode MS"/>
              </a:rPr>
              <a:t>开发环境配置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6732" y="1589835"/>
            <a:ext cx="3639820" cy="210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0" dirty="0">
                <a:latin typeface="Arial"/>
                <a:cs typeface="Arial"/>
              </a:rPr>
              <a:t>Pyth</a:t>
            </a:r>
            <a:r>
              <a:rPr sz="2000" b="1" spc="80" dirty="0">
                <a:latin typeface="Arial"/>
                <a:cs typeface="Arial"/>
              </a:rPr>
              <a:t>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语言概述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0" dirty="0">
                <a:latin typeface="Arial"/>
                <a:cs typeface="Arial"/>
              </a:rPr>
              <a:t>Pyth</a:t>
            </a:r>
            <a:r>
              <a:rPr sz="2000" b="1" spc="80" dirty="0">
                <a:latin typeface="Arial"/>
                <a:cs typeface="Arial"/>
              </a:rPr>
              <a:t>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基本开发环</a:t>
            </a:r>
            <a:r>
              <a:rPr sz="2000" b="1" spc="-15" dirty="0">
                <a:latin typeface="Heiti SC"/>
                <a:cs typeface="Heiti SC"/>
              </a:rPr>
              <a:t>境</a:t>
            </a:r>
            <a:r>
              <a:rPr sz="2000" b="1" spc="35" dirty="0">
                <a:latin typeface="Arial"/>
                <a:cs typeface="Arial"/>
              </a:rPr>
              <a:t>IDL</a:t>
            </a:r>
            <a:r>
              <a:rPr sz="2000" b="1" spc="-19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Clr>
                <a:srgbClr val="007EDE"/>
              </a:buClr>
              <a:buFont typeface="Arial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Pyth</a:t>
            </a:r>
            <a:r>
              <a:rPr sz="2000" b="1" spc="80" dirty="0">
                <a:latin typeface="Arial"/>
                <a:cs typeface="Arial"/>
              </a:rPr>
              <a:t>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程序编写与</a:t>
            </a:r>
            <a:r>
              <a:rPr sz="2000" b="1" spc="-15" dirty="0">
                <a:latin typeface="Heiti SC"/>
                <a:cs typeface="Heiti SC"/>
              </a:rPr>
              <a:t>运行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0" dirty="0">
                <a:latin typeface="Arial"/>
                <a:cs typeface="Arial"/>
              </a:rPr>
              <a:t>Pyth</a:t>
            </a:r>
            <a:r>
              <a:rPr sz="2000" b="1" spc="80" dirty="0">
                <a:latin typeface="Arial"/>
                <a:cs typeface="Arial"/>
              </a:rPr>
              <a:t>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高级开发环</a:t>
            </a:r>
            <a:r>
              <a:rPr sz="2000" b="1" spc="-15" dirty="0">
                <a:latin typeface="Heiti SC"/>
                <a:cs typeface="Heiti SC"/>
              </a:rPr>
              <a:t>境</a:t>
            </a:r>
            <a:r>
              <a:rPr sz="2000" b="1" spc="65" dirty="0">
                <a:latin typeface="Arial"/>
                <a:cs typeface="Arial"/>
              </a:rPr>
              <a:t>V</a:t>
            </a:r>
            <a:r>
              <a:rPr sz="2000" b="1" spc="-140" dirty="0">
                <a:latin typeface="Arial"/>
                <a:cs typeface="Arial"/>
              </a:rPr>
              <a:t>S</a:t>
            </a:r>
            <a:r>
              <a:rPr sz="2000" b="1" spc="30" dirty="0">
                <a:latin typeface="Arial"/>
                <a:cs typeface="Arial"/>
              </a:rPr>
              <a:t>Co</a:t>
            </a:r>
            <a:r>
              <a:rPr sz="2000" b="1" spc="15" dirty="0">
                <a:latin typeface="Arial"/>
                <a:cs typeface="Arial"/>
              </a:rPr>
              <a:t>d</a:t>
            </a:r>
            <a:r>
              <a:rPr sz="2000" b="1" spc="5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7" y="2114042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36" y="896619"/>
                </a:moveTo>
                <a:lnTo>
                  <a:pt x="269277" y="911859"/>
                </a:lnTo>
                <a:lnTo>
                  <a:pt x="247538" y="918209"/>
                </a:lnTo>
                <a:lnTo>
                  <a:pt x="161386" y="948689"/>
                </a:lnTo>
                <a:lnTo>
                  <a:pt x="121109" y="966469"/>
                </a:lnTo>
                <a:lnTo>
                  <a:pt x="84464" y="988059"/>
                </a:lnTo>
                <a:lnTo>
                  <a:pt x="52773" y="1012189"/>
                </a:lnTo>
                <a:lnTo>
                  <a:pt x="27363" y="1043939"/>
                </a:lnTo>
                <a:lnTo>
                  <a:pt x="9556" y="1080770"/>
                </a:lnTo>
                <a:lnTo>
                  <a:pt x="677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29" y="1210309"/>
                </a:lnTo>
                <a:lnTo>
                  <a:pt x="26054" y="1234439"/>
                </a:lnTo>
                <a:lnTo>
                  <a:pt x="32437" y="1247139"/>
                </a:lnTo>
                <a:lnTo>
                  <a:pt x="39392" y="1258570"/>
                </a:lnTo>
                <a:lnTo>
                  <a:pt x="311836" y="1258570"/>
                </a:lnTo>
                <a:lnTo>
                  <a:pt x="311836" y="896619"/>
                </a:lnTo>
                <a:close/>
              </a:path>
              <a:path w="1187450" h="1258570">
                <a:moveTo>
                  <a:pt x="311836" y="580389"/>
                </a:moveTo>
                <a:lnTo>
                  <a:pt x="311836" y="624839"/>
                </a:lnTo>
                <a:lnTo>
                  <a:pt x="316916" y="628650"/>
                </a:lnTo>
                <a:lnTo>
                  <a:pt x="321869" y="629919"/>
                </a:lnTo>
                <a:lnTo>
                  <a:pt x="329358" y="638809"/>
                </a:lnTo>
                <a:lnTo>
                  <a:pt x="334217" y="648969"/>
                </a:lnTo>
                <a:lnTo>
                  <a:pt x="339449" y="659130"/>
                </a:lnTo>
                <a:lnTo>
                  <a:pt x="345180" y="669289"/>
                </a:lnTo>
                <a:lnTo>
                  <a:pt x="351537" y="680719"/>
                </a:lnTo>
                <a:lnTo>
                  <a:pt x="358646" y="693419"/>
                </a:lnTo>
                <a:lnTo>
                  <a:pt x="366633" y="706119"/>
                </a:lnTo>
                <a:lnTo>
                  <a:pt x="372118" y="716280"/>
                </a:lnTo>
                <a:lnTo>
                  <a:pt x="378130" y="726439"/>
                </a:lnTo>
                <a:lnTo>
                  <a:pt x="384600" y="737869"/>
                </a:lnTo>
                <a:lnTo>
                  <a:pt x="391462" y="748030"/>
                </a:lnTo>
                <a:lnTo>
                  <a:pt x="398644" y="759459"/>
                </a:lnTo>
                <a:lnTo>
                  <a:pt x="413700" y="781050"/>
                </a:lnTo>
                <a:lnTo>
                  <a:pt x="421436" y="792480"/>
                </a:lnTo>
                <a:lnTo>
                  <a:pt x="402477" y="836930"/>
                </a:lnTo>
                <a:lnTo>
                  <a:pt x="375638" y="864869"/>
                </a:lnTo>
                <a:lnTo>
                  <a:pt x="328092" y="891539"/>
                </a:lnTo>
                <a:lnTo>
                  <a:pt x="311836" y="896619"/>
                </a:lnTo>
                <a:lnTo>
                  <a:pt x="311872" y="1258570"/>
                </a:lnTo>
                <a:lnTo>
                  <a:pt x="593141" y="1258570"/>
                </a:lnTo>
                <a:lnTo>
                  <a:pt x="593141" y="1214120"/>
                </a:lnTo>
                <a:lnTo>
                  <a:pt x="584378" y="1212850"/>
                </a:lnTo>
                <a:lnTo>
                  <a:pt x="578155" y="1205230"/>
                </a:lnTo>
                <a:lnTo>
                  <a:pt x="578155" y="1186180"/>
                </a:lnTo>
                <a:lnTo>
                  <a:pt x="584378" y="1178559"/>
                </a:lnTo>
                <a:lnTo>
                  <a:pt x="593141" y="1177289"/>
                </a:lnTo>
                <a:lnTo>
                  <a:pt x="593141" y="1165859"/>
                </a:lnTo>
                <a:lnTo>
                  <a:pt x="584378" y="1164589"/>
                </a:lnTo>
                <a:lnTo>
                  <a:pt x="578155" y="1156970"/>
                </a:lnTo>
                <a:lnTo>
                  <a:pt x="578155" y="1137920"/>
                </a:lnTo>
                <a:lnTo>
                  <a:pt x="584378" y="1129030"/>
                </a:lnTo>
                <a:lnTo>
                  <a:pt x="593141" y="1129030"/>
                </a:lnTo>
                <a:lnTo>
                  <a:pt x="593141" y="1109980"/>
                </a:lnTo>
                <a:lnTo>
                  <a:pt x="554921" y="1096009"/>
                </a:lnTo>
                <a:lnTo>
                  <a:pt x="519623" y="1078230"/>
                </a:lnTo>
                <a:lnTo>
                  <a:pt x="486451" y="1056639"/>
                </a:lnTo>
                <a:lnTo>
                  <a:pt x="444150" y="1018539"/>
                </a:lnTo>
                <a:lnTo>
                  <a:pt x="412837" y="981709"/>
                </a:lnTo>
                <a:lnTo>
                  <a:pt x="402320" y="969009"/>
                </a:lnTo>
                <a:lnTo>
                  <a:pt x="391715" y="953769"/>
                </a:lnTo>
                <a:lnTo>
                  <a:pt x="380991" y="938530"/>
                </a:lnTo>
                <a:lnTo>
                  <a:pt x="370119" y="922019"/>
                </a:lnTo>
                <a:lnTo>
                  <a:pt x="412525" y="894080"/>
                </a:lnTo>
                <a:lnTo>
                  <a:pt x="438707" y="866139"/>
                </a:lnTo>
                <a:lnTo>
                  <a:pt x="462049" y="834389"/>
                </a:lnTo>
                <a:lnTo>
                  <a:pt x="469506" y="824230"/>
                </a:lnTo>
                <a:lnTo>
                  <a:pt x="592621" y="824230"/>
                </a:lnTo>
                <a:lnTo>
                  <a:pt x="591999" y="769619"/>
                </a:lnTo>
                <a:lnTo>
                  <a:pt x="551617" y="769619"/>
                </a:lnTo>
                <a:lnTo>
                  <a:pt x="538432" y="767080"/>
                </a:lnTo>
                <a:lnTo>
                  <a:pt x="501239" y="745489"/>
                </a:lnTo>
                <a:lnTo>
                  <a:pt x="475737" y="703580"/>
                </a:lnTo>
                <a:lnTo>
                  <a:pt x="473964" y="690880"/>
                </a:lnTo>
                <a:lnTo>
                  <a:pt x="474122" y="678180"/>
                </a:lnTo>
                <a:lnTo>
                  <a:pt x="504042" y="643889"/>
                </a:lnTo>
                <a:lnTo>
                  <a:pt x="545114" y="628650"/>
                </a:lnTo>
                <a:lnTo>
                  <a:pt x="593141" y="623569"/>
                </a:lnTo>
                <a:lnTo>
                  <a:pt x="593141" y="622300"/>
                </a:lnTo>
                <a:lnTo>
                  <a:pt x="427695" y="622300"/>
                </a:lnTo>
                <a:lnTo>
                  <a:pt x="418713" y="619759"/>
                </a:lnTo>
                <a:lnTo>
                  <a:pt x="410510" y="614680"/>
                </a:lnTo>
                <a:lnTo>
                  <a:pt x="403060" y="607059"/>
                </a:lnTo>
                <a:lnTo>
                  <a:pt x="396335" y="596900"/>
                </a:lnTo>
                <a:lnTo>
                  <a:pt x="332211" y="596900"/>
                </a:lnTo>
                <a:lnTo>
                  <a:pt x="321464" y="589280"/>
                </a:lnTo>
                <a:lnTo>
                  <a:pt x="311836" y="580389"/>
                </a:lnTo>
                <a:close/>
              </a:path>
              <a:path w="1187450" h="1258570">
                <a:moveTo>
                  <a:pt x="773656" y="815339"/>
                </a:moveTo>
                <a:lnTo>
                  <a:pt x="732773" y="815339"/>
                </a:lnTo>
                <a:lnTo>
                  <a:pt x="737546" y="828039"/>
                </a:lnTo>
                <a:lnTo>
                  <a:pt x="755630" y="864869"/>
                </a:lnTo>
                <a:lnTo>
                  <a:pt x="779700" y="895350"/>
                </a:lnTo>
                <a:lnTo>
                  <a:pt x="821868" y="923289"/>
                </a:lnTo>
                <a:lnTo>
                  <a:pt x="810246" y="937259"/>
                </a:lnTo>
                <a:lnTo>
                  <a:pt x="798964" y="951230"/>
                </a:lnTo>
                <a:lnTo>
                  <a:pt x="787969" y="965200"/>
                </a:lnTo>
                <a:lnTo>
                  <a:pt x="777208" y="976630"/>
                </a:lnTo>
                <a:lnTo>
                  <a:pt x="725036" y="1031239"/>
                </a:lnTo>
                <a:lnTo>
                  <a:pt x="693112" y="1056639"/>
                </a:lnTo>
                <a:lnTo>
                  <a:pt x="658955" y="1079500"/>
                </a:lnTo>
                <a:lnTo>
                  <a:pt x="621121" y="1098550"/>
                </a:lnTo>
                <a:lnTo>
                  <a:pt x="593141" y="1109980"/>
                </a:lnTo>
                <a:lnTo>
                  <a:pt x="593141" y="1129030"/>
                </a:lnTo>
                <a:lnTo>
                  <a:pt x="604444" y="1129030"/>
                </a:lnTo>
                <a:lnTo>
                  <a:pt x="611937" y="1136650"/>
                </a:lnTo>
                <a:lnTo>
                  <a:pt x="611937" y="1156970"/>
                </a:lnTo>
                <a:lnTo>
                  <a:pt x="604444" y="1165859"/>
                </a:lnTo>
                <a:lnTo>
                  <a:pt x="593141" y="1165859"/>
                </a:lnTo>
                <a:lnTo>
                  <a:pt x="593141" y="1177289"/>
                </a:lnTo>
                <a:lnTo>
                  <a:pt x="604444" y="1177289"/>
                </a:lnTo>
                <a:lnTo>
                  <a:pt x="611937" y="1184909"/>
                </a:lnTo>
                <a:lnTo>
                  <a:pt x="611937" y="1205230"/>
                </a:lnTo>
                <a:lnTo>
                  <a:pt x="604444" y="1214120"/>
                </a:lnTo>
                <a:lnTo>
                  <a:pt x="593142" y="1214120"/>
                </a:lnTo>
                <a:lnTo>
                  <a:pt x="593177" y="1258570"/>
                </a:lnTo>
                <a:lnTo>
                  <a:pt x="875716" y="1258570"/>
                </a:lnTo>
                <a:lnTo>
                  <a:pt x="875536" y="897889"/>
                </a:lnTo>
                <a:lnTo>
                  <a:pt x="855387" y="890269"/>
                </a:lnTo>
                <a:lnTo>
                  <a:pt x="840262" y="882650"/>
                </a:lnTo>
                <a:lnTo>
                  <a:pt x="826762" y="876300"/>
                </a:lnTo>
                <a:lnTo>
                  <a:pt x="814774" y="867409"/>
                </a:lnTo>
                <a:lnTo>
                  <a:pt x="804226" y="859789"/>
                </a:lnTo>
                <a:lnTo>
                  <a:pt x="795046" y="849630"/>
                </a:lnTo>
                <a:lnTo>
                  <a:pt x="787161" y="840739"/>
                </a:lnTo>
                <a:lnTo>
                  <a:pt x="780499" y="829309"/>
                </a:lnTo>
                <a:lnTo>
                  <a:pt x="774986" y="819150"/>
                </a:lnTo>
                <a:lnTo>
                  <a:pt x="773656" y="815339"/>
                </a:lnTo>
                <a:close/>
              </a:path>
              <a:path w="1187450" h="1258570">
                <a:moveTo>
                  <a:pt x="875716" y="897889"/>
                </a:moveTo>
                <a:lnTo>
                  <a:pt x="875751" y="1258570"/>
                </a:lnTo>
                <a:lnTo>
                  <a:pt x="1153039" y="1248409"/>
                </a:lnTo>
                <a:lnTo>
                  <a:pt x="1159492" y="1236980"/>
                </a:lnTo>
                <a:lnTo>
                  <a:pt x="1175140" y="1200150"/>
                </a:lnTo>
                <a:lnTo>
                  <a:pt x="1186190" y="1151889"/>
                </a:lnTo>
                <a:lnTo>
                  <a:pt x="1186993" y="1140459"/>
                </a:lnTo>
                <a:lnTo>
                  <a:pt x="1186395" y="1116330"/>
                </a:lnTo>
                <a:lnTo>
                  <a:pt x="1177651" y="1074420"/>
                </a:lnTo>
                <a:lnTo>
                  <a:pt x="1159948" y="1038859"/>
                </a:lnTo>
                <a:lnTo>
                  <a:pt x="1134617" y="1009650"/>
                </a:lnTo>
                <a:lnTo>
                  <a:pt x="1102983" y="985519"/>
                </a:lnTo>
                <a:lnTo>
                  <a:pt x="1066377" y="966469"/>
                </a:lnTo>
                <a:lnTo>
                  <a:pt x="1026126" y="948689"/>
                </a:lnTo>
                <a:lnTo>
                  <a:pt x="983557" y="933450"/>
                </a:lnTo>
                <a:lnTo>
                  <a:pt x="961819" y="927100"/>
                </a:lnTo>
                <a:lnTo>
                  <a:pt x="940000" y="919480"/>
                </a:lnTo>
                <a:lnTo>
                  <a:pt x="918266" y="913130"/>
                </a:lnTo>
                <a:lnTo>
                  <a:pt x="875716" y="897889"/>
                </a:lnTo>
                <a:close/>
              </a:path>
              <a:path w="1187450" h="1258570">
                <a:moveTo>
                  <a:pt x="592621" y="824230"/>
                </a:moveTo>
                <a:lnTo>
                  <a:pt x="469506" y="824230"/>
                </a:lnTo>
                <a:lnTo>
                  <a:pt x="494134" y="839469"/>
                </a:lnTo>
                <a:lnTo>
                  <a:pt x="542641" y="862330"/>
                </a:lnTo>
                <a:lnTo>
                  <a:pt x="575708" y="869950"/>
                </a:lnTo>
                <a:lnTo>
                  <a:pt x="593141" y="869950"/>
                </a:lnTo>
                <a:lnTo>
                  <a:pt x="592621" y="824230"/>
                </a:lnTo>
                <a:close/>
              </a:path>
              <a:path w="1187450" h="1258570">
                <a:moveTo>
                  <a:pt x="594411" y="750569"/>
                </a:moveTo>
                <a:lnTo>
                  <a:pt x="593141" y="750569"/>
                </a:lnTo>
                <a:lnTo>
                  <a:pt x="593141" y="869950"/>
                </a:lnTo>
                <a:lnTo>
                  <a:pt x="613759" y="869950"/>
                </a:lnTo>
                <a:lnTo>
                  <a:pt x="635480" y="864869"/>
                </a:lnTo>
                <a:lnTo>
                  <a:pt x="695496" y="839469"/>
                </a:lnTo>
                <a:lnTo>
                  <a:pt x="732773" y="815339"/>
                </a:lnTo>
                <a:lnTo>
                  <a:pt x="773656" y="815339"/>
                </a:lnTo>
                <a:lnTo>
                  <a:pt x="770551" y="806450"/>
                </a:lnTo>
                <a:lnTo>
                  <a:pt x="767122" y="795019"/>
                </a:lnTo>
                <a:lnTo>
                  <a:pt x="764624" y="782319"/>
                </a:lnTo>
                <a:lnTo>
                  <a:pt x="773060" y="773430"/>
                </a:lnTo>
                <a:lnTo>
                  <a:pt x="776581" y="769619"/>
                </a:lnTo>
                <a:lnTo>
                  <a:pt x="635428" y="769619"/>
                </a:lnTo>
                <a:lnTo>
                  <a:pt x="624714" y="767080"/>
                </a:lnTo>
                <a:lnTo>
                  <a:pt x="614780" y="759459"/>
                </a:lnTo>
                <a:lnTo>
                  <a:pt x="604915" y="753109"/>
                </a:lnTo>
                <a:lnTo>
                  <a:pt x="594411" y="750569"/>
                </a:lnTo>
                <a:close/>
              </a:path>
              <a:path w="1187450" h="1258570">
                <a:moveTo>
                  <a:pt x="591782" y="750569"/>
                </a:moveTo>
                <a:lnTo>
                  <a:pt x="582086" y="753109"/>
                </a:lnTo>
                <a:lnTo>
                  <a:pt x="572674" y="759459"/>
                </a:lnTo>
                <a:lnTo>
                  <a:pt x="562774" y="765809"/>
                </a:lnTo>
                <a:lnTo>
                  <a:pt x="551617" y="769619"/>
                </a:lnTo>
                <a:lnTo>
                  <a:pt x="591999" y="769619"/>
                </a:lnTo>
                <a:lnTo>
                  <a:pt x="591782" y="750569"/>
                </a:lnTo>
                <a:close/>
              </a:path>
              <a:path w="1187450" h="1258570">
                <a:moveTo>
                  <a:pt x="640779" y="579119"/>
                </a:moveTo>
                <a:lnTo>
                  <a:pt x="610061" y="579119"/>
                </a:lnTo>
                <a:lnTo>
                  <a:pt x="593189" y="581659"/>
                </a:lnTo>
                <a:lnTo>
                  <a:pt x="606583" y="624839"/>
                </a:lnTo>
                <a:lnTo>
                  <a:pt x="622542" y="626109"/>
                </a:lnTo>
                <a:lnTo>
                  <a:pt x="637946" y="628650"/>
                </a:lnTo>
                <a:lnTo>
                  <a:pt x="678167" y="643889"/>
                </a:lnTo>
                <a:lnTo>
                  <a:pt x="707835" y="683259"/>
                </a:lnTo>
                <a:lnTo>
                  <a:pt x="709191" y="697230"/>
                </a:lnTo>
                <a:lnTo>
                  <a:pt x="707339" y="707389"/>
                </a:lnTo>
                <a:lnTo>
                  <a:pt x="680191" y="748030"/>
                </a:lnTo>
                <a:lnTo>
                  <a:pt x="635428" y="769619"/>
                </a:lnTo>
                <a:lnTo>
                  <a:pt x="776581" y="769619"/>
                </a:lnTo>
                <a:lnTo>
                  <a:pt x="804205" y="734059"/>
                </a:lnTo>
                <a:lnTo>
                  <a:pt x="823705" y="699769"/>
                </a:lnTo>
                <a:lnTo>
                  <a:pt x="829254" y="688339"/>
                </a:lnTo>
                <a:lnTo>
                  <a:pt x="848909" y="655319"/>
                </a:lnTo>
                <a:lnTo>
                  <a:pt x="860730" y="632459"/>
                </a:lnTo>
                <a:lnTo>
                  <a:pt x="870636" y="627380"/>
                </a:lnTo>
                <a:lnTo>
                  <a:pt x="875711" y="624839"/>
                </a:lnTo>
                <a:lnTo>
                  <a:pt x="875582" y="622300"/>
                </a:lnTo>
                <a:lnTo>
                  <a:pt x="752997" y="622300"/>
                </a:lnTo>
                <a:lnTo>
                  <a:pt x="743993" y="621030"/>
                </a:lnTo>
                <a:lnTo>
                  <a:pt x="734365" y="615950"/>
                </a:lnTo>
                <a:lnTo>
                  <a:pt x="733222" y="613409"/>
                </a:lnTo>
                <a:lnTo>
                  <a:pt x="730682" y="612139"/>
                </a:lnTo>
                <a:lnTo>
                  <a:pt x="726363" y="609600"/>
                </a:lnTo>
                <a:lnTo>
                  <a:pt x="718710" y="603250"/>
                </a:lnTo>
                <a:lnTo>
                  <a:pt x="710229" y="598169"/>
                </a:lnTo>
                <a:lnTo>
                  <a:pt x="667602" y="582930"/>
                </a:lnTo>
                <a:lnTo>
                  <a:pt x="654667" y="580389"/>
                </a:lnTo>
                <a:lnTo>
                  <a:pt x="640779" y="579119"/>
                </a:lnTo>
                <a:close/>
              </a:path>
              <a:path w="1187450" h="1258570">
                <a:moveTo>
                  <a:pt x="310926" y="163830"/>
                </a:moveTo>
                <a:lnTo>
                  <a:pt x="305912" y="176530"/>
                </a:lnTo>
                <a:lnTo>
                  <a:pt x="301217" y="187959"/>
                </a:lnTo>
                <a:lnTo>
                  <a:pt x="296834" y="199389"/>
                </a:lnTo>
                <a:lnTo>
                  <a:pt x="292752" y="212089"/>
                </a:lnTo>
                <a:lnTo>
                  <a:pt x="288963" y="224789"/>
                </a:lnTo>
                <a:lnTo>
                  <a:pt x="285459" y="236219"/>
                </a:lnTo>
                <a:lnTo>
                  <a:pt x="276559" y="274319"/>
                </a:lnTo>
                <a:lnTo>
                  <a:pt x="269889" y="312419"/>
                </a:lnTo>
                <a:lnTo>
                  <a:pt x="265206" y="350519"/>
                </a:lnTo>
                <a:lnTo>
                  <a:pt x="263068" y="374650"/>
                </a:lnTo>
                <a:lnTo>
                  <a:pt x="259874" y="381000"/>
                </a:lnTo>
                <a:lnTo>
                  <a:pt x="245568" y="427989"/>
                </a:lnTo>
                <a:lnTo>
                  <a:pt x="241341" y="471169"/>
                </a:lnTo>
                <a:lnTo>
                  <a:pt x="241647" y="481330"/>
                </a:lnTo>
                <a:lnTo>
                  <a:pt x="246935" y="519430"/>
                </a:lnTo>
                <a:lnTo>
                  <a:pt x="257556" y="556259"/>
                </a:lnTo>
                <a:lnTo>
                  <a:pt x="282925" y="600709"/>
                </a:lnTo>
                <a:lnTo>
                  <a:pt x="311830" y="624839"/>
                </a:lnTo>
                <a:lnTo>
                  <a:pt x="310723" y="579119"/>
                </a:lnTo>
                <a:lnTo>
                  <a:pt x="304462" y="570230"/>
                </a:lnTo>
                <a:lnTo>
                  <a:pt x="298807" y="561339"/>
                </a:lnTo>
                <a:lnTo>
                  <a:pt x="282651" y="515619"/>
                </a:lnTo>
                <a:lnTo>
                  <a:pt x="277833" y="469900"/>
                </a:lnTo>
                <a:lnTo>
                  <a:pt x="277800" y="464819"/>
                </a:lnTo>
                <a:lnTo>
                  <a:pt x="278504" y="452119"/>
                </a:lnTo>
                <a:lnTo>
                  <a:pt x="285537" y="412750"/>
                </a:lnTo>
                <a:lnTo>
                  <a:pt x="304091" y="375919"/>
                </a:lnTo>
                <a:lnTo>
                  <a:pt x="311836" y="370839"/>
                </a:lnTo>
                <a:lnTo>
                  <a:pt x="310926" y="163830"/>
                </a:lnTo>
                <a:close/>
              </a:path>
              <a:path w="1187450" h="1258570">
                <a:moveTo>
                  <a:pt x="565376" y="577850"/>
                </a:moveTo>
                <a:lnTo>
                  <a:pt x="550082" y="577850"/>
                </a:lnTo>
                <a:lnTo>
                  <a:pt x="522452" y="580389"/>
                </a:lnTo>
                <a:lnTo>
                  <a:pt x="478363" y="595630"/>
                </a:lnTo>
                <a:lnTo>
                  <a:pt x="454330" y="610869"/>
                </a:lnTo>
                <a:lnTo>
                  <a:pt x="451917" y="612139"/>
                </a:lnTo>
                <a:lnTo>
                  <a:pt x="448107" y="615950"/>
                </a:lnTo>
                <a:lnTo>
                  <a:pt x="437484" y="621030"/>
                </a:lnTo>
                <a:lnTo>
                  <a:pt x="427695" y="622300"/>
                </a:lnTo>
                <a:lnTo>
                  <a:pt x="593141" y="622300"/>
                </a:lnTo>
                <a:lnTo>
                  <a:pt x="593141" y="581659"/>
                </a:lnTo>
                <a:lnTo>
                  <a:pt x="581686" y="580389"/>
                </a:lnTo>
                <a:lnTo>
                  <a:pt x="565376" y="577850"/>
                </a:lnTo>
                <a:close/>
              </a:path>
              <a:path w="1187450" h="1258570">
                <a:moveTo>
                  <a:pt x="651936" y="0"/>
                </a:moveTo>
                <a:lnTo>
                  <a:pt x="633022" y="0"/>
                </a:lnTo>
                <a:lnTo>
                  <a:pt x="613426" y="1269"/>
                </a:lnTo>
                <a:lnTo>
                  <a:pt x="593141" y="3809"/>
                </a:lnTo>
                <a:lnTo>
                  <a:pt x="593141" y="276859"/>
                </a:lnTo>
                <a:lnTo>
                  <a:pt x="603054" y="284480"/>
                </a:lnTo>
                <a:lnTo>
                  <a:pt x="612926" y="290830"/>
                </a:lnTo>
                <a:lnTo>
                  <a:pt x="632699" y="304800"/>
                </a:lnTo>
                <a:lnTo>
                  <a:pt x="642673" y="312419"/>
                </a:lnTo>
                <a:lnTo>
                  <a:pt x="662980" y="325119"/>
                </a:lnTo>
                <a:lnTo>
                  <a:pt x="673385" y="332739"/>
                </a:lnTo>
                <a:lnTo>
                  <a:pt x="684008" y="339089"/>
                </a:lnTo>
                <a:lnTo>
                  <a:pt x="694884" y="344169"/>
                </a:lnTo>
                <a:lnTo>
                  <a:pt x="706051" y="350519"/>
                </a:lnTo>
                <a:lnTo>
                  <a:pt x="741662" y="365759"/>
                </a:lnTo>
                <a:lnTo>
                  <a:pt x="781208" y="377189"/>
                </a:lnTo>
                <a:lnTo>
                  <a:pt x="825678" y="382269"/>
                </a:lnTo>
                <a:lnTo>
                  <a:pt x="825317" y="398780"/>
                </a:lnTo>
                <a:lnTo>
                  <a:pt x="822058" y="452119"/>
                </a:lnTo>
                <a:lnTo>
                  <a:pt x="815224" y="505459"/>
                </a:lnTo>
                <a:lnTo>
                  <a:pt x="804406" y="554989"/>
                </a:lnTo>
                <a:lnTo>
                  <a:pt x="789199" y="594359"/>
                </a:lnTo>
                <a:lnTo>
                  <a:pt x="761394" y="621030"/>
                </a:lnTo>
                <a:lnTo>
                  <a:pt x="752997" y="622300"/>
                </a:lnTo>
                <a:lnTo>
                  <a:pt x="875582" y="622300"/>
                </a:lnTo>
                <a:lnTo>
                  <a:pt x="874095" y="593089"/>
                </a:lnTo>
                <a:lnTo>
                  <a:pt x="854414" y="593089"/>
                </a:lnTo>
                <a:lnTo>
                  <a:pt x="843637" y="590550"/>
                </a:lnTo>
                <a:lnTo>
                  <a:pt x="841106" y="543559"/>
                </a:lnTo>
                <a:lnTo>
                  <a:pt x="840445" y="516889"/>
                </a:lnTo>
                <a:lnTo>
                  <a:pt x="840511" y="490219"/>
                </a:lnTo>
                <a:lnTo>
                  <a:pt x="842895" y="444500"/>
                </a:lnTo>
                <a:lnTo>
                  <a:pt x="850373" y="397509"/>
                </a:lnTo>
                <a:lnTo>
                  <a:pt x="875716" y="368300"/>
                </a:lnTo>
                <a:lnTo>
                  <a:pt x="875716" y="173989"/>
                </a:lnTo>
                <a:lnTo>
                  <a:pt x="858433" y="138430"/>
                </a:lnTo>
                <a:lnTo>
                  <a:pt x="828189" y="91439"/>
                </a:lnTo>
                <a:lnTo>
                  <a:pt x="792600" y="54609"/>
                </a:lnTo>
                <a:lnTo>
                  <a:pt x="751483" y="25400"/>
                </a:lnTo>
                <a:lnTo>
                  <a:pt x="704656" y="7619"/>
                </a:lnTo>
                <a:lnTo>
                  <a:pt x="670176" y="1269"/>
                </a:lnTo>
                <a:lnTo>
                  <a:pt x="651936" y="0"/>
                </a:lnTo>
                <a:close/>
              </a:path>
              <a:path w="1187450" h="1258570">
                <a:moveTo>
                  <a:pt x="875716" y="173989"/>
                </a:moveTo>
                <a:lnTo>
                  <a:pt x="881531" y="372109"/>
                </a:lnTo>
                <a:lnTo>
                  <a:pt x="888125" y="381000"/>
                </a:lnTo>
                <a:lnTo>
                  <a:pt x="894877" y="393700"/>
                </a:lnTo>
                <a:lnTo>
                  <a:pt x="907245" y="435609"/>
                </a:lnTo>
                <a:lnTo>
                  <a:pt x="909681" y="462280"/>
                </a:lnTo>
                <a:lnTo>
                  <a:pt x="909664" y="474980"/>
                </a:lnTo>
                <a:lnTo>
                  <a:pt x="904894" y="514350"/>
                </a:lnTo>
                <a:lnTo>
                  <a:pt x="888188" y="560069"/>
                </a:lnTo>
                <a:lnTo>
                  <a:pt x="875724" y="579119"/>
                </a:lnTo>
                <a:lnTo>
                  <a:pt x="882702" y="621030"/>
                </a:lnTo>
                <a:lnTo>
                  <a:pt x="910319" y="591819"/>
                </a:lnTo>
                <a:lnTo>
                  <a:pt x="931228" y="549909"/>
                </a:lnTo>
                <a:lnTo>
                  <a:pt x="942532" y="508000"/>
                </a:lnTo>
                <a:lnTo>
                  <a:pt x="945000" y="474980"/>
                </a:lnTo>
                <a:lnTo>
                  <a:pt x="944874" y="462280"/>
                </a:lnTo>
                <a:lnTo>
                  <a:pt x="939831" y="419100"/>
                </a:lnTo>
                <a:lnTo>
                  <a:pt x="923979" y="370839"/>
                </a:lnTo>
                <a:lnTo>
                  <a:pt x="922230" y="356869"/>
                </a:lnTo>
                <a:lnTo>
                  <a:pt x="920313" y="342900"/>
                </a:lnTo>
                <a:lnTo>
                  <a:pt x="918226" y="328930"/>
                </a:lnTo>
                <a:lnTo>
                  <a:pt x="915970" y="316230"/>
                </a:lnTo>
                <a:lnTo>
                  <a:pt x="913545" y="302259"/>
                </a:lnTo>
                <a:lnTo>
                  <a:pt x="910952" y="289559"/>
                </a:lnTo>
                <a:lnTo>
                  <a:pt x="908189" y="276859"/>
                </a:lnTo>
                <a:lnTo>
                  <a:pt x="905257" y="264159"/>
                </a:lnTo>
                <a:lnTo>
                  <a:pt x="902156" y="252730"/>
                </a:lnTo>
                <a:lnTo>
                  <a:pt x="898886" y="240030"/>
                </a:lnTo>
                <a:lnTo>
                  <a:pt x="884116" y="194309"/>
                </a:lnTo>
                <a:lnTo>
                  <a:pt x="880001" y="184150"/>
                </a:lnTo>
                <a:lnTo>
                  <a:pt x="875716" y="173989"/>
                </a:lnTo>
                <a:close/>
              </a:path>
              <a:path w="1187450" h="1258570">
                <a:moveTo>
                  <a:pt x="583611" y="5080"/>
                </a:moveTo>
                <a:lnTo>
                  <a:pt x="572820" y="7619"/>
                </a:lnTo>
                <a:lnTo>
                  <a:pt x="560857" y="10159"/>
                </a:lnTo>
                <a:lnTo>
                  <a:pt x="547281" y="12700"/>
                </a:lnTo>
                <a:lnTo>
                  <a:pt x="531647" y="16509"/>
                </a:lnTo>
                <a:lnTo>
                  <a:pt x="508183" y="21589"/>
                </a:lnTo>
                <a:lnTo>
                  <a:pt x="495296" y="24130"/>
                </a:lnTo>
                <a:lnTo>
                  <a:pt x="481076" y="27939"/>
                </a:lnTo>
                <a:lnTo>
                  <a:pt x="440043" y="35559"/>
                </a:lnTo>
                <a:lnTo>
                  <a:pt x="404255" y="52069"/>
                </a:lnTo>
                <a:lnTo>
                  <a:pt x="373337" y="74930"/>
                </a:lnTo>
                <a:lnTo>
                  <a:pt x="346913" y="104139"/>
                </a:lnTo>
                <a:lnTo>
                  <a:pt x="324606" y="137159"/>
                </a:lnTo>
                <a:lnTo>
                  <a:pt x="311836" y="162559"/>
                </a:lnTo>
                <a:lnTo>
                  <a:pt x="316673" y="370839"/>
                </a:lnTo>
                <a:lnTo>
                  <a:pt x="323781" y="374650"/>
                </a:lnTo>
                <a:lnTo>
                  <a:pt x="330525" y="382269"/>
                </a:lnTo>
                <a:lnTo>
                  <a:pt x="343490" y="426719"/>
                </a:lnTo>
                <a:lnTo>
                  <a:pt x="346285" y="464819"/>
                </a:lnTo>
                <a:lnTo>
                  <a:pt x="346376" y="482600"/>
                </a:lnTo>
                <a:lnTo>
                  <a:pt x="346252" y="487680"/>
                </a:lnTo>
                <a:lnTo>
                  <a:pt x="342552" y="537209"/>
                </a:lnTo>
                <a:lnTo>
                  <a:pt x="335462" y="581659"/>
                </a:lnTo>
                <a:lnTo>
                  <a:pt x="332211" y="596900"/>
                </a:lnTo>
                <a:lnTo>
                  <a:pt x="396335" y="596900"/>
                </a:lnTo>
                <a:lnTo>
                  <a:pt x="380241" y="553719"/>
                </a:lnTo>
                <a:lnTo>
                  <a:pt x="369698" y="497839"/>
                </a:lnTo>
                <a:lnTo>
                  <a:pt x="365390" y="457200"/>
                </a:lnTo>
                <a:lnTo>
                  <a:pt x="363007" y="416559"/>
                </a:lnTo>
                <a:lnTo>
                  <a:pt x="362451" y="394969"/>
                </a:lnTo>
                <a:lnTo>
                  <a:pt x="362565" y="360680"/>
                </a:lnTo>
                <a:lnTo>
                  <a:pt x="363144" y="345439"/>
                </a:lnTo>
                <a:lnTo>
                  <a:pt x="363235" y="339089"/>
                </a:lnTo>
                <a:lnTo>
                  <a:pt x="370135" y="293369"/>
                </a:lnTo>
                <a:lnTo>
                  <a:pt x="389307" y="246380"/>
                </a:lnTo>
                <a:lnTo>
                  <a:pt x="422181" y="219709"/>
                </a:lnTo>
                <a:lnTo>
                  <a:pt x="444610" y="217169"/>
                </a:lnTo>
                <a:lnTo>
                  <a:pt x="591047" y="217169"/>
                </a:lnTo>
                <a:lnTo>
                  <a:pt x="583611" y="5080"/>
                </a:lnTo>
                <a:close/>
              </a:path>
              <a:path w="1187450" h="1258570">
                <a:moveTo>
                  <a:pt x="873513" y="581659"/>
                </a:moveTo>
                <a:lnTo>
                  <a:pt x="864478" y="589280"/>
                </a:lnTo>
                <a:lnTo>
                  <a:pt x="854414" y="593089"/>
                </a:lnTo>
                <a:lnTo>
                  <a:pt x="874095" y="593089"/>
                </a:lnTo>
                <a:lnTo>
                  <a:pt x="873513" y="581659"/>
                </a:lnTo>
                <a:close/>
              </a:path>
              <a:path w="1187450" h="1258570">
                <a:moveTo>
                  <a:pt x="591047" y="217169"/>
                </a:moveTo>
                <a:lnTo>
                  <a:pt x="444610" y="217169"/>
                </a:lnTo>
                <a:lnTo>
                  <a:pt x="470214" y="219709"/>
                </a:lnTo>
                <a:lnTo>
                  <a:pt x="498098" y="227330"/>
                </a:lnTo>
                <a:lnTo>
                  <a:pt x="538953" y="243839"/>
                </a:lnTo>
                <a:lnTo>
                  <a:pt x="571963" y="262889"/>
                </a:lnTo>
                <a:lnTo>
                  <a:pt x="582593" y="270509"/>
                </a:lnTo>
                <a:lnTo>
                  <a:pt x="593140" y="276859"/>
                </a:lnTo>
                <a:lnTo>
                  <a:pt x="591047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5033" y="2303830"/>
            <a:ext cx="37750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-40" dirty="0">
                <a:latin typeface="Arial"/>
                <a:cs typeface="Arial"/>
              </a:rPr>
              <a:t>y</a:t>
            </a:r>
            <a:r>
              <a:rPr spc="275" dirty="0">
                <a:latin typeface="Arial"/>
                <a:cs typeface="Arial"/>
              </a:rPr>
              <a:t>tho</a:t>
            </a:r>
            <a:r>
              <a:rPr spc="325" dirty="0">
                <a:latin typeface="Arial"/>
                <a:cs typeface="Arial"/>
              </a:rPr>
              <a:t>n</a:t>
            </a:r>
            <a:r>
              <a:rPr spc="-5" dirty="0">
                <a:latin typeface="Arial Unicode MS"/>
                <a:cs typeface="Arial Unicode MS"/>
              </a:rPr>
              <a:t>语言概述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455" y="844296"/>
            <a:ext cx="4607052" cy="1360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0148" y="2809676"/>
            <a:ext cx="8381365" cy="159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70100"/>
              </a:lnSpc>
              <a:tabLst>
                <a:tab pos="1289685" algn="l"/>
              </a:tabLst>
            </a:pP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65" dirty="0">
                <a:latin typeface="Arial"/>
                <a:cs typeface="Arial"/>
              </a:rPr>
              <a:t>[`</a:t>
            </a:r>
            <a:r>
              <a:rPr sz="2400" b="1" spc="100" dirty="0">
                <a:latin typeface="Arial"/>
                <a:cs typeface="Arial"/>
              </a:rPr>
              <a:t>p</a:t>
            </a:r>
            <a:r>
              <a:rPr sz="2400" b="1" spc="45" dirty="0">
                <a:latin typeface="Arial"/>
                <a:cs typeface="Arial"/>
              </a:rPr>
              <a:t>ai</a:t>
            </a:r>
            <a:r>
              <a:rPr sz="2400" b="1" spc="5" dirty="0">
                <a:latin typeface="Heiti SC"/>
                <a:cs typeface="Heiti SC"/>
              </a:rPr>
              <a:t>θ</a:t>
            </a:r>
            <a:r>
              <a:rPr sz="2400" b="1" spc="-235" dirty="0">
                <a:latin typeface="Menlo"/>
                <a:cs typeface="Menlo"/>
              </a:rPr>
              <a:t>ə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spc="-5" dirty="0">
                <a:latin typeface="Heiti SC"/>
                <a:cs typeface="Heiti SC"/>
              </a:rPr>
              <a:t>，</a:t>
            </a:r>
            <a:r>
              <a:rPr sz="2400" b="1" dirty="0">
                <a:latin typeface="Heiti SC"/>
                <a:cs typeface="Heiti SC"/>
              </a:rPr>
              <a:t>译</a:t>
            </a:r>
            <a:r>
              <a:rPr sz="2400" b="1" spc="-5" dirty="0">
                <a:latin typeface="Heiti SC"/>
                <a:cs typeface="Heiti SC"/>
              </a:rPr>
              <a:t>为“蟒蛇</a:t>
            </a:r>
            <a:r>
              <a:rPr sz="2400" b="1" dirty="0">
                <a:latin typeface="Heiti SC"/>
                <a:cs typeface="Heiti SC"/>
              </a:rPr>
              <a:t>” 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8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语言拥有者</a:t>
            </a:r>
            <a:r>
              <a:rPr sz="2400" b="1" spc="-10" dirty="0">
                <a:latin typeface="Heiti SC"/>
                <a:cs typeface="Heiti SC"/>
              </a:rPr>
              <a:t>是</a:t>
            </a:r>
            <a:r>
              <a:rPr sz="2400" b="1" spc="75" dirty="0">
                <a:latin typeface="Arial"/>
                <a:cs typeface="Arial"/>
              </a:rPr>
              <a:t>Py</a:t>
            </a:r>
            <a:r>
              <a:rPr sz="2400" b="1" spc="4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hon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</a:t>
            </a:r>
            <a:r>
              <a:rPr sz="2400" b="1" spc="-75" dirty="0">
                <a:latin typeface="Arial"/>
                <a:cs typeface="Arial"/>
              </a:rPr>
              <a:t>o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0" dirty="0">
                <a:latin typeface="Arial"/>
                <a:cs typeface="Arial"/>
              </a:rPr>
              <a:t>twar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Fou</a:t>
            </a:r>
            <a:r>
              <a:rPr sz="2400" b="1" spc="45" dirty="0">
                <a:latin typeface="Arial"/>
                <a:cs typeface="Arial"/>
              </a:rPr>
              <a:t>n</a:t>
            </a:r>
            <a:r>
              <a:rPr sz="2400" b="1" spc="50" dirty="0">
                <a:latin typeface="Arial"/>
                <a:cs typeface="Arial"/>
              </a:rPr>
              <a:t>dation(PSF)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PS</a:t>
            </a:r>
            <a:r>
              <a:rPr sz="2400" b="1" spc="-95" dirty="0">
                <a:latin typeface="Arial"/>
                <a:cs typeface="Arial"/>
              </a:rPr>
              <a:t>F</a:t>
            </a:r>
            <a:r>
              <a:rPr sz="2400" b="1" dirty="0">
                <a:latin typeface="Heiti SC"/>
                <a:cs typeface="Heiti SC"/>
              </a:rPr>
              <a:t>是非盈利组织，致力于保</a:t>
            </a:r>
            <a:r>
              <a:rPr sz="2400" b="1" spc="-10" dirty="0">
                <a:latin typeface="Heiti SC"/>
                <a:cs typeface="Heiti SC"/>
              </a:rPr>
              <a:t>护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语言开放、开源和发展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5180">
              <a:lnSpc>
                <a:spcPct val="100000"/>
              </a:lnSpc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-40" dirty="0">
                <a:latin typeface="Arial"/>
                <a:cs typeface="Arial"/>
              </a:rPr>
              <a:t>y</a:t>
            </a:r>
            <a:r>
              <a:rPr spc="275" dirty="0">
                <a:latin typeface="Arial"/>
                <a:cs typeface="Arial"/>
              </a:rPr>
              <a:t>tho</a:t>
            </a:r>
            <a:r>
              <a:rPr spc="325" dirty="0">
                <a:latin typeface="Arial"/>
                <a:cs typeface="Arial"/>
              </a:rPr>
              <a:t>n</a:t>
            </a:r>
            <a:r>
              <a:rPr spc="-5" dirty="0">
                <a:latin typeface="Arial Unicode MS"/>
                <a:cs typeface="Arial Unicode MS"/>
              </a:rPr>
              <a:t>语言的诞生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8788" y="1815608"/>
            <a:ext cx="3070225" cy="268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050"/>
              </a:lnSpc>
            </a:pPr>
            <a:r>
              <a:rPr sz="2800" b="1" spc="-5" dirty="0">
                <a:latin typeface="Times New Roman"/>
                <a:cs typeface="Times New Roman"/>
              </a:rPr>
              <a:t>Gui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 va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Ros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um Pyt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spc="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Heiti SC"/>
                <a:cs typeface="Heiti SC"/>
              </a:rPr>
              <a:t>语言创立者</a:t>
            </a:r>
            <a:endParaRPr sz="2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800" b="1" spc="-5" dirty="0">
                <a:latin typeface="Times New Roman"/>
                <a:cs typeface="Times New Roman"/>
              </a:rPr>
              <a:t>2002</a:t>
            </a:r>
            <a:r>
              <a:rPr sz="2800" b="1" spc="-10" dirty="0">
                <a:latin typeface="Heiti SC"/>
                <a:cs typeface="Heiti SC"/>
              </a:rPr>
              <a:t>年</a:t>
            </a:r>
            <a:r>
              <a:rPr sz="2800" b="1" spc="-5" dirty="0">
                <a:latin typeface="Heiti SC"/>
                <a:cs typeface="Heiti SC"/>
              </a:rPr>
              <a:t>，</a:t>
            </a:r>
            <a:r>
              <a:rPr sz="2800" b="1" spc="-5" dirty="0">
                <a:latin typeface="Times New Roman"/>
                <a:cs typeface="Times New Roman"/>
              </a:rPr>
              <a:t>Pyth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2</a:t>
            </a:r>
            <a:r>
              <a:rPr sz="2800" b="1" spc="-10" dirty="0">
                <a:latin typeface="Times New Roman"/>
                <a:cs typeface="Times New Roman"/>
              </a:rPr>
              <a:t>.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2008</a:t>
            </a:r>
            <a:r>
              <a:rPr sz="2800" b="1" spc="-5" dirty="0">
                <a:latin typeface="Heiti SC"/>
                <a:cs typeface="Heiti SC"/>
              </a:rPr>
              <a:t>年，</a:t>
            </a:r>
            <a:r>
              <a:rPr sz="2800" b="1" spc="-5" dirty="0">
                <a:latin typeface="Times New Roman"/>
                <a:cs typeface="Times New Roman"/>
              </a:rPr>
              <a:t>Pyt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3</a:t>
            </a:r>
            <a:r>
              <a:rPr sz="2800" b="1" spc="-10" dirty="0">
                <a:latin typeface="Times New Roman"/>
                <a:cs typeface="Times New Roman"/>
              </a:rPr>
              <a:t>.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8071" y="1356360"/>
            <a:ext cx="3241548" cy="3500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608" y="312420"/>
            <a:ext cx="8522970" cy="44554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21805" y="4803595"/>
            <a:ext cx="1886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Monty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0" dirty="0">
                <a:latin typeface="Times New Roman"/>
                <a:cs typeface="Times New Roman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tho</a:t>
            </a:r>
            <a:r>
              <a:rPr sz="1800" b="1" spc="-10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Heiti SC"/>
                <a:cs typeface="Heiti SC"/>
              </a:rPr>
              <a:t>组合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9" y="336854"/>
            <a:ext cx="78168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0" dirty="0">
                <a:solidFill>
                  <a:srgbClr val="8A4442"/>
                </a:solidFill>
                <a:latin typeface="Arial"/>
                <a:cs typeface="Arial"/>
              </a:rPr>
              <a:t>I</a:t>
            </a:r>
            <a:r>
              <a:rPr sz="1550" spc="-195" dirty="0">
                <a:solidFill>
                  <a:srgbClr val="8A4442"/>
                </a:solidFill>
                <a:latin typeface="Arial"/>
                <a:cs typeface="Arial"/>
              </a:rPr>
              <a:t>t</a:t>
            </a:r>
            <a:r>
              <a:rPr sz="2050" spc="-1805" dirty="0">
                <a:solidFill>
                  <a:srgbClr val="8A4442"/>
                </a:solidFill>
                <a:latin typeface="Kai"/>
                <a:cs typeface="Kai"/>
              </a:rPr>
              <a:t>’</a:t>
            </a:r>
            <a:r>
              <a:rPr sz="1650" spc="170" dirty="0">
                <a:solidFill>
                  <a:srgbClr val="8A4442"/>
                </a:solidFill>
                <a:latin typeface="Times New Roman"/>
                <a:cs typeface="Times New Roman"/>
              </a:rPr>
              <a:t>s</a:t>
            </a:r>
            <a:r>
              <a:rPr sz="1650" dirty="0">
                <a:solidFill>
                  <a:srgbClr val="8A4442"/>
                </a:solidFill>
                <a:latin typeface="Times New Roman"/>
                <a:cs typeface="Times New Roman"/>
              </a:rPr>
              <a:t> </a:t>
            </a:r>
            <a:r>
              <a:rPr sz="1650" spc="120" dirty="0">
                <a:solidFill>
                  <a:srgbClr val="8A4442"/>
                </a:solidFill>
                <a:latin typeface="Times New Roman"/>
                <a:cs typeface="Times New Roman"/>
              </a:rPr>
              <a:t> </a:t>
            </a:r>
            <a:r>
              <a:rPr sz="850" spc="1970" dirty="0">
                <a:solidFill>
                  <a:srgbClr val="8A4442"/>
                </a:solidFill>
                <a:latin typeface="Kai"/>
                <a:cs typeface="Kai"/>
              </a:rPr>
              <a:t>．</a:t>
            </a:r>
            <a:endParaRPr sz="850">
              <a:latin typeface="Kai"/>
              <a:cs typeface="Ka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455" y="844296"/>
            <a:ext cx="4607052" cy="1360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630" y="2899780"/>
            <a:ext cx="8742045" cy="157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70000"/>
              </a:lnSpc>
            </a:pP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语言是一个由编程牛人领导设计并开发的编程语言 </a:t>
            </a: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on</a:t>
            </a:r>
            <a:r>
              <a:rPr sz="2400" b="1" spc="-5" dirty="0">
                <a:latin typeface="Heiti SC"/>
                <a:cs typeface="Heiti SC"/>
              </a:rPr>
              <a:t>语言是一个有开放、开源精神的编程语言 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语言应用于火星探测、搜索引</a:t>
            </a:r>
            <a:r>
              <a:rPr sz="2400" b="1" spc="-10" dirty="0">
                <a:latin typeface="Heiti SC"/>
                <a:cs typeface="Heiti SC"/>
              </a:rPr>
              <a:t>擎</a:t>
            </a:r>
            <a:r>
              <a:rPr sz="2400" b="1" dirty="0">
                <a:latin typeface="Heiti SC"/>
                <a:cs typeface="Heiti SC"/>
              </a:rPr>
              <a:t>、引力波分析等众多领域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38629" y="2302322"/>
            <a:ext cx="566864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Pyt</a:t>
            </a:r>
            <a:r>
              <a:rPr spc="0" dirty="0">
                <a:latin typeface="Times New Roman"/>
                <a:cs typeface="Times New Roman"/>
              </a:rPr>
              <a:t>h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Arial Unicode MS"/>
                <a:cs typeface="Arial Unicode MS"/>
              </a:rPr>
              <a:t>基本开发环</a:t>
            </a:r>
            <a:r>
              <a:rPr dirty="0">
                <a:latin typeface="Arial Unicode MS"/>
                <a:cs typeface="Arial Unicode MS"/>
              </a:rPr>
              <a:t>境</a:t>
            </a:r>
            <a:r>
              <a:rPr spc="-5" dirty="0">
                <a:latin typeface="Times New Roman"/>
                <a:cs typeface="Times New Roman"/>
              </a:rPr>
              <a:t>IDLE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1653539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课程之前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2704" y="957733"/>
            <a:ext cx="5825490" cy="296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基本要求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26769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会使用计算机和</a:t>
            </a:r>
            <a:r>
              <a:rPr sz="2400" b="1" spc="70" dirty="0">
                <a:latin typeface="Arial"/>
                <a:cs typeface="Arial"/>
              </a:rPr>
              <a:t>Office</a:t>
            </a:r>
            <a:r>
              <a:rPr sz="2400" b="1" dirty="0">
                <a:latin typeface="Heiti SC"/>
                <a:cs typeface="Heiti SC"/>
              </a:rPr>
              <a:t>软件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26769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阅读简单英文内容、</a:t>
            </a:r>
            <a:r>
              <a:rPr sz="2400" b="1" spc="135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级及以上水平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26769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熟练使用</a:t>
            </a:r>
            <a:r>
              <a:rPr sz="2400" b="1" spc="240" dirty="0">
                <a:latin typeface="Arial"/>
                <a:cs typeface="Arial"/>
              </a:rPr>
              <a:t>W</a:t>
            </a:r>
            <a:r>
              <a:rPr sz="2400" b="1" spc="90" dirty="0">
                <a:latin typeface="Arial"/>
                <a:cs typeface="Arial"/>
              </a:rPr>
              <a:t>eb</a:t>
            </a:r>
            <a:r>
              <a:rPr sz="2400" b="1" dirty="0">
                <a:latin typeface="Heiti SC"/>
                <a:cs typeface="Heiti SC"/>
              </a:rPr>
              <a:t>浏览器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26769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每周至少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个小时，连续</a:t>
            </a:r>
            <a:r>
              <a:rPr sz="2400" b="1" spc="140" dirty="0">
                <a:latin typeface="Arial"/>
                <a:cs typeface="Arial"/>
              </a:rPr>
              <a:t>9</a:t>
            </a:r>
            <a:r>
              <a:rPr sz="2400" b="1" dirty="0">
                <a:latin typeface="Heiti SC"/>
                <a:cs typeface="Heiti SC"/>
              </a:rPr>
              <a:t>周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7" y="2114042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36" y="896619"/>
                </a:moveTo>
                <a:lnTo>
                  <a:pt x="269277" y="911859"/>
                </a:lnTo>
                <a:lnTo>
                  <a:pt x="247538" y="918209"/>
                </a:lnTo>
                <a:lnTo>
                  <a:pt x="161386" y="948689"/>
                </a:lnTo>
                <a:lnTo>
                  <a:pt x="121109" y="966469"/>
                </a:lnTo>
                <a:lnTo>
                  <a:pt x="84464" y="988059"/>
                </a:lnTo>
                <a:lnTo>
                  <a:pt x="52773" y="1012189"/>
                </a:lnTo>
                <a:lnTo>
                  <a:pt x="27363" y="1043939"/>
                </a:lnTo>
                <a:lnTo>
                  <a:pt x="9556" y="1080770"/>
                </a:lnTo>
                <a:lnTo>
                  <a:pt x="677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29" y="1210309"/>
                </a:lnTo>
                <a:lnTo>
                  <a:pt x="26054" y="1234439"/>
                </a:lnTo>
                <a:lnTo>
                  <a:pt x="32437" y="1247139"/>
                </a:lnTo>
                <a:lnTo>
                  <a:pt x="39392" y="1258570"/>
                </a:lnTo>
                <a:lnTo>
                  <a:pt x="311836" y="1258570"/>
                </a:lnTo>
                <a:lnTo>
                  <a:pt x="311836" y="896619"/>
                </a:lnTo>
                <a:close/>
              </a:path>
              <a:path w="1187450" h="1258570">
                <a:moveTo>
                  <a:pt x="311836" y="580389"/>
                </a:moveTo>
                <a:lnTo>
                  <a:pt x="311836" y="624839"/>
                </a:lnTo>
                <a:lnTo>
                  <a:pt x="316916" y="628650"/>
                </a:lnTo>
                <a:lnTo>
                  <a:pt x="321869" y="629919"/>
                </a:lnTo>
                <a:lnTo>
                  <a:pt x="329358" y="638809"/>
                </a:lnTo>
                <a:lnTo>
                  <a:pt x="334217" y="648969"/>
                </a:lnTo>
                <a:lnTo>
                  <a:pt x="339449" y="659130"/>
                </a:lnTo>
                <a:lnTo>
                  <a:pt x="345180" y="669289"/>
                </a:lnTo>
                <a:lnTo>
                  <a:pt x="351537" y="680719"/>
                </a:lnTo>
                <a:lnTo>
                  <a:pt x="358646" y="693419"/>
                </a:lnTo>
                <a:lnTo>
                  <a:pt x="366633" y="706119"/>
                </a:lnTo>
                <a:lnTo>
                  <a:pt x="372118" y="716280"/>
                </a:lnTo>
                <a:lnTo>
                  <a:pt x="378130" y="726439"/>
                </a:lnTo>
                <a:lnTo>
                  <a:pt x="384600" y="737869"/>
                </a:lnTo>
                <a:lnTo>
                  <a:pt x="391462" y="748030"/>
                </a:lnTo>
                <a:lnTo>
                  <a:pt x="398644" y="759459"/>
                </a:lnTo>
                <a:lnTo>
                  <a:pt x="413700" y="781050"/>
                </a:lnTo>
                <a:lnTo>
                  <a:pt x="421436" y="792480"/>
                </a:lnTo>
                <a:lnTo>
                  <a:pt x="402477" y="836930"/>
                </a:lnTo>
                <a:lnTo>
                  <a:pt x="375638" y="864869"/>
                </a:lnTo>
                <a:lnTo>
                  <a:pt x="328092" y="891539"/>
                </a:lnTo>
                <a:lnTo>
                  <a:pt x="311836" y="896619"/>
                </a:lnTo>
                <a:lnTo>
                  <a:pt x="311872" y="1258570"/>
                </a:lnTo>
                <a:lnTo>
                  <a:pt x="593141" y="1258570"/>
                </a:lnTo>
                <a:lnTo>
                  <a:pt x="593141" y="1214120"/>
                </a:lnTo>
                <a:lnTo>
                  <a:pt x="584378" y="1212850"/>
                </a:lnTo>
                <a:lnTo>
                  <a:pt x="578155" y="1205230"/>
                </a:lnTo>
                <a:lnTo>
                  <a:pt x="578155" y="1186180"/>
                </a:lnTo>
                <a:lnTo>
                  <a:pt x="584378" y="1178559"/>
                </a:lnTo>
                <a:lnTo>
                  <a:pt x="593141" y="1177289"/>
                </a:lnTo>
                <a:lnTo>
                  <a:pt x="593141" y="1165859"/>
                </a:lnTo>
                <a:lnTo>
                  <a:pt x="584378" y="1164589"/>
                </a:lnTo>
                <a:lnTo>
                  <a:pt x="578155" y="1156970"/>
                </a:lnTo>
                <a:lnTo>
                  <a:pt x="578155" y="1137920"/>
                </a:lnTo>
                <a:lnTo>
                  <a:pt x="584378" y="1129030"/>
                </a:lnTo>
                <a:lnTo>
                  <a:pt x="593141" y="1129030"/>
                </a:lnTo>
                <a:lnTo>
                  <a:pt x="593141" y="1109980"/>
                </a:lnTo>
                <a:lnTo>
                  <a:pt x="554921" y="1096009"/>
                </a:lnTo>
                <a:lnTo>
                  <a:pt x="519623" y="1078230"/>
                </a:lnTo>
                <a:lnTo>
                  <a:pt x="486451" y="1056639"/>
                </a:lnTo>
                <a:lnTo>
                  <a:pt x="444150" y="1018539"/>
                </a:lnTo>
                <a:lnTo>
                  <a:pt x="412837" y="981709"/>
                </a:lnTo>
                <a:lnTo>
                  <a:pt x="402320" y="969009"/>
                </a:lnTo>
                <a:lnTo>
                  <a:pt x="391715" y="953769"/>
                </a:lnTo>
                <a:lnTo>
                  <a:pt x="380991" y="938530"/>
                </a:lnTo>
                <a:lnTo>
                  <a:pt x="370119" y="922019"/>
                </a:lnTo>
                <a:lnTo>
                  <a:pt x="412525" y="894080"/>
                </a:lnTo>
                <a:lnTo>
                  <a:pt x="438707" y="866139"/>
                </a:lnTo>
                <a:lnTo>
                  <a:pt x="462049" y="834389"/>
                </a:lnTo>
                <a:lnTo>
                  <a:pt x="469506" y="824230"/>
                </a:lnTo>
                <a:lnTo>
                  <a:pt x="592621" y="824230"/>
                </a:lnTo>
                <a:lnTo>
                  <a:pt x="591999" y="769619"/>
                </a:lnTo>
                <a:lnTo>
                  <a:pt x="551617" y="769619"/>
                </a:lnTo>
                <a:lnTo>
                  <a:pt x="538432" y="767080"/>
                </a:lnTo>
                <a:lnTo>
                  <a:pt x="501239" y="745489"/>
                </a:lnTo>
                <a:lnTo>
                  <a:pt x="475737" y="703580"/>
                </a:lnTo>
                <a:lnTo>
                  <a:pt x="473964" y="690880"/>
                </a:lnTo>
                <a:lnTo>
                  <a:pt x="474122" y="678180"/>
                </a:lnTo>
                <a:lnTo>
                  <a:pt x="504042" y="643889"/>
                </a:lnTo>
                <a:lnTo>
                  <a:pt x="545114" y="628650"/>
                </a:lnTo>
                <a:lnTo>
                  <a:pt x="593141" y="623569"/>
                </a:lnTo>
                <a:lnTo>
                  <a:pt x="593141" y="622300"/>
                </a:lnTo>
                <a:lnTo>
                  <a:pt x="427695" y="622300"/>
                </a:lnTo>
                <a:lnTo>
                  <a:pt x="418713" y="619759"/>
                </a:lnTo>
                <a:lnTo>
                  <a:pt x="410510" y="614680"/>
                </a:lnTo>
                <a:lnTo>
                  <a:pt x="403060" y="607059"/>
                </a:lnTo>
                <a:lnTo>
                  <a:pt x="396335" y="596900"/>
                </a:lnTo>
                <a:lnTo>
                  <a:pt x="332211" y="596900"/>
                </a:lnTo>
                <a:lnTo>
                  <a:pt x="321464" y="589280"/>
                </a:lnTo>
                <a:lnTo>
                  <a:pt x="311836" y="580389"/>
                </a:lnTo>
                <a:close/>
              </a:path>
              <a:path w="1187450" h="1258570">
                <a:moveTo>
                  <a:pt x="773656" y="815339"/>
                </a:moveTo>
                <a:lnTo>
                  <a:pt x="732773" y="815339"/>
                </a:lnTo>
                <a:lnTo>
                  <a:pt x="737546" y="828039"/>
                </a:lnTo>
                <a:lnTo>
                  <a:pt x="755630" y="864869"/>
                </a:lnTo>
                <a:lnTo>
                  <a:pt x="779700" y="895350"/>
                </a:lnTo>
                <a:lnTo>
                  <a:pt x="821868" y="923289"/>
                </a:lnTo>
                <a:lnTo>
                  <a:pt x="810246" y="937259"/>
                </a:lnTo>
                <a:lnTo>
                  <a:pt x="798964" y="951230"/>
                </a:lnTo>
                <a:lnTo>
                  <a:pt x="787969" y="965200"/>
                </a:lnTo>
                <a:lnTo>
                  <a:pt x="777208" y="976630"/>
                </a:lnTo>
                <a:lnTo>
                  <a:pt x="725036" y="1031239"/>
                </a:lnTo>
                <a:lnTo>
                  <a:pt x="693112" y="1056639"/>
                </a:lnTo>
                <a:lnTo>
                  <a:pt x="658955" y="1079500"/>
                </a:lnTo>
                <a:lnTo>
                  <a:pt x="621121" y="1098550"/>
                </a:lnTo>
                <a:lnTo>
                  <a:pt x="593141" y="1109980"/>
                </a:lnTo>
                <a:lnTo>
                  <a:pt x="593141" y="1129030"/>
                </a:lnTo>
                <a:lnTo>
                  <a:pt x="604444" y="1129030"/>
                </a:lnTo>
                <a:lnTo>
                  <a:pt x="611937" y="1136650"/>
                </a:lnTo>
                <a:lnTo>
                  <a:pt x="611937" y="1156970"/>
                </a:lnTo>
                <a:lnTo>
                  <a:pt x="604444" y="1165859"/>
                </a:lnTo>
                <a:lnTo>
                  <a:pt x="593141" y="1165859"/>
                </a:lnTo>
                <a:lnTo>
                  <a:pt x="593141" y="1177289"/>
                </a:lnTo>
                <a:lnTo>
                  <a:pt x="604444" y="1177289"/>
                </a:lnTo>
                <a:lnTo>
                  <a:pt x="611937" y="1184909"/>
                </a:lnTo>
                <a:lnTo>
                  <a:pt x="611937" y="1205230"/>
                </a:lnTo>
                <a:lnTo>
                  <a:pt x="604444" y="1214120"/>
                </a:lnTo>
                <a:lnTo>
                  <a:pt x="593142" y="1214120"/>
                </a:lnTo>
                <a:lnTo>
                  <a:pt x="593177" y="1258570"/>
                </a:lnTo>
                <a:lnTo>
                  <a:pt x="875716" y="1258570"/>
                </a:lnTo>
                <a:lnTo>
                  <a:pt x="875536" y="897889"/>
                </a:lnTo>
                <a:lnTo>
                  <a:pt x="855387" y="890269"/>
                </a:lnTo>
                <a:lnTo>
                  <a:pt x="840262" y="882650"/>
                </a:lnTo>
                <a:lnTo>
                  <a:pt x="826762" y="876300"/>
                </a:lnTo>
                <a:lnTo>
                  <a:pt x="814774" y="867409"/>
                </a:lnTo>
                <a:lnTo>
                  <a:pt x="804226" y="859789"/>
                </a:lnTo>
                <a:lnTo>
                  <a:pt x="795046" y="849630"/>
                </a:lnTo>
                <a:lnTo>
                  <a:pt x="787161" y="840739"/>
                </a:lnTo>
                <a:lnTo>
                  <a:pt x="780499" y="829309"/>
                </a:lnTo>
                <a:lnTo>
                  <a:pt x="774986" y="819150"/>
                </a:lnTo>
                <a:lnTo>
                  <a:pt x="773656" y="815339"/>
                </a:lnTo>
                <a:close/>
              </a:path>
              <a:path w="1187450" h="1258570">
                <a:moveTo>
                  <a:pt x="875716" y="897889"/>
                </a:moveTo>
                <a:lnTo>
                  <a:pt x="875751" y="1258570"/>
                </a:lnTo>
                <a:lnTo>
                  <a:pt x="1153039" y="1248409"/>
                </a:lnTo>
                <a:lnTo>
                  <a:pt x="1159492" y="1236980"/>
                </a:lnTo>
                <a:lnTo>
                  <a:pt x="1175140" y="1200150"/>
                </a:lnTo>
                <a:lnTo>
                  <a:pt x="1186190" y="1151889"/>
                </a:lnTo>
                <a:lnTo>
                  <a:pt x="1186993" y="1140459"/>
                </a:lnTo>
                <a:lnTo>
                  <a:pt x="1186395" y="1116330"/>
                </a:lnTo>
                <a:lnTo>
                  <a:pt x="1177651" y="1074420"/>
                </a:lnTo>
                <a:lnTo>
                  <a:pt x="1159948" y="1038859"/>
                </a:lnTo>
                <a:lnTo>
                  <a:pt x="1134617" y="1009650"/>
                </a:lnTo>
                <a:lnTo>
                  <a:pt x="1102983" y="985519"/>
                </a:lnTo>
                <a:lnTo>
                  <a:pt x="1066377" y="966469"/>
                </a:lnTo>
                <a:lnTo>
                  <a:pt x="1026126" y="948689"/>
                </a:lnTo>
                <a:lnTo>
                  <a:pt x="983557" y="933450"/>
                </a:lnTo>
                <a:lnTo>
                  <a:pt x="961819" y="927100"/>
                </a:lnTo>
                <a:lnTo>
                  <a:pt x="940000" y="919480"/>
                </a:lnTo>
                <a:lnTo>
                  <a:pt x="918266" y="913130"/>
                </a:lnTo>
                <a:lnTo>
                  <a:pt x="875716" y="897889"/>
                </a:lnTo>
                <a:close/>
              </a:path>
              <a:path w="1187450" h="1258570">
                <a:moveTo>
                  <a:pt x="592621" y="824230"/>
                </a:moveTo>
                <a:lnTo>
                  <a:pt x="469506" y="824230"/>
                </a:lnTo>
                <a:lnTo>
                  <a:pt x="494134" y="839469"/>
                </a:lnTo>
                <a:lnTo>
                  <a:pt x="542641" y="862330"/>
                </a:lnTo>
                <a:lnTo>
                  <a:pt x="575708" y="869950"/>
                </a:lnTo>
                <a:lnTo>
                  <a:pt x="593141" y="869950"/>
                </a:lnTo>
                <a:lnTo>
                  <a:pt x="592621" y="824230"/>
                </a:lnTo>
                <a:close/>
              </a:path>
              <a:path w="1187450" h="1258570">
                <a:moveTo>
                  <a:pt x="594411" y="750569"/>
                </a:moveTo>
                <a:lnTo>
                  <a:pt x="593141" y="750569"/>
                </a:lnTo>
                <a:lnTo>
                  <a:pt x="593141" y="869950"/>
                </a:lnTo>
                <a:lnTo>
                  <a:pt x="613759" y="869950"/>
                </a:lnTo>
                <a:lnTo>
                  <a:pt x="635480" y="864869"/>
                </a:lnTo>
                <a:lnTo>
                  <a:pt x="695496" y="839469"/>
                </a:lnTo>
                <a:lnTo>
                  <a:pt x="732773" y="815339"/>
                </a:lnTo>
                <a:lnTo>
                  <a:pt x="773656" y="815339"/>
                </a:lnTo>
                <a:lnTo>
                  <a:pt x="770551" y="806450"/>
                </a:lnTo>
                <a:lnTo>
                  <a:pt x="767122" y="795019"/>
                </a:lnTo>
                <a:lnTo>
                  <a:pt x="764624" y="782319"/>
                </a:lnTo>
                <a:lnTo>
                  <a:pt x="773060" y="773430"/>
                </a:lnTo>
                <a:lnTo>
                  <a:pt x="776581" y="769619"/>
                </a:lnTo>
                <a:lnTo>
                  <a:pt x="635428" y="769619"/>
                </a:lnTo>
                <a:lnTo>
                  <a:pt x="624714" y="767080"/>
                </a:lnTo>
                <a:lnTo>
                  <a:pt x="614780" y="759459"/>
                </a:lnTo>
                <a:lnTo>
                  <a:pt x="604915" y="753109"/>
                </a:lnTo>
                <a:lnTo>
                  <a:pt x="594411" y="750569"/>
                </a:lnTo>
                <a:close/>
              </a:path>
              <a:path w="1187450" h="1258570">
                <a:moveTo>
                  <a:pt x="591782" y="750569"/>
                </a:moveTo>
                <a:lnTo>
                  <a:pt x="582086" y="753109"/>
                </a:lnTo>
                <a:lnTo>
                  <a:pt x="572674" y="759459"/>
                </a:lnTo>
                <a:lnTo>
                  <a:pt x="562774" y="765809"/>
                </a:lnTo>
                <a:lnTo>
                  <a:pt x="551617" y="769619"/>
                </a:lnTo>
                <a:lnTo>
                  <a:pt x="591999" y="769619"/>
                </a:lnTo>
                <a:lnTo>
                  <a:pt x="591782" y="750569"/>
                </a:lnTo>
                <a:close/>
              </a:path>
              <a:path w="1187450" h="1258570">
                <a:moveTo>
                  <a:pt x="640779" y="579119"/>
                </a:moveTo>
                <a:lnTo>
                  <a:pt x="610061" y="579119"/>
                </a:lnTo>
                <a:lnTo>
                  <a:pt x="593189" y="581659"/>
                </a:lnTo>
                <a:lnTo>
                  <a:pt x="606583" y="624839"/>
                </a:lnTo>
                <a:lnTo>
                  <a:pt x="622542" y="626109"/>
                </a:lnTo>
                <a:lnTo>
                  <a:pt x="637946" y="628650"/>
                </a:lnTo>
                <a:lnTo>
                  <a:pt x="678167" y="643889"/>
                </a:lnTo>
                <a:lnTo>
                  <a:pt x="707835" y="683259"/>
                </a:lnTo>
                <a:lnTo>
                  <a:pt x="709191" y="697230"/>
                </a:lnTo>
                <a:lnTo>
                  <a:pt x="707339" y="707389"/>
                </a:lnTo>
                <a:lnTo>
                  <a:pt x="680191" y="748030"/>
                </a:lnTo>
                <a:lnTo>
                  <a:pt x="635428" y="769619"/>
                </a:lnTo>
                <a:lnTo>
                  <a:pt x="776581" y="769619"/>
                </a:lnTo>
                <a:lnTo>
                  <a:pt x="804205" y="734059"/>
                </a:lnTo>
                <a:lnTo>
                  <a:pt x="823705" y="699769"/>
                </a:lnTo>
                <a:lnTo>
                  <a:pt x="829254" y="688339"/>
                </a:lnTo>
                <a:lnTo>
                  <a:pt x="848909" y="655319"/>
                </a:lnTo>
                <a:lnTo>
                  <a:pt x="860730" y="632459"/>
                </a:lnTo>
                <a:lnTo>
                  <a:pt x="870636" y="627380"/>
                </a:lnTo>
                <a:lnTo>
                  <a:pt x="875711" y="624839"/>
                </a:lnTo>
                <a:lnTo>
                  <a:pt x="875582" y="622300"/>
                </a:lnTo>
                <a:lnTo>
                  <a:pt x="752997" y="622300"/>
                </a:lnTo>
                <a:lnTo>
                  <a:pt x="743993" y="621030"/>
                </a:lnTo>
                <a:lnTo>
                  <a:pt x="734365" y="615950"/>
                </a:lnTo>
                <a:lnTo>
                  <a:pt x="733222" y="613409"/>
                </a:lnTo>
                <a:lnTo>
                  <a:pt x="730682" y="612139"/>
                </a:lnTo>
                <a:lnTo>
                  <a:pt x="726363" y="609600"/>
                </a:lnTo>
                <a:lnTo>
                  <a:pt x="718710" y="603250"/>
                </a:lnTo>
                <a:lnTo>
                  <a:pt x="710229" y="598169"/>
                </a:lnTo>
                <a:lnTo>
                  <a:pt x="667602" y="582930"/>
                </a:lnTo>
                <a:lnTo>
                  <a:pt x="654667" y="580389"/>
                </a:lnTo>
                <a:lnTo>
                  <a:pt x="640779" y="579119"/>
                </a:lnTo>
                <a:close/>
              </a:path>
              <a:path w="1187450" h="1258570">
                <a:moveTo>
                  <a:pt x="310926" y="163830"/>
                </a:moveTo>
                <a:lnTo>
                  <a:pt x="305912" y="176530"/>
                </a:lnTo>
                <a:lnTo>
                  <a:pt x="301217" y="187959"/>
                </a:lnTo>
                <a:lnTo>
                  <a:pt x="296834" y="199389"/>
                </a:lnTo>
                <a:lnTo>
                  <a:pt x="292752" y="212089"/>
                </a:lnTo>
                <a:lnTo>
                  <a:pt x="288963" y="224789"/>
                </a:lnTo>
                <a:lnTo>
                  <a:pt x="285459" y="236219"/>
                </a:lnTo>
                <a:lnTo>
                  <a:pt x="276559" y="274319"/>
                </a:lnTo>
                <a:lnTo>
                  <a:pt x="269889" y="312419"/>
                </a:lnTo>
                <a:lnTo>
                  <a:pt x="265206" y="350519"/>
                </a:lnTo>
                <a:lnTo>
                  <a:pt x="263068" y="374650"/>
                </a:lnTo>
                <a:lnTo>
                  <a:pt x="259874" y="381000"/>
                </a:lnTo>
                <a:lnTo>
                  <a:pt x="245568" y="427989"/>
                </a:lnTo>
                <a:lnTo>
                  <a:pt x="241341" y="471169"/>
                </a:lnTo>
                <a:lnTo>
                  <a:pt x="241647" y="481330"/>
                </a:lnTo>
                <a:lnTo>
                  <a:pt x="246935" y="519430"/>
                </a:lnTo>
                <a:lnTo>
                  <a:pt x="257556" y="556259"/>
                </a:lnTo>
                <a:lnTo>
                  <a:pt x="282925" y="600709"/>
                </a:lnTo>
                <a:lnTo>
                  <a:pt x="311830" y="624839"/>
                </a:lnTo>
                <a:lnTo>
                  <a:pt x="310723" y="579119"/>
                </a:lnTo>
                <a:lnTo>
                  <a:pt x="304462" y="570230"/>
                </a:lnTo>
                <a:lnTo>
                  <a:pt x="298807" y="561339"/>
                </a:lnTo>
                <a:lnTo>
                  <a:pt x="282651" y="515619"/>
                </a:lnTo>
                <a:lnTo>
                  <a:pt x="277833" y="469900"/>
                </a:lnTo>
                <a:lnTo>
                  <a:pt x="277800" y="464819"/>
                </a:lnTo>
                <a:lnTo>
                  <a:pt x="278504" y="452119"/>
                </a:lnTo>
                <a:lnTo>
                  <a:pt x="285537" y="412750"/>
                </a:lnTo>
                <a:lnTo>
                  <a:pt x="304091" y="375919"/>
                </a:lnTo>
                <a:lnTo>
                  <a:pt x="311836" y="370839"/>
                </a:lnTo>
                <a:lnTo>
                  <a:pt x="310926" y="163830"/>
                </a:lnTo>
                <a:close/>
              </a:path>
              <a:path w="1187450" h="1258570">
                <a:moveTo>
                  <a:pt x="565376" y="577850"/>
                </a:moveTo>
                <a:lnTo>
                  <a:pt x="550082" y="577850"/>
                </a:lnTo>
                <a:lnTo>
                  <a:pt x="522452" y="580389"/>
                </a:lnTo>
                <a:lnTo>
                  <a:pt x="478363" y="595630"/>
                </a:lnTo>
                <a:lnTo>
                  <a:pt x="454330" y="610869"/>
                </a:lnTo>
                <a:lnTo>
                  <a:pt x="451917" y="612139"/>
                </a:lnTo>
                <a:lnTo>
                  <a:pt x="448107" y="615950"/>
                </a:lnTo>
                <a:lnTo>
                  <a:pt x="437484" y="621030"/>
                </a:lnTo>
                <a:lnTo>
                  <a:pt x="427695" y="622300"/>
                </a:lnTo>
                <a:lnTo>
                  <a:pt x="593141" y="622300"/>
                </a:lnTo>
                <a:lnTo>
                  <a:pt x="593141" y="581659"/>
                </a:lnTo>
                <a:lnTo>
                  <a:pt x="581686" y="580389"/>
                </a:lnTo>
                <a:lnTo>
                  <a:pt x="565376" y="577850"/>
                </a:lnTo>
                <a:close/>
              </a:path>
              <a:path w="1187450" h="1258570">
                <a:moveTo>
                  <a:pt x="651936" y="0"/>
                </a:moveTo>
                <a:lnTo>
                  <a:pt x="633022" y="0"/>
                </a:lnTo>
                <a:lnTo>
                  <a:pt x="613426" y="1269"/>
                </a:lnTo>
                <a:lnTo>
                  <a:pt x="593141" y="3809"/>
                </a:lnTo>
                <a:lnTo>
                  <a:pt x="593141" y="276859"/>
                </a:lnTo>
                <a:lnTo>
                  <a:pt x="603054" y="284480"/>
                </a:lnTo>
                <a:lnTo>
                  <a:pt x="612926" y="290830"/>
                </a:lnTo>
                <a:lnTo>
                  <a:pt x="632699" y="304800"/>
                </a:lnTo>
                <a:lnTo>
                  <a:pt x="642673" y="312419"/>
                </a:lnTo>
                <a:lnTo>
                  <a:pt x="662980" y="325119"/>
                </a:lnTo>
                <a:lnTo>
                  <a:pt x="673385" y="332739"/>
                </a:lnTo>
                <a:lnTo>
                  <a:pt x="684008" y="339089"/>
                </a:lnTo>
                <a:lnTo>
                  <a:pt x="694884" y="344169"/>
                </a:lnTo>
                <a:lnTo>
                  <a:pt x="706051" y="350519"/>
                </a:lnTo>
                <a:lnTo>
                  <a:pt x="741662" y="365759"/>
                </a:lnTo>
                <a:lnTo>
                  <a:pt x="781208" y="377189"/>
                </a:lnTo>
                <a:lnTo>
                  <a:pt x="825678" y="382269"/>
                </a:lnTo>
                <a:lnTo>
                  <a:pt x="825317" y="398780"/>
                </a:lnTo>
                <a:lnTo>
                  <a:pt x="822058" y="452119"/>
                </a:lnTo>
                <a:lnTo>
                  <a:pt x="815224" y="505459"/>
                </a:lnTo>
                <a:lnTo>
                  <a:pt x="804406" y="554989"/>
                </a:lnTo>
                <a:lnTo>
                  <a:pt x="789199" y="594359"/>
                </a:lnTo>
                <a:lnTo>
                  <a:pt x="761394" y="621030"/>
                </a:lnTo>
                <a:lnTo>
                  <a:pt x="752997" y="622300"/>
                </a:lnTo>
                <a:lnTo>
                  <a:pt x="875582" y="622300"/>
                </a:lnTo>
                <a:lnTo>
                  <a:pt x="874095" y="593089"/>
                </a:lnTo>
                <a:lnTo>
                  <a:pt x="854414" y="593089"/>
                </a:lnTo>
                <a:lnTo>
                  <a:pt x="843637" y="590550"/>
                </a:lnTo>
                <a:lnTo>
                  <a:pt x="841106" y="543559"/>
                </a:lnTo>
                <a:lnTo>
                  <a:pt x="840445" y="516889"/>
                </a:lnTo>
                <a:lnTo>
                  <a:pt x="840511" y="490219"/>
                </a:lnTo>
                <a:lnTo>
                  <a:pt x="842895" y="444500"/>
                </a:lnTo>
                <a:lnTo>
                  <a:pt x="850373" y="397509"/>
                </a:lnTo>
                <a:lnTo>
                  <a:pt x="875716" y="368300"/>
                </a:lnTo>
                <a:lnTo>
                  <a:pt x="875716" y="173989"/>
                </a:lnTo>
                <a:lnTo>
                  <a:pt x="858433" y="138430"/>
                </a:lnTo>
                <a:lnTo>
                  <a:pt x="828189" y="91439"/>
                </a:lnTo>
                <a:lnTo>
                  <a:pt x="792600" y="54609"/>
                </a:lnTo>
                <a:lnTo>
                  <a:pt x="751483" y="25400"/>
                </a:lnTo>
                <a:lnTo>
                  <a:pt x="704656" y="7619"/>
                </a:lnTo>
                <a:lnTo>
                  <a:pt x="670176" y="1269"/>
                </a:lnTo>
                <a:lnTo>
                  <a:pt x="651936" y="0"/>
                </a:lnTo>
                <a:close/>
              </a:path>
              <a:path w="1187450" h="1258570">
                <a:moveTo>
                  <a:pt x="875716" y="173989"/>
                </a:moveTo>
                <a:lnTo>
                  <a:pt x="881531" y="372109"/>
                </a:lnTo>
                <a:lnTo>
                  <a:pt x="888125" y="381000"/>
                </a:lnTo>
                <a:lnTo>
                  <a:pt x="894877" y="393700"/>
                </a:lnTo>
                <a:lnTo>
                  <a:pt x="907245" y="435609"/>
                </a:lnTo>
                <a:lnTo>
                  <a:pt x="909681" y="462280"/>
                </a:lnTo>
                <a:lnTo>
                  <a:pt x="909664" y="474980"/>
                </a:lnTo>
                <a:lnTo>
                  <a:pt x="904894" y="514350"/>
                </a:lnTo>
                <a:lnTo>
                  <a:pt x="888188" y="560069"/>
                </a:lnTo>
                <a:lnTo>
                  <a:pt x="875724" y="579119"/>
                </a:lnTo>
                <a:lnTo>
                  <a:pt x="882702" y="621030"/>
                </a:lnTo>
                <a:lnTo>
                  <a:pt x="910319" y="591819"/>
                </a:lnTo>
                <a:lnTo>
                  <a:pt x="931228" y="549909"/>
                </a:lnTo>
                <a:lnTo>
                  <a:pt x="942532" y="508000"/>
                </a:lnTo>
                <a:lnTo>
                  <a:pt x="945000" y="474980"/>
                </a:lnTo>
                <a:lnTo>
                  <a:pt x="944874" y="462280"/>
                </a:lnTo>
                <a:lnTo>
                  <a:pt x="939831" y="419100"/>
                </a:lnTo>
                <a:lnTo>
                  <a:pt x="923979" y="370839"/>
                </a:lnTo>
                <a:lnTo>
                  <a:pt x="922230" y="356869"/>
                </a:lnTo>
                <a:lnTo>
                  <a:pt x="920313" y="342900"/>
                </a:lnTo>
                <a:lnTo>
                  <a:pt x="918226" y="328930"/>
                </a:lnTo>
                <a:lnTo>
                  <a:pt x="915970" y="316230"/>
                </a:lnTo>
                <a:lnTo>
                  <a:pt x="913545" y="302259"/>
                </a:lnTo>
                <a:lnTo>
                  <a:pt x="910952" y="289559"/>
                </a:lnTo>
                <a:lnTo>
                  <a:pt x="908189" y="276859"/>
                </a:lnTo>
                <a:lnTo>
                  <a:pt x="905257" y="264159"/>
                </a:lnTo>
                <a:lnTo>
                  <a:pt x="902156" y="252730"/>
                </a:lnTo>
                <a:lnTo>
                  <a:pt x="898886" y="240030"/>
                </a:lnTo>
                <a:lnTo>
                  <a:pt x="884116" y="194309"/>
                </a:lnTo>
                <a:lnTo>
                  <a:pt x="880001" y="184150"/>
                </a:lnTo>
                <a:lnTo>
                  <a:pt x="875716" y="173989"/>
                </a:lnTo>
                <a:close/>
              </a:path>
              <a:path w="1187450" h="1258570">
                <a:moveTo>
                  <a:pt x="583611" y="5080"/>
                </a:moveTo>
                <a:lnTo>
                  <a:pt x="572820" y="7619"/>
                </a:lnTo>
                <a:lnTo>
                  <a:pt x="560857" y="10159"/>
                </a:lnTo>
                <a:lnTo>
                  <a:pt x="547281" y="12700"/>
                </a:lnTo>
                <a:lnTo>
                  <a:pt x="531647" y="16509"/>
                </a:lnTo>
                <a:lnTo>
                  <a:pt x="508183" y="21589"/>
                </a:lnTo>
                <a:lnTo>
                  <a:pt x="495296" y="24130"/>
                </a:lnTo>
                <a:lnTo>
                  <a:pt x="481076" y="27939"/>
                </a:lnTo>
                <a:lnTo>
                  <a:pt x="440043" y="35559"/>
                </a:lnTo>
                <a:lnTo>
                  <a:pt x="404255" y="52069"/>
                </a:lnTo>
                <a:lnTo>
                  <a:pt x="373337" y="74930"/>
                </a:lnTo>
                <a:lnTo>
                  <a:pt x="346913" y="104139"/>
                </a:lnTo>
                <a:lnTo>
                  <a:pt x="324606" y="137159"/>
                </a:lnTo>
                <a:lnTo>
                  <a:pt x="311836" y="162559"/>
                </a:lnTo>
                <a:lnTo>
                  <a:pt x="316673" y="370839"/>
                </a:lnTo>
                <a:lnTo>
                  <a:pt x="323781" y="374650"/>
                </a:lnTo>
                <a:lnTo>
                  <a:pt x="330525" y="382269"/>
                </a:lnTo>
                <a:lnTo>
                  <a:pt x="343490" y="426719"/>
                </a:lnTo>
                <a:lnTo>
                  <a:pt x="346285" y="464819"/>
                </a:lnTo>
                <a:lnTo>
                  <a:pt x="346376" y="482600"/>
                </a:lnTo>
                <a:lnTo>
                  <a:pt x="346252" y="487680"/>
                </a:lnTo>
                <a:lnTo>
                  <a:pt x="342552" y="537209"/>
                </a:lnTo>
                <a:lnTo>
                  <a:pt x="335462" y="581659"/>
                </a:lnTo>
                <a:lnTo>
                  <a:pt x="332211" y="596900"/>
                </a:lnTo>
                <a:lnTo>
                  <a:pt x="396335" y="596900"/>
                </a:lnTo>
                <a:lnTo>
                  <a:pt x="380241" y="553719"/>
                </a:lnTo>
                <a:lnTo>
                  <a:pt x="369698" y="497839"/>
                </a:lnTo>
                <a:lnTo>
                  <a:pt x="365390" y="457200"/>
                </a:lnTo>
                <a:lnTo>
                  <a:pt x="363007" y="416559"/>
                </a:lnTo>
                <a:lnTo>
                  <a:pt x="362451" y="394969"/>
                </a:lnTo>
                <a:lnTo>
                  <a:pt x="362565" y="360680"/>
                </a:lnTo>
                <a:lnTo>
                  <a:pt x="363144" y="345439"/>
                </a:lnTo>
                <a:lnTo>
                  <a:pt x="363235" y="339089"/>
                </a:lnTo>
                <a:lnTo>
                  <a:pt x="370135" y="293369"/>
                </a:lnTo>
                <a:lnTo>
                  <a:pt x="389307" y="246380"/>
                </a:lnTo>
                <a:lnTo>
                  <a:pt x="422181" y="219709"/>
                </a:lnTo>
                <a:lnTo>
                  <a:pt x="444610" y="217169"/>
                </a:lnTo>
                <a:lnTo>
                  <a:pt x="591047" y="217169"/>
                </a:lnTo>
                <a:lnTo>
                  <a:pt x="583611" y="5080"/>
                </a:lnTo>
                <a:close/>
              </a:path>
              <a:path w="1187450" h="1258570">
                <a:moveTo>
                  <a:pt x="873513" y="581659"/>
                </a:moveTo>
                <a:lnTo>
                  <a:pt x="864478" y="589280"/>
                </a:lnTo>
                <a:lnTo>
                  <a:pt x="854414" y="593089"/>
                </a:lnTo>
                <a:lnTo>
                  <a:pt x="874095" y="593089"/>
                </a:lnTo>
                <a:lnTo>
                  <a:pt x="873513" y="581659"/>
                </a:lnTo>
                <a:close/>
              </a:path>
              <a:path w="1187450" h="1258570">
                <a:moveTo>
                  <a:pt x="591047" y="217169"/>
                </a:moveTo>
                <a:lnTo>
                  <a:pt x="444610" y="217169"/>
                </a:lnTo>
                <a:lnTo>
                  <a:pt x="470214" y="219709"/>
                </a:lnTo>
                <a:lnTo>
                  <a:pt x="498098" y="227330"/>
                </a:lnTo>
                <a:lnTo>
                  <a:pt x="538953" y="243839"/>
                </a:lnTo>
                <a:lnTo>
                  <a:pt x="571963" y="262889"/>
                </a:lnTo>
                <a:lnTo>
                  <a:pt x="582593" y="270509"/>
                </a:lnTo>
                <a:lnTo>
                  <a:pt x="593140" y="276859"/>
                </a:lnTo>
                <a:lnTo>
                  <a:pt x="591047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-45" dirty="0">
                <a:latin typeface="Arial"/>
                <a:cs typeface="Arial"/>
              </a:rPr>
              <a:t>y</a:t>
            </a:r>
            <a:r>
              <a:rPr spc="290" dirty="0">
                <a:latin typeface="Arial"/>
                <a:cs typeface="Arial"/>
              </a:rPr>
              <a:t>thon</a:t>
            </a:r>
            <a:r>
              <a:rPr spc="-5" dirty="0">
                <a:latin typeface="Arial Unicode MS"/>
                <a:cs typeface="Arial Unicode MS"/>
              </a:rPr>
              <a:t>基本开发环境</a:t>
            </a:r>
            <a:r>
              <a:rPr spc="10" dirty="0">
                <a:latin typeface="Arial"/>
                <a:cs typeface="Arial"/>
              </a:rPr>
              <a:t>ID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475" dirty="0">
                <a:latin typeface="Arial"/>
                <a:cs typeface="Arial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6508" y="1620010"/>
            <a:ext cx="23412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官方提供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455" y="1620010"/>
            <a:ext cx="30734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适用于小规模程序开发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860" y="2549895"/>
            <a:ext cx="7334250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8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官方环境：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解释器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ID</a:t>
            </a:r>
            <a:r>
              <a:rPr sz="2400" b="1" spc="45" dirty="0">
                <a:latin typeface="Arial"/>
                <a:cs typeface="Arial"/>
              </a:rPr>
              <a:t>L</a:t>
            </a:r>
            <a:r>
              <a:rPr sz="2400" b="1" spc="-23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开发环境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轻量级：只有几十</a:t>
            </a:r>
            <a:r>
              <a:rPr sz="2400" b="1" spc="185" dirty="0">
                <a:latin typeface="Arial"/>
                <a:cs typeface="Arial"/>
              </a:rPr>
              <a:t>MB</a:t>
            </a:r>
            <a:r>
              <a:rPr sz="2400" b="1" dirty="0">
                <a:latin typeface="Heiti SC"/>
                <a:cs typeface="Heiti SC"/>
              </a:rPr>
              <a:t>大小，使用灵活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功能丰富：编辑</a:t>
            </a:r>
            <a:r>
              <a:rPr sz="2400" b="1" dirty="0">
                <a:latin typeface="Heiti SC"/>
                <a:cs typeface="Heiti SC"/>
              </a:rPr>
              <a:t>器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spc="-5" dirty="0">
                <a:latin typeface="Heiti SC"/>
                <a:cs typeface="Heiti SC"/>
              </a:rPr>
              <a:t>交互环境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spc="-5" dirty="0">
                <a:latin typeface="Heiti SC"/>
                <a:cs typeface="Heiti SC"/>
              </a:rPr>
              <a:t>标准库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dirty="0">
                <a:latin typeface="Heiti SC"/>
                <a:cs typeface="Heiti SC"/>
              </a:rPr>
              <a:t>库</a:t>
            </a:r>
            <a:r>
              <a:rPr sz="2400" b="1" spc="-5" dirty="0">
                <a:latin typeface="Heiti SC"/>
                <a:cs typeface="Heiti SC"/>
              </a:rPr>
              <a:t>安装工具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-45" dirty="0">
                <a:latin typeface="Arial"/>
                <a:cs typeface="Arial"/>
              </a:rPr>
              <a:t>y</a:t>
            </a:r>
            <a:r>
              <a:rPr spc="290" dirty="0">
                <a:latin typeface="Arial"/>
                <a:cs typeface="Arial"/>
              </a:rPr>
              <a:t>thon</a:t>
            </a:r>
            <a:r>
              <a:rPr spc="-5" dirty="0">
                <a:latin typeface="Arial Unicode MS"/>
                <a:cs typeface="Arial Unicode MS"/>
              </a:rPr>
              <a:t>基本开发环境</a:t>
            </a:r>
            <a:r>
              <a:rPr spc="10" dirty="0">
                <a:latin typeface="Arial"/>
                <a:cs typeface="Arial"/>
              </a:rPr>
              <a:t>ID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475" dirty="0">
                <a:latin typeface="Arial"/>
                <a:cs typeface="Arial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6508" y="1620010"/>
            <a:ext cx="23412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官方提供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455" y="1620010"/>
            <a:ext cx="30734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适用于小规模程序开发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181" y="2837931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下载地址：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9845" y="2837931"/>
            <a:ext cx="44126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5" dirty="0">
                <a:latin typeface="Arial"/>
                <a:cs typeface="Arial"/>
                <a:hlinkClick r:id="rId4"/>
              </a:rPr>
              <a:t>w</a:t>
            </a:r>
            <a:r>
              <a:rPr sz="2400" b="1" spc="165" dirty="0">
                <a:latin typeface="Arial"/>
                <a:cs typeface="Arial"/>
                <a:hlinkClick r:id="rId4"/>
              </a:rPr>
              <a:t>w</a:t>
            </a:r>
            <a:r>
              <a:rPr sz="2400" b="1" spc="60" dirty="0">
                <a:latin typeface="Arial"/>
                <a:cs typeface="Arial"/>
                <a:hlinkClick r:id="rId4"/>
              </a:rPr>
              <a:t>w</a:t>
            </a:r>
            <a:r>
              <a:rPr sz="2400" b="1" spc="90" dirty="0">
                <a:latin typeface="Arial"/>
                <a:cs typeface="Arial"/>
                <a:hlinkClick r:id="rId4"/>
              </a:rPr>
              <a:t>.pyth</a:t>
            </a:r>
            <a:r>
              <a:rPr sz="2400" b="1" spc="100" dirty="0">
                <a:latin typeface="Arial"/>
                <a:cs typeface="Arial"/>
                <a:hlinkClick r:id="rId4"/>
              </a:rPr>
              <a:t>o</a:t>
            </a:r>
            <a:r>
              <a:rPr sz="2400" b="1" spc="75" dirty="0">
                <a:latin typeface="Arial"/>
                <a:cs typeface="Arial"/>
                <a:hlinkClick r:id="rId4"/>
              </a:rPr>
              <a:t>n.o</a:t>
            </a:r>
            <a:r>
              <a:rPr sz="2400" b="1" spc="45" dirty="0">
                <a:latin typeface="Arial"/>
                <a:cs typeface="Arial"/>
                <a:hlinkClick r:id="rId4"/>
              </a:rPr>
              <a:t>r</a:t>
            </a:r>
            <a:r>
              <a:rPr sz="2400" b="1" spc="150" dirty="0">
                <a:latin typeface="Arial"/>
                <a:cs typeface="Arial"/>
                <a:hlinkClick r:id="rId4"/>
              </a:rPr>
              <a:t>g/downl</a:t>
            </a:r>
            <a:r>
              <a:rPr sz="2400" b="1" spc="130" dirty="0">
                <a:latin typeface="Arial"/>
                <a:cs typeface="Arial"/>
                <a:hlinkClick r:id="rId4"/>
              </a:rPr>
              <a:t>o</a:t>
            </a:r>
            <a:r>
              <a:rPr sz="2400" b="1" spc="10" dirty="0">
                <a:latin typeface="Arial"/>
                <a:cs typeface="Arial"/>
                <a:hlinkClick r:id="rId4"/>
              </a:rPr>
              <a:t>ads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181" y="3569705"/>
            <a:ext cx="1162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或者：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9845" y="3569705"/>
            <a:ext cx="47339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5" dirty="0">
                <a:latin typeface="Arial"/>
                <a:cs typeface="Arial"/>
                <a:hlinkClick r:id="rId5"/>
              </a:rPr>
              <a:t>w</a:t>
            </a:r>
            <a:r>
              <a:rPr sz="2400" b="1" spc="165" dirty="0">
                <a:latin typeface="Arial"/>
                <a:cs typeface="Arial"/>
                <a:hlinkClick r:id="rId5"/>
              </a:rPr>
              <a:t>w</a:t>
            </a:r>
            <a:r>
              <a:rPr sz="2400" b="1" spc="60" dirty="0">
                <a:latin typeface="Arial"/>
                <a:cs typeface="Arial"/>
                <a:hlinkClick r:id="rId5"/>
              </a:rPr>
              <a:t>w</a:t>
            </a:r>
            <a:r>
              <a:rPr sz="2400" b="1" spc="90" dirty="0">
                <a:latin typeface="Arial"/>
                <a:cs typeface="Arial"/>
                <a:hlinkClick r:id="rId5"/>
              </a:rPr>
              <a:t>.pyth</a:t>
            </a:r>
            <a:r>
              <a:rPr sz="2400" b="1" spc="100" dirty="0">
                <a:latin typeface="Arial"/>
                <a:cs typeface="Arial"/>
                <a:hlinkClick r:id="rId5"/>
              </a:rPr>
              <a:t>o</a:t>
            </a:r>
            <a:r>
              <a:rPr sz="2400" b="1" spc="130" dirty="0">
                <a:latin typeface="Arial"/>
                <a:cs typeface="Arial"/>
                <a:hlinkClick r:id="rId5"/>
              </a:rPr>
              <a:t>n12</a:t>
            </a:r>
            <a:r>
              <a:rPr sz="2400" b="1" spc="114" dirty="0">
                <a:latin typeface="Arial"/>
                <a:cs typeface="Arial"/>
                <a:hlinkClick r:id="rId5"/>
              </a:rPr>
              <a:t>3</a:t>
            </a:r>
            <a:r>
              <a:rPr sz="2400" b="1" spc="40" dirty="0">
                <a:latin typeface="Arial"/>
                <a:cs typeface="Arial"/>
                <a:hlinkClick r:id="rId5"/>
              </a:rPr>
              <a:t>.i</a:t>
            </a:r>
            <a:r>
              <a:rPr sz="2400" b="1" spc="75" dirty="0">
                <a:latin typeface="Arial"/>
                <a:cs typeface="Arial"/>
                <a:hlinkClick r:id="rId5"/>
              </a:rPr>
              <a:t>o</a:t>
            </a:r>
            <a:r>
              <a:rPr sz="2400" b="1" spc="155" dirty="0">
                <a:latin typeface="Arial"/>
                <a:cs typeface="Arial"/>
                <a:hlinkClick r:id="rId5"/>
              </a:rPr>
              <a:t>/downl</a:t>
            </a:r>
            <a:r>
              <a:rPr sz="2400" b="1" spc="145" dirty="0">
                <a:latin typeface="Arial"/>
                <a:cs typeface="Arial"/>
                <a:hlinkClick r:id="rId5"/>
              </a:rPr>
              <a:t>o</a:t>
            </a:r>
            <a:r>
              <a:rPr sz="2400" b="1" spc="10" dirty="0">
                <a:latin typeface="Arial"/>
                <a:cs typeface="Arial"/>
                <a:hlinkClick r:id="rId5"/>
              </a:rPr>
              <a:t>ads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82035" y="2356306"/>
            <a:ext cx="19799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solidFill>
                  <a:srgbClr val="006FC0"/>
                </a:solidFill>
                <a:latin typeface="Heiti SC"/>
                <a:cs typeface="Heiti SC"/>
              </a:rPr>
              <a:t>配置</a:t>
            </a:r>
            <a:r>
              <a:rPr lang="en-US" sz="2800" b="1" spc="-5" dirty="0" err="1">
                <a:solidFill>
                  <a:srgbClr val="006FC0"/>
                </a:solidFill>
                <a:latin typeface="Heiti SC"/>
                <a:cs typeface="Heiti SC"/>
              </a:rPr>
              <a:t>Python</a:t>
            </a:r>
            <a:endParaRPr sz="28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61717" y="2302322"/>
            <a:ext cx="502031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Pyt</a:t>
            </a:r>
            <a:r>
              <a:rPr spc="0" dirty="0">
                <a:latin typeface="Times New Roman"/>
                <a:cs typeface="Times New Roman"/>
              </a:rPr>
              <a:t>h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Arial Unicode MS"/>
                <a:cs typeface="Arial Unicode MS"/>
              </a:rPr>
              <a:t>程序编写与运行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1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圆面积的计算</a:t>
            </a:r>
          </a:p>
        </p:txBody>
      </p:sp>
      <p:sp>
        <p:nvSpPr>
          <p:cNvPr id="6" name="object 6"/>
          <p:cNvSpPr/>
          <p:nvPr/>
        </p:nvSpPr>
        <p:spPr>
          <a:xfrm>
            <a:off x="2339339" y="2147316"/>
            <a:ext cx="4177665" cy="2385060"/>
          </a:xfrm>
          <a:custGeom>
            <a:avLst/>
            <a:gdLst/>
            <a:ahLst/>
            <a:cxnLst/>
            <a:rect l="l" t="t" r="r" b="b"/>
            <a:pathLst>
              <a:path w="4177665" h="2385060">
                <a:moveTo>
                  <a:pt x="0" y="2385060"/>
                </a:moveTo>
                <a:lnTo>
                  <a:pt x="4177284" y="2385060"/>
                </a:lnTo>
                <a:lnTo>
                  <a:pt x="4177284" y="0"/>
                </a:lnTo>
                <a:lnTo>
                  <a:pt x="0" y="0"/>
                </a:lnTo>
                <a:lnTo>
                  <a:pt x="0" y="238506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8969" y="1620010"/>
            <a:ext cx="6369050" cy="332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691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根据半径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计算圆面积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240" dirty="0">
                <a:latin typeface="FZLTZHB--B51-0"/>
                <a:cs typeface="FZLTZHB--B51-0"/>
              </a:rPr>
              <a:t>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15" dirty="0">
                <a:latin typeface="FZLTZHB--B51-0"/>
                <a:cs typeface="FZLTZHB--B51-0"/>
              </a:rPr>
              <a:t>25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  <a:tab pos="1271270" algn="l"/>
                <a:tab pos="1548765" algn="l"/>
                <a:tab pos="2527300" algn="l"/>
                <a:tab pos="2807335" algn="l"/>
                <a:tab pos="3084830" algn="l"/>
                <a:tab pos="3364865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65" dirty="0">
                <a:latin typeface="FZLTZHB--B51-0"/>
                <a:cs typeface="FZLTZHB--B51-0"/>
              </a:rPr>
              <a:t>ar</a:t>
            </a:r>
            <a:r>
              <a:rPr sz="2000" b="1" spc="-90" dirty="0">
                <a:latin typeface="FZLTZHB--B51-0"/>
                <a:cs typeface="FZLTZHB--B51-0"/>
              </a:rPr>
              <a:t>e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" dirty="0">
                <a:latin typeface="FZLTZHB--B51-0"/>
                <a:cs typeface="FZLTZHB--B51-0"/>
              </a:rPr>
              <a:t>3.1</a:t>
            </a:r>
            <a:r>
              <a:rPr sz="2000" b="1" spc="-5" dirty="0">
                <a:latin typeface="FZLTZHB--B51-0"/>
                <a:cs typeface="FZLTZHB--B51-0"/>
              </a:rPr>
              <a:t>4</a:t>
            </a:r>
            <a:r>
              <a:rPr sz="2000" b="1" spc="-80" dirty="0">
                <a:latin typeface="FZLTZHB--B51-0"/>
                <a:cs typeface="FZLTZHB--B51-0"/>
              </a:rPr>
              <a:t>15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endParaRPr sz="2000">
              <a:latin typeface="FZLTZHB--B51-0"/>
              <a:cs typeface="FZLTZHB--B51-0"/>
            </a:endParaRPr>
          </a:p>
          <a:p>
            <a:pPr marL="12700" marR="3832225">
              <a:lnSpc>
                <a:spcPct val="12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20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50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5" dirty="0">
                <a:latin typeface="FZLTZHB--B51-0"/>
                <a:cs typeface="FZLTZHB--B51-0"/>
              </a:rPr>
              <a:t>r</a:t>
            </a:r>
            <a:r>
              <a:rPr sz="2000" b="1" spc="10" dirty="0">
                <a:latin typeface="FZLTZHB--B51-0"/>
                <a:cs typeface="FZLTZHB--B51-0"/>
              </a:rPr>
              <a:t>e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95" dirty="0">
                <a:solidFill>
                  <a:srgbClr val="0020FF"/>
                </a:solidFill>
                <a:latin typeface="FZLTZHB--B51-0"/>
                <a:cs typeface="FZLTZHB--B51-0"/>
              </a:rPr>
              <a:t>1963.4</a:t>
            </a:r>
            <a:r>
              <a:rPr sz="2000" b="1" spc="-120" dirty="0">
                <a:solidFill>
                  <a:srgbClr val="0020FF"/>
                </a:solidFill>
                <a:latin typeface="FZLTZHB--B51-0"/>
                <a:cs typeface="FZLTZHB--B51-0"/>
              </a:rPr>
              <a:t>3</a:t>
            </a:r>
            <a:r>
              <a:rPr sz="2000" b="1" spc="-225" dirty="0">
                <a:solidFill>
                  <a:srgbClr val="0020FF"/>
                </a:solidFill>
                <a:latin typeface="FZLTZHB--B51-0"/>
                <a:cs typeface="FZLTZHB--B51-0"/>
              </a:rPr>
              <a:t>75</a:t>
            </a:r>
            <a:r>
              <a:rPr sz="2000" b="1" spc="-240" dirty="0">
                <a:solidFill>
                  <a:srgbClr val="0020FF"/>
                </a:solidFill>
                <a:latin typeface="FZLTZHB--B51-0"/>
                <a:cs typeface="FZLTZHB--B51-0"/>
              </a:rPr>
              <a:t>0</a:t>
            </a:r>
            <a:r>
              <a:rPr sz="2000" b="1" spc="-254" dirty="0">
                <a:solidFill>
                  <a:srgbClr val="0020FF"/>
                </a:solidFill>
                <a:latin typeface="FZLTZHB--B51-0"/>
                <a:cs typeface="FZLTZHB--B51-0"/>
              </a:rPr>
              <a:t>0</a:t>
            </a:r>
            <a:r>
              <a:rPr sz="2000" b="1" spc="-240" dirty="0">
                <a:solidFill>
                  <a:srgbClr val="0020FF"/>
                </a:solidFill>
                <a:latin typeface="FZLTZHB--B51-0"/>
                <a:cs typeface="FZLTZHB--B51-0"/>
              </a:rPr>
              <a:t>0000002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 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2000" b="1" spc="-10" dirty="0">
                <a:latin typeface="FZLTZHB--B51-0"/>
                <a:cs typeface="FZLTZHB--B51-0"/>
              </a:rPr>
              <a:t>.for</a:t>
            </a:r>
            <a:r>
              <a:rPr sz="2000" b="1" spc="-25" dirty="0">
                <a:latin typeface="FZLTZHB--B51-0"/>
                <a:cs typeface="FZLTZHB--B51-0"/>
              </a:rPr>
              <a:t>m</a:t>
            </a:r>
            <a:r>
              <a:rPr sz="2000" b="1" spc="160" dirty="0">
                <a:latin typeface="FZLTZHB--B51-0"/>
                <a:cs typeface="FZLTZHB--B51-0"/>
              </a:rPr>
              <a:t>at</a:t>
            </a:r>
            <a:r>
              <a:rPr sz="2000" b="1" spc="110" dirty="0">
                <a:latin typeface="FZLTZHB--B51-0"/>
                <a:cs typeface="FZLTZHB--B51-0"/>
              </a:rPr>
              <a:t>(</a:t>
            </a:r>
            <a:r>
              <a:rPr sz="2000" b="1" spc="-65" dirty="0">
                <a:latin typeface="FZLTZHB--B51-0"/>
                <a:cs typeface="FZLTZHB--B51-0"/>
              </a:rPr>
              <a:t>ar</a:t>
            </a:r>
            <a:r>
              <a:rPr sz="2000" b="1" spc="-90" dirty="0">
                <a:latin typeface="FZLTZHB--B51-0"/>
                <a:cs typeface="FZLTZHB--B51-0"/>
              </a:rPr>
              <a:t>e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0" dirty="0">
                <a:solidFill>
                  <a:srgbClr val="0020FF"/>
                </a:solidFill>
                <a:latin typeface="FZLTZHB--B51-0"/>
                <a:cs typeface="FZLTZHB--B51-0"/>
              </a:rPr>
              <a:t>1963.44</a:t>
            </a:r>
            <a:endParaRPr sz="2000">
              <a:latin typeface="FZLTZHB--B51-0"/>
              <a:cs typeface="FZLTZHB--B51-0"/>
            </a:endParaRPr>
          </a:p>
          <a:p>
            <a:pPr marR="5080" algn="r">
              <a:lnSpc>
                <a:spcPct val="100000"/>
              </a:lnSpc>
              <a:spcBef>
                <a:spcPts val="1350"/>
              </a:spcBef>
            </a:pPr>
            <a:r>
              <a:rPr sz="2400" b="1" dirty="0">
                <a:latin typeface="Heiti SC"/>
                <a:cs typeface="Heiti SC"/>
              </a:rPr>
              <a:t>交互式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1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圆面积的计算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23438" y="1620010"/>
            <a:ext cx="28987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根据半径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计算圆面积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7746" y="2613963"/>
            <a:ext cx="2541905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输出结果如下：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100" dirty="0">
                <a:latin typeface="Andale Mono"/>
                <a:cs typeface="Andale Mono"/>
              </a:rPr>
              <a:t>1963.4</a:t>
            </a:r>
            <a:r>
              <a:rPr sz="2000" spc="-114" dirty="0">
                <a:latin typeface="Andale Mono"/>
                <a:cs typeface="Andale Mono"/>
              </a:rPr>
              <a:t>3</a:t>
            </a:r>
            <a:r>
              <a:rPr sz="2000" spc="-100" dirty="0">
                <a:latin typeface="Andale Mono"/>
                <a:cs typeface="Andale Mono"/>
              </a:rPr>
              <a:t>75</a:t>
            </a:r>
            <a:r>
              <a:rPr sz="2000" spc="-110" dirty="0">
                <a:latin typeface="Andale Mono"/>
                <a:cs typeface="Andale Mono"/>
              </a:rPr>
              <a:t>00</a:t>
            </a:r>
            <a:r>
              <a:rPr sz="2000" spc="-100" dirty="0">
                <a:latin typeface="Andale Mono"/>
                <a:cs typeface="Andale Mono"/>
              </a:rPr>
              <a:t>0000002</a:t>
            </a:r>
            <a:endParaRPr sz="20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latin typeface="Andale Mono"/>
                <a:cs typeface="Andale Mono"/>
              </a:rPr>
              <a:t>1963.44</a:t>
            </a:r>
            <a:endParaRPr sz="2000">
              <a:latin typeface="Andale Mono"/>
              <a:cs typeface="Andale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3329" y="4500389"/>
            <a:ext cx="31184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保存为</a:t>
            </a:r>
            <a:r>
              <a:rPr sz="1800" spc="-30" dirty="0">
                <a:latin typeface="Arial"/>
                <a:cs typeface="Arial"/>
              </a:rPr>
              <a:t>Cal</a:t>
            </a:r>
            <a:r>
              <a:rPr sz="1800" spc="-50" dirty="0">
                <a:latin typeface="Arial"/>
                <a:cs typeface="Arial"/>
              </a:rPr>
              <a:t>C</a:t>
            </a:r>
            <a:r>
              <a:rPr sz="1800" spc="60" dirty="0">
                <a:latin typeface="Arial"/>
                <a:cs typeface="Arial"/>
              </a:rPr>
              <a:t>i</a:t>
            </a:r>
            <a:r>
              <a:rPr sz="1800" spc="70" dirty="0">
                <a:latin typeface="Arial"/>
                <a:cs typeface="Arial"/>
              </a:rPr>
              <a:t>r</a:t>
            </a:r>
            <a:r>
              <a:rPr sz="1800" spc="30" dirty="0">
                <a:latin typeface="Arial"/>
                <a:cs typeface="Arial"/>
              </a:rPr>
              <a:t>cle.p</a:t>
            </a:r>
            <a:r>
              <a:rPr sz="1800" spc="45" dirty="0">
                <a:latin typeface="Arial"/>
                <a:cs typeface="Arial"/>
              </a:rPr>
              <a:t>y</a:t>
            </a:r>
            <a:r>
              <a:rPr sz="1800" dirty="0">
                <a:latin typeface="Arial Unicode MS"/>
                <a:cs typeface="Arial Unicode MS"/>
              </a:rPr>
              <a:t>文件并运行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7838" y="461699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123" y="2139695"/>
            <a:ext cx="4177665" cy="1851660"/>
          </a:xfrm>
          <a:custGeom>
            <a:avLst/>
            <a:gdLst/>
            <a:ahLst/>
            <a:cxnLst/>
            <a:rect l="l" t="t" r="r" b="b"/>
            <a:pathLst>
              <a:path w="4177665" h="1851660">
                <a:moveTo>
                  <a:pt x="0" y="1851660"/>
                </a:moveTo>
                <a:lnTo>
                  <a:pt x="4177284" y="1851660"/>
                </a:lnTo>
                <a:lnTo>
                  <a:pt x="4177284" y="0"/>
                </a:lnTo>
                <a:lnTo>
                  <a:pt x="0" y="0"/>
                </a:lnTo>
                <a:lnTo>
                  <a:pt x="0" y="185166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0473" y="2407625"/>
            <a:ext cx="4017645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735" algn="l"/>
                <a:tab pos="571500" algn="l"/>
              </a:tabLst>
            </a:pPr>
            <a:r>
              <a:rPr sz="2000" b="1" spc="240" dirty="0">
                <a:latin typeface="FZLTZHB--B51-0"/>
                <a:cs typeface="FZLTZHB--B51-0"/>
              </a:rPr>
              <a:t>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15" dirty="0">
                <a:latin typeface="FZLTZHB--B51-0"/>
                <a:cs typeface="FZLTZHB--B51-0"/>
              </a:rPr>
              <a:t>25</a:t>
            </a:r>
            <a:endParaRPr sz="2000">
              <a:latin typeface="FZLTZHB--B51-0"/>
              <a:cs typeface="FZLTZHB--B51-0"/>
            </a:endParaRPr>
          </a:p>
          <a:p>
            <a:pPr marL="12700" marR="1062355">
              <a:lnSpc>
                <a:spcPts val="2880"/>
              </a:lnSpc>
              <a:spcBef>
                <a:spcPts val="175"/>
              </a:spcBef>
              <a:tabLst>
                <a:tab pos="712470" algn="l"/>
                <a:tab pos="990600" algn="l"/>
                <a:tab pos="1968500" algn="l"/>
                <a:tab pos="2248535" algn="l"/>
                <a:tab pos="2526665" algn="l"/>
                <a:tab pos="2806700" algn="l"/>
              </a:tabLst>
            </a:pPr>
            <a:r>
              <a:rPr sz="2000" b="1" spc="-110" dirty="0">
                <a:latin typeface="FZLTZHB--B51-0"/>
                <a:cs typeface="FZLTZHB--B51-0"/>
              </a:rPr>
              <a:t>area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85" dirty="0">
                <a:latin typeface="FZLTZHB--B51-0"/>
                <a:cs typeface="FZLTZHB--B51-0"/>
              </a:rPr>
              <a:t>3.</a:t>
            </a:r>
            <a:r>
              <a:rPr sz="2000" b="1" spc="80" dirty="0">
                <a:latin typeface="FZLTZHB--B51-0"/>
                <a:cs typeface="FZLTZHB--B51-0"/>
              </a:rPr>
              <a:t>1</a:t>
            </a:r>
            <a:r>
              <a:rPr sz="2000" b="1" spc="-254" dirty="0">
                <a:latin typeface="FZLTZHB--B51-0"/>
                <a:cs typeface="FZLTZHB--B51-0"/>
              </a:rPr>
              <a:t>4</a:t>
            </a:r>
            <a:r>
              <a:rPr sz="2000" b="1" spc="-85" dirty="0">
                <a:latin typeface="FZLTZHB--B51-0"/>
                <a:cs typeface="FZLTZHB--B51-0"/>
              </a:rPr>
              <a:t>15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155" dirty="0">
                <a:latin typeface="FZLTZHB--B51-0"/>
                <a:cs typeface="FZLTZHB--B51-0"/>
              </a:rPr>
              <a:t> </a:t>
            </a:r>
            <a:r>
              <a:rPr sz="2000" b="1" spc="145" dirty="0">
                <a:solidFill>
                  <a:srgbClr val="900090"/>
                </a:solidFill>
                <a:latin typeface="FZLTZHB--B51-0"/>
                <a:cs typeface="FZLTZHB--B51-0"/>
              </a:rPr>
              <a:t>prin</a:t>
            </a:r>
            <a:r>
              <a:rPr sz="20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-65" dirty="0">
                <a:latin typeface="FZLTZHB--B51-0"/>
                <a:cs typeface="FZLTZHB--B51-0"/>
              </a:rPr>
              <a:t>re</a:t>
            </a:r>
            <a:r>
              <a:rPr sz="2000" b="1" spc="-85" dirty="0">
                <a:latin typeface="FZLTZHB--B51-0"/>
                <a:cs typeface="FZLTZHB--B51-0"/>
              </a:rPr>
              <a:t>a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320" dirty="0">
                <a:latin typeface="FZLTZHB--B51-0"/>
                <a:cs typeface="FZLTZHB--B51-0"/>
              </a:rPr>
              <a:t>t</a:t>
            </a:r>
            <a:r>
              <a:rPr sz="2000" b="1" spc="345" dirty="0">
                <a:latin typeface="FZLTZHB--B51-0"/>
                <a:cs typeface="FZLTZHB--B51-0"/>
              </a:rPr>
              <a:t>(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-65" dirty="0">
                <a:latin typeface="FZLTZHB--B51-0"/>
                <a:cs typeface="FZLTZHB--B51-0"/>
              </a:rPr>
              <a:t>re</a:t>
            </a:r>
            <a:r>
              <a:rPr sz="2000" b="1" spc="-90" dirty="0">
                <a:latin typeface="FZLTZHB--B51-0"/>
                <a:cs typeface="FZLTZHB--B51-0"/>
              </a:rPr>
              <a:t>a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2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同切圆绘制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6301" y="4649192"/>
            <a:ext cx="43129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保存为</a:t>
            </a:r>
            <a:r>
              <a:rPr sz="1800" spc="-280" dirty="0">
                <a:latin typeface="Arial"/>
                <a:cs typeface="Arial"/>
              </a:rPr>
              <a:t>T</a:t>
            </a:r>
            <a:r>
              <a:rPr sz="1800" spc="50" dirty="0">
                <a:latin typeface="Arial"/>
                <a:cs typeface="Arial"/>
              </a:rPr>
              <a:t>a</a:t>
            </a:r>
            <a:r>
              <a:rPr sz="1800" spc="40" dirty="0">
                <a:latin typeface="Arial"/>
                <a:cs typeface="Arial"/>
              </a:rPr>
              <a:t>n</a:t>
            </a:r>
            <a:r>
              <a:rPr sz="1800" spc="90" dirty="0">
                <a:latin typeface="Arial"/>
                <a:cs typeface="Arial"/>
              </a:rPr>
              <a:t>ge</a:t>
            </a:r>
            <a:r>
              <a:rPr sz="1800" spc="75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C</a:t>
            </a:r>
            <a:r>
              <a:rPr sz="1800" spc="60" dirty="0">
                <a:latin typeface="Arial"/>
                <a:cs typeface="Arial"/>
              </a:rPr>
              <a:t>i</a:t>
            </a:r>
            <a:r>
              <a:rPr sz="1800" spc="7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cles</a:t>
            </a:r>
            <a:r>
              <a:rPr sz="1800" spc="65" dirty="0">
                <a:latin typeface="Arial"/>
                <a:cs typeface="Arial"/>
              </a:rPr>
              <a:t>D</a:t>
            </a:r>
            <a:r>
              <a:rPr sz="1800" spc="55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40" dirty="0">
                <a:latin typeface="Arial"/>
                <a:cs typeface="Arial"/>
              </a:rPr>
              <a:t>.py</a:t>
            </a:r>
            <a:r>
              <a:rPr sz="1800" spc="-5" dirty="0">
                <a:latin typeface="Arial Unicode MS"/>
                <a:cs typeface="Arial Unicode MS"/>
              </a:rPr>
              <a:t>文件并运行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7838" y="461699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8215" y="2284476"/>
            <a:ext cx="2161032" cy="1975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7196" y="2068067"/>
            <a:ext cx="3241675" cy="2289175"/>
          </a:xfrm>
          <a:custGeom>
            <a:avLst/>
            <a:gdLst/>
            <a:ahLst/>
            <a:cxnLst/>
            <a:rect l="l" t="t" r="r" b="b"/>
            <a:pathLst>
              <a:path w="3241675" h="2289175">
                <a:moveTo>
                  <a:pt x="0" y="2289048"/>
                </a:moveTo>
                <a:lnTo>
                  <a:pt x="3241548" y="2289048"/>
                </a:lnTo>
                <a:lnTo>
                  <a:pt x="3241548" y="0"/>
                </a:lnTo>
                <a:lnTo>
                  <a:pt x="0" y="0"/>
                </a:lnTo>
                <a:lnTo>
                  <a:pt x="0" y="228904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6571" y="1620010"/>
            <a:ext cx="4384675" cy="267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837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绘制多个同切圆</a:t>
            </a:r>
            <a:endParaRPr sz="2400" dirty="0">
              <a:latin typeface="Heiti SC"/>
              <a:cs typeface="Heiti SC"/>
            </a:endParaRPr>
          </a:p>
          <a:p>
            <a:pPr marL="12700" marR="1848485">
              <a:lnSpc>
                <a:spcPct val="120000"/>
              </a:lnSpc>
              <a:spcBef>
                <a:spcPts val="1075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175" dirty="0">
                <a:latin typeface="FZLTZHB--B51-0"/>
                <a:cs typeface="FZLTZHB--B51-0"/>
              </a:rPr>
              <a:t>le</a:t>
            </a:r>
            <a:r>
              <a:rPr sz="2000" b="1" spc="10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-235" dirty="0">
                <a:latin typeface="FZLTZHB--B51-0"/>
                <a:cs typeface="FZLTZHB--B51-0"/>
              </a:rPr>
              <a:t>pe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130" dirty="0">
                <a:latin typeface="FZLTZHB--B51-0"/>
                <a:cs typeface="FZLTZHB--B51-0"/>
              </a:rPr>
              <a:t>s</a:t>
            </a:r>
            <a:r>
              <a:rPr sz="2000" b="1" spc="85" dirty="0">
                <a:latin typeface="FZLTZHB--B51-0"/>
                <a:cs typeface="FZLTZHB--B51-0"/>
              </a:rPr>
              <a:t>iz</a:t>
            </a:r>
            <a:r>
              <a:rPr sz="2000" b="1" spc="140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50" dirty="0">
                <a:latin typeface="FZLTZHB--B51-0"/>
                <a:cs typeface="FZLTZHB--B51-0"/>
              </a:rPr>
              <a:t>2)</a:t>
            </a:r>
            <a:r>
              <a:rPr sz="2000" b="1" spc="2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220" dirty="0">
                <a:latin typeface="FZLTZHB--B51-0"/>
                <a:cs typeface="FZLTZHB--B51-0"/>
              </a:rPr>
              <a:t>ci</a:t>
            </a:r>
            <a:r>
              <a:rPr sz="2000" b="1" spc="200" dirty="0">
                <a:latin typeface="FZLTZHB--B51-0"/>
                <a:cs typeface="FZLTZHB--B51-0"/>
              </a:rPr>
              <a:t>r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e</a:t>
            </a:r>
            <a:r>
              <a:rPr sz="2000" b="1" spc="155" dirty="0">
                <a:latin typeface="FZLTZHB--B51-0"/>
                <a:cs typeface="FZLTZHB--B51-0"/>
              </a:rPr>
              <a:t>(</a:t>
            </a:r>
            <a:r>
              <a:rPr sz="2000" b="1" spc="195" dirty="0">
                <a:latin typeface="FZLTZHB--B51-0"/>
                <a:cs typeface="FZLTZHB--B51-0"/>
              </a:rPr>
              <a:t>1</a:t>
            </a:r>
            <a:r>
              <a:rPr sz="2000" b="1" spc="30" dirty="0">
                <a:latin typeface="FZLTZHB--B51-0"/>
                <a:cs typeface="FZLTZHB--B51-0"/>
              </a:rPr>
              <a:t>0)</a:t>
            </a:r>
            <a:r>
              <a:rPr sz="2000" b="1" spc="1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220" dirty="0">
                <a:latin typeface="FZLTZHB--B51-0"/>
                <a:cs typeface="FZLTZHB--B51-0"/>
              </a:rPr>
              <a:t>ci</a:t>
            </a:r>
            <a:r>
              <a:rPr sz="2000" b="1" spc="200" dirty="0">
                <a:latin typeface="FZLTZHB--B51-0"/>
                <a:cs typeface="FZLTZHB--B51-0"/>
              </a:rPr>
              <a:t>r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e</a:t>
            </a:r>
            <a:r>
              <a:rPr sz="2000" b="1" spc="25" dirty="0">
                <a:latin typeface="FZLTZHB--B51-0"/>
                <a:cs typeface="FZLTZHB--B51-0"/>
              </a:rPr>
              <a:t>(</a:t>
            </a:r>
            <a:r>
              <a:rPr sz="2000" b="1" spc="30" dirty="0">
                <a:latin typeface="FZLTZHB--B51-0"/>
                <a:cs typeface="FZLTZHB--B51-0"/>
              </a:rPr>
              <a:t>40)</a:t>
            </a:r>
            <a:r>
              <a:rPr sz="2000" b="1" spc="1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220" dirty="0">
                <a:latin typeface="FZLTZHB--B51-0"/>
                <a:cs typeface="FZLTZHB--B51-0"/>
              </a:rPr>
              <a:t>ci</a:t>
            </a:r>
            <a:r>
              <a:rPr sz="2000" b="1" spc="200" dirty="0">
                <a:latin typeface="FZLTZHB--B51-0"/>
                <a:cs typeface="FZLTZHB--B51-0"/>
              </a:rPr>
              <a:t>r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e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25" dirty="0">
                <a:latin typeface="FZLTZHB--B51-0"/>
                <a:cs typeface="FZLTZHB--B51-0"/>
              </a:rPr>
              <a:t>8</a:t>
            </a:r>
            <a:r>
              <a:rPr sz="2000" b="1" spc="30" dirty="0">
                <a:latin typeface="FZLTZHB--B51-0"/>
                <a:cs typeface="FZLTZHB--B51-0"/>
              </a:rPr>
              <a:t>0)</a:t>
            </a:r>
            <a:r>
              <a:rPr sz="2000" b="1" spc="1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220" dirty="0">
                <a:latin typeface="FZLTZHB--B51-0"/>
                <a:cs typeface="FZLTZHB--B51-0"/>
              </a:rPr>
              <a:t>ci</a:t>
            </a:r>
            <a:r>
              <a:rPr sz="2000" b="1" spc="200" dirty="0">
                <a:latin typeface="FZLTZHB--B51-0"/>
                <a:cs typeface="FZLTZHB--B51-0"/>
              </a:rPr>
              <a:t>r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e</a:t>
            </a:r>
            <a:r>
              <a:rPr sz="2000" b="1" spc="155" dirty="0">
                <a:latin typeface="FZLTZHB--B51-0"/>
                <a:cs typeface="FZLTZHB--B51-0"/>
              </a:rPr>
              <a:t>(</a:t>
            </a:r>
            <a:r>
              <a:rPr sz="2000" b="1" spc="195" dirty="0">
                <a:latin typeface="FZLTZHB--B51-0"/>
                <a:cs typeface="FZLTZHB--B51-0"/>
              </a:rPr>
              <a:t>1</a:t>
            </a:r>
            <a:r>
              <a:rPr sz="2000" b="1" spc="-55" dirty="0">
                <a:latin typeface="FZLTZHB--B51-0"/>
                <a:cs typeface="FZLTZHB--B51-0"/>
              </a:rPr>
              <a:t>60)</a:t>
            </a:r>
            <a:endParaRPr sz="20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2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同切圆绘制</a:t>
            </a:r>
          </a:p>
        </p:txBody>
      </p:sp>
      <p:sp>
        <p:nvSpPr>
          <p:cNvPr id="6" name="object 6"/>
          <p:cNvSpPr/>
          <p:nvPr/>
        </p:nvSpPr>
        <p:spPr>
          <a:xfrm>
            <a:off x="5538215" y="2284476"/>
            <a:ext cx="2161032" cy="1975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939" y="2136648"/>
            <a:ext cx="3240405" cy="2289175"/>
          </a:xfrm>
          <a:custGeom>
            <a:avLst/>
            <a:gdLst/>
            <a:ahLst/>
            <a:cxnLst/>
            <a:rect l="l" t="t" r="r" b="b"/>
            <a:pathLst>
              <a:path w="3240404" h="2289175">
                <a:moveTo>
                  <a:pt x="0" y="2289048"/>
                </a:moveTo>
                <a:lnTo>
                  <a:pt x="3240024" y="2289048"/>
                </a:lnTo>
                <a:lnTo>
                  <a:pt x="3240024" y="0"/>
                </a:lnTo>
                <a:lnTo>
                  <a:pt x="0" y="0"/>
                </a:lnTo>
                <a:lnTo>
                  <a:pt x="0" y="228904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2680" y="1620010"/>
            <a:ext cx="7665084" cy="332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88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绘制多个同切圆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2000" b="1" i="1" spc="-120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20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190" dirty="0">
                <a:latin typeface="FZLTZHB--B51-0"/>
                <a:cs typeface="FZLTZHB--B51-0"/>
              </a:rPr>
              <a:t>tur</a:t>
            </a:r>
            <a:r>
              <a:rPr sz="2000" b="1" spc="135" dirty="0">
                <a:latin typeface="FZLTZHB--B51-0"/>
                <a:cs typeface="FZLTZHB--B51-0"/>
              </a:rPr>
              <a:t>t</a:t>
            </a:r>
            <a:r>
              <a:rPr sz="2000" b="1" spc="175" dirty="0">
                <a:latin typeface="FZLTZHB--B51-0"/>
                <a:cs typeface="FZLTZHB--B51-0"/>
              </a:rPr>
              <a:t>le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45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-75" dirty="0">
                <a:latin typeface="FZLTZHB--B51-0"/>
                <a:cs typeface="FZLTZHB--B51-0"/>
              </a:rPr>
              <a:t>pensiz</a:t>
            </a:r>
            <a:r>
              <a:rPr sz="2000" b="1" spc="-100" dirty="0">
                <a:latin typeface="FZLTZHB--B51-0"/>
                <a:cs typeface="FZLTZHB--B51-0"/>
              </a:rPr>
              <a:t>e</a:t>
            </a:r>
            <a:r>
              <a:rPr sz="2000" b="1" spc="140" dirty="0">
                <a:latin typeface="FZLTZHB--B51-0"/>
                <a:cs typeface="FZLTZHB--B51-0"/>
              </a:rPr>
              <a:t>(2)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45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circl</a:t>
            </a:r>
            <a:r>
              <a:rPr sz="2000" b="1" spc="185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40" dirty="0">
                <a:latin typeface="FZLTZHB--B51-0"/>
                <a:cs typeface="FZLTZHB--B51-0"/>
              </a:rPr>
              <a:t>10)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50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10" dirty="0">
                <a:latin typeface="FZLTZHB--B51-0"/>
                <a:cs typeface="FZLTZHB--B51-0"/>
              </a:rPr>
              <a:t>cir</a:t>
            </a:r>
            <a:r>
              <a:rPr sz="2000" b="1" spc="150" dirty="0">
                <a:latin typeface="FZLTZHB--B51-0"/>
                <a:cs typeface="FZLTZHB--B51-0"/>
              </a:rPr>
              <a:t>c</a:t>
            </a:r>
            <a:r>
              <a:rPr sz="2000" b="1" spc="175" dirty="0">
                <a:latin typeface="FZLTZHB--B51-0"/>
                <a:cs typeface="FZLTZHB--B51-0"/>
              </a:rPr>
              <a:t>le</a:t>
            </a:r>
            <a:r>
              <a:rPr sz="2000" b="1" spc="295" dirty="0">
                <a:latin typeface="FZLTZHB--B51-0"/>
                <a:cs typeface="FZLTZHB--B51-0"/>
              </a:rPr>
              <a:t>(</a:t>
            </a:r>
            <a:r>
              <a:rPr sz="2000" b="1" spc="-60" dirty="0">
                <a:latin typeface="FZLTZHB--B51-0"/>
                <a:cs typeface="FZLTZHB--B51-0"/>
              </a:rPr>
              <a:t>40)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45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circl</a:t>
            </a:r>
            <a:r>
              <a:rPr sz="2000" b="1" spc="185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65" dirty="0">
                <a:latin typeface="FZLTZHB--B51-0"/>
                <a:cs typeface="FZLTZHB--B51-0"/>
              </a:rPr>
              <a:t>80)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45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circl</a:t>
            </a:r>
            <a:r>
              <a:rPr sz="2000" b="1" spc="185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135" dirty="0">
                <a:latin typeface="FZLTZHB--B51-0"/>
                <a:cs typeface="FZLTZHB--B51-0"/>
              </a:rPr>
              <a:t>16</a:t>
            </a:r>
            <a:r>
              <a:rPr sz="2000" b="1" spc="-160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交互式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3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五角星绘制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7838" y="461699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交互式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9364" y="2215895"/>
            <a:ext cx="2232660" cy="2031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7196" y="1996439"/>
            <a:ext cx="2719070" cy="2691765"/>
          </a:xfrm>
          <a:custGeom>
            <a:avLst/>
            <a:gdLst/>
            <a:ahLst/>
            <a:cxnLst/>
            <a:rect l="l" t="t" r="r" b="b"/>
            <a:pathLst>
              <a:path w="2719070" h="2691765">
                <a:moveTo>
                  <a:pt x="0" y="2691384"/>
                </a:moveTo>
                <a:lnTo>
                  <a:pt x="2718816" y="2691384"/>
                </a:lnTo>
                <a:lnTo>
                  <a:pt x="2718816" y="0"/>
                </a:lnTo>
                <a:lnTo>
                  <a:pt x="0" y="0"/>
                </a:lnTo>
                <a:lnTo>
                  <a:pt x="0" y="2691384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6571" y="1516496"/>
            <a:ext cx="4406265" cy="229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99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绘制一个五角星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0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ro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-220" dirty="0">
                <a:latin typeface="FZLTZHB--B51-0"/>
                <a:cs typeface="FZLTZHB--B51-0"/>
              </a:rPr>
              <a:t>u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509" dirty="0">
                <a:latin typeface="FZLTZHB--B51-0"/>
                <a:cs typeface="FZLTZHB--B51-0"/>
              </a:rPr>
              <a:t>l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mp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*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5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70" dirty="0">
                <a:latin typeface="FZLTZHB--B51-0"/>
                <a:cs typeface="FZLTZHB--B51-0"/>
              </a:rPr>
              <a:t>co</a:t>
            </a:r>
            <a:r>
              <a:rPr sz="1800" b="1" spc="10" dirty="0">
                <a:latin typeface="FZLTZHB--B51-0"/>
                <a:cs typeface="FZLTZHB--B51-0"/>
              </a:rPr>
              <a:t>l</a:t>
            </a:r>
            <a:r>
              <a:rPr sz="1800" b="1" spc="110" dirty="0">
                <a:latin typeface="FZLTZHB--B51-0"/>
                <a:cs typeface="FZLTZHB--B51-0"/>
              </a:rPr>
              <a:t>or</a:t>
            </a:r>
            <a:r>
              <a:rPr sz="1800" b="1" spc="65" dirty="0">
                <a:latin typeface="FZLTZHB--B51-0"/>
                <a:cs typeface="FZLTZHB--B51-0"/>
              </a:rPr>
              <a:t>(</a:t>
            </a:r>
            <a:r>
              <a:rPr sz="1800" b="1" spc="5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-60" dirty="0">
                <a:solidFill>
                  <a:srgbClr val="1DB41D"/>
                </a:solidFill>
                <a:latin typeface="FZLTZHB--B51-0"/>
                <a:cs typeface="FZLTZHB--B51-0"/>
              </a:rPr>
              <a:t>re</a:t>
            </a:r>
            <a:r>
              <a:rPr sz="1800" b="1" spc="-9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800" b="1" spc="5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52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8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ed</a:t>
            </a:r>
            <a:r>
              <a:rPr sz="18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80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0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beg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-260" dirty="0">
                <a:latin typeface="FZLTZHB--B51-0"/>
                <a:cs typeface="FZLTZHB--B51-0"/>
              </a:rPr>
              <a:t>_</a:t>
            </a:r>
            <a:r>
              <a:rPr sz="1800" b="1" spc="350" dirty="0">
                <a:latin typeface="FZLTZHB--B51-0"/>
                <a:cs typeface="FZLTZHB--B51-0"/>
              </a:rPr>
              <a:t>f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spc="509" dirty="0">
                <a:latin typeface="FZLTZHB--B51-0"/>
                <a:cs typeface="FZLTZHB--B51-0"/>
              </a:rPr>
              <a:t>l</a:t>
            </a:r>
            <a:r>
              <a:rPr sz="1800" b="1" spc="515" dirty="0">
                <a:latin typeface="FZLTZHB--B51-0"/>
                <a:cs typeface="FZLTZHB--B51-0"/>
              </a:rPr>
              <a:t>l</a:t>
            </a:r>
            <a:r>
              <a:rPr sz="1800" b="1" spc="26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889000" marR="1627505" indent="-876935">
              <a:lnSpc>
                <a:spcPct val="120000"/>
              </a:lnSpc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0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800" b="1" i="1" spc="-100" dirty="0">
                <a:solidFill>
                  <a:srgbClr val="900090"/>
                </a:solidFill>
                <a:latin typeface="Menlo"/>
                <a:cs typeface="Menlo"/>
              </a:rPr>
              <a:t>ran</a:t>
            </a:r>
            <a:r>
              <a:rPr sz="1800" b="1" i="1" spc="-95" dirty="0">
                <a:solidFill>
                  <a:srgbClr val="900090"/>
                </a:solidFill>
                <a:latin typeface="Menlo"/>
                <a:cs typeface="Menlo"/>
              </a:rPr>
              <a:t>g</a:t>
            </a:r>
            <a:r>
              <a:rPr sz="1800" b="1" i="1" spc="-100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-200" dirty="0">
                <a:latin typeface="FZLTZHB--B51-0"/>
                <a:cs typeface="FZLTZHB--B51-0"/>
              </a:rPr>
              <a:t>5</a:t>
            </a:r>
            <a:r>
              <a:rPr sz="1800" b="1" spc="270" dirty="0">
                <a:latin typeface="FZLTZHB--B51-0"/>
                <a:cs typeface="FZLTZHB--B51-0"/>
              </a:rPr>
              <a:t>)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r>
              <a:rPr sz="1800" b="1" spc="315" dirty="0">
                <a:latin typeface="FZLTZHB--B51-0"/>
                <a:cs typeface="FZLTZHB--B51-0"/>
              </a:rPr>
              <a:t> </a:t>
            </a:r>
            <a:r>
              <a:rPr sz="1800" b="1" spc="55" dirty="0">
                <a:latin typeface="FZLTZHB--B51-0"/>
                <a:cs typeface="FZLTZHB--B51-0"/>
              </a:rPr>
              <a:t>f</a:t>
            </a:r>
            <a:r>
              <a:rPr sz="1800" b="1" spc="85" dirty="0">
                <a:latin typeface="FZLTZHB--B51-0"/>
                <a:cs typeface="FZLTZHB--B51-0"/>
              </a:rPr>
              <a:t>d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-190" dirty="0">
                <a:latin typeface="FZLTZHB--B51-0"/>
                <a:cs typeface="FZLTZHB--B51-0"/>
              </a:rPr>
              <a:t>2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r>
              <a:rPr sz="1800" b="1" spc="-225" dirty="0">
                <a:latin typeface="FZLTZHB--B51-0"/>
                <a:cs typeface="FZLTZHB--B51-0"/>
              </a:rPr>
              <a:t>0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889000">
              <a:lnSpc>
                <a:spcPct val="100000"/>
              </a:lnSpc>
              <a:spcBef>
                <a:spcPts val="434"/>
              </a:spcBef>
            </a:pPr>
            <a:r>
              <a:rPr sz="1800" b="1" spc="285" dirty="0">
                <a:latin typeface="FZLTZHB--B51-0"/>
                <a:cs typeface="FZLTZHB--B51-0"/>
              </a:rPr>
              <a:t>r</a:t>
            </a:r>
            <a:r>
              <a:rPr sz="1800" b="1" spc="235" dirty="0">
                <a:latin typeface="FZLTZHB--B51-0"/>
                <a:cs typeface="FZLTZHB--B51-0"/>
              </a:rPr>
              <a:t>t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40" dirty="0">
                <a:latin typeface="FZLTZHB--B51-0"/>
                <a:cs typeface="FZLTZHB--B51-0"/>
              </a:rPr>
              <a:t>1</a:t>
            </a:r>
            <a:r>
              <a:rPr sz="1800" b="1" spc="-220" dirty="0">
                <a:latin typeface="FZLTZHB--B51-0"/>
                <a:cs typeface="FZLTZHB--B51-0"/>
              </a:rPr>
              <a:t>4</a:t>
            </a:r>
            <a:r>
              <a:rPr sz="1800" b="1" spc="-225" dirty="0">
                <a:latin typeface="FZLTZHB--B51-0"/>
                <a:cs typeface="FZLTZHB--B51-0"/>
              </a:rPr>
              <a:t>4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6571" y="4230113"/>
            <a:ext cx="177990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0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-215" dirty="0">
                <a:latin typeface="FZLTZHB--B51-0"/>
                <a:cs typeface="FZLTZHB--B51-0"/>
              </a:rPr>
              <a:t>d</a:t>
            </a:r>
            <a:r>
              <a:rPr sz="1800" b="1" spc="-254" dirty="0">
                <a:latin typeface="FZLTZHB--B51-0"/>
                <a:cs typeface="FZLTZHB--B51-0"/>
              </a:rPr>
              <a:t>_</a:t>
            </a:r>
            <a:r>
              <a:rPr sz="1800" b="1" spc="350" dirty="0">
                <a:latin typeface="FZLTZHB--B51-0"/>
                <a:cs typeface="FZLTZHB--B51-0"/>
              </a:rPr>
              <a:t>f</a:t>
            </a:r>
            <a:r>
              <a:rPr sz="1800" b="1" spc="509" dirty="0">
                <a:latin typeface="FZLTZHB--B51-0"/>
                <a:cs typeface="FZLTZHB--B51-0"/>
              </a:rPr>
              <a:t>il</a:t>
            </a:r>
            <a:r>
              <a:rPr sz="1800" b="1" spc="525" dirty="0">
                <a:latin typeface="FZLTZHB--B51-0"/>
                <a:cs typeface="FZLTZHB--B51-0"/>
              </a:rPr>
              <a:t>l</a:t>
            </a:r>
            <a:r>
              <a:rPr sz="1800" b="1" spc="265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&gt;&gt;&gt;</a:t>
            </a:r>
            <a:endParaRPr sz="18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110" dirty="0">
                <a:latin typeface="Arial"/>
                <a:cs typeface="Arial"/>
              </a:rPr>
              <a:t>3</a:t>
            </a:r>
            <a:r>
              <a:rPr spc="-150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五角星绘制</a:t>
            </a:r>
          </a:p>
        </p:txBody>
      </p:sp>
      <p:sp>
        <p:nvSpPr>
          <p:cNvPr id="6" name="object 6"/>
          <p:cNvSpPr/>
          <p:nvPr/>
        </p:nvSpPr>
        <p:spPr>
          <a:xfrm>
            <a:off x="5652515" y="2250948"/>
            <a:ext cx="2231136" cy="2031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0347" y="1920239"/>
            <a:ext cx="2717800" cy="2693035"/>
          </a:xfrm>
          <a:custGeom>
            <a:avLst/>
            <a:gdLst/>
            <a:ahLst/>
            <a:cxnLst/>
            <a:rect l="l" t="t" r="r" b="b"/>
            <a:pathLst>
              <a:path w="2717800" h="2693035">
                <a:moveTo>
                  <a:pt x="0" y="2692908"/>
                </a:moveTo>
                <a:lnTo>
                  <a:pt x="2717291" y="2692908"/>
                </a:lnTo>
                <a:lnTo>
                  <a:pt x="2717291" y="0"/>
                </a:lnTo>
                <a:lnTo>
                  <a:pt x="0" y="0"/>
                </a:lnTo>
                <a:lnTo>
                  <a:pt x="0" y="269290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8452" y="1525005"/>
            <a:ext cx="4811395" cy="344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9414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绘制一个五角星</a:t>
            </a:r>
            <a:endParaRPr sz="2400">
              <a:latin typeface="Heiti SC"/>
              <a:cs typeface="Heiti SC"/>
            </a:endParaRPr>
          </a:p>
          <a:p>
            <a:pPr marL="12700" marR="2283460">
              <a:lnSpc>
                <a:spcPct val="120000"/>
              </a:lnSpc>
              <a:spcBef>
                <a:spcPts val="660"/>
              </a:spcBef>
            </a:pP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ro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-220" dirty="0">
                <a:latin typeface="FZLTZHB--B51-0"/>
                <a:cs typeface="FZLTZHB--B51-0"/>
              </a:rPr>
              <a:t>u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509" dirty="0">
                <a:latin typeface="FZLTZHB--B51-0"/>
                <a:cs typeface="FZLTZHB--B51-0"/>
              </a:rPr>
              <a:t>l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mpo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114" dirty="0">
                <a:latin typeface="FZLTZHB--B51-0"/>
                <a:cs typeface="FZLTZHB--B51-0"/>
              </a:rPr>
              <a:t>* </a:t>
            </a:r>
            <a:r>
              <a:rPr sz="1800" b="1" spc="-155" dirty="0">
                <a:latin typeface="FZLTZHB--B51-0"/>
                <a:cs typeface="FZLTZHB--B51-0"/>
              </a:rPr>
              <a:t>c</a:t>
            </a:r>
            <a:r>
              <a:rPr sz="1800" b="1" spc="-204" dirty="0">
                <a:latin typeface="FZLTZHB--B51-0"/>
                <a:cs typeface="FZLTZHB--B51-0"/>
              </a:rPr>
              <a:t>o</a:t>
            </a:r>
            <a:r>
              <a:rPr sz="1800" b="1" spc="509" dirty="0">
                <a:latin typeface="FZLTZHB--B51-0"/>
                <a:cs typeface="FZLTZHB--B51-0"/>
              </a:rPr>
              <a:t>l</a:t>
            </a:r>
            <a:r>
              <a:rPr sz="1800" b="1" spc="-204" dirty="0">
                <a:latin typeface="FZLTZHB--B51-0"/>
                <a:cs typeface="FZLTZHB--B51-0"/>
              </a:rPr>
              <a:t>o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ed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-225" dirty="0">
                <a:latin typeface="FZLTZHB--B51-0"/>
                <a:cs typeface="FZLTZHB--B51-0"/>
              </a:rPr>
              <a:t>b</a:t>
            </a:r>
            <a:r>
              <a:rPr sz="1800" b="1" spc="-215" dirty="0">
                <a:latin typeface="FZLTZHB--B51-0"/>
                <a:cs typeface="FZLTZHB--B51-0"/>
              </a:rPr>
              <a:t>eg</a:t>
            </a:r>
            <a:r>
              <a:rPr sz="1800" b="1" spc="505" dirty="0">
                <a:latin typeface="FZLTZHB--B51-0"/>
                <a:cs typeface="FZLTZHB--B51-0"/>
              </a:rPr>
              <a:t>i</a:t>
            </a:r>
            <a:r>
              <a:rPr sz="1800" b="1" spc="-50" dirty="0">
                <a:latin typeface="FZLTZHB--B51-0"/>
                <a:cs typeface="FZLTZHB--B51-0"/>
              </a:rPr>
              <a:t>n_</a:t>
            </a:r>
            <a:r>
              <a:rPr sz="1800" b="1" spc="-40" dirty="0">
                <a:latin typeface="FZLTZHB--B51-0"/>
                <a:cs typeface="FZLTZHB--B51-0"/>
              </a:rPr>
              <a:t>f</a:t>
            </a:r>
            <a:r>
              <a:rPr sz="1800" b="1" spc="515" dirty="0">
                <a:latin typeface="FZLTZHB--B51-0"/>
                <a:cs typeface="FZLTZHB--B51-0"/>
              </a:rPr>
              <a:t>il</a:t>
            </a:r>
            <a:r>
              <a:rPr sz="1800" b="1" spc="505" dirty="0">
                <a:latin typeface="FZLTZHB--B51-0"/>
                <a:cs typeface="FZLTZHB--B51-0"/>
              </a:rPr>
              <a:t>l</a:t>
            </a:r>
            <a:r>
              <a:rPr sz="1800" b="1" spc="270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512445" marR="2533650" indent="-500380">
              <a:lnSpc>
                <a:spcPct val="120000"/>
              </a:lnSpc>
            </a:pP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800" b="1" i="1" spc="-100" dirty="0">
                <a:solidFill>
                  <a:srgbClr val="900090"/>
                </a:solidFill>
                <a:latin typeface="Menlo"/>
                <a:cs typeface="Menlo"/>
              </a:rPr>
              <a:t>ra</a:t>
            </a:r>
            <a:r>
              <a:rPr sz="1800" b="1" i="1" spc="-95" dirty="0">
                <a:solidFill>
                  <a:srgbClr val="900090"/>
                </a:solidFill>
                <a:latin typeface="Menlo"/>
                <a:cs typeface="Menlo"/>
              </a:rPr>
              <a:t>n</a:t>
            </a:r>
            <a:r>
              <a:rPr sz="1800" b="1" i="1" spc="-100" dirty="0">
                <a:solidFill>
                  <a:srgbClr val="900090"/>
                </a:solidFill>
                <a:latin typeface="Menlo"/>
                <a:cs typeface="Menlo"/>
              </a:rPr>
              <a:t>ge</a:t>
            </a:r>
            <a:r>
              <a:rPr sz="1800" b="1" spc="120" dirty="0">
                <a:latin typeface="FZLTZHB--B51-0"/>
                <a:cs typeface="FZLTZHB--B51-0"/>
              </a:rPr>
              <a:t>(5</a:t>
            </a:r>
            <a:r>
              <a:rPr sz="1800" b="1" spc="100" dirty="0">
                <a:latin typeface="FZLTZHB--B51-0"/>
                <a:cs typeface="FZLTZHB--B51-0"/>
              </a:rPr>
              <a:t>)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r>
              <a:rPr sz="1800" b="1" spc="315" dirty="0">
                <a:latin typeface="FZLTZHB--B51-0"/>
                <a:cs typeface="FZLTZHB--B51-0"/>
              </a:rPr>
              <a:t> </a:t>
            </a:r>
            <a:r>
              <a:rPr sz="1800" b="1" spc="55" dirty="0">
                <a:latin typeface="FZLTZHB--B51-0"/>
                <a:cs typeface="FZLTZHB--B51-0"/>
              </a:rPr>
              <a:t>f</a:t>
            </a:r>
            <a:r>
              <a:rPr sz="1800" b="1" spc="85" dirty="0">
                <a:latin typeface="FZLTZHB--B51-0"/>
                <a:cs typeface="FZLTZHB--B51-0"/>
              </a:rPr>
              <a:t>d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-185" dirty="0">
                <a:latin typeface="FZLTZHB--B51-0"/>
                <a:cs typeface="FZLTZHB--B51-0"/>
              </a:rPr>
              <a:t>2</a:t>
            </a:r>
            <a:r>
              <a:rPr sz="1800" b="1" spc="-225" dirty="0">
                <a:latin typeface="FZLTZHB--B51-0"/>
                <a:cs typeface="FZLTZHB--B51-0"/>
              </a:rPr>
              <a:t>00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285" dirty="0">
                <a:latin typeface="FZLTZHB--B51-0"/>
                <a:cs typeface="FZLTZHB--B51-0"/>
              </a:rPr>
              <a:t>r</a:t>
            </a:r>
            <a:r>
              <a:rPr sz="1800" b="1" spc="235" dirty="0">
                <a:latin typeface="FZLTZHB--B51-0"/>
                <a:cs typeface="FZLTZHB--B51-0"/>
              </a:rPr>
              <a:t>t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r>
              <a:rPr sz="1800" b="1" spc="-225" dirty="0">
                <a:latin typeface="FZLTZHB--B51-0"/>
                <a:cs typeface="FZLTZHB--B51-0"/>
              </a:rPr>
              <a:t>44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 marR="3537585">
              <a:lnSpc>
                <a:spcPct val="120000"/>
              </a:lnSpc>
            </a:pPr>
            <a:r>
              <a:rPr sz="1800" b="1" spc="-215" dirty="0">
                <a:latin typeface="FZLTZHB--B51-0"/>
                <a:cs typeface="FZLTZHB--B51-0"/>
              </a:rPr>
              <a:t>e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-215" dirty="0">
                <a:latin typeface="FZLTZHB--B51-0"/>
                <a:cs typeface="FZLTZHB--B51-0"/>
              </a:rPr>
              <a:t>d</a:t>
            </a:r>
            <a:r>
              <a:rPr sz="1800" b="1" spc="-260" dirty="0">
                <a:latin typeface="FZLTZHB--B51-0"/>
                <a:cs typeface="FZLTZHB--B51-0"/>
              </a:rPr>
              <a:t>_</a:t>
            </a:r>
            <a:r>
              <a:rPr sz="1800" b="1" spc="355" dirty="0">
                <a:latin typeface="FZLTZHB--B51-0"/>
                <a:cs typeface="FZLTZHB--B51-0"/>
              </a:rPr>
              <a:t>f</a:t>
            </a:r>
            <a:r>
              <a:rPr sz="1800" b="1" spc="509" dirty="0">
                <a:latin typeface="FZLTZHB--B51-0"/>
                <a:cs typeface="FZLTZHB--B51-0"/>
              </a:rPr>
              <a:t>il</a:t>
            </a:r>
            <a:r>
              <a:rPr sz="1800" b="1" spc="520" dirty="0">
                <a:latin typeface="FZLTZHB--B51-0"/>
                <a:cs typeface="FZLTZHB--B51-0"/>
              </a:rPr>
              <a:t>l</a:t>
            </a:r>
            <a:r>
              <a:rPr sz="1800" b="1" spc="265" dirty="0">
                <a:latin typeface="FZLTZHB--B51-0"/>
                <a:cs typeface="FZLTZHB--B51-0"/>
              </a:rPr>
              <a:t>()</a:t>
            </a:r>
            <a:r>
              <a:rPr sz="1800" b="1" spc="18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o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-215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1656080" algn="ctr">
              <a:lnSpc>
                <a:spcPts val="2155"/>
              </a:lnSpc>
              <a:spcBef>
                <a:spcPts val="1175"/>
              </a:spcBef>
            </a:pPr>
            <a:r>
              <a:rPr sz="1800" dirty="0">
                <a:latin typeface="Arial Unicode MS"/>
                <a:cs typeface="Arial Unicode MS"/>
              </a:rPr>
              <a:t>保存为</a:t>
            </a:r>
            <a:r>
              <a:rPr sz="1800" spc="-220" dirty="0">
                <a:latin typeface="Arial"/>
                <a:cs typeface="Arial"/>
              </a:rPr>
              <a:t>S</a:t>
            </a:r>
            <a:r>
              <a:rPr sz="1800" spc="65" dirty="0">
                <a:latin typeface="Arial"/>
                <a:cs typeface="Arial"/>
              </a:rPr>
              <a:t>tar</a:t>
            </a:r>
            <a:r>
              <a:rPr sz="1800" spc="110" dirty="0">
                <a:latin typeface="Arial"/>
                <a:cs typeface="Arial"/>
              </a:rPr>
              <a:t>D</a:t>
            </a:r>
            <a:r>
              <a:rPr sz="1800" spc="40" dirty="0">
                <a:latin typeface="Arial"/>
                <a:cs typeface="Arial"/>
              </a:rPr>
              <a:t>ra</a:t>
            </a:r>
            <a:r>
              <a:rPr sz="1800" spc="15" dirty="0">
                <a:latin typeface="Arial"/>
                <a:cs typeface="Arial"/>
              </a:rPr>
              <a:t>w</a:t>
            </a:r>
            <a:r>
              <a:rPr sz="1800" spc="40" dirty="0">
                <a:latin typeface="Arial"/>
                <a:cs typeface="Arial"/>
              </a:rPr>
              <a:t>.p</a:t>
            </a:r>
            <a:r>
              <a:rPr sz="1800" spc="45" dirty="0">
                <a:latin typeface="Arial"/>
                <a:cs typeface="Arial"/>
              </a:rPr>
              <a:t>y</a:t>
            </a:r>
            <a:r>
              <a:rPr sz="1800" dirty="0">
                <a:latin typeface="Arial Unicode MS"/>
                <a:cs typeface="Arial Unicode MS"/>
              </a:rPr>
              <a:t>文件并运行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7838" y="461699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文件式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5166" y="2302322"/>
            <a:ext cx="623316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Pyt</a:t>
            </a:r>
            <a:r>
              <a:rPr spc="0" dirty="0">
                <a:latin typeface="Times New Roman"/>
                <a:cs typeface="Times New Roman"/>
              </a:rPr>
              <a:t>h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Arial Unicode MS"/>
                <a:cs typeface="Arial Unicode MS"/>
              </a:rPr>
              <a:t>高级开发环境</a:t>
            </a:r>
            <a:r>
              <a:rPr spc="-5" dirty="0">
                <a:latin typeface="Times New Roman"/>
                <a:cs typeface="Times New Roman"/>
              </a:rPr>
              <a:t>VSCode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860" y="1673477"/>
            <a:ext cx="7434580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7945" algn="ctr">
              <a:lnSpc>
                <a:spcPct val="100000"/>
              </a:lnSpc>
            </a:pP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-55" dirty="0">
                <a:solidFill>
                  <a:srgbClr val="006FC0"/>
                </a:solidFill>
                <a:latin typeface="Arial"/>
                <a:cs typeface="Arial"/>
              </a:rPr>
              <a:t>SC</a:t>
            </a:r>
            <a:r>
              <a:rPr sz="2400" b="1" spc="-6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Visual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tudi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微</a:t>
            </a:r>
            <a:r>
              <a:rPr sz="2400" b="1" spc="-5" dirty="0">
                <a:latin typeface="Heiti SC"/>
                <a:cs typeface="Heiti SC"/>
              </a:rPr>
              <a:t>软</a:t>
            </a:r>
            <a:r>
              <a:rPr sz="2400" b="1" dirty="0">
                <a:latin typeface="Heiti SC"/>
                <a:cs typeface="Heiti SC"/>
              </a:rPr>
              <a:t>出品，与</a:t>
            </a:r>
            <a:r>
              <a:rPr sz="2400" b="1" spc="25" dirty="0">
                <a:latin typeface="Arial"/>
                <a:cs typeface="Arial"/>
              </a:rPr>
              <a:t>Visu</a:t>
            </a:r>
            <a:r>
              <a:rPr sz="2400" b="1" spc="35" dirty="0">
                <a:latin typeface="Arial"/>
                <a:cs typeface="Arial"/>
              </a:rPr>
              <a:t>a</a:t>
            </a:r>
            <a:r>
              <a:rPr sz="2400" b="1" spc="40" dirty="0">
                <a:latin typeface="Arial"/>
                <a:cs typeface="Arial"/>
              </a:rPr>
              <a:t>l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240" dirty="0">
                <a:latin typeface="Arial"/>
                <a:cs typeface="Arial"/>
              </a:rPr>
              <a:t>S</a:t>
            </a:r>
            <a:r>
              <a:rPr sz="2400" b="1" spc="95" dirty="0">
                <a:latin typeface="Arial"/>
                <a:cs typeface="Arial"/>
              </a:rPr>
              <a:t>t</a:t>
            </a:r>
            <a:r>
              <a:rPr sz="2400" b="1" spc="185" dirty="0">
                <a:latin typeface="Arial"/>
                <a:cs typeface="Arial"/>
              </a:rPr>
              <a:t>u</a:t>
            </a:r>
            <a:r>
              <a:rPr sz="2400" b="1" spc="80" dirty="0">
                <a:latin typeface="Arial"/>
                <a:cs typeface="Arial"/>
              </a:rPr>
              <a:t>di</a:t>
            </a:r>
            <a:r>
              <a:rPr sz="2400" b="1" spc="110" dirty="0">
                <a:latin typeface="Arial"/>
                <a:cs typeface="Arial"/>
              </a:rPr>
              <a:t>o</a:t>
            </a:r>
            <a:r>
              <a:rPr sz="2400" b="1" dirty="0">
                <a:latin typeface="Heiti SC"/>
                <a:cs typeface="Heiti SC"/>
              </a:rPr>
              <a:t>同质量的</a:t>
            </a: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专业</a:t>
            </a:r>
            <a:r>
              <a:rPr sz="2400" b="1" spc="-5" dirty="0">
                <a:solidFill>
                  <a:srgbClr val="C00000"/>
                </a:solidFill>
                <a:latin typeface="Heiti SC"/>
                <a:cs typeface="Heiti SC"/>
              </a:rPr>
              <a:t>级</a:t>
            </a:r>
            <a:r>
              <a:rPr sz="2400" b="1" dirty="0">
                <a:latin typeface="Heiti SC"/>
                <a:cs typeface="Heiti SC"/>
              </a:rPr>
              <a:t>开发工具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跨</a:t>
            </a:r>
            <a:r>
              <a:rPr sz="2400" b="1" dirty="0">
                <a:latin typeface="Heiti SC"/>
                <a:cs typeface="Heiti SC"/>
              </a:rPr>
              <a:t>平台</a:t>
            </a: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免费</a:t>
            </a:r>
            <a:r>
              <a:rPr sz="2400" b="1" dirty="0">
                <a:latin typeface="Heiti SC"/>
                <a:cs typeface="Heiti SC"/>
              </a:rPr>
              <a:t>工具：支</a:t>
            </a:r>
            <a:r>
              <a:rPr sz="2400" b="1" spc="-10" dirty="0">
                <a:latin typeface="Heiti SC"/>
                <a:cs typeface="Heiti SC"/>
              </a:rPr>
              <a:t>持</a:t>
            </a:r>
            <a:r>
              <a:rPr sz="2400" b="1" spc="130" dirty="0">
                <a:latin typeface="Arial"/>
                <a:cs typeface="Arial"/>
              </a:rPr>
              <a:t>Windo</a:t>
            </a:r>
            <a:r>
              <a:rPr sz="2400" b="1" spc="165" dirty="0">
                <a:latin typeface="Arial"/>
                <a:cs typeface="Arial"/>
              </a:rPr>
              <a:t>w</a:t>
            </a:r>
            <a:r>
              <a:rPr sz="2400" b="1" spc="210" dirty="0">
                <a:latin typeface="Arial"/>
                <a:cs typeface="Arial"/>
              </a:rPr>
              <a:t>s</a:t>
            </a:r>
            <a:r>
              <a:rPr sz="2400" b="1" spc="110" dirty="0">
                <a:latin typeface="Arial"/>
                <a:cs typeface="Arial"/>
              </a:rPr>
              <a:t>/</a:t>
            </a:r>
            <a:r>
              <a:rPr sz="2400" b="1" spc="105" dirty="0">
                <a:latin typeface="Arial"/>
                <a:cs typeface="Arial"/>
              </a:rPr>
              <a:t>Linux</a:t>
            </a:r>
            <a:r>
              <a:rPr sz="2400" b="1" spc="65" dirty="0">
                <a:latin typeface="Arial"/>
                <a:cs typeface="Arial"/>
              </a:rPr>
              <a:t>/</a:t>
            </a:r>
            <a:r>
              <a:rPr sz="2400" b="1" spc="305" dirty="0">
                <a:latin typeface="Arial"/>
                <a:cs typeface="Arial"/>
              </a:rPr>
              <a:t>M</a:t>
            </a:r>
            <a:r>
              <a:rPr sz="2400" b="1" spc="210" dirty="0">
                <a:latin typeface="Arial"/>
                <a:cs typeface="Arial"/>
              </a:rPr>
              <a:t>a</a:t>
            </a:r>
            <a:r>
              <a:rPr sz="2400" b="1" spc="-55" dirty="0">
                <a:latin typeface="Arial"/>
                <a:cs typeface="Arial"/>
              </a:rPr>
              <a:t>cOS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Heiti SC"/>
                <a:cs typeface="Heiti SC"/>
              </a:rPr>
              <a:t>编辑器</a:t>
            </a:r>
            <a:r>
              <a:rPr sz="2400" b="1" spc="-5" dirty="0">
                <a:latin typeface="Heiti SC"/>
                <a:cs typeface="Heiti SC"/>
              </a:rPr>
              <a:t>模式：轻量</a:t>
            </a:r>
            <a:r>
              <a:rPr sz="2400" b="1" dirty="0">
                <a:latin typeface="Heiti SC"/>
                <a:cs typeface="Heiti SC"/>
              </a:rPr>
              <a:t>级</a:t>
            </a:r>
            <a:r>
              <a:rPr sz="2400" b="1" spc="-5" dirty="0">
                <a:latin typeface="Heiti SC"/>
                <a:cs typeface="Heiti SC"/>
              </a:rPr>
              <a:t>、功能丰富、可扩展性</a:t>
            </a:r>
            <a:r>
              <a:rPr sz="2400" b="1" dirty="0">
                <a:latin typeface="Heiti SC"/>
                <a:cs typeface="Heiti SC"/>
              </a:rPr>
              <a:t>强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1610" y="655624"/>
            <a:ext cx="66916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-45" dirty="0">
                <a:latin typeface="Arial"/>
                <a:cs typeface="Arial"/>
              </a:rPr>
              <a:t>y</a:t>
            </a:r>
            <a:r>
              <a:rPr spc="290" dirty="0">
                <a:latin typeface="Arial"/>
                <a:cs typeface="Arial"/>
              </a:rPr>
              <a:t>thon</a:t>
            </a:r>
            <a:r>
              <a:rPr spc="-5" dirty="0">
                <a:latin typeface="Arial Unicode MS"/>
                <a:cs typeface="Arial Unicode MS"/>
              </a:rPr>
              <a:t>高级开发环境</a:t>
            </a:r>
            <a:r>
              <a:rPr spc="-35" dirty="0">
                <a:latin typeface="Arial"/>
                <a:cs typeface="Arial"/>
              </a:rPr>
              <a:t>V</a:t>
            </a:r>
            <a:r>
              <a:rPr spc="15" dirty="0">
                <a:latin typeface="Arial"/>
                <a:cs typeface="Arial"/>
              </a:rPr>
              <a:t>SCode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1610" y="642924"/>
            <a:ext cx="66916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-45" dirty="0">
                <a:latin typeface="Arial"/>
                <a:cs typeface="Arial"/>
              </a:rPr>
              <a:t>y</a:t>
            </a:r>
            <a:r>
              <a:rPr spc="290" dirty="0">
                <a:latin typeface="Arial"/>
                <a:cs typeface="Arial"/>
              </a:rPr>
              <a:t>thon</a:t>
            </a:r>
            <a:r>
              <a:rPr spc="-5" dirty="0">
                <a:latin typeface="Arial Unicode MS"/>
                <a:cs typeface="Arial Unicode MS"/>
              </a:rPr>
              <a:t>高级开发环境</a:t>
            </a:r>
            <a:r>
              <a:rPr spc="-35" dirty="0">
                <a:latin typeface="Arial"/>
                <a:cs typeface="Arial"/>
              </a:rPr>
              <a:t>V</a:t>
            </a:r>
            <a:r>
              <a:rPr spc="15" dirty="0">
                <a:latin typeface="Arial"/>
                <a:cs typeface="Arial"/>
              </a:rPr>
              <a:t>SCode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9977" y="1841244"/>
            <a:ext cx="64649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第一步：安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装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21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-18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-21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环境；第二步：安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装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-55" dirty="0">
                <a:solidFill>
                  <a:srgbClr val="006FC0"/>
                </a:solidFill>
                <a:latin typeface="Arial"/>
                <a:cs typeface="Arial"/>
              </a:rPr>
              <a:t>SC</a:t>
            </a:r>
            <a:r>
              <a:rPr sz="2400" b="1" spc="-6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860" y="298207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下载地址：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2491" y="2982076"/>
            <a:ext cx="46196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latin typeface="Arial"/>
                <a:cs typeface="Arial"/>
              </a:rPr>
              <a:t>https:/</a:t>
            </a:r>
            <a:r>
              <a:rPr sz="2400" b="1" spc="110" dirty="0">
                <a:latin typeface="Arial"/>
                <a:cs typeface="Arial"/>
              </a:rPr>
              <a:t>/</a:t>
            </a:r>
            <a:r>
              <a:rPr sz="2400" b="1" spc="5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spc="80" dirty="0">
                <a:latin typeface="Arial"/>
                <a:cs typeface="Arial"/>
              </a:rPr>
              <a:t>de</a:t>
            </a:r>
            <a:r>
              <a:rPr sz="2400" b="1" spc="30" dirty="0">
                <a:latin typeface="Arial"/>
                <a:cs typeface="Arial"/>
              </a:rPr>
              <a:t>.</a:t>
            </a:r>
            <a:r>
              <a:rPr sz="2400" b="1" spc="55" dirty="0">
                <a:latin typeface="Arial"/>
                <a:cs typeface="Arial"/>
              </a:rPr>
              <a:t>v</a:t>
            </a:r>
            <a:r>
              <a:rPr sz="2400" b="1" spc="20" dirty="0">
                <a:latin typeface="Arial"/>
                <a:cs typeface="Arial"/>
              </a:rPr>
              <a:t>i</a:t>
            </a:r>
            <a:r>
              <a:rPr sz="2400" b="1" spc="-30" dirty="0">
                <a:latin typeface="Arial"/>
                <a:cs typeface="Arial"/>
              </a:rPr>
              <a:t>su</a:t>
            </a:r>
            <a:r>
              <a:rPr sz="2400" b="1" spc="40" dirty="0">
                <a:latin typeface="Arial"/>
                <a:cs typeface="Arial"/>
              </a:rPr>
              <a:t>alst</a:t>
            </a:r>
            <a:r>
              <a:rPr sz="2400" b="1" spc="60" dirty="0">
                <a:latin typeface="Arial"/>
                <a:cs typeface="Arial"/>
              </a:rPr>
              <a:t>u</a:t>
            </a:r>
            <a:r>
              <a:rPr sz="2400" b="1" spc="80" dirty="0">
                <a:latin typeface="Arial"/>
                <a:cs typeface="Arial"/>
              </a:rPr>
              <a:t>di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-30" dirty="0">
                <a:latin typeface="Arial"/>
                <a:cs typeface="Arial"/>
              </a:rPr>
              <a:t>.</a:t>
            </a:r>
            <a:r>
              <a:rPr sz="2400" b="1" spc="-65" dirty="0">
                <a:latin typeface="Arial"/>
                <a:cs typeface="Arial"/>
              </a:rPr>
              <a:t>c</a:t>
            </a:r>
            <a:r>
              <a:rPr sz="2400" b="1" spc="160" dirty="0">
                <a:latin typeface="Arial"/>
                <a:cs typeface="Arial"/>
              </a:rPr>
              <a:t>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860" y="3713326"/>
            <a:ext cx="27609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工具大小</a:t>
            </a:r>
            <a:r>
              <a:rPr sz="2400" b="1" dirty="0">
                <a:latin typeface="Heiti SC"/>
                <a:cs typeface="Heiti SC"/>
              </a:rPr>
              <a:t>约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145" dirty="0">
                <a:latin typeface="Arial"/>
                <a:cs typeface="Arial"/>
              </a:rPr>
              <a:t>5</a:t>
            </a:r>
            <a:r>
              <a:rPr sz="2400" b="1" spc="130" dirty="0">
                <a:latin typeface="Arial"/>
                <a:cs typeface="Arial"/>
              </a:rPr>
              <a:t>0</a:t>
            </a:r>
            <a:r>
              <a:rPr sz="2400" b="1" spc="185" dirty="0">
                <a:latin typeface="Arial"/>
                <a:cs typeface="Arial"/>
              </a:rPr>
              <a:t>MB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9" y="339852"/>
            <a:ext cx="5904230" cy="4429125"/>
          </a:xfrm>
          <a:custGeom>
            <a:avLst/>
            <a:gdLst/>
            <a:ahLst/>
            <a:cxnLst/>
            <a:rect l="l" t="t" r="r" b="b"/>
            <a:pathLst>
              <a:path w="5904230" h="4429125">
                <a:moveTo>
                  <a:pt x="0" y="4428744"/>
                </a:moveTo>
                <a:lnTo>
                  <a:pt x="5903975" y="4428744"/>
                </a:lnTo>
                <a:lnTo>
                  <a:pt x="5903975" y="0"/>
                </a:lnTo>
                <a:lnTo>
                  <a:pt x="0" y="0"/>
                </a:lnTo>
                <a:lnTo>
                  <a:pt x="0" y="4428744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1639" y="339852"/>
            <a:ext cx="5903975" cy="442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7067" y="335279"/>
            <a:ext cx="5913120" cy="4438015"/>
          </a:xfrm>
          <a:custGeom>
            <a:avLst/>
            <a:gdLst/>
            <a:ahLst/>
            <a:cxnLst/>
            <a:rect l="l" t="t" r="r" b="b"/>
            <a:pathLst>
              <a:path w="5913120" h="4438015">
                <a:moveTo>
                  <a:pt x="0" y="4437888"/>
                </a:moveTo>
                <a:lnTo>
                  <a:pt x="5913120" y="4437888"/>
                </a:lnTo>
                <a:lnTo>
                  <a:pt x="5913120" y="0"/>
                </a:lnTo>
                <a:lnTo>
                  <a:pt x="0" y="0"/>
                </a:lnTo>
                <a:lnTo>
                  <a:pt x="0" y="4437888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5789" y="1922016"/>
            <a:ext cx="5613400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on</a:t>
            </a:r>
            <a:r>
              <a:rPr sz="2400" b="1" dirty="0">
                <a:latin typeface="Heiti SC"/>
                <a:cs typeface="Heiti SC"/>
              </a:rPr>
              <a:t>语言的发展历史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选取一种系统平台构建</a:t>
            </a:r>
            <a:r>
              <a:rPr sz="2400" b="1" spc="75" dirty="0">
                <a:latin typeface="Arial"/>
                <a:cs typeface="Arial"/>
              </a:rPr>
              <a:t>Py</a:t>
            </a:r>
            <a:r>
              <a:rPr sz="2400" b="1" spc="4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ho</a:t>
            </a:r>
            <a:r>
              <a:rPr sz="2400" b="1" spc="8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开发环境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尝试编写与运行</a:t>
            </a:r>
            <a:r>
              <a:rPr sz="2400" b="1" spc="140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个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小程序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384365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Pyth</a:t>
            </a:r>
            <a:r>
              <a:rPr sz="3200" spc="225" dirty="0">
                <a:latin typeface="Arial"/>
                <a:cs typeface="Arial"/>
              </a:rPr>
              <a:t>o</a:t>
            </a:r>
            <a:r>
              <a:rPr sz="3200" spc="229" dirty="0">
                <a:latin typeface="Arial"/>
                <a:cs typeface="Arial"/>
              </a:rPr>
              <a:t>n</a:t>
            </a:r>
            <a:r>
              <a:rPr sz="3200" dirty="0">
                <a:latin typeface="Arial Unicode MS"/>
                <a:cs typeface="Arial Unicode MS"/>
              </a:rPr>
              <a:t>开发环境配置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7934" y="2303830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8680" y="1216589"/>
            <a:ext cx="58680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课程的实践平台为何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叫</a:t>
            </a:r>
            <a:r>
              <a:rPr sz="2800" b="1" spc="90" dirty="0">
                <a:solidFill>
                  <a:srgbClr val="006FC0"/>
                </a:solidFill>
                <a:latin typeface="Arial"/>
                <a:cs typeface="Arial"/>
              </a:rPr>
              <a:t>Py</a:t>
            </a:r>
            <a:r>
              <a:rPr sz="2800" b="1" spc="5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800" b="1" spc="135" dirty="0">
                <a:solidFill>
                  <a:srgbClr val="006FC0"/>
                </a:solidFill>
                <a:latin typeface="Arial"/>
                <a:cs typeface="Arial"/>
              </a:rPr>
              <a:t>hon123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？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444" y="2445002"/>
            <a:ext cx="6650990" cy="164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140" dirty="0">
                <a:latin typeface="Arial"/>
                <a:cs typeface="Arial"/>
              </a:rPr>
              <a:t>12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代表了一种符合认知的发展过程</a:t>
            </a:r>
            <a:endParaRPr sz="2400">
              <a:latin typeface="Heiti SC"/>
              <a:cs typeface="Heiti SC"/>
            </a:endParaRPr>
          </a:p>
          <a:p>
            <a:pPr marL="12700" marR="5080" algn="ctr">
              <a:lnSpc>
                <a:spcPct val="180100"/>
              </a:lnSpc>
            </a:pP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130" dirty="0">
                <a:latin typeface="Arial"/>
                <a:cs typeface="Arial"/>
              </a:rPr>
              <a:t>n123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表达了一种提供最好学习价值的愿望 赶快注册个账号试试吧！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4000" cy="514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501777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Arial"/>
                <a:cs typeface="Arial"/>
              </a:rPr>
              <a:t>1</a:t>
            </a:r>
            <a:r>
              <a:rPr sz="3200" spc="5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spc="100" dirty="0">
                <a:latin typeface="Arial"/>
                <a:cs typeface="Arial"/>
              </a:rPr>
              <a:t>Pyth</a:t>
            </a:r>
            <a:r>
              <a:rPr sz="3200" spc="225" dirty="0">
                <a:latin typeface="Arial"/>
                <a:cs typeface="Arial"/>
              </a:rPr>
              <a:t>on</a:t>
            </a:r>
            <a:r>
              <a:rPr sz="3200" spc="5" dirty="0">
                <a:latin typeface="Arial Unicode MS"/>
                <a:cs typeface="Arial Unicode MS"/>
              </a:rPr>
              <a:t>基本语法元素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375" y="1641591"/>
            <a:ext cx="4337050" cy="23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400" b="1" spc="4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400" b="1" spc="145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程序设计基本方法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400" b="1" spc="4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400" b="1" spc="145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Pytho</a:t>
            </a:r>
            <a:r>
              <a:rPr sz="2400" b="1" spc="8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开发环境配置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400" b="1" spc="145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实</a:t>
            </a:r>
            <a:r>
              <a:rPr sz="2400" b="1" spc="-5" dirty="0">
                <a:latin typeface="Heiti SC"/>
                <a:cs typeface="Heiti SC"/>
              </a:rPr>
              <a:t>例</a:t>
            </a:r>
            <a:r>
              <a:rPr sz="2400" b="1" spc="15" dirty="0">
                <a:latin typeface="Arial"/>
                <a:cs typeface="Arial"/>
              </a:rPr>
              <a:t>1: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温度转换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400" b="1" spc="4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400" b="1" spc="145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Pytho</a:t>
            </a:r>
            <a:r>
              <a:rPr sz="2400" b="1" spc="8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程序语法元素分析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7" y="2114042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36" y="896619"/>
                </a:moveTo>
                <a:lnTo>
                  <a:pt x="269277" y="911859"/>
                </a:lnTo>
                <a:lnTo>
                  <a:pt x="247538" y="918209"/>
                </a:lnTo>
                <a:lnTo>
                  <a:pt x="161386" y="948689"/>
                </a:lnTo>
                <a:lnTo>
                  <a:pt x="121109" y="966469"/>
                </a:lnTo>
                <a:lnTo>
                  <a:pt x="84464" y="988059"/>
                </a:lnTo>
                <a:lnTo>
                  <a:pt x="52773" y="1012189"/>
                </a:lnTo>
                <a:lnTo>
                  <a:pt x="27363" y="1043939"/>
                </a:lnTo>
                <a:lnTo>
                  <a:pt x="9556" y="1080770"/>
                </a:lnTo>
                <a:lnTo>
                  <a:pt x="677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29" y="1210309"/>
                </a:lnTo>
                <a:lnTo>
                  <a:pt x="26054" y="1234439"/>
                </a:lnTo>
                <a:lnTo>
                  <a:pt x="32437" y="1247139"/>
                </a:lnTo>
                <a:lnTo>
                  <a:pt x="39392" y="1258570"/>
                </a:lnTo>
                <a:lnTo>
                  <a:pt x="311836" y="1258570"/>
                </a:lnTo>
                <a:lnTo>
                  <a:pt x="311836" y="896619"/>
                </a:lnTo>
                <a:close/>
              </a:path>
              <a:path w="1187450" h="1258570">
                <a:moveTo>
                  <a:pt x="311836" y="580389"/>
                </a:moveTo>
                <a:lnTo>
                  <a:pt x="311836" y="624839"/>
                </a:lnTo>
                <a:lnTo>
                  <a:pt x="316916" y="628650"/>
                </a:lnTo>
                <a:lnTo>
                  <a:pt x="321869" y="629919"/>
                </a:lnTo>
                <a:lnTo>
                  <a:pt x="329358" y="638809"/>
                </a:lnTo>
                <a:lnTo>
                  <a:pt x="334217" y="648969"/>
                </a:lnTo>
                <a:lnTo>
                  <a:pt x="339449" y="659130"/>
                </a:lnTo>
                <a:lnTo>
                  <a:pt x="345180" y="669289"/>
                </a:lnTo>
                <a:lnTo>
                  <a:pt x="351537" y="680719"/>
                </a:lnTo>
                <a:lnTo>
                  <a:pt x="358646" y="693419"/>
                </a:lnTo>
                <a:lnTo>
                  <a:pt x="366633" y="706119"/>
                </a:lnTo>
                <a:lnTo>
                  <a:pt x="372118" y="716280"/>
                </a:lnTo>
                <a:lnTo>
                  <a:pt x="378130" y="726439"/>
                </a:lnTo>
                <a:lnTo>
                  <a:pt x="384600" y="737869"/>
                </a:lnTo>
                <a:lnTo>
                  <a:pt x="391462" y="748030"/>
                </a:lnTo>
                <a:lnTo>
                  <a:pt x="398644" y="759459"/>
                </a:lnTo>
                <a:lnTo>
                  <a:pt x="413700" y="781050"/>
                </a:lnTo>
                <a:lnTo>
                  <a:pt x="421436" y="792480"/>
                </a:lnTo>
                <a:lnTo>
                  <a:pt x="402477" y="836930"/>
                </a:lnTo>
                <a:lnTo>
                  <a:pt x="375638" y="864869"/>
                </a:lnTo>
                <a:lnTo>
                  <a:pt x="328092" y="891539"/>
                </a:lnTo>
                <a:lnTo>
                  <a:pt x="311836" y="896619"/>
                </a:lnTo>
                <a:lnTo>
                  <a:pt x="311872" y="1258570"/>
                </a:lnTo>
                <a:lnTo>
                  <a:pt x="593141" y="1258570"/>
                </a:lnTo>
                <a:lnTo>
                  <a:pt x="593141" y="1214120"/>
                </a:lnTo>
                <a:lnTo>
                  <a:pt x="584378" y="1212850"/>
                </a:lnTo>
                <a:lnTo>
                  <a:pt x="578155" y="1205230"/>
                </a:lnTo>
                <a:lnTo>
                  <a:pt x="578155" y="1186180"/>
                </a:lnTo>
                <a:lnTo>
                  <a:pt x="584378" y="1178559"/>
                </a:lnTo>
                <a:lnTo>
                  <a:pt x="593141" y="1177289"/>
                </a:lnTo>
                <a:lnTo>
                  <a:pt x="593141" y="1165859"/>
                </a:lnTo>
                <a:lnTo>
                  <a:pt x="584378" y="1164589"/>
                </a:lnTo>
                <a:lnTo>
                  <a:pt x="578155" y="1156970"/>
                </a:lnTo>
                <a:lnTo>
                  <a:pt x="578155" y="1137920"/>
                </a:lnTo>
                <a:lnTo>
                  <a:pt x="584378" y="1129030"/>
                </a:lnTo>
                <a:lnTo>
                  <a:pt x="593141" y="1129030"/>
                </a:lnTo>
                <a:lnTo>
                  <a:pt x="593141" y="1109980"/>
                </a:lnTo>
                <a:lnTo>
                  <a:pt x="554921" y="1096009"/>
                </a:lnTo>
                <a:lnTo>
                  <a:pt x="519623" y="1078230"/>
                </a:lnTo>
                <a:lnTo>
                  <a:pt x="486451" y="1056639"/>
                </a:lnTo>
                <a:lnTo>
                  <a:pt x="444150" y="1018539"/>
                </a:lnTo>
                <a:lnTo>
                  <a:pt x="412837" y="981709"/>
                </a:lnTo>
                <a:lnTo>
                  <a:pt x="402320" y="969009"/>
                </a:lnTo>
                <a:lnTo>
                  <a:pt x="391715" y="953769"/>
                </a:lnTo>
                <a:lnTo>
                  <a:pt x="380991" y="938530"/>
                </a:lnTo>
                <a:lnTo>
                  <a:pt x="370119" y="922019"/>
                </a:lnTo>
                <a:lnTo>
                  <a:pt x="412525" y="894080"/>
                </a:lnTo>
                <a:lnTo>
                  <a:pt x="438707" y="866139"/>
                </a:lnTo>
                <a:lnTo>
                  <a:pt x="462049" y="834389"/>
                </a:lnTo>
                <a:lnTo>
                  <a:pt x="469506" y="824230"/>
                </a:lnTo>
                <a:lnTo>
                  <a:pt x="592621" y="824230"/>
                </a:lnTo>
                <a:lnTo>
                  <a:pt x="591999" y="769619"/>
                </a:lnTo>
                <a:lnTo>
                  <a:pt x="551617" y="769619"/>
                </a:lnTo>
                <a:lnTo>
                  <a:pt x="538432" y="767080"/>
                </a:lnTo>
                <a:lnTo>
                  <a:pt x="501239" y="745489"/>
                </a:lnTo>
                <a:lnTo>
                  <a:pt x="475737" y="703580"/>
                </a:lnTo>
                <a:lnTo>
                  <a:pt x="473964" y="690880"/>
                </a:lnTo>
                <a:lnTo>
                  <a:pt x="474122" y="678180"/>
                </a:lnTo>
                <a:lnTo>
                  <a:pt x="504042" y="643889"/>
                </a:lnTo>
                <a:lnTo>
                  <a:pt x="545114" y="628650"/>
                </a:lnTo>
                <a:lnTo>
                  <a:pt x="593141" y="623569"/>
                </a:lnTo>
                <a:lnTo>
                  <a:pt x="593141" y="622300"/>
                </a:lnTo>
                <a:lnTo>
                  <a:pt x="427695" y="622300"/>
                </a:lnTo>
                <a:lnTo>
                  <a:pt x="418713" y="619759"/>
                </a:lnTo>
                <a:lnTo>
                  <a:pt x="410510" y="614680"/>
                </a:lnTo>
                <a:lnTo>
                  <a:pt x="403060" y="607059"/>
                </a:lnTo>
                <a:lnTo>
                  <a:pt x="396335" y="596900"/>
                </a:lnTo>
                <a:lnTo>
                  <a:pt x="332211" y="596900"/>
                </a:lnTo>
                <a:lnTo>
                  <a:pt x="321464" y="589280"/>
                </a:lnTo>
                <a:lnTo>
                  <a:pt x="311836" y="580389"/>
                </a:lnTo>
                <a:close/>
              </a:path>
              <a:path w="1187450" h="1258570">
                <a:moveTo>
                  <a:pt x="773656" y="815339"/>
                </a:moveTo>
                <a:lnTo>
                  <a:pt x="732773" y="815339"/>
                </a:lnTo>
                <a:lnTo>
                  <a:pt x="737546" y="828039"/>
                </a:lnTo>
                <a:lnTo>
                  <a:pt x="755630" y="864869"/>
                </a:lnTo>
                <a:lnTo>
                  <a:pt x="779700" y="895350"/>
                </a:lnTo>
                <a:lnTo>
                  <a:pt x="821868" y="923289"/>
                </a:lnTo>
                <a:lnTo>
                  <a:pt x="810246" y="937259"/>
                </a:lnTo>
                <a:lnTo>
                  <a:pt x="798964" y="951230"/>
                </a:lnTo>
                <a:lnTo>
                  <a:pt x="787969" y="965200"/>
                </a:lnTo>
                <a:lnTo>
                  <a:pt x="777208" y="976630"/>
                </a:lnTo>
                <a:lnTo>
                  <a:pt x="725036" y="1031239"/>
                </a:lnTo>
                <a:lnTo>
                  <a:pt x="693112" y="1056639"/>
                </a:lnTo>
                <a:lnTo>
                  <a:pt x="658955" y="1079500"/>
                </a:lnTo>
                <a:lnTo>
                  <a:pt x="621121" y="1098550"/>
                </a:lnTo>
                <a:lnTo>
                  <a:pt x="593141" y="1109980"/>
                </a:lnTo>
                <a:lnTo>
                  <a:pt x="593141" y="1129030"/>
                </a:lnTo>
                <a:lnTo>
                  <a:pt x="604444" y="1129030"/>
                </a:lnTo>
                <a:lnTo>
                  <a:pt x="611937" y="1136650"/>
                </a:lnTo>
                <a:lnTo>
                  <a:pt x="611937" y="1156970"/>
                </a:lnTo>
                <a:lnTo>
                  <a:pt x="604444" y="1165859"/>
                </a:lnTo>
                <a:lnTo>
                  <a:pt x="593141" y="1165859"/>
                </a:lnTo>
                <a:lnTo>
                  <a:pt x="593141" y="1177289"/>
                </a:lnTo>
                <a:lnTo>
                  <a:pt x="604444" y="1177289"/>
                </a:lnTo>
                <a:lnTo>
                  <a:pt x="611937" y="1184909"/>
                </a:lnTo>
                <a:lnTo>
                  <a:pt x="611937" y="1205230"/>
                </a:lnTo>
                <a:lnTo>
                  <a:pt x="604444" y="1214120"/>
                </a:lnTo>
                <a:lnTo>
                  <a:pt x="593142" y="1214120"/>
                </a:lnTo>
                <a:lnTo>
                  <a:pt x="593177" y="1258570"/>
                </a:lnTo>
                <a:lnTo>
                  <a:pt x="875716" y="1258570"/>
                </a:lnTo>
                <a:lnTo>
                  <a:pt x="875536" y="897889"/>
                </a:lnTo>
                <a:lnTo>
                  <a:pt x="855387" y="890269"/>
                </a:lnTo>
                <a:lnTo>
                  <a:pt x="840262" y="882650"/>
                </a:lnTo>
                <a:lnTo>
                  <a:pt x="826762" y="876300"/>
                </a:lnTo>
                <a:lnTo>
                  <a:pt x="814774" y="867409"/>
                </a:lnTo>
                <a:lnTo>
                  <a:pt x="804226" y="859789"/>
                </a:lnTo>
                <a:lnTo>
                  <a:pt x="795046" y="849630"/>
                </a:lnTo>
                <a:lnTo>
                  <a:pt x="787161" y="840739"/>
                </a:lnTo>
                <a:lnTo>
                  <a:pt x="780499" y="829309"/>
                </a:lnTo>
                <a:lnTo>
                  <a:pt x="774986" y="819150"/>
                </a:lnTo>
                <a:lnTo>
                  <a:pt x="773656" y="815339"/>
                </a:lnTo>
                <a:close/>
              </a:path>
              <a:path w="1187450" h="1258570">
                <a:moveTo>
                  <a:pt x="875716" y="897889"/>
                </a:moveTo>
                <a:lnTo>
                  <a:pt x="875751" y="1258570"/>
                </a:lnTo>
                <a:lnTo>
                  <a:pt x="1153039" y="1248409"/>
                </a:lnTo>
                <a:lnTo>
                  <a:pt x="1159492" y="1236980"/>
                </a:lnTo>
                <a:lnTo>
                  <a:pt x="1175140" y="1200150"/>
                </a:lnTo>
                <a:lnTo>
                  <a:pt x="1186190" y="1151889"/>
                </a:lnTo>
                <a:lnTo>
                  <a:pt x="1186993" y="1140459"/>
                </a:lnTo>
                <a:lnTo>
                  <a:pt x="1186395" y="1116330"/>
                </a:lnTo>
                <a:lnTo>
                  <a:pt x="1177651" y="1074420"/>
                </a:lnTo>
                <a:lnTo>
                  <a:pt x="1159948" y="1038859"/>
                </a:lnTo>
                <a:lnTo>
                  <a:pt x="1134617" y="1009650"/>
                </a:lnTo>
                <a:lnTo>
                  <a:pt x="1102983" y="985519"/>
                </a:lnTo>
                <a:lnTo>
                  <a:pt x="1066377" y="966469"/>
                </a:lnTo>
                <a:lnTo>
                  <a:pt x="1026126" y="948689"/>
                </a:lnTo>
                <a:lnTo>
                  <a:pt x="983557" y="933450"/>
                </a:lnTo>
                <a:lnTo>
                  <a:pt x="961819" y="927100"/>
                </a:lnTo>
                <a:lnTo>
                  <a:pt x="940000" y="919480"/>
                </a:lnTo>
                <a:lnTo>
                  <a:pt x="918266" y="913130"/>
                </a:lnTo>
                <a:lnTo>
                  <a:pt x="875716" y="897889"/>
                </a:lnTo>
                <a:close/>
              </a:path>
              <a:path w="1187450" h="1258570">
                <a:moveTo>
                  <a:pt x="592621" y="824230"/>
                </a:moveTo>
                <a:lnTo>
                  <a:pt x="469506" y="824230"/>
                </a:lnTo>
                <a:lnTo>
                  <a:pt x="494134" y="839469"/>
                </a:lnTo>
                <a:lnTo>
                  <a:pt x="542641" y="862330"/>
                </a:lnTo>
                <a:lnTo>
                  <a:pt x="575708" y="869950"/>
                </a:lnTo>
                <a:lnTo>
                  <a:pt x="593141" y="869950"/>
                </a:lnTo>
                <a:lnTo>
                  <a:pt x="592621" y="824230"/>
                </a:lnTo>
                <a:close/>
              </a:path>
              <a:path w="1187450" h="1258570">
                <a:moveTo>
                  <a:pt x="594411" y="750569"/>
                </a:moveTo>
                <a:lnTo>
                  <a:pt x="593141" y="750569"/>
                </a:lnTo>
                <a:lnTo>
                  <a:pt x="593141" y="869950"/>
                </a:lnTo>
                <a:lnTo>
                  <a:pt x="613759" y="869950"/>
                </a:lnTo>
                <a:lnTo>
                  <a:pt x="635480" y="864869"/>
                </a:lnTo>
                <a:lnTo>
                  <a:pt x="695496" y="839469"/>
                </a:lnTo>
                <a:lnTo>
                  <a:pt x="732773" y="815339"/>
                </a:lnTo>
                <a:lnTo>
                  <a:pt x="773656" y="815339"/>
                </a:lnTo>
                <a:lnTo>
                  <a:pt x="770551" y="806450"/>
                </a:lnTo>
                <a:lnTo>
                  <a:pt x="767122" y="795019"/>
                </a:lnTo>
                <a:lnTo>
                  <a:pt x="764624" y="782319"/>
                </a:lnTo>
                <a:lnTo>
                  <a:pt x="773060" y="773430"/>
                </a:lnTo>
                <a:lnTo>
                  <a:pt x="776581" y="769619"/>
                </a:lnTo>
                <a:lnTo>
                  <a:pt x="635428" y="769619"/>
                </a:lnTo>
                <a:lnTo>
                  <a:pt x="624714" y="767080"/>
                </a:lnTo>
                <a:lnTo>
                  <a:pt x="614780" y="759459"/>
                </a:lnTo>
                <a:lnTo>
                  <a:pt x="604915" y="753109"/>
                </a:lnTo>
                <a:lnTo>
                  <a:pt x="594411" y="750569"/>
                </a:lnTo>
                <a:close/>
              </a:path>
              <a:path w="1187450" h="1258570">
                <a:moveTo>
                  <a:pt x="591782" y="750569"/>
                </a:moveTo>
                <a:lnTo>
                  <a:pt x="582086" y="753109"/>
                </a:lnTo>
                <a:lnTo>
                  <a:pt x="572674" y="759459"/>
                </a:lnTo>
                <a:lnTo>
                  <a:pt x="562774" y="765809"/>
                </a:lnTo>
                <a:lnTo>
                  <a:pt x="551617" y="769619"/>
                </a:lnTo>
                <a:lnTo>
                  <a:pt x="591999" y="769619"/>
                </a:lnTo>
                <a:lnTo>
                  <a:pt x="591782" y="750569"/>
                </a:lnTo>
                <a:close/>
              </a:path>
              <a:path w="1187450" h="1258570">
                <a:moveTo>
                  <a:pt x="640779" y="579119"/>
                </a:moveTo>
                <a:lnTo>
                  <a:pt x="610061" y="579119"/>
                </a:lnTo>
                <a:lnTo>
                  <a:pt x="593189" y="581659"/>
                </a:lnTo>
                <a:lnTo>
                  <a:pt x="606583" y="624839"/>
                </a:lnTo>
                <a:lnTo>
                  <a:pt x="622542" y="626109"/>
                </a:lnTo>
                <a:lnTo>
                  <a:pt x="637946" y="628650"/>
                </a:lnTo>
                <a:lnTo>
                  <a:pt x="678167" y="643889"/>
                </a:lnTo>
                <a:lnTo>
                  <a:pt x="707835" y="683259"/>
                </a:lnTo>
                <a:lnTo>
                  <a:pt x="709191" y="697230"/>
                </a:lnTo>
                <a:lnTo>
                  <a:pt x="707339" y="707389"/>
                </a:lnTo>
                <a:lnTo>
                  <a:pt x="680191" y="748030"/>
                </a:lnTo>
                <a:lnTo>
                  <a:pt x="635428" y="769619"/>
                </a:lnTo>
                <a:lnTo>
                  <a:pt x="776581" y="769619"/>
                </a:lnTo>
                <a:lnTo>
                  <a:pt x="804205" y="734059"/>
                </a:lnTo>
                <a:lnTo>
                  <a:pt x="823705" y="699769"/>
                </a:lnTo>
                <a:lnTo>
                  <a:pt x="829254" y="688339"/>
                </a:lnTo>
                <a:lnTo>
                  <a:pt x="848909" y="655319"/>
                </a:lnTo>
                <a:lnTo>
                  <a:pt x="860730" y="632459"/>
                </a:lnTo>
                <a:lnTo>
                  <a:pt x="870636" y="627380"/>
                </a:lnTo>
                <a:lnTo>
                  <a:pt x="875711" y="624839"/>
                </a:lnTo>
                <a:lnTo>
                  <a:pt x="875582" y="622300"/>
                </a:lnTo>
                <a:lnTo>
                  <a:pt x="752997" y="622300"/>
                </a:lnTo>
                <a:lnTo>
                  <a:pt x="743993" y="621030"/>
                </a:lnTo>
                <a:lnTo>
                  <a:pt x="734365" y="615950"/>
                </a:lnTo>
                <a:lnTo>
                  <a:pt x="733222" y="613409"/>
                </a:lnTo>
                <a:lnTo>
                  <a:pt x="730682" y="612139"/>
                </a:lnTo>
                <a:lnTo>
                  <a:pt x="726363" y="609600"/>
                </a:lnTo>
                <a:lnTo>
                  <a:pt x="718710" y="603250"/>
                </a:lnTo>
                <a:lnTo>
                  <a:pt x="710229" y="598169"/>
                </a:lnTo>
                <a:lnTo>
                  <a:pt x="667602" y="582930"/>
                </a:lnTo>
                <a:lnTo>
                  <a:pt x="654667" y="580389"/>
                </a:lnTo>
                <a:lnTo>
                  <a:pt x="640779" y="579119"/>
                </a:lnTo>
                <a:close/>
              </a:path>
              <a:path w="1187450" h="1258570">
                <a:moveTo>
                  <a:pt x="310926" y="163830"/>
                </a:moveTo>
                <a:lnTo>
                  <a:pt x="305912" y="176530"/>
                </a:lnTo>
                <a:lnTo>
                  <a:pt x="301217" y="187959"/>
                </a:lnTo>
                <a:lnTo>
                  <a:pt x="296834" y="199389"/>
                </a:lnTo>
                <a:lnTo>
                  <a:pt x="292752" y="212089"/>
                </a:lnTo>
                <a:lnTo>
                  <a:pt x="288963" y="224789"/>
                </a:lnTo>
                <a:lnTo>
                  <a:pt x="285459" y="236219"/>
                </a:lnTo>
                <a:lnTo>
                  <a:pt x="276559" y="274319"/>
                </a:lnTo>
                <a:lnTo>
                  <a:pt x="269889" y="312419"/>
                </a:lnTo>
                <a:lnTo>
                  <a:pt x="265206" y="350519"/>
                </a:lnTo>
                <a:lnTo>
                  <a:pt x="263068" y="374650"/>
                </a:lnTo>
                <a:lnTo>
                  <a:pt x="259874" y="381000"/>
                </a:lnTo>
                <a:lnTo>
                  <a:pt x="245568" y="427989"/>
                </a:lnTo>
                <a:lnTo>
                  <a:pt x="241341" y="471169"/>
                </a:lnTo>
                <a:lnTo>
                  <a:pt x="241647" y="481330"/>
                </a:lnTo>
                <a:lnTo>
                  <a:pt x="246935" y="519430"/>
                </a:lnTo>
                <a:lnTo>
                  <a:pt x="257556" y="556259"/>
                </a:lnTo>
                <a:lnTo>
                  <a:pt x="282925" y="600709"/>
                </a:lnTo>
                <a:lnTo>
                  <a:pt x="311830" y="624839"/>
                </a:lnTo>
                <a:lnTo>
                  <a:pt x="310723" y="579119"/>
                </a:lnTo>
                <a:lnTo>
                  <a:pt x="304462" y="570230"/>
                </a:lnTo>
                <a:lnTo>
                  <a:pt x="298807" y="561339"/>
                </a:lnTo>
                <a:lnTo>
                  <a:pt x="282651" y="515619"/>
                </a:lnTo>
                <a:lnTo>
                  <a:pt x="277833" y="469900"/>
                </a:lnTo>
                <a:lnTo>
                  <a:pt x="277800" y="464819"/>
                </a:lnTo>
                <a:lnTo>
                  <a:pt x="278504" y="452119"/>
                </a:lnTo>
                <a:lnTo>
                  <a:pt x="285537" y="412750"/>
                </a:lnTo>
                <a:lnTo>
                  <a:pt x="304091" y="375919"/>
                </a:lnTo>
                <a:lnTo>
                  <a:pt x="311836" y="370839"/>
                </a:lnTo>
                <a:lnTo>
                  <a:pt x="310926" y="163830"/>
                </a:lnTo>
                <a:close/>
              </a:path>
              <a:path w="1187450" h="1258570">
                <a:moveTo>
                  <a:pt x="565376" y="577850"/>
                </a:moveTo>
                <a:lnTo>
                  <a:pt x="550082" y="577850"/>
                </a:lnTo>
                <a:lnTo>
                  <a:pt x="522452" y="580389"/>
                </a:lnTo>
                <a:lnTo>
                  <a:pt x="478363" y="595630"/>
                </a:lnTo>
                <a:lnTo>
                  <a:pt x="454330" y="610869"/>
                </a:lnTo>
                <a:lnTo>
                  <a:pt x="451917" y="612139"/>
                </a:lnTo>
                <a:lnTo>
                  <a:pt x="448107" y="615950"/>
                </a:lnTo>
                <a:lnTo>
                  <a:pt x="437484" y="621030"/>
                </a:lnTo>
                <a:lnTo>
                  <a:pt x="427695" y="622300"/>
                </a:lnTo>
                <a:lnTo>
                  <a:pt x="593141" y="622300"/>
                </a:lnTo>
                <a:lnTo>
                  <a:pt x="593141" y="581659"/>
                </a:lnTo>
                <a:lnTo>
                  <a:pt x="581686" y="580389"/>
                </a:lnTo>
                <a:lnTo>
                  <a:pt x="565376" y="577850"/>
                </a:lnTo>
                <a:close/>
              </a:path>
              <a:path w="1187450" h="1258570">
                <a:moveTo>
                  <a:pt x="651936" y="0"/>
                </a:moveTo>
                <a:lnTo>
                  <a:pt x="633022" y="0"/>
                </a:lnTo>
                <a:lnTo>
                  <a:pt x="613426" y="1269"/>
                </a:lnTo>
                <a:lnTo>
                  <a:pt x="593141" y="3809"/>
                </a:lnTo>
                <a:lnTo>
                  <a:pt x="593141" y="276859"/>
                </a:lnTo>
                <a:lnTo>
                  <a:pt x="603054" y="284480"/>
                </a:lnTo>
                <a:lnTo>
                  <a:pt x="612926" y="290830"/>
                </a:lnTo>
                <a:lnTo>
                  <a:pt x="632699" y="304800"/>
                </a:lnTo>
                <a:lnTo>
                  <a:pt x="642673" y="312419"/>
                </a:lnTo>
                <a:lnTo>
                  <a:pt x="662980" y="325119"/>
                </a:lnTo>
                <a:lnTo>
                  <a:pt x="673385" y="332739"/>
                </a:lnTo>
                <a:lnTo>
                  <a:pt x="684008" y="339089"/>
                </a:lnTo>
                <a:lnTo>
                  <a:pt x="694884" y="344169"/>
                </a:lnTo>
                <a:lnTo>
                  <a:pt x="706051" y="350519"/>
                </a:lnTo>
                <a:lnTo>
                  <a:pt x="741662" y="365759"/>
                </a:lnTo>
                <a:lnTo>
                  <a:pt x="781208" y="377189"/>
                </a:lnTo>
                <a:lnTo>
                  <a:pt x="825678" y="382269"/>
                </a:lnTo>
                <a:lnTo>
                  <a:pt x="825317" y="398780"/>
                </a:lnTo>
                <a:lnTo>
                  <a:pt x="822058" y="452119"/>
                </a:lnTo>
                <a:lnTo>
                  <a:pt x="815224" y="505459"/>
                </a:lnTo>
                <a:lnTo>
                  <a:pt x="804406" y="554989"/>
                </a:lnTo>
                <a:lnTo>
                  <a:pt x="789199" y="594359"/>
                </a:lnTo>
                <a:lnTo>
                  <a:pt x="761394" y="621030"/>
                </a:lnTo>
                <a:lnTo>
                  <a:pt x="752997" y="622300"/>
                </a:lnTo>
                <a:lnTo>
                  <a:pt x="875582" y="622300"/>
                </a:lnTo>
                <a:lnTo>
                  <a:pt x="874095" y="593089"/>
                </a:lnTo>
                <a:lnTo>
                  <a:pt x="854414" y="593089"/>
                </a:lnTo>
                <a:lnTo>
                  <a:pt x="843637" y="590550"/>
                </a:lnTo>
                <a:lnTo>
                  <a:pt x="841106" y="543559"/>
                </a:lnTo>
                <a:lnTo>
                  <a:pt x="840445" y="516889"/>
                </a:lnTo>
                <a:lnTo>
                  <a:pt x="840511" y="490219"/>
                </a:lnTo>
                <a:lnTo>
                  <a:pt x="842895" y="444500"/>
                </a:lnTo>
                <a:lnTo>
                  <a:pt x="850373" y="397509"/>
                </a:lnTo>
                <a:lnTo>
                  <a:pt x="875716" y="368300"/>
                </a:lnTo>
                <a:lnTo>
                  <a:pt x="875716" y="173989"/>
                </a:lnTo>
                <a:lnTo>
                  <a:pt x="858433" y="138430"/>
                </a:lnTo>
                <a:lnTo>
                  <a:pt x="828189" y="91439"/>
                </a:lnTo>
                <a:lnTo>
                  <a:pt x="792600" y="54609"/>
                </a:lnTo>
                <a:lnTo>
                  <a:pt x="751483" y="25400"/>
                </a:lnTo>
                <a:lnTo>
                  <a:pt x="704656" y="7619"/>
                </a:lnTo>
                <a:lnTo>
                  <a:pt x="670176" y="1269"/>
                </a:lnTo>
                <a:lnTo>
                  <a:pt x="651936" y="0"/>
                </a:lnTo>
                <a:close/>
              </a:path>
              <a:path w="1187450" h="1258570">
                <a:moveTo>
                  <a:pt x="875716" y="173989"/>
                </a:moveTo>
                <a:lnTo>
                  <a:pt x="881531" y="372109"/>
                </a:lnTo>
                <a:lnTo>
                  <a:pt x="888125" y="381000"/>
                </a:lnTo>
                <a:lnTo>
                  <a:pt x="894877" y="393700"/>
                </a:lnTo>
                <a:lnTo>
                  <a:pt x="907245" y="435609"/>
                </a:lnTo>
                <a:lnTo>
                  <a:pt x="909681" y="462280"/>
                </a:lnTo>
                <a:lnTo>
                  <a:pt x="909664" y="474980"/>
                </a:lnTo>
                <a:lnTo>
                  <a:pt x="904894" y="514350"/>
                </a:lnTo>
                <a:lnTo>
                  <a:pt x="888188" y="560069"/>
                </a:lnTo>
                <a:lnTo>
                  <a:pt x="875724" y="579119"/>
                </a:lnTo>
                <a:lnTo>
                  <a:pt x="882702" y="621030"/>
                </a:lnTo>
                <a:lnTo>
                  <a:pt x="910319" y="591819"/>
                </a:lnTo>
                <a:lnTo>
                  <a:pt x="931228" y="549909"/>
                </a:lnTo>
                <a:lnTo>
                  <a:pt x="942532" y="508000"/>
                </a:lnTo>
                <a:lnTo>
                  <a:pt x="945000" y="474980"/>
                </a:lnTo>
                <a:lnTo>
                  <a:pt x="944874" y="462280"/>
                </a:lnTo>
                <a:lnTo>
                  <a:pt x="939831" y="419100"/>
                </a:lnTo>
                <a:lnTo>
                  <a:pt x="923979" y="370839"/>
                </a:lnTo>
                <a:lnTo>
                  <a:pt x="922230" y="356869"/>
                </a:lnTo>
                <a:lnTo>
                  <a:pt x="920313" y="342900"/>
                </a:lnTo>
                <a:lnTo>
                  <a:pt x="918226" y="328930"/>
                </a:lnTo>
                <a:lnTo>
                  <a:pt x="915970" y="316230"/>
                </a:lnTo>
                <a:lnTo>
                  <a:pt x="913545" y="302259"/>
                </a:lnTo>
                <a:lnTo>
                  <a:pt x="910952" y="289559"/>
                </a:lnTo>
                <a:lnTo>
                  <a:pt x="908189" y="276859"/>
                </a:lnTo>
                <a:lnTo>
                  <a:pt x="905257" y="264159"/>
                </a:lnTo>
                <a:lnTo>
                  <a:pt x="902156" y="252730"/>
                </a:lnTo>
                <a:lnTo>
                  <a:pt x="898886" y="240030"/>
                </a:lnTo>
                <a:lnTo>
                  <a:pt x="884116" y="194309"/>
                </a:lnTo>
                <a:lnTo>
                  <a:pt x="880001" y="184150"/>
                </a:lnTo>
                <a:lnTo>
                  <a:pt x="875716" y="173989"/>
                </a:lnTo>
                <a:close/>
              </a:path>
              <a:path w="1187450" h="1258570">
                <a:moveTo>
                  <a:pt x="583611" y="5080"/>
                </a:moveTo>
                <a:lnTo>
                  <a:pt x="572820" y="7619"/>
                </a:lnTo>
                <a:lnTo>
                  <a:pt x="560857" y="10159"/>
                </a:lnTo>
                <a:lnTo>
                  <a:pt x="547281" y="12700"/>
                </a:lnTo>
                <a:lnTo>
                  <a:pt x="531647" y="16509"/>
                </a:lnTo>
                <a:lnTo>
                  <a:pt x="508183" y="21589"/>
                </a:lnTo>
                <a:lnTo>
                  <a:pt x="495296" y="24130"/>
                </a:lnTo>
                <a:lnTo>
                  <a:pt x="481076" y="27939"/>
                </a:lnTo>
                <a:lnTo>
                  <a:pt x="440043" y="35559"/>
                </a:lnTo>
                <a:lnTo>
                  <a:pt x="404255" y="52069"/>
                </a:lnTo>
                <a:lnTo>
                  <a:pt x="373337" y="74930"/>
                </a:lnTo>
                <a:lnTo>
                  <a:pt x="346913" y="104139"/>
                </a:lnTo>
                <a:lnTo>
                  <a:pt x="324606" y="137159"/>
                </a:lnTo>
                <a:lnTo>
                  <a:pt x="311836" y="162559"/>
                </a:lnTo>
                <a:lnTo>
                  <a:pt x="316673" y="370839"/>
                </a:lnTo>
                <a:lnTo>
                  <a:pt x="323781" y="374650"/>
                </a:lnTo>
                <a:lnTo>
                  <a:pt x="330525" y="382269"/>
                </a:lnTo>
                <a:lnTo>
                  <a:pt x="343490" y="426719"/>
                </a:lnTo>
                <a:lnTo>
                  <a:pt x="346285" y="464819"/>
                </a:lnTo>
                <a:lnTo>
                  <a:pt x="346376" y="482600"/>
                </a:lnTo>
                <a:lnTo>
                  <a:pt x="346252" y="487680"/>
                </a:lnTo>
                <a:lnTo>
                  <a:pt x="342552" y="537209"/>
                </a:lnTo>
                <a:lnTo>
                  <a:pt x="335462" y="581659"/>
                </a:lnTo>
                <a:lnTo>
                  <a:pt x="332211" y="596900"/>
                </a:lnTo>
                <a:lnTo>
                  <a:pt x="396335" y="596900"/>
                </a:lnTo>
                <a:lnTo>
                  <a:pt x="380241" y="553719"/>
                </a:lnTo>
                <a:lnTo>
                  <a:pt x="369698" y="497839"/>
                </a:lnTo>
                <a:lnTo>
                  <a:pt x="365390" y="457200"/>
                </a:lnTo>
                <a:lnTo>
                  <a:pt x="363007" y="416559"/>
                </a:lnTo>
                <a:lnTo>
                  <a:pt x="362451" y="394969"/>
                </a:lnTo>
                <a:lnTo>
                  <a:pt x="362565" y="360680"/>
                </a:lnTo>
                <a:lnTo>
                  <a:pt x="363144" y="345439"/>
                </a:lnTo>
                <a:lnTo>
                  <a:pt x="363235" y="339089"/>
                </a:lnTo>
                <a:lnTo>
                  <a:pt x="370135" y="293369"/>
                </a:lnTo>
                <a:lnTo>
                  <a:pt x="389307" y="246380"/>
                </a:lnTo>
                <a:lnTo>
                  <a:pt x="422181" y="219709"/>
                </a:lnTo>
                <a:lnTo>
                  <a:pt x="444610" y="217169"/>
                </a:lnTo>
                <a:lnTo>
                  <a:pt x="591047" y="217169"/>
                </a:lnTo>
                <a:lnTo>
                  <a:pt x="583611" y="5080"/>
                </a:lnTo>
                <a:close/>
              </a:path>
              <a:path w="1187450" h="1258570">
                <a:moveTo>
                  <a:pt x="873513" y="581659"/>
                </a:moveTo>
                <a:lnTo>
                  <a:pt x="864478" y="589280"/>
                </a:lnTo>
                <a:lnTo>
                  <a:pt x="854414" y="593089"/>
                </a:lnTo>
                <a:lnTo>
                  <a:pt x="874095" y="593089"/>
                </a:lnTo>
                <a:lnTo>
                  <a:pt x="873513" y="581659"/>
                </a:lnTo>
                <a:close/>
              </a:path>
              <a:path w="1187450" h="1258570">
                <a:moveTo>
                  <a:pt x="591047" y="217169"/>
                </a:moveTo>
                <a:lnTo>
                  <a:pt x="444610" y="217169"/>
                </a:lnTo>
                <a:lnTo>
                  <a:pt x="470214" y="219709"/>
                </a:lnTo>
                <a:lnTo>
                  <a:pt x="498098" y="227330"/>
                </a:lnTo>
                <a:lnTo>
                  <a:pt x="538953" y="243839"/>
                </a:lnTo>
                <a:lnTo>
                  <a:pt x="571963" y="262889"/>
                </a:lnTo>
                <a:lnTo>
                  <a:pt x="582593" y="270509"/>
                </a:lnTo>
                <a:lnTo>
                  <a:pt x="593140" y="276859"/>
                </a:lnTo>
                <a:lnTo>
                  <a:pt x="591047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8067" y="1996859"/>
            <a:ext cx="400939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实例</a:t>
            </a:r>
            <a:r>
              <a:rPr sz="4400" spc="-25" dirty="0">
                <a:latin typeface="Arial"/>
                <a:cs typeface="Arial"/>
              </a:rPr>
              <a:t>1</a:t>
            </a:r>
            <a:r>
              <a:rPr sz="4400" spc="-10" dirty="0">
                <a:latin typeface="Arial"/>
                <a:cs typeface="Arial"/>
              </a:rPr>
              <a:t>:</a:t>
            </a:r>
            <a:r>
              <a:rPr sz="4400" spc="65" dirty="0">
                <a:latin typeface="Arial"/>
                <a:cs typeface="Arial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温度转换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  <a:latin typeface="Arial"/>
                <a:cs typeface="Arial"/>
              </a:rPr>
              <a:t>P</a:t>
            </a:r>
            <a:r>
              <a:rPr sz="2400" spc="-25" dirty="0">
                <a:solidFill>
                  <a:srgbClr val="1C85EE"/>
                </a:solidFill>
                <a:latin typeface="Arial"/>
                <a:cs typeface="Arial"/>
              </a:rPr>
              <a:t>y</a:t>
            </a:r>
            <a:r>
              <a:rPr sz="2400" spc="165" dirty="0">
                <a:solidFill>
                  <a:srgbClr val="1C85EE"/>
                </a:solidFill>
                <a:latin typeface="Arial"/>
                <a:cs typeface="Arial"/>
              </a:rPr>
              <a:t>tho</a:t>
            </a:r>
            <a:r>
              <a:rPr sz="2400" spc="195" dirty="0">
                <a:solidFill>
                  <a:srgbClr val="1C85E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0694" y="2303830"/>
            <a:ext cx="464375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1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温度转</a:t>
            </a:r>
            <a:r>
              <a:rPr sz="4000" spc="-10" dirty="0">
                <a:latin typeface="Arial Unicode MS"/>
                <a:cs typeface="Arial Unicode MS"/>
              </a:rPr>
              <a:t>换</a:t>
            </a:r>
            <a:r>
              <a:rPr sz="4000" spc="-204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问题分析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温度转换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0" y="1529831"/>
            <a:ext cx="8340090" cy="310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938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温度刻画的两种不同体系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摄氏度：中国等世界大多数国家使用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以</a:t>
            </a:r>
            <a:r>
              <a:rPr sz="2000" b="1" spc="120" dirty="0">
                <a:latin typeface="Arial"/>
                <a:cs typeface="Arial"/>
              </a:rPr>
              <a:t>1</a:t>
            </a:r>
            <a:r>
              <a:rPr sz="2000" b="1" dirty="0">
                <a:latin typeface="Heiti SC"/>
                <a:cs typeface="Heiti SC"/>
              </a:rPr>
              <a:t>标准大气压下水的结</a:t>
            </a:r>
            <a:r>
              <a:rPr sz="2000" b="1" spc="-15" dirty="0">
                <a:latin typeface="Heiti SC"/>
                <a:cs typeface="Heiti SC"/>
              </a:rPr>
              <a:t>冰</a:t>
            </a:r>
            <a:r>
              <a:rPr sz="2000" b="1" dirty="0">
                <a:latin typeface="Heiti SC"/>
                <a:cs typeface="Heiti SC"/>
              </a:rPr>
              <a:t>点为</a:t>
            </a:r>
            <a:r>
              <a:rPr sz="2000" b="1" spc="120" dirty="0">
                <a:latin typeface="Arial"/>
                <a:cs typeface="Arial"/>
              </a:rPr>
              <a:t>0</a:t>
            </a:r>
            <a:r>
              <a:rPr sz="2000" b="1" dirty="0">
                <a:latin typeface="Heiti SC"/>
                <a:cs typeface="Heiti SC"/>
              </a:rPr>
              <a:t>度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dirty="0">
                <a:latin typeface="Heiti SC"/>
                <a:cs typeface="Heiti SC"/>
              </a:rPr>
              <a:t>沸点</a:t>
            </a:r>
            <a:r>
              <a:rPr sz="2000" b="1" spc="-10" dirty="0">
                <a:latin typeface="Heiti SC"/>
                <a:cs typeface="Heiti SC"/>
              </a:rPr>
              <a:t>为</a:t>
            </a:r>
            <a:r>
              <a:rPr sz="2000" b="1" spc="120" dirty="0">
                <a:latin typeface="Arial"/>
                <a:cs typeface="Arial"/>
              </a:rPr>
              <a:t>100</a:t>
            </a:r>
            <a:r>
              <a:rPr sz="2000" b="1" dirty="0">
                <a:latin typeface="Heiti SC"/>
                <a:cs typeface="Heiti SC"/>
              </a:rPr>
              <a:t>度，将</a:t>
            </a:r>
            <a:r>
              <a:rPr sz="2000" b="1" spc="-15" dirty="0">
                <a:latin typeface="Heiti SC"/>
                <a:cs typeface="Heiti SC"/>
              </a:rPr>
              <a:t>温</a:t>
            </a:r>
            <a:r>
              <a:rPr sz="2000" b="1" dirty="0">
                <a:latin typeface="Heiti SC"/>
                <a:cs typeface="Heiti SC"/>
              </a:rPr>
              <a:t>度进</a:t>
            </a:r>
            <a:r>
              <a:rPr sz="2000" b="1" spc="-15" dirty="0">
                <a:latin typeface="Heiti SC"/>
                <a:cs typeface="Heiti SC"/>
              </a:rPr>
              <a:t>行</a:t>
            </a:r>
            <a:r>
              <a:rPr sz="2000" b="1" dirty="0">
                <a:latin typeface="Heiti SC"/>
                <a:cs typeface="Heiti SC"/>
              </a:rPr>
              <a:t>等分</a:t>
            </a:r>
            <a:r>
              <a:rPr sz="2000" b="1" spc="-15" dirty="0">
                <a:latin typeface="Heiti SC"/>
                <a:cs typeface="Heiti SC"/>
              </a:rPr>
              <a:t>刻</a:t>
            </a:r>
            <a:r>
              <a:rPr sz="2000" b="1" dirty="0">
                <a:latin typeface="Heiti SC"/>
                <a:cs typeface="Heiti SC"/>
              </a:rPr>
              <a:t>画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华氏</a:t>
            </a:r>
            <a:r>
              <a:rPr sz="2400" b="1" dirty="0">
                <a:latin typeface="Heiti SC"/>
                <a:cs typeface="Heiti SC"/>
              </a:rPr>
              <a:t>度</a:t>
            </a:r>
            <a:r>
              <a:rPr sz="2400" b="1" spc="-5" dirty="0">
                <a:latin typeface="Heiti SC"/>
                <a:cs typeface="Heiti SC"/>
              </a:rPr>
              <a:t>：美国、英国等国家使用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以</a:t>
            </a:r>
            <a:r>
              <a:rPr sz="2000" b="1" spc="120" dirty="0">
                <a:latin typeface="Arial"/>
                <a:cs typeface="Arial"/>
              </a:rPr>
              <a:t>1</a:t>
            </a:r>
            <a:r>
              <a:rPr sz="2000" b="1" dirty="0">
                <a:latin typeface="Heiti SC"/>
                <a:cs typeface="Heiti SC"/>
              </a:rPr>
              <a:t>标准大气压下水的结</a:t>
            </a:r>
            <a:r>
              <a:rPr sz="2000" b="1" spc="-15" dirty="0">
                <a:latin typeface="Heiti SC"/>
                <a:cs typeface="Heiti SC"/>
              </a:rPr>
              <a:t>冰</a:t>
            </a:r>
            <a:r>
              <a:rPr sz="2000" b="1" dirty="0">
                <a:latin typeface="Heiti SC"/>
                <a:cs typeface="Heiti SC"/>
              </a:rPr>
              <a:t>点为</a:t>
            </a:r>
            <a:r>
              <a:rPr sz="2000" b="1" spc="120" dirty="0">
                <a:latin typeface="Arial"/>
                <a:cs typeface="Arial"/>
              </a:rPr>
              <a:t>32</a:t>
            </a:r>
            <a:r>
              <a:rPr sz="2000" b="1" dirty="0">
                <a:latin typeface="Heiti SC"/>
                <a:cs typeface="Heiti SC"/>
              </a:rPr>
              <a:t>度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dirty="0">
                <a:latin typeface="Heiti SC"/>
                <a:cs typeface="Heiti SC"/>
              </a:rPr>
              <a:t>沸点</a:t>
            </a:r>
            <a:r>
              <a:rPr sz="2000" b="1" spc="-10" dirty="0">
                <a:latin typeface="Heiti SC"/>
                <a:cs typeface="Heiti SC"/>
              </a:rPr>
              <a:t>为</a:t>
            </a:r>
            <a:r>
              <a:rPr sz="2000" b="1" spc="120" dirty="0">
                <a:latin typeface="Arial"/>
                <a:cs typeface="Arial"/>
              </a:rPr>
              <a:t>212</a:t>
            </a:r>
            <a:r>
              <a:rPr sz="2000" b="1" dirty="0">
                <a:latin typeface="Heiti SC"/>
                <a:cs typeface="Heiti SC"/>
              </a:rPr>
              <a:t>度，将</a:t>
            </a:r>
            <a:r>
              <a:rPr sz="2000" b="1" spc="-15" dirty="0">
                <a:latin typeface="Heiti SC"/>
                <a:cs typeface="Heiti SC"/>
              </a:rPr>
              <a:t>温</a:t>
            </a:r>
            <a:r>
              <a:rPr sz="2000" b="1" dirty="0">
                <a:latin typeface="Heiti SC"/>
                <a:cs typeface="Heiti SC"/>
              </a:rPr>
              <a:t>度进</a:t>
            </a:r>
            <a:r>
              <a:rPr sz="2000" b="1" spc="-15" dirty="0">
                <a:latin typeface="Heiti SC"/>
                <a:cs typeface="Heiti SC"/>
              </a:rPr>
              <a:t>行</a:t>
            </a:r>
            <a:r>
              <a:rPr sz="2000" b="1" dirty="0">
                <a:latin typeface="Heiti SC"/>
                <a:cs typeface="Heiti SC"/>
              </a:rPr>
              <a:t>等分</a:t>
            </a:r>
            <a:r>
              <a:rPr sz="2000" b="1" spc="-15" dirty="0">
                <a:latin typeface="Heiti SC"/>
                <a:cs typeface="Heiti SC"/>
              </a:rPr>
              <a:t>刻</a:t>
            </a:r>
            <a:r>
              <a:rPr sz="2000" b="1" dirty="0">
                <a:latin typeface="Heiti SC"/>
                <a:cs typeface="Heiti SC"/>
              </a:rPr>
              <a:t>画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需求分析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95041" y="1560946"/>
            <a:ext cx="2991485" cy="219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两种温度体系的转换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摄氏度转换为华氏度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华氏度转换为摄氏度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540" y="1620010"/>
            <a:ext cx="8055609" cy="2795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8639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该问题中计算部分的理解和确定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理解</a:t>
            </a:r>
            <a:r>
              <a:rPr sz="2400" b="1" spc="135" dirty="0">
                <a:latin typeface="Arial"/>
                <a:cs typeface="Arial"/>
              </a:rPr>
              <a:t>1</a:t>
            </a:r>
            <a:r>
              <a:rPr sz="2400" b="1" spc="-5" dirty="0">
                <a:latin typeface="Heiti SC"/>
                <a:cs typeface="Heiti SC"/>
              </a:rPr>
              <a:t>：直接将温度值进行转换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</a:t>
            </a:r>
            <a:r>
              <a:rPr sz="2400" b="1" spc="-5" dirty="0">
                <a:latin typeface="Heiti SC"/>
                <a:cs typeface="Heiti SC"/>
              </a:rPr>
              <a:t>解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：将温度信息发布的声音或图像形式进行理解和转换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</a:t>
            </a:r>
            <a:r>
              <a:rPr sz="2400" b="1" spc="-5" dirty="0">
                <a:latin typeface="Heiti SC"/>
                <a:cs typeface="Heiti SC"/>
              </a:rPr>
              <a:t>解</a:t>
            </a:r>
            <a:r>
              <a:rPr sz="2400" b="1" spc="140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：监控温度信息发布渠道，实时获取并转换温度值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540" y="1560946"/>
            <a:ext cx="6050280" cy="255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327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分析问题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950">
              <a:latin typeface="Times New Roman"/>
              <a:cs typeface="Times New Roman"/>
            </a:endParaRPr>
          </a:p>
          <a:p>
            <a:pPr marL="697865" marR="5080" indent="-685800">
              <a:lnSpc>
                <a:spcPct val="1945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采用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理解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：直接将温度值进行转换 </a:t>
            </a:r>
            <a:r>
              <a:rPr sz="2000" b="1" dirty="0">
                <a:latin typeface="Heiti SC"/>
                <a:cs typeface="Heiti SC"/>
              </a:rPr>
              <a:t>温度数值需要标明温度</a:t>
            </a:r>
            <a:r>
              <a:rPr sz="2000" b="1" spc="-15" dirty="0">
                <a:latin typeface="Heiti SC"/>
                <a:cs typeface="Heiti SC"/>
              </a:rPr>
              <a:t>体</a:t>
            </a:r>
            <a:r>
              <a:rPr sz="2000" b="1" dirty="0">
                <a:latin typeface="Heiti SC"/>
                <a:cs typeface="Heiti SC"/>
              </a:rPr>
              <a:t>系，</a:t>
            </a:r>
            <a:r>
              <a:rPr sz="2000" b="1" spc="-15" dirty="0">
                <a:latin typeface="Heiti SC"/>
                <a:cs typeface="Heiti SC"/>
              </a:rPr>
              <a:t>即</a:t>
            </a:r>
            <a:r>
              <a:rPr sz="2000" b="1" dirty="0">
                <a:latin typeface="Heiti SC"/>
                <a:cs typeface="Heiti SC"/>
              </a:rPr>
              <a:t>摄氏</a:t>
            </a:r>
            <a:r>
              <a:rPr sz="2000" b="1" spc="-15" dirty="0">
                <a:latin typeface="Heiti SC"/>
                <a:cs typeface="Heiti SC"/>
              </a:rPr>
              <a:t>度</a:t>
            </a:r>
            <a:r>
              <a:rPr sz="2000" b="1" dirty="0">
                <a:latin typeface="Heiti SC"/>
                <a:cs typeface="Heiti SC"/>
              </a:rPr>
              <a:t>或华</a:t>
            </a:r>
            <a:r>
              <a:rPr sz="2000" b="1" spc="-15" dirty="0">
                <a:latin typeface="Heiti SC"/>
                <a:cs typeface="Heiti SC"/>
              </a:rPr>
              <a:t>氏</a:t>
            </a:r>
            <a:r>
              <a:rPr sz="2000" b="1" dirty="0">
                <a:latin typeface="Heiti SC"/>
                <a:cs typeface="Heiti SC"/>
              </a:rPr>
              <a:t>度 转换后也需要给出温度</a:t>
            </a:r>
            <a:r>
              <a:rPr sz="2000" b="1" spc="-15" dirty="0">
                <a:latin typeface="Heiti SC"/>
                <a:cs typeface="Heiti SC"/>
              </a:rPr>
              <a:t>体</a:t>
            </a:r>
            <a:r>
              <a:rPr sz="2000" b="1" dirty="0">
                <a:latin typeface="Heiti SC"/>
                <a:cs typeface="Heiti SC"/>
              </a:rPr>
              <a:t>系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5541" y="1496938"/>
            <a:ext cx="634428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49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划分边界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输入：带华氏或摄氏标志的温度值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处理：根据温度标志选择适当的温度转换算法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输出：带摄氏或华氏标志的温度值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39846" y="1620010"/>
            <a:ext cx="2463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输入输出格式设计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594" y="2903082"/>
            <a:ext cx="6499860" cy="1245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标识放在温度最后，</a:t>
            </a:r>
            <a:r>
              <a:rPr sz="2400" b="1" spc="-130" dirty="0">
                <a:latin typeface="Arial"/>
                <a:cs typeface="Arial"/>
              </a:rPr>
              <a:t>F</a:t>
            </a:r>
            <a:r>
              <a:rPr sz="2400" b="1" spc="-130" dirty="0">
                <a:latin typeface="Heiti SC"/>
                <a:cs typeface="Heiti SC"/>
              </a:rPr>
              <a:t>表示华氏度，</a:t>
            </a:r>
            <a:r>
              <a:rPr sz="2400" b="1" spc="-120" dirty="0">
                <a:latin typeface="Arial"/>
                <a:cs typeface="Arial"/>
              </a:rPr>
              <a:t>C</a:t>
            </a:r>
            <a:r>
              <a:rPr sz="2400" b="1" spc="-120" dirty="0">
                <a:latin typeface="Heiti SC"/>
                <a:cs typeface="Heiti SC"/>
              </a:rPr>
              <a:t>表示摄氏度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2400" b="1" spc="45" dirty="0">
                <a:latin typeface="Arial"/>
                <a:cs typeface="Arial"/>
              </a:rPr>
              <a:t>82</a:t>
            </a:r>
            <a:r>
              <a:rPr sz="2400" b="1" spc="55" dirty="0">
                <a:latin typeface="Arial"/>
                <a:cs typeface="Arial"/>
              </a:rPr>
              <a:t>F</a:t>
            </a:r>
            <a:r>
              <a:rPr sz="2400" b="1" dirty="0">
                <a:latin typeface="Heiti SC"/>
                <a:cs typeface="Heiti SC"/>
              </a:rPr>
              <a:t>表示华氏</a:t>
            </a:r>
            <a:r>
              <a:rPr sz="2400" b="1" spc="140" dirty="0">
                <a:latin typeface="Arial"/>
                <a:cs typeface="Arial"/>
              </a:rPr>
              <a:t>82</a:t>
            </a:r>
            <a:r>
              <a:rPr sz="2400" b="1" dirty="0">
                <a:latin typeface="Heiti SC"/>
                <a:cs typeface="Heiti SC"/>
              </a:rPr>
              <a:t>度，</a:t>
            </a:r>
            <a:r>
              <a:rPr sz="2400" b="1" spc="45" dirty="0">
                <a:latin typeface="Arial"/>
                <a:cs typeface="Arial"/>
              </a:rPr>
              <a:t>28</a:t>
            </a:r>
            <a:r>
              <a:rPr sz="2400" b="1" spc="65" dirty="0">
                <a:latin typeface="Arial"/>
                <a:cs typeface="Arial"/>
              </a:rPr>
              <a:t>C</a:t>
            </a:r>
            <a:r>
              <a:rPr sz="2400" b="1" dirty="0">
                <a:latin typeface="Heiti SC"/>
                <a:cs typeface="Heiti SC"/>
              </a:rPr>
              <a:t>表示摄氏</a:t>
            </a:r>
            <a:r>
              <a:rPr sz="2400" b="1" spc="140" dirty="0">
                <a:latin typeface="Arial"/>
                <a:cs typeface="Arial"/>
              </a:rPr>
              <a:t>28</a:t>
            </a:r>
            <a:r>
              <a:rPr sz="2400" b="1" dirty="0">
                <a:latin typeface="Heiti SC"/>
                <a:cs typeface="Heiti SC"/>
              </a:rPr>
              <a:t>度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4891" y="1603745"/>
            <a:ext cx="6435725" cy="307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设计算法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550">
              <a:latin typeface="Times New Roman"/>
              <a:cs typeface="Times New Roman"/>
            </a:endParaRPr>
          </a:p>
          <a:p>
            <a:pPr marL="8890" algn="ctr">
              <a:lnSpc>
                <a:spcPct val="100000"/>
              </a:lnSpc>
            </a:pPr>
            <a:r>
              <a:rPr sz="2400" b="1" spc="-5" dirty="0">
                <a:latin typeface="Heiti SC"/>
                <a:cs typeface="Heiti SC"/>
              </a:rPr>
              <a:t>根据华氏和摄氏温度定义，利用转换公式如下：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6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</a:pPr>
            <a:r>
              <a:rPr sz="2400" b="1" dirty="0">
                <a:latin typeface="Georgia"/>
                <a:cs typeface="Georgia"/>
              </a:rPr>
              <a:t>C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=</a:t>
            </a:r>
            <a:r>
              <a:rPr sz="2400" b="1" spc="-10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(</a:t>
            </a:r>
            <a:r>
              <a:rPr sz="2400" b="1" spc="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F</a:t>
            </a:r>
            <a:r>
              <a:rPr sz="2400" b="1" spc="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–</a:t>
            </a:r>
            <a:r>
              <a:rPr sz="2400" b="1" spc="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32</a:t>
            </a:r>
            <a:r>
              <a:rPr sz="2400" b="1" spc="-5" dirty="0">
                <a:latin typeface="Georgia"/>
                <a:cs typeface="Georgia"/>
              </a:rPr>
              <a:t> )</a:t>
            </a:r>
            <a:r>
              <a:rPr sz="2400" b="1" spc="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/</a:t>
            </a:r>
            <a:r>
              <a:rPr sz="2400" b="1" spc="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1.8</a:t>
            </a:r>
            <a:endParaRPr sz="2400">
              <a:latin typeface="Georgia"/>
              <a:cs typeface="Georgia"/>
            </a:endParaRPr>
          </a:p>
          <a:p>
            <a:pPr marL="10414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Georgia"/>
                <a:cs typeface="Georgia"/>
              </a:rPr>
              <a:t>F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= C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*</a:t>
            </a:r>
            <a:r>
              <a:rPr sz="2400" b="1" spc="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1.8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+ </a:t>
            </a:r>
            <a:r>
              <a:rPr sz="2400" b="1" spc="-10" dirty="0">
                <a:latin typeface="Georgia"/>
                <a:cs typeface="Georgia"/>
              </a:rPr>
              <a:t>3</a:t>
            </a:r>
            <a:r>
              <a:rPr sz="2400" b="1" dirty="0"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其中，</a:t>
            </a:r>
            <a:r>
              <a:rPr sz="2400" b="1" spc="10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Georgia"/>
                <a:cs typeface="Georgia"/>
              </a:rPr>
              <a:t>C</a:t>
            </a:r>
            <a:r>
              <a:rPr sz="2400" b="1" dirty="0">
                <a:latin typeface="Heiti SC"/>
                <a:cs typeface="Heiti SC"/>
              </a:rPr>
              <a:t>表示摄氏温度，</a:t>
            </a:r>
            <a:r>
              <a:rPr sz="2400" b="1" spc="10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Georgia"/>
                <a:cs typeface="Georgia"/>
              </a:rPr>
              <a:t>F</a:t>
            </a:r>
            <a:r>
              <a:rPr sz="2400" b="1" dirty="0">
                <a:latin typeface="Heiti SC"/>
                <a:cs typeface="Heiti SC"/>
              </a:rPr>
              <a:t>表示华氏温度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2177" y="2400991"/>
            <a:ext cx="53524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问题分析清楚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，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可以开始编程啦！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501777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Arial"/>
                <a:cs typeface="Arial"/>
              </a:rPr>
              <a:t>1</a:t>
            </a:r>
            <a:r>
              <a:rPr sz="3200" spc="5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spc="100" dirty="0">
                <a:latin typeface="Arial"/>
                <a:cs typeface="Arial"/>
              </a:rPr>
              <a:t>Pyth</a:t>
            </a:r>
            <a:r>
              <a:rPr sz="3200" spc="225" dirty="0">
                <a:latin typeface="Arial"/>
                <a:cs typeface="Arial"/>
              </a:rPr>
              <a:t>on</a:t>
            </a:r>
            <a:r>
              <a:rPr sz="3200" spc="5" dirty="0">
                <a:latin typeface="Arial Unicode MS"/>
                <a:cs typeface="Arial Unicode MS"/>
              </a:rPr>
              <a:t>基本语法元素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0537" y="1559336"/>
            <a:ext cx="8939759" cy="1700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0255">
              <a:lnSpc>
                <a:spcPct val="100000"/>
              </a:lnSpc>
            </a:pPr>
            <a:r>
              <a:rPr dirty="0">
                <a:solidFill>
                  <a:srgbClr val="007EDE"/>
                </a:solidFill>
                <a:latin typeface="Heiti SC"/>
                <a:cs typeface="Heiti SC"/>
              </a:rPr>
              <a:t>方法论</a:t>
            </a:r>
          </a:p>
          <a:p>
            <a:pPr marL="2040255" marR="619760" indent="813435">
              <a:lnSpc>
                <a:spcPts val="5190"/>
              </a:lnSpc>
              <a:spcBef>
                <a:spcPts val="550"/>
              </a:spcBef>
            </a:pPr>
            <a:r>
              <a:rPr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程序的基本编写方法</a:t>
            </a:r>
            <a:r>
              <a:rPr spc="-20" dirty="0">
                <a:solidFill>
                  <a:srgbClr val="000000"/>
                </a:solidFill>
                <a:latin typeface="Heiti SC"/>
                <a:cs typeface="Heiti SC"/>
              </a:rPr>
              <a:t>：</a:t>
            </a:r>
            <a:r>
              <a:rPr spc="55" dirty="0">
                <a:solidFill>
                  <a:srgbClr val="000000"/>
                </a:solidFill>
                <a:latin typeface="Arial"/>
                <a:cs typeface="Arial"/>
              </a:rPr>
              <a:t>IPO </a:t>
            </a:r>
            <a:r>
              <a:rPr dirty="0">
                <a:solidFill>
                  <a:srgbClr val="007EDE"/>
                </a:solidFill>
                <a:latin typeface="Heiti SC"/>
                <a:cs typeface="Heiti SC"/>
              </a:rPr>
              <a:t>实践能力</a:t>
            </a:r>
          </a:p>
          <a:p>
            <a:pPr marL="2853690">
              <a:lnSpc>
                <a:spcPct val="100000"/>
              </a:lnSpc>
              <a:spcBef>
                <a:spcPts val="1745"/>
              </a:spcBef>
            </a:pPr>
            <a:r>
              <a:rPr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看</a:t>
            </a:r>
            <a:r>
              <a:rPr spc="-5" dirty="0">
                <a:solidFill>
                  <a:srgbClr val="000000"/>
                </a:solidFill>
                <a:latin typeface="Heiti SC"/>
                <a:cs typeface="Heiti SC"/>
              </a:rPr>
              <a:t>懂</a:t>
            </a:r>
            <a:r>
              <a:rPr spc="135" dirty="0">
                <a:solidFill>
                  <a:srgbClr val="000000"/>
                </a:solidFill>
                <a:latin typeface="Arial"/>
                <a:cs typeface="Arial"/>
              </a:rPr>
              <a:t>10</a:t>
            </a:r>
            <a:r>
              <a:rPr spc="-5" dirty="0">
                <a:solidFill>
                  <a:srgbClr val="000000"/>
                </a:solidFill>
                <a:latin typeface="Heiti SC"/>
                <a:cs typeface="Heiti SC"/>
              </a:rPr>
              <a:t>行左右简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单</a:t>
            </a:r>
            <a:r>
              <a:rPr spc="65" dirty="0">
                <a:solidFill>
                  <a:srgbClr val="000000"/>
                </a:solidFill>
                <a:latin typeface="Arial"/>
                <a:cs typeface="Arial"/>
              </a:rPr>
              <a:t>Pyt</a:t>
            </a:r>
            <a:r>
              <a:rPr spc="7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pc="9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dirty="0">
                <a:solidFill>
                  <a:srgbClr val="000000"/>
                </a:solidFill>
                <a:latin typeface="Heiti SC"/>
                <a:cs typeface="Heiti SC"/>
              </a:rPr>
              <a:t>代码</a:t>
            </a: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7" y="2114042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36" y="896619"/>
                </a:moveTo>
                <a:lnTo>
                  <a:pt x="269277" y="911859"/>
                </a:lnTo>
                <a:lnTo>
                  <a:pt x="247538" y="918209"/>
                </a:lnTo>
                <a:lnTo>
                  <a:pt x="161386" y="948689"/>
                </a:lnTo>
                <a:lnTo>
                  <a:pt x="121109" y="966469"/>
                </a:lnTo>
                <a:lnTo>
                  <a:pt x="84464" y="988059"/>
                </a:lnTo>
                <a:lnTo>
                  <a:pt x="52773" y="1012189"/>
                </a:lnTo>
                <a:lnTo>
                  <a:pt x="27363" y="1043939"/>
                </a:lnTo>
                <a:lnTo>
                  <a:pt x="9556" y="1080770"/>
                </a:lnTo>
                <a:lnTo>
                  <a:pt x="677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29" y="1210309"/>
                </a:lnTo>
                <a:lnTo>
                  <a:pt x="26054" y="1234439"/>
                </a:lnTo>
                <a:lnTo>
                  <a:pt x="32437" y="1247139"/>
                </a:lnTo>
                <a:lnTo>
                  <a:pt x="39392" y="1258570"/>
                </a:lnTo>
                <a:lnTo>
                  <a:pt x="311836" y="1258570"/>
                </a:lnTo>
                <a:lnTo>
                  <a:pt x="311836" y="896619"/>
                </a:lnTo>
                <a:close/>
              </a:path>
              <a:path w="1187450" h="1258570">
                <a:moveTo>
                  <a:pt x="311836" y="580389"/>
                </a:moveTo>
                <a:lnTo>
                  <a:pt x="311836" y="624839"/>
                </a:lnTo>
                <a:lnTo>
                  <a:pt x="316916" y="628650"/>
                </a:lnTo>
                <a:lnTo>
                  <a:pt x="321869" y="629919"/>
                </a:lnTo>
                <a:lnTo>
                  <a:pt x="329358" y="638809"/>
                </a:lnTo>
                <a:lnTo>
                  <a:pt x="334217" y="648969"/>
                </a:lnTo>
                <a:lnTo>
                  <a:pt x="339449" y="659130"/>
                </a:lnTo>
                <a:lnTo>
                  <a:pt x="345180" y="669289"/>
                </a:lnTo>
                <a:lnTo>
                  <a:pt x="351537" y="680719"/>
                </a:lnTo>
                <a:lnTo>
                  <a:pt x="358646" y="693419"/>
                </a:lnTo>
                <a:lnTo>
                  <a:pt x="366633" y="706119"/>
                </a:lnTo>
                <a:lnTo>
                  <a:pt x="372118" y="716280"/>
                </a:lnTo>
                <a:lnTo>
                  <a:pt x="378130" y="726439"/>
                </a:lnTo>
                <a:lnTo>
                  <a:pt x="384600" y="737869"/>
                </a:lnTo>
                <a:lnTo>
                  <a:pt x="391462" y="748030"/>
                </a:lnTo>
                <a:lnTo>
                  <a:pt x="398644" y="759459"/>
                </a:lnTo>
                <a:lnTo>
                  <a:pt x="413700" y="781050"/>
                </a:lnTo>
                <a:lnTo>
                  <a:pt x="421436" y="792480"/>
                </a:lnTo>
                <a:lnTo>
                  <a:pt x="402477" y="836930"/>
                </a:lnTo>
                <a:lnTo>
                  <a:pt x="375638" y="864869"/>
                </a:lnTo>
                <a:lnTo>
                  <a:pt x="328092" y="891539"/>
                </a:lnTo>
                <a:lnTo>
                  <a:pt x="311836" y="896619"/>
                </a:lnTo>
                <a:lnTo>
                  <a:pt x="311872" y="1258570"/>
                </a:lnTo>
                <a:lnTo>
                  <a:pt x="593141" y="1258570"/>
                </a:lnTo>
                <a:lnTo>
                  <a:pt x="593141" y="1214120"/>
                </a:lnTo>
                <a:lnTo>
                  <a:pt x="584378" y="1212850"/>
                </a:lnTo>
                <a:lnTo>
                  <a:pt x="578155" y="1205230"/>
                </a:lnTo>
                <a:lnTo>
                  <a:pt x="578155" y="1186180"/>
                </a:lnTo>
                <a:lnTo>
                  <a:pt x="584378" y="1178559"/>
                </a:lnTo>
                <a:lnTo>
                  <a:pt x="593141" y="1177289"/>
                </a:lnTo>
                <a:lnTo>
                  <a:pt x="593141" y="1165859"/>
                </a:lnTo>
                <a:lnTo>
                  <a:pt x="584378" y="1164589"/>
                </a:lnTo>
                <a:lnTo>
                  <a:pt x="578155" y="1156970"/>
                </a:lnTo>
                <a:lnTo>
                  <a:pt x="578155" y="1137920"/>
                </a:lnTo>
                <a:lnTo>
                  <a:pt x="584378" y="1129030"/>
                </a:lnTo>
                <a:lnTo>
                  <a:pt x="593141" y="1129030"/>
                </a:lnTo>
                <a:lnTo>
                  <a:pt x="593141" y="1109980"/>
                </a:lnTo>
                <a:lnTo>
                  <a:pt x="554921" y="1096009"/>
                </a:lnTo>
                <a:lnTo>
                  <a:pt x="519623" y="1078230"/>
                </a:lnTo>
                <a:lnTo>
                  <a:pt x="486451" y="1056639"/>
                </a:lnTo>
                <a:lnTo>
                  <a:pt x="444150" y="1018539"/>
                </a:lnTo>
                <a:lnTo>
                  <a:pt x="412837" y="981709"/>
                </a:lnTo>
                <a:lnTo>
                  <a:pt x="402320" y="969009"/>
                </a:lnTo>
                <a:lnTo>
                  <a:pt x="391715" y="953769"/>
                </a:lnTo>
                <a:lnTo>
                  <a:pt x="380991" y="938530"/>
                </a:lnTo>
                <a:lnTo>
                  <a:pt x="370119" y="922019"/>
                </a:lnTo>
                <a:lnTo>
                  <a:pt x="412525" y="894080"/>
                </a:lnTo>
                <a:lnTo>
                  <a:pt x="438707" y="866139"/>
                </a:lnTo>
                <a:lnTo>
                  <a:pt x="462049" y="834389"/>
                </a:lnTo>
                <a:lnTo>
                  <a:pt x="469506" y="824230"/>
                </a:lnTo>
                <a:lnTo>
                  <a:pt x="592621" y="824230"/>
                </a:lnTo>
                <a:lnTo>
                  <a:pt x="591999" y="769619"/>
                </a:lnTo>
                <a:lnTo>
                  <a:pt x="551617" y="769619"/>
                </a:lnTo>
                <a:lnTo>
                  <a:pt x="538432" y="767080"/>
                </a:lnTo>
                <a:lnTo>
                  <a:pt x="501239" y="745489"/>
                </a:lnTo>
                <a:lnTo>
                  <a:pt x="475737" y="703580"/>
                </a:lnTo>
                <a:lnTo>
                  <a:pt x="473964" y="690880"/>
                </a:lnTo>
                <a:lnTo>
                  <a:pt x="474122" y="678180"/>
                </a:lnTo>
                <a:lnTo>
                  <a:pt x="504042" y="643889"/>
                </a:lnTo>
                <a:lnTo>
                  <a:pt x="545114" y="628650"/>
                </a:lnTo>
                <a:lnTo>
                  <a:pt x="593141" y="623569"/>
                </a:lnTo>
                <a:lnTo>
                  <a:pt x="593141" y="622300"/>
                </a:lnTo>
                <a:lnTo>
                  <a:pt x="427695" y="622300"/>
                </a:lnTo>
                <a:lnTo>
                  <a:pt x="418713" y="619759"/>
                </a:lnTo>
                <a:lnTo>
                  <a:pt x="410510" y="614680"/>
                </a:lnTo>
                <a:lnTo>
                  <a:pt x="403060" y="607059"/>
                </a:lnTo>
                <a:lnTo>
                  <a:pt x="396335" y="596900"/>
                </a:lnTo>
                <a:lnTo>
                  <a:pt x="332211" y="596900"/>
                </a:lnTo>
                <a:lnTo>
                  <a:pt x="321464" y="589280"/>
                </a:lnTo>
                <a:lnTo>
                  <a:pt x="311836" y="580389"/>
                </a:lnTo>
                <a:close/>
              </a:path>
              <a:path w="1187450" h="1258570">
                <a:moveTo>
                  <a:pt x="773656" y="815339"/>
                </a:moveTo>
                <a:lnTo>
                  <a:pt x="732773" y="815339"/>
                </a:lnTo>
                <a:lnTo>
                  <a:pt x="737546" y="828039"/>
                </a:lnTo>
                <a:lnTo>
                  <a:pt x="755630" y="864869"/>
                </a:lnTo>
                <a:lnTo>
                  <a:pt x="779700" y="895350"/>
                </a:lnTo>
                <a:lnTo>
                  <a:pt x="821868" y="923289"/>
                </a:lnTo>
                <a:lnTo>
                  <a:pt x="810246" y="937259"/>
                </a:lnTo>
                <a:lnTo>
                  <a:pt x="798964" y="951230"/>
                </a:lnTo>
                <a:lnTo>
                  <a:pt x="787969" y="965200"/>
                </a:lnTo>
                <a:lnTo>
                  <a:pt x="777208" y="976630"/>
                </a:lnTo>
                <a:lnTo>
                  <a:pt x="725036" y="1031239"/>
                </a:lnTo>
                <a:lnTo>
                  <a:pt x="693112" y="1056639"/>
                </a:lnTo>
                <a:lnTo>
                  <a:pt x="658955" y="1079500"/>
                </a:lnTo>
                <a:lnTo>
                  <a:pt x="621121" y="1098550"/>
                </a:lnTo>
                <a:lnTo>
                  <a:pt x="593141" y="1109980"/>
                </a:lnTo>
                <a:lnTo>
                  <a:pt x="593141" y="1129030"/>
                </a:lnTo>
                <a:lnTo>
                  <a:pt x="604444" y="1129030"/>
                </a:lnTo>
                <a:lnTo>
                  <a:pt x="611937" y="1136650"/>
                </a:lnTo>
                <a:lnTo>
                  <a:pt x="611937" y="1156970"/>
                </a:lnTo>
                <a:lnTo>
                  <a:pt x="604444" y="1165859"/>
                </a:lnTo>
                <a:lnTo>
                  <a:pt x="593141" y="1165859"/>
                </a:lnTo>
                <a:lnTo>
                  <a:pt x="593141" y="1177289"/>
                </a:lnTo>
                <a:lnTo>
                  <a:pt x="604444" y="1177289"/>
                </a:lnTo>
                <a:lnTo>
                  <a:pt x="611937" y="1184909"/>
                </a:lnTo>
                <a:lnTo>
                  <a:pt x="611937" y="1205230"/>
                </a:lnTo>
                <a:lnTo>
                  <a:pt x="604444" y="1214120"/>
                </a:lnTo>
                <a:lnTo>
                  <a:pt x="593142" y="1214120"/>
                </a:lnTo>
                <a:lnTo>
                  <a:pt x="593177" y="1258570"/>
                </a:lnTo>
                <a:lnTo>
                  <a:pt x="875716" y="1258570"/>
                </a:lnTo>
                <a:lnTo>
                  <a:pt x="875536" y="897889"/>
                </a:lnTo>
                <a:lnTo>
                  <a:pt x="855387" y="890269"/>
                </a:lnTo>
                <a:lnTo>
                  <a:pt x="840262" y="882650"/>
                </a:lnTo>
                <a:lnTo>
                  <a:pt x="826762" y="876300"/>
                </a:lnTo>
                <a:lnTo>
                  <a:pt x="814774" y="867409"/>
                </a:lnTo>
                <a:lnTo>
                  <a:pt x="804226" y="859789"/>
                </a:lnTo>
                <a:lnTo>
                  <a:pt x="795046" y="849630"/>
                </a:lnTo>
                <a:lnTo>
                  <a:pt x="787161" y="840739"/>
                </a:lnTo>
                <a:lnTo>
                  <a:pt x="780499" y="829309"/>
                </a:lnTo>
                <a:lnTo>
                  <a:pt x="774986" y="819150"/>
                </a:lnTo>
                <a:lnTo>
                  <a:pt x="773656" y="815339"/>
                </a:lnTo>
                <a:close/>
              </a:path>
              <a:path w="1187450" h="1258570">
                <a:moveTo>
                  <a:pt x="875716" y="897889"/>
                </a:moveTo>
                <a:lnTo>
                  <a:pt x="875751" y="1258570"/>
                </a:lnTo>
                <a:lnTo>
                  <a:pt x="1153039" y="1248409"/>
                </a:lnTo>
                <a:lnTo>
                  <a:pt x="1159492" y="1236980"/>
                </a:lnTo>
                <a:lnTo>
                  <a:pt x="1175140" y="1200150"/>
                </a:lnTo>
                <a:lnTo>
                  <a:pt x="1186190" y="1151889"/>
                </a:lnTo>
                <a:lnTo>
                  <a:pt x="1186993" y="1140459"/>
                </a:lnTo>
                <a:lnTo>
                  <a:pt x="1186395" y="1116330"/>
                </a:lnTo>
                <a:lnTo>
                  <a:pt x="1177651" y="1074420"/>
                </a:lnTo>
                <a:lnTo>
                  <a:pt x="1159948" y="1038859"/>
                </a:lnTo>
                <a:lnTo>
                  <a:pt x="1134617" y="1009650"/>
                </a:lnTo>
                <a:lnTo>
                  <a:pt x="1102983" y="985519"/>
                </a:lnTo>
                <a:lnTo>
                  <a:pt x="1066377" y="966469"/>
                </a:lnTo>
                <a:lnTo>
                  <a:pt x="1026126" y="948689"/>
                </a:lnTo>
                <a:lnTo>
                  <a:pt x="983557" y="933450"/>
                </a:lnTo>
                <a:lnTo>
                  <a:pt x="961819" y="927100"/>
                </a:lnTo>
                <a:lnTo>
                  <a:pt x="940000" y="919480"/>
                </a:lnTo>
                <a:lnTo>
                  <a:pt x="918266" y="913130"/>
                </a:lnTo>
                <a:lnTo>
                  <a:pt x="875716" y="897889"/>
                </a:lnTo>
                <a:close/>
              </a:path>
              <a:path w="1187450" h="1258570">
                <a:moveTo>
                  <a:pt x="592621" y="824230"/>
                </a:moveTo>
                <a:lnTo>
                  <a:pt x="469506" y="824230"/>
                </a:lnTo>
                <a:lnTo>
                  <a:pt x="494134" y="839469"/>
                </a:lnTo>
                <a:lnTo>
                  <a:pt x="542641" y="862330"/>
                </a:lnTo>
                <a:lnTo>
                  <a:pt x="575708" y="869950"/>
                </a:lnTo>
                <a:lnTo>
                  <a:pt x="593141" y="869950"/>
                </a:lnTo>
                <a:lnTo>
                  <a:pt x="592621" y="824230"/>
                </a:lnTo>
                <a:close/>
              </a:path>
              <a:path w="1187450" h="1258570">
                <a:moveTo>
                  <a:pt x="594411" y="750569"/>
                </a:moveTo>
                <a:lnTo>
                  <a:pt x="593141" y="750569"/>
                </a:lnTo>
                <a:lnTo>
                  <a:pt x="593141" y="869950"/>
                </a:lnTo>
                <a:lnTo>
                  <a:pt x="613759" y="869950"/>
                </a:lnTo>
                <a:lnTo>
                  <a:pt x="635480" y="864869"/>
                </a:lnTo>
                <a:lnTo>
                  <a:pt x="695496" y="839469"/>
                </a:lnTo>
                <a:lnTo>
                  <a:pt x="732773" y="815339"/>
                </a:lnTo>
                <a:lnTo>
                  <a:pt x="773656" y="815339"/>
                </a:lnTo>
                <a:lnTo>
                  <a:pt x="770551" y="806450"/>
                </a:lnTo>
                <a:lnTo>
                  <a:pt x="767122" y="795019"/>
                </a:lnTo>
                <a:lnTo>
                  <a:pt x="764624" y="782319"/>
                </a:lnTo>
                <a:lnTo>
                  <a:pt x="773060" y="773430"/>
                </a:lnTo>
                <a:lnTo>
                  <a:pt x="776581" y="769619"/>
                </a:lnTo>
                <a:lnTo>
                  <a:pt x="635428" y="769619"/>
                </a:lnTo>
                <a:lnTo>
                  <a:pt x="624714" y="767080"/>
                </a:lnTo>
                <a:lnTo>
                  <a:pt x="614780" y="759459"/>
                </a:lnTo>
                <a:lnTo>
                  <a:pt x="604915" y="753109"/>
                </a:lnTo>
                <a:lnTo>
                  <a:pt x="594411" y="750569"/>
                </a:lnTo>
                <a:close/>
              </a:path>
              <a:path w="1187450" h="1258570">
                <a:moveTo>
                  <a:pt x="591782" y="750569"/>
                </a:moveTo>
                <a:lnTo>
                  <a:pt x="582086" y="753109"/>
                </a:lnTo>
                <a:lnTo>
                  <a:pt x="572674" y="759459"/>
                </a:lnTo>
                <a:lnTo>
                  <a:pt x="562774" y="765809"/>
                </a:lnTo>
                <a:lnTo>
                  <a:pt x="551617" y="769619"/>
                </a:lnTo>
                <a:lnTo>
                  <a:pt x="591999" y="769619"/>
                </a:lnTo>
                <a:lnTo>
                  <a:pt x="591782" y="750569"/>
                </a:lnTo>
                <a:close/>
              </a:path>
              <a:path w="1187450" h="1258570">
                <a:moveTo>
                  <a:pt x="640779" y="579119"/>
                </a:moveTo>
                <a:lnTo>
                  <a:pt x="610061" y="579119"/>
                </a:lnTo>
                <a:lnTo>
                  <a:pt x="593189" y="581659"/>
                </a:lnTo>
                <a:lnTo>
                  <a:pt x="606583" y="624839"/>
                </a:lnTo>
                <a:lnTo>
                  <a:pt x="622542" y="626109"/>
                </a:lnTo>
                <a:lnTo>
                  <a:pt x="637946" y="628650"/>
                </a:lnTo>
                <a:lnTo>
                  <a:pt x="678167" y="643889"/>
                </a:lnTo>
                <a:lnTo>
                  <a:pt x="707835" y="683259"/>
                </a:lnTo>
                <a:lnTo>
                  <a:pt x="709191" y="697230"/>
                </a:lnTo>
                <a:lnTo>
                  <a:pt x="707339" y="707389"/>
                </a:lnTo>
                <a:lnTo>
                  <a:pt x="680191" y="748030"/>
                </a:lnTo>
                <a:lnTo>
                  <a:pt x="635428" y="769619"/>
                </a:lnTo>
                <a:lnTo>
                  <a:pt x="776581" y="769619"/>
                </a:lnTo>
                <a:lnTo>
                  <a:pt x="804205" y="734059"/>
                </a:lnTo>
                <a:lnTo>
                  <a:pt x="823705" y="699769"/>
                </a:lnTo>
                <a:lnTo>
                  <a:pt x="829254" y="688339"/>
                </a:lnTo>
                <a:lnTo>
                  <a:pt x="848909" y="655319"/>
                </a:lnTo>
                <a:lnTo>
                  <a:pt x="860730" y="632459"/>
                </a:lnTo>
                <a:lnTo>
                  <a:pt x="870636" y="627380"/>
                </a:lnTo>
                <a:lnTo>
                  <a:pt x="875711" y="624839"/>
                </a:lnTo>
                <a:lnTo>
                  <a:pt x="875582" y="622300"/>
                </a:lnTo>
                <a:lnTo>
                  <a:pt x="752997" y="622300"/>
                </a:lnTo>
                <a:lnTo>
                  <a:pt x="743993" y="621030"/>
                </a:lnTo>
                <a:lnTo>
                  <a:pt x="734365" y="615950"/>
                </a:lnTo>
                <a:lnTo>
                  <a:pt x="733222" y="613409"/>
                </a:lnTo>
                <a:lnTo>
                  <a:pt x="730682" y="612139"/>
                </a:lnTo>
                <a:lnTo>
                  <a:pt x="726363" y="609600"/>
                </a:lnTo>
                <a:lnTo>
                  <a:pt x="718710" y="603250"/>
                </a:lnTo>
                <a:lnTo>
                  <a:pt x="710229" y="598169"/>
                </a:lnTo>
                <a:lnTo>
                  <a:pt x="667602" y="582930"/>
                </a:lnTo>
                <a:lnTo>
                  <a:pt x="654667" y="580389"/>
                </a:lnTo>
                <a:lnTo>
                  <a:pt x="640779" y="579119"/>
                </a:lnTo>
                <a:close/>
              </a:path>
              <a:path w="1187450" h="1258570">
                <a:moveTo>
                  <a:pt x="310926" y="163830"/>
                </a:moveTo>
                <a:lnTo>
                  <a:pt x="305912" y="176530"/>
                </a:lnTo>
                <a:lnTo>
                  <a:pt x="301217" y="187959"/>
                </a:lnTo>
                <a:lnTo>
                  <a:pt x="296834" y="199389"/>
                </a:lnTo>
                <a:lnTo>
                  <a:pt x="292752" y="212089"/>
                </a:lnTo>
                <a:lnTo>
                  <a:pt x="288963" y="224789"/>
                </a:lnTo>
                <a:lnTo>
                  <a:pt x="285459" y="236219"/>
                </a:lnTo>
                <a:lnTo>
                  <a:pt x="276559" y="274319"/>
                </a:lnTo>
                <a:lnTo>
                  <a:pt x="269889" y="312419"/>
                </a:lnTo>
                <a:lnTo>
                  <a:pt x="265206" y="350519"/>
                </a:lnTo>
                <a:lnTo>
                  <a:pt x="263068" y="374650"/>
                </a:lnTo>
                <a:lnTo>
                  <a:pt x="259874" y="381000"/>
                </a:lnTo>
                <a:lnTo>
                  <a:pt x="245568" y="427989"/>
                </a:lnTo>
                <a:lnTo>
                  <a:pt x="241341" y="471169"/>
                </a:lnTo>
                <a:lnTo>
                  <a:pt x="241647" y="481330"/>
                </a:lnTo>
                <a:lnTo>
                  <a:pt x="246935" y="519430"/>
                </a:lnTo>
                <a:lnTo>
                  <a:pt x="257556" y="556259"/>
                </a:lnTo>
                <a:lnTo>
                  <a:pt x="282925" y="600709"/>
                </a:lnTo>
                <a:lnTo>
                  <a:pt x="311830" y="624839"/>
                </a:lnTo>
                <a:lnTo>
                  <a:pt x="310723" y="579119"/>
                </a:lnTo>
                <a:lnTo>
                  <a:pt x="304462" y="570230"/>
                </a:lnTo>
                <a:lnTo>
                  <a:pt x="298807" y="561339"/>
                </a:lnTo>
                <a:lnTo>
                  <a:pt x="282651" y="515619"/>
                </a:lnTo>
                <a:lnTo>
                  <a:pt x="277833" y="469900"/>
                </a:lnTo>
                <a:lnTo>
                  <a:pt x="277800" y="464819"/>
                </a:lnTo>
                <a:lnTo>
                  <a:pt x="278504" y="452119"/>
                </a:lnTo>
                <a:lnTo>
                  <a:pt x="285537" y="412750"/>
                </a:lnTo>
                <a:lnTo>
                  <a:pt x="304091" y="375919"/>
                </a:lnTo>
                <a:lnTo>
                  <a:pt x="311836" y="370839"/>
                </a:lnTo>
                <a:lnTo>
                  <a:pt x="310926" y="163830"/>
                </a:lnTo>
                <a:close/>
              </a:path>
              <a:path w="1187450" h="1258570">
                <a:moveTo>
                  <a:pt x="565376" y="577850"/>
                </a:moveTo>
                <a:lnTo>
                  <a:pt x="550082" y="577850"/>
                </a:lnTo>
                <a:lnTo>
                  <a:pt x="522452" y="580389"/>
                </a:lnTo>
                <a:lnTo>
                  <a:pt x="478363" y="595630"/>
                </a:lnTo>
                <a:lnTo>
                  <a:pt x="454330" y="610869"/>
                </a:lnTo>
                <a:lnTo>
                  <a:pt x="451917" y="612139"/>
                </a:lnTo>
                <a:lnTo>
                  <a:pt x="448107" y="615950"/>
                </a:lnTo>
                <a:lnTo>
                  <a:pt x="437484" y="621030"/>
                </a:lnTo>
                <a:lnTo>
                  <a:pt x="427695" y="622300"/>
                </a:lnTo>
                <a:lnTo>
                  <a:pt x="593141" y="622300"/>
                </a:lnTo>
                <a:lnTo>
                  <a:pt x="593141" y="581659"/>
                </a:lnTo>
                <a:lnTo>
                  <a:pt x="581686" y="580389"/>
                </a:lnTo>
                <a:lnTo>
                  <a:pt x="565376" y="577850"/>
                </a:lnTo>
                <a:close/>
              </a:path>
              <a:path w="1187450" h="1258570">
                <a:moveTo>
                  <a:pt x="651936" y="0"/>
                </a:moveTo>
                <a:lnTo>
                  <a:pt x="633022" y="0"/>
                </a:lnTo>
                <a:lnTo>
                  <a:pt x="613426" y="1269"/>
                </a:lnTo>
                <a:lnTo>
                  <a:pt x="593141" y="3809"/>
                </a:lnTo>
                <a:lnTo>
                  <a:pt x="593141" y="276859"/>
                </a:lnTo>
                <a:lnTo>
                  <a:pt x="603054" y="284480"/>
                </a:lnTo>
                <a:lnTo>
                  <a:pt x="612926" y="290830"/>
                </a:lnTo>
                <a:lnTo>
                  <a:pt x="632699" y="304800"/>
                </a:lnTo>
                <a:lnTo>
                  <a:pt x="642673" y="312419"/>
                </a:lnTo>
                <a:lnTo>
                  <a:pt x="662980" y="325119"/>
                </a:lnTo>
                <a:lnTo>
                  <a:pt x="673385" y="332739"/>
                </a:lnTo>
                <a:lnTo>
                  <a:pt x="684008" y="339089"/>
                </a:lnTo>
                <a:lnTo>
                  <a:pt x="694884" y="344169"/>
                </a:lnTo>
                <a:lnTo>
                  <a:pt x="706051" y="350519"/>
                </a:lnTo>
                <a:lnTo>
                  <a:pt x="741662" y="365759"/>
                </a:lnTo>
                <a:lnTo>
                  <a:pt x="781208" y="377189"/>
                </a:lnTo>
                <a:lnTo>
                  <a:pt x="825678" y="382269"/>
                </a:lnTo>
                <a:lnTo>
                  <a:pt x="825317" y="398780"/>
                </a:lnTo>
                <a:lnTo>
                  <a:pt x="822058" y="452119"/>
                </a:lnTo>
                <a:lnTo>
                  <a:pt x="815224" y="505459"/>
                </a:lnTo>
                <a:lnTo>
                  <a:pt x="804406" y="554989"/>
                </a:lnTo>
                <a:lnTo>
                  <a:pt x="789199" y="594359"/>
                </a:lnTo>
                <a:lnTo>
                  <a:pt x="761394" y="621030"/>
                </a:lnTo>
                <a:lnTo>
                  <a:pt x="752997" y="622300"/>
                </a:lnTo>
                <a:lnTo>
                  <a:pt x="875582" y="622300"/>
                </a:lnTo>
                <a:lnTo>
                  <a:pt x="874095" y="593089"/>
                </a:lnTo>
                <a:lnTo>
                  <a:pt x="854414" y="593089"/>
                </a:lnTo>
                <a:lnTo>
                  <a:pt x="843637" y="590550"/>
                </a:lnTo>
                <a:lnTo>
                  <a:pt x="841106" y="543559"/>
                </a:lnTo>
                <a:lnTo>
                  <a:pt x="840445" y="516889"/>
                </a:lnTo>
                <a:lnTo>
                  <a:pt x="840511" y="490219"/>
                </a:lnTo>
                <a:lnTo>
                  <a:pt x="842895" y="444500"/>
                </a:lnTo>
                <a:lnTo>
                  <a:pt x="850373" y="397509"/>
                </a:lnTo>
                <a:lnTo>
                  <a:pt x="875716" y="368300"/>
                </a:lnTo>
                <a:lnTo>
                  <a:pt x="875716" y="173989"/>
                </a:lnTo>
                <a:lnTo>
                  <a:pt x="858433" y="138430"/>
                </a:lnTo>
                <a:lnTo>
                  <a:pt x="828189" y="91439"/>
                </a:lnTo>
                <a:lnTo>
                  <a:pt x="792600" y="54609"/>
                </a:lnTo>
                <a:lnTo>
                  <a:pt x="751483" y="25400"/>
                </a:lnTo>
                <a:lnTo>
                  <a:pt x="704656" y="7619"/>
                </a:lnTo>
                <a:lnTo>
                  <a:pt x="670176" y="1269"/>
                </a:lnTo>
                <a:lnTo>
                  <a:pt x="651936" y="0"/>
                </a:lnTo>
                <a:close/>
              </a:path>
              <a:path w="1187450" h="1258570">
                <a:moveTo>
                  <a:pt x="875716" y="173989"/>
                </a:moveTo>
                <a:lnTo>
                  <a:pt x="881531" y="372109"/>
                </a:lnTo>
                <a:lnTo>
                  <a:pt x="888125" y="381000"/>
                </a:lnTo>
                <a:lnTo>
                  <a:pt x="894877" y="393700"/>
                </a:lnTo>
                <a:lnTo>
                  <a:pt x="907245" y="435609"/>
                </a:lnTo>
                <a:lnTo>
                  <a:pt x="909681" y="462280"/>
                </a:lnTo>
                <a:lnTo>
                  <a:pt x="909664" y="474980"/>
                </a:lnTo>
                <a:lnTo>
                  <a:pt x="904894" y="514350"/>
                </a:lnTo>
                <a:lnTo>
                  <a:pt x="888188" y="560069"/>
                </a:lnTo>
                <a:lnTo>
                  <a:pt x="875724" y="579119"/>
                </a:lnTo>
                <a:lnTo>
                  <a:pt x="882702" y="621030"/>
                </a:lnTo>
                <a:lnTo>
                  <a:pt x="910319" y="591819"/>
                </a:lnTo>
                <a:lnTo>
                  <a:pt x="931228" y="549909"/>
                </a:lnTo>
                <a:lnTo>
                  <a:pt x="942532" y="508000"/>
                </a:lnTo>
                <a:lnTo>
                  <a:pt x="945000" y="474980"/>
                </a:lnTo>
                <a:lnTo>
                  <a:pt x="944874" y="462280"/>
                </a:lnTo>
                <a:lnTo>
                  <a:pt x="939831" y="419100"/>
                </a:lnTo>
                <a:lnTo>
                  <a:pt x="923979" y="370839"/>
                </a:lnTo>
                <a:lnTo>
                  <a:pt x="922230" y="356869"/>
                </a:lnTo>
                <a:lnTo>
                  <a:pt x="920313" y="342900"/>
                </a:lnTo>
                <a:lnTo>
                  <a:pt x="918226" y="328930"/>
                </a:lnTo>
                <a:lnTo>
                  <a:pt x="915970" y="316230"/>
                </a:lnTo>
                <a:lnTo>
                  <a:pt x="913545" y="302259"/>
                </a:lnTo>
                <a:lnTo>
                  <a:pt x="910952" y="289559"/>
                </a:lnTo>
                <a:lnTo>
                  <a:pt x="908189" y="276859"/>
                </a:lnTo>
                <a:lnTo>
                  <a:pt x="905257" y="264159"/>
                </a:lnTo>
                <a:lnTo>
                  <a:pt x="902156" y="252730"/>
                </a:lnTo>
                <a:lnTo>
                  <a:pt x="898886" y="240030"/>
                </a:lnTo>
                <a:lnTo>
                  <a:pt x="884116" y="194309"/>
                </a:lnTo>
                <a:lnTo>
                  <a:pt x="880001" y="184150"/>
                </a:lnTo>
                <a:lnTo>
                  <a:pt x="875716" y="173989"/>
                </a:lnTo>
                <a:close/>
              </a:path>
              <a:path w="1187450" h="1258570">
                <a:moveTo>
                  <a:pt x="583611" y="5080"/>
                </a:moveTo>
                <a:lnTo>
                  <a:pt x="572820" y="7619"/>
                </a:lnTo>
                <a:lnTo>
                  <a:pt x="560857" y="10159"/>
                </a:lnTo>
                <a:lnTo>
                  <a:pt x="547281" y="12700"/>
                </a:lnTo>
                <a:lnTo>
                  <a:pt x="531647" y="16509"/>
                </a:lnTo>
                <a:lnTo>
                  <a:pt x="508183" y="21589"/>
                </a:lnTo>
                <a:lnTo>
                  <a:pt x="495296" y="24130"/>
                </a:lnTo>
                <a:lnTo>
                  <a:pt x="481076" y="27939"/>
                </a:lnTo>
                <a:lnTo>
                  <a:pt x="440043" y="35559"/>
                </a:lnTo>
                <a:lnTo>
                  <a:pt x="404255" y="52069"/>
                </a:lnTo>
                <a:lnTo>
                  <a:pt x="373337" y="74930"/>
                </a:lnTo>
                <a:lnTo>
                  <a:pt x="346913" y="104139"/>
                </a:lnTo>
                <a:lnTo>
                  <a:pt x="324606" y="137159"/>
                </a:lnTo>
                <a:lnTo>
                  <a:pt x="311836" y="162559"/>
                </a:lnTo>
                <a:lnTo>
                  <a:pt x="316673" y="370839"/>
                </a:lnTo>
                <a:lnTo>
                  <a:pt x="323781" y="374650"/>
                </a:lnTo>
                <a:lnTo>
                  <a:pt x="330525" y="382269"/>
                </a:lnTo>
                <a:lnTo>
                  <a:pt x="343490" y="426719"/>
                </a:lnTo>
                <a:lnTo>
                  <a:pt x="346285" y="464819"/>
                </a:lnTo>
                <a:lnTo>
                  <a:pt x="346376" y="482600"/>
                </a:lnTo>
                <a:lnTo>
                  <a:pt x="346252" y="487680"/>
                </a:lnTo>
                <a:lnTo>
                  <a:pt x="342552" y="537209"/>
                </a:lnTo>
                <a:lnTo>
                  <a:pt x="335462" y="581659"/>
                </a:lnTo>
                <a:lnTo>
                  <a:pt x="332211" y="596900"/>
                </a:lnTo>
                <a:lnTo>
                  <a:pt x="396335" y="596900"/>
                </a:lnTo>
                <a:lnTo>
                  <a:pt x="380241" y="553719"/>
                </a:lnTo>
                <a:lnTo>
                  <a:pt x="369698" y="497839"/>
                </a:lnTo>
                <a:lnTo>
                  <a:pt x="365390" y="457200"/>
                </a:lnTo>
                <a:lnTo>
                  <a:pt x="363007" y="416559"/>
                </a:lnTo>
                <a:lnTo>
                  <a:pt x="362451" y="394969"/>
                </a:lnTo>
                <a:lnTo>
                  <a:pt x="362565" y="360680"/>
                </a:lnTo>
                <a:lnTo>
                  <a:pt x="363144" y="345439"/>
                </a:lnTo>
                <a:lnTo>
                  <a:pt x="363235" y="339089"/>
                </a:lnTo>
                <a:lnTo>
                  <a:pt x="370135" y="293369"/>
                </a:lnTo>
                <a:lnTo>
                  <a:pt x="389307" y="246380"/>
                </a:lnTo>
                <a:lnTo>
                  <a:pt x="422181" y="219709"/>
                </a:lnTo>
                <a:lnTo>
                  <a:pt x="444610" y="217169"/>
                </a:lnTo>
                <a:lnTo>
                  <a:pt x="591047" y="217169"/>
                </a:lnTo>
                <a:lnTo>
                  <a:pt x="583611" y="5080"/>
                </a:lnTo>
                <a:close/>
              </a:path>
              <a:path w="1187450" h="1258570">
                <a:moveTo>
                  <a:pt x="873513" y="581659"/>
                </a:moveTo>
                <a:lnTo>
                  <a:pt x="864478" y="589280"/>
                </a:lnTo>
                <a:lnTo>
                  <a:pt x="854414" y="593089"/>
                </a:lnTo>
                <a:lnTo>
                  <a:pt x="874095" y="593089"/>
                </a:lnTo>
                <a:lnTo>
                  <a:pt x="873513" y="581659"/>
                </a:lnTo>
                <a:close/>
              </a:path>
              <a:path w="1187450" h="1258570">
                <a:moveTo>
                  <a:pt x="591047" y="217169"/>
                </a:moveTo>
                <a:lnTo>
                  <a:pt x="444610" y="217169"/>
                </a:lnTo>
                <a:lnTo>
                  <a:pt x="470214" y="219709"/>
                </a:lnTo>
                <a:lnTo>
                  <a:pt x="498098" y="227330"/>
                </a:lnTo>
                <a:lnTo>
                  <a:pt x="538953" y="243839"/>
                </a:lnTo>
                <a:lnTo>
                  <a:pt x="571963" y="262889"/>
                </a:lnTo>
                <a:lnTo>
                  <a:pt x="582593" y="270509"/>
                </a:lnTo>
                <a:lnTo>
                  <a:pt x="593140" y="276859"/>
                </a:lnTo>
                <a:lnTo>
                  <a:pt x="591047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0694" y="2303830"/>
            <a:ext cx="464375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1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温度转</a:t>
            </a:r>
            <a:r>
              <a:rPr sz="4000" spc="-10" dirty="0">
                <a:latin typeface="Arial Unicode MS"/>
                <a:cs typeface="Arial Unicode MS"/>
              </a:rPr>
              <a:t>换</a:t>
            </a:r>
            <a:r>
              <a:rPr sz="4000" spc="-204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实例编写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347" y="556259"/>
            <a:ext cx="6480175" cy="3743325"/>
          </a:xfrm>
          <a:custGeom>
            <a:avLst/>
            <a:gdLst/>
            <a:ahLst/>
            <a:cxnLst/>
            <a:rect l="l" t="t" r="r" b="b"/>
            <a:pathLst>
              <a:path w="6480175" h="3743325">
                <a:moveTo>
                  <a:pt x="0" y="3742944"/>
                </a:moveTo>
                <a:lnTo>
                  <a:pt x="6480048" y="3742944"/>
                </a:lnTo>
                <a:lnTo>
                  <a:pt x="6480048" y="0"/>
                </a:lnTo>
                <a:lnTo>
                  <a:pt x="0" y="0"/>
                </a:lnTo>
                <a:lnTo>
                  <a:pt x="0" y="3742944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553212"/>
            <a:ext cx="6486525" cy="3749040"/>
          </a:xfrm>
          <a:custGeom>
            <a:avLst/>
            <a:gdLst/>
            <a:ahLst/>
            <a:cxnLst/>
            <a:rect l="l" t="t" r="r" b="b"/>
            <a:pathLst>
              <a:path w="6486525" h="3749040">
                <a:moveTo>
                  <a:pt x="6484747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7668"/>
                </a:lnTo>
                <a:lnTo>
                  <a:pt x="1358" y="3749040"/>
                </a:lnTo>
                <a:lnTo>
                  <a:pt x="6484747" y="3749040"/>
                </a:lnTo>
                <a:lnTo>
                  <a:pt x="6486144" y="3747668"/>
                </a:lnTo>
                <a:lnTo>
                  <a:pt x="6486144" y="3745382"/>
                </a:lnTo>
                <a:lnTo>
                  <a:pt x="3657" y="3745382"/>
                </a:lnTo>
                <a:lnTo>
                  <a:pt x="3657" y="3683"/>
                </a:lnTo>
                <a:lnTo>
                  <a:pt x="6486144" y="3683"/>
                </a:lnTo>
                <a:lnTo>
                  <a:pt x="6486144" y="1397"/>
                </a:lnTo>
                <a:lnTo>
                  <a:pt x="6484747" y="0"/>
                </a:lnTo>
                <a:close/>
              </a:path>
              <a:path w="6486525" h="3749040">
                <a:moveTo>
                  <a:pt x="6486144" y="3683"/>
                </a:moveTo>
                <a:lnTo>
                  <a:pt x="6482460" y="3683"/>
                </a:lnTo>
                <a:lnTo>
                  <a:pt x="6482460" y="3745382"/>
                </a:lnTo>
                <a:lnTo>
                  <a:pt x="6486144" y="3745382"/>
                </a:lnTo>
                <a:lnTo>
                  <a:pt x="6486144" y="3683"/>
                </a:lnTo>
                <a:close/>
              </a:path>
              <a:path w="6486525" h="3749040">
                <a:moveTo>
                  <a:pt x="6481318" y="4825"/>
                </a:moveTo>
                <a:lnTo>
                  <a:pt x="4876" y="4825"/>
                </a:lnTo>
                <a:lnTo>
                  <a:pt x="4876" y="3744163"/>
                </a:lnTo>
                <a:lnTo>
                  <a:pt x="6481318" y="3744163"/>
                </a:lnTo>
                <a:lnTo>
                  <a:pt x="6481318" y="3742944"/>
                </a:lnTo>
                <a:lnTo>
                  <a:pt x="6096" y="3742944"/>
                </a:lnTo>
                <a:lnTo>
                  <a:pt x="6096" y="6096"/>
                </a:lnTo>
                <a:lnTo>
                  <a:pt x="6481318" y="6096"/>
                </a:lnTo>
                <a:lnTo>
                  <a:pt x="6481318" y="4825"/>
                </a:lnTo>
                <a:close/>
              </a:path>
              <a:path w="6486525" h="3749040">
                <a:moveTo>
                  <a:pt x="6481318" y="6096"/>
                </a:moveTo>
                <a:lnTo>
                  <a:pt x="6480048" y="6096"/>
                </a:lnTo>
                <a:lnTo>
                  <a:pt x="6480048" y="3742944"/>
                </a:lnTo>
                <a:lnTo>
                  <a:pt x="6481318" y="3742944"/>
                </a:lnTo>
                <a:lnTo>
                  <a:pt x="6481318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8452" y="671789"/>
            <a:ext cx="6000750" cy="4239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F0000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F0000"/>
                </a:solidFill>
                <a:latin typeface="FZLTZHB--B51-0"/>
                <a:cs typeface="FZLTZHB--B51-0"/>
              </a:rPr>
              <a:t>t.py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129665" algn="l"/>
                <a:tab pos="141033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0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4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 dirty="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064000" algn="l"/>
                <a:tab pos="4344670" algn="l"/>
              </a:tabLst>
            </a:pPr>
            <a:r>
              <a:rPr sz="2000" b="1" spc="-550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v</a:t>
            </a:r>
            <a:r>
              <a:rPr sz="2000" b="1" spc="175" dirty="0">
                <a:solidFill>
                  <a:srgbClr val="900090"/>
                </a:solidFill>
                <a:latin typeface="FZLTZHB--B51-0"/>
                <a:cs typeface="FZLTZHB--B51-0"/>
              </a:rPr>
              <a:t>al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90" dirty="0">
                <a:latin typeface="FZLTZHB--B51-0"/>
                <a:cs typeface="FZLTZHB--B51-0"/>
              </a:rPr>
              <a:t>0: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3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204" dirty="0">
                <a:latin typeface="FZLTZHB--B51-0"/>
                <a:cs typeface="FZLTZHB--B51-0"/>
              </a:rPr>
              <a:t>)/1.8</a:t>
            </a:r>
            <a:endParaRPr sz="2000" dirty="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25" dirty="0">
                <a:latin typeface="FZLTZHB--B51-0"/>
                <a:cs typeface="FZLTZHB--B51-0"/>
              </a:rPr>
              <a:t>t(</a:t>
            </a:r>
            <a:r>
              <a:rPr sz="2000" b="1" spc="5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49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85" dirty="0">
                <a:latin typeface="FZLTZHB--B51-0"/>
                <a:cs typeface="FZLTZHB--B51-0"/>
              </a:rPr>
              <a:t>e</a:t>
            </a:r>
            <a:r>
              <a:rPr sz="2000" b="1" spc="-540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15" dirty="0">
                <a:latin typeface="FZLTZHB--B51-0"/>
                <a:cs typeface="FZLTZHB--B51-0"/>
              </a:rPr>
              <a:t>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 dirty="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300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95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.</a:t>
            </a:r>
            <a:r>
              <a:rPr sz="2000" b="1" spc="-265" dirty="0">
                <a:latin typeface="FZLTZHB--B51-0"/>
                <a:cs typeface="FZLTZHB--B51-0"/>
              </a:rPr>
              <a:t>8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245" dirty="0">
                <a:latin typeface="FZLTZHB--B51-0"/>
                <a:cs typeface="FZLTZHB--B51-0"/>
              </a:rPr>
              <a:t>tr[0</a:t>
            </a:r>
            <a:r>
              <a:rPr sz="2000" b="1" spc="17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endParaRPr sz="2000" dirty="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40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105" dirty="0" err="1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70" dirty="0" err="1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 err="1">
                <a:latin typeface="FZLTZHB--B51-0"/>
                <a:cs typeface="FZLTZHB--B51-0"/>
              </a:rPr>
              <a:t>.f</a:t>
            </a:r>
            <a:r>
              <a:rPr sz="2000" b="1" spc="290" dirty="0" err="1">
                <a:latin typeface="FZLTZHB--B51-0"/>
                <a:cs typeface="FZLTZHB--B51-0"/>
              </a:rPr>
              <a:t>o</a:t>
            </a:r>
            <a:r>
              <a:rPr sz="2000" b="1" spc="-300" dirty="0" err="1">
                <a:latin typeface="FZLTZHB--B51-0"/>
                <a:cs typeface="FZLTZHB--B51-0"/>
              </a:rPr>
              <a:t>r</a:t>
            </a:r>
            <a:r>
              <a:rPr lang="zh-CN" altLang="en-US" sz="2000" b="1" spc="-300" dirty="0">
                <a:latin typeface="FZLTZHB--B51-0"/>
                <a:cs typeface="FZLTZHB--B51-0"/>
              </a:rPr>
              <a:t>  </a:t>
            </a:r>
            <a:r>
              <a:rPr sz="2000" b="1" spc="-300" dirty="0">
                <a:latin typeface="FZLTZHB--B51-0"/>
                <a:cs typeface="FZLTZHB--B51-0"/>
              </a:rPr>
              <a:t>m</a:t>
            </a:r>
            <a:r>
              <a:rPr sz="2000" b="1" spc="-285" dirty="0">
                <a:latin typeface="FZLTZHB--B51-0"/>
                <a:cs typeface="FZLTZHB--B51-0"/>
              </a:rPr>
              <a:t>a</a:t>
            </a:r>
            <a:r>
              <a:rPr sz="2000" b="1" spc="95" dirty="0">
                <a:latin typeface="FZLTZHB--B51-0"/>
                <a:cs typeface="FZLTZHB--B51-0"/>
              </a:rPr>
              <a:t>t(</a:t>
            </a:r>
            <a:r>
              <a:rPr sz="2000" b="1" spc="165" dirty="0">
                <a:latin typeface="FZLTZHB--B51-0"/>
                <a:cs typeface="FZLTZHB--B51-0"/>
              </a:rPr>
              <a:t>F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372745" indent="199390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编写上述代码，并保存</a:t>
            </a:r>
            <a:r>
              <a:rPr sz="2000" b="1" spc="-10" dirty="0">
                <a:latin typeface="Heiti SC"/>
                <a:cs typeface="Heiti SC"/>
              </a:rPr>
              <a:t>为</a:t>
            </a:r>
            <a:r>
              <a:rPr sz="2000" b="1" spc="-170" dirty="0">
                <a:latin typeface="Arial"/>
                <a:cs typeface="Arial"/>
              </a:rPr>
              <a:t>T</a:t>
            </a:r>
            <a:r>
              <a:rPr sz="2000" b="1" spc="95" dirty="0">
                <a:latin typeface="Arial"/>
                <a:cs typeface="Arial"/>
              </a:rPr>
              <a:t>e</a:t>
            </a:r>
            <a:r>
              <a:rPr sz="2000" b="1" spc="130" dirty="0">
                <a:latin typeface="Arial"/>
                <a:cs typeface="Arial"/>
              </a:rPr>
              <a:t>m</a:t>
            </a:r>
            <a:r>
              <a:rPr sz="2000" b="1" spc="5" dirty="0">
                <a:latin typeface="Arial"/>
                <a:cs typeface="Arial"/>
              </a:rPr>
              <a:t>p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70" dirty="0">
                <a:latin typeface="Arial"/>
                <a:cs typeface="Arial"/>
              </a:rPr>
              <a:t>on</a:t>
            </a:r>
            <a:r>
              <a:rPr sz="2000" b="1" spc="30" dirty="0">
                <a:latin typeface="Arial"/>
                <a:cs typeface="Arial"/>
              </a:rPr>
              <a:t>v</a:t>
            </a:r>
            <a:r>
              <a:rPr sz="2000" b="1" spc="7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r</a:t>
            </a:r>
            <a:r>
              <a:rPr sz="2000" b="1" spc="70" dirty="0">
                <a:latin typeface="Arial"/>
                <a:cs typeface="Arial"/>
              </a:rPr>
              <a:t>t.p</a:t>
            </a:r>
            <a:r>
              <a:rPr sz="2000" b="1" spc="105" dirty="0">
                <a:latin typeface="Arial"/>
                <a:cs typeface="Arial"/>
              </a:rPr>
              <a:t>y</a:t>
            </a:r>
            <a:r>
              <a:rPr sz="2000" b="1" spc="5" dirty="0">
                <a:latin typeface="Heiti SC"/>
                <a:cs typeface="Heiti SC"/>
              </a:rPr>
              <a:t>文件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运行效果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20161" y="1620010"/>
            <a:ext cx="35052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21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-18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-21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打开文件，按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运行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68" y="2910839"/>
            <a:ext cx="38481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3291" y="2910839"/>
            <a:ext cx="3791712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2177" y="2400991"/>
            <a:ext cx="53517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准备好电脑，与老师一起编码吧！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0694" y="2303830"/>
            <a:ext cx="464375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1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温度转</a:t>
            </a:r>
            <a:r>
              <a:rPr sz="4000" spc="-10" dirty="0">
                <a:latin typeface="Arial Unicode MS"/>
                <a:cs typeface="Arial Unicode MS"/>
              </a:rPr>
              <a:t>换</a:t>
            </a:r>
            <a:r>
              <a:rPr sz="4000" spc="-204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4335" y="0"/>
            <a:ext cx="360045" cy="5143500"/>
          </a:xfrm>
          <a:custGeom>
            <a:avLst/>
            <a:gdLst/>
            <a:ahLst/>
            <a:cxnLst/>
            <a:rect l="l" t="t" r="r" b="b"/>
            <a:pathLst>
              <a:path w="360045" h="5143500">
                <a:moveTo>
                  <a:pt x="0" y="5143500"/>
                </a:moveTo>
                <a:lnTo>
                  <a:pt x="359664" y="5143500"/>
                </a:lnTo>
                <a:lnTo>
                  <a:pt x="359664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6285" cy="5143500"/>
          </a:xfrm>
          <a:custGeom>
            <a:avLst/>
            <a:gdLst/>
            <a:ahLst/>
            <a:cxnLst/>
            <a:rect l="l" t="t" r="r" b="b"/>
            <a:pathLst>
              <a:path w="756285" h="5143500">
                <a:moveTo>
                  <a:pt x="0" y="5143500"/>
                </a:moveTo>
                <a:lnTo>
                  <a:pt x="755904" y="5143500"/>
                </a:lnTo>
                <a:lnTo>
                  <a:pt x="755904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283" y="0"/>
            <a:ext cx="8028940" cy="5143500"/>
          </a:xfrm>
          <a:custGeom>
            <a:avLst/>
            <a:gdLst/>
            <a:ahLst/>
            <a:cxnLst/>
            <a:rect l="l" t="t" r="r" b="b"/>
            <a:pathLst>
              <a:path w="8028940" h="5143500">
                <a:moveTo>
                  <a:pt x="0" y="5143498"/>
                </a:moveTo>
                <a:lnTo>
                  <a:pt x="8028432" y="5143498"/>
                </a:lnTo>
                <a:lnTo>
                  <a:pt x="8028432" y="0"/>
                </a:lnTo>
                <a:lnTo>
                  <a:pt x="0" y="0"/>
                </a:lnTo>
                <a:lnTo>
                  <a:pt x="0" y="5143498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4339" y="358658"/>
            <a:ext cx="6596380" cy="453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95" dirty="0">
                <a:solidFill>
                  <a:srgbClr val="DF0000"/>
                </a:solidFill>
                <a:latin typeface="FZLTZHB--B51-0"/>
                <a:cs typeface="FZLTZHB--B51-0"/>
              </a:rPr>
              <a:t>#TempConvert.py</a:t>
            </a:r>
            <a:endParaRPr sz="22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1243965" algn="l"/>
                <a:tab pos="1551940" algn="l"/>
              </a:tabLst>
            </a:pPr>
            <a:r>
              <a:rPr sz="2200" b="1" spc="-260" dirty="0">
                <a:latin typeface="FZLTZHB--B51-0"/>
                <a:cs typeface="FZLTZHB--B51-0"/>
              </a:rPr>
              <a:t>TempSt</a:t>
            </a:r>
            <a:r>
              <a:rPr sz="2200" b="1" spc="-165" dirty="0">
                <a:latin typeface="FZLTZHB--B51-0"/>
                <a:cs typeface="FZLTZHB--B51-0"/>
              </a:rPr>
              <a:t>r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spc="-265" dirty="0">
                <a:latin typeface="FZLTZHB--B51-0"/>
                <a:cs typeface="FZLTZHB--B51-0"/>
              </a:rPr>
              <a:t>=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spc="45" dirty="0">
                <a:solidFill>
                  <a:srgbClr val="900090"/>
                </a:solidFill>
                <a:latin typeface="FZLTZHB--B51-0"/>
                <a:cs typeface="FZLTZHB--B51-0"/>
              </a:rPr>
              <a:t>inpu</a:t>
            </a:r>
            <a:r>
              <a:rPr sz="2200" b="1" spc="3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200" b="1" spc="335" dirty="0">
                <a:latin typeface="FZLTZHB--B51-0"/>
                <a:cs typeface="FZLTZHB--B51-0"/>
              </a:rPr>
              <a:t>(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请输入带有符号的温度值</a:t>
            </a:r>
            <a:r>
              <a:rPr sz="2200" spc="-8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200" spc="85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b="1" spc="335" dirty="0">
                <a:latin typeface="FZLTZHB--B51-0"/>
                <a:cs typeface="FZLTZHB--B51-0"/>
              </a:rPr>
              <a:t>)</a:t>
            </a:r>
            <a:endParaRPr sz="22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2321560" algn="l"/>
                <a:tab pos="3707129" algn="l"/>
              </a:tabLst>
            </a:pPr>
            <a:r>
              <a:rPr sz="2200" b="1" i="1" spc="-12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2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200" b="1" spc="-165" dirty="0">
                <a:latin typeface="FZLTZHB--B51-0"/>
                <a:cs typeface="FZLTZHB--B51-0"/>
              </a:rPr>
              <a:t>TempStr[</a:t>
            </a:r>
            <a:r>
              <a:rPr sz="2200" b="1" spc="-290" dirty="0">
                <a:latin typeface="FZLTZHB--B51-0"/>
                <a:cs typeface="FZLTZHB--B51-0"/>
              </a:rPr>
              <a:t>-</a:t>
            </a:r>
            <a:r>
              <a:rPr sz="2200" b="1" spc="245" dirty="0">
                <a:latin typeface="FZLTZHB--B51-0"/>
                <a:cs typeface="FZLTZHB--B51-0"/>
              </a:rPr>
              <a:t>1]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i="1" spc="-12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2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200" b="1" spc="430" dirty="0">
                <a:latin typeface="FZLTZHB--B51-0"/>
                <a:cs typeface="FZLTZHB--B51-0"/>
              </a:rPr>
              <a:t>[</a:t>
            </a:r>
            <a:r>
              <a:rPr sz="2200" b="1" spc="370" dirty="0">
                <a:solidFill>
                  <a:srgbClr val="1DB41D"/>
                </a:solidFill>
                <a:latin typeface="FZLTZHB--B51-0"/>
                <a:cs typeface="FZLTZHB--B51-0"/>
              </a:rPr>
              <a:t>'F'</a:t>
            </a:r>
            <a:r>
              <a:rPr sz="2200" b="1" spc="495" dirty="0">
                <a:latin typeface="FZLTZHB--B51-0"/>
                <a:cs typeface="FZLTZHB--B51-0"/>
              </a:rPr>
              <a:t>,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spc="680" dirty="0">
                <a:solidFill>
                  <a:srgbClr val="1DB41D"/>
                </a:solidFill>
                <a:latin typeface="FZLTZHB--B51-0"/>
                <a:cs typeface="FZLTZHB--B51-0"/>
              </a:rPr>
              <a:t>'f</a:t>
            </a:r>
            <a:r>
              <a:rPr sz="2200" b="1" spc="52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200" b="1" spc="450" dirty="0">
                <a:latin typeface="FZLTZHB--B51-0"/>
                <a:cs typeface="FZLTZHB--B51-0"/>
              </a:rPr>
              <a:t>]:</a:t>
            </a:r>
            <a:endParaRPr sz="2200" dirty="0">
              <a:latin typeface="FZLTZHB--B51-0"/>
              <a:cs typeface="FZLTZHB--B51-0"/>
            </a:endParaRPr>
          </a:p>
          <a:p>
            <a:pPr marL="628650">
              <a:lnSpc>
                <a:spcPct val="100000"/>
              </a:lnSpc>
              <a:spcBef>
                <a:spcPts val="1060"/>
              </a:spcBef>
              <a:tabLst>
                <a:tab pos="935990" algn="l"/>
                <a:tab pos="1243965" algn="l"/>
                <a:tab pos="4476750" algn="l"/>
                <a:tab pos="4784725" algn="l"/>
              </a:tabLst>
            </a:pPr>
            <a:r>
              <a:rPr sz="2200" b="1" spc="-610" dirty="0">
                <a:latin typeface="FZLTZHB--B51-0"/>
                <a:cs typeface="FZLTZHB--B51-0"/>
              </a:rPr>
              <a:t>C	</a:t>
            </a:r>
            <a:r>
              <a:rPr sz="2200" b="1" spc="-265" dirty="0">
                <a:latin typeface="FZLTZHB--B51-0"/>
                <a:cs typeface="FZLTZHB--B51-0"/>
              </a:rPr>
              <a:t>=	</a:t>
            </a:r>
            <a:r>
              <a:rPr sz="2200" b="1" spc="335" dirty="0">
                <a:latin typeface="FZLTZHB--B51-0"/>
                <a:cs typeface="FZLTZHB--B51-0"/>
              </a:rPr>
              <a:t>(</a:t>
            </a:r>
            <a:r>
              <a:rPr sz="2200" b="1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200" b="1" spc="-70" dirty="0">
                <a:latin typeface="FZLTZHB--B51-0"/>
                <a:cs typeface="FZLTZHB--B51-0"/>
              </a:rPr>
              <a:t>(TempStr[0</a:t>
            </a:r>
            <a:r>
              <a:rPr sz="2200" b="1" spc="-60" dirty="0">
                <a:latin typeface="FZLTZHB--B51-0"/>
                <a:cs typeface="FZLTZHB--B51-0"/>
              </a:rPr>
              <a:t>:</a:t>
            </a:r>
            <a:r>
              <a:rPr sz="2200" b="1" spc="-290" dirty="0">
                <a:latin typeface="FZLTZHB--B51-0"/>
                <a:cs typeface="FZLTZHB--B51-0"/>
              </a:rPr>
              <a:t>-</a:t>
            </a:r>
            <a:r>
              <a:rPr sz="2200" b="1" spc="290" dirty="0">
                <a:latin typeface="FZLTZHB--B51-0"/>
                <a:cs typeface="FZLTZHB--B51-0"/>
              </a:rPr>
              <a:t>1]</a:t>
            </a:r>
            <a:r>
              <a:rPr sz="2200" b="1" spc="254" dirty="0">
                <a:latin typeface="FZLTZHB--B51-0"/>
                <a:cs typeface="FZLTZHB--B51-0"/>
              </a:rPr>
              <a:t>)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spc="-290" dirty="0">
                <a:latin typeface="FZLTZHB--B51-0"/>
                <a:cs typeface="FZLTZHB--B51-0"/>
              </a:rPr>
              <a:t>-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spc="90" dirty="0">
                <a:latin typeface="FZLTZHB--B51-0"/>
                <a:cs typeface="FZLTZHB--B51-0"/>
              </a:rPr>
              <a:t>32)/1.8</a:t>
            </a:r>
            <a:endParaRPr sz="2200" dirty="0">
              <a:latin typeface="FZLTZHB--B51-0"/>
              <a:cs typeface="FZLTZHB--B51-0"/>
            </a:endParaRPr>
          </a:p>
          <a:p>
            <a:pPr marL="628650">
              <a:lnSpc>
                <a:spcPct val="100000"/>
              </a:lnSpc>
              <a:spcBef>
                <a:spcPts val="1055"/>
              </a:spcBef>
            </a:pPr>
            <a:r>
              <a:rPr sz="2200" b="1" spc="14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200" b="1" spc="335" dirty="0">
                <a:latin typeface="FZLTZHB--B51-0"/>
                <a:cs typeface="FZLTZHB--B51-0"/>
              </a:rPr>
              <a:t>(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spc="-10" dirty="0">
                <a:solidFill>
                  <a:srgbClr val="1DB41D"/>
                </a:solidFill>
                <a:latin typeface="Arial Unicode MS"/>
                <a:cs typeface="Arial Unicode MS"/>
              </a:rPr>
              <a:t>转换后的温度是</a:t>
            </a:r>
            <a:r>
              <a:rPr sz="22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{:.2f}C</a:t>
            </a:r>
            <a:r>
              <a:rPr sz="2200" b="1" spc="1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b="1" spc="40" dirty="0">
                <a:latin typeface="FZLTZHB--B51-0"/>
                <a:cs typeface="FZLTZHB--B51-0"/>
              </a:rPr>
              <a:t>.format(C))</a:t>
            </a:r>
            <a:endParaRPr sz="22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2629535" algn="l"/>
                <a:tab pos="4015104" algn="l"/>
              </a:tabLst>
            </a:pPr>
            <a:r>
              <a:rPr sz="2200" b="1" i="1" spc="-120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2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200" b="1" spc="-165" dirty="0">
                <a:latin typeface="FZLTZHB--B51-0"/>
                <a:cs typeface="FZLTZHB--B51-0"/>
              </a:rPr>
              <a:t>TempStr[</a:t>
            </a:r>
            <a:r>
              <a:rPr sz="2200" b="1" spc="-285" dirty="0">
                <a:latin typeface="FZLTZHB--B51-0"/>
                <a:cs typeface="FZLTZHB--B51-0"/>
              </a:rPr>
              <a:t>-</a:t>
            </a:r>
            <a:r>
              <a:rPr sz="2200" b="1" spc="240" dirty="0">
                <a:latin typeface="FZLTZHB--B51-0"/>
                <a:cs typeface="FZLTZHB--B51-0"/>
              </a:rPr>
              <a:t>1]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i="1" spc="-12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2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200" b="1" spc="430" dirty="0">
                <a:latin typeface="FZLTZHB--B51-0"/>
                <a:cs typeface="FZLTZHB--B51-0"/>
              </a:rPr>
              <a:t>[</a:t>
            </a:r>
            <a:r>
              <a:rPr sz="22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r>
              <a:rPr sz="2200" b="1" spc="490" dirty="0">
                <a:latin typeface="FZLTZHB--B51-0"/>
                <a:cs typeface="FZLTZHB--B51-0"/>
              </a:rPr>
              <a:t>,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r>
              <a:rPr sz="2200" b="1" spc="450" dirty="0">
                <a:latin typeface="FZLTZHB--B51-0"/>
                <a:cs typeface="FZLTZHB--B51-0"/>
              </a:rPr>
              <a:t>]:</a:t>
            </a:r>
            <a:endParaRPr sz="2200" dirty="0">
              <a:latin typeface="FZLTZHB--B51-0"/>
              <a:cs typeface="FZLTZHB--B51-0"/>
            </a:endParaRPr>
          </a:p>
          <a:p>
            <a:pPr marL="628650" marR="5080">
              <a:lnSpc>
                <a:spcPts val="3700"/>
              </a:lnSpc>
              <a:spcBef>
                <a:spcPts val="295"/>
              </a:spcBef>
              <a:tabLst>
                <a:tab pos="935990" algn="l"/>
                <a:tab pos="1243965" algn="l"/>
                <a:tab pos="4939030" algn="l"/>
                <a:tab pos="5247005" algn="l"/>
              </a:tabLst>
            </a:pPr>
            <a:r>
              <a:rPr sz="2200" b="1" spc="-335" dirty="0">
                <a:latin typeface="FZLTZHB--B51-0"/>
                <a:cs typeface="FZLTZHB--B51-0"/>
              </a:rPr>
              <a:t>F	</a:t>
            </a:r>
            <a:r>
              <a:rPr sz="2200" b="1" spc="-265" dirty="0">
                <a:latin typeface="FZLTZHB--B51-0"/>
                <a:cs typeface="FZLTZHB--B51-0"/>
              </a:rPr>
              <a:t>=	</a:t>
            </a:r>
            <a:r>
              <a:rPr sz="2200" b="1" spc="105" dirty="0">
                <a:latin typeface="FZLTZHB--B51-0"/>
                <a:cs typeface="FZLTZHB--B51-0"/>
              </a:rPr>
              <a:t>1.8*</a:t>
            </a:r>
            <a:r>
              <a:rPr sz="2200" b="1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2200" b="1" spc="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200" b="1" spc="-75" dirty="0">
                <a:latin typeface="FZLTZHB--B51-0"/>
                <a:cs typeface="FZLTZHB--B51-0"/>
              </a:rPr>
              <a:t>(TempStr[0</a:t>
            </a:r>
            <a:r>
              <a:rPr sz="2200" b="1" spc="-35" dirty="0">
                <a:latin typeface="FZLTZHB--B51-0"/>
                <a:cs typeface="FZLTZHB--B51-0"/>
              </a:rPr>
              <a:t>:</a:t>
            </a:r>
            <a:r>
              <a:rPr sz="2200" b="1" spc="-290" dirty="0">
                <a:latin typeface="FZLTZHB--B51-0"/>
                <a:cs typeface="FZLTZHB--B51-0"/>
              </a:rPr>
              <a:t>-</a:t>
            </a:r>
            <a:r>
              <a:rPr sz="2200" b="1" spc="290" dirty="0">
                <a:latin typeface="FZLTZHB--B51-0"/>
                <a:cs typeface="FZLTZHB--B51-0"/>
              </a:rPr>
              <a:t>1]</a:t>
            </a:r>
            <a:r>
              <a:rPr sz="2200" b="1" spc="254" dirty="0">
                <a:latin typeface="FZLTZHB--B51-0"/>
                <a:cs typeface="FZLTZHB--B51-0"/>
              </a:rPr>
              <a:t>)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spc="-290" dirty="0">
                <a:latin typeface="FZLTZHB--B51-0"/>
                <a:cs typeface="FZLTZHB--B51-0"/>
              </a:rPr>
              <a:t>+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spc="-240" dirty="0">
                <a:latin typeface="FZLTZHB--B51-0"/>
                <a:cs typeface="FZLTZHB--B51-0"/>
              </a:rPr>
              <a:t>32</a:t>
            </a:r>
            <a:r>
              <a:rPr sz="2200" b="1" spc="-100" dirty="0">
                <a:latin typeface="FZLTZHB--B51-0"/>
                <a:cs typeface="FZLTZHB--B51-0"/>
              </a:rPr>
              <a:t> </a:t>
            </a:r>
            <a:r>
              <a:rPr sz="2200" b="1" spc="14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200" b="1" spc="335" dirty="0">
                <a:latin typeface="FZLTZHB--B51-0"/>
                <a:cs typeface="FZLTZHB--B51-0"/>
              </a:rPr>
              <a:t>(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Arial Unicode MS"/>
                <a:cs typeface="Arial Unicode MS"/>
              </a:rPr>
              <a:t>转换后的温度是</a:t>
            </a:r>
            <a:r>
              <a:rPr sz="22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{:.2f}F</a:t>
            </a:r>
            <a:r>
              <a:rPr sz="2200" b="1" spc="204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b="1" spc="65" dirty="0">
                <a:latin typeface="FZLTZHB--B51-0"/>
                <a:cs typeface="FZLTZHB--B51-0"/>
              </a:rPr>
              <a:t>.format(F))</a:t>
            </a:r>
            <a:endParaRPr sz="22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200" b="1" i="1" spc="-120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2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200" b="1" spc="465" dirty="0">
                <a:latin typeface="FZLTZHB--B51-0"/>
                <a:cs typeface="FZLTZHB--B51-0"/>
              </a:rPr>
              <a:t>:</a:t>
            </a:r>
            <a:endParaRPr sz="2200" dirty="0">
              <a:latin typeface="FZLTZHB--B51-0"/>
              <a:cs typeface="FZLTZHB--B51-0"/>
            </a:endParaRPr>
          </a:p>
          <a:p>
            <a:pPr marL="628650">
              <a:lnSpc>
                <a:spcPct val="100000"/>
              </a:lnSpc>
              <a:spcBef>
                <a:spcPts val="1055"/>
              </a:spcBef>
            </a:pPr>
            <a:r>
              <a:rPr sz="2200" b="1" spc="14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200" b="1" spc="335" dirty="0">
                <a:latin typeface="FZLTZHB--B51-0"/>
                <a:cs typeface="FZLTZHB--B51-0"/>
              </a:rPr>
              <a:t>(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Arial Unicode MS"/>
                <a:cs typeface="Arial Unicode MS"/>
              </a:rPr>
              <a:t>输入格式错误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b="1" spc="335" dirty="0">
                <a:latin typeface="FZLTZHB--B51-0"/>
                <a:cs typeface="FZLTZHB--B51-0"/>
              </a:rPr>
              <a:t>)</a:t>
            </a:r>
            <a:endParaRPr sz="22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80731" y="4443984"/>
            <a:ext cx="1537716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6719570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algn="ctr">
              <a:lnSpc>
                <a:spcPct val="100000"/>
              </a:lnSpc>
            </a:pP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Pyth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语法元素理解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温度转换程序共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行代码，但包含很多语法元素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清楚理解这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行代码能够快速入门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参考框架结构、逐行分析、</a:t>
            </a:r>
            <a:r>
              <a:rPr sz="2400" b="1" dirty="0">
                <a:latin typeface="Heiti SC"/>
                <a:cs typeface="Heiti SC"/>
              </a:rPr>
              <a:t>逐</a:t>
            </a:r>
            <a:r>
              <a:rPr sz="2400" b="1" spc="-5" dirty="0">
                <a:latin typeface="Heiti SC"/>
                <a:cs typeface="Heiti SC"/>
              </a:rPr>
              <a:t>词理解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634428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06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输入输出的改变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温度数值与温度标识之间关系的设计可以改变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标识改变放在温度数值之前</a:t>
            </a:r>
            <a:r>
              <a:rPr sz="2400" b="1" spc="5" dirty="0">
                <a:latin typeface="Heiti SC"/>
                <a:cs typeface="Heiti SC"/>
              </a:rPr>
              <a:t>：</a:t>
            </a:r>
            <a:r>
              <a:rPr sz="2400" b="1" spc="50" dirty="0">
                <a:latin typeface="Arial"/>
                <a:cs typeface="Arial"/>
              </a:rPr>
              <a:t>C82</a:t>
            </a:r>
            <a:r>
              <a:rPr sz="2400" b="1" spc="2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F28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标识字符改变为多个字符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145" dirty="0">
                <a:latin typeface="Arial"/>
                <a:cs typeface="Arial"/>
              </a:rPr>
              <a:t>8</a:t>
            </a:r>
            <a:r>
              <a:rPr sz="2400" b="1" spc="130" dirty="0">
                <a:latin typeface="Arial"/>
                <a:cs typeface="Arial"/>
              </a:rPr>
              <a:t>2</a:t>
            </a:r>
            <a:r>
              <a:rPr sz="2400" b="1" spc="-35" dirty="0">
                <a:latin typeface="Arial"/>
                <a:cs typeface="Arial"/>
              </a:rPr>
              <a:t>Ce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5" dirty="0">
                <a:latin typeface="Arial"/>
                <a:cs typeface="Arial"/>
              </a:rPr>
              <a:t>2</a:t>
            </a:r>
            <a:r>
              <a:rPr sz="2400" b="1" spc="140" dirty="0">
                <a:latin typeface="Arial"/>
                <a:cs typeface="Arial"/>
              </a:rPr>
              <a:t>8</a:t>
            </a:r>
            <a:r>
              <a:rPr sz="2400" b="1" spc="-125" dirty="0">
                <a:latin typeface="Arial"/>
                <a:cs typeface="Arial"/>
              </a:rPr>
              <a:t>Fa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9813" y="1603745"/>
            <a:ext cx="633412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162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计算问题的扩展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温度转换问题是各类转换问题的代表性问题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货币转换、长度转换、重量转换、面积转</a:t>
            </a:r>
            <a:r>
              <a:rPr sz="2400" b="1" spc="5" dirty="0">
                <a:latin typeface="Heiti SC"/>
                <a:cs typeface="Heiti SC"/>
              </a:rPr>
              <a:t>换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问题不同，但程序代码相似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7934" y="2303830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42" y="2303830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练习与作业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4000" cy="514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5917" y="1996859"/>
            <a:ext cx="63931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65" dirty="0">
                <a:latin typeface="Arial"/>
                <a:cs typeface="Arial"/>
              </a:rPr>
              <a:t>P</a:t>
            </a:r>
            <a:r>
              <a:rPr sz="4400" spc="-45" dirty="0">
                <a:latin typeface="Arial"/>
                <a:cs typeface="Arial"/>
              </a:rPr>
              <a:t>y</a:t>
            </a:r>
            <a:r>
              <a:rPr sz="4400" spc="325" dirty="0">
                <a:latin typeface="Arial"/>
                <a:cs typeface="Arial"/>
              </a:rPr>
              <a:t>thon</a:t>
            </a:r>
            <a:r>
              <a:rPr sz="4400" dirty="0">
                <a:latin typeface="Arial Unicode MS"/>
                <a:cs typeface="Arial Unicode MS"/>
              </a:rPr>
              <a:t>程序语法元素分析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</a:rPr>
              <a:t>P</a:t>
            </a:r>
            <a:r>
              <a:rPr sz="2400" spc="-25" dirty="0">
                <a:solidFill>
                  <a:srgbClr val="1C85EE"/>
                </a:solidFill>
              </a:rPr>
              <a:t>y</a:t>
            </a:r>
            <a:r>
              <a:rPr sz="2400" spc="165" dirty="0">
                <a:solidFill>
                  <a:srgbClr val="1C85EE"/>
                </a:solidFill>
              </a:rPr>
              <a:t>tho</a:t>
            </a:r>
            <a:r>
              <a:rPr sz="2400" spc="195" dirty="0">
                <a:solidFill>
                  <a:srgbClr val="1C85EE"/>
                </a:solidFill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2188" y="1349678"/>
            <a:ext cx="2985770" cy="288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程序的格式框架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命名与保留字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数据类型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语句与函数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spc="60" dirty="0">
                <a:latin typeface="Arial"/>
                <a:cs typeface="Arial"/>
              </a:rPr>
              <a:t>Pyth</a:t>
            </a:r>
            <a:r>
              <a:rPr sz="2000" b="1" spc="80" dirty="0">
                <a:latin typeface="Arial"/>
                <a:cs typeface="Arial"/>
              </a:rPr>
              <a:t>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程序的输入</a:t>
            </a:r>
            <a:r>
              <a:rPr sz="2000" b="1" spc="-15" dirty="0">
                <a:latin typeface="Heiti SC"/>
                <a:cs typeface="Heiti SC"/>
              </a:rPr>
              <a:t>输</a:t>
            </a:r>
            <a:r>
              <a:rPr sz="2000" b="1" dirty="0">
                <a:latin typeface="Heiti SC"/>
                <a:cs typeface="Heiti SC"/>
              </a:rPr>
              <a:t>出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2000" b="1" dirty="0">
                <a:latin typeface="Heiti SC"/>
                <a:cs typeface="Heiti SC"/>
              </a:rPr>
              <a:t>温度转换</a:t>
            </a:r>
            <a:r>
              <a:rPr sz="2000" spc="-1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2000" b="1" dirty="0">
                <a:latin typeface="Heiti SC"/>
                <a:cs typeface="Heiti SC"/>
              </a:rPr>
              <a:t>代码分析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85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333" y="896619"/>
                </a:moveTo>
                <a:lnTo>
                  <a:pt x="269691" y="911859"/>
                </a:lnTo>
                <a:lnTo>
                  <a:pt x="247913" y="918209"/>
                </a:lnTo>
                <a:lnTo>
                  <a:pt x="161616" y="948689"/>
                </a:lnTo>
                <a:lnTo>
                  <a:pt x="121277" y="966469"/>
                </a:lnTo>
                <a:lnTo>
                  <a:pt x="84577" y="988059"/>
                </a:lnTo>
                <a:lnTo>
                  <a:pt x="52841" y="1012189"/>
                </a:lnTo>
                <a:lnTo>
                  <a:pt x="27396" y="1043939"/>
                </a:lnTo>
                <a:lnTo>
                  <a:pt x="9567" y="1080770"/>
                </a:lnTo>
                <a:lnTo>
                  <a:pt x="677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45" y="1210309"/>
                </a:lnTo>
                <a:lnTo>
                  <a:pt x="26086" y="1234439"/>
                </a:lnTo>
                <a:lnTo>
                  <a:pt x="32479" y="1247139"/>
                </a:lnTo>
                <a:lnTo>
                  <a:pt x="39444" y="1258570"/>
                </a:lnTo>
                <a:lnTo>
                  <a:pt x="312333" y="1258570"/>
                </a:lnTo>
                <a:lnTo>
                  <a:pt x="312333" y="896619"/>
                </a:lnTo>
                <a:close/>
              </a:path>
              <a:path w="1188720" h="1258570">
                <a:moveTo>
                  <a:pt x="312333" y="580389"/>
                </a:moveTo>
                <a:lnTo>
                  <a:pt x="312333" y="624839"/>
                </a:lnTo>
                <a:lnTo>
                  <a:pt x="317286" y="628650"/>
                </a:lnTo>
                <a:lnTo>
                  <a:pt x="322239" y="629919"/>
                </a:lnTo>
                <a:lnTo>
                  <a:pt x="329886" y="638810"/>
                </a:lnTo>
                <a:lnTo>
                  <a:pt x="334728" y="648969"/>
                </a:lnTo>
                <a:lnTo>
                  <a:pt x="339939" y="659129"/>
                </a:lnTo>
                <a:lnTo>
                  <a:pt x="345654" y="669289"/>
                </a:lnTo>
                <a:lnTo>
                  <a:pt x="352008" y="680719"/>
                </a:lnTo>
                <a:lnTo>
                  <a:pt x="359136" y="693419"/>
                </a:lnTo>
                <a:lnTo>
                  <a:pt x="367173" y="706119"/>
                </a:lnTo>
                <a:lnTo>
                  <a:pt x="372657" y="716279"/>
                </a:lnTo>
                <a:lnTo>
                  <a:pt x="378669" y="726439"/>
                </a:lnTo>
                <a:lnTo>
                  <a:pt x="385141" y="737869"/>
                </a:lnTo>
                <a:lnTo>
                  <a:pt x="392006" y="748029"/>
                </a:lnTo>
                <a:lnTo>
                  <a:pt x="399196" y="759460"/>
                </a:lnTo>
                <a:lnTo>
                  <a:pt x="406644" y="769619"/>
                </a:lnTo>
                <a:lnTo>
                  <a:pt x="414281" y="781050"/>
                </a:lnTo>
                <a:lnTo>
                  <a:pt x="422042" y="792479"/>
                </a:lnTo>
                <a:lnTo>
                  <a:pt x="418855" y="803910"/>
                </a:lnTo>
                <a:lnTo>
                  <a:pt x="414675" y="815339"/>
                </a:lnTo>
                <a:lnTo>
                  <a:pt x="386459" y="855980"/>
                </a:lnTo>
                <a:lnTo>
                  <a:pt x="351029" y="881380"/>
                </a:lnTo>
                <a:lnTo>
                  <a:pt x="336082" y="887730"/>
                </a:lnTo>
                <a:lnTo>
                  <a:pt x="328589" y="891539"/>
                </a:lnTo>
                <a:lnTo>
                  <a:pt x="321096" y="894080"/>
                </a:lnTo>
                <a:lnTo>
                  <a:pt x="312333" y="896619"/>
                </a:lnTo>
                <a:lnTo>
                  <a:pt x="312368" y="1258570"/>
                </a:lnTo>
                <a:lnTo>
                  <a:pt x="593892" y="1258570"/>
                </a:lnTo>
                <a:lnTo>
                  <a:pt x="593892" y="1214120"/>
                </a:lnTo>
                <a:lnTo>
                  <a:pt x="585129" y="1212850"/>
                </a:lnTo>
                <a:lnTo>
                  <a:pt x="578906" y="1205230"/>
                </a:lnTo>
                <a:lnTo>
                  <a:pt x="578906" y="1186180"/>
                </a:lnTo>
                <a:lnTo>
                  <a:pt x="585129" y="1178559"/>
                </a:lnTo>
                <a:lnTo>
                  <a:pt x="593892" y="1177289"/>
                </a:lnTo>
                <a:lnTo>
                  <a:pt x="593892" y="1165859"/>
                </a:lnTo>
                <a:lnTo>
                  <a:pt x="585129" y="1164589"/>
                </a:lnTo>
                <a:lnTo>
                  <a:pt x="578906" y="1156970"/>
                </a:lnTo>
                <a:lnTo>
                  <a:pt x="578906" y="1137920"/>
                </a:lnTo>
                <a:lnTo>
                  <a:pt x="585129" y="1129030"/>
                </a:lnTo>
                <a:lnTo>
                  <a:pt x="593892" y="1129030"/>
                </a:lnTo>
                <a:lnTo>
                  <a:pt x="593892" y="1109980"/>
                </a:lnTo>
                <a:lnTo>
                  <a:pt x="555615" y="1096009"/>
                </a:lnTo>
                <a:lnTo>
                  <a:pt x="520266" y="1078230"/>
                </a:lnTo>
                <a:lnTo>
                  <a:pt x="487052" y="1056639"/>
                </a:lnTo>
                <a:lnTo>
                  <a:pt x="444717" y="1018539"/>
                </a:lnTo>
                <a:lnTo>
                  <a:pt x="413402" y="981709"/>
                </a:lnTo>
                <a:lnTo>
                  <a:pt x="402891" y="969009"/>
                </a:lnTo>
                <a:lnTo>
                  <a:pt x="392293" y="953769"/>
                </a:lnTo>
                <a:lnTo>
                  <a:pt x="381580" y="938530"/>
                </a:lnTo>
                <a:lnTo>
                  <a:pt x="370723" y="922019"/>
                </a:lnTo>
                <a:lnTo>
                  <a:pt x="413120" y="894080"/>
                </a:lnTo>
                <a:lnTo>
                  <a:pt x="439348" y="866139"/>
                </a:lnTo>
                <a:lnTo>
                  <a:pt x="462755" y="834389"/>
                </a:lnTo>
                <a:lnTo>
                  <a:pt x="470235" y="824229"/>
                </a:lnTo>
                <a:lnTo>
                  <a:pt x="593311" y="824229"/>
                </a:lnTo>
                <a:lnTo>
                  <a:pt x="592617" y="769619"/>
                </a:lnTo>
                <a:lnTo>
                  <a:pt x="552226" y="769619"/>
                </a:lnTo>
                <a:lnTo>
                  <a:pt x="538984" y="767079"/>
                </a:lnTo>
                <a:lnTo>
                  <a:pt x="501815" y="745489"/>
                </a:lnTo>
                <a:lnTo>
                  <a:pt x="476365" y="703579"/>
                </a:lnTo>
                <a:lnTo>
                  <a:pt x="474602" y="690879"/>
                </a:lnTo>
                <a:lnTo>
                  <a:pt x="474768" y="678179"/>
                </a:lnTo>
                <a:lnTo>
                  <a:pt x="504775" y="643889"/>
                </a:lnTo>
                <a:lnTo>
                  <a:pt x="545878" y="628650"/>
                </a:lnTo>
                <a:lnTo>
                  <a:pt x="593892" y="623569"/>
                </a:lnTo>
                <a:lnTo>
                  <a:pt x="593892" y="622300"/>
                </a:lnTo>
                <a:lnTo>
                  <a:pt x="428250" y="622300"/>
                </a:lnTo>
                <a:lnTo>
                  <a:pt x="419239" y="619760"/>
                </a:lnTo>
                <a:lnTo>
                  <a:pt x="411011" y="614679"/>
                </a:lnTo>
                <a:lnTo>
                  <a:pt x="403539" y="607060"/>
                </a:lnTo>
                <a:lnTo>
                  <a:pt x="396795" y="596900"/>
                </a:lnTo>
                <a:lnTo>
                  <a:pt x="332651" y="596900"/>
                </a:lnTo>
                <a:lnTo>
                  <a:pt x="321932" y="589279"/>
                </a:lnTo>
                <a:lnTo>
                  <a:pt x="312333" y="580389"/>
                </a:lnTo>
                <a:close/>
              </a:path>
              <a:path w="1188720" h="1258570">
                <a:moveTo>
                  <a:pt x="774572" y="815339"/>
                </a:moveTo>
                <a:lnTo>
                  <a:pt x="733706" y="815339"/>
                </a:lnTo>
                <a:lnTo>
                  <a:pt x="738486" y="828039"/>
                </a:lnTo>
                <a:lnTo>
                  <a:pt x="756610" y="864869"/>
                </a:lnTo>
                <a:lnTo>
                  <a:pt x="780742" y="895350"/>
                </a:lnTo>
                <a:lnTo>
                  <a:pt x="823000" y="923289"/>
                </a:lnTo>
                <a:lnTo>
                  <a:pt x="811358" y="937259"/>
                </a:lnTo>
                <a:lnTo>
                  <a:pt x="800057" y="951230"/>
                </a:lnTo>
                <a:lnTo>
                  <a:pt x="789043" y="965200"/>
                </a:lnTo>
                <a:lnTo>
                  <a:pt x="778263" y="976630"/>
                </a:lnTo>
                <a:lnTo>
                  <a:pt x="725996" y="1031239"/>
                </a:lnTo>
                <a:lnTo>
                  <a:pt x="694015" y="1056639"/>
                </a:lnTo>
                <a:lnTo>
                  <a:pt x="659801" y="1079500"/>
                </a:lnTo>
                <a:lnTo>
                  <a:pt x="621910" y="1098550"/>
                </a:lnTo>
                <a:lnTo>
                  <a:pt x="593892" y="1109980"/>
                </a:lnTo>
                <a:lnTo>
                  <a:pt x="593892" y="1129030"/>
                </a:lnTo>
                <a:lnTo>
                  <a:pt x="605195" y="1129030"/>
                </a:lnTo>
                <a:lnTo>
                  <a:pt x="612688" y="1136650"/>
                </a:lnTo>
                <a:lnTo>
                  <a:pt x="612688" y="1156970"/>
                </a:lnTo>
                <a:lnTo>
                  <a:pt x="605195" y="1165859"/>
                </a:lnTo>
                <a:lnTo>
                  <a:pt x="593892" y="1165859"/>
                </a:lnTo>
                <a:lnTo>
                  <a:pt x="593892" y="1177289"/>
                </a:lnTo>
                <a:lnTo>
                  <a:pt x="605195" y="1177289"/>
                </a:lnTo>
                <a:lnTo>
                  <a:pt x="612688" y="1184909"/>
                </a:lnTo>
                <a:lnTo>
                  <a:pt x="612688" y="1205230"/>
                </a:lnTo>
                <a:lnTo>
                  <a:pt x="605195" y="1214120"/>
                </a:lnTo>
                <a:lnTo>
                  <a:pt x="593892" y="1214120"/>
                </a:lnTo>
                <a:lnTo>
                  <a:pt x="593927" y="1258570"/>
                </a:lnTo>
                <a:lnTo>
                  <a:pt x="876721" y="1258570"/>
                </a:lnTo>
                <a:lnTo>
                  <a:pt x="876473" y="897889"/>
                </a:lnTo>
                <a:lnTo>
                  <a:pt x="856388" y="890269"/>
                </a:lnTo>
                <a:lnTo>
                  <a:pt x="841177" y="882650"/>
                </a:lnTo>
                <a:lnTo>
                  <a:pt x="827687" y="876300"/>
                </a:lnTo>
                <a:lnTo>
                  <a:pt x="815703" y="867409"/>
                </a:lnTo>
                <a:lnTo>
                  <a:pt x="805155" y="859789"/>
                </a:lnTo>
                <a:lnTo>
                  <a:pt x="795972" y="849629"/>
                </a:lnTo>
                <a:lnTo>
                  <a:pt x="788083" y="839469"/>
                </a:lnTo>
                <a:lnTo>
                  <a:pt x="781416" y="829310"/>
                </a:lnTo>
                <a:lnTo>
                  <a:pt x="775902" y="819150"/>
                </a:lnTo>
                <a:lnTo>
                  <a:pt x="774572" y="815339"/>
                </a:lnTo>
                <a:close/>
              </a:path>
              <a:path w="1188720" h="1258570">
                <a:moveTo>
                  <a:pt x="876721" y="897889"/>
                </a:moveTo>
                <a:lnTo>
                  <a:pt x="876756" y="1258570"/>
                </a:lnTo>
                <a:lnTo>
                  <a:pt x="1154446" y="1248409"/>
                </a:lnTo>
                <a:lnTo>
                  <a:pt x="1160905" y="1236980"/>
                </a:lnTo>
                <a:lnTo>
                  <a:pt x="1176594" y="1200150"/>
                </a:lnTo>
                <a:lnTo>
                  <a:pt x="1187699" y="1151889"/>
                </a:lnTo>
                <a:lnTo>
                  <a:pt x="1188506" y="1140459"/>
                </a:lnTo>
                <a:lnTo>
                  <a:pt x="1187906" y="1116330"/>
                </a:lnTo>
                <a:lnTo>
                  <a:pt x="1179147" y="1074420"/>
                </a:lnTo>
                <a:lnTo>
                  <a:pt x="1161417" y="1038859"/>
                </a:lnTo>
                <a:lnTo>
                  <a:pt x="1136047" y="1009650"/>
                </a:lnTo>
                <a:lnTo>
                  <a:pt x="1104365" y="985519"/>
                </a:lnTo>
                <a:lnTo>
                  <a:pt x="1067701" y="966469"/>
                </a:lnTo>
                <a:lnTo>
                  <a:pt x="1027386" y="948689"/>
                </a:lnTo>
                <a:lnTo>
                  <a:pt x="984748" y="933450"/>
                </a:lnTo>
                <a:lnTo>
                  <a:pt x="962974" y="927100"/>
                </a:lnTo>
                <a:lnTo>
                  <a:pt x="941118" y="919480"/>
                </a:lnTo>
                <a:lnTo>
                  <a:pt x="919347" y="913130"/>
                </a:lnTo>
                <a:lnTo>
                  <a:pt x="876721" y="897889"/>
                </a:lnTo>
                <a:close/>
              </a:path>
              <a:path w="1188720" h="1258570">
                <a:moveTo>
                  <a:pt x="593311" y="824229"/>
                </a:moveTo>
                <a:lnTo>
                  <a:pt x="470235" y="824229"/>
                </a:lnTo>
                <a:lnTo>
                  <a:pt x="507214" y="847089"/>
                </a:lnTo>
                <a:lnTo>
                  <a:pt x="519476" y="852169"/>
                </a:lnTo>
                <a:lnTo>
                  <a:pt x="543392" y="862330"/>
                </a:lnTo>
                <a:lnTo>
                  <a:pt x="554875" y="866139"/>
                </a:lnTo>
                <a:lnTo>
                  <a:pt x="565928" y="868680"/>
                </a:lnTo>
                <a:lnTo>
                  <a:pt x="576464" y="869950"/>
                </a:lnTo>
                <a:lnTo>
                  <a:pt x="593892" y="869950"/>
                </a:lnTo>
                <a:lnTo>
                  <a:pt x="593311" y="824229"/>
                </a:lnTo>
                <a:close/>
              </a:path>
              <a:path w="1188720" h="1258570">
                <a:moveTo>
                  <a:pt x="595162" y="750569"/>
                </a:moveTo>
                <a:lnTo>
                  <a:pt x="593892" y="750569"/>
                </a:lnTo>
                <a:lnTo>
                  <a:pt x="593892" y="869950"/>
                </a:lnTo>
                <a:lnTo>
                  <a:pt x="614623" y="869950"/>
                </a:lnTo>
                <a:lnTo>
                  <a:pt x="636378" y="864869"/>
                </a:lnTo>
                <a:lnTo>
                  <a:pt x="696420" y="839469"/>
                </a:lnTo>
                <a:lnTo>
                  <a:pt x="733706" y="815339"/>
                </a:lnTo>
                <a:lnTo>
                  <a:pt x="774572" y="815339"/>
                </a:lnTo>
                <a:lnTo>
                  <a:pt x="771469" y="806450"/>
                </a:lnTo>
                <a:lnTo>
                  <a:pt x="768047" y="795019"/>
                </a:lnTo>
                <a:lnTo>
                  <a:pt x="765564" y="782319"/>
                </a:lnTo>
                <a:lnTo>
                  <a:pt x="774034" y="773429"/>
                </a:lnTo>
                <a:lnTo>
                  <a:pt x="777569" y="769619"/>
                </a:lnTo>
                <a:lnTo>
                  <a:pt x="636178" y="769619"/>
                </a:lnTo>
                <a:lnTo>
                  <a:pt x="625465" y="767079"/>
                </a:lnTo>
                <a:lnTo>
                  <a:pt x="615530" y="759460"/>
                </a:lnTo>
                <a:lnTo>
                  <a:pt x="605666" y="753110"/>
                </a:lnTo>
                <a:lnTo>
                  <a:pt x="595162" y="750569"/>
                </a:lnTo>
                <a:close/>
              </a:path>
              <a:path w="1188720" h="1258570">
                <a:moveTo>
                  <a:pt x="592375" y="750569"/>
                </a:moveTo>
                <a:lnTo>
                  <a:pt x="582717" y="753110"/>
                </a:lnTo>
                <a:lnTo>
                  <a:pt x="573321" y="759460"/>
                </a:lnTo>
                <a:lnTo>
                  <a:pt x="563414" y="765810"/>
                </a:lnTo>
                <a:lnTo>
                  <a:pt x="552226" y="769619"/>
                </a:lnTo>
                <a:lnTo>
                  <a:pt x="592617" y="769619"/>
                </a:lnTo>
                <a:lnTo>
                  <a:pt x="592375" y="750569"/>
                </a:lnTo>
                <a:close/>
              </a:path>
              <a:path w="1188720" h="1258570">
                <a:moveTo>
                  <a:pt x="641516" y="579119"/>
                </a:moveTo>
                <a:lnTo>
                  <a:pt x="610802" y="579119"/>
                </a:lnTo>
                <a:lnTo>
                  <a:pt x="593942" y="581660"/>
                </a:lnTo>
                <a:lnTo>
                  <a:pt x="607513" y="624839"/>
                </a:lnTo>
                <a:lnTo>
                  <a:pt x="623457" y="626110"/>
                </a:lnTo>
                <a:lnTo>
                  <a:pt x="638850" y="628650"/>
                </a:lnTo>
                <a:lnTo>
                  <a:pt x="679050" y="643889"/>
                </a:lnTo>
                <a:lnTo>
                  <a:pt x="708707" y="683260"/>
                </a:lnTo>
                <a:lnTo>
                  <a:pt x="710063" y="697229"/>
                </a:lnTo>
                <a:lnTo>
                  <a:pt x="708200" y="707389"/>
                </a:lnTo>
                <a:lnTo>
                  <a:pt x="681007" y="748029"/>
                </a:lnTo>
                <a:lnTo>
                  <a:pt x="636178" y="769619"/>
                </a:lnTo>
                <a:lnTo>
                  <a:pt x="777569" y="769619"/>
                </a:lnTo>
                <a:lnTo>
                  <a:pt x="805276" y="734060"/>
                </a:lnTo>
                <a:lnTo>
                  <a:pt x="824761" y="699769"/>
                </a:lnTo>
                <a:lnTo>
                  <a:pt x="830279" y="688339"/>
                </a:lnTo>
                <a:lnTo>
                  <a:pt x="849947" y="655319"/>
                </a:lnTo>
                <a:lnTo>
                  <a:pt x="861735" y="632460"/>
                </a:lnTo>
                <a:lnTo>
                  <a:pt x="866815" y="629919"/>
                </a:lnTo>
                <a:lnTo>
                  <a:pt x="876716" y="624839"/>
                </a:lnTo>
                <a:lnTo>
                  <a:pt x="876590" y="622300"/>
                </a:lnTo>
                <a:lnTo>
                  <a:pt x="754002" y="622300"/>
                </a:lnTo>
                <a:lnTo>
                  <a:pt x="744997" y="621029"/>
                </a:lnTo>
                <a:lnTo>
                  <a:pt x="735370" y="615950"/>
                </a:lnTo>
                <a:lnTo>
                  <a:pt x="734100" y="613410"/>
                </a:lnTo>
                <a:lnTo>
                  <a:pt x="731560" y="612139"/>
                </a:lnTo>
                <a:lnTo>
                  <a:pt x="691471" y="589279"/>
                </a:lnTo>
                <a:lnTo>
                  <a:pt x="655410" y="580389"/>
                </a:lnTo>
                <a:lnTo>
                  <a:pt x="641516" y="579119"/>
                </a:lnTo>
                <a:close/>
              </a:path>
              <a:path w="1188720" h="1258570">
                <a:moveTo>
                  <a:pt x="311408" y="163829"/>
                </a:moveTo>
                <a:lnTo>
                  <a:pt x="306374" y="176529"/>
                </a:lnTo>
                <a:lnTo>
                  <a:pt x="301662" y="187960"/>
                </a:lnTo>
                <a:lnTo>
                  <a:pt x="297264" y="199389"/>
                </a:lnTo>
                <a:lnTo>
                  <a:pt x="293170" y="212089"/>
                </a:lnTo>
                <a:lnTo>
                  <a:pt x="289371" y="224789"/>
                </a:lnTo>
                <a:lnTo>
                  <a:pt x="285857" y="236219"/>
                </a:lnTo>
                <a:lnTo>
                  <a:pt x="276938" y="274319"/>
                </a:lnTo>
                <a:lnTo>
                  <a:pt x="270260" y="312419"/>
                </a:lnTo>
                <a:lnTo>
                  <a:pt x="265576" y="350519"/>
                </a:lnTo>
                <a:lnTo>
                  <a:pt x="263438" y="374650"/>
                </a:lnTo>
                <a:lnTo>
                  <a:pt x="260183" y="381000"/>
                </a:lnTo>
                <a:lnTo>
                  <a:pt x="245875" y="427989"/>
                </a:lnTo>
                <a:lnTo>
                  <a:pt x="241691" y="471169"/>
                </a:lnTo>
                <a:lnTo>
                  <a:pt x="242010" y="481329"/>
                </a:lnTo>
                <a:lnTo>
                  <a:pt x="247319" y="519429"/>
                </a:lnTo>
                <a:lnTo>
                  <a:pt x="257893" y="556260"/>
                </a:lnTo>
                <a:lnTo>
                  <a:pt x="283350" y="600710"/>
                </a:lnTo>
                <a:lnTo>
                  <a:pt x="312326" y="624839"/>
                </a:lnTo>
                <a:lnTo>
                  <a:pt x="311145" y="579119"/>
                </a:lnTo>
                <a:lnTo>
                  <a:pt x="304850" y="570229"/>
                </a:lnTo>
                <a:lnTo>
                  <a:pt x="299170" y="561339"/>
                </a:lnTo>
                <a:lnTo>
                  <a:pt x="282979" y="515619"/>
                </a:lnTo>
                <a:lnTo>
                  <a:pt x="278180" y="468629"/>
                </a:lnTo>
                <a:lnTo>
                  <a:pt x="278159" y="464819"/>
                </a:lnTo>
                <a:lnTo>
                  <a:pt x="278874" y="452119"/>
                </a:lnTo>
                <a:lnTo>
                  <a:pt x="285938" y="412750"/>
                </a:lnTo>
                <a:lnTo>
                  <a:pt x="304574" y="375919"/>
                </a:lnTo>
                <a:lnTo>
                  <a:pt x="312332" y="370839"/>
                </a:lnTo>
                <a:lnTo>
                  <a:pt x="311408" y="163829"/>
                </a:lnTo>
                <a:close/>
              </a:path>
              <a:path w="1188720" h="1258570">
                <a:moveTo>
                  <a:pt x="565954" y="577850"/>
                </a:moveTo>
                <a:lnTo>
                  <a:pt x="550658" y="577850"/>
                </a:lnTo>
                <a:lnTo>
                  <a:pt x="523031" y="580389"/>
                </a:lnTo>
                <a:lnTo>
                  <a:pt x="510652" y="584200"/>
                </a:lnTo>
                <a:lnTo>
                  <a:pt x="499198" y="586739"/>
                </a:lnTo>
                <a:lnTo>
                  <a:pt x="462145" y="605789"/>
                </a:lnTo>
                <a:lnTo>
                  <a:pt x="454954" y="610869"/>
                </a:lnTo>
                <a:lnTo>
                  <a:pt x="452414" y="612139"/>
                </a:lnTo>
                <a:lnTo>
                  <a:pt x="451271" y="613410"/>
                </a:lnTo>
                <a:lnTo>
                  <a:pt x="448731" y="615950"/>
                </a:lnTo>
                <a:lnTo>
                  <a:pt x="438072" y="621029"/>
                </a:lnTo>
                <a:lnTo>
                  <a:pt x="428250" y="622300"/>
                </a:lnTo>
                <a:lnTo>
                  <a:pt x="593892" y="622300"/>
                </a:lnTo>
                <a:lnTo>
                  <a:pt x="593892" y="581660"/>
                </a:lnTo>
                <a:lnTo>
                  <a:pt x="582269" y="580389"/>
                </a:lnTo>
                <a:lnTo>
                  <a:pt x="565954" y="577850"/>
                </a:lnTo>
                <a:close/>
              </a:path>
              <a:path w="1188720" h="1258570">
                <a:moveTo>
                  <a:pt x="652751" y="0"/>
                </a:moveTo>
                <a:lnTo>
                  <a:pt x="633814" y="0"/>
                </a:lnTo>
                <a:lnTo>
                  <a:pt x="614196" y="1269"/>
                </a:lnTo>
                <a:lnTo>
                  <a:pt x="593892" y="3810"/>
                </a:lnTo>
                <a:lnTo>
                  <a:pt x="593892" y="276860"/>
                </a:lnTo>
                <a:lnTo>
                  <a:pt x="603805" y="284479"/>
                </a:lnTo>
                <a:lnTo>
                  <a:pt x="613680" y="290829"/>
                </a:lnTo>
                <a:lnTo>
                  <a:pt x="633464" y="304800"/>
                </a:lnTo>
                <a:lnTo>
                  <a:pt x="643446" y="312419"/>
                </a:lnTo>
                <a:lnTo>
                  <a:pt x="663771" y="325119"/>
                </a:lnTo>
                <a:lnTo>
                  <a:pt x="674188" y="332739"/>
                </a:lnTo>
                <a:lnTo>
                  <a:pt x="684824" y="339089"/>
                </a:lnTo>
                <a:lnTo>
                  <a:pt x="695714" y="344169"/>
                </a:lnTo>
                <a:lnTo>
                  <a:pt x="706896" y="350519"/>
                </a:lnTo>
                <a:lnTo>
                  <a:pt x="742556" y="365760"/>
                </a:lnTo>
                <a:lnTo>
                  <a:pt x="782156" y="377189"/>
                </a:lnTo>
                <a:lnTo>
                  <a:pt x="826683" y="382269"/>
                </a:lnTo>
                <a:lnTo>
                  <a:pt x="826321" y="398779"/>
                </a:lnTo>
                <a:lnTo>
                  <a:pt x="823063" y="452119"/>
                </a:lnTo>
                <a:lnTo>
                  <a:pt x="816228" y="505460"/>
                </a:lnTo>
                <a:lnTo>
                  <a:pt x="805410" y="554989"/>
                </a:lnTo>
                <a:lnTo>
                  <a:pt x="790204" y="594360"/>
                </a:lnTo>
                <a:lnTo>
                  <a:pt x="762398" y="621029"/>
                </a:lnTo>
                <a:lnTo>
                  <a:pt x="754002" y="622300"/>
                </a:lnTo>
                <a:lnTo>
                  <a:pt x="876590" y="622300"/>
                </a:lnTo>
                <a:lnTo>
                  <a:pt x="875142" y="593089"/>
                </a:lnTo>
                <a:lnTo>
                  <a:pt x="855507" y="593089"/>
                </a:lnTo>
                <a:lnTo>
                  <a:pt x="844666" y="590550"/>
                </a:lnTo>
                <a:lnTo>
                  <a:pt x="842187" y="543560"/>
                </a:lnTo>
                <a:lnTo>
                  <a:pt x="841516" y="514350"/>
                </a:lnTo>
                <a:lnTo>
                  <a:pt x="841623" y="490219"/>
                </a:lnTo>
                <a:lnTo>
                  <a:pt x="844008" y="444500"/>
                </a:lnTo>
                <a:lnTo>
                  <a:pt x="851434" y="397510"/>
                </a:lnTo>
                <a:lnTo>
                  <a:pt x="876721" y="368300"/>
                </a:lnTo>
                <a:lnTo>
                  <a:pt x="876721" y="173989"/>
                </a:lnTo>
                <a:lnTo>
                  <a:pt x="859465" y="138429"/>
                </a:lnTo>
                <a:lnTo>
                  <a:pt x="829225" y="91439"/>
                </a:lnTo>
                <a:lnTo>
                  <a:pt x="793606" y="54610"/>
                </a:lnTo>
                <a:lnTo>
                  <a:pt x="752436" y="25400"/>
                </a:lnTo>
                <a:lnTo>
                  <a:pt x="705541" y="7619"/>
                </a:lnTo>
                <a:lnTo>
                  <a:pt x="671013" y="1269"/>
                </a:lnTo>
                <a:lnTo>
                  <a:pt x="652751" y="0"/>
                </a:lnTo>
                <a:close/>
              </a:path>
              <a:path w="1188720" h="1258570">
                <a:moveTo>
                  <a:pt x="876721" y="173989"/>
                </a:moveTo>
                <a:lnTo>
                  <a:pt x="882648" y="372110"/>
                </a:lnTo>
                <a:lnTo>
                  <a:pt x="889269" y="381000"/>
                </a:lnTo>
                <a:lnTo>
                  <a:pt x="896026" y="393700"/>
                </a:lnTo>
                <a:lnTo>
                  <a:pt x="908382" y="435610"/>
                </a:lnTo>
                <a:lnTo>
                  <a:pt x="910810" y="462279"/>
                </a:lnTo>
                <a:lnTo>
                  <a:pt x="910789" y="474979"/>
                </a:lnTo>
                <a:lnTo>
                  <a:pt x="905997" y="514350"/>
                </a:lnTo>
                <a:lnTo>
                  <a:pt x="889236" y="560069"/>
                </a:lnTo>
                <a:lnTo>
                  <a:pt x="876729" y="579119"/>
                </a:lnTo>
                <a:lnTo>
                  <a:pt x="883840" y="621029"/>
                </a:lnTo>
                <a:lnTo>
                  <a:pt x="911471" y="591819"/>
                </a:lnTo>
                <a:lnTo>
                  <a:pt x="932421" y="549910"/>
                </a:lnTo>
                <a:lnTo>
                  <a:pt x="943670" y="508000"/>
                </a:lnTo>
                <a:lnTo>
                  <a:pt x="946148" y="474979"/>
                </a:lnTo>
                <a:lnTo>
                  <a:pt x="946038" y="462279"/>
                </a:lnTo>
                <a:lnTo>
                  <a:pt x="941028" y="419100"/>
                </a:lnTo>
                <a:lnTo>
                  <a:pt x="925107" y="370839"/>
                </a:lnTo>
                <a:lnTo>
                  <a:pt x="923358" y="356869"/>
                </a:lnTo>
                <a:lnTo>
                  <a:pt x="921440" y="342900"/>
                </a:lnTo>
                <a:lnTo>
                  <a:pt x="919352" y="328929"/>
                </a:lnTo>
                <a:lnTo>
                  <a:pt x="917095" y="316229"/>
                </a:lnTo>
                <a:lnTo>
                  <a:pt x="914669" y="302260"/>
                </a:lnTo>
                <a:lnTo>
                  <a:pt x="912072" y="289560"/>
                </a:lnTo>
                <a:lnTo>
                  <a:pt x="909305" y="276860"/>
                </a:lnTo>
                <a:lnTo>
                  <a:pt x="906368" y="264160"/>
                </a:lnTo>
                <a:lnTo>
                  <a:pt x="903261" y="252729"/>
                </a:lnTo>
                <a:lnTo>
                  <a:pt x="899982" y="240029"/>
                </a:lnTo>
                <a:lnTo>
                  <a:pt x="885160" y="194310"/>
                </a:lnTo>
                <a:lnTo>
                  <a:pt x="881026" y="184150"/>
                </a:lnTo>
                <a:lnTo>
                  <a:pt x="876721" y="173989"/>
                </a:lnTo>
                <a:close/>
              </a:path>
              <a:path w="1188720" h="1258570">
                <a:moveTo>
                  <a:pt x="584218" y="5079"/>
                </a:moveTo>
                <a:lnTo>
                  <a:pt x="573441" y="7619"/>
                </a:lnTo>
                <a:lnTo>
                  <a:pt x="561474" y="10160"/>
                </a:lnTo>
                <a:lnTo>
                  <a:pt x="547870" y="12700"/>
                </a:lnTo>
                <a:lnTo>
                  <a:pt x="532180" y="16510"/>
                </a:lnTo>
                <a:lnTo>
                  <a:pt x="508731" y="21589"/>
                </a:lnTo>
                <a:lnTo>
                  <a:pt x="495830" y="24129"/>
                </a:lnTo>
                <a:lnTo>
                  <a:pt x="481575" y="27939"/>
                </a:lnTo>
                <a:lnTo>
                  <a:pt x="440510" y="35560"/>
                </a:lnTo>
                <a:lnTo>
                  <a:pt x="404694" y="52069"/>
                </a:lnTo>
                <a:lnTo>
                  <a:pt x="373760" y="74929"/>
                </a:lnTo>
                <a:lnTo>
                  <a:pt x="347338" y="104139"/>
                </a:lnTo>
                <a:lnTo>
                  <a:pt x="325062" y="137160"/>
                </a:lnTo>
                <a:lnTo>
                  <a:pt x="312333" y="162560"/>
                </a:lnTo>
                <a:lnTo>
                  <a:pt x="317088" y="370839"/>
                </a:lnTo>
                <a:lnTo>
                  <a:pt x="324159" y="374650"/>
                </a:lnTo>
                <a:lnTo>
                  <a:pt x="330888" y="382269"/>
                </a:lnTo>
                <a:lnTo>
                  <a:pt x="343858" y="426719"/>
                </a:lnTo>
                <a:lnTo>
                  <a:pt x="346657" y="464819"/>
                </a:lnTo>
                <a:lnTo>
                  <a:pt x="346753" y="482600"/>
                </a:lnTo>
                <a:lnTo>
                  <a:pt x="346630" y="487679"/>
                </a:lnTo>
                <a:lnTo>
                  <a:pt x="342950" y="537210"/>
                </a:lnTo>
                <a:lnTo>
                  <a:pt x="335889" y="581660"/>
                </a:lnTo>
                <a:lnTo>
                  <a:pt x="332651" y="596900"/>
                </a:lnTo>
                <a:lnTo>
                  <a:pt x="396795" y="596900"/>
                </a:lnTo>
                <a:lnTo>
                  <a:pt x="380664" y="553719"/>
                </a:lnTo>
                <a:lnTo>
                  <a:pt x="370111" y="497839"/>
                </a:lnTo>
                <a:lnTo>
                  <a:pt x="365810" y="457200"/>
                </a:lnTo>
                <a:lnTo>
                  <a:pt x="363444" y="416560"/>
                </a:lnTo>
                <a:lnTo>
                  <a:pt x="362901" y="394969"/>
                </a:lnTo>
                <a:lnTo>
                  <a:pt x="363008" y="363219"/>
                </a:lnTo>
                <a:lnTo>
                  <a:pt x="363043" y="360679"/>
                </a:lnTo>
                <a:lnTo>
                  <a:pt x="363641" y="345439"/>
                </a:lnTo>
                <a:lnTo>
                  <a:pt x="363719" y="339089"/>
                </a:lnTo>
                <a:lnTo>
                  <a:pt x="370568" y="293369"/>
                </a:lnTo>
                <a:lnTo>
                  <a:pt x="389850" y="246379"/>
                </a:lnTo>
                <a:lnTo>
                  <a:pt x="422810" y="219710"/>
                </a:lnTo>
                <a:lnTo>
                  <a:pt x="445247" y="217169"/>
                </a:lnTo>
                <a:lnTo>
                  <a:pt x="591766" y="217169"/>
                </a:lnTo>
                <a:lnTo>
                  <a:pt x="584218" y="5079"/>
                </a:lnTo>
                <a:close/>
              </a:path>
              <a:path w="1188720" h="1258570">
                <a:moveTo>
                  <a:pt x="874576" y="581660"/>
                </a:moveTo>
                <a:lnTo>
                  <a:pt x="865562" y="589279"/>
                </a:lnTo>
                <a:lnTo>
                  <a:pt x="855507" y="593089"/>
                </a:lnTo>
                <a:lnTo>
                  <a:pt x="875142" y="593089"/>
                </a:lnTo>
                <a:lnTo>
                  <a:pt x="874576" y="581660"/>
                </a:lnTo>
                <a:close/>
              </a:path>
              <a:path w="1188720" h="1258570">
                <a:moveTo>
                  <a:pt x="591766" y="217169"/>
                </a:moveTo>
                <a:lnTo>
                  <a:pt x="445247" y="217169"/>
                </a:lnTo>
                <a:lnTo>
                  <a:pt x="470866" y="219710"/>
                </a:lnTo>
                <a:lnTo>
                  <a:pt x="498785" y="227329"/>
                </a:lnTo>
                <a:lnTo>
                  <a:pt x="539703" y="243839"/>
                </a:lnTo>
                <a:lnTo>
                  <a:pt x="572713" y="262889"/>
                </a:lnTo>
                <a:lnTo>
                  <a:pt x="583344" y="270510"/>
                </a:lnTo>
                <a:lnTo>
                  <a:pt x="593891" y="276860"/>
                </a:lnTo>
                <a:lnTo>
                  <a:pt x="591766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951" y="2303830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程序的格式框架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09955"/>
            <a:ext cx="6482080" cy="3744595"/>
          </a:xfrm>
          <a:custGeom>
            <a:avLst/>
            <a:gdLst/>
            <a:ahLst/>
            <a:cxnLst/>
            <a:rect l="l" t="t" r="r" b="b"/>
            <a:pathLst>
              <a:path w="6482080" h="3744595">
                <a:moveTo>
                  <a:pt x="0" y="3744467"/>
                </a:moveTo>
                <a:lnTo>
                  <a:pt x="6481572" y="3744467"/>
                </a:lnTo>
                <a:lnTo>
                  <a:pt x="6481572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6908"/>
            <a:ext cx="6487795" cy="3750945"/>
          </a:xfrm>
          <a:custGeom>
            <a:avLst/>
            <a:gdLst/>
            <a:ahLst/>
            <a:cxnLst/>
            <a:rect l="l" t="t" r="r" b="b"/>
            <a:pathLst>
              <a:path w="6487795" h="3750945">
                <a:moveTo>
                  <a:pt x="6486271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6271" y="3750564"/>
                </a:lnTo>
                <a:lnTo>
                  <a:pt x="6487668" y="3749192"/>
                </a:lnTo>
                <a:lnTo>
                  <a:pt x="6487668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7668" y="3682"/>
                </a:lnTo>
                <a:lnTo>
                  <a:pt x="6487668" y="1396"/>
                </a:lnTo>
                <a:lnTo>
                  <a:pt x="6486271" y="0"/>
                </a:lnTo>
                <a:close/>
              </a:path>
              <a:path w="6487795" h="3750945">
                <a:moveTo>
                  <a:pt x="6487668" y="3682"/>
                </a:moveTo>
                <a:lnTo>
                  <a:pt x="6483985" y="3682"/>
                </a:lnTo>
                <a:lnTo>
                  <a:pt x="6483985" y="3746906"/>
                </a:lnTo>
                <a:lnTo>
                  <a:pt x="6487668" y="3746906"/>
                </a:lnTo>
                <a:lnTo>
                  <a:pt x="6487668" y="3682"/>
                </a:lnTo>
                <a:close/>
              </a:path>
              <a:path w="6487795" h="3750945">
                <a:moveTo>
                  <a:pt x="6482842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2842" y="3745687"/>
                </a:lnTo>
                <a:lnTo>
                  <a:pt x="6482842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2842" y="6095"/>
                </a:lnTo>
                <a:lnTo>
                  <a:pt x="6482842" y="4825"/>
                </a:lnTo>
                <a:close/>
              </a:path>
              <a:path w="6487795" h="3750945">
                <a:moveTo>
                  <a:pt x="6482842" y="6095"/>
                </a:moveTo>
                <a:lnTo>
                  <a:pt x="6481572" y="6095"/>
                </a:lnTo>
                <a:lnTo>
                  <a:pt x="6481572" y="3744467"/>
                </a:lnTo>
                <a:lnTo>
                  <a:pt x="6482842" y="3744467"/>
                </a:lnTo>
                <a:lnTo>
                  <a:pt x="6482842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2978" y="526755"/>
            <a:ext cx="6000750" cy="427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F0000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F0000"/>
                </a:solidFill>
                <a:latin typeface="FZLTZHB--B51-0"/>
                <a:cs typeface="FZLTZHB--B51-0"/>
              </a:rPr>
              <a:t>t.py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129665" algn="l"/>
                <a:tab pos="141033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号的温度</a:t>
            </a:r>
            <a:r>
              <a:rPr sz="2000" spc="-25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60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60" dirty="0">
                <a:latin typeface="FZLTZHB--B51-0"/>
                <a:cs typeface="FZLTZHB--B51-0"/>
              </a:rPr>
              <a:t>St</a:t>
            </a:r>
            <a:r>
              <a:rPr sz="2000" b="1" spc="35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latin typeface="FZLTZHB--B51-0"/>
                <a:cs typeface="FZLTZHB--B51-0"/>
              </a:rPr>
              <a:t>]:</a:t>
            </a:r>
            <a:endParaRPr sz="2000" dirty="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1570" algn="l"/>
                <a:tab pos="4064000" algn="l"/>
                <a:tab pos="4344035" algn="l"/>
              </a:tabLst>
            </a:pPr>
            <a:r>
              <a:rPr sz="2000" b="1" spc="-550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v</a:t>
            </a:r>
            <a:r>
              <a:rPr sz="2000" b="1" spc="175" dirty="0">
                <a:solidFill>
                  <a:srgbClr val="900090"/>
                </a:solidFill>
                <a:latin typeface="FZLTZHB--B51-0"/>
                <a:cs typeface="FZLTZHB--B51-0"/>
              </a:rPr>
              <a:t>al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125" dirty="0">
                <a:latin typeface="FZLTZHB--B51-0"/>
                <a:cs typeface="FZLTZHB--B51-0"/>
              </a:rPr>
              <a:t>0</a:t>
            </a:r>
            <a:r>
              <a:rPr sz="2000" b="1" spc="6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3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445" dirty="0">
                <a:latin typeface="FZLTZHB--B51-0"/>
                <a:cs typeface="FZLTZHB--B51-0"/>
              </a:rPr>
              <a:t>)</a:t>
            </a:r>
            <a:r>
              <a:rPr sz="2000" b="1" spc="350" dirty="0">
                <a:latin typeface="FZLTZHB--B51-0"/>
                <a:cs typeface="FZLTZHB--B51-0"/>
              </a:rPr>
              <a:t>/</a:t>
            </a:r>
            <a:r>
              <a:rPr sz="2000" b="1" spc="75" dirty="0">
                <a:latin typeface="FZLTZHB--B51-0"/>
                <a:cs typeface="FZLTZHB--B51-0"/>
              </a:rPr>
              <a:t>1.8</a:t>
            </a:r>
            <a:endParaRPr sz="2000" dirty="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45" dirty="0">
                <a:solidFill>
                  <a:srgbClr val="900090"/>
                </a:solidFill>
                <a:latin typeface="FZLTZHB--B51-0"/>
                <a:cs typeface="FZLTZHB--B51-0"/>
              </a:rPr>
              <a:t>prin</a:t>
            </a:r>
            <a:r>
              <a:rPr sz="2000" b="1" spc="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25" dirty="0">
                <a:latin typeface="FZLTZHB--B51-0"/>
                <a:cs typeface="FZLTZHB--B51-0"/>
              </a:rPr>
              <a:t>t(</a:t>
            </a:r>
            <a:r>
              <a:rPr sz="2000" b="1" spc="5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235" algn="l"/>
                <a:tab pos="36449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90" dirty="0">
                <a:latin typeface="FZLTZHB--B51-0"/>
                <a:cs typeface="FZLTZHB--B51-0"/>
              </a:rPr>
              <a:t>e</a:t>
            </a:r>
            <a:r>
              <a:rPr sz="2000" b="1" spc="-535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35" dirty="0">
                <a:latin typeface="FZLTZHB--B51-0"/>
                <a:cs typeface="FZLTZHB--B51-0"/>
              </a:rPr>
              <a:t>t</a:t>
            </a:r>
            <a:r>
              <a:rPr sz="2000" b="1" spc="320" dirty="0">
                <a:latin typeface="FZLTZHB--B51-0"/>
                <a:cs typeface="FZLTZHB--B51-0"/>
              </a:rPr>
              <a:t>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54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0" dirty="0"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15" dirty="0">
                <a:latin typeface="FZLTZHB--B51-0"/>
                <a:cs typeface="FZLTZHB--B51-0"/>
              </a:rPr>
              <a:t>]:</a:t>
            </a:r>
            <a:endParaRPr sz="2000" dirty="0">
              <a:latin typeface="FZLTZHB--B51-0"/>
              <a:cs typeface="FZLTZHB--B51-0"/>
            </a:endParaRPr>
          </a:p>
          <a:p>
            <a:pPr marL="571500" marR="5080">
              <a:lnSpc>
                <a:spcPct val="120000"/>
              </a:lnSpc>
              <a:tabLst>
                <a:tab pos="852169" algn="l"/>
                <a:tab pos="1131570" algn="l"/>
                <a:tab pos="4483100" algn="l"/>
                <a:tab pos="4761865" algn="l"/>
              </a:tabLst>
            </a:pPr>
            <a:r>
              <a:rPr sz="2000" b="1" spc="-300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60" dirty="0">
                <a:latin typeface="FZLTZHB--B51-0"/>
                <a:cs typeface="FZLTZHB--B51-0"/>
              </a:rPr>
              <a:t>1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-265" dirty="0">
                <a:latin typeface="FZLTZHB--B51-0"/>
                <a:cs typeface="FZLTZHB--B51-0"/>
              </a:rPr>
              <a:t>8</a:t>
            </a:r>
            <a:r>
              <a:rPr sz="2000" b="1" spc="150" dirty="0">
                <a:latin typeface="FZLTZHB--B51-0"/>
                <a:cs typeface="FZLTZHB--B51-0"/>
              </a:rPr>
              <a:t>*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245" dirty="0">
                <a:latin typeface="FZLTZHB--B51-0"/>
                <a:cs typeface="FZLTZHB--B51-0"/>
              </a:rPr>
              <a:t>tr[0</a:t>
            </a:r>
            <a:r>
              <a:rPr sz="2000" b="1" spc="17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r>
              <a:rPr sz="2000" b="1" spc="-90" dirty="0">
                <a:latin typeface="FZLTZHB--B51-0"/>
                <a:cs typeface="FZLTZHB--B51-0"/>
              </a:rPr>
              <a:t> </a:t>
            </a:r>
            <a:r>
              <a:rPr sz="2000" b="1" spc="145" dirty="0">
                <a:solidFill>
                  <a:srgbClr val="900090"/>
                </a:solidFill>
                <a:latin typeface="FZLTZHB--B51-0"/>
                <a:cs typeface="FZLTZHB--B51-0"/>
              </a:rPr>
              <a:t>prin</a:t>
            </a:r>
            <a:r>
              <a:rPr sz="2000" b="1" spc="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95" dirty="0">
                <a:latin typeface="FZLTZHB--B51-0"/>
                <a:cs typeface="FZLTZHB--B51-0"/>
              </a:rPr>
              <a:t>t(</a:t>
            </a:r>
            <a:r>
              <a:rPr sz="2000" b="1" spc="160" dirty="0">
                <a:latin typeface="FZLTZHB--B51-0"/>
                <a:cs typeface="FZLTZHB--B51-0"/>
              </a:rPr>
              <a:t>F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2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30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444500" indent="127000">
              <a:lnSpc>
                <a:spcPct val="100000"/>
              </a:lnSpc>
              <a:spcBef>
                <a:spcPts val="480"/>
              </a:spcBef>
            </a:pPr>
            <a:r>
              <a:rPr sz="2000" b="1" spc="145" dirty="0">
                <a:solidFill>
                  <a:srgbClr val="900090"/>
                </a:solidFill>
                <a:latin typeface="FZLTZHB--B51-0"/>
                <a:cs typeface="FZLTZHB--B51-0"/>
              </a:rPr>
              <a:t>prin</a:t>
            </a:r>
            <a:r>
              <a:rPr sz="2000" b="1" spc="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式错</a:t>
            </a:r>
            <a:r>
              <a:rPr sz="2000" spc="-10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代码高亮：编程的色彩</a:t>
            </a:r>
            <a:r>
              <a:rPr sz="2000" b="1" spc="-10" dirty="0">
                <a:latin typeface="Heiti SC"/>
                <a:cs typeface="Heiti SC"/>
              </a:rPr>
              <a:t>辅</a:t>
            </a:r>
            <a:r>
              <a:rPr sz="2000" b="1" dirty="0">
                <a:latin typeface="Heiti SC"/>
                <a:cs typeface="Heiti SC"/>
              </a:rPr>
              <a:t>助体</a:t>
            </a:r>
            <a:r>
              <a:rPr sz="2000" b="1" spc="-10" dirty="0">
                <a:latin typeface="Heiti SC"/>
                <a:cs typeface="Heiti SC"/>
              </a:rPr>
              <a:t>系</a:t>
            </a:r>
            <a:r>
              <a:rPr sz="2000" b="1" dirty="0">
                <a:latin typeface="Heiti SC"/>
                <a:cs typeface="Heiti SC"/>
              </a:rPr>
              <a:t>，不</a:t>
            </a:r>
            <a:r>
              <a:rPr sz="2000" b="1" spc="-10" dirty="0">
                <a:latin typeface="Heiti SC"/>
                <a:cs typeface="Heiti SC"/>
              </a:rPr>
              <a:t>是</a:t>
            </a:r>
            <a:r>
              <a:rPr sz="2000" b="1" dirty="0">
                <a:latin typeface="Heiti SC"/>
                <a:cs typeface="Heiti SC"/>
              </a:rPr>
              <a:t>语法</a:t>
            </a:r>
            <a:r>
              <a:rPr sz="2000" b="1" spc="-10" dirty="0">
                <a:latin typeface="Heiti SC"/>
                <a:cs typeface="Heiti SC"/>
              </a:rPr>
              <a:t>要</a:t>
            </a:r>
            <a:r>
              <a:rPr sz="2000" b="1" spc="5" dirty="0">
                <a:latin typeface="Heiti SC"/>
                <a:cs typeface="Heiti SC"/>
              </a:rPr>
              <a:t>求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11480"/>
            <a:ext cx="6480175" cy="3744595"/>
          </a:xfrm>
          <a:custGeom>
            <a:avLst/>
            <a:gdLst/>
            <a:ahLst/>
            <a:cxnLst/>
            <a:rect l="l" t="t" r="r" b="b"/>
            <a:pathLst>
              <a:path w="6480175" h="3744595">
                <a:moveTo>
                  <a:pt x="0" y="3744467"/>
                </a:moveTo>
                <a:lnTo>
                  <a:pt x="6480048" y="3744467"/>
                </a:lnTo>
                <a:lnTo>
                  <a:pt x="6480048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8431"/>
            <a:ext cx="6486525" cy="3750945"/>
          </a:xfrm>
          <a:custGeom>
            <a:avLst/>
            <a:gdLst/>
            <a:ahLst/>
            <a:cxnLst/>
            <a:rect l="l" t="t" r="r" b="b"/>
            <a:pathLst>
              <a:path w="6486525" h="3750945">
                <a:moveTo>
                  <a:pt x="6484747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4747" y="3750564"/>
                </a:lnTo>
                <a:lnTo>
                  <a:pt x="6486144" y="3749192"/>
                </a:lnTo>
                <a:lnTo>
                  <a:pt x="6486144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144" y="3682"/>
                </a:lnTo>
                <a:lnTo>
                  <a:pt x="6486144" y="1396"/>
                </a:lnTo>
                <a:lnTo>
                  <a:pt x="6484747" y="0"/>
                </a:lnTo>
                <a:close/>
              </a:path>
              <a:path w="6486525" h="3750945">
                <a:moveTo>
                  <a:pt x="6486144" y="3682"/>
                </a:moveTo>
                <a:lnTo>
                  <a:pt x="6482461" y="3682"/>
                </a:lnTo>
                <a:lnTo>
                  <a:pt x="6482461" y="3746906"/>
                </a:lnTo>
                <a:lnTo>
                  <a:pt x="6486144" y="3746906"/>
                </a:lnTo>
                <a:lnTo>
                  <a:pt x="6486144" y="3682"/>
                </a:lnTo>
                <a:close/>
              </a:path>
              <a:path w="6486525" h="3750945">
                <a:moveTo>
                  <a:pt x="6481318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1318" y="3745687"/>
                </a:lnTo>
                <a:lnTo>
                  <a:pt x="6481318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1318" y="6095"/>
                </a:lnTo>
                <a:lnTo>
                  <a:pt x="6481318" y="4825"/>
                </a:lnTo>
                <a:close/>
              </a:path>
              <a:path w="6486525" h="3750945">
                <a:moveTo>
                  <a:pt x="6481318" y="6095"/>
                </a:moveTo>
                <a:lnTo>
                  <a:pt x="6480048" y="6095"/>
                </a:lnTo>
                <a:lnTo>
                  <a:pt x="6480048" y="3744467"/>
                </a:lnTo>
                <a:lnTo>
                  <a:pt x="6481318" y="3744467"/>
                </a:lnTo>
                <a:lnTo>
                  <a:pt x="6481318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597" y="540344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9D9D9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9D9D9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983" y="895350"/>
            <a:ext cx="7646034" cy="4044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9930">
              <a:lnSpc>
                <a:spcPct val="100000"/>
              </a:lnSpc>
              <a:tabLst>
                <a:tab pos="1826895" algn="l"/>
                <a:tab pos="2107565" algn="l"/>
              </a:tabLst>
            </a:pP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114" dirty="0">
                <a:solidFill>
                  <a:srgbClr val="D9D9D9"/>
                </a:solidFill>
                <a:latin typeface="FZLTZHB--B51-0"/>
                <a:cs typeface="FZLTZHB--B51-0"/>
              </a:rPr>
              <a:t>input(</a:t>
            </a:r>
            <a:r>
              <a:rPr sz="2000" b="1" spc="100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 dirty="0">
              <a:latin typeface="FZLTZHB--B51-0"/>
              <a:cs typeface="FZLTZHB--B51-0"/>
            </a:endParaRPr>
          </a:p>
          <a:p>
            <a:pPr marL="709930">
              <a:lnSpc>
                <a:spcPct val="100000"/>
              </a:lnSpc>
              <a:spcBef>
                <a:spcPts val="480"/>
              </a:spcBef>
              <a:tabLst>
                <a:tab pos="2806065" algn="l"/>
                <a:tab pos="406336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</a:t>
            </a:r>
            <a:endParaRPr sz="2000" dirty="0">
              <a:latin typeface="FZLTZHB--B51-0"/>
              <a:cs typeface="FZLTZHB--B51-0"/>
            </a:endParaRPr>
          </a:p>
          <a:p>
            <a:pPr marL="1269365">
              <a:lnSpc>
                <a:spcPct val="100000"/>
              </a:lnSpc>
              <a:spcBef>
                <a:spcPts val="480"/>
              </a:spcBef>
              <a:tabLst>
                <a:tab pos="1549400" algn="l"/>
                <a:tab pos="1828800" algn="l"/>
                <a:tab pos="4761230" algn="l"/>
                <a:tab pos="5041900" algn="l"/>
              </a:tabLst>
            </a:pPr>
            <a:r>
              <a:rPr sz="2000" b="1" spc="-545" dirty="0">
                <a:solidFill>
                  <a:srgbClr val="D9D9D9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30" dirty="0">
                <a:solidFill>
                  <a:srgbClr val="D9D9D9"/>
                </a:solidFill>
                <a:latin typeface="FZLTZHB--B51-0"/>
                <a:cs typeface="FZLTZHB--B51-0"/>
              </a:rPr>
              <a:t>(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120" dirty="0">
                <a:solidFill>
                  <a:srgbClr val="D9D9D9"/>
                </a:solidFill>
                <a:latin typeface="FZLTZHB--B51-0"/>
                <a:cs typeface="FZLTZHB--B51-0"/>
              </a:rPr>
              <a:t>v</a:t>
            </a:r>
            <a:r>
              <a:rPr sz="2000" b="1" spc="70" dirty="0">
                <a:solidFill>
                  <a:srgbClr val="D9D9D9"/>
                </a:solidFill>
                <a:latin typeface="FZLTZHB--B51-0"/>
                <a:cs typeface="FZLTZHB--B51-0"/>
              </a:rPr>
              <a:t>al(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60" dirty="0">
                <a:solidFill>
                  <a:srgbClr val="D9D9D9"/>
                </a:solidFill>
                <a:latin typeface="FZLTZHB--B51-0"/>
                <a:cs typeface="FZLTZHB--B51-0"/>
              </a:rPr>
              <a:t>St</a:t>
            </a:r>
            <a:r>
              <a:rPr sz="2000" b="1" spc="35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38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3</a:t>
            </a: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2</a:t>
            </a:r>
            <a:r>
              <a:rPr sz="2000" b="1" spc="335" dirty="0">
                <a:solidFill>
                  <a:srgbClr val="D9D9D9"/>
                </a:solidFill>
                <a:latin typeface="FZLTZHB--B51-0"/>
                <a:cs typeface="FZLTZHB--B51-0"/>
              </a:rPr>
              <a:t>)/1</a:t>
            </a:r>
            <a:r>
              <a:rPr sz="2000" b="1" spc="265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50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endParaRPr sz="2000" dirty="0">
              <a:latin typeface="FZLTZHB--B51-0"/>
              <a:cs typeface="FZLTZHB--B51-0"/>
            </a:endParaRPr>
          </a:p>
          <a:p>
            <a:pPr marL="1269365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9D9D9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709930">
              <a:lnSpc>
                <a:spcPct val="100000"/>
              </a:lnSpc>
              <a:spcBef>
                <a:spcPts val="480"/>
              </a:spcBef>
              <a:tabLst>
                <a:tab pos="3086100" algn="l"/>
                <a:tab pos="434213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85" dirty="0">
                <a:latin typeface="FZLTZHB--B51-0"/>
                <a:cs typeface="FZLTZHB--B51-0"/>
              </a:rPr>
              <a:t>e</a:t>
            </a:r>
            <a:r>
              <a:rPr sz="2000" b="1" spc="-540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50" dirty="0">
                <a:latin typeface="FZLTZHB--B51-0"/>
                <a:cs typeface="FZLTZHB--B51-0"/>
              </a:rPr>
              <a:t>r</a:t>
            </a:r>
            <a:r>
              <a:rPr sz="2000" b="1" spc="290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 dirty="0">
              <a:latin typeface="FZLTZHB--B51-0"/>
              <a:cs typeface="FZLTZHB--B51-0"/>
            </a:endParaRPr>
          </a:p>
          <a:p>
            <a:pPr marL="1269365">
              <a:lnSpc>
                <a:spcPct val="100000"/>
              </a:lnSpc>
              <a:spcBef>
                <a:spcPts val="480"/>
              </a:spcBef>
              <a:tabLst>
                <a:tab pos="1549400" algn="l"/>
                <a:tab pos="1828800" algn="l"/>
                <a:tab pos="5180330" algn="l"/>
                <a:tab pos="5459095" algn="l"/>
              </a:tabLst>
            </a:pPr>
            <a:r>
              <a:rPr sz="2000" b="1" spc="-295" dirty="0">
                <a:solidFill>
                  <a:srgbClr val="D9D9D9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65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r>
              <a:rPr sz="2000" b="1" spc="-95" dirty="0">
                <a:solidFill>
                  <a:srgbClr val="D9D9D9"/>
                </a:solidFill>
                <a:latin typeface="FZLTZHB--B51-0"/>
                <a:cs typeface="FZLTZHB--B51-0"/>
              </a:rPr>
              <a:t>*ev</a:t>
            </a:r>
            <a:r>
              <a:rPr sz="2000" b="1" spc="-114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130" dirty="0">
                <a:solidFill>
                  <a:srgbClr val="D9D9D9"/>
                </a:solidFill>
                <a:latin typeface="FZLTZHB--B51-0"/>
                <a:cs typeface="FZLTZHB--B51-0"/>
              </a:rPr>
              <a:t>l(</a:t>
            </a:r>
            <a:r>
              <a:rPr sz="2000" b="1" spc="27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-44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tr[</a:t>
            </a:r>
            <a:r>
              <a:rPr sz="2000" b="1" spc="26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43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10" dirty="0">
                <a:solidFill>
                  <a:srgbClr val="D9D9D9"/>
                </a:solidFill>
                <a:latin typeface="FZLTZHB--B51-0"/>
                <a:cs typeface="FZLTZHB--B51-0"/>
              </a:rPr>
              <a:t>32</a:t>
            </a:r>
            <a:endParaRPr sz="2000" dirty="0">
              <a:latin typeface="FZLTZHB--B51-0"/>
              <a:cs typeface="FZLTZHB--B51-0"/>
            </a:endParaRPr>
          </a:p>
          <a:p>
            <a:pPr marL="1269365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16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70993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12700" indent="1256665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print("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格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式错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误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缩进</a:t>
            </a:r>
            <a:r>
              <a:rPr sz="2400" b="1" spc="-5" dirty="0">
                <a:latin typeface="Heiti SC"/>
                <a:cs typeface="Heiti SC"/>
              </a:rPr>
              <a:t>：一行代码开始前的空白区域，表达程序的格式框架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7311" y="1694052"/>
            <a:ext cx="360680" cy="422909"/>
          </a:xfrm>
          <a:custGeom>
            <a:avLst/>
            <a:gdLst/>
            <a:ahLst/>
            <a:cxnLst/>
            <a:rect l="l" t="t" r="r" b="b"/>
            <a:pathLst>
              <a:path w="360680" h="422910">
                <a:moveTo>
                  <a:pt x="285382" y="370619"/>
                </a:moveTo>
                <a:lnTo>
                  <a:pt x="200025" y="398399"/>
                </a:lnTo>
                <a:lnTo>
                  <a:pt x="196342" y="405511"/>
                </a:lnTo>
                <a:lnTo>
                  <a:pt x="198500" y="412242"/>
                </a:lnTo>
                <a:lnTo>
                  <a:pt x="200660" y="418846"/>
                </a:lnTo>
                <a:lnTo>
                  <a:pt x="207899" y="422529"/>
                </a:lnTo>
                <a:lnTo>
                  <a:pt x="337626" y="380365"/>
                </a:lnTo>
                <a:lnTo>
                  <a:pt x="332486" y="380365"/>
                </a:lnTo>
                <a:lnTo>
                  <a:pt x="286765" y="370967"/>
                </a:lnTo>
                <a:lnTo>
                  <a:pt x="285382" y="370619"/>
                </a:lnTo>
                <a:close/>
              </a:path>
              <a:path w="360680" h="422910">
                <a:moveTo>
                  <a:pt x="309277" y="362834"/>
                </a:moveTo>
                <a:lnTo>
                  <a:pt x="285382" y="370619"/>
                </a:lnTo>
                <a:lnTo>
                  <a:pt x="286765" y="370967"/>
                </a:lnTo>
                <a:lnTo>
                  <a:pt x="332486" y="380365"/>
                </a:lnTo>
                <a:lnTo>
                  <a:pt x="333039" y="377571"/>
                </a:lnTo>
                <a:lnTo>
                  <a:pt x="326770" y="377571"/>
                </a:lnTo>
                <a:lnTo>
                  <a:pt x="309277" y="362834"/>
                </a:lnTo>
                <a:close/>
              </a:path>
              <a:path w="360680" h="422910">
                <a:moveTo>
                  <a:pt x="237744" y="269367"/>
                </a:moveTo>
                <a:lnTo>
                  <a:pt x="229743" y="270129"/>
                </a:lnTo>
                <a:lnTo>
                  <a:pt x="225298" y="275463"/>
                </a:lnTo>
                <a:lnTo>
                  <a:pt x="220725" y="280797"/>
                </a:lnTo>
                <a:lnTo>
                  <a:pt x="288168" y="345050"/>
                </a:lnTo>
                <a:lnTo>
                  <a:pt x="327660" y="353441"/>
                </a:lnTo>
                <a:lnTo>
                  <a:pt x="337438" y="355346"/>
                </a:lnTo>
                <a:lnTo>
                  <a:pt x="332486" y="380365"/>
                </a:lnTo>
                <a:lnTo>
                  <a:pt x="337626" y="380365"/>
                </a:lnTo>
                <a:lnTo>
                  <a:pt x="360680" y="372872"/>
                </a:lnTo>
                <a:lnTo>
                  <a:pt x="243077" y="273939"/>
                </a:lnTo>
                <a:lnTo>
                  <a:pt x="237744" y="269367"/>
                </a:lnTo>
                <a:close/>
              </a:path>
              <a:path w="360680" h="422910">
                <a:moveTo>
                  <a:pt x="331088" y="355727"/>
                </a:moveTo>
                <a:lnTo>
                  <a:pt x="309277" y="362834"/>
                </a:lnTo>
                <a:lnTo>
                  <a:pt x="326770" y="377571"/>
                </a:lnTo>
                <a:lnTo>
                  <a:pt x="331088" y="355727"/>
                </a:lnTo>
                <a:close/>
              </a:path>
              <a:path w="360680" h="422910">
                <a:moveTo>
                  <a:pt x="337363" y="355727"/>
                </a:moveTo>
                <a:lnTo>
                  <a:pt x="331088" y="355727"/>
                </a:lnTo>
                <a:lnTo>
                  <a:pt x="326770" y="377571"/>
                </a:lnTo>
                <a:lnTo>
                  <a:pt x="333039" y="377571"/>
                </a:lnTo>
                <a:lnTo>
                  <a:pt x="337363" y="355727"/>
                </a:lnTo>
                <a:close/>
              </a:path>
              <a:path w="360680" h="422910">
                <a:moveTo>
                  <a:pt x="24892" y="0"/>
                </a:moveTo>
                <a:lnTo>
                  <a:pt x="0" y="5080"/>
                </a:lnTo>
                <a:lnTo>
                  <a:pt x="7874" y="44323"/>
                </a:lnTo>
                <a:lnTo>
                  <a:pt x="16128" y="83438"/>
                </a:lnTo>
                <a:lnTo>
                  <a:pt x="25400" y="121666"/>
                </a:lnTo>
                <a:lnTo>
                  <a:pt x="36068" y="158496"/>
                </a:lnTo>
                <a:lnTo>
                  <a:pt x="55625" y="210439"/>
                </a:lnTo>
                <a:lnTo>
                  <a:pt x="81280" y="256413"/>
                </a:lnTo>
                <a:lnTo>
                  <a:pt x="114554" y="294894"/>
                </a:lnTo>
                <a:lnTo>
                  <a:pt x="155448" y="324358"/>
                </a:lnTo>
                <a:lnTo>
                  <a:pt x="201802" y="346202"/>
                </a:lnTo>
                <a:lnTo>
                  <a:pt x="251840" y="362204"/>
                </a:lnTo>
                <a:lnTo>
                  <a:pt x="285382" y="370619"/>
                </a:lnTo>
                <a:lnTo>
                  <a:pt x="309277" y="362834"/>
                </a:lnTo>
                <a:lnTo>
                  <a:pt x="288168" y="345050"/>
                </a:lnTo>
                <a:lnTo>
                  <a:pt x="259206" y="337947"/>
                </a:lnTo>
                <a:lnTo>
                  <a:pt x="226694" y="328168"/>
                </a:lnTo>
                <a:lnTo>
                  <a:pt x="182371" y="310134"/>
                </a:lnTo>
                <a:lnTo>
                  <a:pt x="143637" y="286131"/>
                </a:lnTo>
                <a:lnTo>
                  <a:pt x="111760" y="255143"/>
                </a:lnTo>
                <a:lnTo>
                  <a:pt x="86360" y="215392"/>
                </a:lnTo>
                <a:lnTo>
                  <a:pt x="66167" y="168275"/>
                </a:lnTo>
                <a:lnTo>
                  <a:pt x="50037" y="115697"/>
                </a:lnTo>
                <a:lnTo>
                  <a:pt x="41020" y="78232"/>
                </a:lnTo>
                <a:lnTo>
                  <a:pt x="32765" y="39370"/>
                </a:lnTo>
                <a:lnTo>
                  <a:pt x="24892" y="0"/>
                </a:lnTo>
                <a:close/>
              </a:path>
              <a:path w="360680" h="422910">
                <a:moveTo>
                  <a:pt x="288168" y="345050"/>
                </a:moveTo>
                <a:lnTo>
                  <a:pt x="309277" y="362834"/>
                </a:lnTo>
                <a:lnTo>
                  <a:pt x="331088" y="355727"/>
                </a:lnTo>
                <a:lnTo>
                  <a:pt x="337363" y="355727"/>
                </a:lnTo>
                <a:lnTo>
                  <a:pt x="337438" y="355346"/>
                </a:lnTo>
                <a:lnTo>
                  <a:pt x="327660" y="353441"/>
                </a:lnTo>
                <a:lnTo>
                  <a:pt x="292862" y="346202"/>
                </a:lnTo>
                <a:lnTo>
                  <a:pt x="288168" y="34505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7311" y="2744216"/>
            <a:ext cx="360680" cy="422909"/>
          </a:xfrm>
          <a:custGeom>
            <a:avLst/>
            <a:gdLst/>
            <a:ahLst/>
            <a:cxnLst/>
            <a:rect l="l" t="t" r="r" b="b"/>
            <a:pathLst>
              <a:path w="360680" h="422910">
                <a:moveTo>
                  <a:pt x="285706" y="370577"/>
                </a:moveTo>
                <a:lnTo>
                  <a:pt x="200151" y="398652"/>
                </a:lnTo>
                <a:lnTo>
                  <a:pt x="196469" y="405891"/>
                </a:lnTo>
                <a:lnTo>
                  <a:pt x="198627" y="412495"/>
                </a:lnTo>
                <a:lnTo>
                  <a:pt x="200787" y="419226"/>
                </a:lnTo>
                <a:lnTo>
                  <a:pt x="208025" y="422782"/>
                </a:lnTo>
                <a:lnTo>
                  <a:pt x="337820" y="380238"/>
                </a:lnTo>
                <a:lnTo>
                  <a:pt x="332613" y="380238"/>
                </a:lnTo>
                <a:lnTo>
                  <a:pt x="322452" y="378332"/>
                </a:lnTo>
                <a:lnTo>
                  <a:pt x="286765" y="370839"/>
                </a:lnTo>
                <a:lnTo>
                  <a:pt x="285706" y="370577"/>
                </a:lnTo>
                <a:close/>
              </a:path>
              <a:path w="360680" h="422910">
                <a:moveTo>
                  <a:pt x="309215" y="362863"/>
                </a:moveTo>
                <a:lnTo>
                  <a:pt x="285706" y="370577"/>
                </a:lnTo>
                <a:lnTo>
                  <a:pt x="286765" y="370839"/>
                </a:lnTo>
                <a:lnTo>
                  <a:pt x="322452" y="378332"/>
                </a:lnTo>
                <a:lnTo>
                  <a:pt x="332613" y="380238"/>
                </a:lnTo>
                <a:lnTo>
                  <a:pt x="333116" y="377570"/>
                </a:lnTo>
                <a:lnTo>
                  <a:pt x="326770" y="377570"/>
                </a:lnTo>
                <a:lnTo>
                  <a:pt x="309215" y="362863"/>
                </a:lnTo>
                <a:close/>
              </a:path>
              <a:path w="360680" h="422910">
                <a:moveTo>
                  <a:pt x="237489" y="269620"/>
                </a:moveTo>
                <a:lnTo>
                  <a:pt x="229488" y="270256"/>
                </a:lnTo>
                <a:lnTo>
                  <a:pt x="225044" y="275716"/>
                </a:lnTo>
                <a:lnTo>
                  <a:pt x="220471" y="281050"/>
                </a:lnTo>
                <a:lnTo>
                  <a:pt x="287658" y="344803"/>
                </a:lnTo>
                <a:lnTo>
                  <a:pt x="327660" y="353440"/>
                </a:lnTo>
                <a:lnTo>
                  <a:pt x="337312" y="355345"/>
                </a:lnTo>
                <a:lnTo>
                  <a:pt x="332613" y="380238"/>
                </a:lnTo>
                <a:lnTo>
                  <a:pt x="337820" y="380238"/>
                </a:lnTo>
                <a:lnTo>
                  <a:pt x="360680" y="372744"/>
                </a:lnTo>
                <a:lnTo>
                  <a:pt x="237489" y="269620"/>
                </a:lnTo>
                <a:close/>
              </a:path>
              <a:path w="360680" h="422910">
                <a:moveTo>
                  <a:pt x="330962" y="355726"/>
                </a:moveTo>
                <a:lnTo>
                  <a:pt x="309215" y="362863"/>
                </a:lnTo>
                <a:lnTo>
                  <a:pt x="326770" y="377570"/>
                </a:lnTo>
                <a:lnTo>
                  <a:pt x="330962" y="355726"/>
                </a:lnTo>
                <a:close/>
              </a:path>
              <a:path w="360680" h="422910">
                <a:moveTo>
                  <a:pt x="337240" y="355726"/>
                </a:moveTo>
                <a:lnTo>
                  <a:pt x="330962" y="355726"/>
                </a:lnTo>
                <a:lnTo>
                  <a:pt x="326770" y="377570"/>
                </a:lnTo>
                <a:lnTo>
                  <a:pt x="333116" y="377570"/>
                </a:lnTo>
                <a:lnTo>
                  <a:pt x="337240" y="355726"/>
                </a:lnTo>
                <a:close/>
              </a:path>
              <a:path w="360680" h="422910">
                <a:moveTo>
                  <a:pt x="24892" y="0"/>
                </a:moveTo>
                <a:lnTo>
                  <a:pt x="0" y="4952"/>
                </a:lnTo>
                <a:lnTo>
                  <a:pt x="7874" y="44322"/>
                </a:lnTo>
                <a:lnTo>
                  <a:pt x="16128" y="83438"/>
                </a:lnTo>
                <a:lnTo>
                  <a:pt x="25400" y="121538"/>
                </a:lnTo>
                <a:lnTo>
                  <a:pt x="36068" y="158369"/>
                </a:lnTo>
                <a:lnTo>
                  <a:pt x="55625" y="210438"/>
                </a:lnTo>
                <a:lnTo>
                  <a:pt x="81280" y="256412"/>
                </a:lnTo>
                <a:lnTo>
                  <a:pt x="114554" y="294894"/>
                </a:lnTo>
                <a:lnTo>
                  <a:pt x="155448" y="324357"/>
                </a:lnTo>
                <a:lnTo>
                  <a:pt x="201802" y="346075"/>
                </a:lnTo>
                <a:lnTo>
                  <a:pt x="251840" y="362203"/>
                </a:lnTo>
                <a:lnTo>
                  <a:pt x="285706" y="370577"/>
                </a:lnTo>
                <a:lnTo>
                  <a:pt x="309215" y="362863"/>
                </a:lnTo>
                <a:lnTo>
                  <a:pt x="287658" y="344803"/>
                </a:lnTo>
                <a:lnTo>
                  <a:pt x="259080" y="337819"/>
                </a:lnTo>
                <a:lnTo>
                  <a:pt x="226694" y="328167"/>
                </a:lnTo>
                <a:lnTo>
                  <a:pt x="182244" y="309879"/>
                </a:lnTo>
                <a:lnTo>
                  <a:pt x="143637" y="286131"/>
                </a:lnTo>
                <a:lnTo>
                  <a:pt x="111760" y="255142"/>
                </a:lnTo>
                <a:lnTo>
                  <a:pt x="86360" y="215391"/>
                </a:lnTo>
                <a:lnTo>
                  <a:pt x="66167" y="168275"/>
                </a:lnTo>
                <a:lnTo>
                  <a:pt x="50037" y="115569"/>
                </a:lnTo>
                <a:lnTo>
                  <a:pt x="41020" y="78104"/>
                </a:lnTo>
                <a:lnTo>
                  <a:pt x="32765" y="39369"/>
                </a:lnTo>
                <a:lnTo>
                  <a:pt x="24892" y="0"/>
                </a:lnTo>
                <a:close/>
              </a:path>
              <a:path w="360680" h="422910">
                <a:moveTo>
                  <a:pt x="287658" y="344803"/>
                </a:moveTo>
                <a:lnTo>
                  <a:pt x="309215" y="362863"/>
                </a:lnTo>
                <a:lnTo>
                  <a:pt x="330962" y="355726"/>
                </a:lnTo>
                <a:lnTo>
                  <a:pt x="337240" y="355726"/>
                </a:lnTo>
                <a:lnTo>
                  <a:pt x="337312" y="355345"/>
                </a:lnTo>
                <a:lnTo>
                  <a:pt x="327660" y="353440"/>
                </a:lnTo>
                <a:lnTo>
                  <a:pt x="292862" y="346075"/>
                </a:lnTo>
                <a:lnTo>
                  <a:pt x="287658" y="344803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8074" y="3779392"/>
            <a:ext cx="322580" cy="267970"/>
          </a:xfrm>
          <a:custGeom>
            <a:avLst/>
            <a:gdLst/>
            <a:ahLst/>
            <a:cxnLst/>
            <a:rect l="l" t="t" r="r" b="b"/>
            <a:pathLst>
              <a:path w="322580" h="267970">
                <a:moveTo>
                  <a:pt x="245122" y="211867"/>
                </a:moveTo>
                <a:lnTo>
                  <a:pt x="159384" y="243395"/>
                </a:lnTo>
                <a:lnTo>
                  <a:pt x="155956" y="250837"/>
                </a:lnTo>
                <a:lnTo>
                  <a:pt x="160781" y="264274"/>
                </a:lnTo>
                <a:lnTo>
                  <a:pt x="168275" y="267715"/>
                </a:lnTo>
                <a:lnTo>
                  <a:pt x="298432" y="219887"/>
                </a:lnTo>
                <a:lnTo>
                  <a:pt x="293750" y="219887"/>
                </a:lnTo>
                <a:lnTo>
                  <a:pt x="250698" y="212890"/>
                </a:lnTo>
                <a:lnTo>
                  <a:pt x="245122" y="211867"/>
                </a:lnTo>
                <a:close/>
              </a:path>
              <a:path w="322580" h="267970">
                <a:moveTo>
                  <a:pt x="269361" y="202954"/>
                </a:moveTo>
                <a:lnTo>
                  <a:pt x="245122" y="211867"/>
                </a:lnTo>
                <a:lnTo>
                  <a:pt x="250698" y="212890"/>
                </a:lnTo>
                <a:lnTo>
                  <a:pt x="293750" y="219887"/>
                </a:lnTo>
                <a:lnTo>
                  <a:pt x="294149" y="217296"/>
                </a:lnTo>
                <a:lnTo>
                  <a:pt x="287781" y="217296"/>
                </a:lnTo>
                <a:lnTo>
                  <a:pt x="269361" y="202954"/>
                </a:lnTo>
                <a:close/>
              </a:path>
              <a:path w="322580" h="267970">
                <a:moveTo>
                  <a:pt x="192786" y="110489"/>
                </a:moveTo>
                <a:lnTo>
                  <a:pt x="184657" y="111493"/>
                </a:lnTo>
                <a:lnTo>
                  <a:pt x="180339" y="117132"/>
                </a:lnTo>
                <a:lnTo>
                  <a:pt x="175894" y="122783"/>
                </a:lnTo>
                <a:lnTo>
                  <a:pt x="212118" y="158381"/>
                </a:lnTo>
                <a:lnTo>
                  <a:pt x="247562" y="185980"/>
                </a:lnTo>
                <a:lnTo>
                  <a:pt x="297688" y="194284"/>
                </a:lnTo>
                <a:lnTo>
                  <a:pt x="293750" y="219887"/>
                </a:lnTo>
                <a:lnTo>
                  <a:pt x="298432" y="219887"/>
                </a:lnTo>
                <a:lnTo>
                  <a:pt x="322071" y="211200"/>
                </a:lnTo>
                <a:lnTo>
                  <a:pt x="198500" y="114884"/>
                </a:lnTo>
                <a:lnTo>
                  <a:pt x="192786" y="110489"/>
                </a:lnTo>
                <a:close/>
              </a:path>
              <a:path w="322580" h="267970">
                <a:moveTo>
                  <a:pt x="291211" y="194919"/>
                </a:moveTo>
                <a:lnTo>
                  <a:pt x="269361" y="202954"/>
                </a:lnTo>
                <a:lnTo>
                  <a:pt x="287781" y="217296"/>
                </a:lnTo>
                <a:lnTo>
                  <a:pt x="291211" y="194919"/>
                </a:lnTo>
                <a:close/>
              </a:path>
              <a:path w="322580" h="267970">
                <a:moveTo>
                  <a:pt x="297590" y="194919"/>
                </a:moveTo>
                <a:lnTo>
                  <a:pt x="291211" y="194919"/>
                </a:lnTo>
                <a:lnTo>
                  <a:pt x="287781" y="217296"/>
                </a:lnTo>
                <a:lnTo>
                  <a:pt x="294149" y="217296"/>
                </a:lnTo>
                <a:lnTo>
                  <a:pt x="297590" y="194919"/>
                </a:lnTo>
                <a:close/>
              </a:path>
              <a:path w="322580" h="267970">
                <a:moveTo>
                  <a:pt x="25400" y="0"/>
                </a:moveTo>
                <a:lnTo>
                  <a:pt x="0" y="4825"/>
                </a:lnTo>
                <a:lnTo>
                  <a:pt x="3937" y="25526"/>
                </a:lnTo>
                <a:lnTo>
                  <a:pt x="8381" y="46227"/>
                </a:lnTo>
                <a:lnTo>
                  <a:pt x="20955" y="87248"/>
                </a:lnTo>
                <a:lnTo>
                  <a:pt x="42544" y="125691"/>
                </a:lnTo>
                <a:lnTo>
                  <a:pt x="77190" y="158381"/>
                </a:lnTo>
                <a:lnTo>
                  <a:pt x="112394" y="177177"/>
                </a:lnTo>
                <a:lnTo>
                  <a:pt x="154177" y="191782"/>
                </a:lnTo>
                <a:lnTo>
                  <a:pt x="217043" y="206717"/>
                </a:lnTo>
                <a:lnTo>
                  <a:pt x="245122" y="211867"/>
                </a:lnTo>
                <a:lnTo>
                  <a:pt x="269361" y="202954"/>
                </a:lnTo>
                <a:lnTo>
                  <a:pt x="247562" y="185980"/>
                </a:lnTo>
                <a:lnTo>
                  <a:pt x="222503" y="181394"/>
                </a:lnTo>
                <a:lnTo>
                  <a:pt x="190881" y="174612"/>
                </a:lnTo>
                <a:lnTo>
                  <a:pt x="148081" y="162877"/>
                </a:lnTo>
                <a:lnTo>
                  <a:pt x="111887" y="148488"/>
                </a:lnTo>
                <a:lnTo>
                  <a:pt x="76453" y="124815"/>
                </a:lnTo>
                <a:lnTo>
                  <a:pt x="49149" y="86867"/>
                </a:lnTo>
                <a:lnTo>
                  <a:pt x="33655" y="40893"/>
                </a:lnTo>
                <a:lnTo>
                  <a:pt x="29337" y="20700"/>
                </a:lnTo>
                <a:lnTo>
                  <a:pt x="25400" y="0"/>
                </a:lnTo>
                <a:close/>
              </a:path>
              <a:path w="322580" h="267970">
                <a:moveTo>
                  <a:pt x="247562" y="185980"/>
                </a:moveTo>
                <a:lnTo>
                  <a:pt x="269361" y="202954"/>
                </a:lnTo>
                <a:lnTo>
                  <a:pt x="291211" y="194919"/>
                </a:lnTo>
                <a:lnTo>
                  <a:pt x="297590" y="194919"/>
                </a:lnTo>
                <a:lnTo>
                  <a:pt x="297688" y="194284"/>
                </a:lnTo>
                <a:lnTo>
                  <a:pt x="255396" y="187413"/>
                </a:lnTo>
                <a:lnTo>
                  <a:pt x="247562" y="18598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08" y="1064803"/>
            <a:ext cx="15005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#Te</a:t>
            </a:r>
            <a:r>
              <a:rPr sz="1400" b="1" spc="-380" dirty="0">
                <a:solidFill>
                  <a:srgbClr val="D9D9D9"/>
                </a:solidFill>
                <a:latin typeface="FZLTZHB--B51-0"/>
                <a:cs typeface="FZLTZHB--B51-0"/>
              </a:rPr>
              <a:t>m</a:t>
            </a:r>
            <a:r>
              <a:rPr sz="1400" b="1" spc="-245" dirty="0">
                <a:solidFill>
                  <a:srgbClr val="D9D9D9"/>
                </a:solidFill>
                <a:latin typeface="FZLTZHB--B51-0"/>
                <a:cs typeface="FZLTZHB--B51-0"/>
              </a:rPr>
              <a:t>pC</a:t>
            </a:r>
            <a:r>
              <a:rPr sz="1400" b="1" spc="-204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1400" b="1" spc="-65" dirty="0">
                <a:solidFill>
                  <a:srgbClr val="D9D9D9"/>
                </a:solidFill>
                <a:latin typeface="FZLTZHB--B51-0"/>
                <a:cs typeface="FZLTZHB--B51-0"/>
              </a:rPr>
              <a:t>nve</a:t>
            </a:r>
            <a:r>
              <a:rPr sz="1400" b="1" spc="-40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1400" b="1" spc="250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1400" b="1" spc="20" dirty="0">
                <a:solidFill>
                  <a:srgbClr val="D9D9D9"/>
                </a:solidFill>
                <a:latin typeface="FZLTZHB--B51-0"/>
                <a:cs typeface="FZLTZHB--B51-0"/>
              </a:rPr>
              <a:t>.py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3872" y="1852802"/>
            <a:ext cx="250190" cy="321310"/>
          </a:xfrm>
          <a:custGeom>
            <a:avLst/>
            <a:gdLst/>
            <a:ahLst/>
            <a:cxnLst/>
            <a:rect l="l" t="t" r="r" b="b"/>
            <a:pathLst>
              <a:path w="250190" h="321310">
                <a:moveTo>
                  <a:pt x="176684" y="270101"/>
                </a:moveTo>
                <a:lnTo>
                  <a:pt x="88493" y="296672"/>
                </a:lnTo>
                <a:lnTo>
                  <a:pt x="84683" y="303657"/>
                </a:lnTo>
                <a:lnTo>
                  <a:pt x="88722" y="317119"/>
                </a:lnTo>
                <a:lnTo>
                  <a:pt x="95808" y="320929"/>
                </a:lnTo>
                <a:lnTo>
                  <a:pt x="227233" y="281432"/>
                </a:lnTo>
                <a:lnTo>
                  <a:pt x="221170" y="281432"/>
                </a:lnTo>
                <a:lnTo>
                  <a:pt x="198373" y="276098"/>
                </a:lnTo>
                <a:lnTo>
                  <a:pt x="176684" y="270101"/>
                </a:lnTo>
                <a:close/>
              </a:path>
              <a:path w="250190" h="321310">
                <a:moveTo>
                  <a:pt x="198514" y="263524"/>
                </a:moveTo>
                <a:lnTo>
                  <a:pt x="176684" y="270101"/>
                </a:lnTo>
                <a:lnTo>
                  <a:pt x="198373" y="276098"/>
                </a:lnTo>
                <a:lnTo>
                  <a:pt x="221170" y="281432"/>
                </a:lnTo>
                <a:lnTo>
                  <a:pt x="221831" y="278638"/>
                </a:lnTo>
                <a:lnTo>
                  <a:pt x="215684" y="278638"/>
                </a:lnTo>
                <a:lnTo>
                  <a:pt x="198514" y="263524"/>
                </a:lnTo>
                <a:close/>
              </a:path>
              <a:path w="250190" h="321310">
                <a:moveTo>
                  <a:pt x="129108" y="168529"/>
                </a:moveTo>
                <a:lnTo>
                  <a:pt x="121081" y="169037"/>
                </a:lnTo>
                <a:lnTo>
                  <a:pt x="116446" y="174244"/>
                </a:lnTo>
                <a:lnTo>
                  <a:pt x="111810" y="179578"/>
                </a:lnTo>
                <a:lnTo>
                  <a:pt x="112318" y="187579"/>
                </a:lnTo>
                <a:lnTo>
                  <a:pt x="175176" y="242980"/>
                </a:lnTo>
                <a:lnTo>
                  <a:pt x="226999" y="256794"/>
                </a:lnTo>
                <a:lnTo>
                  <a:pt x="221170" y="281432"/>
                </a:lnTo>
                <a:lnTo>
                  <a:pt x="227233" y="281432"/>
                </a:lnTo>
                <a:lnTo>
                  <a:pt x="249631" y="274701"/>
                </a:lnTo>
                <a:lnTo>
                  <a:pt x="134365" y="173101"/>
                </a:lnTo>
                <a:lnTo>
                  <a:pt x="129108" y="168529"/>
                </a:lnTo>
                <a:close/>
              </a:path>
              <a:path w="250190" h="321310">
                <a:moveTo>
                  <a:pt x="220433" y="256921"/>
                </a:moveTo>
                <a:lnTo>
                  <a:pt x="198514" y="263524"/>
                </a:lnTo>
                <a:lnTo>
                  <a:pt x="215684" y="278638"/>
                </a:lnTo>
                <a:lnTo>
                  <a:pt x="220433" y="256921"/>
                </a:lnTo>
                <a:close/>
              </a:path>
              <a:path w="250190" h="321310">
                <a:moveTo>
                  <a:pt x="226969" y="256921"/>
                </a:moveTo>
                <a:lnTo>
                  <a:pt x="220433" y="256921"/>
                </a:lnTo>
                <a:lnTo>
                  <a:pt x="215684" y="278638"/>
                </a:lnTo>
                <a:lnTo>
                  <a:pt x="221831" y="278638"/>
                </a:lnTo>
                <a:lnTo>
                  <a:pt x="226969" y="256921"/>
                </a:lnTo>
                <a:close/>
              </a:path>
              <a:path w="250190" h="321310">
                <a:moveTo>
                  <a:pt x="24942" y="0"/>
                </a:moveTo>
                <a:lnTo>
                  <a:pt x="0" y="4825"/>
                </a:lnTo>
                <a:lnTo>
                  <a:pt x="5524" y="33527"/>
                </a:lnTo>
                <a:lnTo>
                  <a:pt x="11366" y="62103"/>
                </a:lnTo>
                <a:lnTo>
                  <a:pt x="25273" y="117348"/>
                </a:lnTo>
                <a:lnTo>
                  <a:pt x="44221" y="167132"/>
                </a:lnTo>
                <a:lnTo>
                  <a:pt x="63639" y="200025"/>
                </a:lnTo>
                <a:lnTo>
                  <a:pt x="98158" y="234061"/>
                </a:lnTo>
                <a:lnTo>
                  <a:pt x="151155" y="261747"/>
                </a:lnTo>
                <a:lnTo>
                  <a:pt x="176684" y="270101"/>
                </a:lnTo>
                <a:lnTo>
                  <a:pt x="198514" y="263524"/>
                </a:lnTo>
                <a:lnTo>
                  <a:pt x="175176" y="242980"/>
                </a:lnTo>
                <a:lnTo>
                  <a:pt x="161061" y="238379"/>
                </a:lnTo>
                <a:lnTo>
                  <a:pt x="141020" y="229870"/>
                </a:lnTo>
                <a:lnTo>
                  <a:pt x="105676" y="207899"/>
                </a:lnTo>
                <a:lnTo>
                  <a:pt x="78447" y="176784"/>
                </a:lnTo>
                <a:lnTo>
                  <a:pt x="58026" y="134874"/>
                </a:lnTo>
                <a:lnTo>
                  <a:pt x="42557" y="84328"/>
                </a:lnTo>
                <a:lnTo>
                  <a:pt x="30467" y="28701"/>
                </a:lnTo>
                <a:lnTo>
                  <a:pt x="24942" y="0"/>
                </a:lnTo>
                <a:close/>
              </a:path>
              <a:path w="250190" h="321310">
                <a:moveTo>
                  <a:pt x="175176" y="242980"/>
                </a:moveTo>
                <a:lnTo>
                  <a:pt x="198514" y="263524"/>
                </a:lnTo>
                <a:lnTo>
                  <a:pt x="220433" y="256921"/>
                </a:lnTo>
                <a:lnTo>
                  <a:pt x="226969" y="256921"/>
                </a:lnTo>
                <a:lnTo>
                  <a:pt x="205092" y="251587"/>
                </a:lnTo>
                <a:lnTo>
                  <a:pt x="182486" y="245364"/>
                </a:lnTo>
                <a:lnTo>
                  <a:pt x="175176" y="24298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872" y="2620136"/>
            <a:ext cx="250190" cy="321310"/>
          </a:xfrm>
          <a:custGeom>
            <a:avLst/>
            <a:gdLst/>
            <a:ahLst/>
            <a:cxnLst/>
            <a:rect l="l" t="t" r="r" b="b"/>
            <a:pathLst>
              <a:path w="250190" h="321310">
                <a:moveTo>
                  <a:pt x="176684" y="270101"/>
                </a:moveTo>
                <a:lnTo>
                  <a:pt x="88493" y="296671"/>
                </a:lnTo>
                <a:lnTo>
                  <a:pt x="84683" y="303656"/>
                </a:lnTo>
                <a:lnTo>
                  <a:pt x="88722" y="317119"/>
                </a:lnTo>
                <a:lnTo>
                  <a:pt x="95808" y="320929"/>
                </a:lnTo>
                <a:lnTo>
                  <a:pt x="227233" y="281431"/>
                </a:lnTo>
                <a:lnTo>
                  <a:pt x="221170" y="281431"/>
                </a:lnTo>
                <a:lnTo>
                  <a:pt x="198373" y="276098"/>
                </a:lnTo>
                <a:lnTo>
                  <a:pt x="176684" y="270101"/>
                </a:lnTo>
                <a:close/>
              </a:path>
              <a:path w="250190" h="321310">
                <a:moveTo>
                  <a:pt x="198514" y="263524"/>
                </a:moveTo>
                <a:lnTo>
                  <a:pt x="176684" y="270101"/>
                </a:lnTo>
                <a:lnTo>
                  <a:pt x="198373" y="276098"/>
                </a:lnTo>
                <a:lnTo>
                  <a:pt x="221170" y="281431"/>
                </a:lnTo>
                <a:lnTo>
                  <a:pt x="221831" y="278638"/>
                </a:lnTo>
                <a:lnTo>
                  <a:pt x="215684" y="278638"/>
                </a:lnTo>
                <a:lnTo>
                  <a:pt x="198514" y="263524"/>
                </a:lnTo>
                <a:close/>
              </a:path>
              <a:path w="250190" h="321310">
                <a:moveTo>
                  <a:pt x="129095" y="168529"/>
                </a:moveTo>
                <a:lnTo>
                  <a:pt x="121081" y="169037"/>
                </a:lnTo>
                <a:lnTo>
                  <a:pt x="116446" y="174244"/>
                </a:lnTo>
                <a:lnTo>
                  <a:pt x="111798" y="179577"/>
                </a:lnTo>
                <a:lnTo>
                  <a:pt x="112306" y="187579"/>
                </a:lnTo>
                <a:lnTo>
                  <a:pt x="175171" y="242976"/>
                </a:lnTo>
                <a:lnTo>
                  <a:pt x="226999" y="256794"/>
                </a:lnTo>
                <a:lnTo>
                  <a:pt x="221170" y="281431"/>
                </a:lnTo>
                <a:lnTo>
                  <a:pt x="227233" y="281431"/>
                </a:lnTo>
                <a:lnTo>
                  <a:pt x="249631" y="274700"/>
                </a:lnTo>
                <a:lnTo>
                  <a:pt x="134365" y="173100"/>
                </a:lnTo>
                <a:lnTo>
                  <a:pt x="129095" y="168529"/>
                </a:lnTo>
                <a:close/>
              </a:path>
              <a:path w="250190" h="321310">
                <a:moveTo>
                  <a:pt x="220433" y="256920"/>
                </a:moveTo>
                <a:lnTo>
                  <a:pt x="198514" y="263524"/>
                </a:lnTo>
                <a:lnTo>
                  <a:pt x="215684" y="278638"/>
                </a:lnTo>
                <a:lnTo>
                  <a:pt x="220433" y="256920"/>
                </a:lnTo>
                <a:close/>
              </a:path>
              <a:path w="250190" h="321310">
                <a:moveTo>
                  <a:pt x="226969" y="256920"/>
                </a:moveTo>
                <a:lnTo>
                  <a:pt x="220433" y="256920"/>
                </a:lnTo>
                <a:lnTo>
                  <a:pt x="215684" y="278638"/>
                </a:lnTo>
                <a:lnTo>
                  <a:pt x="221831" y="278638"/>
                </a:lnTo>
                <a:lnTo>
                  <a:pt x="226969" y="256920"/>
                </a:lnTo>
                <a:close/>
              </a:path>
              <a:path w="250190" h="321310">
                <a:moveTo>
                  <a:pt x="24942" y="0"/>
                </a:moveTo>
                <a:lnTo>
                  <a:pt x="0" y="4825"/>
                </a:lnTo>
                <a:lnTo>
                  <a:pt x="5524" y="33527"/>
                </a:lnTo>
                <a:lnTo>
                  <a:pt x="11366" y="62102"/>
                </a:lnTo>
                <a:lnTo>
                  <a:pt x="25285" y="117348"/>
                </a:lnTo>
                <a:lnTo>
                  <a:pt x="44285" y="167258"/>
                </a:lnTo>
                <a:lnTo>
                  <a:pt x="71361" y="209676"/>
                </a:lnTo>
                <a:lnTo>
                  <a:pt x="108076" y="240919"/>
                </a:lnTo>
                <a:lnTo>
                  <a:pt x="151155" y="261746"/>
                </a:lnTo>
                <a:lnTo>
                  <a:pt x="176684" y="270101"/>
                </a:lnTo>
                <a:lnTo>
                  <a:pt x="198514" y="263524"/>
                </a:lnTo>
                <a:lnTo>
                  <a:pt x="175171" y="242976"/>
                </a:lnTo>
                <a:lnTo>
                  <a:pt x="161061" y="238379"/>
                </a:lnTo>
                <a:lnTo>
                  <a:pt x="141020" y="229869"/>
                </a:lnTo>
                <a:lnTo>
                  <a:pt x="105740" y="208025"/>
                </a:lnTo>
                <a:lnTo>
                  <a:pt x="78422" y="176783"/>
                </a:lnTo>
                <a:lnTo>
                  <a:pt x="58026" y="134874"/>
                </a:lnTo>
                <a:lnTo>
                  <a:pt x="42570" y="84455"/>
                </a:lnTo>
                <a:lnTo>
                  <a:pt x="30467" y="28701"/>
                </a:lnTo>
                <a:lnTo>
                  <a:pt x="24942" y="0"/>
                </a:lnTo>
                <a:close/>
              </a:path>
              <a:path w="250190" h="321310">
                <a:moveTo>
                  <a:pt x="175171" y="242976"/>
                </a:moveTo>
                <a:lnTo>
                  <a:pt x="198514" y="263524"/>
                </a:lnTo>
                <a:lnTo>
                  <a:pt x="220433" y="256920"/>
                </a:lnTo>
                <a:lnTo>
                  <a:pt x="226969" y="256920"/>
                </a:lnTo>
                <a:lnTo>
                  <a:pt x="205092" y="251587"/>
                </a:lnTo>
                <a:lnTo>
                  <a:pt x="182498" y="245363"/>
                </a:lnTo>
                <a:lnTo>
                  <a:pt x="175171" y="242976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866" y="3378708"/>
            <a:ext cx="221615" cy="209550"/>
          </a:xfrm>
          <a:custGeom>
            <a:avLst/>
            <a:gdLst/>
            <a:ahLst/>
            <a:cxnLst/>
            <a:rect l="l" t="t" r="r" b="b"/>
            <a:pathLst>
              <a:path w="221615" h="209550">
                <a:moveTo>
                  <a:pt x="145997" y="153974"/>
                </a:moveTo>
                <a:lnTo>
                  <a:pt x="58458" y="185039"/>
                </a:lnTo>
                <a:lnTo>
                  <a:pt x="54940" y="192405"/>
                </a:lnTo>
                <a:lnTo>
                  <a:pt x="59715" y="205867"/>
                </a:lnTo>
                <a:lnTo>
                  <a:pt x="67119" y="209423"/>
                </a:lnTo>
                <a:lnTo>
                  <a:pt x="197882" y="163068"/>
                </a:lnTo>
                <a:lnTo>
                  <a:pt x="192976" y="163068"/>
                </a:lnTo>
                <a:lnTo>
                  <a:pt x="172440" y="159385"/>
                </a:lnTo>
                <a:lnTo>
                  <a:pt x="149529" y="154813"/>
                </a:lnTo>
                <a:lnTo>
                  <a:pt x="145997" y="153974"/>
                </a:lnTo>
                <a:close/>
              </a:path>
              <a:path w="221615" h="209550">
                <a:moveTo>
                  <a:pt x="168915" y="145847"/>
                </a:moveTo>
                <a:lnTo>
                  <a:pt x="145997" y="153974"/>
                </a:lnTo>
                <a:lnTo>
                  <a:pt x="149529" y="154813"/>
                </a:lnTo>
                <a:lnTo>
                  <a:pt x="172440" y="159385"/>
                </a:lnTo>
                <a:lnTo>
                  <a:pt x="192976" y="163068"/>
                </a:lnTo>
                <a:lnTo>
                  <a:pt x="193447" y="160401"/>
                </a:lnTo>
                <a:lnTo>
                  <a:pt x="187159" y="160401"/>
                </a:lnTo>
                <a:lnTo>
                  <a:pt x="168915" y="145847"/>
                </a:lnTo>
                <a:close/>
              </a:path>
              <a:path w="221615" h="209550">
                <a:moveTo>
                  <a:pt x="93459" y="52451"/>
                </a:moveTo>
                <a:lnTo>
                  <a:pt x="85305" y="53467"/>
                </a:lnTo>
                <a:lnTo>
                  <a:pt x="76390" y="64643"/>
                </a:lnTo>
                <a:lnTo>
                  <a:pt x="77304" y="72771"/>
                </a:lnTo>
                <a:lnTo>
                  <a:pt x="145630" y="127273"/>
                </a:lnTo>
                <a:lnTo>
                  <a:pt x="155460" y="129540"/>
                </a:lnTo>
                <a:lnTo>
                  <a:pt x="177507" y="133985"/>
                </a:lnTo>
                <a:lnTo>
                  <a:pt x="197484" y="137541"/>
                </a:lnTo>
                <a:lnTo>
                  <a:pt x="192976" y="163068"/>
                </a:lnTo>
                <a:lnTo>
                  <a:pt x="197882" y="163068"/>
                </a:lnTo>
                <a:lnTo>
                  <a:pt x="221538" y="154686"/>
                </a:lnTo>
                <a:lnTo>
                  <a:pt x="99047" y="57023"/>
                </a:lnTo>
                <a:lnTo>
                  <a:pt x="93459" y="52451"/>
                </a:lnTo>
                <a:close/>
              </a:path>
              <a:path w="221615" h="209550">
                <a:moveTo>
                  <a:pt x="190906" y="138049"/>
                </a:moveTo>
                <a:lnTo>
                  <a:pt x="168915" y="145847"/>
                </a:lnTo>
                <a:lnTo>
                  <a:pt x="187159" y="160401"/>
                </a:lnTo>
                <a:lnTo>
                  <a:pt x="190906" y="138049"/>
                </a:lnTo>
                <a:close/>
              </a:path>
              <a:path w="221615" h="209550">
                <a:moveTo>
                  <a:pt x="197395" y="138049"/>
                </a:moveTo>
                <a:lnTo>
                  <a:pt x="190906" y="138049"/>
                </a:lnTo>
                <a:lnTo>
                  <a:pt x="187159" y="160401"/>
                </a:lnTo>
                <a:lnTo>
                  <a:pt x="193447" y="160401"/>
                </a:lnTo>
                <a:lnTo>
                  <a:pt x="197395" y="138049"/>
                </a:lnTo>
                <a:close/>
              </a:path>
              <a:path w="221615" h="209550">
                <a:moveTo>
                  <a:pt x="25526" y="0"/>
                </a:moveTo>
                <a:lnTo>
                  <a:pt x="0" y="4572"/>
                </a:lnTo>
                <a:lnTo>
                  <a:pt x="2666" y="19685"/>
                </a:lnTo>
                <a:lnTo>
                  <a:pt x="5676" y="34925"/>
                </a:lnTo>
                <a:lnTo>
                  <a:pt x="20586" y="79502"/>
                </a:lnTo>
                <a:lnTo>
                  <a:pt x="46316" y="113030"/>
                </a:lnTo>
                <a:lnTo>
                  <a:pt x="86906" y="136779"/>
                </a:lnTo>
                <a:lnTo>
                  <a:pt x="127596" y="149606"/>
                </a:lnTo>
                <a:lnTo>
                  <a:pt x="145997" y="153974"/>
                </a:lnTo>
                <a:lnTo>
                  <a:pt x="168915" y="145847"/>
                </a:lnTo>
                <a:lnTo>
                  <a:pt x="145630" y="127273"/>
                </a:lnTo>
                <a:lnTo>
                  <a:pt x="134531" y="124714"/>
                </a:lnTo>
                <a:lnTo>
                  <a:pt x="115189" y="119380"/>
                </a:lnTo>
                <a:lnTo>
                  <a:pt x="75387" y="102235"/>
                </a:lnTo>
                <a:lnTo>
                  <a:pt x="44373" y="69215"/>
                </a:lnTo>
                <a:lnTo>
                  <a:pt x="31089" y="29845"/>
                </a:lnTo>
                <a:lnTo>
                  <a:pt x="28193" y="15240"/>
                </a:lnTo>
                <a:lnTo>
                  <a:pt x="25526" y="0"/>
                </a:lnTo>
                <a:close/>
              </a:path>
              <a:path w="221615" h="209550">
                <a:moveTo>
                  <a:pt x="145630" y="127273"/>
                </a:moveTo>
                <a:lnTo>
                  <a:pt x="168915" y="145847"/>
                </a:lnTo>
                <a:lnTo>
                  <a:pt x="190906" y="138049"/>
                </a:lnTo>
                <a:lnTo>
                  <a:pt x="197395" y="138049"/>
                </a:lnTo>
                <a:lnTo>
                  <a:pt x="197484" y="137541"/>
                </a:lnTo>
                <a:lnTo>
                  <a:pt x="177507" y="133985"/>
                </a:lnTo>
                <a:lnTo>
                  <a:pt x="155460" y="129540"/>
                </a:lnTo>
                <a:lnTo>
                  <a:pt x="145630" y="127273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1664" y="917447"/>
            <a:ext cx="3980815" cy="2735580"/>
          </a:xfrm>
          <a:custGeom>
            <a:avLst/>
            <a:gdLst/>
            <a:ahLst/>
            <a:cxnLst/>
            <a:rect l="l" t="t" r="r" b="b"/>
            <a:pathLst>
              <a:path w="3980815" h="2735579">
                <a:moveTo>
                  <a:pt x="0" y="2735579"/>
                </a:moveTo>
                <a:lnTo>
                  <a:pt x="3980688" y="2735579"/>
                </a:lnTo>
                <a:lnTo>
                  <a:pt x="3980688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8615" y="914400"/>
            <a:ext cx="3987165" cy="2741930"/>
          </a:xfrm>
          <a:custGeom>
            <a:avLst/>
            <a:gdLst/>
            <a:ahLst/>
            <a:cxnLst/>
            <a:rect l="l" t="t" r="r" b="b"/>
            <a:pathLst>
              <a:path w="3987165" h="2741929">
                <a:moveTo>
                  <a:pt x="3985387" y="0"/>
                </a:moveTo>
                <a:lnTo>
                  <a:pt x="1397" y="0"/>
                </a:lnTo>
                <a:lnTo>
                  <a:pt x="0" y="1397"/>
                </a:lnTo>
                <a:lnTo>
                  <a:pt x="0" y="2740279"/>
                </a:lnTo>
                <a:lnTo>
                  <a:pt x="1397" y="2741676"/>
                </a:lnTo>
                <a:lnTo>
                  <a:pt x="3985387" y="2741676"/>
                </a:lnTo>
                <a:lnTo>
                  <a:pt x="3986784" y="2740279"/>
                </a:lnTo>
                <a:lnTo>
                  <a:pt x="3986784" y="2737993"/>
                </a:lnTo>
                <a:lnTo>
                  <a:pt x="3683" y="2737993"/>
                </a:lnTo>
                <a:lnTo>
                  <a:pt x="3683" y="3683"/>
                </a:lnTo>
                <a:lnTo>
                  <a:pt x="3986784" y="3683"/>
                </a:lnTo>
                <a:lnTo>
                  <a:pt x="3986784" y="1397"/>
                </a:lnTo>
                <a:lnTo>
                  <a:pt x="3985387" y="0"/>
                </a:lnTo>
                <a:close/>
              </a:path>
              <a:path w="3987165" h="2741929">
                <a:moveTo>
                  <a:pt x="3986784" y="3683"/>
                </a:moveTo>
                <a:lnTo>
                  <a:pt x="3983101" y="3683"/>
                </a:lnTo>
                <a:lnTo>
                  <a:pt x="3983101" y="2737993"/>
                </a:lnTo>
                <a:lnTo>
                  <a:pt x="3986784" y="2737993"/>
                </a:lnTo>
                <a:lnTo>
                  <a:pt x="3986784" y="3683"/>
                </a:lnTo>
                <a:close/>
              </a:path>
              <a:path w="3987165" h="2741929">
                <a:moveTo>
                  <a:pt x="3981958" y="4825"/>
                </a:moveTo>
                <a:lnTo>
                  <a:pt x="4825" y="4825"/>
                </a:lnTo>
                <a:lnTo>
                  <a:pt x="4825" y="2736850"/>
                </a:lnTo>
                <a:lnTo>
                  <a:pt x="3981958" y="2736850"/>
                </a:lnTo>
                <a:lnTo>
                  <a:pt x="3981958" y="2735579"/>
                </a:lnTo>
                <a:lnTo>
                  <a:pt x="6096" y="2735580"/>
                </a:lnTo>
                <a:lnTo>
                  <a:pt x="6096" y="6096"/>
                </a:lnTo>
                <a:lnTo>
                  <a:pt x="3981958" y="6096"/>
                </a:lnTo>
                <a:lnTo>
                  <a:pt x="3981958" y="4825"/>
                </a:lnTo>
                <a:close/>
              </a:path>
              <a:path w="3987165" h="2741929">
                <a:moveTo>
                  <a:pt x="3981958" y="6096"/>
                </a:moveTo>
                <a:lnTo>
                  <a:pt x="3980688" y="6096"/>
                </a:lnTo>
                <a:lnTo>
                  <a:pt x="3980688" y="2735580"/>
                </a:lnTo>
                <a:lnTo>
                  <a:pt x="3981958" y="2735579"/>
                </a:lnTo>
                <a:lnTo>
                  <a:pt x="3981958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7934" y="2145664"/>
            <a:ext cx="231140" cy="318770"/>
          </a:xfrm>
          <a:custGeom>
            <a:avLst/>
            <a:gdLst/>
            <a:ahLst/>
            <a:cxnLst/>
            <a:rect l="l" t="t" r="r" b="b"/>
            <a:pathLst>
              <a:path w="231139" h="318769">
                <a:moveTo>
                  <a:pt x="158903" y="269630"/>
                </a:moveTo>
                <a:lnTo>
                  <a:pt x="69341" y="293751"/>
                </a:lnTo>
                <a:lnTo>
                  <a:pt x="65404" y="300736"/>
                </a:lnTo>
                <a:lnTo>
                  <a:pt x="68961" y="314198"/>
                </a:lnTo>
                <a:lnTo>
                  <a:pt x="75945" y="318262"/>
                </a:lnTo>
                <a:lnTo>
                  <a:pt x="82803" y="316484"/>
                </a:lnTo>
                <a:lnTo>
                  <a:pt x="209007" y="282448"/>
                </a:lnTo>
                <a:lnTo>
                  <a:pt x="202437" y="282448"/>
                </a:lnTo>
                <a:lnTo>
                  <a:pt x="183514" y="277495"/>
                </a:lnTo>
                <a:lnTo>
                  <a:pt x="161543" y="270637"/>
                </a:lnTo>
                <a:lnTo>
                  <a:pt x="158903" y="269630"/>
                </a:lnTo>
                <a:close/>
              </a:path>
              <a:path w="231139" h="318769">
                <a:moveTo>
                  <a:pt x="180337" y="263873"/>
                </a:moveTo>
                <a:lnTo>
                  <a:pt x="158903" y="269630"/>
                </a:lnTo>
                <a:lnTo>
                  <a:pt x="161543" y="270637"/>
                </a:lnTo>
                <a:lnTo>
                  <a:pt x="183514" y="277495"/>
                </a:lnTo>
                <a:lnTo>
                  <a:pt x="202437" y="282448"/>
                </a:lnTo>
                <a:lnTo>
                  <a:pt x="203225" y="279527"/>
                </a:lnTo>
                <a:lnTo>
                  <a:pt x="197103" y="279527"/>
                </a:lnTo>
                <a:lnTo>
                  <a:pt x="180337" y="263873"/>
                </a:lnTo>
                <a:close/>
              </a:path>
              <a:path w="231139" h="318769">
                <a:moveTo>
                  <a:pt x="113791" y="166878"/>
                </a:moveTo>
                <a:lnTo>
                  <a:pt x="105663" y="167132"/>
                </a:lnTo>
                <a:lnTo>
                  <a:pt x="96138" y="177419"/>
                </a:lnTo>
                <a:lnTo>
                  <a:pt x="96392" y="185420"/>
                </a:lnTo>
                <a:lnTo>
                  <a:pt x="156451" y="241574"/>
                </a:lnTo>
                <a:lnTo>
                  <a:pt x="209041" y="257937"/>
                </a:lnTo>
                <a:lnTo>
                  <a:pt x="202437" y="282448"/>
                </a:lnTo>
                <a:lnTo>
                  <a:pt x="209007" y="282448"/>
                </a:lnTo>
                <a:lnTo>
                  <a:pt x="231139" y="276479"/>
                </a:lnTo>
                <a:lnTo>
                  <a:pt x="118872" y="171704"/>
                </a:lnTo>
                <a:lnTo>
                  <a:pt x="113791" y="166878"/>
                </a:lnTo>
                <a:close/>
              </a:path>
              <a:path w="231139" h="318769">
                <a:moveTo>
                  <a:pt x="202437" y="257937"/>
                </a:moveTo>
                <a:lnTo>
                  <a:pt x="180337" y="263873"/>
                </a:lnTo>
                <a:lnTo>
                  <a:pt x="197103" y="279527"/>
                </a:lnTo>
                <a:lnTo>
                  <a:pt x="202437" y="257937"/>
                </a:lnTo>
                <a:close/>
              </a:path>
              <a:path w="231139" h="318769">
                <a:moveTo>
                  <a:pt x="209041" y="257937"/>
                </a:moveTo>
                <a:lnTo>
                  <a:pt x="202437" y="257937"/>
                </a:lnTo>
                <a:lnTo>
                  <a:pt x="197103" y="279527"/>
                </a:lnTo>
                <a:lnTo>
                  <a:pt x="203225" y="279527"/>
                </a:lnTo>
                <a:lnTo>
                  <a:pt x="209041" y="257937"/>
                </a:lnTo>
                <a:close/>
              </a:path>
              <a:path w="231139" h="318769">
                <a:moveTo>
                  <a:pt x="25018" y="0"/>
                </a:moveTo>
                <a:lnTo>
                  <a:pt x="0" y="4572"/>
                </a:lnTo>
                <a:lnTo>
                  <a:pt x="5334" y="33528"/>
                </a:lnTo>
                <a:lnTo>
                  <a:pt x="10922" y="62103"/>
                </a:lnTo>
                <a:lnTo>
                  <a:pt x="24002" y="117093"/>
                </a:lnTo>
                <a:lnTo>
                  <a:pt x="41655" y="167132"/>
                </a:lnTo>
                <a:lnTo>
                  <a:pt x="66675" y="209550"/>
                </a:lnTo>
                <a:lnTo>
                  <a:pt x="100584" y="241173"/>
                </a:lnTo>
                <a:lnTo>
                  <a:pt x="140207" y="262509"/>
                </a:lnTo>
                <a:lnTo>
                  <a:pt x="158903" y="269630"/>
                </a:lnTo>
                <a:lnTo>
                  <a:pt x="180337" y="263873"/>
                </a:lnTo>
                <a:lnTo>
                  <a:pt x="156451" y="241574"/>
                </a:lnTo>
                <a:lnTo>
                  <a:pt x="151002" y="239522"/>
                </a:lnTo>
                <a:lnTo>
                  <a:pt x="132841" y="231140"/>
                </a:lnTo>
                <a:lnTo>
                  <a:pt x="100584" y="208787"/>
                </a:lnTo>
                <a:lnTo>
                  <a:pt x="75242" y="177419"/>
                </a:lnTo>
                <a:lnTo>
                  <a:pt x="56387" y="135255"/>
                </a:lnTo>
                <a:lnTo>
                  <a:pt x="41910" y="84709"/>
                </a:lnTo>
                <a:lnTo>
                  <a:pt x="30352" y="28829"/>
                </a:lnTo>
                <a:lnTo>
                  <a:pt x="25018" y="0"/>
                </a:lnTo>
                <a:close/>
              </a:path>
              <a:path w="231139" h="318769">
                <a:moveTo>
                  <a:pt x="156451" y="241574"/>
                </a:moveTo>
                <a:lnTo>
                  <a:pt x="180337" y="263873"/>
                </a:lnTo>
                <a:lnTo>
                  <a:pt x="202437" y="257937"/>
                </a:lnTo>
                <a:lnTo>
                  <a:pt x="209041" y="257937"/>
                </a:lnTo>
                <a:lnTo>
                  <a:pt x="191007" y="253111"/>
                </a:lnTo>
                <a:lnTo>
                  <a:pt x="170561" y="246887"/>
                </a:lnTo>
                <a:lnTo>
                  <a:pt x="156451" y="241574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8134" y="2808985"/>
            <a:ext cx="209550" cy="211454"/>
          </a:xfrm>
          <a:custGeom>
            <a:avLst/>
            <a:gdLst/>
            <a:ahLst/>
            <a:cxnLst/>
            <a:rect l="l" t="t" r="r" b="b"/>
            <a:pathLst>
              <a:path w="209550" h="211455">
                <a:moveTo>
                  <a:pt x="134300" y="156977"/>
                </a:moveTo>
                <a:lnTo>
                  <a:pt x="45847" y="186816"/>
                </a:lnTo>
                <a:lnTo>
                  <a:pt x="42290" y="194182"/>
                </a:lnTo>
                <a:lnTo>
                  <a:pt x="44576" y="201040"/>
                </a:lnTo>
                <a:lnTo>
                  <a:pt x="46862" y="207771"/>
                </a:lnTo>
                <a:lnTo>
                  <a:pt x="54228" y="211455"/>
                </a:lnTo>
                <a:lnTo>
                  <a:pt x="186125" y="166877"/>
                </a:lnTo>
                <a:lnTo>
                  <a:pt x="180720" y="166877"/>
                </a:lnTo>
                <a:lnTo>
                  <a:pt x="162813" y="163321"/>
                </a:lnTo>
                <a:lnTo>
                  <a:pt x="141224" y="158750"/>
                </a:lnTo>
                <a:lnTo>
                  <a:pt x="134300" y="156977"/>
                </a:lnTo>
                <a:close/>
              </a:path>
              <a:path w="209550" h="211455">
                <a:moveTo>
                  <a:pt x="156922" y="149338"/>
                </a:moveTo>
                <a:lnTo>
                  <a:pt x="134300" y="156977"/>
                </a:lnTo>
                <a:lnTo>
                  <a:pt x="141224" y="158750"/>
                </a:lnTo>
                <a:lnTo>
                  <a:pt x="162813" y="163321"/>
                </a:lnTo>
                <a:lnTo>
                  <a:pt x="180720" y="166877"/>
                </a:lnTo>
                <a:lnTo>
                  <a:pt x="181241" y="164211"/>
                </a:lnTo>
                <a:lnTo>
                  <a:pt x="175005" y="164211"/>
                </a:lnTo>
                <a:lnTo>
                  <a:pt x="156922" y="149338"/>
                </a:lnTo>
                <a:close/>
              </a:path>
              <a:path w="209550" h="211455">
                <a:moveTo>
                  <a:pt x="82930" y="54863"/>
                </a:moveTo>
                <a:lnTo>
                  <a:pt x="74675" y="55625"/>
                </a:lnTo>
                <a:lnTo>
                  <a:pt x="70230" y="61213"/>
                </a:lnTo>
                <a:lnTo>
                  <a:pt x="65659" y="66675"/>
                </a:lnTo>
                <a:lnTo>
                  <a:pt x="133438" y="130024"/>
                </a:lnTo>
                <a:lnTo>
                  <a:pt x="185674" y="141477"/>
                </a:lnTo>
                <a:lnTo>
                  <a:pt x="180720" y="166877"/>
                </a:lnTo>
                <a:lnTo>
                  <a:pt x="186125" y="166877"/>
                </a:lnTo>
                <a:lnTo>
                  <a:pt x="209423" y="159003"/>
                </a:lnTo>
                <a:lnTo>
                  <a:pt x="88391" y="59436"/>
                </a:lnTo>
                <a:lnTo>
                  <a:pt x="82930" y="54863"/>
                </a:lnTo>
                <a:close/>
              </a:path>
              <a:path w="209550" h="211455">
                <a:moveTo>
                  <a:pt x="179069" y="141858"/>
                </a:moveTo>
                <a:lnTo>
                  <a:pt x="156922" y="149338"/>
                </a:lnTo>
                <a:lnTo>
                  <a:pt x="175005" y="164211"/>
                </a:lnTo>
                <a:lnTo>
                  <a:pt x="179069" y="141858"/>
                </a:lnTo>
                <a:close/>
              </a:path>
              <a:path w="209550" h="211455">
                <a:moveTo>
                  <a:pt x="185599" y="141858"/>
                </a:moveTo>
                <a:lnTo>
                  <a:pt x="179069" y="141858"/>
                </a:lnTo>
                <a:lnTo>
                  <a:pt x="175005" y="164211"/>
                </a:lnTo>
                <a:lnTo>
                  <a:pt x="181241" y="164211"/>
                </a:lnTo>
                <a:lnTo>
                  <a:pt x="185599" y="141858"/>
                </a:lnTo>
                <a:close/>
              </a:path>
              <a:path w="209550" h="211455">
                <a:moveTo>
                  <a:pt x="25653" y="0"/>
                </a:moveTo>
                <a:lnTo>
                  <a:pt x="0" y="4063"/>
                </a:lnTo>
                <a:lnTo>
                  <a:pt x="2539" y="19684"/>
                </a:lnTo>
                <a:lnTo>
                  <a:pt x="5334" y="35306"/>
                </a:lnTo>
                <a:lnTo>
                  <a:pt x="19430" y="81152"/>
                </a:lnTo>
                <a:lnTo>
                  <a:pt x="27431" y="95884"/>
                </a:lnTo>
                <a:lnTo>
                  <a:pt x="27686" y="96393"/>
                </a:lnTo>
                <a:lnTo>
                  <a:pt x="57403" y="126618"/>
                </a:lnTo>
                <a:lnTo>
                  <a:pt x="100456" y="147193"/>
                </a:lnTo>
                <a:lnTo>
                  <a:pt x="134300" y="156977"/>
                </a:lnTo>
                <a:lnTo>
                  <a:pt x="156922" y="149338"/>
                </a:lnTo>
                <a:lnTo>
                  <a:pt x="133438" y="130024"/>
                </a:lnTo>
                <a:lnTo>
                  <a:pt x="128015" y="128650"/>
                </a:lnTo>
                <a:lnTo>
                  <a:pt x="109854" y="123189"/>
                </a:lnTo>
                <a:lnTo>
                  <a:pt x="72643" y="105663"/>
                </a:lnTo>
                <a:lnTo>
                  <a:pt x="49931" y="82803"/>
                </a:lnTo>
                <a:lnTo>
                  <a:pt x="49784" y="82803"/>
                </a:lnTo>
                <a:lnTo>
                  <a:pt x="48767" y="81280"/>
                </a:lnTo>
                <a:lnTo>
                  <a:pt x="48927" y="81280"/>
                </a:lnTo>
                <a:lnTo>
                  <a:pt x="43434" y="71500"/>
                </a:lnTo>
                <a:lnTo>
                  <a:pt x="38226" y="58800"/>
                </a:lnTo>
                <a:lnTo>
                  <a:pt x="34162" y="45212"/>
                </a:lnTo>
                <a:lnTo>
                  <a:pt x="30861" y="30733"/>
                </a:lnTo>
                <a:lnTo>
                  <a:pt x="28066" y="15620"/>
                </a:lnTo>
                <a:lnTo>
                  <a:pt x="25653" y="0"/>
                </a:lnTo>
                <a:close/>
              </a:path>
              <a:path w="209550" h="211455">
                <a:moveTo>
                  <a:pt x="133438" y="130024"/>
                </a:moveTo>
                <a:lnTo>
                  <a:pt x="156922" y="149338"/>
                </a:lnTo>
                <a:lnTo>
                  <a:pt x="179069" y="141858"/>
                </a:lnTo>
                <a:lnTo>
                  <a:pt x="185599" y="141858"/>
                </a:lnTo>
                <a:lnTo>
                  <a:pt x="185674" y="141477"/>
                </a:lnTo>
                <a:lnTo>
                  <a:pt x="168275" y="138049"/>
                </a:lnTo>
                <a:lnTo>
                  <a:pt x="147574" y="133603"/>
                </a:lnTo>
                <a:lnTo>
                  <a:pt x="133438" y="130024"/>
                </a:lnTo>
                <a:close/>
              </a:path>
              <a:path w="209550" h="211455">
                <a:moveTo>
                  <a:pt x="48767" y="81280"/>
                </a:moveTo>
                <a:lnTo>
                  <a:pt x="49784" y="82803"/>
                </a:lnTo>
                <a:lnTo>
                  <a:pt x="49373" y="82072"/>
                </a:lnTo>
                <a:lnTo>
                  <a:pt x="48767" y="81280"/>
                </a:lnTo>
                <a:close/>
              </a:path>
              <a:path w="209550" h="211455">
                <a:moveTo>
                  <a:pt x="49373" y="82072"/>
                </a:moveTo>
                <a:lnTo>
                  <a:pt x="49784" y="82803"/>
                </a:lnTo>
                <a:lnTo>
                  <a:pt x="49931" y="82803"/>
                </a:lnTo>
                <a:lnTo>
                  <a:pt x="49373" y="82072"/>
                </a:lnTo>
                <a:close/>
              </a:path>
              <a:path w="209550" h="211455">
                <a:moveTo>
                  <a:pt x="48927" y="81280"/>
                </a:moveTo>
                <a:lnTo>
                  <a:pt x="48767" y="81280"/>
                </a:lnTo>
                <a:lnTo>
                  <a:pt x="49373" y="82072"/>
                </a:lnTo>
                <a:lnTo>
                  <a:pt x="48927" y="8128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608" y="1310311"/>
            <a:ext cx="4215765" cy="2985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0" dirty="0">
                <a:solidFill>
                  <a:srgbClr val="D9D9D9"/>
                </a:solidFill>
                <a:latin typeface="FZLTZHB--B51-0"/>
                <a:cs typeface="FZLTZHB--B51-0"/>
              </a:rPr>
              <a:t>TempSt</a:t>
            </a:r>
            <a:r>
              <a:rPr sz="1400" b="1" spc="-100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1400" b="1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165" dirty="0">
                <a:solidFill>
                  <a:srgbClr val="D9D9D9"/>
                </a:solidFill>
                <a:latin typeface="FZLTZHB--B51-0"/>
                <a:cs typeface="FZLTZHB--B51-0"/>
              </a:rPr>
              <a:t>=</a:t>
            </a:r>
            <a:r>
              <a:rPr sz="1400" b="1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5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75" dirty="0">
                <a:solidFill>
                  <a:srgbClr val="D9D9D9"/>
                </a:solidFill>
                <a:latin typeface="FZLTZHB--B51-0"/>
                <a:cs typeface="FZLTZHB--B51-0"/>
              </a:rPr>
              <a:t>input(</a:t>
            </a:r>
            <a:r>
              <a:rPr sz="14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D9D9D9"/>
                </a:solidFill>
                <a:latin typeface="Arial Unicode MS"/>
                <a:cs typeface="Arial Unicode MS"/>
              </a:rPr>
              <a:t>请输入带有符号的温度值</a:t>
            </a:r>
            <a:r>
              <a:rPr sz="1400" spc="-55" dirty="0">
                <a:solidFill>
                  <a:srgbClr val="D9D9D9"/>
                </a:solidFill>
                <a:latin typeface="Arial"/>
                <a:cs typeface="Arial"/>
              </a:rPr>
              <a:t>:</a:t>
            </a:r>
            <a:r>
              <a:rPr sz="1400" spc="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400" b="1" spc="200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400" b="1" spc="-235" dirty="0">
                <a:latin typeface="FZLTZHB--B51-0"/>
                <a:cs typeface="FZLTZHB--B51-0"/>
              </a:rPr>
              <a:t>T</a:t>
            </a:r>
            <a:r>
              <a:rPr sz="1400" b="1" spc="-170" dirty="0">
                <a:latin typeface="FZLTZHB--B51-0"/>
                <a:cs typeface="FZLTZHB--B51-0"/>
              </a:rPr>
              <a:t>e</a:t>
            </a:r>
            <a:r>
              <a:rPr sz="1400" b="1" spc="-625" dirty="0">
                <a:latin typeface="FZLTZHB--B51-0"/>
                <a:cs typeface="FZLTZHB--B51-0"/>
              </a:rPr>
              <a:t>m</a:t>
            </a:r>
            <a:r>
              <a:rPr sz="1400" b="1" spc="-160" dirty="0">
                <a:latin typeface="FZLTZHB--B51-0"/>
                <a:cs typeface="FZLTZHB--B51-0"/>
              </a:rPr>
              <a:t>p</a:t>
            </a:r>
            <a:r>
              <a:rPr sz="1400" b="1" spc="-310" dirty="0">
                <a:latin typeface="FZLTZHB--B51-0"/>
                <a:cs typeface="FZLTZHB--B51-0"/>
              </a:rPr>
              <a:t>S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290" dirty="0">
                <a:latin typeface="FZLTZHB--B51-0"/>
                <a:cs typeface="FZLTZHB--B51-0"/>
              </a:rPr>
              <a:t>[</a:t>
            </a:r>
            <a:r>
              <a:rPr sz="1400" b="1" spc="-175" dirty="0">
                <a:latin typeface="FZLTZHB--B51-0"/>
                <a:cs typeface="FZLTZHB--B51-0"/>
              </a:rPr>
              <a:t>-</a:t>
            </a:r>
            <a:r>
              <a:rPr sz="1400" b="1" spc="30" dirty="0">
                <a:latin typeface="FZLTZHB--B51-0"/>
                <a:cs typeface="FZLTZHB--B51-0"/>
              </a:rPr>
              <a:t>1</a:t>
            </a:r>
            <a:r>
              <a:rPr sz="1400" b="1" spc="280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400" b="1" spc="285" dirty="0">
                <a:latin typeface="FZLTZHB--B51-0"/>
                <a:cs typeface="FZLTZHB--B51-0"/>
              </a:rPr>
              <a:t>[</a:t>
            </a:r>
            <a:r>
              <a:rPr sz="1400" b="1" spc="45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45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28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280" dirty="0">
                <a:latin typeface="FZLTZHB--B51-0"/>
                <a:cs typeface="FZLTZHB--B51-0"/>
              </a:rPr>
              <a:t>]:</a:t>
            </a:r>
            <a:endParaRPr sz="1400" dirty="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40"/>
              </a:spcBef>
            </a:pPr>
            <a:r>
              <a:rPr sz="1400" b="1" spc="-385" dirty="0">
                <a:solidFill>
                  <a:srgbClr val="D9D9D9"/>
                </a:solidFill>
                <a:latin typeface="FZLTZHB--B51-0"/>
                <a:cs typeface="FZLTZHB--B51-0"/>
              </a:rPr>
              <a:t>C </a:t>
            </a:r>
            <a:r>
              <a:rPr sz="1400" b="1" spc="-5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165" dirty="0">
                <a:solidFill>
                  <a:srgbClr val="D9D9D9"/>
                </a:solidFill>
                <a:latin typeface="FZLTZHB--B51-0"/>
                <a:cs typeface="FZLTZHB--B51-0"/>
              </a:rPr>
              <a:t>=</a:t>
            </a:r>
            <a:r>
              <a:rPr sz="1400" b="1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5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5" dirty="0">
                <a:solidFill>
                  <a:srgbClr val="D9D9D9"/>
                </a:solidFill>
                <a:latin typeface="FZLTZHB--B51-0"/>
                <a:cs typeface="FZLTZHB--B51-0"/>
              </a:rPr>
              <a:t>(e</a:t>
            </a:r>
            <a:r>
              <a:rPr sz="1400" b="1" dirty="0">
                <a:solidFill>
                  <a:srgbClr val="D9D9D9"/>
                </a:solidFill>
                <a:latin typeface="FZLTZHB--B51-0"/>
                <a:cs typeface="FZLTZHB--B51-0"/>
              </a:rPr>
              <a:t>v</a:t>
            </a:r>
            <a:r>
              <a:rPr sz="1400" b="1" spc="-15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1400" b="1" spc="90" dirty="0">
                <a:solidFill>
                  <a:srgbClr val="D9D9D9"/>
                </a:solidFill>
                <a:latin typeface="FZLTZHB--B51-0"/>
                <a:cs typeface="FZLTZHB--B51-0"/>
              </a:rPr>
              <a:t>l(</a:t>
            </a:r>
            <a:r>
              <a:rPr sz="1400" b="1" spc="210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1400" b="1" spc="-315" dirty="0">
                <a:solidFill>
                  <a:srgbClr val="D9D9D9"/>
                </a:solidFill>
                <a:latin typeface="FZLTZHB--B51-0"/>
                <a:cs typeface="FZLTZHB--B51-0"/>
              </a:rPr>
              <a:t>emp</a:t>
            </a:r>
            <a:r>
              <a:rPr sz="1400" b="1" spc="-30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1400" b="1" spc="240" dirty="0">
                <a:solidFill>
                  <a:srgbClr val="D9D9D9"/>
                </a:solidFill>
                <a:latin typeface="FZLTZHB--B51-0"/>
                <a:cs typeface="FZLTZHB--B51-0"/>
              </a:rPr>
              <a:t>tr</a:t>
            </a:r>
            <a:r>
              <a:rPr sz="1400" b="1" spc="22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1400" b="1" spc="8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14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1400" b="1" spc="-185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14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1400" b="1" spc="280" dirty="0">
                <a:solidFill>
                  <a:srgbClr val="D9D9D9"/>
                </a:solidFill>
                <a:latin typeface="FZLTZHB--B51-0"/>
                <a:cs typeface="FZLTZHB--B51-0"/>
              </a:rPr>
              <a:t>]</a:t>
            </a:r>
            <a:r>
              <a:rPr sz="1400" b="1" spc="215" dirty="0">
                <a:solidFill>
                  <a:srgbClr val="D9D9D9"/>
                </a:solidFill>
                <a:latin typeface="FZLTZHB--B51-0"/>
                <a:cs typeface="FZLTZHB--B51-0"/>
              </a:rPr>
              <a:t>)</a:t>
            </a:r>
            <a:r>
              <a:rPr sz="1400" b="1" dirty="0">
                <a:solidFill>
                  <a:srgbClr val="D9D9D9"/>
                </a:solidFill>
                <a:latin typeface="FZLTZHB--B51-0"/>
                <a:cs typeface="FZLTZHB--B51-0"/>
              </a:rPr>
              <a:t>  </a:t>
            </a:r>
            <a:r>
              <a:rPr sz="1400" b="1" spc="-18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1400" b="1" dirty="0">
                <a:solidFill>
                  <a:srgbClr val="D9D9D9"/>
                </a:solidFill>
                <a:latin typeface="FZLTZHB--B51-0"/>
                <a:cs typeface="FZLTZHB--B51-0"/>
              </a:rPr>
              <a:t>  </a:t>
            </a:r>
            <a:r>
              <a:rPr sz="1400" b="1" spc="-150" dirty="0">
                <a:solidFill>
                  <a:srgbClr val="D9D9D9"/>
                </a:solidFill>
                <a:latin typeface="FZLTZHB--B51-0"/>
                <a:cs typeface="FZLTZHB--B51-0"/>
              </a:rPr>
              <a:t>3</a:t>
            </a:r>
            <a:r>
              <a:rPr sz="1400" b="1" spc="110" dirty="0">
                <a:solidFill>
                  <a:srgbClr val="D9D9D9"/>
                </a:solidFill>
                <a:latin typeface="FZLTZHB--B51-0"/>
                <a:cs typeface="FZLTZHB--B51-0"/>
              </a:rPr>
              <a:t>2)/</a:t>
            </a:r>
            <a:r>
              <a:rPr sz="1400" b="1" spc="13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1400" b="1" spc="305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1400" b="1" spc="-175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endParaRPr sz="1400" dirty="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120" dirty="0">
                <a:solidFill>
                  <a:srgbClr val="D9D9D9"/>
                </a:solidFill>
                <a:latin typeface="FZLTZHB--B51-0"/>
                <a:cs typeface="FZLTZHB--B51-0"/>
              </a:rPr>
              <a:t>print("</a:t>
            </a:r>
            <a:r>
              <a:rPr sz="1400" dirty="0">
                <a:solidFill>
                  <a:srgbClr val="D9D9D9"/>
                </a:solidFill>
                <a:latin typeface="Arial Unicode MS"/>
                <a:cs typeface="Arial Unicode MS"/>
              </a:rPr>
              <a:t>转换后的温度是</a:t>
            </a:r>
            <a:r>
              <a:rPr sz="1400" b="1" spc="280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1400" b="1" spc="2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14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14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2</a:t>
            </a:r>
            <a:r>
              <a:rPr sz="1400" b="1" spc="28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1400" b="1" spc="90" dirty="0">
                <a:solidFill>
                  <a:srgbClr val="D9D9D9"/>
                </a:solidFill>
                <a:latin typeface="FZLTZHB--B51-0"/>
                <a:cs typeface="FZLTZHB--B51-0"/>
              </a:rPr>
              <a:t>}C"</a:t>
            </a:r>
            <a:r>
              <a:rPr sz="1400" b="1" spc="6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1400" b="1" spc="28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1400" b="1" spc="-195" dirty="0">
                <a:solidFill>
                  <a:srgbClr val="D9D9D9"/>
                </a:solidFill>
                <a:latin typeface="FZLTZHB--B51-0"/>
                <a:cs typeface="FZLTZHB--B51-0"/>
              </a:rPr>
              <a:t>orm</a:t>
            </a:r>
            <a:r>
              <a:rPr sz="1400" b="1" spc="-18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1400" b="1" spc="20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14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C</a:t>
            </a:r>
            <a:r>
              <a:rPr sz="1400" b="1" spc="215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240" dirty="0">
                <a:latin typeface="FZLTZHB--B51-0"/>
                <a:cs typeface="FZLTZHB--B51-0"/>
              </a:rPr>
              <a:t>T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245" dirty="0">
                <a:latin typeface="FZLTZHB--B51-0"/>
                <a:cs typeface="FZLTZHB--B51-0"/>
              </a:rPr>
              <a:t>mpS</a:t>
            </a:r>
            <a:r>
              <a:rPr sz="1400" b="1" spc="-110" dirty="0">
                <a:latin typeface="FZLTZHB--B51-0"/>
                <a:cs typeface="FZLTZHB--B51-0"/>
              </a:rPr>
              <a:t>t</a:t>
            </a:r>
            <a:r>
              <a:rPr sz="1400" b="1" spc="175" dirty="0">
                <a:latin typeface="FZLTZHB--B51-0"/>
                <a:cs typeface="FZLTZHB--B51-0"/>
              </a:rPr>
              <a:t>r</a:t>
            </a:r>
            <a:r>
              <a:rPr sz="1400" b="1" spc="270" dirty="0">
                <a:latin typeface="FZLTZHB--B51-0"/>
                <a:cs typeface="FZLTZHB--B51-0"/>
              </a:rPr>
              <a:t>[</a:t>
            </a:r>
            <a:r>
              <a:rPr sz="1400" b="1" spc="-175" dirty="0">
                <a:latin typeface="FZLTZHB--B51-0"/>
                <a:cs typeface="FZLTZHB--B51-0"/>
              </a:rPr>
              <a:t>-</a:t>
            </a:r>
            <a:r>
              <a:rPr sz="1400" b="1" spc="195" dirty="0">
                <a:latin typeface="FZLTZHB--B51-0"/>
                <a:cs typeface="FZLTZHB--B51-0"/>
              </a:rPr>
              <a:t>1</a:t>
            </a:r>
            <a:r>
              <a:rPr sz="1400" b="1" spc="12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80" dirty="0">
                <a:latin typeface="FZLTZHB--B51-0"/>
                <a:cs typeface="FZLTZHB--B51-0"/>
              </a:rPr>
              <a:t>[</a:t>
            </a:r>
            <a:r>
              <a:rPr sz="1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40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4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400" b="1" spc="175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1400" b="1" spc="295" dirty="0">
                <a:latin typeface="FZLTZHB--B51-0"/>
                <a:cs typeface="FZLTZHB--B51-0"/>
              </a:rPr>
              <a:t>]:</a:t>
            </a:r>
            <a:endParaRPr sz="1400" dirty="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-210" dirty="0">
                <a:solidFill>
                  <a:srgbClr val="D9D9D9"/>
                </a:solidFill>
                <a:latin typeface="FZLTZHB--B51-0"/>
                <a:cs typeface="FZLTZHB--B51-0"/>
              </a:rPr>
              <a:t>F </a:t>
            </a:r>
            <a:r>
              <a:rPr sz="1400" b="1" spc="-5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165" dirty="0">
                <a:solidFill>
                  <a:srgbClr val="D9D9D9"/>
                </a:solidFill>
                <a:latin typeface="FZLTZHB--B51-0"/>
                <a:cs typeface="FZLTZHB--B51-0"/>
              </a:rPr>
              <a:t>=</a:t>
            </a:r>
            <a:r>
              <a:rPr sz="1400" b="1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5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1400" b="1" spc="29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1400" b="1" spc="-170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r>
              <a:rPr sz="1400" b="1" spc="120" dirty="0">
                <a:solidFill>
                  <a:srgbClr val="D9D9D9"/>
                </a:solidFill>
                <a:latin typeface="FZLTZHB--B51-0"/>
                <a:cs typeface="FZLTZHB--B51-0"/>
              </a:rPr>
              <a:t>*</a:t>
            </a:r>
            <a:r>
              <a:rPr sz="1400" b="1" spc="-170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1400" b="1" spc="-65" dirty="0">
                <a:solidFill>
                  <a:srgbClr val="D9D9D9"/>
                </a:solidFill>
                <a:latin typeface="FZLTZHB--B51-0"/>
                <a:cs typeface="FZLTZHB--B51-0"/>
              </a:rPr>
              <a:t>v</a:t>
            </a:r>
            <a:r>
              <a:rPr sz="1400" b="1" spc="-15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14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l</a:t>
            </a:r>
            <a:r>
              <a:rPr sz="1400" b="1" spc="225" dirty="0">
                <a:solidFill>
                  <a:srgbClr val="D9D9D9"/>
                </a:solidFill>
                <a:latin typeface="FZLTZHB--B51-0"/>
                <a:cs typeface="FZLTZHB--B51-0"/>
              </a:rPr>
              <a:t>(</a:t>
            </a:r>
            <a:r>
              <a:rPr sz="1400" b="1" spc="-250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1400" b="1" spc="-155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1400" b="1" spc="-640" dirty="0">
                <a:solidFill>
                  <a:srgbClr val="D9D9D9"/>
                </a:solidFill>
                <a:latin typeface="FZLTZHB--B51-0"/>
                <a:cs typeface="FZLTZHB--B51-0"/>
              </a:rPr>
              <a:t>m</a:t>
            </a:r>
            <a:r>
              <a:rPr sz="1400" b="1" spc="-16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1400" b="1" spc="-29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1400" b="1" spc="23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1400" b="1" spc="175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1400" b="1" spc="27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1400" b="1" spc="-16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1400" b="1" spc="32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1400" b="1" spc="-19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14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14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]</a:t>
            </a:r>
            <a:r>
              <a:rPr sz="1400" b="1" spc="220" dirty="0">
                <a:solidFill>
                  <a:srgbClr val="D9D9D9"/>
                </a:solidFill>
                <a:latin typeface="FZLTZHB--B51-0"/>
                <a:cs typeface="FZLTZHB--B51-0"/>
              </a:rPr>
              <a:t>)</a:t>
            </a:r>
            <a:r>
              <a:rPr sz="1400" b="1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5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180" dirty="0">
                <a:solidFill>
                  <a:srgbClr val="D9D9D9"/>
                </a:solidFill>
                <a:latin typeface="FZLTZHB--B51-0"/>
                <a:cs typeface="FZLTZHB--B51-0"/>
              </a:rPr>
              <a:t>+</a:t>
            </a:r>
            <a:r>
              <a:rPr sz="1400" b="1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5" dirty="0">
                <a:solidFill>
                  <a:srgbClr val="D9D9D9"/>
                </a:solidFill>
                <a:latin typeface="FZLTZHB--B51-0"/>
                <a:cs typeface="FZLTZHB--B51-0"/>
              </a:rPr>
              <a:t> </a:t>
            </a:r>
            <a:r>
              <a:rPr sz="1400" b="1" spc="-165" dirty="0">
                <a:solidFill>
                  <a:srgbClr val="D9D9D9"/>
                </a:solidFill>
                <a:latin typeface="FZLTZHB--B51-0"/>
                <a:cs typeface="FZLTZHB--B51-0"/>
              </a:rPr>
              <a:t>3</a:t>
            </a:r>
            <a:r>
              <a:rPr sz="1400" b="1" spc="-140" dirty="0">
                <a:solidFill>
                  <a:srgbClr val="D9D9D9"/>
                </a:solidFill>
                <a:latin typeface="FZLTZHB--B51-0"/>
                <a:cs typeface="FZLTZHB--B51-0"/>
              </a:rPr>
              <a:t>2</a:t>
            </a:r>
            <a:endParaRPr sz="1400" dirty="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120" dirty="0">
                <a:solidFill>
                  <a:srgbClr val="D9D9D9"/>
                </a:solidFill>
                <a:latin typeface="FZLTZHB--B51-0"/>
                <a:cs typeface="FZLTZHB--B51-0"/>
              </a:rPr>
              <a:t>print("</a:t>
            </a:r>
            <a:r>
              <a:rPr sz="1400" dirty="0">
                <a:solidFill>
                  <a:srgbClr val="D9D9D9"/>
                </a:solidFill>
                <a:latin typeface="Arial Unicode MS"/>
                <a:cs typeface="Arial Unicode MS"/>
              </a:rPr>
              <a:t>转换后的温度是</a:t>
            </a:r>
            <a:r>
              <a:rPr sz="1400" b="1" spc="280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1400" b="1" spc="2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14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14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2</a:t>
            </a:r>
            <a:r>
              <a:rPr sz="1400" b="1" spc="28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1400" b="1" spc="135" dirty="0">
                <a:solidFill>
                  <a:srgbClr val="D9D9D9"/>
                </a:solidFill>
                <a:latin typeface="FZLTZHB--B51-0"/>
                <a:cs typeface="FZLTZHB--B51-0"/>
              </a:rPr>
              <a:t>}F"</a:t>
            </a:r>
            <a:r>
              <a:rPr sz="14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1400" b="1" spc="28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1400" b="1" spc="-195" dirty="0">
                <a:solidFill>
                  <a:srgbClr val="D9D9D9"/>
                </a:solidFill>
                <a:latin typeface="FZLTZHB--B51-0"/>
                <a:cs typeface="FZLTZHB--B51-0"/>
              </a:rPr>
              <a:t>orm</a:t>
            </a:r>
            <a:r>
              <a:rPr sz="1400" b="1" spc="-18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14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1400" b="1" spc="125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1400" b="1" spc="215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 dirty="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120" dirty="0">
                <a:solidFill>
                  <a:srgbClr val="D9D9D9"/>
                </a:solidFill>
                <a:latin typeface="FZLTZHB--B51-0"/>
                <a:cs typeface="FZLTZHB--B51-0"/>
              </a:rPr>
              <a:t>print("</a:t>
            </a:r>
            <a:r>
              <a:rPr sz="1400" dirty="0">
                <a:solidFill>
                  <a:srgbClr val="D9D9D9"/>
                </a:solidFill>
                <a:latin typeface="Arial Unicode MS"/>
                <a:cs typeface="Arial Unicode MS"/>
              </a:rPr>
              <a:t>输入格式错误</a:t>
            </a:r>
            <a:r>
              <a:rPr sz="1400" b="1" spc="200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1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单层缩进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35" dirty="0"/>
              <a:t>DAR</a:t>
            </a:r>
            <a:r>
              <a:rPr spc="-300" dirty="0"/>
              <a:t>T</a:t>
            </a:r>
            <a:r>
              <a:rPr spc="-305" dirty="0"/>
              <a:t>S</a:t>
            </a:r>
            <a:r>
              <a:rPr dirty="0"/>
              <a:t> </a:t>
            </a:r>
            <a:r>
              <a:rPr spc="-5" dirty="0"/>
              <a:t> </a:t>
            </a:r>
            <a:r>
              <a:rPr spc="-165" dirty="0"/>
              <a:t>=</a:t>
            </a:r>
            <a:r>
              <a:rPr dirty="0"/>
              <a:t> </a:t>
            </a:r>
            <a:r>
              <a:rPr spc="5" dirty="0"/>
              <a:t> </a:t>
            </a:r>
            <a:r>
              <a:rPr spc="-100" dirty="0"/>
              <a:t>10</a:t>
            </a:r>
            <a:r>
              <a:rPr spc="-105" dirty="0"/>
              <a:t>0</a:t>
            </a:r>
            <a:r>
              <a:rPr spc="-170" dirty="0"/>
              <a:t>0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100" dirty="0"/>
              <a:t>hits  </a:t>
            </a:r>
            <a:r>
              <a:rPr spc="-165" dirty="0"/>
              <a:t>= </a:t>
            </a:r>
            <a:r>
              <a:rPr spc="5" dirty="0"/>
              <a:t> </a:t>
            </a:r>
            <a:r>
              <a:rPr spc="-15" dirty="0"/>
              <a:t>0.0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125" dirty="0"/>
              <a:t>c</a:t>
            </a:r>
            <a:r>
              <a:rPr spc="409" dirty="0"/>
              <a:t>l</a:t>
            </a:r>
            <a:r>
              <a:rPr spc="-165" dirty="0"/>
              <a:t>o</a:t>
            </a:r>
            <a:r>
              <a:rPr spc="-110" dirty="0"/>
              <a:t>c</a:t>
            </a:r>
            <a:r>
              <a:rPr spc="-130" dirty="0"/>
              <a:t>k</a:t>
            </a:r>
            <a:r>
              <a:rPr spc="225" dirty="0"/>
              <a:t>(</a:t>
            </a:r>
            <a:r>
              <a:rPr spc="220" dirty="0"/>
              <a:t>)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i="1" spc="-7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pc="405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pc="5" dirty="0">
                <a:solidFill>
                  <a:srgbClr val="000000"/>
                </a:solidFill>
              </a:rPr>
              <a:t>r</a:t>
            </a:r>
            <a:r>
              <a:rPr spc="15" dirty="0">
                <a:solidFill>
                  <a:srgbClr val="000000"/>
                </a:solidFill>
              </a:rPr>
              <a:t>a</a:t>
            </a:r>
            <a:r>
              <a:rPr spc="-165" dirty="0">
                <a:solidFill>
                  <a:srgbClr val="000000"/>
                </a:solidFill>
              </a:rPr>
              <a:t>n</a:t>
            </a:r>
            <a:r>
              <a:rPr spc="-160" dirty="0">
                <a:solidFill>
                  <a:srgbClr val="000000"/>
                </a:solidFill>
              </a:rPr>
              <a:t>g</a:t>
            </a:r>
            <a:r>
              <a:rPr spc="-155" dirty="0">
                <a:solidFill>
                  <a:srgbClr val="000000"/>
                </a:solidFill>
              </a:rPr>
              <a:t>e</a:t>
            </a:r>
            <a:r>
              <a:rPr spc="220" dirty="0">
                <a:solidFill>
                  <a:srgbClr val="000000"/>
                </a:solidFill>
              </a:rPr>
              <a:t>(</a:t>
            </a:r>
            <a:r>
              <a:rPr spc="175" dirty="0">
                <a:solidFill>
                  <a:srgbClr val="000000"/>
                </a:solidFill>
              </a:rPr>
              <a:t>1,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spc="-375" dirty="0">
                <a:solidFill>
                  <a:srgbClr val="000000"/>
                </a:solidFill>
              </a:rPr>
              <a:t>D</a:t>
            </a:r>
            <a:r>
              <a:rPr spc="-340" dirty="0">
                <a:solidFill>
                  <a:srgbClr val="000000"/>
                </a:solidFill>
              </a:rPr>
              <a:t>A</a:t>
            </a:r>
            <a:r>
              <a:rPr spc="-345" dirty="0">
                <a:solidFill>
                  <a:srgbClr val="000000"/>
                </a:solidFill>
              </a:rPr>
              <a:t>R</a:t>
            </a:r>
            <a:r>
              <a:rPr spc="-240" dirty="0">
                <a:solidFill>
                  <a:srgbClr val="000000"/>
                </a:solidFill>
              </a:rPr>
              <a:t>T</a:t>
            </a:r>
            <a:r>
              <a:rPr spc="-55" dirty="0">
                <a:solidFill>
                  <a:srgbClr val="000000"/>
                </a:solidFill>
              </a:rPr>
              <a:t>S</a:t>
            </a:r>
            <a:r>
              <a:rPr spc="-45" dirty="0">
                <a:solidFill>
                  <a:srgbClr val="000000"/>
                </a:solidFill>
              </a:rPr>
              <a:t>)</a:t>
            </a:r>
            <a:r>
              <a:rPr spc="300" dirty="0">
                <a:solidFill>
                  <a:srgbClr val="000000"/>
                </a:solidFill>
              </a:rPr>
              <a:t>:</a:t>
            </a:r>
          </a:p>
          <a:p>
            <a:pPr marL="405765" marR="584200">
              <a:lnSpc>
                <a:spcPct val="120000"/>
              </a:lnSpc>
            </a:pPr>
            <a:r>
              <a:rPr spc="105" dirty="0"/>
              <a:t>x, </a:t>
            </a:r>
            <a:r>
              <a:rPr spc="5" dirty="0"/>
              <a:t> </a:t>
            </a:r>
            <a:r>
              <a:rPr spc="-75" dirty="0"/>
              <a:t>y</a:t>
            </a:r>
            <a:r>
              <a:rPr dirty="0"/>
              <a:t>  </a:t>
            </a:r>
            <a:r>
              <a:rPr spc="-165" dirty="0"/>
              <a:t>=</a:t>
            </a:r>
            <a:r>
              <a:rPr dirty="0"/>
              <a:t>  </a:t>
            </a:r>
            <a:r>
              <a:rPr spc="175" dirty="0"/>
              <a:t>r</a:t>
            </a:r>
            <a:r>
              <a:rPr spc="-160" dirty="0"/>
              <a:t>an</a:t>
            </a:r>
            <a:r>
              <a:rPr spc="-150" dirty="0"/>
              <a:t>d</a:t>
            </a:r>
            <a:r>
              <a:rPr spc="-100" dirty="0"/>
              <a:t>om(</a:t>
            </a:r>
            <a:r>
              <a:rPr spc="-55" dirty="0"/>
              <a:t>)</a:t>
            </a:r>
            <a:r>
              <a:rPr spc="315" dirty="0"/>
              <a:t>,</a:t>
            </a:r>
            <a:r>
              <a:rPr dirty="0"/>
              <a:t> </a:t>
            </a:r>
            <a:r>
              <a:rPr spc="-5" dirty="0"/>
              <a:t> </a:t>
            </a:r>
            <a:r>
              <a:rPr spc="175" dirty="0"/>
              <a:t>r</a:t>
            </a:r>
            <a:r>
              <a:rPr spc="-160" dirty="0"/>
              <a:t>and</a:t>
            </a:r>
            <a:r>
              <a:rPr spc="-155" dirty="0"/>
              <a:t>o</a:t>
            </a:r>
            <a:r>
              <a:rPr spc="-625" dirty="0"/>
              <a:t>m</a:t>
            </a:r>
            <a:r>
              <a:rPr spc="215" dirty="0"/>
              <a:t>()</a:t>
            </a:r>
            <a:r>
              <a:rPr spc="150" dirty="0"/>
              <a:t> </a:t>
            </a:r>
            <a:r>
              <a:rPr spc="50" dirty="0"/>
              <a:t>di</a:t>
            </a:r>
            <a:r>
              <a:rPr spc="75" dirty="0"/>
              <a:t>s</a:t>
            </a:r>
            <a:r>
              <a:rPr spc="245" dirty="0"/>
              <a:t>t</a:t>
            </a:r>
            <a:r>
              <a:rPr dirty="0"/>
              <a:t>  </a:t>
            </a:r>
            <a:r>
              <a:rPr spc="-165" dirty="0"/>
              <a:t>=</a:t>
            </a:r>
            <a:r>
              <a:rPr dirty="0"/>
              <a:t>  </a:t>
            </a:r>
            <a:r>
              <a:rPr spc="-80" dirty="0"/>
              <a:t>s</a:t>
            </a:r>
            <a:r>
              <a:rPr spc="90" dirty="0"/>
              <a:t>qr</a:t>
            </a:r>
            <a:r>
              <a:rPr spc="70" dirty="0"/>
              <a:t>t</a:t>
            </a:r>
            <a:r>
              <a:rPr spc="85" dirty="0"/>
              <a:t>(x**</a:t>
            </a:r>
            <a:r>
              <a:rPr spc="-145" dirty="0"/>
              <a:t>2</a:t>
            </a:r>
            <a:r>
              <a:rPr dirty="0"/>
              <a:t> </a:t>
            </a:r>
            <a:r>
              <a:rPr spc="-5" dirty="0"/>
              <a:t> </a:t>
            </a:r>
            <a:r>
              <a:rPr spc="-180" dirty="0"/>
              <a:t>+</a:t>
            </a:r>
            <a:r>
              <a:rPr dirty="0"/>
              <a:t> </a:t>
            </a:r>
            <a:r>
              <a:rPr spc="5" dirty="0"/>
              <a:t> </a:t>
            </a:r>
            <a:r>
              <a:rPr spc="50" dirty="0"/>
              <a:t>y**</a:t>
            </a:r>
            <a:r>
              <a:rPr spc="-140" dirty="0"/>
              <a:t>2</a:t>
            </a:r>
            <a:r>
              <a:rPr spc="215" dirty="0"/>
              <a:t>)</a:t>
            </a:r>
            <a:r>
              <a:rPr spc="150" dirty="0"/>
              <a:t> </a:t>
            </a:r>
            <a:r>
              <a:rPr i="1" spc="-8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i="1" spc="-7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pc="-170" dirty="0">
                <a:solidFill>
                  <a:srgbClr val="000000"/>
                </a:solidFill>
              </a:rPr>
              <a:t>d</a:t>
            </a:r>
            <a:r>
              <a:rPr spc="409" dirty="0">
                <a:solidFill>
                  <a:srgbClr val="000000"/>
                </a:solidFill>
              </a:rPr>
              <a:t>i</a:t>
            </a:r>
            <a:r>
              <a:rPr spc="-90" dirty="0">
                <a:solidFill>
                  <a:srgbClr val="000000"/>
                </a:solidFill>
              </a:rPr>
              <a:t>s</a:t>
            </a:r>
            <a:r>
              <a:rPr spc="2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190" dirty="0">
                <a:solidFill>
                  <a:srgbClr val="000000"/>
                </a:solidFill>
              </a:rPr>
              <a:t>&lt;</a:t>
            </a:r>
            <a:r>
              <a:rPr spc="-175"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30" dirty="0">
                <a:solidFill>
                  <a:srgbClr val="000000"/>
                </a:solidFill>
              </a:rPr>
              <a:t>1</a:t>
            </a:r>
            <a:r>
              <a:rPr spc="305" dirty="0">
                <a:solidFill>
                  <a:srgbClr val="000000"/>
                </a:solidFill>
              </a:rPr>
              <a:t>.</a:t>
            </a:r>
            <a:r>
              <a:rPr spc="-175" dirty="0">
                <a:solidFill>
                  <a:srgbClr val="000000"/>
                </a:solidFill>
              </a:rPr>
              <a:t>0</a:t>
            </a:r>
            <a:r>
              <a:rPr spc="300" dirty="0">
                <a:solidFill>
                  <a:srgbClr val="000000"/>
                </a:solidFill>
              </a:rPr>
              <a:t>:</a:t>
            </a:r>
          </a:p>
          <a:p>
            <a:pPr marL="12700" marR="1273175" indent="688340">
              <a:lnSpc>
                <a:spcPct val="120000"/>
              </a:lnSpc>
            </a:pPr>
            <a:r>
              <a:rPr spc="100" dirty="0"/>
              <a:t>hits </a:t>
            </a:r>
            <a:r>
              <a:rPr spc="10" dirty="0"/>
              <a:t> </a:t>
            </a:r>
            <a:r>
              <a:rPr spc="-165" dirty="0"/>
              <a:t>=</a:t>
            </a:r>
            <a:r>
              <a:rPr dirty="0"/>
              <a:t>  </a:t>
            </a:r>
            <a:r>
              <a:rPr spc="-160" dirty="0"/>
              <a:t>h</a:t>
            </a:r>
            <a:r>
              <a:rPr spc="190" dirty="0"/>
              <a:t>its</a:t>
            </a:r>
            <a:r>
              <a:rPr dirty="0"/>
              <a:t>  </a:t>
            </a:r>
            <a:r>
              <a:rPr spc="-180" dirty="0"/>
              <a:t>+</a:t>
            </a:r>
            <a:r>
              <a:rPr dirty="0"/>
              <a:t> </a:t>
            </a:r>
            <a:r>
              <a:rPr spc="-5" dirty="0"/>
              <a:t> </a:t>
            </a:r>
            <a:r>
              <a:rPr spc="35" dirty="0"/>
              <a:t>1</a:t>
            </a:r>
            <a:r>
              <a:rPr spc="20" dirty="0"/>
              <a:t> </a:t>
            </a:r>
            <a:r>
              <a:rPr spc="120" dirty="0"/>
              <a:t>pi</a:t>
            </a:r>
            <a:r>
              <a:rPr dirty="0"/>
              <a:t> </a:t>
            </a:r>
            <a:r>
              <a:rPr spc="-5" dirty="0"/>
              <a:t> </a:t>
            </a:r>
            <a:r>
              <a:rPr spc="-165" dirty="0"/>
              <a:t>=</a:t>
            </a:r>
            <a:r>
              <a:rPr dirty="0"/>
              <a:t>  </a:t>
            </a:r>
            <a:r>
              <a:rPr spc="-170" dirty="0"/>
              <a:t>4</a:t>
            </a:r>
            <a:r>
              <a:rPr dirty="0"/>
              <a:t> </a:t>
            </a:r>
            <a:r>
              <a:rPr spc="5" dirty="0"/>
              <a:t> </a:t>
            </a:r>
            <a:r>
              <a:rPr spc="114" dirty="0"/>
              <a:t>*</a:t>
            </a:r>
            <a:r>
              <a:rPr dirty="0"/>
              <a:t> </a:t>
            </a:r>
            <a:r>
              <a:rPr spc="-5" dirty="0"/>
              <a:t> </a:t>
            </a:r>
            <a:r>
              <a:rPr spc="20" dirty="0"/>
              <a:t>(</a:t>
            </a:r>
            <a:r>
              <a:rPr spc="40" dirty="0"/>
              <a:t>h</a:t>
            </a:r>
            <a:r>
              <a:rPr spc="409" dirty="0"/>
              <a:t>i</a:t>
            </a:r>
            <a:r>
              <a:rPr spc="190" dirty="0"/>
              <a:t>ts</a:t>
            </a:r>
            <a:r>
              <a:rPr spc="125" dirty="0"/>
              <a:t>/</a:t>
            </a:r>
            <a:r>
              <a:rPr spc="-335" dirty="0"/>
              <a:t>DAR</a:t>
            </a:r>
            <a:r>
              <a:rPr spc="-300" dirty="0"/>
              <a:t>T</a:t>
            </a:r>
            <a:r>
              <a:rPr spc="-45" dirty="0"/>
              <a:t>S)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170" dirty="0"/>
              <a:t>p</a:t>
            </a:r>
            <a:r>
              <a:rPr spc="170" dirty="0"/>
              <a:t>rint("</a:t>
            </a:r>
            <a:r>
              <a:rPr spc="50" dirty="0"/>
              <a:t>Pi</a:t>
            </a:r>
            <a:r>
              <a:rPr b="0" dirty="0">
                <a:latin typeface="Arial Unicode MS"/>
                <a:cs typeface="Arial Unicode MS"/>
              </a:rPr>
              <a:t>的值是</a:t>
            </a:r>
            <a:r>
              <a:rPr b="0" spc="75" dirty="0">
                <a:latin typeface="Arial Unicode MS"/>
                <a:cs typeface="Arial Unicode MS"/>
              </a:rPr>
              <a:t> </a:t>
            </a:r>
            <a:r>
              <a:rPr spc="170" dirty="0"/>
              <a:t>{:.2f}F".</a:t>
            </a:r>
            <a:r>
              <a:rPr spc="145" dirty="0"/>
              <a:t>f</a:t>
            </a:r>
            <a:r>
              <a:rPr spc="-150" dirty="0"/>
              <a:t>o</a:t>
            </a:r>
            <a:r>
              <a:rPr spc="-145" dirty="0"/>
              <a:t>r</a:t>
            </a:r>
            <a:r>
              <a:rPr spc="-320" dirty="0"/>
              <a:t>m</a:t>
            </a:r>
            <a:r>
              <a:rPr spc="55" dirty="0"/>
              <a:t>a</a:t>
            </a:r>
            <a:r>
              <a:rPr spc="35" dirty="0"/>
              <a:t>t</a:t>
            </a:r>
            <a:r>
              <a:rPr spc="225" dirty="0"/>
              <a:t>(</a:t>
            </a:r>
            <a:r>
              <a:rPr spc="165" dirty="0"/>
              <a:t>p</a:t>
            </a:r>
            <a:r>
              <a:rPr spc="70" dirty="0"/>
              <a:t>i</a:t>
            </a:r>
            <a:r>
              <a:rPr spc="210" dirty="0"/>
              <a:t>))</a:t>
            </a: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00">
              <a:latin typeface="Times New Roman"/>
              <a:cs typeface="Times New Roman"/>
            </a:endParaRPr>
          </a:p>
          <a:p>
            <a:pPr marL="953769"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  <a:latin typeface="Heiti SC"/>
                <a:cs typeface="Heiti SC"/>
              </a:rPr>
              <a:t>多层缩进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2442" y="583742"/>
            <a:ext cx="1040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缩进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1408" y="1529831"/>
            <a:ext cx="3378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缩进表达程序的格式框架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477886"/>
            <a:ext cx="818070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严格明确：缩进是语法的一部分，缩进不正确程序运行错误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所属关系：表达代码间包含和层次关系的唯一手段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长度一致：程序内一致即可，一般</a:t>
            </a:r>
            <a:r>
              <a:rPr sz="2400" b="1" spc="-30" dirty="0">
                <a:latin typeface="Heiti SC"/>
                <a:cs typeface="Heiti SC"/>
              </a:rPr>
              <a:t>用</a:t>
            </a:r>
            <a:r>
              <a:rPr sz="2400" b="1" spc="140" dirty="0">
                <a:latin typeface="Arial"/>
                <a:cs typeface="Arial"/>
              </a:rPr>
              <a:t>4</a:t>
            </a:r>
            <a:r>
              <a:rPr sz="2400" b="1" dirty="0">
                <a:latin typeface="Heiti SC"/>
                <a:cs typeface="Heiti SC"/>
              </a:rPr>
              <a:t>个空格或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个</a:t>
            </a:r>
            <a:r>
              <a:rPr sz="2400" b="1" spc="-155" dirty="0">
                <a:latin typeface="Arial"/>
                <a:cs typeface="Arial"/>
              </a:rPr>
              <a:t>T</a:t>
            </a:r>
            <a:r>
              <a:rPr sz="2400" b="1" spc="-15" dirty="0">
                <a:latin typeface="Arial"/>
                <a:cs typeface="Arial"/>
              </a:rPr>
              <a:t>AB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1698" y="2303830"/>
            <a:ext cx="534289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使用说明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-25" dirty="0">
                <a:latin typeface="Arial"/>
                <a:cs typeface="Arial"/>
              </a:rPr>
              <a:t>@P</a:t>
            </a:r>
            <a:r>
              <a:rPr spc="-10" dirty="0">
                <a:latin typeface="Arial"/>
                <a:cs typeface="Arial"/>
              </a:rPr>
              <a:t>y</a:t>
            </a:r>
            <a:r>
              <a:rPr spc="215" dirty="0">
                <a:latin typeface="Arial"/>
                <a:cs typeface="Arial"/>
              </a:rPr>
              <a:t>thon123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32066" y="4808932"/>
            <a:ext cx="187134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C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C </a:t>
            </a:r>
            <a:r>
              <a:rPr sz="1400" b="1" spc="-5" dirty="0">
                <a:solidFill>
                  <a:srgbClr val="CECECE"/>
                </a:solidFill>
                <a:latin typeface="Palatino"/>
                <a:cs typeface="Palatino"/>
              </a:rPr>
              <a:t>B</a:t>
            </a: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Y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-</a:t>
            </a: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NC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-</a:t>
            </a: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S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A</a:t>
            </a:r>
            <a:r>
              <a:rPr sz="1400" b="1" spc="-15" dirty="0">
                <a:solidFill>
                  <a:srgbClr val="CECECE"/>
                </a:solidFill>
                <a:latin typeface="Palatino"/>
                <a:cs typeface="Palatino"/>
              </a:rPr>
              <a:t> 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4.0</a:t>
            </a: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 </a:t>
            </a:r>
            <a:r>
              <a:rPr sz="1400" dirty="0">
                <a:solidFill>
                  <a:srgbClr val="CECECE"/>
                </a:solidFill>
                <a:latin typeface="Arial Unicode MS"/>
                <a:cs typeface="Arial Unicode MS"/>
              </a:rPr>
              <a:t>嵩天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53684" y="4744211"/>
            <a:ext cx="1187195" cy="280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11480"/>
            <a:ext cx="6480175" cy="3744595"/>
          </a:xfrm>
          <a:custGeom>
            <a:avLst/>
            <a:gdLst/>
            <a:ahLst/>
            <a:cxnLst/>
            <a:rect l="l" t="t" r="r" b="b"/>
            <a:pathLst>
              <a:path w="6480175" h="3744595">
                <a:moveTo>
                  <a:pt x="0" y="3744467"/>
                </a:moveTo>
                <a:lnTo>
                  <a:pt x="6480048" y="3744467"/>
                </a:lnTo>
                <a:lnTo>
                  <a:pt x="6480048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8431"/>
            <a:ext cx="6486525" cy="3750945"/>
          </a:xfrm>
          <a:custGeom>
            <a:avLst/>
            <a:gdLst/>
            <a:ahLst/>
            <a:cxnLst/>
            <a:rect l="l" t="t" r="r" b="b"/>
            <a:pathLst>
              <a:path w="6486525" h="3750945">
                <a:moveTo>
                  <a:pt x="6484747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4747" y="3750564"/>
                </a:lnTo>
                <a:lnTo>
                  <a:pt x="6486144" y="3749192"/>
                </a:lnTo>
                <a:lnTo>
                  <a:pt x="6486144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144" y="3682"/>
                </a:lnTo>
                <a:lnTo>
                  <a:pt x="6486144" y="1396"/>
                </a:lnTo>
                <a:lnTo>
                  <a:pt x="6484747" y="0"/>
                </a:lnTo>
                <a:close/>
              </a:path>
              <a:path w="6486525" h="3750945">
                <a:moveTo>
                  <a:pt x="6486144" y="3682"/>
                </a:moveTo>
                <a:lnTo>
                  <a:pt x="6482461" y="3682"/>
                </a:lnTo>
                <a:lnTo>
                  <a:pt x="6482461" y="3746906"/>
                </a:lnTo>
                <a:lnTo>
                  <a:pt x="6486144" y="3746906"/>
                </a:lnTo>
                <a:lnTo>
                  <a:pt x="6486144" y="3682"/>
                </a:lnTo>
                <a:close/>
              </a:path>
              <a:path w="6486525" h="3750945">
                <a:moveTo>
                  <a:pt x="6481318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1318" y="3745687"/>
                </a:lnTo>
                <a:lnTo>
                  <a:pt x="6481318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1318" y="6095"/>
                </a:lnTo>
                <a:lnTo>
                  <a:pt x="6481318" y="4825"/>
                </a:lnTo>
                <a:close/>
              </a:path>
              <a:path w="6486525" h="3750945">
                <a:moveTo>
                  <a:pt x="6481318" y="6095"/>
                </a:moveTo>
                <a:lnTo>
                  <a:pt x="6480048" y="6095"/>
                </a:lnTo>
                <a:lnTo>
                  <a:pt x="6480048" y="3744467"/>
                </a:lnTo>
                <a:lnTo>
                  <a:pt x="6481318" y="3744467"/>
                </a:lnTo>
                <a:lnTo>
                  <a:pt x="6481318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597" y="540344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F0000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F0000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727" y="891462"/>
            <a:ext cx="7042784" cy="393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935">
              <a:lnSpc>
                <a:spcPct val="100000"/>
              </a:lnSpc>
              <a:tabLst>
                <a:tab pos="1486535" algn="l"/>
                <a:tab pos="1766570" algn="l"/>
              </a:tabLst>
            </a:pP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114" dirty="0">
                <a:solidFill>
                  <a:srgbClr val="D9D9D9"/>
                </a:solidFill>
                <a:latin typeface="FZLTZHB--B51-0"/>
                <a:cs typeface="FZLTZHB--B51-0"/>
              </a:rPr>
              <a:t>input(</a:t>
            </a:r>
            <a:r>
              <a:rPr sz="2000" b="1" spc="100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 dirty="0">
              <a:latin typeface="FZLTZHB--B51-0"/>
              <a:cs typeface="FZLTZHB--B51-0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  <a:tabLst>
                <a:tab pos="2465070" algn="l"/>
                <a:tab pos="3721735" algn="l"/>
              </a:tabLst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55" dirty="0">
                <a:solidFill>
                  <a:srgbClr val="D9D9D9"/>
                </a:solidFill>
                <a:latin typeface="FZLTZHB--B51-0"/>
                <a:cs typeface="FZLTZHB--B51-0"/>
              </a:rPr>
              <a:t>St</a:t>
            </a:r>
            <a:r>
              <a:rPr sz="2000" b="1" spc="30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9D9D9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170" dirty="0">
                <a:solidFill>
                  <a:srgbClr val="D9D9D9"/>
                </a:solidFill>
                <a:latin typeface="FZLTZHB--B51-0"/>
                <a:cs typeface="FZLTZHB--B51-0"/>
              </a:rPr>
              <a:t>['</a:t>
            </a:r>
            <a:r>
              <a:rPr sz="2000" b="1" spc="409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9D9D9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509" dirty="0">
                <a:solidFill>
                  <a:srgbClr val="D9D9D9"/>
                </a:solidFill>
                <a:latin typeface="FZLTZHB--B51-0"/>
                <a:cs typeface="FZLTZHB--B51-0"/>
              </a:rPr>
              <a:t>'f']:</a:t>
            </a:r>
            <a:endParaRPr sz="2000" dirty="0">
              <a:latin typeface="FZLTZHB--B51-0"/>
              <a:cs typeface="FZLTZHB--B51-0"/>
            </a:endParaRPr>
          </a:p>
          <a:p>
            <a:pPr marL="928369">
              <a:lnSpc>
                <a:spcPct val="100000"/>
              </a:lnSpc>
              <a:spcBef>
                <a:spcPts val="480"/>
              </a:spcBef>
              <a:tabLst>
                <a:tab pos="1209040" algn="l"/>
                <a:tab pos="1487805" algn="l"/>
                <a:tab pos="4420870" algn="l"/>
                <a:tab pos="4700905" algn="l"/>
              </a:tabLst>
            </a:pPr>
            <a:r>
              <a:rPr sz="2000" b="1" spc="-545" dirty="0">
                <a:solidFill>
                  <a:srgbClr val="D9D9D9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30" dirty="0">
                <a:solidFill>
                  <a:srgbClr val="D9D9D9"/>
                </a:solidFill>
                <a:latin typeface="FZLTZHB--B51-0"/>
                <a:cs typeface="FZLTZHB--B51-0"/>
              </a:rPr>
              <a:t>(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120" dirty="0">
                <a:solidFill>
                  <a:srgbClr val="D9D9D9"/>
                </a:solidFill>
                <a:latin typeface="FZLTZHB--B51-0"/>
                <a:cs typeface="FZLTZHB--B51-0"/>
              </a:rPr>
              <a:t>v</a:t>
            </a:r>
            <a:r>
              <a:rPr sz="2000" b="1" spc="70" dirty="0">
                <a:solidFill>
                  <a:srgbClr val="D9D9D9"/>
                </a:solidFill>
                <a:latin typeface="FZLTZHB--B51-0"/>
                <a:cs typeface="FZLTZHB--B51-0"/>
              </a:rPr>
              <a:t>al(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60" dirty="0">
                <a:solidFill>
                  <a:srgbClr val="D9D9D9"/>
                </a:solidFill>
                <a:latin typeface="FZLTZHB--B51-0"/>
                <a:cs typeface="FZLTZHB--B51-0"/>
              </a:rPr>
              <a:t>St</a:t>
            </a:r>
            <a:r>
              <a:rPr sz="2000" b="1" spc="35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38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3</a:t>
            </a: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2</a:t>
            </a:r>
            <a:r>
              <a:rPr sz="2000" b="1" spc="335" dirty="0">
                <a:solidFill>
                  <a:srgbClr val="D9D9D9"/>
                </a:solidFill>
                <a:latin typeface="FZLTZHB--B51-0"/>
                <a:cs typeface="FZLTZHB--B51-0"/>
              </a:rPr>
              <a:t>)/1</a:t>
            </a:r>
            <a:r>
              <a:rPr sz="2000" b="1" spc="265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50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endParaRPr sz="2000" dirty="0">
              <a:latin typeface="FZLTZHB--B51-0"/>
              <a:cs typeface="FZLTZHB--B51-0"/>
            </a:endParaRPr>
          </a:p>
          <a:p>
            <a:pPr marL="928369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9D9D9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  <a:tabLst>
                <a:tab pos="2745740" algn="l"/>
                <a:tab pos="4003040" algn="l"/>
              </a:tabLst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285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540" dirty="0">
                <a:solidFill>
                  <a:srgbClr val="D9D9D9"/>
                </a:solidFill>
                <a:latin typeface="FZLTZHB--B51-0"/>
                <a:cs typeface="FZLTZHB--B51-0"/>
              </a:rPr>
              <a:t>mp</a:t>
            </a:r>
            <a:r>
              <a:rPr sz="2000" b="1" spc="-50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2000" b="1" spc="340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350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29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D9D9D9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90" dirty="0">
                <a:solidFill>
                  <a:srgbClr val="D9D9D9"/>
                </a:solidFill>
                <a:latin typeface="FZLTZHB--B51-0"/>
                <a:cs typeface="FZLTZHB--B51-0"/>
              </a:rPr>
              <a:t>C</a:t>
            </a:r>
            <a:r>
              <a:rPr sz="2000" b="1" spc="25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9D9D9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'c']:</a:t>
            </a:r>
            <a:endParaRPr sz="2000" dirty="0">
              <a:latin typeface="FZLTZHB--B51-0"/>
              <a:cs typeface="FZLTZHB--B51-0"/>
            </a:endParaRPr>
          </a:p>
          <a:p>
            <a:pPr marL="928369">
              <a:lnSpc>
                <a:spcPct val="100000"/>
              </a:lnSpc>
              <a:spcBef>
                <a:spcPts val="480"/>
              </a:spcBef>
              <a:tabLst>
                <a:tab pos="1209040" algn="l"/>
                <a:tab pos="1487805" algn="l"/>
                <a:tab pos="4839970" algn="l"/>
                <a:tab pos="5118735" algn="l"/>
              </a:tabLst>
            </a:pPr>
            <a:r>
              <a:rPr sz="2000" b="1" spc="-295" dirty="0">
                <a:solidFill>
                  <a:srgbClr val="D9D9D9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65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r>
              <a:rPr sz="2000" b="1" spc="-95" dirty="0">
                <a:solidFill>
                  <a:srgbClr val="D9D9D9"/>
                </a:solidFill>
                <a:latin typeface="FZLTZHB--B51-0"/>
                <a:cs typeface="FZLTZHB--B51-0"/>
              </a:rPr>
              <a:t>*ev</a:t>
            </a:r>
            <a:r>
              <a:rPr sz="2000" b="1" spc="-114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130" dirty="0">
                <a:solidFill>
                  <a:srgbClr val="D9D9D9"/>
                </a:solidFill>
                <a:latin typeface="FZLTZHB--B51-0"/>
                <a:cs typeface="FZLTZHB--B51-0"/>
              </a:rPr>
              <a:t>l(</a:t>
            </a:r>
            <a:r>
              <a:rPr sz="2000" b="1" spc="27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-44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tr[</a:t>
            </a:r>
            <a:r>
              <a:rPr sz="2000" b="1" spc="26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43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10" dirty="0">
                <a:solidFill>
                  <a:srgbClr val="D9D9D9"/>
                </a:solidFill>
                <a:latin typeface="FZLTZHB--B51-0"/>
                <a:cs typeface="FZLTZHB--B51-0"/>
              </a:rPr>
              <a:t>32</a:t>
            </a:r>
            <a:endParaRPr sz="2000" dirty="0">
              <a:latin typeface="FZLTZHB--B51-0"/>
              <a:cs typeface="FZLTZHB--B51-0"/>
            </a:endParaRPr>
          </a:p>
          <a:p>
            <a:pPr marL="928369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16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D9D9D9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12700" indent="915669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print("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格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式错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误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注释</a:t>
            </a:r>
            <a:r>
              <a:rPr sz="2400" b="1" dirty="0">
                <a:latin typeface="Heiti SC"/>
                <a:cs typeface="Heiti SC"/>
              </a:rPr>
              <a:t>：用于提高代码可读性的辅助性文字，不被执行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2442" y="583742"/>
            <a:ext cx="1040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注释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4208" y="1529831"/>
            <a:ext cx="4292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不被程序执行的辅助性说明信息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213599"/>
            <a:ext cx="5323205" cy="155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单行注释：</a:t>
            </a:r>
            <a:r>
              <a:rPr sz="2400" b="1" spc="-10" dirty="0">
                <a:latin typeface="Heiti SC"/>
                <a:cs typeface="Heiti SC"/>
              </a:rPr>
              <a:t>以</a:t>
            </a:r>
            <a:r>
              <a:rPr sz="2400" b="1" spc="195" dirty="0">
                <a:latin typeface="Arial"/>
                <a:cs typeface="Arial"/>
              </a:rPr>
              <a:t>#</a:t>
            </a:r>
            <a:r>
              <a:rPr sz="2400" b="1" dirty="0">
                <a:latin typeface="Heiti SC"/>
                <a:cs typeface="Heiti SC"/>
              </a:rPr>
              <a:t>开头，其后内容为注释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1240790" algn="l"/>
              </a:tabLst>
            </a:pPr>
            <a:r>
              <a:rPr sz="2000" b="1" spc="170" dirty="0">
                <a:solidFill>
                  <a:srgbClr val="FF0000"/>
                </a:solidFill>
                <a:latin typeface="Arial"/>
                <a:cs typeface="Arial"/>
              </a:rPr>
              <a:t>#	</a:t>
            </a:r>
            <a:r>
              <a:rPr sz="2000" b="1" dirty="0">
                <a:latin typeface="Heiti SC"/>
                <a:cs typeface="Heiti SC"/>
              </a:rPr>
              <a:t>这里是单行注释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多行注</a:t>
            </a:r>
            <a:r>
              <a:rPr sz="2400" b="1" spc="-5" dirty="0">
                <a:latin typeface="Heiti SC"/>
                <a:cs typeface="Heiti SC"/>
              </a:rPr>
              <a:t>释</a:t>
            </a:r>
            <a:r>
              <a:rPr sz="2400" b="1" dirty="0">
                <a:latin typeface="Heiti SC"/>
                <a:cs typeface="Heiti SC"/>
              </a:rPr>
              <a:t>：以</a:t>
            </a:r>
            <a:r>
              <a:rPr sz="2400" b="1" spc="790" dirty="0">
                <a:latin typeface="FZLTZHB--B51-0"/>
                <a:cs typeface="FZLTZHB--B51-0"/>
              </a:rPr>
              <a:t>'''</a:t>
            </a:r>
            <a:r>
              <a:rPr sz="2400" b="1" dirty="0">
                <a:latin typeface="Heiti SC"/>
                <a:cs typeface="Heiti SC"/>
              </a:rPr>
              <a:t>开头和结尾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1008" y="3983570"/>
            <a:ext cx="44640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65" dirty="0">
                <a:solidFill>
                  <a:srgbClr val="00AF50"/>
                </a:solidFill>
                <a:latin typeface="FZLTZHB--B51-0"/>
                <a:cs typeface="FZLTZHB--B51-0"/>
              </a:rPr>
              <a:t>'''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5407" y="3968529"/>
            <a:ext cx="319024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这是多行注释第一行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755900" algn="l"/>
              </a:tabLst>
            </a:pPr>
            <a:r>
              <a:rPr sz="2000" b="1" dirty="0">
                <a:latin typeface="Heiti SC"/>
                <a:cs typeface="Heiti SC"/>
              </a:rPr>
              <a:t>这是多行注释第二行	</a:t>
            </a:r>
            <a:r>
              <a:rPr sz="2000" b="1" spc="660" dirty="0">
                <a:solidFill>
                  <a:srgbClr val="00AF50"/>
                </a:solidFill>
                <a:latin typeface="FZLTZHB--B51-0"/>
                <a:cs typeface="FZLTZHB--B51-0"/>
              </a:rPr>
              <a:t>'''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11480"/>
            <a:ext cx="6480175" cy="3744595"/>
          </a:xfrm>
          <a:custGeom>
            <a:avLst/>
            <a:gdLst/>
            <a:ahLst/>
            <a:cxnLst/>
            <a:rect l="l" t="t" r="r" b="b"/>
            <a:pathLst>
              <a:path w="6480175" h="3744595">
                <a:moveTo>
                  <a:pt x="0" y="3744467"/>
                </a:moveTo>
                <a:lnTo>
                  <a:pt x="6480048" y="3744467"/>
                </a:lnTo>
                <a:lnTo>
                  <a:pt x="6480048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8431"/>
            <a:ext cx="6486525" cy="3750945"/>
          </a:xfrm>
          <a:custGeom>
            <a:avLst/>
            <a:gdLst/>
            <a:ahLst/>
            <a:cxnLst/>
            <a:rect l="l" t="t" r="r" b="b"/>
            <a:pathLst>
              <a:path w="6486525" h="3750945">
                <a:moveTo>
                  <a:pt x="6484747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4747" y="3750564"/>
                </a:lnTo>
                <a:lnTo>
                  <a:pt x="6486144" y="3749192"/>
                </a:lnTo>
                <a:lnTo>
                  <a:pt x="6486144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144" y="3682"/>
                </a:lnTo>
                <a:lnTo>
                  <a:pt x="6486144" y="1396"/>
                </a:lnTo>
                <a:lnTo>
                  <a:pt x="6484747" y="0"/>
                </a:lnTo>
                <a:close/>
              </a:path>
              <a:path w="6486525" h="3750945">
                <a:moveTo>
                  <a:pt x="6486144" y="3682"/>
                </a:moveTo>
                <a:lnTo>
                  <a:pt x="6482461" y="3682"/>
                </a:lnTo>
                <a:lnTo>
                  <a:pt x="6482461" y="3746906"/>
                </a:lnTo>
                <a:lnTo>
                  <a:pt x="6486144" y="3746906"/>
                </a:lnTo>
                <a:lnTo>
                  <a:pt x="6486144" y="3682"/>
                </a:lnTo>
                <a:close/>
              </a:path>
              <a:path w="6486525" h="3750945">
                <a:moveTo>
                  <a:pt x="6481318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1318" y="3745687"/>
                </a:lnTo>
                <a:lnTo>
                  <a:pt x="6481318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1318" y="6095"/>
                </a:lnTo>
                <a:lnTo>
                  <a:pt x="6481318" y="4825"/>
                </a:lnTo>
                <a:close/>
              </a:path>
              <a:path w="6486525" h="3750945">
                <a:moveTo>
                  <a:pt x="6481318" y="6095"/>
                </a:moveTo>
                <a:lnTo>
                  <a:pt x="6480048" y="6095"/>
                </a:lnTo>
                <a:lnTo>
                  <a:pt x="6480048" y="3744467"/>
                </a:lnTo>
                <a:lnTo>
                  <a:pt x="6481318" y="3744467"/>
                </a:lnTo>
                <a:lnTo>
                  <a:pt x="6481318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597" y="540344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FF0000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FF0000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FF0000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FF0000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FF0000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FF0000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597" y="891462"/>
            <a:ext cx="6000115" cy="389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09700" algn="l"/>
              </a:tabLst>
            </a:pP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114" dirty="0">
                <a:solidFill>
                  <a:srgbClr val="D9D9D9"/>
                </a:solidFill>
                <a:latin typeface="FZLTZHB--B51-0"/>
                <a:cs typeface="FZLTZHB--B51-0"/>
              </a:rPr>
              <a:t>input(</a:t>
            </a:r>
            <a:r>
              <a:rPr sz="2000" b="1" spc="100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064000" algn="l"/>
                <a:tab pos="4344035" algn="l"/>
              </a:tabLst>
            </a:pPr>
            <a:r>
              <a:rPr sz="2000" b="1" spc="-545" dirty="0">
                <a:solidFill>
                  <a:srgbClr val="D9D9D9"/>
                </a:solidFill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30" dirty="0">
                <a:solidFill>
                  <a:srgbClr val="D9D9D9"/>
                </a:solidFill>
                <a:latin typeface="FZLTZHB--B51-0"/>
                <a:cs typeface="FZLTZHB--B51-0"/>
              </a:rPr>
              <a:t>(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120" dirty="0">
                <a:solidFill>
                  <a:srgbClr val="D9D9D9"/>
                </a:solidFill>
                <a:latin typeface="FZLTZHB--B51-0"/>
                <a:cs typeface="FZLTZHB--B51-0"/>
              </a:rPr>
              <a:t>v</a:t>
            </a:r>
            <a:r>
              <a:rPr sz="2000" b="1" spc="70" dirty="0">
                <a:solidFill>
                  <a:srgbClr val="D9D9D9"/>
                </a:solidFill>
                <a:latin typeface="FZLTZHB--B51-0"/>
                <a:cs typeface="FZLTZHB--B51-0"/>
              </a:rPr>
              <a:t>al(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60" dirty="0">
                <a:solidFill>
                  <a:srgbClr val="D9D9D9"/>
                </a:solidFill>
                <a:latin typeface="FZLTZHB--B51-0"/>
                <a:cs typeface="FZLTZHB--B51-0"/>
              </a:rPr>
              <a:t>St</a:t>
            </a:r>
            <a:r>
              <a:rPr sz="2000" b="1" spc="35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38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3</a:t>
            </a: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2</a:t>
            </a:r>
            <a:r>
              <a:rPr sz="2000" b="1" spc="335" dirty="0">
                <a:solidFill>
                  <a:srgbClr val="D9D9D9"/>
                </a:solidFill>
                <a:latin typeface="FZLTZHB--B51-0"/>
                <a:cs typeface="FZLTZHB--B51-0"/>
              </a:rPr>
              <a:t>)/1</a:t>
            </a:r>
            <a:r>
              <a:rPr sz="2000" b="1" spc="265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50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9D9D9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2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49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85" dirty="0">
                <a:latin typeface="FZLTZHB--B51-0"/>
                <a:cs typeface="FZLTZHB--B51-0"/>
              </a:rPr>
              <a:t>e</a:t>
            </a:r>
            <a:r>
              <a:rPr sz="2000" b="1" spc="-540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50" dirty="0">
                <a:latin typeface="FZLTZHB--B51-0"/>
                <a:cs typeface="FZLTZHB--B51-0"/>
              </a:rPr>
              <a:t>r</a:t>
            </a:r>
            <a:r>
              <a:rPr sz="2000" b="1" spc="290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C'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295" dirty="0">
                <a:solidFill>
                  <a:srgbClr val="D9D9D9"/>
                </a:solidFill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65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r>
              <a:rPr sz="2000" b="1" spc="-95" dirty="0">
                <a:solidFill>
                  <a:srgbClr val="D9D9D9"/>
                </a:solidFill>
                <a:latin typeface="FZLTZHB--B51-0"/>
                <a:cs typeface="FZLTZHB--B51-0"/>
              </a:rPr>
              <a:t>*ev</a:t>
            </a:r>
            <a:r>
              <a:rPr sz="2000" b="1" spc="-114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130" dirty="0">
                <a:solidFill>
                  <a:srgbClr val="D9D9D9"/>
                </a:solidFill>
                <a:latin typeface="FZLTZHB--B51-0"/>
                <a:cs typeface="FZLTZHB--B51-0"/>
              </a:rPr>
              <a:t>l(</a:t>
            </a:r>
            <a:r>
              <a:rPr sz="2000" b="1" spc="275" dirty="0">
                <a:solidFill>
                  <a:srgbClr val="D9D9D9"/>
                </a:solidFill>
                <a:latin typeface="FZLTZHB--B51-0"/>
                <a:cs typeface="FZLTZHB--B51-0"/>
              </a:rPr>
              <a:t>T</a:t>
            </a:r>
            <a:r>
              <a:rPr sz="2000" b="1" spc="-484" dirty="0">
                <a:solidFill>
                  <a:srgbClr val="D9D9D9"/>
                </a:solidFill>
                <a:latin typeface="FZLTZHB--B51-0"/>
                <a:cs typeface="FZLTZHB--B51-0"/>
              </a:rPr>
              <a:t>em</a:t>
            </a:r>
            <a:r>
              <a:rPr sz="2000" b="1" spc="-400" dirty="0">
                <a:solidFill>
                  <a:srgbClr val="D9D9D9"/>
                </a:solidFill>
                <a:latin typeface="FZLTZHB--B51-0"/>
                <a:cs typeface="FZLTZHB--B51-0"/>
              </a:rPr>
              <a:t>p</a:t>
            </a:r>
            <a:r>
              <a:rPr sz="2000" b="1" spc="-445" dirty="0">
                <a:solidFill>
                  <a:srgbClr val="D9D9D9"/>
                </a:solidFill>
                <a:latin typeface="FZLTZHB--B51-0"/>
                <a:cs typeface="FZLTZHB--B51-0"/>
              </a:rPr>
              <a:t>S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tr[</a:t>
            </a:r>
            <a:r>
              <a:rPr sz="2000" b="1" spc="26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43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10" dirty="0">
                <a:solidFill>
                  <a:srgbClr val="D9D9D9"/>
                </a:solidFill>
                <a:latin typeface="FZLTZHB--B51-0"/>
                <a:cs typeface="FZLTZHB--B51-0"/>
              </a:rPr>
              <a:t>32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16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print("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格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式错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误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350">
              <a:latin typeface="Times New Roman"/>
              <a:cs typeface="Times New Roman"/>
            </a:endParaRPr>
          </a:p>
          <a:p>
            <a:pPr marL="108585" algn="ctr">
              <a:lnSpc>
                <a:spcPts val="2875"/>
              </a:lnSpc>
              <a:tabLst>
                <a:tab pos="899160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缩进	注释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7311" y="1694052"/>
            <a:ext cx="360680" cy="422909"/>
          </a:xfrm>
          <a:custGeom>
            <a:avLst/>
            <a:gdLst/>
            <a:ahLst/>
            <a:cxnLst/>
            <a:rect l="l" t="t" r="r" b="b"/>
            <a:pathLst>
              <a:path w="360680" h="422910">
                <a:moveTo>
                  <a:pt x="285382" y="370619"/>
                </a:moveTo>
                <a:lnTo>
                  <a:pt x="200025" y="398399"/>
                </a:lnTo>
                <a:lnTo>
                  <a:pt x="196342" y="405511"/>
                </a:lnTo>
                <a:lnTo>
                  <a:pt x="198500" y="412242"/>
                </a:lnTo>
                <a:lnTo>
                  <a:pt x="200660" y="418846"/>
                </a:lnTo>
                <a:lnTo>
                  <a:pt x="207899" y="422529"/>
                </a:lnTo>
                <a:lnTo>
                  <a:pt x="337626" y="380365"/>
                </a:lnTo>
                <a:lnTo>
                  <a:pt x="332486" y="380365"/>
                </a:lnTo>
                <a:lnTo>
                  <a:pt x="286765" y="370967"/>
                </a:lnTo>
                <a:lnTo>
                  <a:pt x="285382" y="370619"/>
                </a:lnTo>
                <a:close/>
              </a:path>
              <a:path w="360680" h="422910">
                <a:moveTo>
                  <a:pt x="309277" y="362834"/>
                </a:moveTo>
                <a:lnTo>
                  <a:pt x="285382" y="370619"/>
                </a:lnTo>
                <a:lnTo>
                  <a:pt x="286765" y="370967"/>
                </a:lnTo>
                <a:lnTo>
                  <a:pt x="332486" y="380365"/>
                </a:lnTo>
                <a:lnTo>
                  <a:pt x="333039" y="377571"/>
                </a:lnTo>
                <a:lnTo>
                  <a:pt x="326770" y="377571"/>
                </a:lnTo>
                <a:lnTo>
                  <a:pt x="309277" y="362834"/>
                </a:lnTo>
                <a:close/>
              </a:path>
              <a:path w="360680" h="422910">
                <a:moveTo>
                  <a:pt x="237744" y="269367"/>
                </a:moveTo>
                <a:lnTo>
                  <a:pt x="229743" y="270129"/>
                </a:lnTo>
                <a:lnTo>
                  <a:pt x="225298" y="275463"/>
                </a:lnTo>
                <a:lnTo>
                  <a:pt x="220725" y="280797"/>
                </a:lnTo>
                <a:lnTo>
                  <a:pt x="288168" y="345050"/>
                </a:lnTo>
                <a:lnTo>
                  <a:pt x="327660" y="353441"/>
                </a:lnTo>
                <a:lnTo>
                  <a:pt x="337438" y="355346"/>
                </a:lnTo>
                <a:lnTo>
                  <a:pt x="332486" y="380365"/>
                </a:lnTo>
                <a:lnTo>
                  <a:pt x="337626" y="380365"/>
                </a:lnTo>
                <a:lnTo>
                  <a:pt x="360680" y="372872"/>
                </a:lnTo>
                <a:lnTo>
                  <a:pt x="243077" y="273939"/>
                </a:lnTo>
                <a:lnTo>
                  <a:pt x="237744" y="269367"/>
                </a:lnTo>
                <a:close/>
              </a:path>
              <a:path w="360680" h="422910">
                <a:moveTo>
                  <a:pt x="331088" y="355727"/>
                </a:moveTo>
                <a:lnTo>
                  <a:pt x="309277" y="362834"/>
                </a:lnTo>
                <a:lnTo>
                  <a:pt x="326770" y="377571"/>
                </a:lnTo>
                <a:lnTo>
                  <a:pt x="331088" y="355727"/>
                </a:lnTo>
                <a:close/>
              </a:path>
              <a:path w="360680" h="422910">
                <a:moveTo>
                  <a:pt x="337363" y="355727"/>
                </a:moveTo>
                <a:lnTo>
                  <a:pt x="331088" y="355727"/>
                </a:lnTo>
                <a:lnTo>
                  <a:pt x="326770" y="377571"/>
                </a:lnTo>
                <a:lnTo>
                  <a:pt x="333039" y="377571"/>
                </a:lnTo>
                <a:lnTo>
                  <a:pt x="337363" y="355727"/>
                </a:lnTo>
                <a:close/>
              </a:path>
              <a:path w="360680" h="422910">
                <a:moveTo>
                  <a:pt x="24892" y="0"/>
                </a:moveTo>
                <a:lnTo>
                  <a:pt x="0" y="5080"/>
                </a:lnTo>
                <a:lnTo>
                  <a:pt x="7874" y="44323"/>
                </a:lnTo>
                <a:lnTo>
                  <a:pt x="16128" y="83438"/>
                </a:lnTo>
                <a:lnTo>
                  <a:pt x="25400" y="121666"/>
                </a:lnTo>
                <a:lnTo>
                  <a:pt x="36068" y="158496"/>
                </a:lnTo>
                <a:lnTo>
                  <a:pt x="55625" y="210439"/>
                </a:lnTo>
                <a:lnTo>
                  <a:pt x="81280" y="256413"/>
                </a:lnTo>
                <a:lnTo>
                  <a:pt x="114554" y="294894"/>
                </a:lnTo>
                <a:lnTo>
                  <a:pt x="155448" y="324358"/>
                </a:lnTo>
                <a:lnTo>
                  <a:pt x="201802" y="346202"/>
                </a:lnTo>
                <a:lnTo>
                  <a:pt x="251840" y="362204"/>
                </a:lnTo>
                <a:lnTo>
                  <a:pt x="285382" y="370619"/>
                </a:lnTo>
                <a:lnTo>
                  <a:pt x="309277" y="362834"/>
                </a:lnTo>
                <a:lnTo>
                  <a:pt x="288168" y="345050"/>
                </a:lnTo>
                <a:lnTo>
                  <a:pt x="259206" y="337947"/>
                </a:lnTo>
                <a:lnTo>
                  <a:pt x="226694" y="328168"/>
                </a:lnTo>
                <a:lnTo>
                  <a:pt x="182371" y="310134"/>
                </a:lnTo>
                <a:lnTo>
                  <a:pt x="143637" y="286131"/>
                </a:lnTo>
                <a:lnTo>
                  <a:pt x="111760" y="255143"/>
                </a:lnTo>
                <a:lnTo>
                  <a:pt x="86360" y="215392"/>
                </a:lnTo>
                <a:lnTo>
                  <a:pt x="66167" y="168275"/>
                </a:lnTo>
                <a:lnTo>
                  <a:pt x="50037" y="115697"/>
                </a:lnTo>
                <a:lnTo>
                  <a:pt x="41020" y="78232"/>
                </a:lnTo>
                <a:lnTo>
                  <a:pt x="32765" y="39370"/>
                </a:lnTo>
                <a:lnTo>
                  <a:pt x="24892" y="0"/>
                </a:lnTo>
                <a:close/>
              </a:path>
              <a:path w="360680" h="422910">
                <a:moveTo>
                  <a:pt x="288168" y="345050"/>
                </a:moveTo>
                <a:lnTo>
                  <a:pt x="309277" y="362834"/>
                </a:lnTo>
                <a:lnTo>
                  <a:pt x="331088" y="355727"/>
                </a:lnTo>
                <a:lnTo>
                  <a:pt x="337363" y="355727"/>
                </a:lnTo>
                <a:lnTo>
                  <a:pt x="337438" y="355346"/>
                </a:lnTo>
                <a:lnTo>
                  <a:pt x="327660" y="353441"/>
                </a:lnTo>
                <a:lnTo>
                  <a:pt x="292862" y="346202"/>
                </a:lnTo>
                <a:lnTo>
                  <a:pt x="288168" y="34505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7311" y="2744216"/>
            <a:ext cx="360680" cy="422909"/>
          </a:xfrm>
          <a:custGeom>
            <a:avLst/>
            <a:gdLst/>
            <a:ahLst/>
            <a:cxnLst/>
            <a:rect l="l" t="t" r="r" b="b"/>
            <a:pathLst>
              <a:path w="360680" h="422910">
                <a:moveTo>
                  <a:pt x="285706" y="370577"/>
                </a:moveTo>
                <a:lnTo>
                  <a:pt x="200151" y="398652"/>
                </a:lnTo>
                <a:lnTo>
                  <a:pt x="196469" y="405891"/>
                </a:lnTo>
                <a:lnTo>
                  <a:pt x="198627" y="412495"/>
                </a:lnTo>
                <a:lnTo>
                  <a:pt x="200787" y="419226"/>
                </a:lnTo>
                <a:lnTo>
                  <a:pt x="208025" y="422782"/>
                </a:lnTo>
                <a:lnTo>
                  <a:pt x="337820" y="380238"/>
                </a:lnTo>
                <a:lnTo>
                  <a:pt x="332613" y="380238"/>
                </a:lnTo>
                <a:lnTo>
                  <a:pt x="322452" y="378332"/>
                </a:lnTo>
                <a:lnTo>
                  <a:pt x="286765" y="370839"/>
                </a:lnTo>
                <a:lnTo>
                  <a:pt x="285706" y="370577"/>
                </a:lnTo>
                <a:close/>
              </a:path>
              <a:path w="360680" h="422910">
                <a:moveTo>
                  <a:pt x="309215" y="362863"/>
                </a:moveTo>
                <a:lnTo>
                  <a:pt x="285706" y="370577"/>
                </a:lnTo>
                <a:lnTo>
                  <a:pt x="286765" y="370839"/>
                </a:lnTo>
                <a:lnTo>
                  <a:pt x="322452" y="378332"/>
                </a:lnTo>
                <a:lnTo>
                  <a:pt x="332613" y="380238"/>
                </a:lnTo>
                <a:lnTo>
                  <a:pt x="333116" y="377570"/>
                </a:lnTo>
                <a:lnTo>
                  <a:pt x="326770" y="377570"/>
                </a:lnTo>
                <a:lnTo>
                  <a:pt x="309215" y="362863"/>
                </a:lnTo>
                <a:close/>
              </a:path>
              <a:path w="360680" h="422910">
                <a:moveTo>
                  <a:pt x="237489" y="269620"/>
                </a:moveTo>
                <a:lnTo>
                  <a:pt x="229488" y="270256"/>
                </a:lnTo>
                <a:lnTo>
                  <a:pt x="225044" y="275716"/>
                </a:lnTo>
                <a:lnTo>
                  <a:pt x="220471" y="281050"/>
                </a:lnTo>
                <a:lnTo>
                  <a:pt x="287658" y="344803"/>
                </a:lnTo>
                <a:lnTo>
                  <a:pt x="327660" y="353440"/>
                </a:lnTo>
                <a:lnTo>
                  <a:pt x="337312" y="355345"/>
                </a:lnTo>
                <a:lnTo>
                  <a:pt x="332613" y="380238"/>
                </a:lnTo>
                <a:lnTo>
                  <a:pt x="337820" y="380238"/>
                </a:lnTo>
                <a:lnTo>
                  <a:pt x="360680" y="372744"/>
                </a:lnTo>
                <a:lnTo>
                  <a:pt x="237489" y="269620"/>
                </a:lnTo>
                <a:close/>
              </a:path>
              <a:path w="360680" h="422910">
                <a:moveTo>
                  <a:pt x="330962" y="355726"/>
                </a:moveTo>
                <a:lnTo>
                  <a:pt x="309215" y="362863"/>
                </a:lnTo>
                <a:lnTo>
                  <a:pt x="326770" y="377570"/>
                </a:lnTo>
                <a:lnTo>
                  <a:pt x="330962" y="355726"/>
                </a:lnTo>
                <a:close/>
              </a:path>
              <a:path w="360680" h="422910">
                <a:moveTo>
                  <a:pt x="337240" y="355726"/>
                </a:moveTo>
                <a:lnTo>
                  <a:pt x="330962" y="355726"/>
                </a:lnTo>
                <a:lnTo>
                  <a:pt x="326770" y="377570"/>
                </a:lnTo>
                <a:lnTo>
                  <a:pt x="333116" y="377570"/>
                </a:lnTo>
                <a:lnTo>
                  <a:pt x="337240" y="355726"/>
                </a:lnTo>
                <a:close/>
              </a:path>
              <a:path w="360680" h="422910">
                <a:moveTo>
                  <a:pt x="24892" y="0"/>
                </a:moveTo>
                <a:lnTo>
                  <a:pt x="0" y="4952"/>
                </a:lnTo>
                <a:lnTo>
                  <a:pt x="7874" y="44322"/>
                </a:lnTo>
                <a:lnTo>
                  <a:pt x="16128" y="83438"/>
                </a:lnTo>
                <a:lnTo>
                  <a:pt x="25400" y="121538"/>
                </a:lnTo>
                <a:lnTo>
                  <a:pt x="36068" y="158369"/>
                </a:lnTo>
                <a:lnTo>
                  <a:pt x="55625" y="210438"/>
                </a:lnTo>
                <a:lnTo>
                  <a:pt x="81280" y="256412"/>
                </a:lnTo>
                <a:lnTo>
                  <a:pt x="114554" y="294894"/>
                </a:lnTo>
                <a:lnTo>
                  <a:pt x="155448" y="324357"/>
                </a:lnTo>
                <a:lnTo>
                  <a:pt x="201802" y="346075"/>
                </a:lnTo>
                <a:lnTo>
                  <a:pt x="251840" y="362203"/>
                </a:lnTo>
                <a:lnTo>
                  <a:pt x="285706" y="370577"/>
                </a:lnTo>
                <a:lnTo>
                  <a:pt x="309215" y="362863"/>
                </a:lnTo>
                <a:lnTo>
                  <a:pt x="287658" y="344803"/>
                </a:lnTo>
                <a:lnTo>
                  <a:pt x="259080" y="337819"/>
                </a:lnTo>
                <a:lnTo>
                  <a:pt x="226694" y="328167"/>
                </a:lnTo>
                <a:lnTo>
                  <a:pt x="182244" y="309879"/>
                </a:lnTo>
                <a:lnTo>
                  <a:pt x="143637" y="286131"/>
                </a:lnTo>
                <a:lnTo>
                  <a:pt x="111760" y="255142"/>
                </a:lnTo>
                <a:lnTo>
                  <a:pt x="86360" y="215391"/>
                </a:lnTo>
                <a:lnTo>
                  <a:pt x="66167" y="168275"/>
                </a:lnTo>
                <a:lnTo>
                  <a:pt x="50037" y="115569"/>
                </a:lnTo>
                <a:lnTo>
                  <a:pt x="41020" y="78104"/>
                </a:lnTo>
                <a:lnTo>
                  <a:pt x="32765" y="39369"/>
                </a:lnTo>
                <a:lnTo>
                  <a:pt x="24892" y="0"/>
                </a:lnTo>
                <a:close/>
              </a:path>
              <a:path w="360680" h="422910">
                <a:moveTo>
                  <a:pt x="287658" y="344803"/>
                </a:moveTo>
                <a:lnTo>
                  <a:pt x="309215" y="362863"/>
                </a:lnTo>
                <a:lnTo>
                  <a:pt x="330962" y="355726"/>
                </a:lnTo>
                <a:lnTo>
                  <a:pt x="337240" y="355726"/>
                </a:lnTo>
                <a:lnTo>
                  <a:pt x="337312" y="355345"/>
                </a:lnTo>
                <a:lnTo>
                  <a:pt x="327660" y="353440"/>
                </a:lnTo>
                <a:lnTo>
                  <a:pt x="292862" y="346075"/>
                </a:lnTo>
                <a:lnTo>
                  <a:pt x="287658" y="344803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8074" y="3779392"/>
            <a:ext cx="322580" cy="267970"/>
          </a:xfrm>
          <a:custGeom>
            <a:avLst/>
            <a:gdLst/>
            <a:ahLst/>
            <a:cxnLst/>
            <a:rect l="l" t="t" r="r" b="b"/>
            <a:pathLst>
              <a:path w="322580" h="267970">
                <a:moveTo>
                  <a:pt x="245122" y="211867"/>
                </a:moveTo>
                <a:lnTo>
                  <a:pt x="159384" y="243395"/>
                </a:lnTo>
                <a:lnTo>
                  <a:pt x="155956" y="250837"/>
                </a:lnTo>
                <a:lnTo>
                  <a:pt x="160781" y="264274"/>
                </a:lnTo>
                <a:lnTo>
                  <a:pt x="168275" y="267715"/>
                </a:lnTo>
                <a:lnTo>
                  <a:pt x="298432" y="219887"/>
                </a:lnTo>
                <a:lnTo>
                  <a:pt x="293750" y="219887"/>
                </a:lnTo>
                <a:lnTo>
                  <a:pt x="250698" y="212890"/>
                </a:lnTo>
                <a:lnTo>
                  <a:pt x="245122" y="211867"/>
                </a:lnTo>
                <a:close/>
              </a:path>
              <a:path w="322580" h="267970">
                <a:moveTo>
                  <a:pt x="269361" y="202954"/>
                </a:moveTo>
                <a:lnTo>
                  <a:pt x="245122" y="211867"/>
                </a:lnTo>
                <a:lnTo>
                  <a:pt x="250698" y="212890"/>
                </a:lnTo>
                <a:lnTo>
                  <a:pt x="293750" y="219887"/>
                </a:lnTo>
                <a:lnTo>
                  <a:pt x="294149" y="217296"/>
                </a:lnTo>
                <a:lnTo>
                  <a:pt x="287781" y="217296"/>
                </a:lnTo>
                <a:lnTo>
                  <a:pt x="269361" y="202954"/>
                </a:lnTo>
                <a:close/>
              </a:path>
              <a:path w="322580" h="267970">
                <a:moveTo>
                  <a:pt x="192786" y="110489"/>
                </a:moveTo>
                <a:lnTo>
                  <a:pt x="184657" y="111493"/>
                </a:lnTo>
                <a:lnTo>
                  <a:pt x="180339" y="117132"/>
                </a:lnTo>
                <a:lnTo>
                  <a:pt x="175894" y="122783"/>
                </a:lnTo>
                <a:lnTo>
                  <a:pt x="212118" y="158381"/>
                </a:lnTo>
                <a:lnTo>
                  <a:pt x="247562" y="185980"/>
                </a:lnTo>
                <a:lnTo>
                  <a:pt x="297688" y="194284"/>
                </a:lnTo>
                <a:lnTo>
                  <a:pt x="293750" y="219887"/>
                </a:lnTo>
                <a:lnTo>
                  <a:pt x="298432" y="219887"/>
                </a:lnTo>
                <a:lnTo>
                  <a:pt x="322071" y="211200"/>
                </a:lnTo>
                <a:lnTo>
                  <a:pt x="198500" y="114884"/>
                </a:lnTo>
                <a:lnTo>
                  <a:pt x="192786" y="110489"/>
                </a:lnTo>
                <a:close/>
              </a:path>
              <a:path w="322580" h="267970">
                <a:moveTo>
                  <a:pt x="291211" y="194919"/>
                </a:moveTo>
                <a:lnTo>
                  <a:pt x="269361" y="202954"/>
                </a:lnTo>
                <a:lnTo>
                  <a:pt x="287781" y="217296"/>
                </a:lnTo>
                <a:lnTo>
                  <a:pt x="291211" y="194919"/>
                </a:lnTo>
                <a:close/>
              </a:path>
              <a:path w="322580" h="267970">
                <a:moveTo>
                  <a:pt x="297590" y="194919"/>
                </a:moveTo>
                <a:lnTo>
                  <a:pt x="291211" y="194919"/>
                </a:lnTo>
                <a:lnTo>
                  <a:pt x="287781" y="217296"/>
                </a:lnTo>
                <a:lnTo>
                  <a:pt x="294149" y="217296"/>
                </a:lnTo>
                <a:lnTo>
                  <a:pt x="297590" y="194919"/>
                </a:lnTo>
                <a:close/>
              </a:path>
              <a:path w="322580" h="267970">
                <a:moveTo>
                  <a:pt x="25400" y="0"/>
                </a:moveTo>
                <a:lnTo>
                  <a:pt x="0" y="4825"/>
                </a:lnTo>
                <a:lnTo>
                  <a:pt x="3937" y="25526"/>
                </a:lnTo>
                <a:lnTo>
                  <a:pt x="8381" y="46227"/>
                </a:lnTo>
                <a:lnTo>
                  <a:pt x="20955" y="87248"/>
                </a:lnTo>
                <a:lnTo>
                  <a:pt x="42544" y="125691"/>
                </a:lnTo>
                <a:lnTo>
                  <a:pt x="77190" y="158381"/>
                </a:lnTo>
                <a:lnTo>
                  <a:pt x="112394" y="177177"/>
                </a:lnTo>
                <a:lnTo>
                  <a:pt x="154177" y="191782"/>
                </a:lnTo>
                <a:lnTo>
                  <a:pt x="217043" y="206717"/>
                </a:lnTo>
                <a:lnTo>
                  <a:pt x="245122" y="211867"/>
                </a:lnTo>
                <a:lnTo>
                  <a:pt x="269361" y="202954"/>
                </a:lnTo>
                <a:lnTo>
                  <a:pt x="247562" y="185980"/>
                </a:lnTo>
                <a:lnTo>
                  <a:pt x="222503" y="181394"/>
                </a:lnTo>
                <a:lnTo>
                  <a:pt x="190881" y="174612"/>
                </a:lnTo>
                <a:lnTo>
                  <a:pt x="148081" y="162877"/>
                </a:lnTo>
                <a:lnTo>
                  <a:pt x="111887" y="148488"/>
                </a:lnTo>
                <a:lnTo>
                  <a:pt x="76453" y="124815"/>
                </a:lnTo>
                <a:lnTo>
                  <a:pt x="49149" y="86867"/>
                </a:lnTo>
                <a:lnTo>
                  <a:pt x="33655" y="40893"/>
                </a:lnTo>
                <a:lnTo>
                  <a:pt x="29337" y="20700"/>
                </a:lnTo>
                <a:lnTo>
                  <a:pt x="25400" y="0"/>
                </a:lnTo>
                <a:close/>
              </a:path>
              <a:path w="322580" h="267970">
                <a:moveTo>
                  <a:pt x="247562" y="185980"/>
                </a:moveTo>
                <a:lnTo>
                  <a:pt x="269361" y="202954"/>
                </a:lnTo>
                <a:lnTo>
                  <a:pt x="291211" y="194919"/>
                </a:lnTo>
                <a:lnTo>
                  <a:pt x="297590" y="194919"/>
                </a:lnTo>
                <a:lnTo>
                  <a:pt x="297688" y="194284"/>
                </a:lnTo>
                <a:lnTo>
                  <a:pt x="255396" y="187413"/>
                </a:lnTo>
                <a:lnTo>
                  <a:pt x="247562" y="18598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7458" y="2303830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命名与保留字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11480"/>
            <a:ext cx="6480175" cy="3744595"/>
          </a:xfrm>
          <a:custGeom>
            <a:avLst/>
            <a:gdLst/>
            <a:ahLst/>
            <a:cxnLst/>
            <a:rect l="l" t="t" r="r" b="b"/>
            <a:pathLst>
              <a:path w="6480175" h="3744595">
                <a:moveTo>
                  <a:pt x="0" y="3744467"/>
                </a:moveTo>
                <a:lnTo>
                  <a:pt x="6480048" y="3744467"/>
                </a:lnTo>
                <a:lnTo>
                  <a:pt x="6480048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8431"/>
            <a:ext cx="6486525" cy="3750945"/>
          </a:xfrm>
          <a:custGeom>
            <a:avLst/>
            <a:gdLst/>
            <a:ahLst/>
            <a:cxnLst/>
            <a:rect l="l" t="t" r="r" b="b"/>
            <a:pathLst>
              <a:path w="6486525" h="3750945">
                <a:moveTo>
                  <a:pt x="6484747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4747" y="3750564"/>
                </a:lnTo>
                <a:lnTo>
                  <a:pt x="6486144" y="3749192"/>
                </a:lnTo>
                <a:lnTo>
                  <a:pt x="6486144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144" y="3682"/>
                </a:lnTo>
                <a:lnTo>
                  <a:pt x="6486144" y="1396"/>
                </a:lnTo>
                <a:lnTo>
                  <a:pt x="6484747" y="0"/>
                </a:lnTo>
                <a:close/>
              </a:path>
              <a:path w="6486525" h="3750945">
                <a:moveTo>
                  <a:pt x="6486144" y="3682"/>
                </a:moveTo>
                <a:lnTo>
                  <a:pt x="6482461" y="3682"/>
                </a:lnTo>
                <a:lnTo>
                  <a:pt x="6482461" y="3746906"/>
                </a:lnTo>
                <a:lnTo>
                  <a:pt x="6486144" y="3746906"/>
                </a:lnTo>
                <a:lnTo>
                  <a:pt x="6486144" y="3682"/>
                </a:lnTo>
                <a:close/>
              </a:path>
              <a:path w="6486525" h="3750945">
                <a:moveTo>
                  <a:pt x="6481318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1318" y="3745687"/>
                </a:lnTo>
                <a:lnTo>
                  <a:pt x="6481318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1318" y="6095"/>
                </a:lnTo>
                <a:lnTo>
                  <a:pt x="6481318" y="4825"/>
                </a:lnTo>
                <a:close/>
              </a:path>
              <a:path w="6486525" h="3750945">
                <a:moveTo>
                  <a:pt x="6481318" y="6095"/>
                </a:moveTo>
                <a:lnTo>
                  <a:pt x="6480048" y="6095"/>
                </a:lnTo>
                <a:lnTo>
                  <a:pt x="6480048" y="3744467"/>
                </a:lnTo>
                <a:lnTo>
                  <a:pt x="6481318" y="3744467"/>
                </a:lnTo>
                <a:lnTo>
                  <a:pt x="6481318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597" y="540344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9D9D9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9D9D9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597" y="891462"/>
            <a:ext cx="6186170" cy="393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1033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114" dirty="0">
                <a:solidFill>
                  <a:srgbClr val="D9D9D9"/>
                </a:solidFill>
                <a:latin typeface="FZLTZHB--B51-0"/>
                <a:cs typeface="FZLTZHB--B51-0"/>
              </a:rPr>
              <a:t>input("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4865" algn="l"/>
              </a:tabLst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5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9D9D9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170" dirty="0">
                <a:solidFill>
                  <a:srgbClr val="D9D9D9"/>
                </a:solidFill>
                <a:latin typeface="FZLTZHB--B51-0"/>
                <a:cs typeface="FZLTZHB--B51-0"/>
              </a:rPr>
              <a:t>['</a:t>
            </a:r>
            <a:r>
              <a:rPr sz="2000" b="1" spc="409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9D9D9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509" dirty="0">
                <a:solidFill>
                  <a:srgbClr val="D9D9D9"/>
                </a:solidFill>
                <a:latin typeface="FZLTZHB--B51-0"/>
                <a:cs typeface="FZLTZHB--B51-0"/>
              </a:rPr>
              <a:t>'f']:</a:t>
            </a:r>
            <a:endParaRPr sz="2000" dirty="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064000" algn="l"/>
                <a:tab pos="4344035" algn="l"/>
              </a:tabLst>
            </a:pPr>
            <a:r>
              <a:rPr sz="2000" b="1" spc="-545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30" dirty="0">
                <a:solidFill>
                  <a:srgbClr val="D9D9D9"/>
                </a:solidFill>
                <a:latin typeface="FZLTZHB--B51-0"/>
                <a:cs typeface="FZLTZHB--B51-0"/>
              </a:rPr>
              <a:t>(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120" dirty="0">
                <a:solidFill>
                  <a:srgbClr val="D9D9D9"/>
                </a:solidFill>
                <a:latin typeface="FZLTZHB--B51-0"/>
                <a:cs typeface="FZLTZHB--B51-0"/>
              </a:rPr>
              <a:t>v</a:t>
            </a:r>
            <a:r>
              <a:rPr sz="2000" b="1" spc="235" dirty="0">
                <a:solidFill>
                  <a:srgbClr val="D9D9D9"/>
                </a:solidFill>
                <a:latin typeface="FZLTZHB--B51-0"/>
                <a:cs typeface="FZLTZHB--B51-0"/>
              </a:rPr>
              <a:t>al</a:t>
            </a:r>
            <a:r>
              <a:rPr sz="2000" b="1" spc="204" dirty="0">
                <a:solidFill>
                  <a:srgbClr val="D9D9D9"/>
                </a:solidFill>
                <a:latin typeface="FZLTZHB--B51-0"/>
                <a:cs typeface="FZLTZHB--B51-0"/>
              </a:rPr>
              <a:t>(</a:t>
            </a:r>
            <a:r>
              <a:rPr sz="2000" b="1" spc="-360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60" dirty="0">
                <a:latin typeface="FZLTZHB--B51-0"/>
                <a:cs typeface="FZLTZHB--B51-0"/>
              </a:rPr>
              <a:t>St</a:t>
            </a:r>
            <a:r>
              <a:rPr sz="2000" b="1" spc="35" dirty="0">
                <a:latin typeface="FZLTZHB--B51-0"/>
                <a:cs typeface="FZLTZHB--B51-0"/>
              </a:rPr>
              <a:t>r</a:t>
            </a:r>
            <a:r>
              <a:rPr sz="2000" b="1" spc="38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0: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3</a:t>
            </a: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2</a:t>
            </a:r>
            <a:r>
              <a:rPr sz="2000" b="1" spc="335" dirty="0">
                <a:solidFill>
                  <a:srgbClr val="D9D9D9"/>
                </a:solidFill>
                <a:latin typeface="FZLTZHB--B51-0"/>
                <a:cs typeface="FZLTZHB--B51-0"/>
              </a:rPr>
              <a:t>)/1</a:t>
            </a:r>
            <a:r>
              <a:rPr sz="2000" b="1" spc="265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50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endParaRPr sz="2000" dirty="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9D9D9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330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-56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6170" algn="l"/>
              </a:tabLst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85" dirty="0">
                <a:latin typeface="FZLTZHB--B51-0"/>
                <a:cs typeface="FZLTZHB--B51-0"/>
              </a:rPr>
              <a:t>e</a:t>
            </a:r>
            <a:r>
              <a:rPr sz="2000" b="1" spc="-540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D9D9D9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D9D9D9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90" dirty="0">
                <a:solidFill>
                  <a:srgbClr val="D9D9D9"/>
                </a:solidFill>
                <a:latin typeface="FZLTZHB--B51-0"/>
                <a:cs typeface="FZLTZHB--B51-0"/>
              </a:rPr>
              <a:t>C</a:t>
            </a:r>
            <a:r>
              <a:rPr sz="2000" b="1" spc="25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9D9D9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'c']:</a:t>
            </a:r>
            <a:endParaRPr sz="2000" dirty="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295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65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r>
              <a:rPr sz="2000" b="1" spc="-95" dirty="0">
                <a:solidFill>
                  <a:srgbClr val="D9D9D9"/>
                </a:solidFill>
                <a:latin typeface="FZLTZHB--B51-0"/>
                <a:cs typeface="FZLTZHB--B51-0"/>
              </a:rPr>
              <a:t>*ev</a:t>
            </a:r>
            <a:r>
              <a:rPr sz="2000" b="1" spc="-114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445" dirty="0">
                <a:solidFill>
                  <a:srgbClr val="D9D9D9"/>
                </a:solidFill>
                <a:latin typeface="FZLTZHB--B51-0"/>
                <a:cs typeface="FZLTZHB--B51-0"/>
              </a:rPr>
              <a:t>l(</a:t>
            </a:r>
            <a:r>
              <a:rPr sz="2000" b="1" spc="-360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295" dirty="0">
                <a:latin typeface="FZLTZHB--B51-0"/>
                <a:cs typeface="FZLTZHB--B51-0"/>
              </a:rPr>
              <a:t>tr</a:t>
            </a:r>
            <a:r>
              <a:rPr sz="20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43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10" dirty="0">
                <a:solidFill>
                  <a:srgbClr val="D9D9D9"/>
                </a:solidFill>
                <a:latin typeface="FZLTZHB--B51-0"/>
                <a:cs typeface="FZLTZHB--B51-0"/>
              </a:rPr>
              <a:t>32</a:t>
            </a:r>
            <a:endParaRPr sz="2000" dirty="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330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-310" dirty="0"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D9D9D9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D9D9D9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76835" indent="494665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print("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格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式错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误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变量</a:t>
            </a:r>
            <a:r>
              <a:rPr sz="2400" b="1" spc="-5" dirty="0">
                <a:latin typeface="Heiti SC"/>
                <a:cs typeface="Heiti SC"/>
              </a:rPr>
              <a:t>：程序中用于保存和表示数据的占位符号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2442" y="583742"/>
            <a:ext cx="1040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变量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4208" y="1529831"/>
            <a:ext cx="4292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用来保存和表示数据的占位符号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7962900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变量采用标识</a:t>
            </a:r>
            <a:r>
              <a:rPr sz="2400" b="1" spc="-15" dirty="0">
                <a:latin typeface="Heiti SC"/>
                <a:cs typeface="Heiti SC"/>
              </a:rPr>
              <a:t>符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-5" dirty="0">
                <a:latin typeface="Heiti SC"/>
                <a:cs typeface="Heiti SC"/>
              </a:rPr>
              <a:t>名字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来表示，关联标识符的过程叫命名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-220" dirty="0">
                <a:latin typeface="FZLTZHB--B51-0"/>
                <a:cs typeface="FZLTZHB--B51-0"/>
              </a:rPr>
              <a:t>TempStr</a:t>
            </a:r>
            <a:r>
              <a:rPr sz="2000" b="1" dirty="0">
                <a:latin typeface="Heiti SC"/>
                <a:cs typeface="Heiti SC"/>
              </a:rPr>
              <a:t>是变量</a:t>
            </a:r>
            <a:r>
              <a:rPr sz="2000" b="1" spc="-15" dirty="0">
                <a:latin typeface="Heiti SC"/>
                <a:cs typeface="Heiti SC"/>
              </a:rPr>
              <a:t>名</a:t>
            </a:r>
            <a:r>
              <a:rPr sz="2000" b="1" dirty="0">
                <a:latin typeface="Heiti SC"/>
                <a:cs typeface="Heiti SC"/>
              </a:rPr>
              <a:t>字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可以使用等</a:t>
            </a:r>
            <a:r>
              <a:rPr sz="2400" b="1" spc="-15" dirty="0">
                <a:latin typeface="Heiti SC"/>
                <a:cs typeface="Heiti SC"/>
              </a:rPr>
              <a:t>号</a:t>
            </a:r>
            <a:r>
              <a:rPr sz="2400" b="1" spc="254" dirty="0">
                <a:latin typeface="Arial"/>
                <a:cs typeface="Arial"/>
              </a:rPr>
              <a:t>(=</a:t>
            </a:r>
            <a:r>
              <a:rPr sz="2400" b="1" spc="180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向变量赋值或修改值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420" dirty="0">
                <a:latin typeface="Arial"/>
                <a:cs typeface="Arial"/>
              </a:rPr>
              <a:t>=</a:t>
            </a:r>
            <a:r>
              <a:rPr sz="2400" b="1" dirty="0">
                <a:latin typeface="Heiti SC"/>
                <a:cs typeface="Heiti SC"/>
              </a:rPr>
              <a:t>被称为赋值符号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2044064" algn="l"/>
                <a:tab pos="2324735" algn="l"/>
                <a:tab pos="3303270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82F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Heiti SC"/>
                <a:cs typeface="Heiti SC"/>
              </a:rPr>
              <a:t>向变量</a:t>
            </a:r>
            <a:r>
              <a:rPr sz="2000" b="1" spc="-445" dirty="0">
                <a:latin typeface="FZLTZHB--B51-0"/>
                <a:cs typeface="FZLTZHB--B51-0"/>
              </a:rPr>
              <a:t>Tem</a:t>
            </a:r>
            <a:r>
              <a:rPr sz="2000" b="1" spc="-37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275" dirty="0">
                <a:latin typeface="FZLTZHB--B51-0"/>
                <a:cs typeface="FZLTZHB--B51-0"/>
              </a:rPr>
              <a:t>t</a:t>
            </a:r>
            <a:r>
              <a:rPr sz="2000" b="1" spc="320" dirty="0">
                <a:latin typeface="FZLTZHB--B51-0"/>
                <a:cs typeface="FZLTZHB--B51-0"/>
              </a:rPr>
              <a:t>r</a:t>
            </a:r>
            <a:r>
              <a:rPr sz="2000" b="1" spc="-15" dirty="0">
                <a:latin typeface="Heiti SC"/>
                <a:cs typeface="Heiti SC"/>
              </a:rPr>
              <a:t>赋</a:t>
            </a:r>
            <a:r>
              <a:rPr sz="2000" b="1" dirty="0">
                <a:latin typeface="Heiti SC"/>
                <a:cs typeface="Heiti SC"/>
              </a:rPr>
              <a:t>值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65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2442" y="583742"/>
            <a:ext cx="1040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命名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48609" y="1529831"/>
            <a:ext cx="24663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关联标识符的过程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8351520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命名规</a:t>
            </a:r>
            <a:r>
              <a:rPr sz="2400" b="1" spc="-10" dirty="0">
                <a:latin typeface="Heiti SC"/>
                <a:cs typeface="Heiti SC"/>
              </a:rPr>
              <a:t>则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大小写字母、数字、下划线和中文等字符及组合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2588260" algn="l"/>
                <a:tab pos="4544060" algn="l"/>
              </a:tabLst>
            </a:pPr>
            <a:r>
              <a:rPr sz="2000" b="1" dirty="0">
                <a:latin typeface="Heiti SC"/>
                <a:cs typeface="Heiti SC"/>
              </a:rPr>
              <a:t>如</a:t>
            </a:r>
            <a:r>
              <a:rPr sz="2000" b="1" spc="-95" dirty="0">
                <a:latin typeface="Arial"/>
                <a:cs typeface="Arial"/>
              </a:rPr>
              <a:t>: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345" dirty="0">
                <a:latin typeface="FZLTZHB--B51-0"/>
                <a:cs typeface="FZLTZHB--B51-0"/>
              </a:rPr>
              <a:t>T</a:t>
            </a:r>
            <a:r>
              <a:rPr sz="2000" b="1" spc="-200" dirty="0">
                <a:latin typeface="FZLTZHB--B51-0"/>
                <a:cs typeface="FZLTZHB--B51-0"/>
              </a:rPr>
              <a:t>empStr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0" dirty="0">
                <a:latin typeface="FZLTZHB--B51-0"/>
                <a:cs typeface="FZLTZHB--B51-0"/>
              </a:rPr>
              <a:t>Python_Gr</a:t>
            </a:r>
            <a:r>
              <a:rPr sz="2000" b="1" spc="-200" dirty="0">
                <a:latin typeface="FZLTZHB--B51-0"/>
                <a:cs typeface="FZLTZHB--B51-0"/>
              </a:rPr>
              <a:t>e</a:t>
            </a:r>
            <a:r>
              <a:rPr sz="2000" b="1" spc="85" dirty="0">
                <a:latin typeface="FZLTZHB--B51-0"/>
                <a:cs typeface="FZLTZHB--B51-0"/>
              </a:rPr>
              <a:t>a</a:t>
            </a:r>
            <a:r>
              <a:rPr sz="2000" b="1" spc="50" dirty="0">
                <a:latin typeface="FZLTZHB--B51-0"/>
                <a:cs typeface="FZLTZHB--B51-0"/>
              </a:rPr>
              <a:t>t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这是门</a:t>
            </a:r>
            <a:r>
              <a:rPr sz="2000" b="1" spc="-145" dirty="0">
                <a:latin typeface="FZLTZHB--B51-0"/>
                <a:cs typeface="FZLTZHB--B51-0"/>
              </a:rPr>
              <a:t>Python</a:t>
            </a:r>
            <a:r>
              <a:rPr sz="2000" b="1" dirty="0">
                <a:latin typeface="Heiti SC"/>
                <a:cs typeface="Heiti SC"/>
              </a:rPr>
              <a:t>好课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注意事</a:t>
            </a:r>
            <a:r>
              <a:rPr sz="2400" b="1" spc="-10" dirty="0">
                <a:latin typeface="Heiti SC"/>
                <a:cs typeface="Heiti SC"/>
              </a:rPr>
              <a:t>项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大小写敏感、首字符不能是数字、不与保留字相同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-145" dirty="0">
                <a:latin typeface="FZLTZHB--B51-0"/>
                <a:cs typeface="FZLTZHB--B51-0"/>
              </a:rPr>
              <a:t>Python</a:t>
            </a:r>
            <a:r>
              <a:rPr sz="2000" b="1" dirty="0">
                <a:latin typeface="Heiti SC"/>
                <a:cs typeface="Heiti SC"/>
              </a:rPr>
              <a:t>和</a:t>
            </a:r>
            <a:r>
              <a:rPr sz="2000" b="1" spc="-114" dirty="0">
                <a:latin typeface="FZLTZHB--B51-0"/>
                <a:cs typeface="FZLTZHB--B51-0"/>
              </a:rPr>
              <a:t>python</a:t>
            </a:r>
            <a:r>
              <a:rPr sz="2000" b="1" spc="-15" dirty="0">
                <a:latin typeface="Heiti SC"/>
                <a:cs typeface="Heiti SC"/>
              </a:rPr>
              <a:t>是</a:t>
            </a:r>
            <a:r>
              <a:rPr sz="2000" b="1" dirty="0">
                <a:latin typeface="Heiti SC"/>
                <a:cs typeface="Heiti SC"/>
              </a:rPr>
              <a:t>不同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dirty="0">
                <a:latin typeface="Heiti SC"/>
                <a:cs typeface="Heiti SC"/>
              </a:rPr>
              <a:t>量，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65" dirty="0">
                <a:latin typeface="FZLTZHB--B51-0"/>
                <a:cs typeface="FZLTZHB--B51-0"/>
              </a:rPr>
              <a:t>23</a:t>
            </a:r>
            <a:r>
              <a:rPr sz="2000" b="1" spc="-320" dirty="0">
                <a:latin typeface="FZLTZHB--B51-0"/>
                <a:cs typeface="FZLTZHB--B51-0"/>
              </a:rPr>
              <a:t>P</a:t>
            </a:r>
            <a:r>
              <a:rPr sz="2000" b="1" dirty="0">
                <a:latin typeface="FZLTZHB--B51-0"/>
                <a:cs typeface="FZLTZHB--B51-0"/>
              </a:rPr>
              <a:t>yt</a:t>
            </a:r>
            <a:r>
              <a:rPr sz="2000" b="1" spc="-10" dirty="0">
                <a:latin typeface="FZLTZHB--B51-0"/>
                <a:cs typeface="FZLTZHB--B51-0"/>
              </a:rPr>
              <a:t>h</a:t>
            </a:r>
            <a:r>
              <a:rPr sz="2000" b="1" spc="-235" dirty="0">
                <a:latin typeface="FZLTZHB--B51-0"/>
                <a:cs typeface="FZLTZHB--B51-0"/>
              </a:rPr>
              <a:t>on</a:t>
            </a:r>
            <a:r>
              <a:rPr sz="2000" b="1" spc="-15" dirty="0">
                <a:latin typeface="Heiti SC"/>
                <a:cs typeface="Heiti SC"/>
              </a:rPr>
              <a:t>是</a:t>
            </a:r>
            <a:r>
              <a:rPr sz="2000" b="1" dirty="0">
                <a:latin typeface="Heiti SC"/>
                <a:cs typeface="Heiti SC"/>
              </a:rPr>
              <a:t>不合</a:t>
            </a:r>
            <a:r>
              <a:rPr sz="2000" b="1" spc="-15" dirty="0">
                <a:latin typeface="Heiti SC"/>
                <a:cs typeface="Heiti SC"/>
              </a:rPr>
              <a:t>法</a:t>
            </a:r>
            <a:r>
              <a:rPr sz="2000" b="1" dirty="0">
                <a:latin typeface="Heiti SC"/>
                <a:cs typeface="Heiti SC"/>
              </a:rPr>
              <a:t>的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7934" y="583742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保留字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1529831"/>
            <a:ext cx="5279008" cy="70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被编程语言内部定义并保留使用的标识符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6045200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Pytho</a:t>
            </a:r>
            <a:r>
              <a:rPr sz="2400" b="1" spc="80" dirty="0">
                <a:latin typeface="Arial"/>
                <a:cs typeface="Arial"/>
              </a:rPr>
              <a:t>n</a:t>
            </a:r>
            <a:r>
              <a:rPr sz="2400" b="1" spc="-5" dirty="0">
                <a:latin typeface="Heiti SC"/>
                <a:cs typeface="Heiti SC"/>
              </a:rPr>
              <a:t>语言有</a:t>
            </a:r>
            <a:r>
              <a:rPr sz="2400" b="1" spc="140" dirty="0">
                <a:latin typeface="Arial"/>
                <a:cs typeface="Arial"/>
              </a:rPr>
              <a:t>3</a:t>
            </a:r>
            <a:r>
              <a:rPr sz="2400" b="1" spc="135" dirty="0">
                <a:latin typeface="Arial"/>
                <a:cs typeface="Arial"/>
              </a:rPr>
              <a:t>5</a:t>
            </a:r>
            <a:r>
              <a:rPr sz="2400" b="1" spc="-5" dirty="0">
                <a:latin typeface="Heiti SC"/>
                <a:cs typeface="Heiti SC"/>
              </a:rPr>
              <a:t>个保留字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也叫关键</a:t>
            </a:r>
            <a:r>
              <a:rPr sz="2400" b="1" spc="-10" dirty="0">
                <a:latin typeface="Heiti SC"/>
                <a:cs typeface="Heiti SC"/>
              </a:rPr>
              <a:t>字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spc="15" dirty="0">
                <a:latin typeface="Arial"/>
                <a:cs typeface="Arial"/>
              </a:rPr>
              <a:t>,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spc="15" dirty="0">
                <a:latin typeface="Arial"/>
                <a:cs typeface="Arial"/>
              </a:rPr>
              <a:t>,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000" b="1" spc="15" dirty="0">
                <a:latin typeface="Arial"/>
                <a:cs typeface="Arial"/>
              </a:rPr>
              <a:t>,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endParaRPr sz="2000" dirty="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保留字是编程语言的基本单词，大小写敏感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30353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dirty="0">
                <a:latin typeface="Heiti SC"/>
                <a:cs typeface="Heiti SC"/>
              </a:rPr>
              <a:t>是保留字，</a:t>
            </a:r>
            <a:r>
              <a:rPr sz="2000" b="1" spc="440" dirty="0">
                <a:latin typeface="FZLTZHB--B51-0"/>
                <a:cs typeface="FZLTZHB--B51-0"/>
              </a:rPr>
              <a:t>If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是变量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8" y="613945"/>
                </a:moveTo>
                <a:lnTo>
                  <a:pt x="361687" y="613945"/>
                </a:lnTo>
                <a:lnTo>
                  <a:pt x="312078" y="619025"/>
                </a:lnTo>
                <a:lnTo>
                  <a:pt x="262322" y="629185"/>
                </a:lnTo>
                <a:lnTo>
                  <a:pt x="249777" y="632995"/>
                </a:lnTo>
                <a:lnTo>
                  <a:pt x="237168" y="635535"/>
                </a:lnTo>
                <a:lnTo>
                  <a:pt x="224483" y="640615"/>
                </a:lnTo>
                <a:lnTo>
                  <a:pt x="211712" y="644425"/>
                </a:lnTo>
                <a:lnTo>
                  <a:pt x="198179" y="649505"/>
                </a:lnTo>
                <a:lnTo>
                  <a:pt x="160149" y="667285"/>
                </a:lnTo>
                <a:lnTo>
                  <a:pt x="125901" y="686335"/>
                </a:lnTo>
                <a:lnTo>
                  <a:pt x="95342" y="709195"/>
                </a:lnTo>
                <a:lnTo>
                  <a:pt x="60181" y="744755"/>
                </a:lnTo>
                <a:lnTo>
                  <a:pt x="31201" y="785395"/>
                </a:lnTo>
                <a:lnTo>
                  <a:pt x="11188" y="829845"/>
                </a:lnTo>
                <a:lnTo>
                  <a:pt x="1288" y="875565"/>
                </a:lnTo>
                <a:lnTo>
                  <a:pt x="0" y="898425"/>
                </a:lnTo>
                <a:lnTo>
                  <a:pt x="58" y="904775"/>
                </a:lnTo>
                <a:lnTo>
                  <a:pt x="4615" y="950495"/>
                </a:lnTo>
                <a:lnTo>
                  <a:pt x="14558" y="989865"/>
                </a:lnTo>
                <a:lnTo>
                  <a:pt x="23916" y="1015265"/>
                </a:lnTo>
                <a:lnTo>
                  <a:pt x="29151" y="1027965"/>
                </a:lnTo>
                <a:lnTo>
                  <a:pt x="34814" y="1039395"/>
                </a:lnTo>
                <a:lnTo>
                  <a:pt x="40907" y="1050825"/>
                </a:lnTo>
                <a:lnTo>
                  <a:pt x="47428" y="1060985"/>
                </a:lnTo>
                <a:lnTo>
                  <a:pt x="54379" y="1072415"/>
                </a:lnTo>
                <a:lnTo>
                  <a:pt x="61759" y="1082575"/>
                </a:lnTo>
                <a:lnTo>
                  <a:pt x="69567" y="1092735"/>
                </a:lnTo>
                <a:lnTo>
                  <a:pt x="77805" y="1101625"/>
                </a:lnTo>
                <a:lnTo>
                  <a:pt x="86471" y="1111785"/>
                </a:lnTo>
                <a:lnTo>
                  <a:pt x="119070" y="1139725"/>
                </a:lnTo>
                <a:lnTo>
                  <a:pt x="156953" y="1163855"/>
                </a:lnTo>
                <a:lnTo>
                  <a:pt x="198044" y="1179095"/>
                </a:lnTo>
                <a:lnTo>
                  <a:pt x="242406" y="1186715"/>
                </a:lnTo>
                <a:lnTo>
                  <a:pt x="290099" y="1186715"/>
                </a:lnTo>
                <a:lnTo>
                  <a:pt x="358981" y="1174015"/>
                </a:lnTo>
                <a:lnTo>
                  <a:pt x="395731" y="1162585"/>
                </a:lnTo>
                <a:lnTo>
                  <a:pt x="432677" y="1147345"/>
                </a:lnTo>
                <a:lnTo>
                  <a:pt x="466763" y="1128295"/>
                </a:lnTo>
                <a:lnTo>
                  <a:pt x="482699" y="1118135"/>
                </a:lnTo>
                <a:lnTo>
                  <a:pt x="318606" y="1118135"/>
                </a:lnTo>
                <a:lnTo>
                  <a:pt x="295160" y="1115595"/>
                </a:lnTo>
                <a:lnTo>
                  <a:pt x="283696" y="1111785"/>
                </a:lnTo>
                <a:lnTo>
                  <a:pt x="272389" y="1109245"/>
                </a:lnTo>
                <a:lnTo>
                  <a:pt x="260643" y="1104165"/>
                </a:lnTo>
                <a:lnTo>
                  <a:pt x="217530" y="1081305"/>
                </a:lnTo>
                <a:lnTo>
                  <a:pt x="198254" y="1066065"/>
                </a:lnTo>
                <a:lnTo>
                  <a:pt x="189176" y="1058445"/>
                </a:lnTo>
                <a:lnTo>
                  <a:pt x="164146" y="1029235"/>
                </a:lnTo>
                <a:lnTo>
                  <a:pt x="142360" y="994945"/>
                </a:lnTo>
                <a:lnTo>
                  <a:pt x="123738" y="954305"/>
                </a:lnTo>
                <a:lnTo>
                  <a:pt x="110826" y="913665"/>
                </a:lnTo>
                <a:lnTo>
                  <a:pt x="104817" y="875565"/>
                </a:lnTo>
                <a:lnTo>
                  <a:pt x="104244" y="850165"/>
                </a:lnTo>
                <a:lnTo>
                  <a:pt x="105000" y="838735"/>
                </a:lnTo>
                <a:lnTo>
                  <a:pt x="115057" y="791745"/>
                </a:lnTo>
                <a:lnTo>
                  <a:pt x="137719" y="749835"/>
                </a:lnTo>
                <a:lnTo>
                  <a:pt x="145378" y="739675"/>
                </a:lnTo>
                <a:lnTo>
                  <a:pt x="184024" y="706655"/>
                </a:lnTo>
                <a:lnTo>
                  <a:pt x="221769" y="687605"/>
                </a:lnTo>
                <a:lnTo>
                  <a:pt x="236085" y="682525"/>
                </a:lnTo>
                <a:lnTo>
                  <a:pt x="249336" y="677445"/>
                </a:lnTo>
                <a:lnTo>
                  <a:pt x="275041" y="672365"/>
                </a:lnTo>
                <a:lnTo>
                  <a:pt x="299761" y="669825"/>
                </a:lnTo>
                <a:lnTo>
                  <a:pt x="411314" y="669825"/>
                </a:lnTo>
                <a:lnTo>
                  <a:pt x="410173" y="664745"/>
                </a:lnTo>
                <a:lnTo>
                  <a:pt x="407933" y="652045"/>
                </a:lnTo>
                <a:lnTo>
                  <a:pt x="406023" y="640615"/>
                </a:lnTo>
                <a:lnTo>
                  <a:pt x="404444" y="629185"/>
                </a:lnTo>
                <a:lnTo>
                  <a:pt x="403199" y="617755"/>
                </a:lnTo>
                <a:lnTo>
                  <a:pt x="386658" y="613945"/>
                </a:lnTo>
                <a:close/>
              </a:path>
              <a:path w="2134235" h="1186814">
                <a:moveTo>
                  <a:pt x="534297" y="1019075"/>
                </a:moveTo>
                <a:lnTo>
                  <a:pt x="525246" y="1029235"/>
                </a:lnTo>
                <a:lnTo>
                  <a:pt x="515959" y="1038125"/>
                </a:lnTo>
                <a:lnTo>
                  <a:pt x="506424" y="1045745"/>
                </a:lnTo>
                <a:lnTo>
                  <a:pt x="496630" y="1054635"/>
                </a:lnTo>
                <a:lnTo>
                  <a:pt x="454621" y="1082575"/>
                </a:lnTo>
                <a:lnTo>
                  <a:pt x="419807" y="1099085"/>
                </a:lnTo>
                <a:lnTo>
                  <a:pt x="380869" y="1111785"/>
                </a:lnTo>
                <a:lnTo>
                  <a:pt x="342833" y="1118135"/>
                </a:lnTo>
                <a:lnTo>
                  <a:pt x="482699" y="1118135"/>
                </a:lnTo>
                <a:lnTo>
                  <a:pt x="487905" y="1114325"/>
                </a:lnTo>
                <a:lnTo>
                  <a:pt x="498004" y="1106705"/>
                </a:lnTo>
                <a:lnTo>
                  <a:pt x="507788" y="1099085"/>
                </a:lnTo>
                <a:lnTo>
                  <a:pt x="517258" y="1090195"/>
                </a:lnTo>
                <a:lnTo>
                  <a:pt x="526414" y="1082575"/>
                </a:lnTo>
                <a:lnTo>
                  <a:pt x="535257" y="1073685"/>
                </a:lnTo>
                <a:lnTo>
                  <a:pt x="543788" y="1063525"/>
                </a:lnTo>
                <a:lnTo>
                  <a:pt x="547344" y="1022885"/>
                </a:lnTo>
                <a:lnTo>
                  <a:pt x="534297" y="1019075"/>
                </a:lnTo>
                <a:close/>
              </a:path>
              <a:path w="2134235" h="1186814">
                <a:moveTo>
                  <a:pt x="905296" y="429795"/>
                </a:moveTo>
                <a:lnTo>
                  <a:pt x="892800" y="429795"/>
                </a:lnTo>
                <a:lnTo>
                  <a:pt x="880347" y="431065"/>
                </a:lnTo>
                <a:lnTo>
                  <a:pt x="867927" y="431065"/>
                </a:lnTo>
                <a:lnTo>
                  <a:pt x="843141" y="433605"/>
                </a:lnTo>
                <a:lnTo>
                  <a:pt x="830753" y="436145"/>
                </a:lnTo>
                <a:lnTo>
                  <a:pt x="818354" y="437415"/>
                </a:lnTo>
                <a:lnTo>
                  <a:pt x="780982" y="445035"/>
                </a:lnTo>
                <a:lnTo>
                  <a:pt x="730341" y="460275"/>
                </a:lnTo>
                <a:lnTo>
                  <a:pt x="716805" y="466625"/>
                </a:lnTo>
                <a:lnTo>
                  <a:pt x="703700" y="471705"/>
                </a:lnTo>
                <a:lnTo>
                  <a:pt x="666935" y="489485"/>
                </a:lnTo>
                <a:lnTo>
                  <a:pt x="633924" y="511075"/>
                </a:lnTo>
                <a:lnTo>
                  <a:pt x="623739" y="517425"/>
                </a:lnTo>
                <a:lnTo>
                  <a:pt x="613956" y="526315"/>
                </a:lnTo>
                <a:lnTo>
                  <a:pt x="604574" y="533935"/>
                </a:lnTo>
                <a:lnTo>
                  <a:pt x="595588" y="542825"/>
                </a:lnTo>
                <a:lnTo>
                  <a:pt x="563536" y="580925"/>
                </a:lnTo>
                <a:lnTo>
                  <a:pt x="533755" y="634265"/>
                </a:lnTo>
                <a:lnTo>
                  <a:pt x="521459" y="679985"/>
                </a:lnTo>
                <a:lnTo>
                  <a:pt x="518676" y="721895"/>
                </a:lnTo>
                <a:lnTo>
                  <a:pt x="518787" y="726975"/>
                </a:lnTo>
                <a:lnTo>
                  <a:pt x="523229" y="766345"/>
                </a:lnTo>
                <a:lnTo>
                  <a:pt x="533180" y="805715"/>
                </a:lnTo>
                <a:lnTo>
                  <a:pt x="547762" y="843815"/>
                </a:lnTo>
                <a:lnTo>
                  <a:pt x="566032" y="878105"/>
                </a:lnTo>
                <a:lnTo>
                  <a:pt x="596398" y="918745"/>
                </a:lnTo>
                <a:lnTo>
                  <a:pt x="625730" y="946685"/>
                </a:lnTo>
                <a:lnTo>
                  <a:pt x="649941" y="964465"/>
                </a:lnTo>
                <a:lnTo>
                  <a:pt x="662573" y="973355"/>
                </a:lnTo>
                <a:lnTo>
                  <a:pt x="702602" y="991135"/>
                </a:lnTo>
                <a:lnTo>
                  <a:pt x="745879" y="1001295"/>
                </a:lnTo>
                <a:lnTo>
                  <a:pt x="776566" y="1003835"/>
                </a:lnTo>
                <a:lnTo>
                  <a:pt x="792467" y="1003835"/>
                </a:lnTo>
                <a:lnTo>
                  <a:pt x="842426" y="998755"/>
                </a:lnTo>
                <a:lnTo>
                  <a:pt x="895821" y="984785"/>
                </a:lnTo>
                <a:lnTo>
                  <a:pt x="939305" y="968275"/>
                </a:lnTo>
                <a:lnTo>
                  <a:pt x="962968" y="956845"/>
                </a:lnTo>
                <a:lnTo>
                  <a:pt x="974330" y="951765"/>
                </a:lnTo>
                <a:lnTo>
                  <a:pt x="985378" y="944145"/>
                </a:lnTo>
                <a:lnTo>
                  <a:pt x="996113" y="937795"/>
                </a:lnTo>
                <a:lnTo>
                  <a:pt x="1001324" y="933985"/>
                </a:lnTo>
                <a:lnTo>
                  <a:pt x="837142" y="933985"/>
                </a:lnTo>
                <a:lnTo>
                  <a:pt x="813709" y="931445"/>
                </a:lnTo>
                <a:lnTo>
                  <a:pt x="802250" y="928905"/>
                </a:lnTo>
                <a:lnTo>
                  <a:pt x="790943" y="925095"/>
                </a:lnTo>
                <a:lnTo>
                  <a:pt x="779205" y="921285"/>
                </a:lnTo>
                <a:lnTo>
                  <a:pt x="736117" y="898425"/>
                </a:lnTo>
                <a:lnTo>
                  <a:pt x="699069" y="865405"/>
                </a:lnTo>
                <a:lnTo>
                  <a:pt x="675132" y="834925"/>
                </a:lnTo>
                <a:lnTo>
                  <a:pt x="654407" y="798095"/>
                </a:lnTo>
                <a:lnTo>
                  <a:pt x="636814" y="756185"/>
                </a:lnTo>
                <a:lnTo>
                  <a:pt x="626745" y="716815"/>
                </a:lnTo>
                <a:lnTo>
                  <a:pt x="622855" y="667285"/>
                </a:lnTo>
                <a:lnTo>
                  <a:pt x="623610" y="654585"/>
                </a:lnTo>
                <a:lnTo>
                  <a:pt x="633651" y="608865"/>
                </a:lnTo>
                <a:lnTo>
                  <a:pt x="656338" y="565685"/>
                </a:lnTo>
                <a:lnTo>
                  <a:pt x="681720" y="539015"/>
                </a:lnTo>
                <a:lnTo>
                  <a:pt x="691787" y="530125"/>
                </a:lnTo>
                <a:lnTo>
                  <a:pt x="702679" y="523775"/>
                </a:lnTo>
                <a:lnTo>
                  <a:pt x="714407" y="516155"/>
                </a:lnTo>
                <a:lnTo>
                  <a:pt x="726982" y="509805"/>
                </a:lnTo>
                <a:lnTo>
                  <a:pt x="780973" y="490755"/>
                </a:lnTo>
                <a:lnTo>
                  <a:pt x="806179" y="486945"/>
                </a:lnTo>
                <a:lnTo>
                  <a:pt x="930009" y="486945"/>
                </a:lnTo>
                <a:lnTo>
                  <a:pt x="928721" y="480595"/>
                </a:lnTo>
                <a:lnTo>
                  <a:pt x="926477" y="467895"/>
                </a:lnTo>
                <a:lnTo>
                  <a:pt x="924565" y="456465"/>
                </a:lnTo>
                <a:lnTo>
                  <a:pt x="922985" y="445035"/>
                </a:lnTo>
                <a:lnTo>
                  <a:pt x="921740" y="433605"/>
                </a:lnTo>
                <a:lnTo>
                  <a:pt x="905296" y="429795"/>
                </a:lnTo>
                <a:close/>
              </a:path>
              <a:path w="2134235" h="1186814">
                <a:moveTo>
                  <a:pt x="1052888" y="836195"/>
                </a:moveTo>
                <a:lnTo>
                  <a:pt x="1024977" y="862865"/>
                </a:lnTo>
                <a:lnTo>
                  <a:pt x="984141" y="892075"/>
                </a:lnTo>
                <a:lnTo>
                  <a:pt x="950322" y="909855"/>
                </a:lnTo>
                <a:lnTo>
                  <a:pt x="899389" y="927635"/>
                </a:lnTo>
                <a:lnTo>
                  <a:pt x="861356" y="933985"/>
                </a:lnTo>
                <a:lnTo>
                  <a:pt x="1001324" y="933985"/>
                </a:lnTo>
                <a:lnTo>
                  <a:pt x="1035912" y="907315"/>
                </a:lnTo>
                <a:lnTo>
                  <a:pt x="1065885" y="838735"/>
                </a:lnTo>
                <a:lnTo>
                  <a:pt x="1052888" y="836195"/>
                </a:lnTo>
                <a:close/>
              </a:path>
              <a:path w="2134235" h="1186814">
                <a:moveTo>
                  <a:pt x="411314" y="669825"/>
                </a:moveTo>
                <a:lnTo>
                  <a:pt x="299761" y="669825"/>
                </a:lnTo>
                <a:lnTo>
                  <a:pt x="323589" y="672365"/>
                </a:lnTo>
                <a:lnTo>
                  <a:pt x="335196" y="674905"/>
                </a:lnTo>
                <a:lnTo>
                  <a:pt x="379845" y="695225"/>
                </a:lnTo>
                <a:lnTo>
                  <a:pt x="401040" y="746025"/>
                </a:lnTo>
                <a:lnTo>
                  <a:pt x="405866" y="748565"/>
                </a:lnTo>
                <a:lnTo>
                  <a:pt x="426567" y="740945"/>
                </a:lnTo>
                <a:lnTo>
                  <a:pt x="426255" y="728245"/>
                </a:lnTo>
                <a:lnTo>
                  <a:pt x="422393" y="715545"/>
                </a:lnTo>
                <a:lnTo>
                  <a:pt x="415634" y="688875"/>
                </a:lnTo>
                <a:lnTo>
                  <a:pt x="412740" y="676175"/>
                </a:lnTo>
                <a:lnTo>
                  <a:pt x="411314" y="669825"/>
                </a:lnTo>
                <a:close/>
              </a:path>
              <a:path w="2134235" h="1186814">
                <a:moveTo>
                  <a:pt x="930009" y="486945"/>
                </a:moveTo>
                <a:lnTo>
                  <a:pt x="830438" y="486945"/>
                </a:lnTo>
                <a:lnTo>
                  <a:pt x="842242" y="488215"/>
                </a:lnTo>
                <a:lnTo>
                  <a:pt x="853845" y="490755"/>
                </a:lnTo>
                <a:lnTo>
                  <a:pt x="876496" y="498375"/>
                </a:lnTo>
                <a:lnTo>
                  <a:pt x="898485" y="511075"/>
                </a:lnTo>
                <a:lnTo>
                  <a:pt x="902854" y="521235"/>
                </a:lnTo>
                <a:lnTo>
                  <a:pt x="907848" y="532665"/>
                </a:lnTo>
                <a:lnTo>
                  <a:pt x="913466" y="546635"/>
                </a:lnTo>
                <a:lnTo>
                  <a:pt x="919708" y="561875"/>
                </a:lnTo>
                <a:lnTo>
                  <a:pt x="924534" y="564415"/>
                </a:lnTo>
                <a:lnTo>
                  <a:pt x="945235" y="556795"/>
                </a:lnTo>
                <a:lnTo>
                  <a:pt x="944894" y="545365"/>
                </a:lnTo>
                <a:lnTo>
                  <a:pt x="941002" y="531395"/>
                </a:lnTo>
                <a:lnTo>
                  <a:pt x="937438" y="518695"/>
                </a:lnTo>
                <a:lnTo>
                  <a:pt x="934203" y="505995"/>
                </a:lnTo>
                <a:lnTo>
                  <a:pt x="931297" y="493295"/>
                </a:lnTo>
                <a:lnTo>
                  <a:pt x="930009" y="486945"/>
                </a:lnTo>
                <a:close/>
              </a:path>
              <a:path w="2134235" h="1186814">
                <a:moveTo>
                  <a:pt x="1327743" y="342900"/>
                </a:moveTo>
                <a:lnTo>
                  <a:pt x="1202156" y="342900"/>
                </a:lnTo>
                <a:lnTo>
                  <a:pt x="1207744" y="345440"/>
                </a:lnTo>
                <a:lnTo>
                  <a:pt x="1214790" y="359410"/>
                </a:lnTo>
                <a:lnTo>
                  <a:pt x="1231476" y="397510"/>
                </a:lnTo>
                <a:lnTo>
                  <a:pt x="1236615" y="411480"/>
                </a:lnTo>
                <a:lnTo>
                  <a:pt x="1242141" y="425450"/>
                </a:lnTo>
                <a:lnTo>
                  <a:pt x="1317345" y="637540"/>
                </a:lnTo>
                <a:lnTo>
                  <a:pt x="1346329" y="722630"/>
                </a:lnTo>
                <a:lnTo>
                  <a:pt x="1355356" y="762000"/>
                </a:lnTo>
                <a:lnTo>
                  <a:pt x="1354455" y="769620"/>
                </a:lnTo>
                <a:lnTo>
                  <a:pt x="1347560" y="779780"/>
                </a:lnTo>
                <a:lnTo>
                  <a:pt x="1336014" y="795020"/>
                </a:lnTo>
                <a:lnTo>
                  <a:pt x="1335760" y="800100"/>
                </a:lnTo>
                <a:lnTo>
                  <a:pt x="1339189" y="808990"/>
                </a:lnTo>
                <a:lnTo>
                  <a:pt x="1351009" y="808990"/>
                </a:lnTo>
                <a:lnTo>
                  <a:pt x="1360841" y="805180"/>
                </a:lnTo>
                <a:lnTo>
                  <a:pt x="1371924" y="800100"/>
                </a:lnTo>
                <a:lnTo>
                  <a:pt x="1384263" y="795020"/>
                </a:lnTo>
                <a:lnTo>
                  <a:pt x="1397861" y="789940"/>
                </a:lnTo>
                <a:lnTo>
                  <a:pt x="1412722" y="784860"/>
                </a:lnTo>
                <a:lnTo>
                  <a:pt x="1503336" y="755650"/>
                </a:lnTo>
                <a:lnTo>
                  <a:pt x="1512912" y="751840"/>
                </a:lnTo>
                <a:lnTo>
                  <a:pt x="1555321" y="736600"/>
                </a:lnTo>
                <a:lnTo>
                  <a:pt x="1583129" y="721360"/>
                </a:lnTo>
                <a:lnTo>
                  <a:pt x="1461775" y="721360"/>
                </a:lnTo>
                <a:lnTo>
                  <a:pt x="1457037" y="709930"/>
                </a:lnTo>
                <a:lnTo>
                  <a:pt x="1452439" y="698500"/>
                </a:lnTo>
                <a:lnTo>
                  <a:pt x="1447960" y="685800"/>
                </a:lnTo>
                <a:lnTo>
                  <a:pt x="1443583" y="674370"/>
                </a:lnTo>
                <a:lnTo>
                  <a:pt x="1393046" y="509270"/>
                </a:lnTo>
                <a:lnTo>
                  <a:pt x="1402999" y="505460"/>
                </a:lnTo>
                <a:lnTo>
                  <a:pt x="1415057" y="500380"/>
                </a:lnTo>
                <a:lnTo>
                  <a:pt x="1430699" y="495300"/>
                </a:lnTo>
                <a:lnTo>
                  <a:pt x="1444599" y="491490"/>
                </a:lnTo>
                <a:lnTo>
                  <a:pt x="1457841" y="488950"/>
                </a:lnTo>
                <a:lnTo>
                  <a:pt x="1656128" y="488950"/>
                </a:lnTo>
                <a:lnTo>
                  <a:pt x="1655475" y="487680"/>
                </a:lnTo>
                <a:lnTo>
                  <a:pt x="1648896" y="478790"/>
                </a:lnTo>
                <a:lnTo>
                  <a:pt x="1643700" y="472440"/>
                </a:lnTo>
                <a:lnTo>
                  <a:pt x="1372336" y="472440"/>
                </a:lnTo>
                <a:lnTo>
                  <a:pt x="1334993" y="367030"/>
                </a:lnTo>
                <a:lnTo>
                  <a:pt x="1331337" y="355600"/>
                </a:lnTo>
                <a:lnTo>
                  <a:pt x="1328021" y="344170"/>
                </a:lnTo>
                <a:lnTo>
                  <a:pt x="1327743" y="342900"/>
                </a:lnTo>
                <a:close/>
              </a:path>
              <a:path w="2134235" h="1186814">
                <a:moveTo>
                  <a:pt x="1656128" y="488950"/>
                </a:moveTo>
                <a:lnTo>
                  <a:pt x="1482349" y="488950"/>
                </a:lnTo>
                <a:lnTo>
                  <a:pt x="1493615" y="491490"/>
                </a:lnTo>
                <a:lnTo>
                  <a:pt x="1504222" y="494030"/>
                </a:lnTo>
                <a:lnTo>
                  <a:pt x="1540067" y="519430"/>
                </a:lnTo>
                <a:lnTo>
                  <a:pt x="1560037" y="552450"/>
                </a:lnTo>
                <a:lnTo>
                  <a:pt x="1574062" y="599440"/>
                </a:lnTo>
                <a:lnTo>
                  <a:pt x="1575128" y="624840"/>
                </a:lnTo>
                <a:lnTo>
                  <a:pt x="1573845" y="636270"/>
                </a:lnTo>
                <a:lnTo>
                  <a:pt x="1555446" y="679450"/>
                </a:lnTo>
                <a:lnTo>
                  <a:pt x="1525920" y="703580"/>
                </a:lnTo>
                <a:lnTo>
                  <a:pt x="1497421" y="715010"/>
                </a:lnTo>
                <a:lnTo>
                  <a:pt x="1484166" y="720090"/>
                </a:lnTo>
                <a:lnTo>
                  <a:pt x="1472355" y="721360"/>
                </a:lnTo>
                <a:lnTo>
                  <a:pt x="1583129" y="721360"/>
                </a:lnTo>
                <a:lnTo>
                  <a:pt x="1619141" y="695960"/>
                </a:lnTo>
                <a:lnTo>
                  <a:pt x="1644953" y="666750"/>
                </a:lnTo>
                <a:lnTo>
                  <a:pt x="1664601" y="633730"/>
                </a:lnTo>
                <a:lnTo>
                  <a:pt x="1677593" y="588010"/>
                </a:lnTo>
                <a:lnTo>
                  <a:pt x="1678482" y="576580"/>
                </a:lnTo>
                <a:lnTo>
                  <a:pt x="1678426" y="563880"/>
                </a:lnTo>
                <a:lnTo>
                  <a:pt x="1668754" y="516890"/>
                </a:lnTo>
                <a:lnTo>
                  <a:pt x="1661356" y="499110"/>
                </a:lnTo>
                <a:lnTo>
                  <a:pt x="1656128" y="488950"/>
                </a:lnTo>
                <a:close/>
              </a:path>
              <a:path w="2134235" h="1186814">
                <a:moveTo>
                  <a:pt x="1847186" y="196850"/>
                </a:moveTo>
                <a:lnTo>
                  <a:pt x="1650781" y="196850"/>
                </a:lnTo>
                <a:lnTo>
                  <a:pt x="1661117" y="200660"/>
                </a:lnTo>
                <a:lnTo>
                  <a:pt x="1677108" y="208280"/>
                </a:lnTo>
                <a:lnTo>
                  <a:pt x="1684338" y="212090"/>
                </a:lnTo>
                <a:lnTo>
                  <a:pt x="1692084" y="215900"/>
                </a:lnTo>
                <a:lnTo>
                  <a:pt x="1700347" y="220980"/>
                </a:lnTo>
                <a:lnTo>
                  <a:pt x="1709127" y="226060"/>
                </a:lnTo>
                <a:lnTo>
                  <a:pt x="1718425" y="232410"/>
                </a:lnTo>
                <a:lnTo>
                  <a:pt x="1728241" y="240030"/>
                </a:lnTo>
                <a:lnTo>
                  <a:pt x="1738578" y="247650"/>
                </a:lnTo>
                <a:lnTo>
                  <a:pt x="1749435" y="255270"/>
                </a:lnTo>
                <a:lnTo>
                  <a:pt x="1760813" y="264160"/>
                </a:lnTo>
                <a:lnTo>
                  <a:pt x="1772714" y="273050"/>
                </a:lnTo>
                <a:lnTo>
                  <a:pt x="1785137" y="283210"/>
                </a:lnTo>
                <a:lnTo>
                  <a:pt x="1798084" y="293370"/>
                </a:lnTo>
                <a:lnTo>
                  <a:pt x="1843333" y="331470"/>
                </a:lnTo>
                <a:lnTo>
                  <a:pt x="1856723" y="344170"/>
                </a:lnTo>
                <a:lnTo>
                  <a:pt x="1868449" y="354330"/>
                </a:lnTo>
                <a:lnTo>
                  <a:pt x="1878514" y="363220"/>
                </a:lnTo>
                <a:lnTo>
                  <a:pt x="1886918" y="372110"/>
                </a:lnTo>
                <a:lnTo>
                  <a:pt x="1893662" y="378460"/>
                </a:lnTo>
                <a:lnTo>
                  <a:pt x="1898750" y="383540"/>
                </a:lnTo>
                <a:lnTo>
                  <a:pt x="1902181" y="388620"/>
                </a:lnTo>
                <a:lnTo>
                  <a:pt x="1903958" y="391160"/>
                </a:lnTo>
                <a:lnTo>
                  <a:pt x="1923202" y="445770"/>
                </a:lnTo>
                <a:lnTo>
                  <a:pt x="1929839" y="466090"/>
                </a:lnTo>
                <a:lnTo>
                  <a:pt x="1935634" y="482600"/>
                </a:lnTo>
                <a:lnTo>
                  <a:pt x="1940591" y="497840"/>
                </a:lnTo>
                <a:lnTo>
                  <a:pt x="1952077" y="539750"/>
                </a:lnTo>
                <a:lnTo>
                  <a:pt x="1952877" y="546100"/>
                </a:lnTo>
                <a:lnTo>
                  <a:pt x="1952853" y="549910"/>
                </a:lnTo>
                <a:lnTo>
                  <a:pt x="1952091" y="553720"/>
                </a:lnTo>
                <a:lnTo>
                  <a:pt x="1950186" y="556260"/>
                </a:lnTo>
                <a:lnTo>
                  <a:pt x="1943504" y="561340"/>
                </a:lnTo>
                <a:lnTo>
                  <a:pt x="1934720" y="565150"/>
                </a:lnTo>
                <a:lnTo>
                  <a:pt x="1922045" y="571500"/>
                </a:lnTo>
                <a:lnTo>
                  <a:pt x="1905482" y="579120"/>
                </a:lnTo>
                <a:lnTo>
                  <a:pt x="1903196" y="582930"/>
                </a:lnTo>
                <a:lnTo>
                  <a:pt x="1911578" y="607060"/>
                </a:lnTo>
                <a:lnTo>
                  <a:pt x="1916282" y="609600"/>
                </a:lnTo>
                <a:lnTo>
                  <a:pt x="1923976" y="605790"/>
                </a:lnTo>
                <a:lnTo>
                  <a:pt x="1932722" y="601980"/>
                </a:lnTo>
                <a:lnTo>
                  <a:pt x="1942521" y="598170"/>
                </a:lnTo>
                <a:lnTo>
                  <a:pt x="1953375" y="594360"/>
                </a:lnTo>
                <a:lnTo>
                  <a:pt x="1965285" y="590550"/>
                </a:lnTo>
                <a:lnTo>
                  <a:pt x="1978253" y="585470"/>
                </a:lnTo>
                <a:lnTo>
                  <a:pt x="1992280" y="580390"/>
                </a:lnTo>
                <a:lnTo>
                  <a:pt x="2007367" y="574040"/>
                </a:lnTo>
                <a:lnTo>
                  <a:pt x="2039295" y="563880"/>
                </a:lnTo>
                <a:lnTo>
                  <a:pt x="2054138" y="557530"/>
                </a:lnTo>
                <a:lnTo>
                  <a:pt x="2068046" y="553720"/>
                </a:lnTo>
                <a:lnTo>
                  <a:pt x="2081020" y="548640"/>
                </a:lnTo>
                <a:lnTo>
                  <a:pt x="2093062" y="544830"/>
                </a:lnTo>
                <a:lnTo>
                  <a:pt x="2104172" y="541020"/>
                </a:lnTo>
                <a:lnTo>
                  <a:pt x="2114352" y="538480"/>
                </a:lnTo>
                <a:lnTo>
                  <a:pt x="2123602" y="535940"/>
                </a:lnTo>
                <a:lnTo>
                  <a:pt x="2131923" y="533400"/>
                </a:lnTo>
                <a:lnTo>
                  <a:pt x="2134209" y="528320"/>
                </a:lnTo>
                <a:lnTo>
                  <a:pt x="2128995" y="513080"/>
                </a:lnTo>
                <a:lnTo>
                  <a:pt x="2072487" y="513080"/>
                </a:lnTo>
                <a:lnTo>
                  <a:pt x="2069058" y="511810"/>
                </a:lnTo>
                <a:lnTo>
                  <a:pt x="2050222" y="478790"/>
                </a:lnTo>
                <a:lnTo>
                  <a:pt x="2045164" y="467360"/>
                </a:lnTo>
                <a:lnTo>
                  <a:pt x="2039540" y="452120"/>
                </a:lnTo>
                <a:lnTo>
                  <a:pt x="2033351" y="436880"/>
                </a:lnTo>
                <a:lnTo>
                  <a:pt x="2026595" y="417830"/>
                </a:lnTo>
                <a:lnTo>
                  <a:pt x="2005848" y="359410"/>
                </a:lnTo>
                <a:lnTo>
                  <a:pt x="1999514" y="328930"/>
                </a:lnTo>
                <a:lnTo>
                  <a:pt x="1999770" y="322580"/>
                </a:lnTo>
                <a:lnTo>
                  <a:pt x="2000649" y="313690"/>
                </a:lnTo>
                <a:lnTo>
                  <a:pt x="2002120" y="302260"/>
                </a:lnTo>
                <a:lnTo>
                  <a:pt x="2002309" y="300990"/>
                </a:lnTo>
                <a:lnTo>
                  <a:pt x="1956917" y="300990"/>
                </a:lnTo>
                <a:lnTo>
                  <a:pt x="1876514" y="223520"/>
                </a:lnTo>
                <a:lnTo>
                  <a:pt x="1863786" y="212090"/>
                </a:lnTo>
                <a:lnTo>
                  <a:pt x="1851576" y="200660"/>
                </a:lnTo>
                <a:lnTo>
                  <a:pt x="1847186" y="196850"/>
                </a:lnTo>
                <a:close/>
              </a:path>
              <a:path w="2134235" h="1186814">
                <a:moveTo>
                  <a:pt x="2125954" y="504190"/>
                </a:moveTo>
                <a:lnTo>
                  <a:pt x="2109844" y="505460"/>
                </a:lnTo>
                <a:lnTo>
                  <a:pt x="2094806" y="509270"/>
                </a:lnTo>
                <a:lnTo>
                  <a:pt x="2083655" y="511810"/>
                </a:lnTo>
                <a:lnTo>
                  <a:pt x="2076424" y="513080"/>
                </a:lnTo>
                <a:lnTo>
                  <a:pt x="2128995" y="513080"/>
                </a:lnTo>
                <a:lnTo>
                  <a:pt x="2125954" y="504190"/>
                </a:lnTo>
                <a:close/>
              </a:path>
              <a:path w="2134235" h="1186814">
                <a:moveTo>
                  <a:pt x="1566735" y="280670"/>
                </a:moveTo>
                <a:lnTo>
                  <a:pt x="1399107" y="280670"/>
                </a:lnTo>
                <a:lnTo>
                  <a:pt x="1410809" y="281940"/>
                </a:lnTo>
                <a:lnTo>
                  <a:pt x="1421619" y="284480"/>
                </a:lnTo>
                <a:lnTo>
                  <a:pt x="1455971" y="312420"/>
                </a:lnTo>
                <a:lnTo>
                  <a:pt x="1470813" y="347980"/>
                </a:lnTo>
                <a:lnTo>
                  <a:pt x="1474253" y="370840"/>
                </a:lnTo>
                <a:lnTo>
                  <a:pt x="1474177" y="384810"/>
                </a:lnTo>
                <a:lnTo>
                  <a:pt x="1458208" y="427990"/>
                </a:lnTo>
                <a:lnTo>
                  <a:pt x="1426041" y="452120"/>
                </a:lnTo>
                <a:lnTo>
                  <a:pt x="1393405" y="466090"/>
                </a:lnTo>
                <a:lnTo>
                  <a:pt x="1380704" y="471170"/>
                </a:lnTo>
                <a:lnTo>
                  <a:pt x="1372336" y="472440"/>
                </a:lnTo>
                <a:lnTo>
                  <a:pt x="1643700" y="472440"/>
                </a:lnTo>
                <a:lnTo>
                  <a:pt x="1612313" y="448310"/>
                </a:lnTo>
                <a:lnTo>
                  <a:pt x="1485132" y="448310"/>
                </a:lnTo>
                <a:lnTo>
                  <a:pt x="1503943" y="435610"/>
                </a:lnTo>
                <a:lnTo>
                  <a:pt x="1513738" y="427990"/>
                </a:lnTo>
                <a:lnTo>
                  <a:pt x="1524241" y="419100"/>
                </a:lnTo>
                <a:lnTo>
                  <a:pt x="1535789" y="410210"/>
                </a:lnTo>
                <a:lnTo>
                  <a:pt x="1559089" y="378460"/>
                </a:lnTo>
                <a:lnTo>
                  <a:pt x="1574075" y="331470"/>
                </a:lnTo>
                <a:lnTo>
                  <a:pt x="1574429" y="318770"/>
                </a:lnTo>
                <a:lnTo>
                  <a:pt x="1573418" y="307340"/>
                </a:lnTo>
                <a:lnTo>
                  <a:pt x="1571038" y="294640"/>
                </a:lnTo>
                <a:lnTo>
                  <a:pt x="1567283" y="281940"/>
                </a:lnTo>
                <a:lnTo>
                  <a:pt x="1566735" y="280670"/>
                </a:lnTo>
                <a:close/>
              </a:path>
              <a:path w="2134235" h="1186814">
                <a:moveTo>
                  <a:pt x="1571478" y="436880"/>
                </a:moveTo>
                <a:lnTo>
                  <a:pt x="1545349" y="436880"/>
                </a:lnTo>
                <a:lnTo>
                  <a:pt x="1531285" y="438150"/>
                </a:lnTo>
                <a:lnTo>
                  <a:pt x="1516559" y="440690"/>
                </a:lnTo>
                <a:lnTo>
                  <a:pt x="1501173" y="444500"/>
                </a:lnTo>
                <a:lnTo>
                  <a:pt x="1485132" y="448310"/>
                </a:lnTo>
                <a:lnTo>
                  <a:pt x="1612313" y="448310"/>
                </a:lnTo>
                <a:lnTo>
                  <a:pt x="1605628" y="445770"/>
                </a:lnTo>
                <a:lnTo>
                  <a:pt x="1594921" y="441960"/>
                </a:lnTo>
                <a:lnTo>
                  <a:pt x="1583537" y="439420"/>
                </a:lnTo>
                <a:lnTo>
                  <a:pt x="1571478" y="436880"/>
                </a:lnTo>
                <a:close/>
              </a:path>
              <a:path w="2134235" h="1186814">
                <a:moveTo>
                  <a:pt x="1480624" y="218440"/>
                </a:moveTo>
                <a:lnTo>
                  <a:pt x="1468862" y="218440"/>
                </a:lnTo>
                <a:lnTo>
                  <a:pt x="1442888" y="220980"/>
                </a:lnTo>
                <a:lnTo>
                  <a:pt x="1428628" y="224790"/>
                </a:lnTo>
                <a:lnTo>
                  <a:pt x="1413489" y="228600"/>
                </a:lnTo>
                <a:lnTo>
                  <a:pt x="1397445" y="232410"/>
                </a:lnTo>
                <a:lnTo>
                  <a:pt x="1370340" y="242570"/>
                </a:lnTo>
                <a:lnTo>
                  <a:pt x="1358885" y="246380"/>
                </a:lnTo>
                <a:lnTo>
                  <a:pt x="1345817" y="251460"/>
                </a:lnTo>
                <a:lnTo>
                  <a:pt x="1330842" y="257810"/>
                </a:lnTo>
                <a:lnTo>
                  <a:pt x="1321558" y="261620"/>
                </a:lnTo>
                <a:lnTo>
                  <a:pt x="1311763" y="265430"/>
                </a:lnTo>
                <a:lnTo>
                  <a:pt x="1301307" y="269240"/>
                </a:lnTo>
                <a:lnTo>
                  <a:pt x="1290040" y="273050"/>
                </a:lnTo>
                <a:lnTo>
                  <a:pt x="1277811" y="278130"/>
                </a:lnTo>
                <a:lnTo>
                  <a:pt x="1264470" y="283210"/>
                </a:lnTo>
                <a:lnTo>
                  <a:pt x="1249865" y="288290"/>
                </a:lnTo>
                <a:lnTo>
                  <a:pt x="1233847" y="293370"/>
                </a:lnTo>
                <a:lnTo>
                  <a:pt x="1218479" y="299720"/>
                </a:lnTo>
                <a:lnTo>
                  <a:pt x="1204215" y="304800"/>
                </a:lnTo>
                <a:lnTo>
                  <a:pt x="1191053" y="308610"/>
                </a:lnTo>
                <a:lnTo>
                  <a:pt x="1178992" y="312420"/>
                </a:lnTo>
                <a:lnTo>
                  <a:pt x="1168028" y="316230"/>
                </a:lnTo>
                <a:lnTo>
                  <a:pt x="1158160" y="318770"/>
                </a:lnTo>
                <a:lnTo>
                  <a:pt x="1149386" y="322580"/>
                </a:lnTo>
                <a:lnTo>
                  <a:pt x="1141704" y="323850"/>
                </a:lnTo>
                <a:lnTo>
                  <a:pt x="1139291" y="328930"/>
                </a:lnTo>
                <a:lnTo>
                  <a:pt x="1147673" y="351790"/>
                </a:lnTo>
                <a:lnTo>
                  <a:pt x="1161380" y="351790"/>
                </a:lnTo>
                <a:lnTo>
                  <a:pt x="1188864" y="345440"/>
                </a:lnTo>
                <a:lnTo>
                  <a:pt x="1194790" y="344170"/>
                </a:lnTo>
                <a:lnTo>
                  <a:pt x="1202156" y="342900"/>
                </a:lnTo>
                <a:lnTo>
                  <a:pt x="1327743" y="342900"/>
                </a:lnTo>
                <a:lnTo>
                  <a:pt x="1325247" y="331470"/>
                </a:lnTo>
                <a:lnTo>
                  <a:pt x="1323217" y="318770"/>
                </a:lnTo>
                <a:lnTo>
                  <a:pt x="1322132" y="304800"/>
                </a:lnTo>
                <a:lnTo>
                  <a:pt x="1331062" y="299720"/>
                </a:lnTo>
                <a:lnTo>
                  <a:pt x="1342059" y="295910"/>
                </a:lnTo>
                <a:lnTo>
                  <a:pt x="1373021" y="284480"/>
                </a:lnTo>
                <a:lnTo>
                  <a:pt x="1386512" y="281940"/>
                </a:lnTo>
                <a:lnTo>
                  <a:pt x="1399107" y="280670"/>
                </a:lnTo>
                <a:lnTo>
                  <a:pt x="1566735" y="280670"/>
                </a:lnTo>
                <a:lnTo>
                  <a:pt x="1562352" y="270510"/>
                </a:lnTo>
                <a:lnTo>
                  <a:pt x="1528142" y="232410"/>
                </a:lnTo>
                <a:lnTo>
                  <a:pt x="1501819" y="220980"/>
                </a:lnTo>
                <a:lnTo>
                  <a:pt x="1480624" y="218440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6" y="19050"/>
                </a:lnTo>
                <a:lnTo>
                  <a:pt x="2006153" y="33020"/>
                </a:lnTo>
                <a:lnTo>
                  <a:pt x="2002637" y="55880"/>
                </a:lnTo>
                <a:lnTo>
                  <a:pt x="1985041" y="157480"/>
                </a:lnTo>
                <a:lnTo>
                  <a:pt x="1981792" y="175260"/>
                </a:lnTo>
                <a:lnTo>
                  <a:pt x="1975786" y="207010"/>
                </a:lnTo>
                <a:lnTo>
                  <a:pt x="1970436" y="234950"/>
                </a:lnTo>
                <a:lnTo>
                  <a:pt x="1965745" y="257810"/>
                </a:lnTo>
                <a:lnTo>
                  <a:pt x="1959949" y="287020"/>
                </a:lnTo>
                <a:lnTo>
                  <a:pt x="1958350" y="294640"/>
                </a:lnTo>
                <a:lnTo>
                  <a:pt x="1956917" y="300990"/>
                </a:lnTo>
                <a:lnTo>
                  <a:pt x="2002309" y="300990"/>
                </a:lnTo>
                <a:lnTo>
                  <a:pt x="2010277" y="255270"/>
                </a:lnTo>
                <a:lnTo>
                  <a:pt x="2020197" y="207010"/>
                </a:lnTo>
                <a:lnTo>
                  <a:pt x="2023159" y="194310"/>
                </a:lnTo>
                <a:lnTo>
                  <a:pt x="2029114" y="166370"/>
                </a:lnTo>
                <a:lnTo>
                  <a:pt x="2032107" y="153670"/>
                </a:lnTo>
                <a:lnTo>
                  <a:pt x="2041150" y="115570"/>
                </a:lnTo>
                <a:lnTo>
                  <a:pt x="2044184" y="104140"/>
                </a:lnTo>
                <a:lnTo>
                  <a:pt x="2047228" y="91440"/>
                </a:lnTo>
                <a:lnTo>
                  <a:pt x="2050282" y="80010"/>
                </a:lnTo>
                <a:lnTo>
                  <a:pt x="2059501" y="45720"/>
                </a:lnTo>
                <a:lnTo>
                  <a:pt x="2065694" y="25400"/>
                </a:lnTo>
                <a:lnTo>
                  <a:pt x="2068804" y="13970"/>
                </a:lnTo>
                <a:lnTo>
                  <a:pt x="2064359" y="2540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6" y="114300"/>
                </a:moveTo>
                <a:lnTo>
                  <a:pt x="1704134" y="118110"/>
                </a:lnTo>
                <a:lnTo>
                  <a:pt x="1697027" y="123190"/>
                </a:lnTo>
                <a:lnTo>
                  <a:pt x="1688605" y="128270"/>
                </a:lnTo>
                <a:lnTo>
                  <a:pt x="1678869" y="134620"/>
                </a:lnTo>
                <a:lnTo>
                  <a:pt x="1667817" y="140970"/>
                </a:lnTo>
                <a:lnTo>
                  <a:pt x="1655450" y="148590"/>
                </a:lnTo>
                <a:lnTo>
                  <a:pt x="1641769" y="157480"/>
                </a:lnTo>
                <a:lnTo>
                  <a:pt x="1626772" y="166370"/>
                </a:lnTo>
                <a:lnTo>
                  <a:pt x="1610461" y="176530"/>
                </a:lnTo>
                <a:lnTo>
                  <a:pt x="1608302" y="181610"/>
                </a:lnTo>
                <a:lnTo>
                  <a:pt x="1615287" y="200660"/>
                </a:lnTo>
                <a:lnTo>
                  <a:pt x="1627850" y="200660"/>
                </a:lnTo>
                <a:lnTo>
                  <a:pt x="1640747" y="196850"/>
                </a:lnTo>
                <a:lnTo>
                  <a:pt x="1847186" y="196850"/>
                </a:lnTo>
                <a:lnTo>
                  <a:pt x="1839869" y="190500"/>
                </a:lnTo>
                <a:lnTo>
                  <a:pt x="1828653" y="180340"/>
                </a:lnTo>
                <a:lnTo>
                  <a:pt x="1817914" y="170180"/>
                </a:lnTo>
                <a:lnTo>
                  <a:pt x="1807638" y="162560"/>
                </a:lnTo>
                <a:lnTo>
                  <a:pt x="1797811" y="154940"/>
                </a:lnTo>
                <a:lnTo>
                  <a:pt x="1788419" y="147320"/>
                </a:lnTo>
                <a:lnTo>
                  <a:pt x="1779450" y="140970"/>
                </a:lnTo>
                <a:lnTo>
                  <a:pt x="1770889" y="135890"/>
                </a:lnTo>
                <a:lnTo>
                  <a:pt x="1762722" y="130810"/>
                </a:lnTo>
                <a:lnTo>
                  <a:pt x="1754936" y="125730"/>
                </a:lnTo>
                <a:lnTo>
                  <a:pt x="1747518" y="121920"/>
                </a:lnTo>
                <a:lnTo>
                  <a:pt x="1735833" y="118110"/>
                </a:lnTo>
                <a:lnTo>
                  <a:pt x="1723389" y="115570"/>
                </a:lnTo>
                <a:lnTo>
                  <a:pt x="1709926" y="11430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7934" y="57104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保留字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64932" y="1030310"/>
            <a:ext cx="10052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0" dirty="0">
                <a:latin typeface="FZLTZHB--B51-0"/>
                <a:cs typeface="FZLTZHB--B51-0"/>
              </a:rPr>
              <a:t>26</a:t>
            </a:r>
            <a:r>
              <a:rPr sz="2000" b="1" dirty="0">
                <a:latin typeface="FZLTZHB--B51-0"/>
                <a:cs typeface="FZLTZHB--B51-0"/>
              </a:rPr>
              <a:t>/</a:t>
            </a:r>
            <a:r>
              <a:rPr sz="2000" b="1" spc="-45" dirty="0">
                <a:latin typeface="FZLTZHB--B51-0"/>
                <a:cs typeface="FZLTZHB--B51-0"/>
              </a:rPr>
              <a:t>35)</a:t>
            </a:r>
            <a:endParaRPr sz="2000">
              <a:latin typeface="FZLTZHB--B51-0"/>
              <a:cs typeface="FZLTZHB--B51-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7192" y="1403858"/>
          <a:ext cx="8136900" cy="3322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and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p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ort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ra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gl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bal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as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in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re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urn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ex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ept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try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Tr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br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ak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y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la</a:t>
                      </a:r>
                      <a:r>
                        <a:rPr sz="2400" b="1" spc="15" dirty="0"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bda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wh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le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for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wi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co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ti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m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yi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ld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nc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if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pa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aw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it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11480"/>
            <a:ext cx="6480175" cy="3744595"/>
          </a:xfrm>
          <a:custGeom>
            <a:avLst/>
            <a:gdLst/>
            <a:ahLst/>
            <a:cxnLst/>
            <a:rect l="l" t="t" r="r" b="b"/>
            <a:pathLst>
              <a:path w="6480175" h="3744595">
                <a:moveTo>
                  <a:pt x="0" y="3744467"/>
                </a:moveTo>
                <a:lnTo>
                  <a:pt x="6480048" y="3744467"/>
                </a:lnTo>
                <a:lnTo>
                  <a:pt x="6480048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5" y="408431"/>
            <a:ext cx="6486525" cy="3750945"/>
          </a:xfrm>
          <a:custGeom>
            <a:avLst/>
            <a:gdLst/>
            <a:ahLst/>
            <a:cxnLst/>
            <a:rect l="l" t="t" r="r" b="b"/>
            <a:pathLst>
              <a:path w="6486525" h="3750945">
                <a:moveTo>
                  <a:pt x="6484747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4747" y="3750564"/>
                </a:lnTo>
                <a:lnTo>
                  <a:pt x="6486144" y="3749192"/>
                </a:lnTo>
                <a:lnTo>
                  <a:pt x="6486144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144" y="3682"/>
                </a:lnTo>
                <a:lnTo>
                  <a:pt x="6486144" y="1396"/>
                </a:lnTo>
                <a:lnTo>
                  <a:pt x="6484747" y="0"/>
                </a:lnTo>
                <a:close/>
              </a:path>
              <a:path w="6486525" h="3750945">
                <a:moveTo>
                  <a:pt x="6486144" y="3682"/>
                </a:moveTo>
                <a:lnTo>
                  <a:pt x="6482461" y="3682"/>
                </a:lnTo>
                <a:lnTo>
                  <a:pt x="6482461" y="3746906"/>
                </a:lnTo>
                <a:lnTo>
                  <a:pt x="6486144" y="3746906"/>
                </a:lnTo>
                <a:lnTo>
                  <a:pt x="6486144" y="3682"/>
                </a:lnTo>
                <a:close/>
              </a:path>
              <a:path w="6486525" h="3750945">
                <a:moveTo>
                  <a:pt x="6481318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1318" y="3745687"/>
                </a:lnTo>
                <a:lnTo>
                  <a:pt x="6481318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1318" y="6095"/>
                </a:lnTo>
                <a:lnTo>
                  <a:pt x="6481318" y="4825"/>
                </a:lnTo>
                <a:close/>
              </a:path>
              <a:path w="6486525" h="3750945">
                <a:moveTo>
                  <a:pt x="6481318" y="6095"/>
                </a:moveTo>
                <a:lnTo>
                  <a:pt x="6480048" y="6095"/>
                </a:lnTo>
                <a:lnTo>
                  <a:pt x="6480048" y="3744467"/>
                </a:lnTo>
                <a:lnTo>
                  <a:pt x="6481318" y="3744467"/>
                </a:lnTo>
                <a:lnTo>
                  <a:pt x="6481318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597" y="540344"/>
            <a:ext cx="2121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9D9D9"/>
                </a:solidFill>
                <a:latin typeface="FZLTZHB--B51-0"/>
                <a:cs typeface="FZLTZHB--B51-0"/>
              </a:rPr>
              <a:t>#TempC</a:t>
            </a:r>
            <a:r>
              <a:rPr sz="2000" b="1" spc="-35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9D9D9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597" y="891462"/>
            <a:ext cx="6000750" cy="392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665" algn="l"/>
                <a:tab pos="141033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114" dirty="0">
                <a:solidFill>
                  <a:srgbClr val="D9D9D9"/>
                </a:solidFill>
                <a:latin typeface="FZLTZHB--B51-0"/>
                <a:cs typeface="FZLTZHB--B51-0"/>
              </a:rPr>
              <a:t>input("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486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5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9D9D9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170" dirty="0">
                <a:solidFill>
                  <a:srgbClr val="D9D9D9"/>
                </a:solidFill>
                <a:latin typeface="FZLTZHB--B51-0"/>
                <a:cs typeface="FZLTZHB--B51-0"/>
              </a:rPr>
              <a:t>['</a:t>
            </a:r>
            <a:r>
              <a:rPr sz="2000" b="1" spc="409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650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9D9D9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509" dirty="0">
                <a:solidFill>
                  <a:srgbClr val="D9D9D9"/>
                </a:solidFill>
                <a:latin typeface="FZLTZHB--B51-0"/>
                <a:cs typeface="FZLTZHB--B51-0"/>
              </a:rPr>
              <a:t>'f']: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064000" algn="l"/>
                <a:tab pos="4344035" algn="l"/>
              </a:tabLst>
            </a:pPr>
            <a:r>
              <a:rPr sz="2000" b="1" spc="-545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30" dirty="0">
                <a:solidFill>
                  <a:srgbClr val="D9D9D9"/>
                </a:solidFill>
                <a:latin typeface="FZLTZHB--B51-0"/>
                <a:cs typeface="FZLTZHB--B51-0"/>
              </a:rPr>
              <a:t>(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e</a:t>
            </a:r>
            <a:r>
              <a:rPr sz="2000" b="1" spc="-120" dirty="0">
                <a:solidFill>
                  <a:srgbClr val="D9D9D9"/>
                </a:solidFill>
                <a:latin typeface="FZLTZHB--B51-0"/>
                <a:cs typeface="FZLTZHB--B51-0"/>
              </a:rPr>
              <a:t>v</a:t>
            </a:r>
            <a:r>
              <a:rPr sz="2000" b="1" spc="235" dirty="0">
                <a:solidFill>
                  <a:srgbClr val="D9D9D9"/>
                </a:solidFill>
                <a:latin typeface="FZLTZHB--B51-0"/>
                <a:cs typeface="FZLTZHB--B51-0"/>
              </a:rPr>
              <a:t>al</a:t>
            </a:r>
            <a:r>
              <a:rPr sz="2000" b="1" spc="204" dirty="0">
                <a:solidFill>
                  <a:srgbClr val="D9D9D9"/>
                </a:solidFill>
                <a:latin typeface="FZLTZHB--B51-0"/>
                <a:cs typeface="FZLTZHB--B51-0"/>
              </a:rPr>
              <a:t>(</a:t>
            </a:r>
            <a:r>
              <a:rPr sz="2000" b="1" spc="-360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60" dirty="0">
                <a:latin typeface="FZLTZHB--B51-0"/>
                <a:cs typeface="FZLTZHB--B51-0"/>
              </a:rPr>
              <a:t>St</a:t>
            </a:r>
            <a:r>
              <a:rPr sz="2000" b="1" spc="35" dirty="0">
                <a:latin typeface="FZLTZHB--B51-0"/>
                <a:cs typeface="FZLTZHB--B51-0"/>
              </a:rPr>
              <a:t>r</a:t>
            </a:r>
            <a:r>
              <a:rPr sz="2000" b="1" spc="38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95" dirty="0">
                <a:solidFill>
                  <a:srgbClr val="D9D9D9"/>
                </a:solidFill>
                <a:latin typeface="FZLTZHB--B51-0"/>
                <a:cs typeface="FZLTZHB--B51-0"/>
              </a:rPr>
              <a:t>0: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3</a:t>
            </a:r>
            <a:r>
              <a:rPr sz="2000" b="1" spc="-220" dirty="0">
                <a:solidFill>
                  <a:srgbClr val="D9D9D9"/>
                </a:solidFill>
                <a:latin typeface="FZLTZHB--B51-0"/>
                <a:cs typeface="FZLTZHB--B51-0"/>
              </a:rPr>
              <a:t>2</a:t>
            </a:r>
            <a:r>
              <a:rPr sz="2000" b="1" spc="335" dirty="0">
                <a:solidFill>
                  <a:srgbClr val="D9D9D9"/>
                </a:solidFill>
                <a:latin typeface="FZLTZHB--B51-0"/>
                <a:cs typeface="FZLTZHB--B51-0"/>
              </a:rPr>
              <a:t>)/1</a:t>
            </a:r>
            <a:r>
              <a:rPr sz="2000" b="1" spc="265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50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D9D9D9"/>
                </a:solidFill>
                <a:latin typeface="FZLTZHB--B51-0"/>
                <a:cs typeface="FZLTZHB--B51-0"/>
              </a:rPr>
              <a:t>}C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330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-56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617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85" dirty="0">
                <a:latin typeface="FZLTZHB--B51-0"/>
                <a:cs typeface="FZLTZHB--B51-0"/>
              </a:rPr>
              <a:t>e</a:t>
            </a:r>
            <a:r>
              <a:rPr sz="2000" b="1" spc="-540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]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650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90" dirty="0">
                <a:solidFill>
                  <a:srgbClr val="D9D9D9"/>
                </a:solidFill>
                <a:latin typeface="FZLTZHB--B51-0"/>
                <a:cs typeface="FZLTZHB--B51-0"/>
              </a:rPr>
              <a:t>C</a:t>
            </a:r>
            <a:r>
              <a:rPr sz="2000" b="1" spc="25" dirty="0">
                <a:solidFill>
                  <a:srgbClr val="D9D9D9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D9D9D9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'c']: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4483100" algn="l"/>
                <a:tab pos="4761865" algn="l"/>
              </a:tabLst>
            </a:pPr>
            <a:r>
              <a:rPr sz="2000" b="1" spc="-295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solidFill>
                  <a:srgbClr val="D9D9D9"/>
                </a:solidFill>
                <a:latin typeface="FZLTZHB--B51-0"/>
                <a:cs typeface="FZLTZHB--B51-0"/>
              </a:rPr>
              <a:t>=	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180" dirty="0">
                <a:solidFill>
                  <a:srgbClr val="D9D9D9"/>
                </a:solidFill>
                <a:latin typeface="FZLTZHB--B51-0"/>
                <a:cs typeface="FZLTZHB--B51-0"/>
              </a:rPr>
              <a:t>.</a:t>
            </a:r>
            <a:r>
              <a:rPr sz="2000" b="1" spc="-265" dirty="0">
                <a:solidFill>
                  <a:srgbClr val="D9D9D9"/>
                </a:solidFill>
                <a:latin typeface="FZLTZHB--B51-0"/>
                <a:cs typeface="FZLTZHB--B51-0"/>
              </a:rPr>
              <a:t>8</a:t>
            </a:r>
            <a:r>
              <a:rPr sz="2000" b="1" spc="-95" dirty="0">
                <a:solidFill>
                  <a:srgbClr val="D9D9D9"/>
                </a:solidFill>
                <a:latin typeface="FZLTZHB--B51-0"/>
                <a:cs typeface="FZLTZHB--B51-0"/>
              </a:rPr>
              <a:t>*ev</a:t>
            </a:r>
            <a:r>
              <a:rPr sz="2000" b="1" spc="-114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445" dirty="0">
                <a:solidFill>
                  <a:srgbClr val="D9D9D9"/>
                </a:solidFill>
                <a:latin typeface="FZLTZHB--B51-0"/>
                <a:cs typeface="FZLTZHB--B51-0"/>
              </a:rPr>
              <a:t>l(</a:t>
            </a:r>
            <a:r>
              <a:rPr sz="2000" b="1" spc="-360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295" dirty="0">
                <a:latin typeface="FZLTZHB--B51-0"/>
                <a:cs typeface="FZLTZHB--B51-0"/>
              </a:rPr>
              <a:t>tr</a:t>
            </a:r>
            <a:r>
              <a:rPr sz="2000" b="1" spc="50" dirty="0">
                <a:solidFill>
                  <a:srgbClr val="D9D9D9"/>
                </a:solidFill>
                <a:latin typeface="FZLTZHB--B51-0"/>
                <a:cs typeface="FZLTZHB--B51-0"/>
              </a:rPr>
              <a:t>[</a:t>
            </a:r>
            <a:r>
              <a:rPr sz="2000" b="1" spc="85" dirty="0">
                <a:solidFill>
                  <a:srgbClr val="D9D9D9"/>
                </a:solidFill>
                <a:latin typeface="FZLTZHB--B51-0"/>
                <a:cs typeface="FZLTZHB--B51-0"/>
              </a:rPr>
              <a:t>0</a:t>
            </a:r>
            <a:r>
              <a:rPr sz="2000" b="1" spc="430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-</a:t>
            </a:r>
            <a:r>
              <a:rPr sz="2000" b="1" spc="40" dirty="0">
                <a:solidFill>
                  <a:srgbClr val="D9D9D9"/>
                </a:solidFill>
                <a:latin typeface="FZLTZHB--B51-0"/>
                <a:cs typeface="FZLTZHB--B51-0"/>
              </a:rPr>
              <a:t>1</a:t>
            </a:r>
            <a:r>
              <a:rPr sz="2000" b="1" spc="355" dirty="0">
                <a:solidFill>
                  <a:srgbClr val="D9D9D9"/>
                </a:solidFill>
                <a:latin typeface="FZLTZHB--B51-0"/>
                <a:cs typeface="FZLTZHB--B51-0"/>
              </a:rPr>
              <a:t>])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solidFill>
                  <a:srgbClr val="D9D9D9"/>
                </a:solidFill>
                <a:latin typeface="FZLTZHB--B51-0"/>
                <a:cs typeface="FZLTZHB--B51-0"/>
              </a:rPr>
              <a:t>+</a:t>
            </a:r>
            <a:r>
              <a:rPr sz="2000" b="1" dirty="0">
                <a:solidFill>
                  <a:srgbClr val="D9D9D9"/>
                </a:solidFill>
                <a:latin typeface="FZLTZHB--B51-0"/>
                <a:cs typeface="FZLTZHB--B51-0"/>
              </a:rPr>
              <a:t>	</a:t>
            </a:r>
            <a:r>
              <a:rPr sz="2000" b="1" spc="-210" dirty="0">
                <a:solidFill>
                  <a:srgbClr val="D9D9D9"/>
                </a:solidFill>
                <a:latin typeface="FZLTZHB--B51-0"/>
                <a:cs typeface="FZLTZHB--B51-0"/>
              </a:rPr>
              <a:t>32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</a:t>
            </a:r>
            <a:r>
              <a:rPr sz="2000" b="1" spc="1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D9D9D9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D9D9D9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D9D9D9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D9D9D9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D9D9D9"/>
                </a:solidFill>
                <a:latin typeface="FZLTZHB--B51-0"/>
                <a:cs typeface="FZLTZHB--B51-0"/>
              </a:rPr>
              <a:t>}F</a:t>
            </a:r>
            <a:r>
              <a:rPr sz="2000" b="1" spc="65" dirty="0">
                <a:solidFill>
                  <a:srgbClr val="D9D9D9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solidFill>
                  <a:srgbClr val="D9D9D9"/>
                </a:solidFill>
                <a:latin typeface="FZLTZHB--B51-0"/>
                <a:cs typeface="FZLTZHB--B51-0"/>
              </a:rPr>
              <a:t>.f</a:t>
            </a:r>
            <a:r>
              <a:rPr sz="2000" b="1" spc="285" dirty="0">
                <a:solidFill>
                  <a:srgbClr val="D9D9D9"/>
                </a:solidFill>
                <a:latin typeface="FZLTZHB--B51-0"/>
                <a:cs typeface="FZLTZHB--B51-0"/>
              </a:rPr>
              <a:t>o</a:t>
            </a:r>
            <a:r>
              <a:rPr sz="2000" b="1" spc="-300" dirty="0">
                <a:solidFill>
                  <a:srgbClr val="D9D9D9"/>
                </a:solidFill>
                <a:latin typeface="FZLTZHB--B51-0"/>
                <a:cs typeface="FZLTZHB--B51-0"/>
              </a:rPr>
              <a:t>rm</a:t>
            </a:r>
            <a:r>
              <a:rPr sz="2000" b="1" spc="-290" dirty="0">
                <a:solidFill>
                  <a:srgbClr val="D9D9D9"/>
                </a:solidFill>
                <a:latin typeface="FZLTZHB--B51-0"/>
                <a:cs typeface="FZLTZHB--B51-0"/>
              </a:rPr>
              <a:t>a</a:t>
            </a:r>
            <a:r>
              <a:rPr sz="2000" b="1" spc="330" dirty="0">
                <a:solidFill>
                  <a:srgbClr val="D9D9D9"/>
                </a:solidFill>
                <a:latin typeface="FZLTZHB--B51-0"/>
                <a:cs typeface="FZLTZHB--B51-0"/>
              </a:rPr>
              <a:t>t(</a:t>
            </a:r>
            <a:r>
              <a:rPr sz="2000" b="1" spc="-310" dirty="0"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D9D9D9"/>
                </a:solidFill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solidFill>
                  <a:srgbClr val="D9D9D9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b="1" spc="185" dirty="0">
                <a:solidFill>
                  <a:srgbClr val="D9D9D9"/>
                </a:solidFill>
                <a:latin typeface="FZLTZHB--B51-0"/>
                <a:cs typeface="FZLTZHB--B51-0"/>
              </a:rPr>
              <a:t>print("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格</a:t>
            </a:r>
            <a:r>
              <a:rPr sz="2000" spc="5" dirty="0">
                <a:solidFill>
                  <a:srgbClr val="D9D9D9"/>
                </a:solidFill>
                <a:latin typeface="Arial Unicode MS"/>
                <a:cs typeface="Arial Unicode MS"/>
              </a:rPr>
              <a:t>式错</a:t>
            </a:r>
            <a:r>
              <a:rPr sz="2000" spc="-15" dirty="0">
                <a:solidFill>
                  <a:srgbClr val="D9D9D9"/>
                </a:solidFill>
                <a:latin typeface="Arial Unicode MS"/>
                <a:cs typeface="Arial Unicode MS"/>
              </a:rPr>
              <a:t>误</a:t>
            </a:r>
            <a:r>
              <a:rPr sz="2000" b="1" spc="295" dirty="0">
                <a:solidFill>
                  <a:srgbClr val="D9D9D9"/>
                </a:solidFill>
                <a:latin typeface="FZLTZHB--B51-0"/>
                <a:cs typeface="FZLTZHB--B51-0"/>
              </a:rPr>
              <a:t>")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877060">
              <a:lnSpc>
                <a:spcPts val="2875"/>
              </a:lnSpc>
              <a:tabLst>
                <a:tab pos="2668270" algn="l"/>
                <a:tab pos="3458845" algn="l"/>
              </a:tabLst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变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量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命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名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保留字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1686</Words>
  <Application>Microsoft Macintosh PowerPoint</Application>
  <PresentationFormat>全屏显示(16:9)</PresentationFormat>
  <Paragraphs>796</Paragraphs>
  <Slides>132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132</vt:i4>
      </vt:variant>
    </vt:vector>
  </HeadingPairs>
  <TitlesOfParts>
    <vt:vector size="145" baseType="lpstr">
      <vt:lpstr>等线</vt:lpstr>
      <vt:lpstr>Arial Unicode MS</vt:lpstr>
      <vt:lpstr>FZLTZHB--B51-0</vt:lpstr>
      <vt:lpstr>Heiti SC</vt:lpstr>
      <vt:lpstr>Kai</vt:lpstr>
      <vt:lpstr>Andale Mono</vt:lpstr>
      <vt:lpstr>Arial</vt:lpstr>
      <vt:lpstr>Calibri</vt:lpstr>
      <vt:lpstr>Georgia</vt:lpstr>
      <vt:lpstr>Menlo</vt:lpstr>
      <vt:lpstr>Palatino</vt:lpstr>
      <vt:lpstr>Times New Roman</vt:lpstr>
      <vt:lpstr>Office Theme</vt:lpstr>
      <vt:lpstr>PowerPoint 演示文稿</vt:lpstr>
      <vt:lpstr>Python语言程序设计</vt:lpstr>
      <vt:lpstr>前课复习</vt:lpstr>
      <vt:lpstr>课程之前</vt:lpstr>
      <vt:lpstr>本课概要</vt:lpstr>
      <vt:lpstr>第1章 Python基本语法元素</vt:lpstr>
      <vt:lpstr>第1章 Python基本语法元素</vt:lpstr>
      <vt:lpstr>练习与作业</vt:lpstr>
      <vt:lpstr>使用说明 @Python123</vt:lpstr>
      <vt:lpstr>注册学生账号并登陆</vt:lpstr>
      <vt:lpstr>注册学生账号并登陆</vt:lpstr>
      <vt:lpstr>绑定中国大学MOOC账号</vt:lpstr>
      <vt:lpstr>绑定中国大学MOOC账号</vt:lpstr>
      <vt:lpstr>选择本课程对应实践课程</vt:lpstr>
      <vt:lpstr>Python语言程序设计</vt:lpstr>
      <vt:lpstr>程序设计基本方法</vt:lpstr>
      <vt:lpstr>程序的基本编写方法</vt:lpstr>
      <vt:lpstr>程序的基本编写方法</vt:lpstr>
      <vt:lpstr>理解IPO</vt:lpstr>
      <vt:lpstr>理解IPO</vt:lpstr>
      <vt:lpstr>理解IPO</vt:lpstr>
      <vt:lpstr>问题的计算部分</vt:lpstr>
      <vt:lpstr>编程解决问题的步骤</vt:lpstr>
      <vt:lpstr>使用计算机解决问题</vt:lpstr>
      <vt:lpstr>求解计算问题的精简步骤</vt:lpstr>
      <vt:lpstr>计算机编程</vt:lpstr>
      <vt:lpstr>程序设计基本方法</vt:lpstr>
      <vt:lpstr>PowerPoint 演示文稿</vt:lpstr>
      <vt:lpstr>Python语言程序设计</vt:lpstr>
      <vt:lpstr>单元开篇</vt:lpstr>
      <vt:lpstr>Python开发环境配置</vt:lpstr>
      <vt:lpstr>Python语言概述</vt:lpstr>
      <vt:lpstr>PowerPoint 演示文稿</vt:lpstr>
      <vt:lpstr>Python语言的诞生</vt:lpstr>
      <vt:lpstr>PowerPoint 演示文稿</vt:lpstr>
      <vt:lpstr>PowerPoint 演示文稿</vt:lpstr>
      <vt:lpstr>It’s  ．</vt:lpstr>
      <vt:lpstr>PowerPoint 演示文稿</vt:lpstr>
      <vt:lpstr>Python基本开发环境IDLE</vt:lpstr>
      <vt:lpstr>Python基本开发环境IDLE</vt:lpstr>
      <vt:lpstr>Python基本开发环境IDLE</vt:lpstr>
      <vt:lpstr>PowerPoint 演示文稿</vt:lpstr>
      <vt:lpstr>Python程序编写与运行</vt:lpstr>
      <vt:lpstr>实例1: 圆面积的计算</vt:lpstr>
      <vt:lpstr>实例1: 圆面积的计算</vt:lpstr>
      <vt:lpstr>实例2: 同切圆绘制</vt:lpstr>
      <vt:lpstr>实例2: 同切圆绘制</vt:lpstr>
      <vt:lpstr>实例3: 五角星绘制</vt:lpstr>
      <vt:lpstr>实例3: 五角星绘制</vt:lpstr>
      <vt:lpstr>Python高级开发环境VSCode</vt:lpstr>
      <vt:lpstr>Python高级开发环境VSCode</vt:lpstr>
      <vt:lpstr>Python高级开发环境VSCode</vt:lpstr>
      <vt:lpstr>PowerPoint 演示文稿</vt:lpstr>
      <vt:lpstr>单元小结</vt:lpstr>
      <vt:lpstr>Python开发环境配置</vt:lpstr>
      <vt:lpstr>PowerPoint 演示文稿</vt:lpstr>
      <vt:lpstr>课程的实践平台为何叫Python123？</vt:lpstr>
      <vt:lpstr>PowerPoint 演示文稿</vt:lpstr>
      <vt:lpstr>PowerPoint 演示文稿</vt:lpstr>
      <vt:lpstr>Python语言程序设计</vt:lpstr>
      <vt:lpstr>PowerPoint 演示文稿</vt:lpstr>
      <vt:lpstr>温度转换</vt:lpstr>
      <vt:lpstr>需求分析</vt:lpstr>
      <vt:lpstr>问题分析</vt:lpstr>
      <vt:lpstr>问题分析</vt:lpstr>
      <vt:lpstr>问题分析</vt:lpstr>
      <vt:lpstr>问题分析</vt:lpstr>
      <vt:lpstr>问题分析</vt:lpstr>
      <vt:lpstr>PowerPoint 演示文稿</vt:lpstr>
      <vt:lpstr>PowerPoint 演示文稿</vt:lpstr>
      <vt:lpstr>PowerPoint 演示文稿</vt:lpstr>
      <vt:lpstr>运行效果</vt:lpstr>
      <vt:lpstr>PowerPoint 演示文稿</vt:lpstr>
      <vt:lpstr>PowerPoint 演示文稿</vt:lpstr>
      <vt:lpstr>PowerPoint 演示文稿</vt:lpstr>
      <vt:lpstr>举一反三</vt:lpstr>
      <vt:lpstr>举一反三</vt:lpstr>
      <vt:lpstr>举一反三</vt:lpstr>
      <vt:lpstr>PowerPoint 演示文稿</vt:lpstr>
      <vt:lpstr>PowerPoint 演示文稿</vt:lpstr>
      <vt:lpstr>PowerPoint 演示文稿</vt:lpstr>
      <vt:lpstr>Python语言程序设计</vt:lpstr>
      <vt:lpstr>单元开篇</vt:lpstr>
      <vt:lpstr>Python程序语法元素分析</vt:lpstr>
      <vt:lpstr>程序的格式框架</vt:lpstr>
      <vt:lpstr>PowerPoint 演示文稿</vt:lpstr>
      <vt:lpstr>#TempConvert.py</vt:lpstr>
      <vt:lpstr>#TempConvert.py</vt:lpstr>
      <vt:lpstr>缩进表达程序的格式框架</vt:lpstr>
      <vt:lpstr>#TempConvert.py</vt:lpstr>
      <vt:lpstr>不被程序执行的辅助性说明信息</vt:lpstr>
      <vt:lpstr>#TempConvert.py</vt:lpstr>
      <vt:lpstr>命名与保留字</vt:lpstr>
      <vt:lpstr>#TempConvert.py</vt:lpstr>
      <vt:lpstr>用来保存和表示数据的占位符号</vt:lpstr>
      <vt:lpstr>关联标识符的过程</vt:lpstr>
      <vt:lpstr>被编程语言内部定义并保留使用的标识符</vt:lpstr>
      <vt:lpstr>(26/35)</vt:lpstr>
      <vt:lpstr>#TempConvert.py</vt:lpstr>
      <vt:lpstr>数据类型</vt:lpstr>
      <vt:lpstr>#TempConvert.py</vt:lpstr>
      <vt:lpstr>数据类型</vt:lpstr>
      <vt:lpstr>数据类型</vt:lpstr>
      <vt:lpstr>数据类型</vt:lpstr>
      <vt:lpstr>#TempConvert.py</vt:lpstr>
      <vt:lpstr>由0个或多个字符组成的有序字符序列</vt:lpstr>
      <vt:lpstr>字符串的序号</vt:lpstr>
      <vt:lpstr>字符串的使用</vt:lpstr>
      <vt:lpstr>#TempConvert.py</vt:lpstr>
      <vt:lpstr>数字类型</vt:lpstr>
      <vt:lpstr>#TempConvert.py</vt:lpstr>
      <vt:lpstr>列表类型</vt:lpstr>
      <vt:lpstr>#TempConvert.py</vt:lpstr>
      <vt:lpstr>语句与函数</vt:lpstr>
      <vt:lpstr>#TempConvert.py</vt:lpstr>
      <vt:lpstr>赋值语句</vt:lpstr>
      <vt:lpstr>#TempConvert.py</vt:lpstr>
      <vt:lpstr>分支语句</vt:lpstr>
      <vt:lpstr>#TempConvert.py</vt:lpstr>
      <vt:lpstr>根据输入参数产生不同输出的功能过程</vt:lpstr>
      <vt:lpstr>#TempConvert.py</vt:lpstr>
      <vt:lpstr>Python程序的输入输出</vt:lpstr>
      <vt:lpstr>输入函数 input()</vt:lpstr>
      <vt:lpstr>输出函数 print()</vt:lpstr>
      <vt:lpstr>输出函数 print()</vt:lpstr>
      <vt:lpstr>评估函数 eval()</vt:lpstr>
      <vt:lpstr>评估函数 eval()</vt:lpstr>
      <vt:lpstr>PowerPoint 演示文稿</vt:lpstr>
      <vt:lpstr>#TempConvert.py</vt:lpstr>
      <vt:lpstr>单元小结</vt:lpstr>
      <vt:lpstr>Python程序语法元素分析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13</cp:revision>
  <dcterms:created xsi:type="dcterms:W3CDTF">2020-08-12T21:27:29Z</dcterms:created>
  <dcterms:modified xsi:type="dcterms:W3CDTF">2020-09-23T07:37:58Z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2020-08-12T00:00:00Z</vt:filetime>
  </property>
</Properties>
</file>