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70" r:id="rId110"/>
    <p:sldId id="371" r:id="rId111"/>
    <p:sldId id="372" r:id="rId112"/>
    <p:sldId id="373" r:id="rId113"/>
    <p:sldId id="374" r:id="rId114"/>
    <p:sldId id="375" r:id="rId115"/>
    <p:sldId id="376" r:id="rId116"/>
    <p:sldId id="377" r:id="rId117"/>
    <p:sldId id="378" r:id="rId118"/>
    <p:sldId id="379" r:id="rId119"/>
    <p:sldId id="380" r:id="rId120"/>
    <p:sldId id="381" r:id="rId121"/>
    <p:sldId id="382" r:id="rId122"/>
    <p:sldId id="383" r:id="rId123"/>
    <p:sldId id="384" r:id="rId124"/>
    <p:sldId id="387" r:id="rId125"/>
    <p:sldId id="388" r:id="rId126"/>
    <p:sldId id="389" r:id="rId127"/>
    <p:sldId id="390" r:id="rId128"/>
    <p:sldId id="391" r:id="rId129"/>
    <p:sldId id="392" r:id="rId130"/>
    <p:sldId id="393" r:id="rId131"/>
    <p:sldId id="394" r:id="rId132"/>
    <p:sldId id="395" r:id="rId133"/>
    <p:sldId id="397" r:id="rId134"/>
    <p:sldId id="398" r:id="rId135"/>
    <p:sldId id="399" r:id="rId136"/>
    <p:sldId id="401" r:id="rId137"/>
    <p:sldId id="402" r:id="rId138"/>
    <p:sldId id="403" r:id="rId139"/>
    <p:sldId id="404" r:id="rId140"/>
    <p:sldId id="406" r:id="rId141"/>
    <p:sldId id="407" r:id="rId142"/>
    <p:sldId id="408" r:id="rId143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32"/>
  </p:normalViewPr>
  <p:slideViewPr>
    <p:cSldViewPr>
      <p:cViewPr varScale="1">
        <p:scale>
          <a:sx n="162" d="100"/>
          <a:sy n="162" d="100"/>
        </p:scale>
        <p:origin x="208" y="4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3718" y="1586593"/>
            <a:ext cx="3864610" cy="3024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29433" y="1586593"/>
            <a:ext cx="3357245" cy="3024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542" y="570007"/>
            <a:ext cx="808291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051" y="1557287"/>
            <a:ext cx="8191896" cy="309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4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4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4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2791" y="2302361"/>
            <a:ext cx="2058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本课概要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587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字典类型操作函数和方法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701303"/>
          <a:ext cx="8165703" cy="2640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6711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函数或方法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71">
                <a:tc>
                  <a:txBody>
                    <a:bodyPr/>
                    <a:lstStyle/>
                    <a:p>
                      <a:pPr marL="7899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del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[k]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删除字典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中键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对应的数据值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2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20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判断键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是否在字典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中，如果在返回</a:t>
                      </a:r>
                      <a:r>
                        <a:rPr sz="1800" spc="-17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ru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，否则</a:t>
                      </a:r>
                      <a:r>
                        <a:rPr sz="1800" spc="-75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alse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78867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000" spc="-45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ys()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返回字典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中所有的键信息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marL="669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000" spc="-45" dirty="0"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返回字典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中所有的值信息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em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返回字典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中所有的键值对信息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5861" y="1547782"/>
            <a:ext cx="6807834" cy="2997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  <a:tab pos="850900" algn="l"/>
                <a:tab pos="113093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d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95" dirty="0">
                <a:latin typeface="FZLTZHB--B51-0"/>
                <a:cs typeface="FZLTZHB--B51-0"/>
              </a:rPr>
              <a:t>{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中国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38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北京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 </a:t>
            </a:r>
            <a:r>
              <a:rPr sz="2000" b="1" spc="-135" dirty="0">
                <a:latin typeface="FZLTZHB--B51-0"/>
                <a:cs typeface="FZLTZHB--B51-0"/>
              </a:rPr>
              <a:t> 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美国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38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华盛顿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 </a:t>
            </a:r>
            <a:r>
              <a:rPr sz="2000" b="1" spc="-135" dirty="0">
                <a:latin typeface="FZLTZHB--B51-0"/>
                <a:cs typeface="FZLTZHB--B51-0"/>
              </a:rPr>
              <a:t> 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法国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38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巴黎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0" dirty="0">
                <a:latin typeface="FZLTZHB--B51-0"/>
                <a:cs typeface="FZLTZHB--B51-0"/>
              </a:rPr>
              <a:t>}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1500" algn="l"/>
                <a:tab pos="1498600" algn="l"/>
                <a:tab pos="191770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中国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565" dirty="0">
                <a:latin typeface="FZLTZHB--B51-0"/>
                <a:cs typeface="FZLTZHB--B51-0"/>
              </a:rPr>
              <a:t>i</a:t>
            </a:r>
            <a:r>
              <a:rPr sz="2000" b="1" spc="-250" dirty="0">
                <a:latin typeface="FZLTZHB--B51-0"/>
                <a:cs typeface="FZLTZHB--B51-0"/>
              </a:rPr>
              <a:t>n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d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T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r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u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e</a:t>
            </a:r>
            <a:endParaRPr sz="200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150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225" dirty="0">
                <a:latin typeface="FZLTZHB--B51-0"/>
                <a:cs typeface="FZLTZHB--B51-0"/>
              </a:rPr>
              <a:t>d</a:t>
            </a:r>
            <a:r>
              <a:rPr sz="2000" b="1" spc="420" dirty="0">
                <a:latin typeface="FZLTZHB--B51-0"/>
                <a:cs typeface="FZLTZHB--B51-0"/>
              </a:rPr>
              <a:t>.</a:t>
            </a:r>
            <a:r>
              <a:rPr sz="2000" b="1" spc="-200" dirty="0">
                <a:latin typeface="FZLTZHB--B51-0"/>
                <a:cs typeface="FZLTZHB--B51-0"/>
              </a:rPr>
              <a:t>k</a:t>
            </a:r>
            <a:r>
              <a:rPr sz="2000" b="1" spc="-215" dirty="0">
                <a:latin typeface="FZLTZHB--B51-0"/>
                <a:cs typeface="FZLTZHB--B51-0"/>
              </a:rPr>
              <a:t>e</a:t>
            </a:r>
            <a:r>
              <a:rPr sz="2000" b="1" spc="-110" dirty="0">
                <a:latin typeface="FZLTZHB--B51-0"/>
                <a:cs typeface="FZLTZHB--B51-0"/>
              </a:rPr>
              <a:t>y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d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i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c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t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_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k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e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ys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(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[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2000" spc="-5" dirty="0">
                <a:solidFill>
                  <a:srgbClr val="0010FF"/>
                </a:solidFill>
                <a:latin typeface="Arial Unicode MS"/>
                <a:cs typeface="Arial Unicode MS"/>
              </a:rPr>
              <a:t>中国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',</a:t>
            </a:r>
            <a:r>
              <a:rPr sz="2000" spc="-70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2000" spc="-5" dirty="0">
                <a:solidFill>
                  <a:srgbClr val="0010FF"/>
                </a:solidFill>
                <a:latin typeface="Arial Unicode MS"/>
                <a:cs typeface="Arial Unicode MS"/>
              </a:rPr>
              <a:t>美国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',</a:t>
            </a:r>
            <a:r>
              <a:rPr sz="2000" spc="-90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2000" spc="-5" dirty="0">
                <a:solidFill>
                  <a:srgbClr val="0010FF"/>
                </a:solidFill>
                <a:latin typeface="Arial Unicode MS"/>
                <a:cs typeface="Arial Unicode MS"/>
              </a:rPr>
              <a:t>法国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]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)</a:t>
            </a:r>
            <a:endParaRPr sz="200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08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225" dirty="0">
                <a:latin typeface="FZLTZHB--B51-0"/>
                <a:cs typeface="FZLTZHB--B51-0"/>
              </a:rPr>
              <a:t>d</a:t>
            </a:r>
            <a:r>
              <a:rPr sz="2000" b="1" spc="25" dirty="0">
                <a:latin typeface="FZLTZHB--B51-0"/>
                <a:cs typeface="FZLTZHB--B51-0"/>
              </a:rPr>
              <a:t>.v</a:t>
            </a:r>
            <a:r>
              <a:rPr sz="2000" b="1" spc="35" dirty="0">
                <a:latin typeface="FZLTZHB--B51-0"/>
                <a:cs typeface="FZLTZHB--B51-0"/>
              </a:rPr>
              <a:t>a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35" dirty="0">
                <a:latin typeface="FZLTZHB--B51-0"/>
                <a:cs typeface="FZLTZHB--B51-0"/>
              </a:rPr>
              <a:t>u</a:t>
            </a:r>
            <a:r>
              <a:rPr sz="2000" b="1" spc="-185" dirty="0">
                <a:latin typeface="FZLTZHB--B51-0"/>
                <a:cs typeface="FZLTZHB--B51-0"/>
              </a:rPr>
              <a:t>e</a:t>
            </a:r>
            <a:r>
              <a:rPr sz="2000" b="1" spc="-175" dirty="0">
                <a:latin typeface="FZLTZHB--B51-0"/>
                <a:cs typeface="FZLTZHB--B51-0"/>
              </a:rPr>
              <a:t>s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d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i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c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t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_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v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a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lu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e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s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(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[</a:t>
            </a:r>
            <a:r>
              <a:rPr sz="2000" spc="-114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2000" spc="-5" dirty="0">
                <a:solidFill>
                  <a:srgbClr val="0010FF"/>
                </a:solidFill>
                <a:latin typeface="Arial Unicode MS"/>
                <a:cs typeface="Arial Unicode MS"/>
              </a:rPr>
              <a:t>北</a:t>
            </a:r>
            <a:r>
              <a:rPr sz="2000" dirty="0">
                <a:solidFill>
                  <a:srgbClr val="0010FF"/>
                </a:solidFill>
                <a:latin typeface="Arial Unicode MS"/>
                <a:cs typeface="Arial Unicode MS"/>
              </a:rPr>
              <a:t>京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,</a:t>
            </a:r>
            <a:r>
              <a:rPr sz="2000" spc="-75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2000" spc="-5" dirty="0">
                <a:solidFill>
                  <a:srgbClr val="0010FF"/>
                </a:solidFill>
                <a:latin typeface="Arial Unicode MS"/>
                <a:cs typeface="Arial Unicode MS"/>
              </a:rPr>
              <a:t>华盛顿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',</a:t>
            </a:r>
            <a:r>
              <a:rPr sz="2000" spc="-85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2000" spc="-5" dirty="0">
                <a:solidFill>
                  <a:srgbClr val="0010FF"/>
                </a:solidFill>
                <a:latin typeface="Arial Unicode MS"/>
                <a:cs typeface="Arial Unicode MS"/>
              </a:rPr>
              <a:t>巴黎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]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)</a:t>
            </a:r>
            <a:endParaRPr sz="2000">
              <a:latin typeface="Andale Mono"/>
              <a:cs typeface="Andale Mon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50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字典类型操作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587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字典类型操作函数和方法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71995" y="1917327"/>
          <a:ext cx="8187308" cy="2640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3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3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7486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函数或方法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73"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et(</a:t>
                      </a:r>
                      <a:r>
                        <a:rPr sz="2000" spc="85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&lt;de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fau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&gt;)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键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存在，则返回相应值，不在则返回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&lt;d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ef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ault&gt;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值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pop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000" spc="85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&lt;de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aul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&gt;)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键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存在，则取出相应值，不在则返回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&lt;d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ef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ault&gt;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值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61658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popi</a:t>
                      </a:r>
                      <a:r>
                        <a:rPr sz="2000" spc="-2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m()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随机从字典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中取出一个键值对，以元组形式返回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8356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.c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lea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r()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删除所有的键值对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en(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返回字典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中元素的个数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6324" y="1547782"/>
            <a:ext cx="6807834" cy="299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850265" algn="l"/>
                <a:tab pos="113030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d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95" dirty="0">
                <a:latin typeface="FZLTZHB--B51-0"/>
                <a:cs typeface="FZLTZHB--B51-0"/>
              </a:rPr>
              <a:t>{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中国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38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北京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 </a:t>
            </a:r>
            <a:r>
              <a:rPr sz="2000" b="1" spc="-135" dirty="0">
                <a:latin typeface="FZLTZHB--B51-0"/>
                <a:cs typeface="FZLTZHB--B51-0"/>
              </a:rPr>
              <a:t> 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美国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38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华盛顿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 </a:t>
            </a:r>
            <a:r>
              <a:rPr sz="2000" b="1" spc="-135" dirty="0">
                <a:latin typeface="FZLTZHB--B51-0"/>
                <a:cs typeface="FZLTZHB--B51-0"/>
              </a:rPr>
              <a:t> 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法国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38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巴黎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0" dirty="0">
                <a:latin typeface="FZLTZHB--B51-0"/>
                <a:cs typeface="FZLTZHB--B51-0"/>
              </a:rPr>
              <a:t>}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08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d</a:t>
            </a:r>
            <a:r>
              <a:rPr sz="2000" b="1" spc="65" dirty="0">
                <a:latin typeface="FZLTZHB--B51-0"/>
                <a:cs typeface="FZLTZHB--B51-0"/>
              </a:rPr>
              <a:t>.</a:t>
            </a:r>
            <a:r>
              <a:rPr sz="2000" b="1" spc="125" dirty="0">
                <a:latin typeface="FZLTZHB--B51-0"/>
                <a:cs typeface="FZLTZHB--B51-0"/>
              </a:rPr>
              <a:t>g</a:t>
            </a:r>
            <a:r>
              <a:rPr sz="2000" b="1" spc="75" dirty="0">
                <a:latin typeface="FZLTZHB--B51-0"/>
                <a:cs typeface="FZLTZHB--B51-0"/>
              </a:rPr>
              <a:t>e</a:t>
            </a:r>
            <a:r>
              <a:rPr sz="2000" b="1" spc="35" dirty="0">
                <a:latin typeface="FZLTZHB--B51-0"/>
                <a:cs typeface="FZLTZHB--B51-0"/>
              </a:rPr>
              <a:t>t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中国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伊斯兰堡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2000" spc="-5" dirty="0">
                <a:solidFill>
                  <a:srgbClr val="0010FF"/>
                </a:solidFill>
                <a:latin typeface="Arial Unicode MS"/>
                <a:cs typeface="Arial Unicode MS"/>
              </a:rPr>
              <a:t>北京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endParaRPr sz="200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08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d</a:t>
            </a:r>
            <a:r>
              <a:rPr sz="2000" b="1" spc="65" dirty="0">
                <a:latin typeface="FZLTZHB--B51-0"/>
                <a:cs typeface="FZLTZHB--B51-0"/>
              </a:rPr>
              <a:t>.</a:t>
            </a:r>
            <a:r>
              <a:rPr sz="2000" b="1" spc="125" dirty="0">
                <a:latin typeface="FZLTZHB--B51-0"/>
                <a:cs typeface="FZLTZHB--B51-0"/>
              </a:rPr>
              <a:t>g</a:t>
            </a:r>
            <a:r>
              <a:rPr sz="2000" b="1" spc="75" dirty="0">
                <a:latin typeface="FZLTZHB--B51-0"/>
                <a:cs typeface="FZLTZHB--B51-0"/>
              </a:rPr>
              <a:t>e</a:t>
            </a:r>
            <a:r>
              <a:rPr sz="2000" b="1" spc="35" dirty="0">
                <a:latin typeface="FZLTZHB--B51-0"/>
                <a:cs typeface="FZLTZHB--B51-0"/>
              </a:rPr>
              <a:t>t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巴基斯坦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伊斯兰堡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2000" spc="-5" dirty="0">
                <a:solidFill>
                  <a:srgbClr val="0010FF"/>
                </a:solidFill>
                <a:latin typeface="Arial Unicode MS"/>
                <a:cs typeface="Arial Unicode MS"/>
              </a:rPr>
              <a:t>伊斯兰堡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endParaRPr sz="200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08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225" dirty="0">
                <a:latin typeface="FZLTZHB--B51-0"/>
                <a:cs typeface="FZLTZHB--B51-0"/>
              </a:rPr>
              <a:t>d</a:t>
            </a:r>
            <a:r>
              <a:rPr sz="2000" b="1" spc="-10" dirty="0">
                <a:latin typeface="FZLTZHB--B51-0"/>
                <a:cs typeface="FZLTZHB--B51-0"/>
              </a:rPr>
              <a:t>.p</a:t>
            </a:r>
            <a:r>
              <a:rPr sz="2000" b="1" spc="-20" dirty="0">
                <a:latin typeface="FZLTZHB--B51-0"/>
                <a:cs typeface="FZLTZHB--B51-0"/>
              </a:rPr>
              <a:t>o</a:t>
            </a:r>
            <a:r>
              <a:rPr sz="2000" b="1" spc="-235" dirty="0">
                <a:latin typeface="FZLTZHB--B51-0"/>
                <a:cs typeface="FZLTZHB--B51-0"/>
              </a:rPr>
              <a:t>p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40" dirty="0">
                <a:latin typeface="FZLTZHB--B51-0"/>
                <a:cs typeface="FZLTZHB--B51-0"/>
              </a:rPr>
              <a:t>t</a:t>
            </a:r>
            <a:r>
              <a:rPr sz="2000" b="1" spc="70" dirty="0">
                <a:latin typeface="FZLTZHB--B51-0"/>
                <a:cs typeface="FZLTZHB--B51-0"/>
              </a:rPr>
              <a:t>e</a:t>
            </a:r>
            <a:r>
              <a:rPr sz="2000" b="1" spc="-905" dirty="0">
                <a:latin typeface="FZLTZHB--B51-0"/>
                <a:cs typeface="FZLTZHB--B51-0"/>
              </a:rPr>
              <a:t>m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(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2000" spc="-5" dirty="0">
                <a:solidFill>
                  <a:srgbClr val="0010FF"/>
                </a:solidFill>
                <a:latin typeface="Arial Unicode MS"/>
                <a:cs typeface="Arial Unicode MS"/>
              </a:rPr>
              <a:t>美国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',</a:t>
            </a:r>
            <a:r>
              <a:rPr sz="2000" spc="-90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2000" spc="-5" dirty="0">
                <a:solidFill>
                  <a:srgbClr val="0010FF"/>
                </a:solidFill>
                <a:latin typeface="Arial Unicode MS"/>
                <a:cs typeface="Arial Unicode MS"/>
              </a:rPr>
              <a:t>华盛顿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')</a:t>
            </a:r>
            <a:endParaRPr sz="2000">
              <a:latin typeface="Andale Mono"/>
              <a:cs typeface="Andale Mon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50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字典类型操作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50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字典功能默写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718" y="1586593"/>
            <a:ext cx="3341370" cy="3024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sz="200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定义空字典</a:t>
            </a:r>
            <a:r>
              <a:rPr sz="2000" b="1" spc="105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sz="200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向</a:t>
            </a:r>
            <a:r>
              <a:rPr sz="2000" b="1" spc="100" dirty="0">
                <a:latin typeface="Arial"/>
                <a:cs typeface="Arial"/>
              </a:rPr>
              <a:t>d</a:t>
            </a:r>
            <a:r>
              <a:rPr sz="2000" b="1" spc="-5" dirty="0">
                <a:latin typeface="Heiti SC"/>
                <a:cs typeface="Heiti SC"/>
              </a:rPr>
              <a:t>新增</a:t>
            </a:r>
            <a:r>
              <a:rPr sz="2000" b="1" spc="114" dirty="0">
                <a:latin typeface="Arial"/>
                <a:cs typeface="Arial"/>
              </a:rPr>
              <a:t>2</a:t>
            </a:r>
            <a:r>
              <a:rPr sz="2000" b="1" spc="-5" dirty="0">
                <a:latin typeface="Heiti SC"/>
                <a:cs typeface="Heiti SC"/>
              </a:rPr>
              <a:t>个键值对元素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sz="200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修改第</a:t>
            </a:r>
            <a:r>
              <a:rPr sz="2000" b="1" spc="114" dirty="0">
                <a:latin typeface="Arial"/>
                <a:cs typeface="Arial"/>
              </a:rPr>
              <a:t>2</a:t>
            </a:r>
            <a:r>
              <a:rPr sz="2000" b="1" spc="-5" dirty="0">
                <a:latin typeface="Heiti SC"/>
                <a:cs typeface="Heiti SC"/>
              </a:rPr>
              <a:t>个元素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sz="200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判断字符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c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5" dirty="0">
                <a:latin typeface="Heiti SC"/>
                <a:cs typeface="Heiti SC"/>
              </a:rPr>
              <a:t>是否是</a:t>
            </a:r>
            <a:r>
              <a:rPr sz="2000" b="1" spc="100" dirty="0">
                <a:latin typeface="Arial"/>
                <a:cs typeface="Arial"/>
              </a:rPr>
              <a:t>d</a:t>
            </a:r>
            <a:r>
              <a:rPr sz="2000" b="1" spc="-5" dirty="0">
                <a:latin typeface="Heiti SC"/>
                <a:cs typeface="Heiti SC"/>
              </a:rPr>
              <a:t>的键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sz="200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计算</a:t>
            </a:r>
            <a:r>
              <a:rPr sz="2000" b="1" spc="100" dirty="0">
                <a:latin typeface="Arial"/>
                <a:cs typeface="Arial"/>
              </a:rPr>
              <a:t>d</a:t>
            </a:r>
            <a:r>
              <a:rPr sz="2000" b="1" spc="-5" dirty="0">
                <a:latin typeface="Heiti SC"/>
                <a:cs typeface="Heiti SC"/>
              </a:rPr>
              <a:t>的长度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sz="200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清空</a:t>
            </a:r>
            <a:r>
              <a:rPr sz="2000" b="1" spc="105" dirty="0"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8328" y="1603614"/>
            <a:ext cx="3681095" cy="302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850265" algn="l"/>
                <a:tab pos="112903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d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05" dirty="0">
                <a:latin typeface="FZLTZHB--B51-0"/>
                <a:cs typeface="FZLTZHB--B51-0"/>
              </a:rPr>
              <a:t>{</a:t>
            </a:r>
            <a:r>
              <a:rPr sz="2000" b="1" spc="300" dirty="0">
                <a:latin typeface="FZLTZHB--B51-0"/>
                <a:cs typeface="FZLTZHB--B51-0"/>
              </a:rPr>
              <a:t>}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0865" algn="l"/>
                <a:tab pos="1549400" algn="l"/>
                <a:tab pos="1828164" algn="l"/>
                <a:tab pos="2247265" algn="l"/>
                <a:tab pos="3248660" algn="l"/>
                <a:tab pos="352806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d</a:t>
            </a:r>
            <a:r>
              <a:rPr sz="2000" b="1" spc="390" dirty="0">
                <a:latin typeface="FZLTZHB--B51-0"/>
                <a:cs typeface="FZLTZHB--B51-0"/>
              </a:rPr>
              <a:t>[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-10" dirty="0">
                <a:solidFill>
                  <a:srgbClr val="1DB41D"/>
                </a:solidFill>
                <a:latin typeface="Microsoft Sans Serif"/>
                <a:cs typeface="Microsoft Sans Serif"/>
              </a:rPr>
              <a:t>a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0" dirty="0">
                <a:latin typeface="FZLTZHB--B51-0"/>
                <a:cs typeface="FZLTZHB--B51-0"/>
              </a:rPr>
              <a:t>1</a:t>
            </a:r>
            <a:r>
              <a:rPr sz="2000" b="1" spc="415" dirty="0">
                <a:latin typeface="FZLTZHB--B51-0"/>
                <a:cs typeface="FZLTZHB--B51-0"/>
              </a:rPr>
              <a:t>;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d</a:t>
            </a:r>
            <a:r>
              <a:rPr sz="2000" b="1" spc="390" dirty="0">
                <a:latin typeface="FZLTZHB--B51-0"/>
                <a:cs typeface="FZLTZHB--B51-0"/>
              </a:rPr>
              <a:t>[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160" dirty="0">
                <a:solidFill>
                  <a:srgbClr val="1DB41D"/>
                </a:solidFill>
                <a:latin typeface="Microsoft Sans Serif"/>
                <a:cs typeface="Microsoft Sans Serif"/>
              </a:rPr>
              <a:t>b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10" dirty="0">
                <a:latin typeface="FZLTZHB--B51-0"/>
                <a:cs typeface="FZLTZHB--B51-0"/>
              </a:rPr>
              <a:t>2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1500" algn="l"/>
                <a:tab pos="1572260" algn="l"/>
                <a:tab pos="185229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d</a:t>
            </a:r>
            <a:r>
              <a:rPr sz="2000" b="1" spc="390" dirty="0">
                <a:latin typeface="FZLTZHB--B51-0"/>
                <a:cs typeface="FZLTZHB--B51-0"/>
              </a:rPr>
              <a:t>[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160" dirty="0">
                <a:solidFill>
                  <a:srgbClr val="1DB41D"/>
                </a:solidFill>
                <a:latin typeface="Microsoft Sans Serif"/>
                <a:cs typeface="Microsoft Sans Serif"/>
              </a:rPr>
              <a:t>b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5" dirty="0">
                <a:latin typeface="FZLTZHB--B51-0"/>
                <a:cs typeface="FZLTZHB--B51-0"/>
              </a:rPr>
              <a:t>3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tabLst>
                <a:tab pos="572135" algn="l"/>
                <a:tab pos="1118235" algn="l"/>
                <a:tab pos="153733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c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565" dirty="0">
                <a:latin typeface="FZLTZHB--B51-0"/>
                <a:cs typeface="FZLTZHB--B51-0"/>
              </a:rPr>
              <a:t>i</a:t>
            </a:r>
            <a:r>
              <a:rPr sz="2000" b="1" spc="-250" dirty="0">
                <a:latin typeface="FZLTZHB--B51-0"/>
                <a:cs typeface="FZLTZHB--B51-0"/>
              </a:rPr>
              <a:t>n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d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tabLst>
                <a:tab pos="57213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40" dirty="0">
                <a:latin typeface="FZLTZHB--B51-0"/>
                <a:cs typeface="FZLTZHB--B51-0"/>
              </a:rPr>
              <a:t>en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-225" dirty="0">
                <a:latin typeface="FZLTZHB--B51-0"/>
                <a:cs typeface="FZLTZHB--B51-0"/>
              </a:rPr>
              <a:t>d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tabLst>
                <a:tab pos="57213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225" dirty="0">
                <a:latin typeface="FZLTZHB--B51-0"/>
                <a:cs typeface="FZLTZHB--B51-0"/>
              </a:rPr>
              <a:t>d</a:t>
            </a:r>
            <a:r>
              <a:rPr sz="2000" b="1" spc="425" dirty="0">
                <a:latin typeface="FZLTZHB--B51-0"/>
                <a:cs typeface="FZLTZHB--B51-0"/>
              </a:rPr>
              <a:t>.</a:t>
            </a:r>
            <a:r>
              <a:rPr sz="2000" b="1" spc="-175" dirty="0">
                <a:latin typeface="FZLTZHB--B51-0"/>
                <a:cs typeface="FZLTZHB--B51-0"/>
              </a:rPr>
              <a:t>c</a:t>
            </a:r>
            <a:r>
              <a:rPr sz="2000" b="1" spc="95" dirty="0">
                <a:latin typeface="FZLTZHB--B51-0"/>
                <a:cs typeface="FZLTZHB--B51-0"/>
              </a:rPr>
              <a:t>l</a:t>
            </a:r>
            <a:r>
              <a:rPr sz="2000" b="1" spc="250" dirty="0">
                <a:latin typeface="FZLTZHB--B51-0"/>
                <a:cs typeface="FZLTZHB--B51-0"/>
              </a:rPr>
              <a:t>e</a:t>
            </a:r>
            <a:r>
              <a:rPr sz="2000" b="1" spc="-220" dirty="0">
                <a:latin typeface="FZLTZHB--B51-0"/>
                <a:cs typeface="FZLTZHB--B51-0"/>
              </a:rPr>
              <a:t>a</a:t>
            </a:r>
            <a:r>
              <a:rPr sz="2000" b="1" spc="235" dirty="0">
                <a:latin typeface="FZLTZHB--B51-0"/>
                <a:cs typeface="FZLTZHB--B51-0"/>
              </a:rPr>
              <a:t>r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26283" y="2302361"/>
            <a:ext cx="40919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字典类型应用场景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787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字典类型应用场景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8788" y="1529255"/>
            <a:ext cx="6953884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18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映射的表达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映射无处不在，键值对无处不在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例如：统计数据出现的次数，数据是键，次数是值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最主要作用：表达键值对数据，进而操作它们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787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字典类型应用场景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38013" y="1529255"/>
            <a:ext cx="2369820" cy="2326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72009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元素遍历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84275" algn="l"/>
                <a:tab pos="2160905" algn="l"/>
              </a:tabLst>
            </a:pPr>
            <a:r>
              <a:rPr sz="2800" b="1" i="1" spc="-145" dirty="0">
                <a:solidFill>
                  <a:srgbClr val="FF921A"/>
                </a:solidFill>
                <a:latin typeface="Menlo"/>
                <a:cs typeface="Menlo"/>
              </a:rPr>
              <a:t>f</a:t>
            </a:r>
            <a:r>
              <a:rPr sz="2800" b="1" i="1" spc="-150" dirty="0">
                <a:solidFill>
                  <a:srgbClr val="FF921A"/>
                </a:solidFill>
                <a:latin typeface="Menlo"/>
                <a:cs typeface="Menlo"/>
              </a:rPr>
              <a:t>o</a:t>
            </a:r>
            <a:r>
              <a:rPr sz="2800" b="1" i="1" spc="-145" dirty="0">
                <a:solidFill>
                  <a:srgbClr val="FF921A"/>
                </a:solidFill>
                <a:latin typeface="Menlo"/>
                <a:cs typeface="Menlo"/>
              </a:rPr>
              <a:t>r</a:t>
            </a:r>
            <a:r>
              <a:rPr sz="2800" b="1" i="1" spc="-150" dirty="0">
                <a:solidFill>
                  <a:srgbClr val="FF921A"/>
                </a:solidFill>
                <a:latin typeface="Menlo"/>
                <a:cs typeface="Menlo"/>
              </a:rPr>
              <a:t> </a:t>
            </a:r>
            <a:r>
              <a:rPr sz="2800" b="1" spc="-245" dirty="0">
                <a:latin typeface="FZLTZHB--B51-0"/>
                <a:cs typeface="FZLTZHB--B51-0"/>
              </a:rPr>
              <a:t>k</a:t>
            </a:r>
            <a:r>
              <a:rPr sz="2800" b="1" dirty="0">
                <a:latin typeface="FZLTZHB--B51-0"/>
                <a:cs typeface="FZLTZHB--B51-0"/>
              </a:rPr>
              <a:t>	</a:t>
            </a:r>
            <a:r>
              <a:rPr sz="2800" b="1" i="1" spc="-145" dirty="0">
                <a:solidFill>
                  <a:srgbClr val="FF921A"/>
                </a:solidFill>
                <a:latin typeface="Menlo"/>
                <a:cs typeface="Menlo"/>
              </a:rPr>
              <a:t>in</a:t>
            </a:r>
            <a:r>
              <a:rPr sz="2800" b="1" i="1" spc="-155" dirty="0">
                <a:solidFill>
                  <a:srgbClr val="FF921A"/>
                </a:solidFill>
                <a:latin typeface="Menlo"/>
                <a:cs typeface="Menlo"/>
              </a:rPr>
              <a:t> </a:t>
            </a:r>
            <a:r>
              <a:rPr sz="2800" b="1" spc="-320" dirty="0">
                <a:latin typeface="FZLTZHB--B51-0"/>
                <a:cs typeface="FZLTZHB--B51-0"/>
              </a:rPr>
              <a:t>d</a:t>
            </a:r>
            <a:r>
              <a:rPr sz="2800" b="1" dirty="0">
                <a:latin typeface="FZLTZHB--B51-0"/>
                <a:cs typeface="FZLTZHB--B51-0"/>
              </a:rPr>
              <a:t>	</a:t>
            </a:r>
            <a:r>
              <a:rPr sz="2800" b="1" spc="595" dirty="0">
                <a:solidFill>
                  <a:srgbClr val="C00000"/>
                </a:solidFill>
                <a:latin typeface="FZLTZHB--B51-0"/>
                <a:cs typeface="FZLTZHB--B51-0"/>
              </a:rPr>
              <a:t>:</a:t>
            </a:r>
            <a:endParaRPr sz="28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900">
              <a:latin typeface="Times New Roman"/>
              <a:cs typeface="Times New Roman"/>
            </a:endParaRPr>
          </a:p>
          <a:p>
            <a:pPr marL="793750">
              <a:lnSpc>
                <a:spcPct val="100000"/>
              </a:lnSpc>
            </a:pPr>
            <a:r>
              <a:rPr sz="2800" b="1" spc="-390" dirty="0">
                <a:latin typeface="FZLTZHB--B51-0"/>
                <a:cs typeface="FZLTZHB--B51-0"/>
              </a:rPr>
              <a:t>&lt;</a:t>
            </a:r>
            <a:r>
              <a:rPr sz="2800" b="1" dirty="0">
                <a:latin typeface="Heiti SC"/>
                <a:cs typeface="Heiti SC"/>
              </a:rPr>
              <a:t>语句块</a:t>
            </a:r>
            <a:r>
              <a:rPr sz="2800" b="1" spc="-375" dirty="0">
                <a:latin typeface="FZLTZHB--B51-0"/>
                <a:cs typeface="FZLTZHB--B51-0"/>
              </a:rPr>
              <a:t>&gt;</a:t>
            </a:r>
            <a:endParaRPr sz="28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2791" y="2302361"/>
            <a:ext cx="2058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单元小结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0035" y="3736352"/>
            <a:ext cx="875360" cy="805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4299" y="1603824"/>
            <a:ext cx="7178675" cy="230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latin typeface="Heiti SC"/>
                <a:cs typeface="Heiti SC"/>
              </a:rPr>
              <a:t>映射关系采用键值对表</a:t>
            </a:r>
            <a:r>
              <a:rPr lang="zh-CN" altLang="en-US" sz="2400" b="1" dirty="0">
                <a:latin typeface="Heiti SC"/>
                <a:cs typeface="Heiti SC"/>
              </a:rPr>
              <a:t>达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字典类型使用</a:t>
            </a:r>
            <a:r>
              <a:rPr sz="2400" b="1" dirty="0">
                <a:latin typeface="Arial"/>
                <a:cs typeface="Arial"/>
              </a:rPr>
              <a:t>{}</a:t>
            </a:r>
            <a:r>
              <a:rPr sz="2400" b="1" dirty="0">
                <a:latin typeface="Heiti SC"/>
                <a:cs typeface="Heiti SC"/>
              </a:rPr>
              <a:t>和</a:t>
            </a:r>
            <a:r>
              <a:rPr sz="2400" b="1" spc="125" dirty="0">
                <a:latin typeface="Arial"/>
                <a:cs typeface="Arial"/>
              </a:rPr>
              <a:t>d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-95" dirty="0">
                <a:latin typeface="Arial"/>
                <a:cs typeface="Arial"/>
              </a:rPr>
              <a:t>c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创建，键值对之间用</a:t>
            </a:r>
            <a:r>
              <a:rPr sz="2400" b="1" spc="-120" dirty="0">
                <a:latin typeface="Arial"/>
                <a:cs typeface="Arial"/>
              </a:rPr>
              <a:t>:</a:t>
            </a:r>
            <a:r>
              <a:rPr sz="2400" b="1" dirty="0">
                <a:latin typeface="Heiti SC"/>
                <a:cs typeface="Heiti SC"/>
              </a:rPr>
              <a:t>分隔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25" dirty="0">
                <a:latin typeface="Arial"/>
                <a:cs typeface="Arial"/>
              </a:rPr>
              <a:t>d</a:t>
            </a:r>
            <a:r>
              <a:rPr sz="2400" b="1" spc="135" dirty="0">
                <a:latin typeface="Arial"/>
                <a:cs typeface="Arial"/>
              </a:rPr>
              <a:t>[</a:t>
            </a:r>
            <a:r>
              <a:rPr sz="2400" b="1" spc="55" dirty="0">
                <a:latin typeface="Arial"/>
                <a:cs typeface="Arial"/>
              </a:rPr>
              <a:t>k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85" dirty="0">
                <a:latin typeface="Arial"/>
                <a:cs typeface="Arial"/>
              </a:rPr>
              <a:t>y]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方式既可以索引，也可以赋值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字典类型有一批操作方法和函数，最重要的是</a:t>
            </a:r>
            <a:r>
              <a:rPr sz="2400" b="1" spc="10" dirty="0">
                <a:latin typeface="Arial"/>
                <a:cs typeface="Arial"/>
              </a:rPr>
              <a:t>.</a:t>
            </a:r>
            <a:r>
              <a:rPr sz="2400" b="1" spc="130" dirty="0">
                <a:latin typeface="Arial"/>
                <a:cs typeface="Arial"/>
              </a:rPr>
              <a:t>g</a:t>
            </a:r>
            <a:r>
              <a:rPr sz="2400" b="1" spc="165" dirty="0">
                <a:latin typeface="Arial"/>
                <a:cs typeface="Arial"/>
              </a:rPr>
              <a:t>e</a:t>
            </a:r>
            <a:r>
              <a:rPr sz="2400" b="1" spc="95" dirty="0">
                <a:latin typeface="Arial"/>
                <a:cs typeface="Arial"/>
              </a:rPr>
              <a:t>t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28689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字典类型及操作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0035" y="3736352"/>
            <a:ext cx="875360" cy="805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363410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第</a:t>
            </a:r>
            <a:r>
              <a:rPr sz="3200" spc="95" dirty="0">
                <a:latin typeface="Microsoft Sans Serif"/>
                <a:cs typeface="Microsoft Sans Serif"/>
              </a:rPr>
              <a:t>6</a:t>
            </a:r>
            <a:r>
              <a:rPr sz="3200" spc="-5" dirty="0">
                <a:latin typeface="Arial Unicode MS"/>
                <a:cs typeface="Arial Unicode MS"/>
              </a:rPr>
              <a:t>章</a:t>
            </a:r>
            <a:r>
              <a:rPr sz="3200" spc="60" dirty="0">
                <a:latin typeface="Arial Unicode MS"/>
                <a:cs typeface="Arial Unicode MS"/>
              </a:rPr>
              <a:t> </a:t>
            </a:r>
            <a:r>
              <a:rPr sz="3200" spc="-5" dirty="0">
                <a:latin typeface="Arial Unicode MS"/>
                <a:cs typeface="Arial Unicode MS"/>
              </a:rPr>
              <a:t>组合数据类型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8433" y="1167332"/>
            <a:ext cx="3976370" cy="2233930"/>
          </a:xfrm>
          <a:custGeom>
            <a:avLst/>
            <a:gdLst/>
            <a:ahLst/>
            <a:cxnLst/>
            <a:rect l="l" t="t" r="r" b="b"/>
            <a:pathLst>
              <a:path w="3976370" h="2233929">
                <a:moveTo>
                  <a:pt x="361689" y="735481"/>
                </a:moveTo>
                <a:lnTo>
                  <a:pt x="356867" y="696671"/>
                </a:lnTo>
                <a:lnTo>
                  <a:pt x="356169" y="658306"/>
                </a:lnTo>
                <a:lnTo>
                  <a:pt x="359460" y="620524"/>
                </a:lnTo>
                <a:lnTo>
                  <a:pt x="377459" y="547262"/>
                </a:lnTo>
                <a:lnTo>
                  <a:pt x="409769" y="477985"/>
                </a:lnTo>
                <a:lnTo>
                  <a:pt x="430949" y="445184"/>
                </a:lnTo>
                <a:lnTo>
                  <a:pt x="455297" y="413793"/>
                </a:lnTo>
                <a:lnTo>
                  <a:pt x="482675" y="383948"/>
                </a:lnTo>
                <a:lnTo>
                  <a:pt x="512948" y="355788"/>
                </a:lnTo>
                <a:lnTo>
                  <a:pt x="545978" y="329449"/>
                </a:lnTo>
                <a:lnTo>
                  <a:pt x="581628" y="305070"/>
                </a:lnTo>
                <a:lnTo>
                  <a:pt x="619763" y="282788"/>
                </a:lnTo>
                <a:lnTo>
                  <a:pt x="660244" y="262740"/>
                </a:lnTo>
                <a:lnTo>
                  <a:pt x="702936" y="245064"/>
                </a:lnTo>
                <a:lnTo>
                  <a:pt x="747701" y="229899"/>
                </a:lnTo>
                <a:lnTo>
                  <a:pt x="794403" y="217381"/>
                </a:lnTo>
                <a:lnTo>
                  <a:pt x="842905" y="207647"/>
                </a:lnTo>
                <a:lnTo>
                  <a:pt x="893070" y="200837"/>
                </a:lnTo>
                <a:lnTo>
                  <a:pt x="934409" y="197608"/>
                </a:lnTo>
                <a:lnTo>
                  <a:pt x="975753" y="196504"/>
                </a:lnTo>
                <a:lnTo>
                  <a:pt x="996385" y="196742"/>
                </a:lnTo>
                <a:lnTo>
                  <a:pt x="1037483" y="198785"/>
                </a:lnTo>
                <a:lnTo>
                  <a:pt x="1078249" y="202902"/>
                </a:lnTo>
                <a:lnTo>
                  <a:pt x="1118548" y="209070"/>
                </a:lnTo>
                <a:lnTo>
                  <a:pt x="1158247" y="217270"/>
                </a:lnTo>
                <a:lnTo>
                  <a:pt x="1197209" y="227481"/>
                </a:lnTo>
                <a:lnTo>
                  <a:pt x="1235302" y="239682"/>
                </a:lnTo>
                <a:lnTo>
                  <a:pt x="1272391" y="253852"/>
                </a:lnTo>
                <a:lnTo>
                  <a:pt x="1290516" y="261670"/>
                </a:lnTo>
                <a:lnTo>
                  <a:pt x="1310811" y="235050"/>
                </a:lnTo>
                <a:lnTo>
                  <a:pt x="1358358" y="187082"/>
                </a:lnTo>
                <a:lnTo>
                  <a:pt x="1414044" y="146408"/>
                </a:lnTo>
                <a:lnTo>
                  <a:pt x="1476505" y="113348"/>
                </a:lnTo>
                <a:lnTo>
                  <a:pt x="1544375" y="88223"/>
                </a:lnTo>
                <a:lnTo>
                  <a:pt x="1616290" y="71352"/>
                </a:lnTo>
                <a:lnTo>
                  <a:pt x="1690885" y="63056"/>
                </a:lnTo>
                <a:lnTo>
                  <a:pt x="1728761" y="62224"/>
                </a:lnTo>
                <a:lnTo>
                  <a:pt x="1766795" y="63656"/>
                </a:lnTo>
                <a:lnTo>
                  <a:pt x="1804817" y="67391"/>
                </a:lnTo>
                <a:lnTo>
                  <a:pt x="1842656" y="73470"/>
                </a:lnTo>
                <a:lnTo>
                  <a:pt x="1880141" y="81933"/>
                </a:lnTo>
                <a:lnTo>
                  <a:pt x="1917101" y="92820"/>
                </a:lnTo>
                <a:lnTo>
                  <a:pt x="1953367" y="106171"/>
                </a:lnTo>
                <a:lnTo>
                  <a:pt x="1989032" y="122191"/>
                </a:lnTo>
                <a:lnTo>
                  <a:pt x="2022766" y="140437"/>
                </a:lnTo>
                <a:lnTo>
                  <a:pt x="2064429" y="168053"/>
                </a:lnTo>
                <a:lnTo>
                  <a:pt x="2080714" y="146262"/>
                </a:lnTo>
                <a:lnTo>
                  <a:pt x="2119003" y="106790"/>
                </a:lnTo>
                <a:lnTo>
                  <a:pt x="2164005" y="73044"/>
                </a:lnTo>
                <a:lnTo>
                  <a:pt x="2214631" y="45321"/>
                </a:lnTo>
                <a:lnTo>
                  <a:pt x="2269788" y="23917"/>
                </a:lnTo>
                <a:lnTo>
                  <a:pt x="2328386" y="9129"/>
                </a:lnTo>
                <a:lnTo>
                  <a:pt x="2389334" y="1253"/>
                </a:lnTo>
                <a:lnTo>
                  <a:pt x="2420348" y="0"/>
                </a:lnTo>
                <a:lnTo>
                  <a:pt x="2451541" y="585"/>
                </a:lnTo>
                <a:lnTo>
                  <a:pt x="2513917" y="7422"/>
                </a:lnTo>
                <a:lnTo>
                  <a:pt x="2575371" y="22060"/>
                </a:lnTo>
                <a:lnTo>
                  <a:pt x="2617907" y="37383"/>
                </a:lnTo>
                <a:lnTo>
                  <a:pt x="2653815" y="54258"/>
                </a:lnTo>
                <a:lnTo>
                  <a:pt x="2687141" y="73875"/>
                </a:lnTo>
                <a:lnTo>
                  <a:pt x="2727100" y="104004"/>
                </a:lnTo>
                <a:lnTo>
                  <a:pt x="2744982" y="120659"/>
                </a:lnTo>
                <a:lnTo>
                  <a:pt x="2769838" y="100118"/>
                </a:lnTo>
                <a:lnTo>
                  <a:pt x="2824391" y="64724"/>
                </a:lnTo>
                <a:lnTo>
                  <a:pt x="2884319" y="36985"/>
                </a:lnTo>
                <a:lnTo>
                  <a:pt x="2948328" y="16985"/>
                </a:lnTo>
                <a:lnTo>
                  <a:pt x="3015127" y="4807"/>
                </a:lnTo>
                <a:lnTo>
                  <a:pt x="3083420" y="536"/>
                </a:lnTo>
                <a:lnTo>
                  <a:pt x="3117724" y="1392"/>
                </a:lnTo>
                <a:lnTo>
                  <a:pt x="3185836" y="9137"/>
                </a:lnTo>
                <a:lnTo>
                  <a:pt x="3252211" y="24999"/>
                </a:lnTo>
                <a:lnTo>
                  <a:pt x="3315554" y="49061"/>
                </a:lnTo>
                <a:lnTo>
                  <a:pt x="3374573" y="81406"/>
                </a:lnTo>
                <a:lnTo>
                  <a:pt x="3408874" y="106095"/>
                </a:lnTo>
                <a:lnTo>
                  <a:pt x="3439392" y="133229"/>
                </a:lnTo>
                <a:lnTo>
                  <a:pt x="3465935" y="162552"/>
                </a:lnTo>
                <a:lnTo>
                  <a:pt x="3488307" y="193808"/>
                </a:lnTo>
                <a:lnTo>
                  <a:pt x="3511316" y="238044"/>
                </a:lnTo>
                <a:lnTo>
                  <a:pt x="3523206" y="272809"/>
                </a:lnTo>
                <a:lnTo>
                  <a:pt x="3561865" y="283277"/>
                </a:lnTo>
                <a:lnTo>
                  <a:pt x="3598799" y="295792"/>
                </a:lnTo>
                <a:lnTo>
                  <a:pt x="3667144" y="326506"/>
                </a:lnTo>
                <a:lnTo>
                  <a:pt x="3727546" y="364050"/>
                </a:lnTo>
                <a:lnTo>
                  <a:pt x="3779308" y="407524"/>
                </a:lnTo>
                <a:lnTo>
                  <a:pt x="3821735" y="456026"/>
                </a:lnTo>
                <a:lnTo>
                  <a:pt x="3854129" y="508655"/>
                </a:lnTo>
                <a:lnTo>
                  <a:pt x="3875794" y="564511"/>
                </a:lnTo>
                <a:lnTo>
                  <a:pt x="3886034" y="622692"/>
                </a:lnTo>
                <a:lnTo>
                  <a:pt x="3886652" y="652374"/>
                </a:lnTo>
                <a:lnTo>
                  <a:pt x="3884153" y="682298"/>
                </a:lnTo>
                <a:lnTo>
                  <a:pt x="3869454" y="742428"/>
                </a:lnTo>
                <a:lnTo>
                  <a:pt x="3848693" y="788746"/>
                </a:lnTo>
                <a:lnTo>
                  <a:pt x="3877925" y="821138"/>
                </a:lnTo>
                <a:lnTo>
                  <a:pt x="3903300" y="854672"/>
                </a:lnTo>
                <a:lnTo>
                  <a:pt x="3924844" y="889177"/>
                </a:lnTo>
                <a:lnTo>
                  <a:pt x="3942587" y="924483"/>
                </a:lnTo>
                <a:lnTo>
                  <a:pt x="3956556" y="960421"/>
                </a:lnTo>
                <a:lnTo>
                  <a:pt x="3973287" y="1033515"/>
                </a:lnTo>
                <a:lnTo>
                  <a:pt x="3976106" y="1070331"/>
                </a:lnTo>
                <a:lnTo>
                  <a:pt x="3975263" y="1107100"/>
                </a:lnTo>
                <a:lnTo>
                  <a:pt x="3962709" y="1179820"/>
                </a:lnTo>
                <a:lnTo>
                  <a:pt x="3935850" y="1250318"/>
                </a:lnTo>
                <a:lnTo>
                  <a:pt x="3917128" y="1284309"/>
                </a:lnTo>
                <a:lnTo>
                  <a:pt x="3894913" y="1317236"/>
                </a:lnTo>
                <a:lnTo>
                  <a:pt x="3869236" y="1348929"/>
                </a:lnTo>
                <a:lnTo>
                  <a:pt x="3840124" y="1379218"/>
                </a:lnTo>
                <a:lnTo>
                  <a:pt x="3807605" y="1407933"/>
                </a:lnTo>
                <a:lnTo>
                  <a:pt x="3771707" y="1434906"/>
                </a:lnTo>
                <a:lnTo>
                  <a:pt x="3732459" y="1459965"/>
                </a:lnTo>
                <a:lnTo>
                  <a:pt x="3693244" y="1481222"/>
                </a:lnTo>
                <a:lnTo>
                  <a:pt x="3652150" y="1500040"/>
                </a:lnTo>
                <a:lnTo>
                  <a:pt x="3609373" y="1516358"/>
                </a:lnTo>
                <a:lnTo>
                  <a:pt x="3565109" y="1530111"/>
                </a:lnTo>
                <a:lnTo>
                  <a:pt x="3519552" y="1541236"/>
                </a:lnTo>
                <a:lnTo>
                  <a:pt x="3472900" y="1549671"/>
                </a:lnTo>
                <a:lnTo>
                  <a:pt x="3441287" y="1553768"/>
                </a:lnTo>
                <a:lnTo>
                  <a:pt x="3439173" y="1587101"/>
                </a:lnTo>
                <a:lnTo>
                  <a:pt x="3424806" y="1651374"/>
                </a:lnTo>
                <a:lnTo>
                  <a:pt x="3397838" y="1711763"/>
                </a:lnTo>
                <a:lnTo>
                  <a:pt x="3359372" y="1767438"/>
                </a:lnTo>
                <a:lnTo>
                  <a:pt x="3310512" y="1817569"/>
                </a:lnTo>
                <a:lnTo>
                  <a:pt x="3252361" y="1861325"/>
                </a:lnTo>
                <a:lnTo>
                  <a:pt x="3186023" y="1897875"/>
                </a:lnTo>
                <a:lnTo>
                  <a:pt x="3150128" y="1913188"/>
                </a:lnTo>
                <a:lnTo>
                  <a:pt x="3112601" y="1926389"/>
                </a:lnTo>
                <a:lnTo>
                  <a:pt x="3073578" y="1937373"/>
                </a:lnTo>
                <a:lnTo>
                  <a:pt x="3033199" y="1946037"/>
                </a:lnTo>
                <a:lnTo>
                  <a:pt x="2991600" y="1952277"/>
                </a:lnTo>
                <a:lnTo>
                  <a:pt x="2948919" y="1955989"/>
                </a:lnTo>
                <a:lnTo>
                  <a:pt x="2905296" y="1957069"/>
                </a:lnTo>
                <a:lnTo>
                  <a:pt x="2890597" y="1956824"/>
                </a:lnTo>
                <a:lnTo>
                  <a:pt x="2846771" y="1954239"/>
                </a:lnTo>
                <a:lnTo>
                  <a:pt x="2803519" y="1948918"/>
                </a:lnTo>
                <a:lnTo>
                  <a:pt x="2761055" y="1940906"/>
                </a:lnTo>
                <a:lnTo>
                  <a:pt x="2719597" y="1930254"/>
                </a:lnTo>
                <a:lnTo>
                  <a:pt x="2679359" y="1917009"/>
                </a:lnTo>
                <a:lnTo>
                  <a:pt x="2640556" y="1901218"/>
                </a:lnTo>
                <a:lnTo>
                  <a:pt x="2627979" y="1895398"/>
                </a:lnTo>
                <a:lnTo>
                  <a:pt x="2611259" y="1932324"/>
                </a:lnTo>
                <a:lnTo>
                  <a:pt x="2591032" y="1967527"/>
                </a:lnTo>
                <a:lnTo>
                  <a:pt x="2567496" y="2000924"/>
                </a:lnTo>
                <a:lnTo>
                  <a:pt x="2540851" y="2032434"/>
                </a:lnTo>
                <a:lnTo>
                  <a:pt x="2511296" y="2061975"/>
                </a:lnTo>
                <a:lnTo>
                  <a:pt x="2479029" y="2089465"/>
                </a:lnTo>
                <a:lnTo>
                  <a:pt x="2444250" y="2114822"/>
                </a:lnTo>
                <a:lnTo>
                  <a:pt x="2407158" y="2137966"/>
                </a:lnTo>
                <a:lnTo>
                  <a:pt x="2367953" y="2158813"/>
                </a:lnTo>
                <a:lnTo>
                  <a:pt x="2326833" y="2177282"/>
                </a:lnTo>
                <a:lnTo>
                  <a:pt x="2283997" y="2193292"/>
                </a:lnTo>
                <a:lnTo>
                  <a:pt x="2239646" y="2206760"/>
                </a:lnTo>
                <a:lnTo>
                  <a:pt x="2193977" y="2217605"/>
                </a:lnTo>
                <a:lnTo>
                  <a:pt x="2147190" y="2225745"/>
                </a:lnTo>
                <a:lnTo>
                  <a:pt x="2099484" y="2231098"/>
                </a:lnTo>
                <a:lnTo>
                  <a:pt x="2051058" y="2233583"/>
                </a:lnTo>
                <a:lnTo>
                  <a:pt x="2002112" y="2233118"/>
                </a:lnTo>
                <a:lnTo>
                  <a:pt x="1952845" y="2229620"/>
                </a:lnTo>
                <a:lnTo>
                  <a:pt x="1903455" y="2223009"/>
                </a:lnTo>
                <a:lnTo>
                  <a:pt x="1854142" y="2213202"/>
                </a:lnTo>
                <a:lnTo>
                  <a:pt x="1813476" y="2202560"/>
                </a:lnTo>
                <a:lnTo>
                  <a:pt x="1774055" y="2189851"/>
                </a:lnTo>
                <a:lnTo>
                  <a:pt x="1735998" y="2175144"/>
                </a:lnTo>
                <a:lnTo>
                  <a:pt x="1699429" y="2158508"/>
                </a:lnTo>
                <a:lnTo>
                  <a:pt x="1664468" y="2140012"/>
                </a:lnTo>
                <a:lnTo>
                  <a:pt x="1631236" y="2119726"/>
                </a:lnTo>
                <a:lnTo>
                  <a:pt x="1599856" y="2097718"/>
                </a:lnTo>
                <a:lnTo>
                  <a:pt x="1556522" y="2061629"/>
                </a:lnTo>
                <a:lnTo>
                  <a:pt x="1518037" y="2022055"/>
                </a:lnTo>
                <a:lnTo>
                  <a:pt x="1466946" y="2043531"/>
                </a:lnTo>
                <a:lnTo>
                  <a:pt x="1414605" y="2061478"/>
                </a:lnTo>
                <a:lnTo>
                  <a:pt x="1361264" y="2075944"/>
                </a:lnTo>
                <a:lnTo>
                  <a:pt x="1307173" y="2086978"/>
                </a:lnTo>
                <a:lnTo>
                  <a:pt x="1252583" y="2094627"/>
                </a:lnTo>
                <a:lnTo>
                  <a:pt x="1197745" y="2098939"/>
                </a:lnTo>
                <a:lnTo>
                  <a:pt x="1142910" y="2099962"/>
                </a:lnTo>
                <a:lnTo>
                  <a:pt x="1088327" y="2097744"/>
                </a:lnTo>
                <a:lnTo>
                  <a:pt x="1034248" y="2092333"/>
                </a:lnTo>
                <a:lnTo>
                  <a:pt x="980923" y="2083777"/>
                </a:lnTo>
                <a:lnTo>
                  <a:pt x="928603" y="2072123"/>
                </a:lnTo>
                <a:lnTo>
                  <a:pt x="877539" y="2057421"/>
                </a:lnTo>
                <a:lnTo>
                  <a:pt x="827980" y="2039717"/>
                </a:lnTo>
                <a:lnTo>
                  <a:pt x="780178" y="2019060"/>
                </a:lnTo>
                <a:lnTo>
                  <a:pt x="734383" y="1995498"/>
                </a:lnTo>
                <a:lnTo>
                  <a:pt x="690846" y="1969078"/>
                </a:lnTo>
                <a:lnTo>
                  <a:pt x="649818" y="1939849"/>
                </a:lnTo>
                <a:lnTo>
                  <a:pt x="611549" y="1907858"/>
                </a:lnTo>
                <a:lnTo>
                  <a:pt x="576289" y="1873154"/>
                </a:lnTo>
                <a:lnTo>
                  <a:pt x="544290" y="1835784"/>
                </a:lnTo>
                <a:lnTo>
                  <a:pt x="536784" y="1825967"/>
                </a:lnTo>
                <a:lnTo>
                  <a:pt x="503985" y="1827885"/>
                </a:lnTo>
                <a:lnTo>
                  <a:pt x="439776" y="1825709"/>
                </a:lnTo>
                <a:lnTo>
                  <a:pt x="378184" y="1815977"/>
                </a:lnTo>
                <a:lnTo>
                  <a:pt x="320123" y="1799241"/>
                </a:lnTo>
                <a:lnTo>
                  <a:pt x="266509" y="1776052"/>
                </a:lnTo>
                <a:lnTo>
                  <a:pt x="218259" y="1746964"/>
                </a:lnTo>
                <a:lnTo>
                  <a:pt x="176286" y="1712528"/>
                </a:lnTo>
                <a:lnTo>
                  <a:pt x="141508" y="1673296"/>
                </a:lnTo>
                <a:lnTo>
                  <a:pt x="114838" y="1629820"/>
                </a:lnTo>
                <a:lnTo>
                  <a:pt x="97194" y="1582653"/>
                </a:lnTo>
                <a:lnTo>
                  <a:pt x="90371" y="1544446"/>
                </a:lnTo>
                <a:lnTo>
                  <a:pt x="89351" y="1517692"/>
                </a:lnTo>
                <a:lnTo>
                  <a:pt x="89988" y="1504385"/>
                </a:lnTo>
                <a:lnTo>
                  <a:pt x="96392" y="1464956"/>
                </a:lnTo>
                <a:lnTo>
                  <a:pt x="109375" y="1426642"/>
                </a:lnTo>
                <a:lnTo>
                  <a:pt x="128727" y="1389927"/>
                </a:lnTo>
                <a:lnTo>
                  <a:pt x="154239" y="1355295"/>
                </a:lnTo>
                <a:lnTo>
                  <a:pt x="185703" y="1323227"/>
                </a:lnTo>
                <a:lnTo>
                  <a:pt x="197478" y="1313191"/>
                </a:lnTo>
                <a:lnTo>
                  <a:pt x="169884" y="1299578"/>
                </a:lnTo>
                <a:lnTo>
                  <a:pt x="120529" y="1268174"/>
                </a:lnTo>
                <a:lnTo>
                  <a:pt x="79198" y="1231921"/>
                </a:lnTo>
                <a:lnTo>
                  <a:pt x="46186" y="1191683"/>
                </a:lnTo>
                <a:lnTo>
                  <a:pt x="21786" y="1148326"/>
                </a:lnTo>
                <a:lnTo>
                  <a:pt x="6292" y="1102717"/>
                </a:lnTo>
                <a:lnTo>
                  <a:pt x="0" y="1055719"/>
                </a:lnTo>
                <a:lnTo>
                  <a:pt x="395" y="1031971"/>
                </a:lnTo>
                <a:lnTo>
                  <a:pt x="8456" y="984515"/>
                </a:lnTo>
                <a:lnTo>
                  <a:pt x="26452" y="937835"/>
                </a:lnTo>
                <a:lnTo>
                  <a:pt x="54679" y="892796"/>
                </a:lnTo>
                <a:lnTo>
                  <a:pt x="86770" y="856771"/>
                </a:lnTo>
                <a:lnTo>
                  <a:pt x="124704" y="824960"/>
                </a:lnTo>
                <a:lnTo>
                  <a:pt x="167779" y="797710"/>
                </a:lnTo>
                <a:lnTo>
                  <a:pt x="215293" y="775370"/>
                </a:lnTo>
                <a:lnTo>
                  <a:pt x="266541" y="758286"/>
                </a:lnTo>
                <a:lnTo>
                  <a:pt x="320823" y="746808"/>
                </a:lnTo>
                <a:lnTo>
                  <a:pt x="358349" y="742441"/>
                </a:lnTo>
                <a:lnTo>
                  <a:pt x="361689" y="735481"/>
                </a:lnTo>
                <a:close/>
              </a:path>
            </a:pathLst>
          </a:custGeom>
          <a:ln w="16002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18850" y="2475632"/>
            <a:ext cx="224154" cy="38735"/>
          </a:xfrm>
          <a:custGeom>
            <a:avLst/>
            <a:gdLst/>
            <a:ahLst/>
            <a:cxnLst/>
            <a:rect l="l" t="t" r="r" b="b"/>
            <a:pathLst>
              <a:path w="224154" h="38735">
                <a:moveTo>
                  <a:pt x="224161" y="37391"/>
                </a:moveTo>
                <a:lnTo>
                  <a:pt x="211173" y="38005"/>
                </a:lnTo>
                <a:lnTo>
                  <a:pt x="198195" y="38293"/>
                </a:lnTo>
                <a:lnTo>
                  <a:pt x="185237" y="38258"/>
                </a:lnTo>
                <a:lnTo>
                  <a:pt x="146582" y="36222"/>
                </a:lnTo>
                <a:lnTo>
                  <a:pt x="108462" y="31332"/>
                </a:lnTo>
                <a:lnTo>
                  <a:pt x="71146" y="23634"/>
                </a:lnTo>
                <a:lnTo>
                  <a:pt x="23106" y="9082"/>
                </a:lnTo>
                <a:lnTo>
                  <a:pt x="11468" y="4690"/>
                </a:lnTo>
                <a:lnTo>
                  <a:pt x="0" y="0"/>
                </a:lnTo>
              </a:path>
            </a:pathLst>
          </a:custGeom>
          <a:ln w="16001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48757" y="2963797"/>
            <a:ext cx="99695" cy="19685"/>
          </a:xfrm>
          <a:custGeom>
            <a:avLst/>
            <a:gdLst/>
            <a:ahLst/>
            <a:cxnLst/>
            <a:rect l="l" t="t" r="r" b="b"/>
            <a:pathLst>
              <a:path w="99695" h="19685">
                <a:moveTo>
                  <a:pt x="99689" y="0"/>
                </a:moveTo>
                <a:lnTo>
                  <a:pt x="50664" y="12206"/>
                </a:lnTo>
                <a:lnTo>
                  <a:pt x="12785" y="18149"/>
                </a:lnTo>
                <a:lnTo>
                  <a:pt x="0" y="19510"/>
                </a:lnTo>
              </a:path>
            </a:pathLst>
          </a:custGeom>
          <a:ln w="16002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8180" y="3096779"/>
            <a:ext cx="58419" cy="83820"/>
          </a:xfrm>
          <a:custGeom>
            <a:avLst/>
            <a:gdLst/>
            <a:ahLst/>
            <a:cxnLst/>
            <a:rect l="l" t="t" r="r" b="b"/>
            <a:pathLst>
              <a:path w="58420" h="83819">
                <a:moveTo>
                  <a:pt x="58065" y="83616"/>
                </a:moveTo>
                <a:lnTo>
                  <a:pt x="33752" y="53307"/>
                </a:lnTo>
                <a:lnTo>
                  <a:pt x="6058" y="10919"/>
                </a:lnTo>
                <a:lnTo>
                  <a:pt x="0" y="0"/>
                </a:lnTo>
              </a:path>
            </a:pathLst>
          </a:custGeom>
          <a:ln w="16001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36839" y="2956139"/>
            <a:ext cx="24765" cy="99060"/>
          </a:xfrm>
          <a:custGeom>
            <a:avLst/>
            <a:gdLst/>
            <a:ahLst/>
            <a:cxnLst/>
            <a:rect l="l" t="t" r="r" b="b"/>
            <a:pathLst>
              <a:path w="24765" h="99060">
                <a:moveTo>
                  <a:pt x="24481" y="0"/>
                </a:moveTo>
                <a:lnTo>
                  <a:pt x="15631" y="49801"/>
                </a:lnTo>
                <a:lnTo>
                  <a:pt x="4537" y="86521"/>
                </a:lnTo>
                <a:lnTo>
                  <a:pt x="0" y="98605"/>
                </a:lnTo>
              </a:path>
            </a:pathLst>
          </a:custGeom>
          <a:ln w="16002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48658" y="2346450"/>
            <a:ext cx="299085" cy="368935"/>
          </a:xfrm>
          <a:custGeom>
            <a:avLst/>
            <a:gdLst/>
            <a:ahLst/>
            <a:cxnLst/>
            <a:rect l="l" t="t" r="r" b="b"/>
            <a:pathLst>
              <a:path w="299084" h="368935">
                <a:moveTo>
                  <a:pt x="0" y="0"/>
                </a:moveTo>
                <a:lnTo>
                  <a:pt x="53182" y="22769"/>
                </a:lnTo>
                <a:lnTo>
                  <a:pt x="101987" y="49660"/>
                </a:lnTo>
                <a:lnTo>
                  <a:pt x="146114" y="80302"/>
                </a:lnTo>
                <a:lnTo>
                  <a:pt x="185264" y="114327"/>
                </a:lnTo>
                <a:lnTo>
                  <a:pt x="219136" y="151363"/>
                </a:lnTo>
                <a:lnTo>
                  <a:pt x="247432" y="191041"/>
                </a:lnTo>
                <a:lnTo>
                  <a:pt x="269852" y="232992"/>
                </a:lnTo>
                <a:lnTo>
                  <a:pt x="286096" y="276846"/>
                </a:lnTo>
                <a:lnTo>
                  <a:pt x="295864" y="322233"/>
                </a:lnTo>
                <a:lnTo>
                  <a:pt x="298225" y="345385"/>
                </a:lnTo>
                <a:lnTo>
                  <a:pt x="298856" y="368782"/>
                </a:lnTo>
              </a:path>
            </a:pathLst>
          </a:custGeom>
          <a:ln w="16001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21764" y="1953665"/>
            <a:ext cx="132080" cy="137795"/>
          </a:xfrm>
          <a:custGeom>
            <a:avLst/>
            <a:gdLst/>
            <a:ahLst/>
            <a:cxnLst/>
            <a:rect l="l" t="t" r="r" b="b"/>
            <a:pathLst>
              <a:path w="132079" h="137794">
                <a:moveTo>
                  <a:pt x="131794" y="0"/>
                </a:moveTo>
                <a:lnTo>
                  <a:pt x="104869" y="41040"/>
                </a:lnTo>
                <a:lnTo>
                  <a:pt x="71734" y="79132"/>
                </a:lnTo>
                <a:lnTo>
                  <a:pt x="43047" y="105517"/>
                </a:lnTo>
                <a:lnTo>
                  <a:pt x="11257" y="129838"/>
                </a:lnTo>
                <a:lnTo>
                  <a:pt x="0" y="137456"/>
                </a:lnTo>
              </a:path>
            </a:pathLst>
          </a:custGeom>
          <a:ln w="16002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34243" y="1440572"/>
            <a:ext cx="7620" cy="63500"/>
          </a:xfrm>
          <a:custGeom>
            <a:avLst/>
            <a:gdLst/>
            <a:ahLst/>
            <a:cxnLst/>
            <a:rect l="l" t="t" r="r" b="b"/>
            <a:pathLst>
              <a:path w="7620" h="63500">
                <a:moveTo>
                  <a:pt x="0" y="0"/>
                </a:moveTo>
                <a:lnTo>
                  <a:pt x="2643" y="12517"/>
                </a:lnTo>
                <a:lnTo>
                  <a:pt x="4671" y="25092"/>
                </a:lnTo>
                <a:lnTo>
                  <a:pt x="6086" y="37712"/>
                </a:lnTo>
                <a:lnTo>
                  <a:pt x="6885" y="50364"/>
                </a:lnTo>
                <a:lnTo>
                  <a:pt x="7068" y="63034"/>
                </a:lnTo>
              </a:path>
            </a:pathLst>
          </a:custGeom>
          <a:ln w="16002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84384" y="1285357"/>
            <a:ext cx="64135" cy="79375"/>
          </a:xfrm>
          <a:custGeom>
            <a:avLst/>
            <a:gdLst/>
            <a:ahLst/>
            <a:cxnLst/>
            <a:rect l="l" t="t" r="r" b="b"/>
            <a:pathLst>
              <a:path w="64134" h="79375">
                <a:moveTo>
                  <a:pt x="0" y="79040"/>
                </a:moveTo>
                <a:lnTo>
                  <a:pt x="28241" y="37851"/>
                </a:lnTo>
                <a:lnTo>
                  <a:pt x="54075" y="9119"/>
                </a:lnTo>
                <a:lnTo>
                  <a:pt x="63536" y="0"/>
                </a:lnTo>
              </a:path>
            </a:pathLst>
          </a:custGeom>
          <a:ln w="16002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46768" y="1334731"/>
            <a:ext cx="31750" cy="69850"/>
          </a:xfrm>
          <a:custGeom>
            <a:avLst/>
            <a:gdLst/>
            <a:ahLst/>
            <a:cxnLst/>
            <a:rect l="l" t="t" r="r" b="b"/>
            <a:pathLst>
              <a:path w="31750" h="69850">
                <a:moveTo>
                  <a:pt x="0" y="69354"/>
                </a:moveTo>
                <a:lnTo>
                  <a:pt x="18543" y="22452"/>
                </a:lnTo>
                <a:lnTo>
                  <a:pt x="24687" y="11131"/>
                </a:lnTo>
                <a:lnTo>
                  <a:pt x="31423" y="0"/>
                </a:lnTo>
              </a:path>
            </a:pathLst>
          </a:custGeom>
          <a:ln w="16002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8471" y="1428481"/>
            <a:ext cx="111125" cy="63500"/>
          </a:xfrm>
          <a:custGeom>
            <a:avLst/>
            <a:gdLst/>
            <a:ahLst/>
            <a:cxnLst/>
            <a:rect l="l" t="t" r="r" b="b"/>
            <a:pathLst>
              <a:path w="111125" h="63500">
                <a:moveTo>
                  <a:pt x="0" y="0"/>
                </a:moveTo>
                <a:lnTo>
                  <a:pt x="35081" y="16956"/>
                </a:lnTo>
                <a:lnTo>
                  <a:pt x="68572" y="35648"/>
                </a:lnTo>
                <a:lnTo>
                  <a:pt x="100363" y="56014"/>
                </a:lnTo>
                <a:lnTo>
                  <a:pt x="110564" y="63164"/>
                </a:lnTo>
              </a:path>
            </a:pathLst>
          </a:custGeom>
          <a:ln w="16001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70146" y="1902863"/>
            <a:ext cx="20955" cy="73660"/>
          </a:xfrm>
          <a:custGeom>
            <a:avLst/>
            <a:gdLst/>
            <a:ahLst/>
            <a:cxnLst/>
            <a:rect l="l" t="t" r="r" b="b"/>
            <a:pathLst>
              <a:path w="20954" h="73660">
                <a:moveTo>
                  <a:pt x="20846" y="73293"/>
                </a:moveTo>
                <a:lnTo>
                  <a:pt x="8525" y="36960"/>
                </a:lnTo>
                <a:lnTo>
                  <a:pt x="2416" y="12380"/>
                </a:lnTo>
                <a:lnTo>
                  <a:pt x="0" y="0"/>
                </a:lnTo>
              </a:path>
            </a:pathLst>
          </a:custGeom>
          <a:ln w="16002">
            <a:solidFill>
              <a:srgbClr val="FFD3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58677" y="1811677"/>
            <a:ext cx="3328670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9335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从一个数据到一组数据</a:t>
            </a:r>
            <a:endParaRPr sz="18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spc="-260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2400" b="1" spc="515" dirty="0">
                <a:solidFill>
                  <a:srgbClr val="4E9A06"/>
                </a:solidFill>
                <a:latin typeface="FZLTZHB--B51-0"/>
                <a:cs typeface="FZLTZHB--B51-0"/>
              </a:rPr>
              <a:t>.</a:t>
            </a:r>
            <a:r>
              <a:rPr sz="2400" b="1" spc="60" dirty="0">
                <a:solidFill>
                  <a:srgbClr val="4E9A06"/>
                </a:solidFill>
                <a:latin typeface="FZLTZHB--B51-0"/>
                <a:cs typeface="FZLTZHB--B51-0"/>
              </a:rPr>
              <a:t>1</a:t>
            </a:r>
            <a:r>
              <a:rPr sz="2400" b="1" spc="-295" dirty="0">
                <a:solidFill>
                  <a:srgbClr val="4E9A06"/>
                </a:solidFill>
                <a:latin typeface="FZLTZHB--B51-0"/>
                <a:cs typeface="FZLTZHB--B51-0"/>
              </a:rPr>
              <a:t>4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26310" y="1887737"/>
            <a:ext cx="1034415" cy="878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60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2400" b="1" spc="515" dirty="0">
                <a:solidFill>
                  <a:srgbClr val="4E9A06"/>
                </a:solidFill>
                <a:latin typeface="FZLTZHB--B51-0"/>
                <a:cs typeface="FZLTZHB--B51-0"/>
              </a:rPr>
              <a:t>.</a:t>
            </a:r>
            <a:r>
              <a:rPr sz="2400" b="1" spc="60" dirty="0">
                <a:solidFill>
                  <a:srgbClr val="4E9A06"/>
                </a:solidFill>
                <a:latin typeface="FZLTZHB--B51-0"/>
                <a:cs typeface="FZLTZHB--B51-0"/>
              </a:rPr>
              <a:t>1</a:t>
            </a:r>
            <a:r>
              <a:rPr sz="2400" b="1" spc="-290" dirty="0">
                <a:solidFill>
                  <a:srgbClr val="4E9A06"/>
                </a:solidFill>
                <a:latin typeface="FZLTZHB--B51-0"/>
                <a:cs typeface="FZLTZHB--B51-0"/>
              </a:rPr>
              <a:t>4</a:t>
            </a:r>
            <a:r>
              <a:rPr sz="2400" b="1" spc="65" dirty="0">
                <a:solidFill>
                  <a:srgbClr val="4E9A06"/>
                </a:solidFill>
                <a:latin typeface="FZLTZHB--B51-0"/>
                <a:cs typeface="FZLTZHB--B51-0"/>
              </a:rPr>
              <a:t>1</a:t>
            </a:r>
            <a:r>
              <a:rPr sz="2400" b="1" spc="-265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260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2400" b="1" spc="515" dirty="0">
                <a:solidFill>
                  <a:srgbClr val="4E9A06"/>
                </a:solidFill>
                <a:latin typeface="FZLTZHB--B51-0"/>
                <a:cs typeface="FZLTZHB--B51-0"/>
              </a:rPr>
              <a:t>.</a:t>
            </a:r>
            <a:r>
              <a:rPr sz="2400" b="1" spc="60" dirty="0">
                <a:solidFill>
                  <a:srgbClr val="4E9A06"/>
                </a:solidFill>
                <a:latin typeface="FZLTZHB--B51-0"/>
                <a:cs typeface="FZLTZHB--B51-0"/>
              </a:rPr>
              <a:t>1</a:t>
            </a:r>
            <a:r>
              <a:rPr sz="2400" b="1" spc="-260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2400" b="1" spc="-280" dirty="0">
                <a:solidFill>
                  <a:srgbClr val="4E9A06"/>
                </a:solidFill>
                <a:latin typeface="FZLTZHB--B51-0"/>
                <a:cs typeface="FZLTZHB--B51-0"/>
              </a:rPr>
              <a:t>9</a:t>
            </a:r>
            <a:r>
              <a:rPr sz="2400" b="1" spc="-305" dirty="0">
                <a:solidFill>
                  <a:srgbClr val="4E9A06"/>
                </a:solidFill>
                <a:latin typeface="FZLTZHB--B51-0"/>
                <a:cs typeface="FZLTZHB--B51-0"/>
              </a:rPr>
              <a:t>8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3734" y="3405917"/>
            <a:ext cx="1548130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3365">
              <a:lnSpc>
                <a:spcPct val="150000"/>
              </a:lnSpc>
            </a:pPr>
            <a:r>
              <a:rPr sz="2000" b="1" spc="-5" dirty="0">
                <a:latin typeface="Heiti SC"/>
                <a:cs typeface="Heiti SC"/>
              </a:rPr>
              <a:t>一个数据 表达一个含义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47263" y="2257425"/>
            <a:ext cx="534670" cy="288290"/>
          </a:xfrm>
          <a:custGeom>
            <a:avLst/>
            <a:gdLst/>
            <a:ahLst/>
            <a:cxnLst/>
            <a:rect l="l" t="t" r="r" b="b"/>
            <a:pathLst>
              <a:path w="534670" h="288289">
                <a:moveTo>
                  <a:pt x="0" y="72008"/>
                </a:moveTo>
                <a:lnTo>
                  <a:pt x="390144" y="72008"/>
                </a:lnTo>
                <a:lnTo>
                  <a:pt x="390144" y="0"/>
                </a:lnTo>
                <a:lnTo>
                  <a:pt x="534162" y="144017"/>
                </a:lnTo>
                <a:lnTo>
                  <a:pt x="390144" y="288035"/>
                </a:lnTo>
                <a:lnTo>
                  <a:pt x="390144" y="216026"/>
                </a:lnTo>
                <a:lnTo>
                  <a:pt x="0" y="216026"/>
                </a:lnTo>
                <a:lnTo>
                  <a:pt x="0" y="72008"/>
                </a:lnTo>
                <a:close/>
              </a:path>
            </a:pathLst>
          </a:custGeom>
          <a:ln w="25145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424000" y="1609987"/>
            <a:ext cx="2146300" cy="142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60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2400" b="1" spc="515" dirty="0">
                <a:solidFill>
                  <a:srgbClr val="4E9A06"/>
                </a:solidFill>
                <a:latin typeface="FZLTZHB--B51-0"/>
                <a:cs typeface="FZLTZHB--B51-0"/>
              </a:rPr>
              <a:t>.</a:t>
            </a:r>
            <a:r>
              <a:rPr sz="2400" b="1" spc="60" dirty="0">
                <a:solidFill>
                  <a:srgbClr val="4E9A06"/>
                </a:solidFill>
                <a:latin typeface="FZLTZHB--B51-0"/>
                <a:cs typeface="FZLTZHB--B51-0"/>
              </a:rPr>
              <a:t>1</a:t>
            </a:r>
            <a:r>
              <a:rPr sz="2400" b="1" spc="-290" dirty="0">
                <a:solidFill>
                  <a:srgbClr val="4E9A06"/>
                </a:solidFill>
                <a:latin typeface="FZLTZHB--B51-0"/>
                <a:cs typeface="FZLTZHB--B51-0"/>
              </a:rPr>
              <a:t>40</a:t>
            </a:r>
            <a:r>
              <a:rPr sz="2400" b="1" spc="-295" dirty="0">
                <a:solidFill>
                  <a:srgbClr val="4E9A06"/>
                </a:solidFill>
                <a:latin typeface="FZLTZHB--B51-0"/>
                <a:cs typeface="FZLTZHB--B51-0"/>
              </a:rPr>
              <a:t>4</a:t>
            </a:r>
            <a:endParaRPr sz="24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3600" b="1" spc="-390" baseline="-4629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3600" b="1" spc="772" baseline="-4629" dirty="0">
                <a:solidFill>
                  <a:srgbClr val="4E9A06"/>
                </a:solidFill>
                <a:latin typeface="FZLTZHB--B51-0"/>
                <a:cs typeface="FZLTZHB--B51-0"/>
              </a:rPr>
              <a:t>.</a:t>
            </a:r>
            <a:r>
              <a:rPr sz="3600" b="1" spc="89" baseline="-4629" dirty="0">
                <a:solidFill>
                  <a:srgbClr val="4E9A06"/>
                </a:solidFill>
                <a:latin typeface="FZLTZHB--B51-0"/>
                <a:cs typeface="FZLTZHB--B51-0"/>
              </a:rPr>
              <a:t>1</a:t>
            </a:r>
            <a:r>
              <a:rPr sz="3600" b="1" spc="-434" baseline="-4629" dirty="0">
                <a:solidFill>
                  <a:srgbClr val="4E9A06"/>
                </a:solidFill>
                <a:latin typeface="FZLTZHB--B51-0"/>
                <a:cs typeface="FZLTZHB--B51-0"/>
              </a:rPr>
              <a:t>40</a:t>
            </a:r>
            <a:r>
              <a:rPr sz="3600" b="1" spc="89" baseline="-4629" dirty="0">
                <a:solidFill>
                  <a:srgbClr val="4E9A06"/>
                </a:solidFill>
                <a:latin typeface="FZLTZHB--B51-0"/>
                <a:cs typeface="FZLTZHB--B51-0"/>
              </a:rPr>
              <a:t>1</a:t>
            </a:r>
            <a:r>
              <a:rPr sz="3600" b="1" spc="217" baseline="-4629" dirty="0">
                <a:solidFill>
                  <a:srgbClr val="4E9A06"/>
                </a:solidFill>
                <a:latin typeface="FZLTZHB--B51-0"/>
                <a:cs typeface="FZLTZHB--B51-0"/>
              </a:rPr>
              <a:t> </a:t>
            </a:r>
            <a:r>
              <a:rPr sz="2400" b="1" spc="-260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2400" b="1" spc="515" dirty="0">
                <a:solidFill>
                  <a:srgbClr val="4E9A06"/>
                </a:solidFill>
                <a:latin typeface="FZLTZHB--B51-0"/>
                <a:cs typeface="FZLTZHB--B51-0"/>
              </a:rPr>
              <a:t>.</a:t>
            </a:r>
            <a:r>
              <a:rPr sz="2400" b="1" spc="60" dirty="0">
                <a:solidFill>
                  <a:srgbClr val="4E9A06"/>
                </a:solidFill>
                <a:latin typeface="FZLTZHB--B51-0"/>
                <a:cs typeface="FZLTZHB--B51-0"/>
              </a:rPr>
              <a:t>1</a:t>
            </a:r>
            <a:r>
              <a:rPr sz="2400" b="1" spc="-260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2400" b="1" spc="-250" dirty="0">
                <a:solidFill>
                  <a:srgbClr val="4E9A06"/>
                </a:solidFill>
                <a:latin typeface="FZLTZHB--B51-0"/>
                <a:cs typeface="FZLTZHB--B51-0"/>
              </a:rPr>
              <a:t>7</a:t>
            </a:r>
            <a:r>
              <a:rPr sz="2400" b="1" spc="-275" dirty="0">
                <a:solidFill>
                  <a:srgbClr val="4E9A06"/>
                </a:solidFill>
                <a:latin typeface="FZLTZHB--B51-0"/>
                <a:cs typeface="FZLTZHB--B51-0"/>
              </a:rPr>
              <a:t>6</a:t>
            </a:r>
            <a:endParaRPr sz="24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sz="2400" b="1" spc="-260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2400" b="1" spc="515" dirty="0">
                <a:solidFill>
                  <a:srgbClr val="4E9A06"/>
                </a:solidFill>
                <a:latin typeface="FZLTZHB--B51-0"/>
                <a:cs typeface="FZLTZHB--B51-0"/>
              </a:rPr>
              <a:t>.</a:t>
            </a:r>
            <a:r>
              <a:rPr sz="2400" b="1" spc="60" dirty="0">
                <a:solidFill>
                  <a:srgbClr val="4E9A06"/>
                </a:solidFill>
                <a:latin typeface="FZLTZHB--B51-0"/>
                <a:cs typeface="FZLTZHB--B51-0"/>
              </a:rPr>
              <a:t>1</a:t>
            </a:r>
            <a:r>
              <a:rPr sz="2400" b="1" spc="-260" dirty="0">
                <a:solidFill>
                  <a:srgbClr val="4E9A06"/>
                </a:solidFill>
                <a:latin typeface="FZLTZHB--B51-0"/>
                <a:cs typeface="FZLTZHB--B51-0"/>
              </a:rPr>
              <a:t>3</a:t>
            </a:r>
            <a:r>
              <a:rPr sz="2400" b="1" spc="-290" dirty="0">
                <a:solidFill>
                  <a:srgbClr val="4E9A06"/>
                </a:solidFill>
                <a:latin typeface="FZLTZHB--B51-0"/>
                <a:cs typeface="FZLTZHB--B51-0"/>
              </a:rPr>
              <a:t>4</a:t>
            </a:r>
            <a:r>
              <a:rPr sz="2400" b="1" spc="-285" dirty="0">
                <a:solidFill>
                  <a:srgbClr val="4E9A06"/>
                </a:solidFill>
                <a:latin typeface="FZLTZHB--B51-0"/>
                <a:cs typeface="FZLTZHB--B51-0"/>
              </a:rPr>
              <a:t>9</a:t>
            </a:r>
            <a:endParaRPr sz="2400" dirty="0">
              <a:latin typeface="FZLTZHB--B51-0"/>
              <a:cs typeface="FZLTZHB--B51-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32910" y="3405917"/>
            <a:ext cx="230949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3730">
              <a:lnSpc>
                <a:spcPct val="150000"/>
              </a:lnSpc>
            </a:pPr>
            <a:r>
              <a:rPr sz="2000" b="1" spc="-5" dirty="0">
                <a:latin typeface="Heiti SC"/>
                <a:cs typeface="Heiti SC"/>
              </a:rPr>
              <a:t>一组数据 表达一个或多个含义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699" y="30947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9847" y="1855623"/>
            <a:ext cx="3635905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96538" y="2302361"/>
            <a:ext cx="1550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Arial Unicode MS"/>
                <a:cs typeface="Arial Unicode MS"/>
              </a:rPr>
              <a:t>小花絮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699" y="30947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9847" y="1855623"/>
            <a:ext cx="3635905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815" y="11818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15745" y="4568595"/>
            <a:ext cx="531177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404040"/>
                </a:solidFill>
                <a:latin typeface="Heiti SC"/>
                <a:cs typeface="Heiti SC"/>
              </a:rPr>
              <a:t>冈仁波齐：每个人心中</a:t>
            </a:r>
            <a:r>
              <a:rPr sz="1600" b="1" spc="-10" dirty="0">
                <a:solidFill>
                  <a:srgbClr val="404040"/>
                </a:solidFill>
                <a:latin typeface="Heiti SC"/>
                <a:cs typeface="Heiti SC"/>
              </a:rPr>
              <a:t>都</a:t>
            </a:r>
            <a:r>
              <a:rPr sz="1600" b="1" dirty="0">
                <a:solidFill>
                  <a:srgbClr val="404040"/>
                </a:solidFill>
                <a:latin typeface="Heiti SC"/>
                <a:cs typeface="Heiti SC"/>
              </a:rPr>
              <a:t>有一</a:t>
            </a:r>
            <a:r>
              <a:rPr sz="1600" b="1" spc="-10" dirty="0">
                <a:solidFill>
                  <a:srgbClr val="404040"/>
                </a:solidFill>
                <a:latin typeface="Heiti SC"/>
                <a:cs typeface="Heiti SC"/>
              </a:rPr>
              <a:t>个</a:t>
            </a:r>
            <a:r>
              <a:rPr sz="1600" b="1" dirty="0">
                <a:solidFill>
                  <a:srgbClr val="404040"/>
                </a:solidFill>
                <a:latin typeface="Heiti SC"/>
                <a:cs typeface="Heiti SC"/>
              </a:rPr>
              <a:t>神圣</a:t>
            </a:r>
            <a:r>
              <a:rPr sz="1600" b="1" spc="-10" dirty="0">
                <a:solidFill>
                  <a:srgbClr val="404040"/>
                </a:solidFill>
                <a:latin typeface="Heiti SC"/>
                <a:cs typeface="Heiti SC"/>
              </a:rPr>
              <a:t>的</a:t>
            </a:r>
            <a:r>
              <a:rPr sz="1600" b="1" dirty="0">
                <a:solidFill>
                  <a:srgbClr val="404040"/>
                </a:solidFill>
                <a:latin typeface="Heiti SC"/>
                <a:cs typeface="Heiti SC"/>
              </a:rPr>
              <a:t>目标</a:t>
            </a:r>
            <a:r>
              <a:rPr sz="1600" b="1" spc="-10" dirty="0">
                <a:solidFill>
                  <a:srgbClr val="404040"/>
                </a:solidFill>
                <a:latin typeface="Heiti SC"/>
                <a:cs typeface="Heiti SC"/>
              </a:rPr>
              <a:t>，</a:t>
            </a:r>
            <a:r>
              <a:rPr sz="1600" b="1" dirty="0">
                <a:solidFill>
                  <a:srgbClr val="404040"/>
                </a:solidFill>
                <a:latin typeface="Heiti SC"/>
                <a:cs typeface="Heiti SC"/>
              </a:rPr>
              <a:t>你的</a:t>
            </a:r>
            <a:r>
              <a:rPr sz="1600" b="1" spc="-10" dirty="0">
                <a:solidFill>
                  <a:srgbClr val="404040"/>
                </a:solidFill>
                <a:latin typeface="Heiti SC"/>
                <a:cs typeface="Heiti SC"/>
              </a:rPr>
              <a:t>是</a:t>
            </a:r>
            <a:r>
              <a:rPr sz="1600" b="1" dirty="0">
                <a:solidFill>
                  <a:srgbClr val="404040"/>
                </a:solidFill>
                <a:latin typeface="Heiti SC"/>
                <a:cs typeface="Heiti SC"/>
              </a:rPr>
              <a:t>什么？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464058"/>
            <a:ext cx="9144000" cy="3912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3999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33448" y="1996584"/>
            <a:ext cx="527685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 Unicode MS"/>
                <a:cs typeface="Arial Unicode MS"/>
              </a:rPr>
              <a:t>模块</a:t>
            </a:r>
            <a:r>
              <a:rPr sz="4400" spc="130" dirty="0">
                <a:latin typeface="Microsoft Sans Serif"/>
                <a:cs typeface="Microsoft Sans Serif"/>
              </a:rPr>
              <a:t>5</a:t>
            </a:r>
            <a:r>
              <a:rPr sz="4400" spc="-165" dirty="0">
                <a:latin typeface="Microsoft Sans Serif"/>
                <a:cs typeface="Microsoft Sans Serif"/>
              </a:rPr>
              <a:t>:</a:t>
            </a:r>
            <a:r>
              <a:rPr sz="4400" spc="130" dirty="0">
                <a:latin typeface="Microsoft Sans Serif"/>
                <a:cs typeface="Microsoft Sans Serif"/>
              </a:rPr>
              <a:t> </a:t>
            </a:r>
            <a:r>
              <a:rPr sz="4400" spc="80" dirty="0">
                <a:latin typeface="Microsoft Sans Serif"/>
                <a:cs typeface="Microsoft Sans Serif"/>
              </a:rPr>
              <a:t>ji</a:t>
            </a:r>
            <a:r>
              <a:rPr sz="4400" spc="210" dirty="0">
                <a:latin typeface="Microsoft Sans Serif"/>
                <a:cs typeface="Microsoft Sans Serif"/>
              </a:rPr>
              <a:t>e</a:t>
            </a:r>
            <a:r>
              <a:rPr sz="4400" spc="295" dirty="0">
                <a:latin typeface="Microsoft Sans Serif"/>
                <a:cs typeface="Microsoft Sans Serif"/>
              </a:rPr>
              <a:t>b</a:t>
            </a:r>
            <a:r>
              <a:rPr sz="4400" spc="-25" dirty="0">
                <a:latin typeface="Microsoft Sans Serif"/>
                <a:cs typeface="Microsoft Sans Serif"/>
              </a:rPr>
              <a:t>a</a:t>
            </a:r>
            <a:r>
              <a:rPr sz="4400" spc="-5" dirty="0">
                <a:latin typeface="Arial Unicode MS"/>
                <a:cs typeface="Arial Unicode MS"/>
              </a:rPr>
              <a:t>库的使用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323" rIns="0" bIns="0" rtlCol="0">
            <a:spAutoFit/>
          </a:bodyPr>
          <a:lstStyle/>
          <a:p>
            <a:pPr marL="387985">
              <a:lnSpc>
                <a:spcPct val="100000"/>
              </a:lnSpc>
            </a:pPr>
            <a:r>
              <a:rPr sz="2400" spc="-135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170" dirty="0">
                <a:solidFill>
                  <a:srgbClr val="1C85EE"/>
                </a:solidFill>
                <a:latin typeface="Microsoft Sans Serif"/>
                <a:cs typeface="Microsoft Sans Serif"/>
              </a:rPr>
              <a:t>thon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8477" cy="54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925" y="3632453"/>
            <a:ext cx="1841508" cy="57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09926" y="2302361"/>
            <a:ext cx="37242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0" dirty="0">
                <a:latin typeface="Microsoft Sans Serif"/>
                <a:cs typeface="Microsoft Sans Serif"/>
              </a:rPr>
              <a:t>j</a:t>
            </a:r>
            <a:r>
              <a:rPr spc="90" dirty="0">
                <a:latin typeface="Microsoft Sans Serif"/>
                <a:cs typeface="Microsoft Sans Serif"/>
              </a:rPr>
              <a:t>ie</a:t>
            </a:r>
            <a:r>
              <a:rPr spc="275" dirty="0">
                <a:latin typeface="Microsoft Sans Serif"/>
                <a:cs typeface="Microsoft Sans Serif"/>
              </a:rPr>
              <a:t>b</a:t>
            </a:r>
            <a:r>
              <a:rPr spc="-15" dirty="0">
                <a:latin typeface="Microsoft Sans Serif"/>
                <a:cs typeface="Microsoft Sans Serif"/>
              </a:rPr>
              <a:t>a</a:t>
            </a:r>
            <a:r>
              <a:rPr dirty="0">
                <a:latin typeface="Arial Unicode MS"/>
                <a:cs typeface="Arial Unicode MS"/>
              </a:rPr>
              <a:t>库基本介绍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0020">
              <a:lnSpc>
                <a:spcPct val="100000"/>
              </a:lnSpc>
            </a:pPr>
            <a:r>
              <a:rPr spc="150" dirty="0">
                <a:latin typeface="Microsoft Sans Serif"/>
                <a:cs typeface="Microsoft Sans Serif"/>
              </a:rPr>
              <a:t>j</a:t>
            </a:r>
            <a:r>
              <a:rPr spc="90" dirty="0">
                <a:latin typeface="Microsoft Sans Serif"/>
                <a:cs typeface="Microsoft Sans Serif"/>
              </a:rPr>
              <a:t>ie</a:t>
            </a:r>
            <a:r>
              <a:rPr spc="275" dirty="0">
                <a:latin typeface="Microsoft Sans Serif"/>
                <a:cs typeface="Microsoft Sans Serif"/>
              </a:rPr>
              <a:t>b</a:t>
            </a:r>
            <a:r>
              <a:rPr spc="-15" dirty="0">
                <a:latin typeface="Microsoft Sans Serif"/>
                <a:cs typeface="Microsoft Sans Serif"/>
              </a:rPr>
              <a:t>a</a:t>
            </a:r>
            <a:r>
              <a:rPr dirty="0">
                <a:latin typeface="Arial Unicode MS"/>
                <a:cs typeface="Arial Unicode MS"/>
              </a:rPr>
              <a:t>库概述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413" y="1619763"/>
            <a:ext cx="7383780" cy="279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7045">
              <a:lnSpc>
                <a:spcPct val="100000"/>
              </a:lnSpc>
            </a:pPr>
            <a:r>
              <a:rPr sz="2400" b="1" spc="55" dirty="0">
                <a:solidFill>
                  <a:srgbClr val="006FC0"/>
                </a:solidFill>
                <a:latin typeface="Arial"/>
                <a:cs typeface="Arial"/>
              </a:rPr>
              <a:t>j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是优秀的中文分词第三方库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中文文本需要通过分词获得单个的词语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55" dirty="0">
                <a:latin typeface="Arial"/>
                <a:cs typeface="Arial"/>
              </a:rPr>
              <a:t>j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95" dirty="0">
                <a:latin typeface="Arial"/>
                <a:cs typeface="Arial"/>
              </a:rPr>
              <a:t>b</a:t>
            </a:r>
            <a:r>
              <a:rPr sz="2400" b="1" spc="45" dirty="0">
                <a:latin typeface="Arial"/>
                <a:cs typeface="Arial"/>
              </a:rPr>
              <a:t>a</a:t>
            </a:r>
            <a:r>
              <a:rPr sz="2400" b="1" dirty="0">
                <a:latin typeface="Heiti SC"/>
                <a:cs typeface="Heiti SC"/>
              </a:rPr>
              <a:t>是优秀的中文分词第三方库，需要额外安装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55" dirty="0">
                <a:latin typeface="Arial"/>
                <a:cs typeface="Arial"/>
              </a:rPr>
              <a:t>j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95" dirty="0">
                <a:latin typeface="Arial"/>
                <a:cs typeface="Arial"/>
              </a:rPr>
              <a:t>b</a:t>
            </a:r>
            <a:r>
              <a:rPr sz="2400" b="1" spc="45" dirty="0">
                <a:latin typeface="Arial"/>
                <a:cs typeface="Arial"/>
              </a:rPr>
              <a:t>a</a:t>
            </a:r>
            <a:r>
              <a:rPr sz="2400" b="1" dirty="0">
                <a:latin typeface="Heiti SC"/>
                <a:cs typeface="Heiti SC"/>
              </a:rPr>
              <a:t>库提供三种分词模式，最简单只需掌握一个函数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569" y="549117"/>
            <a:ext cx="808291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5385">
              <a:lnSpc>
                <a:spcPct val="100000"/>
              </a:lnSpc>
            </a:pPr>
            <a:r>
              <a:rPr spc="150" dirty="0">
                <a:latin typeface="Microsoft Sans Serif"/>
                <a:cs typeface="Microsoft Sans Serif"/>
              </a:rPr>
              <a:t>j</a:t>
            </a:r>
            <a:r>
              <a:rPr spc="90" dirty="0">
                <a:latin typeface="Microsoft Sans Serif"/>
                <a:cs typeface="Microsoft Sans Serif"/>
              </a:rPr>
              <a:t>ie</a:t>
            </a:r>
            <a:r>
              <a:rPr spc="275" dirty="0">
                <a:latin typeface="Microsoft Sans Serif"/>
                <a:cs typeface="Microsoft Sans Serif"/>
              </a:rPr>
              <a:t>b</a:t>
            </a:r>
            <a:r>
              <a:rPr spc="-15" dirty="0">
                <a:latin typeface="Microsoft Sans Serif"/>
                <a:cs typeface="Microsoft Sans Serif"/>
              </a:rPr>
              <a:t>a</a:t>
            </a:r>
            <a:r>
              <a:rPr dirty="0">
                <a:latin typeface="Arial Unicode MS"/>
                <a:cs typeface="Arial Unicode MS"/>
              </a:rPr>
              <a:t>库的安装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4330" y="1619763"/>
            <a:ext cx="183768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400" b="1" spc="-9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400" b="1" spc="220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400" b="1" spc="125" dirty="0">
                <a:solidFill>
                  <a:srgbClr val="006FC0"/>
                </a:solidFill>
                <a:latin typeface="Heiti SC"/>
                <a:cs typeface="Heiti SC"/>
              </a:rPr>
              <a:t>命令行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8484" y="1619763"/>
            <a:ext cx="292671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pi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Arial"/>
                <a:cs typeface="Arial"/>
              </a:rPr>
              <a:t>ins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al</a:t>
            </a:r>
            <a:r>
              <a:rPr sz="2400" b="1" spc="30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55" dirty="0">
                <a:solidFill>
                  <a:srgbClr val="006FC0"/>
                </a:solidFill>
                <a:latin typeface="Arial"/>
                <a:cs typeface="Arial"/>
              </a:rPr>
              <a:t>j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1886" y="2500122"/>
            <a:ext cx="3670553" cy="1914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0035" y="2495550"/>
            <a:ext cx="3675887" cy="1919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8027" y="3712084"/>
            <a:ext cx="1728470" cy="215900"/>
          </a:xfrm>
          <a:custGeom>
            <a:avLst/>
            <a:gdLst/>
            <a:ahLst/>
            <a:cxnLst/>
            <a:rect l="l" t="t" r="r" b="b"/>
            <a:pathLst>
              <a:path w="1728470" h="215900">
                <a:moveTo>
                  <a:pt x="0" y="35940"/>
                </a:moveTo>
                <a:lnTo>
                  <a:pt x="21929" y="2833"/>
                </a:lnTo>
                <a:lnTo>
                  <a:pt x="1692275" y="0"/>
                </a:lnTo>
                <a:lnTo>
                  <a:pt x="1706257" y="2821"/>
                </a:lnTo>
                <a:lnTo>
                  <a:pt x="1717678" y="10515"/>
                </a:lnTo>
                <a:lnTo>
                  <a:pt x="1725382" y="21929"/>
                </a:lnTo>
                <a:lnTo>
                  <a:pt x="1728215" y="35907"/>
                </a:lnTo>
                <a:lnTo>
                  <a:pt x="1728216" y="179704"/>
                </a:lnTo>
                <a:lnTo>
                  <a:pt x="1725394" y="193687"/>
                </a:lnTo>
                <a:lnTo>
                  <a:pt x="1717700" y="205108"/>
                </a:lnTo>
                <a:lnTo>
                  <a:pt x="1706286" y="212812"/>
                </a:lnTo>
                <a:lnTo>
                  <a:pt x="1692308" y="215645"/>
                </a:lnTo>
                <a:lnTo>
                  <a:pt x="35941" y="215645"/>
                </a:lnTo>
                <a:lnTo>
                  <a:pt x="21958" y="212824"/>
                </a:lnTo>
                <a:lnTo>
                  <a:pt x="10537" y="205130"/>
                </a:lnTo>
                <a:lnTo>
                  <a:pt x="2833" y="193716"/>
                </a:lnTo>
                <a:lnTo>
                  <a:pt x="0" y="179738"/>
                </a:lnTo>
                <a:lnTo>
                  <a:pt x="0" y="35940"/>
                </a:lnTo>
                <a:close/>
              </a:path>
            </a:pathLst>
          </a:custGeom>
          <a:ln w="25146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2020">
              <a:lnSpc>
                <a:spcPct val="100000"/>
              </a:lnSpc>
            </a:pPr>
            <a:r>
              <a:rPr spc="150" dirty="0">
                <a:latin typeface="Microsoft Sans Serif"/>
                <a:cs typeface="Microsoft Sans Serif"/>
              </a:rPr>
              <a:t>j</a:t>
            </a:r>
            <a:r>
              <a:rPr spc="90" dirty="0">
                <a:latin typeface="Microsoft Sans Serif"/>
                <a:cs typeface="Microsoft Sans Serif"/>
              </a:rPr>
              <a:t>ie</a:t>
            </a:r>
            <a:r>
              <a:rPr spc="275" dirty="0">
                <a:latin typeface="Microsoft Sans Serif"/>
                <a:cs typeface="Microsoft Sans Serif"/>
              </a:rPr>
              <a:t>b</a:t>
            </a:r>
            <a:r>
              <a:rPr spc="-15" dirty="0">
                <a:latin typeface="Microsoft Sans Serif"/>
                <a:cs typeface="Microsoft Sans Serif"/>
              </a:rPr>
              <a:t>a</a:t>
            </a:r>
            <a:r>
              <a:rPr dirty="0">
                <a:latin typeface="Arial Unicode MS"/>
                <a:cs typeface="Arial Unicode MS"/>
              </a:rPr>
              <a:t>分词的原理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4349" y="1619763"/>
            <a:ext cx="6953884" cy="279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1039">
              <a:lnSpc>
                <a:spcPct val="100000"/>
              </a:lnSpc>
            </a:pPr>
            <a:r>
              <a:rPr sz="2400" b="1" spc="55" dirty="0">
                <a:solidFill>
                  <a:srgbClr val="006FC0"/>
                </a:solidFill>
                <a:latin typeface="Arial"/>
                <a:cs typeface="Arial"/>
              </a:rPr>
              <a:t>j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分词依靠中文词库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利用一个中文词库，确定中文字符之间的关联概率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中文字符间概率大的组成词组，形成分词结果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除了分词，用户还可以添加自定义的词组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09926" y="2302361"/>
            <a:ext cx="372427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0" dirty="0">
                <a:latin typeface="Microsoft Sans Serif"/>
                <a:cs typeface="Microsoft Sans Serif"/>
              </a:rPr>
              <a:t>j</a:t>
            </a:r>
            <a:r>
              <a:rPr spc="90" dirty="0">
                <a:latin typeface="Microsoft Sans Serif"/>
                <a:cs typeface="Microsoft Sans Serif"/>
              </a:rPr>
              <a:t>ie</a:t>
            </a:r>
            <a:r>
              <a:rPr spc="275" dirty="0">
                <a:latin typeface="Microsoft Sans Serif"/>
                <a:cs typeface="Microsoft Sans Serif"/>
              </a:rPr>
              <a:t>b</a:t>
            </a:r>
            <a:r>
              <a:rPr spc="-15" dirty="0">
                <a:latin typeface="Microsoft Sans Serif"/>
                <a:cs typeface="Microsoft Sans Serif"/>
              </a:rPr>
              <a:t>a</a:t>
            </a:r>
            <a:r>
              <a:rPr dirty="0">
                <a:latin typeface="Arial Unicode MS"/>
                <a:cs typeface="Arial Unicode MS"/>
              </a:rPr>
              <a:t>库使用说明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0035" y="3736352"/>
            <a:ext cx="875360" cy="805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363410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第</a:t>
            </a:r>
            <a:r>
              <a:rPr sz="3200" spc="95" dirty="0">
                <a:latin typeface="Microsoft Sans Serif"/>
                <a:cs typeface="Microsoft Sans Serif"/>
              </a:rPr>
              <a:t>6</a:t>
            </a:r>
            <a:r>
              <a:rPr sz="3200" spc="-5" dirty="0">
                <a:latin typeface="Arial Unicode MS"/>
                <a:cs typeface="Arial Unicode MS"/>
              </a:rPr>
              <a:t>章</a:t>
            </a:r>
            <a:r>
              <a:rPr sz="3200" spc="60" dirty="0">
                <a:latin typeface="Arial Unicode MS"/>
                <a:cs typeface="Arial Unicode MS"/>
              </a:rPr>
              <a:t> </a:t>
            </a:r>
            <a:r>
              <a:rPr sz="3200" spc="-5" dirty="0">
                <a:latin typeface="Arial Unicode MS"/>
                <a:cs typeface="Arial Unicode MS"/>
              </a:rPr>
              <a:t>组合数据类型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8980" y="633845"/>
            <a:ext cx="26955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9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200" b="1" spc="5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200" b="1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dirty="0">
                <a:latin typeface="Heiti SC"/>
                <a:cs typeface="Heiti SC"/>
              </a:rPr>
              <a:t>集合类型及操作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8980" y="1237339"/>
            <a:ext cx="269557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9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200" b="1" spc="5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2200" b="1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dirty="0">
                <a:latin typeface="Heiti SC"/>
                <a:cs typeface="Heiti SC"/>
              </a:rPr>
              <a:t>序列类型及操作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8980" y="1840832"/>
            <a:ext cx="3589654" cy="2115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95" dirty="0">
                <a:solidFill>
                  <a:srgbClr val="007EDE"/>
                </a:solidFill>
                <a:latin typeface="Arial"/>
                <a:cs typeface="Arial"/>
              </a:rPr>
              <a:t>6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dirty="0">
                <a:latin typeface="Heiti SC"/>
                <a:cs typeface="Heiti SC"/>
              </a:rPr>
              <a:t>实例</a:t>
            </a:r>
            <a:r>
              <a:rPr sz="2200" b="1" spc="10" dirty="0">
                <a:latin typeface="Arial"/>
                <a:cs typeface="Arial"/>
              </a:rPr>
              <a:t>9: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dirty="0">
                <a:latin typeface="Heiti SC"/>
                <a:cs typeface="Heiti SC"/>
              </a:rPr>
              <a:t>基本统计值计算</a:t>
            </a:r>
            <a:endParaRPr sz="22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95" dirty="0">
                <a:solidFill>
                  <a:srgbClr val="C00000"/>
                </a:solidFill>
                <a:latin typeface="Arial"/>
                <a:cs typeface="Arial"/>
              </a:rPr>
              <a:t>6</a:t>
            </a:r>
            <a:r>
              <a:rPr sz="2200" b="1" spc="5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C00000"/>
                </a:solidFill>
                <a:latin typeface="Arial"/>
                <a:cs typeface="Arial"/>
              </a:rPr>
              <a:t>4</a:t>
            </a:r>
            <a:r>
              <a:rPr sz="2200" b="1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dirty="0">
                <a:latin typeface="Heiti SC"/>
                <a:cs typeface="Heiti SC"/>
              </a:rPr>
              <a:t>字典类型及操作</a:t>
            </a:r>
            <a:endParaRPr sz="22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95" dirty="0">
                <a:solidFill>
                  <a:srgbClr val="007EDE"/>
                </a:solidFill>
                <a:latin typeface="Arial"/>
                <a:cs typeface="Arial"/>
              </a:rPr>
              <a:t>6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5</a:t>
            </a:r>
            <a:r>
              <a:rPr sz="22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dirty="0">
                <a:latin typeface="Heiti SC"/>
                <a:cs typeface="Heiti SC"/>
              </a:rPr>
              <a:t>模块</a:t>
            </a:r>
            <a:r>
              <a:rPr sz="2200" b="1" spc="10" dirty="0">
                <a:latin typeface="Arial"/>
                <a:cs typeface="Arial"/>
              </a:rPr>
              <a:t>5: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50" dirty="0">
                <a:latin typeface="Arial"/>
                <a:cs typeface="Arial"/>
              </a:rPr>
              <a:t>j</a:t>
            </a:r>
            <a:r>
              <a:rPr sz="2200" b="1" spc="60" dirty="0">
                <a:latin typeface="Arial"/>
                <a:cs typeface="Arial"/>
              </a:rPr>
              <a:t>ieb</a:t>
            </a:r>
            <a:r>
              <a:rPr sz="2200" b="1" spc="45" dirty="0">
                <a:latin typeface="Arial"/>
                <a:cs typeface="Arial"/>
              </a:rPr>
              <a:t>a</a:t>
            </a:r>
            <a:r>
              <a:rPr sz="2200" b="1" dirty="0">
                <a:latin typeface="Heiti SC"/>
                <a:cs typeface="Heiti SC"/>
              </a:rPr>
              <a:t>库的使用</a:t>
            </a:r>
            <a:endParaRPr sz="22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95" dirty="0">
                <a:solidFill>
                  <a:srgbClr val="007EDE"/>
                </a:solidFill>
                <a:latin typeface="Arial"/>
                <a:cs typeface="Arial"/>
              </a:rPr>
              <a:t>6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6</a:t>
            </a:r>
            <a:r>
              <a:rPr sz="22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dirty="0">
                <a:latin typeface="Heiti SC"/>
                <a:cs typeface="Heiti SC"/>
              </a:rPr>
              <a:t>实例</a:t>
            </a:r>
            <a:r>
              <a:rPr sz="2200" b="1" spc="55" dirty="0">
                <a:latin typeface="Arial"/>
                <a:cs typeface="Arial"/>
              </a:rPr>
              <a:t>10</a:t>
            </a:r>
            <a:r>
              <a:rPr sz="2200" b="1" spc="35" dirty="0">
                <a:latin typeface="Arial"/>
                <a:cs typeface="Arial"/>
              </a:rPr>
              <a:t>: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dirty="0">
                <a:latin typeface="Heiti SC"/>
                <a:cs typeface="Heiti SC"/>
              </a:rPr>
              <a:t>文本词频统计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2239" y="2114544"/>
            <a:ext cx="1187450" cy="1257300"/>
          </a:xfrm>
          <a:custGeom>
            <a:avLst/>
            <a:gdLst/>
            <a:ahLst/>
            <a:cxnLst/>
            <a:rect l="l" t="t" r="r" b="b"/>
            <a:pathLst>
              <a:path w="1187450" h="1257300">
                <a:moveTo>
                  <a:pt x="311879" y="895350"/>
                </a:moveTo>
                <a:lnTo>
                  <a:pt x="247566" y="918210"/>
                </a:lnTo>
                <a:lnTo>
                  <a:pt x="225738" y="924560"/>
                </a:lnTo>
                <a:lnTo>
                  <a:pt x="161398" y="947420"/>
                </a:lnTo>
                <a:lnTo>
                  <a:pt x="121116" y="965200"/>
                </a:lnTo>
                <a:lnTo>
                  <a:pt x="84466" y="986790"/>
                </a:lnTo>
                <a:lnTo>
                  <a:pt x="52773" y="1012190"/>
                </a:lnTo>
                <a:lnTo>
                  <a:pt x="27361" y="1042670"/>
                </a:lnTo>
                <a:lnTo>
                  <a:pt x="9554" y="1079500"/>
                </a:lnTo>
                <a:lnTo>
                  <a:pt x="676" y="1123950"/>
                </a:lnTo>
                <a:lnTo>
                  <a:pt x="0" y="1149350"/>
                </a:lnTo>
                <a:lnTo>
                  <a:pt x="1505" y="1160780"/>
                </a:lnTo>
                <a:lnTo>
                  <a:pt x="15114" y="1209040"/>
                </a:lnTo>
                <a:lnTo>
                  <a:pt x="26033" y="1233170"/>
                </a:lnTo>
                <a:lnTo>
                  <a:pt x="32412" y="1245870"/>
                </a:lnTo>
                <a:lnTo>
                  <a:pt x="39363" y="1257300"/>
                </a:lnTo>
                <a:lnTo>
                  <a:pt x="311879" y="1257300"/>
                </a:lnTo>
                <a:lnTo>
                  <a:pt x="311879" y="895350"/>
                </a:lnTo>
                <a:close/>
              </a:path>
              <a:path w="1187450" h="1257300">
                <a:moveTo>
                  <a:pt x="311879" y="579120"/>
                </a:moveTo>
                <a:lnTo>
                  <a:pt x="311879" y="624840"/>
                </a:lnTo>
                <a:lnTo>
                  <a:pt x="316883" y="628650"/>
                </a:lnTo>
                <a:lnTo>
                  <a:pt x="321874" y="628650"/>
                </a:lnTo>
                <a:lnTo>
                  <a:pt x="329391" y="637540"/>
                </a:lnTo>
                <a:lnTo>
                  <a:pt x="334237" y="647700"/>
                </a:lnTo>
                <a:lnTo>
                  <a:pt x="339454" y="657860"/>
                </a:lnTo>
                <a:lnTo>
                  <a:pt x="345173" y="669290"/>
                </a:lnTo>
                <a:lnTo>
                  <a:pt x="351523" y="679450"/>
                </a:lnTo>
                <a:lnTo>
                  <a:pt x="358633" y="692150"/>
                </a:lnTo>
                <a:lnTo>
                  <a:pt x="366633" y="704850"/>
                </a:lnTo>
                <a:lnTo>
                  <a:pt x="372118" y="715010"/>
                </a:lnTo>
                <a:lnTo>
                  <a:pt x="378127" y="726440"/>
                </a:lnTo>
                <a:lnTo>
                  <a:pt x="384593" y="736600"/>
                </a:lnTo>
                <a:lnTo>
                  <a:pt x="391451" y="746760"/>
                </a:lnTo>
                <a:lnTo>
                  <a:pt x="398635" y="758190"/>
                </a:lnTo>
                <a:lnTo>
                  <a:pt x="406079" y="768350"/>
                </a:lnTo>
                <a:lnTo>
                  <a:pt x="413717" y="779780"/>
                </a:lnTo>
                <a:lnTo>
                  <a:pt x="421483" y="791210"/>
                </a:lnTo>
                <a:lnTo>
                  <a:pt x="418307" y="802640"/>
                </a:lnTo>
                <a:lnTo>
                  <a:pt x="394914" y="845820"/>
                </a:lnTo>
                <a:lnTo>
                  <a:pt x="363908" y="872490"/>
                </a:lnTo>
                <a:lnTo>
                  <a:pt x="335628" y="886460"/>
                </a:lnTo>
                <a:lnTo>
                  <a:pt x="328135" y="890270"/>
                </a:lnTo>
                <a:lnTo>
                  <a:pt x="320630" y="892810"/>
                </a:lnTo>
                <a:lnTo>
                  <a:pt x="311879" y="895350"/>
                </a:lnTo>
                <a:lnTo>
                  <a:pt x="311879" y="1257300"/>
                </a:lnTo>
                <a:lnTo>
                  <a:pt x="593146" y="1257300"/>
                </a:lnTo>
                <a:lnTo>
                  <a:pt x="593146" y="1212850"/>
                </a:lnTo>
                <a:lnTo>
                  <a:pt x="584396" y="1211580"/>
                </a:lnTo>
                <a:lnTo>
                  <a:pt x="578148" y="1203960"/>
                </a:lnTo>
                <a:lnTo>
                  <a:pt x="578148" y="1184910"/>
                </a:lnTo>
                <a:lnTo>
                  <a:pt x="584396" y="1178560"/>
                </a:lnTo>
                <a:lnTo>
                  <a:pt x="593146" y="1177290"/>
                </a:lnTo>
                <a:lnTo>
                  <a:pt x="593146" y="1164590"/>
                </a:lnTo>
                <a:lnTo>
                  <a:pt x="584396" y="1163320"/>
                </a:lnTo>
                <a:lnTo>
                  <a:pt x="578148" y="1155700"/>
                </a:lnTo>
                <a:lnTo>
                  <a:pt x="578148" y="1136650"/>
                </a:lnTo>
                <a:lnTo>
                  <a:pt x="584396" y="1127760"/>
                </a:lnTo>
                <a:lnTo>
                  <a:pt x="593146" y="1127760"/>
                </a:lnTo>
                <a:lnTo>
                  <a:pt x="593146" y="1108710"/>
                </a:lnTo>
                <a:lnTo>
                  <a:pt x="554932" y="1094740"/>
                </a:lnTo>
                <a:lnTo>
                  <a:pt x="519633" y="1076960"/>
                </a:lnTo>
                <a:lnTo>
                  <a:pt x="486453" y="1055370"/>
                </a:lnTo>
                <a:lnTo>
                  <a:pt x="444135" y="1017270"/>
                </a:lnTo>
                <a:lnTo>
                  <a:pt x="412807" y="981710"/>
                </a:lnTo>
                <a:lnTo>
                  <a:pt x="391674" y="952500"/>
                </a:lnTo>
                <a:lnTo>
                  <a:pt x="380946" y="937260"/>
                </a:lnTo>
                <a:lnTo>
                  <a:pt x="370070" y="920750"/>
                </a:lnTo>
                <a:lnTo>
                  <a:pt x="381666" y="915670"/>
                </a:lnTo>
                <a:lnTo>
                  <a:pt x="392556" y="909320"/>
                </a:lnTo>
                <a:lnTo>
                  <a:pt x="430339" y="875030"/>
                </a:lnTo>
                <a:lnTo>
                  <a:pt x="454435" y="844550"/>
                </a:lnTo>
                <a:lnTo>
                  <a:pt x="462006" y="833120"/>
                </a:lnTo>
                <a:lnTo>
                  <a:pt x="469454" y="822960"/>
                </a:lnTo>
                <a:lnTo>
                  <a:pt x="592683" y="822960"/>
                </a:lnTo>
                <a:lnTo>
                  <a:pt x="592130" y="768350"/>
                </a:lnTo>
                <a:lnTo>
                  <a:pt x="551735" y="768350"/>
                </a:lnTo>
                <a:lnTo>
                  <a:pt x="538601" y="765810"/>
                </a:lnTo>
                <a:lnTo>
                  <a:pt x="501334" y="744220"/>
                </a:lnTo>
                <a:lnTo>
                  <a:pt x="475771" y="702310"/>
                </a:lnTo>
                <a:lnTo>
                  <a:pt x="473985" y="690880"/>
                </a:lnTo>
                <a:lnTo>
                  <a:pt x="474130" y="678180"/>
                </a:lnTo>
                <a:lnTo>
                  <a:pt x="504035" y="642620"/>
                </a:lnTo>
                <a:lnTo>
                  <a:pt x="545118" y="628650"/>
                </a:lnTo>
                <a:lnTo>
                  <a:pt x="576868" y="623570"/>
                </a:lnTo>
                <a:lnTo>
                  <a:pt x="593146" y="623570"/>
                </a:lnTo>
                <a:lnTo>
                  <a:pt x="593146" y="621030"/>
                </a:lnTo>
                <a:lnTo>
                  <a:pt x="427702" y="621030"/>
                </a:lnTo>
                <a:lnTo>
                  <a:pt x="418709" y="619760"/>
                </a:lnTo>
                <a:lnTo>
                  <a:pt x="410498" y="614680"/>
                </a:lnTo>
                <a:lnTo>
                  <a:pt x="403040" y="605790"/>
                </a:lnTo>
                <a:lnTo>
                  <a:pt x="396308" y="595630"/>
                </a:lnTo>
                <a:lnTo>
                  <a:pt x="332153" y="595630"/>
                </a:lnTo>
                <a:lnTo>
                  <a:pt x="321453" y="588010"/>
                </a:lnTo>
                <a:lnTo>
                  <a:pt x="311879" y="579120"/>
                </a:lnTo>
                <a:close/>
              </a:path>
              <a:path w="1187450" h="1257300">
                <a:moveTo>
                  <a:pt x="773467" y="814070"/>
                </a:moveTo>
                <a:lnTo>
                  <a:pt x="732750" y="814070"/>
                </a:lnTo>
                <a:lnTo>
                  <a:pt x="737526" y="828040"/>
                </a:lnTo>
                <a:lnTo>
                  <a:pt x="755625" y="863600"/>
                </a:lnTo>
                <a:lnTo>
                  <a:pt x="779717" y="894080"/>
                </a:lnTo>
                <a:lnTo>
                  <a:pt x="810236" y="916940"/>
                </a:lnTo>
                <a:lnTo>
                  <a:pt x="821911" y="922020"/>
                </a:lnTo>
                <a:lnTo>
                  <a:pt x="810286" y="935990"/>
                </a:lnTo>
                <a:lnTo>
                  <a:pt x="799002" y="949960"/>
                </a:lnTo>
                <a:lnTo>
                  <a:pt x="788004" y="963930"/>
                </a:lnTo>
                <a:lnTo>
                  <a:pt x="777240" y="976630"/>
                </a:lnTo>
                <a:lnTo>
                  <a:pt x="766656" y="988060"/>
                </a:lnTo>
                <a:lnTo>
                  <a:pt x="756198" y="999490"/>
                </a:lnTo>
                <a:lnTo>
                  <a:pt x="725049" y="1029970"/>
                </a:lnTo>
                <a:lnTo>
                  <a:pt x="714563" y="1038860"/>
                </a:lnTo>
                <a:lnTo>
                  <a:pt x="703936" y="1047750"/>
                </a:lnTo>
                <a:lnTo>
                  <a:pt x="693115" y="1055370"/>
                </a:lnTo>
                <a:lnTo>
                  <a:pt x="682047" y="1064260"/>
                </a:lnTo>
                <a:lnTo>
                  <a:pt x="670677" y="1070610"/>
                </a:lnTo>
                <a:lnTo>
                  <a:pt x="658954" y="1078230"/>
                </a:lnTo>
                <a:lnTo>
                  <a:pt x="646822" y="1084580"/>
                </a:lnTo>
                <a:lnTo>
                  <a:pt x="634228" y="1090930"/>
                </a:lnTo>
                <a:lnTo>
                  <a:pt x="621120" y="1097280"/>
                </a:lnTo>
                <a:lnTo>
                  <a:pt x="607444" y="1103630"/>
                </a:lnTo>
                <a:lnTo>
                  <a:pt x="593146" y="1108710"/>
                </a:lnTo>
                <a:lnTo>
                  <a:pt x="593146" y="1127760"/>
                </a:lnTo>
                <a:lnTo>
                  <a:pt x="604399" y="1127760"/>
                </a:lnTo>
                <a:lnTo>
                  <a:pt x="611904" y="1135380"/>
                </a:lnTo>
                <a:lnTo>
                  <a:pt x="611904" y="1155700"/>
                </a:lnTo>
                <a:lnTo>
                  <a:pt x="604399" y="1164590"/>
                </a:lnTo>
                <a:lnTo>
                  <a:pt x="593146" y="1164590"/>
                </a:lnTo>
                <a:lnTo>
                  <a:pt x="593146" y="1177290"/>
                </a:lnTo>
                <a:lnTo>
                  <a:pt x="604399" y="1177290"/>
                </a:lnTo>
                <a:lnTo>
                  <a:pt x="611904" y="1183640"/>
                </a:lnTo>
                <a:lnTo>
                  <a:pt x="611904" y="1203960"/>
                </a:lnTo>
                <a:lnTo>
                  <a:pt x="604399" y="1212850"/>
                </a:lnTo>
                <a:lnTo>
                  <a:pt x="593146" y="1212850"/>
                </a:lnTo>
                <a:lnTo>
                  <a:pt x="593146" y="1257300"/>
                </a:lnTo>
                <a:lnTo>
                  <a:pt x="875671" y="1257300"/>
                </a:lnTo>
                <a:lnTo>
                  <a:pt x="875527" y="896620"/>
                </a:lnTo>
                <a:lnTo>
                  <a:pt x="866474" y="892810"/>
                </a:lnTo>
                <a:lnTo>
                  <a:pt x="855384" y="889000"/>
                </a:lnTo>
                <a:lnTo>
                  <a:pt x="840254" y="882650"/>
                </a:lnTo>
                <a:lnTo>
                  <a:pt x="804197" y="858520"/>
                </a:lnTo>
                <a:lnTo>
                  <a:pt x="780459" y="828040"/>
                </a:lnTo>
                <a:lnTo>
                  <a:pt x="774946" y="817880"/>
                </a:lnTo>
                <a:lnTo>
                  <a:pt x="773467" y="814070"/>
                </a:lnTo>
                <a:close/>
              </a:path>
              <a:path w="1187450" h="1257300">
                <a:moveTo>
                  <a:pt x="875671" y="896620"/>
                </a:moveTo>
                <a:lnTo>
                  <a:pt x="875671" y="1257300"/>
                </a:lnTo>
                <a:lnTo>
                  <a:pt x="1152987" y="1247140"/>
                </a:lnTo>
                <a:lnTo>
                  <a:pt x="1170528" y="1211580"/>
                </a:lnTo>
                <a:lnTo>
                  <a:pt x="1182129" y="1174750"/>
                </a:lnTo>
                <a:lnTo>
                  <a:pt x="1186948" y="1139190"/>
                </a:lnTo>
                <a:lnTo>
                  <a:pt x="1186355" y="1115060"/>
                </a:lnTo>
                <a:lnTo>
                  <a:pt x="1177622" y="1073150"/>
                </a:lnTo>
                <a:lnTo>
                  <a:pt x="1159929" y="1037590"/>
                </a:lnTo>
                <a:lnTo>
                  <a:pt x="1134606" y="1008380"/>
                </a:lnTo>
                <a:lnTo>
                  <a:pt x="1102978" y="984250"/>
                </a:lnTo>
                <a:lnTo>
                  <a:pt x="1066375" y="965200"/>
                </a:lnTo>
                <a:lnTo>
                  <a:pt x="1026123" y="947420"/>
                </a:lnTo>
                <a:lnTo>
                  <a:pt x="983549" y="932180"/>
                </a:lnTo>
                <a:lnTo>
                  <a:pt x="961806" y="925830"/>
                </a:lnTo>
                <a:lnTo>
                  <a:pt x="939981" y="918210"/>
                </a:lnTo>
                <a:lnTo>
                  <a:pt x="918240" y="911860"/>
                </a:lnTo>
                <a:lnTo>
                  <a:pt x="875671" y="896620"/>
                </a:lnTo>
                <a:close/>
              </a:path>
              <a:path w="1187450" h="1257300">
                <a:moveTo>
                  <a:pt x="592683" y="822960"/>
                </a:moveTo>
                <a:lnTo>
                  <a:pt x="469454" y="822960"/>
                </a:lnTo>
                <a:lnTo>
                  <a:pt x="506439" y="845820"/>
                </a:lnTo>
                <a:lnTo>
                  <a:pt x="518707" y="850900"/>
                </a:lnTo>
                <a:lnTo>
                  <a:pt x="530801" y="857250"/>
                </a:lnTo>
                <a:lnTo>
                  <a:pt x="554124" y="864870"/>
                </a:lnTo>
                <a:lnTo>
                  <a:pt x="565181" y="867410"/>
                </a:lnTo>
                <a:lnTo>
                  <a:pt x="575719" y="868680"/>
                </a:lnTo>
                <a:lnTo>
                  <a:pt x="593146" y="868680"/>
                </a:lnTo>
                <a:lnTo>
                  <a:pt x="592683" y="822960"/>
                </a:lnTo>
                <a:close/>
              </a:path>
              <a:path w="1187450" h="1257300">
                <a:moveTo>
                  <a:pt x="594404" y="749300"/>
                </a:moveTo>
                <a:lnTo>
                  <a:pt x="593146" y="749300"/>
                </a:lnTo>
                <a:lnTo>
                  <a:pt x="593146" y="868680"/>
                </a:lnTo>
                <a:lnTo>
                  <a:pt x="613728" y="868680"/>
                </a:lnTo>
                <a:lnTo>
                  <a:pt x="624372" y="867410"/>
                </a:lnTo>
                <a:lnTo>
                  <a:pt x="635472" y="863600"/>
                </a:lnTo>
                <a:lnTo>
                  <a:pt x="646962" y="861060"/>
                </a:lnTo>
                <a:lnTo>
                  <a:pt x="670848" y="850900"/>
                </a:lnTo>
                <a:lnTo>
                  <a:pt x="695499" y="838200"/>
                </a:lnTo>
                <a:lnTo>
                  <a:pt x="720385" y="822960"/>
                </a:lnTo>
                <a:lnTo>
                  <a:pt x="732750" y="814070"/>
                </a:lnTo>
                <a:lnTo>
                  <a:pt x="773467" y="814070"/>
                </a:lnTo>
                <a:lnTo>
                  <a:pt x="770510" y="806450"/>
                </a:lnTo>
                <a:lnTo>
                  <a:pt x="767080" y="793750"/>
                </a:lnTo>
                <a:lnTo>
                  <a:pt x="764584" y="781050"/>
                </a:lnTo>
                <a:lnTo>
                  <a:pt x="773046" y="772160"/>
                </a:lnTo>
                <a:lnTo>
                  <a:pt x="775399" y="769620"/>
                </a:lnTo>
                <a:lnTo>
                  <a:pt x="635449" y="769620"/>
                </a:lnTo>
                <a:lnTo>
                  <a:pt x="624732" y="765810"/>
                </a:lnTo>
                <a:lnTo>
                  <a:pt x="614786" y="758190"/>
                </a:lnTo>
                <a:lnTo>
                  <a:pt x="604910" y="751840"/>
                </a:lnTo>
                <a:lnTo>
                  <a:pt x="594404" y="749300"/>
                </a:lnTo>
                <a:close/>
              </a:path>
              <a:path w="1187450" h="1257300">
                <a:moveTo>
                  <a:pt x="640763" y="577850"/>
                </a:moveTo>
                <a:lnTo>
                  <a:pt x="625891" y="577850"/>
                </a:lnTo>
                <a:lnTo>
                  <a:pt x="593146" y="580390"/>
                </a:lnTo>
                <a:lnTo>
                  <a:pt x="606436" y="623570"/>
                </a:lnTo>
                <a:lnTo>
                  <a:pt x="622402" y="624840"/>
                </a:lnTo>
                <a:lnTo>
                  <a:pt x="637815" y="627380"/>
                </a:lnTo>
                <a:lnTo>
                  <a:pt x="678067" y="642620"/>
                </a:lnTo>
                <a:lnTo>
                  <a:pt x="707766" y="681990"/>
                </a:lnTo>
                <a:lnTo>
                  <a:pt x="709125" y="695960"/>
                </a:lnTo>
                <a:lnTo>
                  <a:pt x="707284" y="707390"/>
                </a:lnTo>
                <a:lnTo>
                  <a:pt x="680197" y="746760"/>
                </a:lnTo>
                <a:lnTo>
                  <a:pt x="635449" y="769620"/>
                </a:lnTo>
                <a:lnTo>
                  <a:pt x="775399" y="769620"/>
                </a:lnTo>
                <a:lnTo>
                  <a:pt x="804239" y="734060"/>
                </a:lnTo>
                <a:lnTo>
                  <a:pt x="823718" y="699770"/>
                </a:lnTo>
                <a:lnTo>
                  <a:pt x="829251" y="687070"/>
                </a:lnTo>
                <a:lnTo>
                  <a:pt x="836060" y="676910"/>
                </a:lnTo>
                <a:lnTo>
                  <a:pt x="842606" y="665480"/>
                </a:lnTo>
                <a:lnTo>
                  <a:pt x="848891" y="654050"/>
                </a:lnTo>
                <a:lnTo>
                  <a:pt x="854912" y="642620"/>
                </a:lnTo>
                <a:lnTo>
                  <a:pt x="860672" y="631190"/>
                </a:lnTo>
                <a:lnTo>
                  <a:pt x="875671" y="624840"/>
                </a:lnTo>
                <a:lnTo>
                  <a:pt x="875498" y="621030"/>
                </a:lnTo>
                <a:lnTo>
                  <a:pt x="753030" y="621030"/>
                </a:lnTo>
                <a:lnTo>
                  <a:pt x="744031" y="619760"/>
                </a:lnTo>
                <a:lnTo>
                  <a:pt x="734408" y="615950"/>
                </a:lnTo>
                <a:lnTo>
                  <a:pt x="733164" y="613410"/>
                </a:lnTo>
                <a:lnTo>
                  <a:pt x="730662" y="612140"/>
                </a:lnTo>
                <a:lnTo>
                  <a:pt x="690716" y="588010"/>
                </a:lnTo>
                <a:lnTo>
                  <a:pt x="654661" y="579120"/>
                </a:lnTo>
                <a:lnTo>
                  <a:pt x="640763" y="577850"/>
                </a:lnTo>
                <a:close/>
              </a:path>
              <a:path w="1187450" h="1257300">
                <a:moveTo>
                  <a:pt x="591937" y="749300"/>
                </a:moveTo>
                <a:lnTo>
                  <a:pt x="582211" y="751840"/>
                </a:lnTo>
                <a:lnTo>
                  <a:pt x="572778" y="758190"/>
                </a:lnTo>
                <a:lnTo>
                  <a:pt x="562874" y="764540"/>
                </a:lnTo>
                <a:lnTo>
                  <a:pt x="551735" y="768350"/>
                </a:lnTo>
                <a:lnTo>
                  <a:pt x="592130" y="768350"/>
                </a:lnTo>
                <a:lnTo>
                  <a:pt x="591937" y="749300"/>
                </a:lnTo>
                <a:close/>
              </a:path>
              <a:path w="1187450" h="1257300">
                <a:moveTo>
                  <a:pt x="311020" y="163830"/>
                </a:moveTo>
                <a:lnTo>
                  <a:pt x="305995" y="175260"/>
                </a:lnTo>
                <a:lnTo>
                  <a:pt x="301290" y="186690"/>
                </a:lnTo>
                <a:lnTo>
                  <a:pt x="296896" y="199390"/>
                </a:lnTo>
                <a:lnTo>
                  <a:pt x="292806" y="210820"/>
                </a:lnTo>
                <a:lnTo>
                  <a:pt x="282261" y="248920"/>
                </a:lnTo>
                <a:lnTo>
                  <a:pt x="274120" y="287020"/>
                </a:lnTo>
                <a:lnTo>
                  <a:pt x="268143" y="325120"/>
                </a:lnTo>
                <a:lnTo>
                  <a:pt x="263124" y="374650"/>
                </a:lnTo>
                <a:lnTo>
                  <a:pt x="259925" y="379730"/>
                </a:lnTo>
                <a:lnTo>
                  <a:pt x="245588" y="426720"/>
                </a:lnTo>
                <a:lnTo>
                  <a:pt x="241338" y="469900"/>
                </a:lnTo>
                <a:lnTo>
                  <a:pt x="241689" y="481330"/>
                </a:lnTo>
                <a:lnTo>
                  <a:pt x="249942" y="530860"/>
                </a:lnTo>
                <a:lnTo>
                  <a:pt x="268350" y="577850"/>
                </a:lnTo>
                <a:lnTo>
                  <a:pt x="291996" y="609600"/>
                </a:lnTo>
                <a:lnTo>
                  <a:pt x="311879" y="624840"/>
                </a:lnTo>
                <a:lnTo>
                  <a:pt x="310824" y="577850"/>
                </a:lnTo>
                <a:lnTo>
                  <a:pt x="304536" y="568960"/>
                </a:lnTo>
                <a:lnTo>
                  <a:pt x="298858" y="560070"/>
                </a:lnTo>
                <a:lnTo>
                  <a:pt x="282648" y="515620"/>
                </a:lnTo>
                <a:lnTo>
                  <a:pt x="277868" y="477520"/>
                </a:lnTo>
                <a:lnTo>
                  <a:pt x="277786" y="463550"/>
                </a:lnTo>
                <a:lnTo>
                  <a:pt x="278491" y="450850"/>
                </a:lnTo>
                <a:lnTo>
                  <a:pt x="285536" y="411480"/>
                </a:lnTo>
                <a:lnTo>
                  <a:pt x="304115" y="375920"/>
                </a:lnTo>
                <a:lnTo>
                  <a:pt x="311879" y="370840"/>
                </a:lnTo>
                <a:lnTo>
                  <a:pt x="311020" y="163830"/>
                </a:lnTo>
                <a:close/>
              </a:path>
              <a:path w="1187450" h="1257300">
                <a:moveTo>
                  <a:pt x="565447" y="577850"/>
                </a:moveTo>
                <a:lnTo>
                  <a:pt x="535822" y="577850"/>
                </a:lnTo>
                <a:lnTo>
                  <a:pt x="522484" y="580390"/>
                </a:lnTo>
                <a:lnTo>
                  <a:pt x="478398" y="594360"/>
                </a:lnTo>
                <a:lnTo>
                  <a:pt x="454386" y="610870"/>
                </a:lnTo>
                <a:lnTo>
                  <a:pt x="451884" y="612140"/>
                </a:lnTo>
                <a:lnTo>
                  <a:pt x="448138" y="615950"/>
                </a:lnTo>
                <a:lnTo>
                  <a:pt x="437502" y="619760"/>
                </a:lnTo>
                <a:lnTo>
                  <a:pt x="427702" y="621030"/>
                </a:lnTo>
                <a:lnTo>
                  <a:pt x="593146" y="621030"/>
                </a:lnTo>
                <a:lnTo>
                  <a:pt x="593146" y="580390"/>
                </a:lnTo>
                <a:lnTo>
                  <a:pt x="581781" y="579120"/>
                </a:lnTo>
                <a:lnTo>
                  <a:pt x="565447" y="577850"/>
                </a:lnTo>
                <a:close/>
              </a:path>
              <a:path w="1187450" h="1257300">
                <a:moveTo>
                  <a:pt x="651935" y="0"/>
                </a:moveTo>
                <a:lnTo>
                  <a:pt x="633022" y="0"/>
                </a:lnTo>
                <a:lnTo>
                  <a:pt x="593146" y="2540"/>
                </a:lnTo>
                <a:lnTo>
                  <a:pt x="593146" y="276860"/>
                </a:lnTo>
                <a:lnTo>
                  <a:pt x="603053" y="283210"/>
                </a:lnTo>
                <a:lnTo>
                  <a:pt x="612922" y="290830"/>
                </a:lnTo>
                <a:lnTo>
                  <a:pt x="632690" y="304800"/>
                </a:lnTo>
                <a:lnTo>
                  <a:pt x="642662" y="311150"/>
                </a:lnTo>
                <a:lnTo>
                  <a:pt x="652742" y="318770"/>
                </a:lnTo>
                <a:lnTo>
                  <a:pt x="694873" y="344170"/>
                </a:lnTo>
                <a:lnTo>
                  <a:pt x="706041" y="349250"/>
                </a:lnTo>
                <a:lnTo>
                  <a:pt x="717537" y="355600"/>
                </a:lnTo>
                <a:lnTo>
                  <a:pt x="729396" y="360680"/>
                </a:lnTo>
                <a:lnTo>
                  <a:pt x="741656" y="364490"/>
                </a:lnTo>
                <a:lnTo>
                  <a:pt x="754352" y="369570"/>
                </a:lnTo>
                <a:lnTo>
                  <a:pt x="767522" y="373380"/>
                </a:lnTo>
                <a:lnTo>
                  <a:pt x="781203" y="375920"/>
                </a:lnTo>
                <a:lnTo>
                  <a:pt x="810240" y="381000"/>
                </a:lnTo>
                <a:lnTo>
                  <a:pt x="825671" y="382270"/>
                </a:lnTo>
                <a:lnTo>
                  <a:pt x="825366" y="396240"/>
                </a:lnTo>
                <a:lnTo>
                  <a:pt x="822057" y="450850"/>
                </a:lnTo>
                <a:lnTo>
                  <a:pt x="815227" y="505460"/>
                </a:lnTo>
                <a:lnTo>
                  <a:pt x="804414" y="553720"/>
                </a:lnTo>
                <a:lnTo>
                  <a:pt x="789214" y="593090"/>
                </a:lnTo>
                <a:lnTo>
                  <a:pt x="761422" y="621030"/>
                </a:lnTo>
                <a:lnTo>
                  <a:pt x="875498" y="621030"/>
                </a:lnTo>
                <a:lnTo>
                  <a:pt x="874173" y="591820"/>
                </a:lnTo>
                <a:lnTo>
                  <a:pt x="854483" y="591820"/>
                </a:lnTo>
                <a:lnTo>
                  <a:pt x="843615" y="589280"/>
                </a:lnTo>
                <a:lnTo>
                  <a:pt x="841111" y="543560"/>
                </a:lnTo>
                <a:lnTo>
                  <a:pt x="840426" y="513080"/>
                </a:lnTo>
                <a:lnTo>
                  <a:pt x="840527" y="490220"/>
                </a:lnTo>
                <a:lnTo>
                  <a:pt x="842909" y="444500"/>
                </a:lnTo>
                <a:lnTo>
                  <a:pt x="850359" y="397510"/>
                </a:lnTo>
                <a:lnTo>
                  <a:pt x="868153" y="368300"/>
                </a:lnTo>
                <a:lnTo>
                  <a:pt x="875671" y="368300"/>
                </a:lnTo>
                <a:lnTo>
                  <a:pt x="875671" y="172720"/>
                </a:lnTo>
                <a:lnTo>
                  <a:pt x="858409" y="137160"/>
                </a:lnTo>
                <a:lnTo>
                  <a:pt x="828185" y="91440"/>
                </a:lnTo>
                <a:lnTo>
                  <a:pt x="792603" y="53340"/>
                </a:lnTo>
                <a:lnTo>
                  <a:pt x="751485" y="25400"/>
                </a:lnTo>
                <a:lnTo>
                  <a:pt x="704655" y="7620"/>
                </a:lnTo>
                <a:lnTo>
                  <a:pt x="670174" y="1270"/>
                </a:lnTo>
                <a:lnTo>
                  <a:pt x="651935" y="0"/>
                </a:lnTo>
                <a:close/>
              </a:path>
              <a:path w="1187450" h="1257300">
                <a:moveTo>
                  <a:pt x="875671" y="172720"/>
                </a:moveTo>
                <a:lnTo>
                  <a:pt x="881475" y="372110"/>
                </a:lnTo>
                <a:lnTo>
                  <a:pt x="888098" y="379730"/>
                </a:lnTo>
                <a:lnTo>
                  <a:pt x="894856" y="392430"/>
                </a:lnTo>
                <a:lnTo>
                  <a:pt x="907205" y="435610"/>
                </a:lnTo>
                <a:lnTo>
                  <a:pt x="909655" y="461010"/>
                </a:lnTo>
                <a:lnTo>
                  <a:pt x="909641" y="473710"/>
                </a:lnTo>
                <a:lnTo>
                  <a:pt x="904865" y="513080"/>
                </a:lnTo>
                <a:lnTo>
                  <a:pt x="888140" y="560070"/>
                </a:lnTo>
                <a:lnTo>
                  <a:pt x="875671" y="577850"/>
                </a:lnTo>
                <a:lnTo>
                  <a:pt x="882585" y="619760"/>
                </a:lnTo>
                <a:lnTo>
                  <a:pt x="910200" y="590550"/>
                </a:lnTo>
                <a:lnTo>
                  <a:pt x="931183" y="549910"/>
                </a:lnTo>
                <a:lnTo>
                  <a:pt x="942455" y="506730"/>
                </a:lnTo>
                <a:lnTo>
                  <a:pt x="944976" y="473710"/>
                </a:lnTo>
                <a:lnTo>
                  <a:pt x="944868" y="461010"/>
                </a:lnTo>
                <a:lnTo>
                  <a:pt x="939853" y="419100"/>
                </a:lnTo>
                <a:lnTo>
                  <a:pt x="929048" y="382270"/>
                </a:lnTo>
                <a:lnTo>
                  <a:pt x="923931" y="369570"/>
                </a:lnTo>
                <a:lnTo>
                  <a:pt x="922185" y="355600"/>
                </a:lnTo>
                <a:lnTo>
                  <a:pt x="920269" y="341630"/>
                </a:lnTo>
                <a:lnTo>
                  <a:pt x="918184" y="328930"/>
                </a:lnTo>
                <a:lnTo>
                  <a:pt x="915930" y="314960"/>
                </a:lnTo>
                <a:lnTo>
                  <a:pt x="908150" y="276860"/>
                </a:lnTo>
                <a:lnTo>
                  <a:pt x="895407" y="228600"/>
                </a:lnTo>
                <a:lnTo>
                  <a:pt x="891798" y="215900"/>
                </a:lnTo>
                <a:lnTo>
                  <a:pt x="888020" y="205740"/>
                </a:lnTo>
                <a:lnTo>
                  <a:pt x="884073" y="194310"/>
                </a:lnTo>
                <a:lnTo>
                  <a:pt x="879956" y="184150"/>
                </a:lnTo>
                <a:lnTo>
                  <a:pt x="875671" y="172720"/>
                </a:lnTo>
                <a:close/>
              </a:path>
              <a:path w="1187450" h="1257300">
                <a:moveTo>
                  <a:pt x="583652" y="5080"/>
                </a:moveTo>
                <a:lnTo>
                  <a:pt x="572867" y="6350"/>
                </a:lnTo>
                <a:lnTo>
                  <a:pt x="560910" y="8890"/>
                </a:lnTo>
                <a:lnTo>
                  <a:pt x="547337" y="12700"/>
                </a:lnTo>
                <a:lnTo>
                  <a:pt x="531704" y="16510"/>
                </a:lnTo>
                <a:lnTo>
                  <a:pt x="520217" y="17780"/>
                </a:lnTo>
                <a:lnTo>
                  <a:pt x="508241" y="21590"/>
                </a:lnTo>
                <a:lnTo>
                  <a:pt x="495353" y="24130"/>
                </a:lnTo>
                <a:lnTo>
                  <a:pt x="481132" y="27940"/>
                </a:lnTo>
                <a:lnTo>
                  <a:pt x="466843" y="29210"/>
                </a:lnTo>
                <a:lnTo>
                  <a:pt x="453165" y="31750"/>
                </a:lnTo>
                <a:lnTo>
                  <a:pt x="440083" y="35560"/>
                </a:lnTo>
                <a:lnTo>
                  <a:pt x="427586" y="39370"/>
                </a:lnTo>
                <a:lnTo>
                  <a:pt x="415657" y="45720"/>
                </a:lnTo>
                <a:lnTo>
                  <a:pt x="404284" y="50800"/>
                </a:lnTo>
                <a:lnTo>
                  <a:pt x="393452" y="58420"/>
                </a:lnTo>
                <a:lnTo>
                  <a:pt x="383149" y="66040"/>
                </a:lnTo>
                <a:lnTo>
                  <a:pt x="373359" y="73660"/>
                </a:lnTo>
                <a:lnTo>
                  <a:pt x="364069" y="83820"/>
                </a:lnTo>
                <a:lnTo>
                  <a:pt x="355266" y="92710"/>
                </a:lnTo>
                <a:lnTo>
                  <a:pt x="331634" y="125730"/>
                </a:lnTo>
                <a:lnTo>
                  <a:pt x="311879" y="161290"/>
                </a:lnTo>
                <a:lnTo>
                  <a:pt x="316606" y="370840"/>
                </a:lnTo>
                <a:lnTo>
                  <a:pt x="323708" y="373380"/>
                </a:lnTo>
                <a:lnTo>
                  <a:pt x="330452" y="382270"/>
                </a:lnTo>
                <a:lnTo>
                  <a:pt x="343441" y="425450"/>
                </a:lnTo>
                <a:lnTo>
                  <a:pt x="346224" y="463550"/>
                </a:lnTo>
                <a:lnTo>
                  <a:pt x="346327" y="482600"/>
                </a:lnTo>
                <a:lnTo>
                  <a:pt x="345970" y="494030"/>
                </a:lnTo>
                <a:lnTo>
                  <a:pt x="342507" y="537210"/>
                </a:lnTo>
                <a:lnTo>
                  <a:pt x="335409" y="580390"/>
                </a:lnTo>
                <a:lnTo>
                  <a:pt x="332153" y="595630"/>
                </a:lnTo>
                <a:lnTo>
                  <a:pt x="396308" y="595630"/>
                </a:lnTo>
                <a:lnTo>
                  <a:pt x="380202" y="552450"/>
                </a:lnTo>
                <a:lnTo>
                  <a:pt x="369656" y="496570"/>
                </a:lnTo>
                <a:lnTo>
                  <a:pt x="365352" y="455930"/>
                </a:lnTo>
                <a:lnTo>
                  <a:pt x="362975" y="415290"/>
                </a:lnTo>
                <a:lnTo>
                  <a:pt x="362433" y="394970"/>
                </a:lnTo>
                <a:lnTo>
                  <a:pt x="362550" y="360680"/>
                </a:lnTo>
                <a:lnTo>
                  <a:pt x="365221" y="317500"/>
                </a:lnTo>
                <a:lnTo>
                  <a:pt x="377929" y="269240"/>
                </a:lnTo>
                <a:lnTo>
                  <a:pt x="396495" y="233680"/>
                </a:lnTo>
                <a:lnTo>
                  <a:pt x="432944" y="217170"/>
                </a:lnTo>
                <a:lnTo>
                  <a:pt x="591061" y="217170"/>
                </a:lnTo>
                <a:lnTo>
                  <a:pt x="583652" y="5080"/>
                </a:lnTo>
                <a:close/>
              </a:path>
              <a:path w="1187450" h="1257300">
                <a:moveTo>
                  <a:pt x="873654" y="580390"/>
                </a:moveTo>
                <a:lnTo>
                  <a:pt x="864596" y="588010"/>
                </a:lnTo>
                <a:lnTo>
                  <a:pt x="854483" y="591820"/>
                </a:lnTo>
                <a:lnTo>
                  <a:pt x="874173" y="591820"/>
                </a:lnTo>
                <a:lnTo>
                  <a:pt x="873654" y="580390"/>
                </a:lnTo>
                <a:close/>
              </a:path>
              <a:path w="1187450" h="1257300">
                <a:moveTo>
                  <a:pt x="591061" y="217170"/>
                </a:moveTo>
                <a:lnTo>
                  <a:pt x="457067" y="217170"/>
                </a:lnTo>
                <a:lnTo>
                  <a:pt x="483929" y="222250"/>
                </a:lnTo>
                <a:lnTo>
                  <a:pt x="512638" y="232410"/>
                </a:lnTo>
                <a:lnTo>
                  <a:pt x="538988" y="243840"/>
                </a:lnTo>
                <a:lnTo>
                  <a:pt x="550230" y="248920"/>
                </a:lnTo>
                <a:lnTo>
                  <a:pt x="561198" y="255270"/>
                </a:lnTo>
                <a:lnTo>
                  <a:pt x="571962" y="262890"/>
                </a:lnTo>
                <a:lnTo>
                  <a:pt x="582588" y="269240"/>
                </a:lnTo>
                <a:lnTo>
                  <a:pt x="593146" y="276860"/>
                </a:lnTo>
                <a:lnTo>
                  <a:pt x="591061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630238" y="835257"/>
            <a:ext cx="104076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000" b="1" spc="-5" dirty="0">
                <a:latin typeface="Heiti SC"/>
                <a:cs typeface="Heiti SC"/>
              </a:rPr>
              <a:t>元组类型 列表类型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28713" y="1395602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5">
                <a:moveTo>
                  <a:pt x="0" y="0"/>
                </a:moveTo>
                <a:lnTo>
                  <a:pt x="252958" y="0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68978" y="13575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28713" y="1103137"/>
            <a:ext cx="241300" cy="220345"/>
          </a:xfrm>
          <a:custGeom>
            <a:avLst/>
            <a:gdLst/>
            <a:ahLst/>
            <a:cxnLst/>
            <a:rect l="l" t="t" r="r" b="b"/>
            <a:pathLst>
              <a:path w="241300" h="220344">
                <a:moveTo>
                  <a:pt x="0" y="220129"/>
                </a:moveTo>
                <a:lnTo>
                  <a:pt x="241134" y="0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34788" y="1060322"/>
            <a:ext cx="82550" cy="80010"/>
          </a:xfrm>
          <a:custGeom>
            <a:avLst/>
            <a:gdLst/>
            <a:ahLst/>
            <a:cxnLst/>
            <a:rect l="l" t="t" r="r" b="b"/>
            <a:pathLst>
              <a:path w="82550" h="80009">
                <a:moveTo>
                  <a:pt x="81953" y="0"/>
                </a:moveTo>
                <a:lnTo>
                  <a:pt x="0" y="23241"/>
                </a:lnTo>
                <a:lnTo>
                  <a:pt x="51371" y="79514"/>
                </a:lnTo>
                <a:lnTo>
                  <a:pt x="8195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3385">
              <a:lnSpc>
                <a:spcPct val="100000"/>
              </a:lnSpc>
            </a:pPr>
            <a:r>
              <a:rPr spc="150" dirty="0">
                <a:latin typeface="Microsoft Sans Serif"/>
                <a:cs typeface="Microsoft Sans Serif"/>
              </a:rPr>
              <a:t>j</a:t>
            </a:r>
            <a:r>
              <a:rPr spc="90" dirty="0">
                <a:latin typeface="Microsoft Sans Serif"/>
                <a:cs typeface="Microsoft Sans Serif"/>
              </a:rPr>
              <a:t>ie</a:t>
            </a:r>
            <a:r>
              <a:rPr spc="275" dirty="0">
                <a:latin typeface="Microsoft Sans Serif"/>
                <a:cs typeface="Microsoft Sans Serif"/>
              </a:rPr>
              <a:t>b</a:t>
            </a:r>
            <a:r>
              <a:rPr spc="-15" dirty="0">
                <a:latin typeface="Microsoft Sans Serif"/>
                <a:cs typeface="Microsoft Sans Serif"/>
              </a:rPr>
              <a:t>a</a:t>
            </a:r>
            <a:r>
              <a:rPr dirty="0">
                <a:latin typeface="Arial Unicode MS"/>
                <a:cs typeface="Arial Unicode MS"/>
              </a:rPr>
              <a:t>分词的三种模式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279" y="1619763"/>
            <a:ext cx="7563484" cy="279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精确模式、全模式、搜索引擎模式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精确模式：把文本精确的切分开，不存在冗余单词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全模式：把文本中所有可能的词语都扫描出来，有冗余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搜索引擎模式：在精确模式基础上，对长词再次切分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2020">
              <a:lnSpc>
                <a:spcPct val="100000"/>
              </a:lnSpc>
            </a:pPr>
            <a:r>
              <a:rPr spc="150" dirty="0">
                <a:latin typeface="Microsoft Sans Serif"/>
                <a:cs typeface="Microsoft Sans Serif"/>
              </a:rPr>
              <a:t>j</a:t>
            </a:r>
            <a:r>
              <a:rPr spc="90" dirty="0">
                <a:latin typeface="Microsoft Sans Serif"/>
                <a:cs typeface="Microsoft Sans Serif"/>
              </a:rPr>
              <a:t>ie</a:t>
            </a:r>
            <a:r>
              <a:rPr spc="275" dirty="0">
                <a:latin typeface="Microsoft Sans Serif"/>
                <a:cs typeface="Microsoft Sans Serif"/>
              </a:rPr>
              <a:t>b</a:t>
            </a:r>
            <a:r>
              <a:rPr spc="-15" dirty="0">
                <a:latin typeface="Microsoft Sans Serif"/>
                <a:cs typeface="Microsoft Sans Serif"/>
              </a:rPr>
              <a:t>a</a:t>
            </a:r>
            <a:r>
              <a:rPr dirty="0">
                <a:latin typeface="Arial Unicode MS"/>
                <a:cs typeface="Arial Unicode MS"/>
              </a:rPr>
              <a:t>库常用函数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701303"/>
          <a:ext cx="8165703" cy="3003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0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863">
                <a:tc>
                  <a:txBody>
                    <a:bodyPr/>
                    <a:lstStyle/>
                    <a:p>
                      <a:pPr marL="41910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ie</a:t>
                      </a:r>
                      <a:r>
                        <a:rPr sz="2000" spc="-30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cut(s)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精确模式，返回一个列表类型的分词结果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jieba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lc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u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(</a:t>
                      </a:r>
                      <a:r>
                        <a:rPr sz="1600" spc="-5" dirty="0">
                          <a:solidFill>
                            <a:srgbClr val="00AA03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中国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是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一个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伟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大的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国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家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['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中</a:t>
                      </a:r>
                      <a:r>
                        <a:rPr sz="1600" spc="-1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国</a:t>
                      </a:r>
                      <a:r>
                        <a:rPr sz="1600" spc="-5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是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一个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伟大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4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的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国家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6160">
                <a:tc>
                  <a:txBody>
                    <a:bodyPr/>
                    <a:lstStyle/>
                    <a:p>
                      <a:pPr marL="318135" marR="310515" indent="106045">
                        <a:lnSpc>
                          <a:spcPct val="15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ie</a:t>
                      </a:r>
                      <a:r>
                        <a:rPr sz="2000" spc="-30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cut(s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,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cu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_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all=</a:t>
                      </a:r>
                      <a:r>
                        <a:rPr sz="2000" spc="-19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ue)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全模式，返回一个列表类型的分词结果，存在冗余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6319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j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eb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.l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ut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(</a:t>
                      </a:r>
                      <a:r>
                        <a:rPr sz="1600" spc="-5" dirty="0">
                          <a:solidFill>
                            <a:srgbClr val="00AA03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中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国是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一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个伟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大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的国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家</a:t>
                      </a:r>
                      <a:r>
                        <a:rPr sz="1600" spc="-5" dirty="0">
                          <a:solidFill>
                            <a:srgbClr val="00AA03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,c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u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t_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ll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=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Tr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u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e)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['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中</a:t>
                      </a:r>
                      <a:r>
                        <a:rPr sz="1600" spc="-1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国</a:t>
                      </a:r>
                      <a:r>
                        <a:rPr sz="1600" spc="-5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国是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一个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4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伟大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的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国家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2020">
              <a:lnSpc>
                <a:spcPct val="100000"/>
              </a:lnSpc>
            </a:pPr>
            <a:r>
              <a:rPr spc="150" dirty="0">
                <a:latin typeface="Microsoft Sans Serif"/>
                <a:cs typeface="Microsoft Sans Serif"/>
              </a:rPr>
              <a:t>j</a:t>
            </a:r>
            <a:r>
              <a:rPr spc="90" dirty="0">
                <a:latin typeface="Microsoft Sans Serif"/>
                <a:cs typeface="Microsoft Sans Serif"/>
              </a:rPr>
              <a:t>ie</a:t>
            </a:r>
            <a:r>
              <a:rPr spc="275" dirty="0">
                <a:latin typeface="Microsoft Sans Serif"/>
                <a:cs typeface="Microsoft Sans Serif"/>
              </a:rPr>
              <a:t>b</a:t>
            </a:r>
            <a:r>
              <a:rPr spc="-15" dirty="0">
                <a:latin typeface="Microsoft Sans Serif"/>
                <a:cs typeface="Microsoft Sans Serif"/>
              </a:rPr>
              <a:t>a</a:t>
            </a:r>
            <a:r>
              <a:rPr dirty="0">
                <a:latin typeface="Arial Unicode MS"/>
                <a:cs typeface="Arial Unicode MS"/>
              </a:rPr>
              <a:t>库常用函数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35992" y="1485280"/>
          <a:ext cx="8259315" cy="3366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003">
                <a:tc>
                  <a:txBody>
                    <a:bodyPr/>
                    <a:lstStyle/>
                    <a:p>
                      <a:pPr marL="879475" marR="78105" indent="-79438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ie</a:t>
                      </a:r>
                      <a:r>
                        <a:rPr sz="2000" spc="-30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cu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_f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_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r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(s)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搜索引擎模式，返回一个列表类型的分词结果，存在冗余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jieba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lc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u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_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fo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_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rc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h(</a:t>
                      </a:r>
                      <a:r>
                        <a:rPr sz="1600" spc="-5" dirty="0">
                          <a:solidFill>
                            <a:srgbClr val="00AA03"/>
                          </a:solidFill>
                          <a:latin typeface="Courier New"/>
                          <a:cs typeface="Courier New"/>
                        </a:rPr>
                        <a:t>“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中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华人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民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共和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国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是伟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大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的</a:t>
                      </a:r>
                      <a:r>
                        <a:rPr sz="1600" spc="-5" dirty="0">
                          <a:solidFill>
                            <a:srgbClr val="00AA03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34290" marR="64135" indent="125095">
                        <a:lnSpc>
                          <a:spcPct val="165000"/>
                        </a:lnSpc>
                        <a:spcBef>
                          <a:spcPts val="195"/>
                        </a:spcBef>
                      </a:pP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['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中</a:t>
                      </a:r>
                      <a:r>
                        <a:rPr sz="1600" spc="-1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华</a:t>
                      </a:r>
                      <a:r>
                        <a:rPr sz="1600" spc="-5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华人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人民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4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共和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共和国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4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中华人民共 和国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是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伟大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',</a:t>
                      </a:r>
                      <a:r>
                        <a:rPr sz="1600" spc="-11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Arial Unicode MS"/>
                          <a:cs typeface="Arial Unicode MS"/>
                        </a:rPr>
                        <a:t>的</a:t>
                      </a:r>
                      <a:r>
                        <a:rPr sz="1600" dirty="0">
                          <a:solidFill>
                            <a:srgbClr val="0010FF"/>
                          </a:solidFill>
                          <a:latin typeface="Courier New"/>
                          <a:cs typeface="Courier New"/>
                        </a:rPr>
                        <a:t>']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8732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ie</a:t>
                      </a:r>
                      <a:r>
                        <a:rPr sz="2000" spc="-30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add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_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-3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w)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向分词词典增加新词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w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  <a:p>
                      <a:pPr marL="16383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b="1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jieba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.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ad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d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_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w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or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d(</a:t>
                      </a:r>
                      <a:r>
                        <a:rPr sz="1600" spc="-5" dirty="0">
                          <a:solidFill>
                            <a:srgbClr val="00AA03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蟒</a:t>
                      </a:r>
                      <a:r>
                        <a:rPr sz="160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蛇语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Arial Unicode MS"/>
                          <a:cs typeface="Arial Unicode MS"/>
                        </a:rPr>
                        <a:t>言</a:t>
                      </a:r>
                      <a:r>
                        <a:rPr sz="1600" spc="-10" dirty="0">
                          <a:solidFill>
                            <a:srgbClr val="00AA03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5385">
              <a:lnSpc>
                <a:spcPct val="100000"/>
              </a:lnSpc>
            </a:pPr>
            <a:r>
              <a:rPr spc="150" dirty="0">
                <a:latin typeface="Microsoft Sans Serif"/>
                <a:cs typeface="Microsoft Sans Serif"/>
              </a:rPr>
              <a:t>j</a:t>
            </a:r>
            <a:r>
              <a:rPr spc="90" dirty="0">
                <a:latin typeface="Microsoft Sans Serif"/>
                <a:cs typeface="Microsoft Sans Serif"/>
              </a:rPr>
              <a:t>ie</a:t>
            </a:r>
            <a:r>
              <a:rPr spc="275" dirty="0">
                <a:latin typeface="Microsoft Sans Serif"/>
                <a:cs typeface="Microsoft Sans Serif"/>
              </a:rPr>
              <a:t>b</a:t>
            </a:r>
            <a:r>
              <a:rPr spc="-15" dirty="0">
                <a:latin typeface="Microsoft Sans Serif"/>
                <a:cs typeface="Microsoft Sans Serif"/>
              </a:rPr>
              <a:t>a</a:t>
            </a:r>
            <a:r>
              <a:rPr dirty="0">
                <a:latin typeface="Arial Unicode MS"/>
                <a:cs typeface="Arial Unicode MS"/>
              </a:rPr>
              <a:t>分词要点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72135" y="2578634"/>
            <a:ext cx="23996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80" dirty="0">
                <a:solidFill>
                  <a:srgbClr val="006FC0"/>
                </a:solidFill>
                <a:latin typeface="Arial"/>
                <a:cs typeface="Arial"/>
              </a:rPr>
              <a:t>jie</a:t>
            </a:r>
            <a:r>
              <a:rPr sz="3200" b="1" spc="95" dirty="0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sz="3200" b="1" spc="6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3200" b="1" spc="2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3200" b="1" spc="-25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3200" b="1" spc="-5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3200" b="1" spc="110" dirty="0">
                <a:solidFill>
                  <a:srgbClr val="006FC0"/>
                </a:solidFill>
                <a:latin typeface="Arial"/>
                <a:cs typeface="Arial"/>
              </a:rPr>
              <a:t>u</a:t>
            </a:r>
            <a:r>
              <a:rPr sz="3200" b="1" spc="254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3200" b="1" spc="-10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3200" b="1" spc="-2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3200" b="1" spc="180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3999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373" y="1996584"/>
            <a:ext cx="544893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 Unicode MS"/>
                <a:cs typeface="Arial Unicode MS"/>
              </a:rPr>
              <a:t>实例</a:t>
            </a:r>
            <a:r>
              <a:rPr sz="4400" spc="130" dirty="0">
                <a:latin typeface="Microsoft Sans Serif"/>
                <a:cs typeface="Microsoft Sans Serif"/>
              </a:rPr>
              <a:t>10</a:t>
            </a:r>
            <a:r>
              <a:rPr sz="4400" spc="-165" dirty="0">
                <a:latin typeface="Microsoft Sans Serif"/>
                <a:cs typeface="Microsoft Sans Serif"/>
              </a:rPr>
              <a:t>:</a:t>
            </a:r>
            <a:r>
              <a:rPr sz="4400" spc="125" dirty="0">
                <a:latin typeface="Microsoft Sans Serif"/>
                <a:cs typeface="Microsoft Sans Serif"/>
              </a:rPr>
              <a:t> </a:t>
            </a:r>
            <a:r>
              <a:rPr sz="4400" spc="-5" dirty="0">
                <a:latin typeface="Arial Unicode MS"/>
                <a:cs typeface="Arial Unicode MS"/>
              </a:rPr>
              <a:t>文本词频统计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323" rIns="0" bIns="0" rtlCol="0">
            <a:spAutoFit/>
          </a:bodyPr>
          <a:lstStyle/>
          <a:p>
            <a:pPr marL="387985">
              <a:lnSpc>
                <a:spcPct val="100000"/>
              </a:lnSpc>
            </a:pPr>
            <a:r>
              <a:rPr sz="2400" spc="-135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170" dirty="0">
                <a:solidFill>
                  <a:srgbClr val="1C85EE"/>
                </a:solidFill>
                <a:latin typeface="Microsoft Sans Serif"/>
                <a:cs typeface="Microsoft Sans Serif"/>
              </a:rPr>
              <a:t>thon</a:t>
            </a:r>
            <a:r>
              <a:rPr sz="2400" dirty="0">
                <a:solidFill>
                  <a:srgbClr val="1C85EE"/>
                </a:solidFill>
              </a:rPr>
              <a:t>语言程序设计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8477" cy="54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925" y="3632453"/>
            <a:ext cx="1841508" cy="57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38376" y="2302361"/>
            <a:ext cx="566674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文本词频统计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问题</a:t>
            </a:r>
            <a:r>
              <a:rPr sz="4000" spc="-10" dirty="0">
                <a:latin typeface="Arial Unicode MS"/>
                <a:cs typeface="Arial Unicode MS"/>
              </a:rPr>
              <a:t>分</a:t>
            </a:r>
            <a:r>
              <a:rPr sz="4000" dirty="0">
                <a:latin typeface="Arial Unicode MS"/>
                <a:cs typeface="Arial Unicode MS"/>
              </a:rPr>
              <a:t>析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4505">
              <a:lnSpc>
                <a:spcPts val="4795"/>
              </a:lnSpc>
            </a:pPr>
            <a:r>
              <a:rPr dirty="0"/>
              <a:t>问题分析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6317" y="1529255"/>
            <a:ext cx="7563484" cy="207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0574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文本词频统计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6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5" dirty="0">
                <a:latin typeface="Heiti SC"/>
                <a:cs typeface="Heiti SC"/>
              </a:rPr>
              <a:t>需</a:t>
            </a:r>
            <a:r>
              <a:rPr sz="2400" b="1" dirty="0">
                <a:latin typeface="Heiti SC"/>
                <a:cs typeface="Heiti SC"/>
              </a:rPr>
              <a:t>求：一篇文章，出现了哪些词？哪些词出现得最多？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该怎么做呢？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342" y="4118938"/>
            <a:ext cx="1244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英文文本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85284" y="4141851"/>
            <a:ext cx="396240" cy="288290"/>
          </a:xfrm>
          <a:custGeom>
            <a:avLst/>
            <a:gdLst/>
            <a:ahLst/>
            <a:cxnLst/>
            <a:rect l="l" t="t" r="r" b="b"/>
            <a:pathLst>
              <a:path w="396239" h="288289">
                <a:moveTo>
                  <a:pt x="0" y="72009"/>
                </a:moveTo>
                <a:lnTo>
                  <a:pt x="252222" y="72009"/>
                </a:lnTo>
                <a:lnTo>
                  <a:pt x="252222" y="0"/>
                </a:lnTo>
                <a:lnTo>
                  <a:pt x="396240" y="144018"/>
                </a:lnTo>
                <a:lnTo>
                  <a:pt x="252222" y="288036"/>
                </a:lnTo>
                <a:lnTo>
                  <a:pt x="252222" y="216027"/>
                </a:lnTo>
                <a:lnTo>
                  <a:pt x="0" y="216027"/>
                </a:lnTo>
                <a:lnTo>
                  <a:pt x="0" y="72009"/>
                </a:lnTo>
                <a:close/>
              </a:path>
            </a:pathLst>
          </a:custGeom>
          <a:ln w="2514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51751" y="4118671"/>
            <a:ext cx="1244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中文文本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4505">
              <a:lnSpc>
                <a:spcPts val="4795"/>
              </a:lnSpc>
            </a:pPr>
            <a:r>
              <a:rPr dirty="0"/>
              <a:t>问题分析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53784" y="1529255"/>
            <a:ext cx="1854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文本词频统计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8250" y="2254494"/>
            <a:ext cx="2794000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英文文本：</a:t>
            </a:r>
            <a:r>
              <a:rPr sz="2500" b="1" i="1" spc="165" dirty="0">
                <a:latin typeface="Arial"/>
                <a:cs typeface="Arial"/>
              </a:rPr>
              <a:t>H</a:t>
            </a:r>
            <a:r>
              <a:rPr sz="2500" b="1" i="1" spc="-10" dirty="0">
                <a:latin typeface="Arial"/>
                <a:cs typeface="Arial"/>
              </a:rPr>
              <a:t>a</a:t>
            </a:r>
            <a:r>
              <a:rPr sz="2500" b="1" i="1" spc="130" dirty="0">
                <a:latin typeface="Arial"/>
                <a:cs typeface="Arial"/>
              </a:rPr>
              <a:t>m</a:t>
            </a:r>
            <a:r>
              <a:rPr sz="2500" b="1" i="1" spc="50" dirty="0">
                <a:latin typeface="Arial"/>
                <a:cs typeface="Arial"/>
              </a:rPr>
              <a:t>et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5931" y="2267712"/>
            <a:ext cx="1244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分析词频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8331" y="2948722"/>
            <a:ext cx="7127240" cy="162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10" dirty="0">
                <a:solidFill>
                  <a:srgbClr val="006FC0"/>
                </a:solidFill>
                <a:latin typeface="Arial"/>
                <a:cs typeface="Arial"/>
              </a:rPr>
              <a:t>htt</a:t>
            </a:r>
            <a:r>
              <a:rPr sz="2000" b="1" spc="15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000" b="1" spc="-13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000" b="1" spc="-105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r>
              <a:rPr sz="2000" b="1" spc="380" dirty="0">
                <a:solidFill>
                  <a:srgbClr val="006FC0"/>
                </a:solidFill>
                <a:latin typeface="Arial"/>
                <a:cs typeface="Arial"/>
              </a:rPr>
              <a:t>//</a:t>
            </a:r>
            <a:r>
              <a:rPr sz="2000" b="1" spc="10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000" b="1" spc="90" dirty="0">
                <a:solidFill>
                  <a:srgbClr val="006FC0"/>
                </a:solidFill>
                <a:latin typeface="Arial"/>
                <a:cs typeface="Arial"/>
              </a:rPr>
              <a:t>th</a:t>
            </a:r>
            <a:r>
              <a:rPr sz="2000" b="1" spc="12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000" b="1" spc="7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000" b="1" spc="120" dirty="0">
                <a:solidFill>
                  <a:srgbClr val="006FC0"/>
                </a:solidFill>
                <a:latin typeface="Arial"/>
                <a:cs typeface="Arial"/>
              </a:rPr>
              <a:t>123</a:t>
            </a:r>
            <a:r>
              <a:rPr sz="2000" b="1" spc="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0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000" b="1" spc="9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000" b="1" spc="385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2000" b="1" spc="5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000" b="1" spc="-4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000" b="1" spc="9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000" b="1" spc="75" dirty="0">
                <a:solidFill>
                  <a:srgbClr val="006FC0"/>
                </a:solidFill>
                <a:latin typeface="Arial"/>
                <a:cs typeface="Arial"/>
              </a:rPr>
              <a:t>u</a:t>
            </a:r>
            <a:r>
              <a:rPr sz="2000" b="1" spc="5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000" b="1" spc="-8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000" b="1" spc="5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000" b="1" spc="-13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000" b="1" spc="385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2000" b="1" spc="110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000" b="1" spc="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000" b="1" spc="5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000" b="1" spc="38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2000" b="1" spc="5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000" b="1" spc="4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000" b="1" spc="105" dirty="0">
                <a:solidFill>
                  <a:srgbClr val="006FC0"/>
                </a:solidFill>
                <a:latin typeface="Arial"/>
                <a:cs typeface="Arial"/>
              </a:rPr>
              <a:t>ml</a:t>
            </a:r>
            <a:r>
              <a:rPr sz="2000" b="1" spc="5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000" b="1" spc="80" dirty="0">
                <a:solidFill>
                  <a:srgbClr val="006FC0"/>
                </a:solidFill>
                <a:latin typeface="Arial"/>
                <a:cs typeface="Arial"/>
              </a:rPr>
              <a:t>t.</a:t>
            </a:r>
            <a:r>
              <a:rPr sz="20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000" b="1" spc="55" dirty="0">
                <a:solidFill>
                  <a:srgbClr val="006FC0"/>
                </a:solidFill>
                <a:latin typeface="Arial"/>
                <a:cs typeface="Arial"/>
              </a:rPr>
              <a:t>x</a:t>
            </a:r>
            <a:r>
              <a:rPr sz="2000" b="1" spc="16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中文文本：《三国演义》</a:t>
            </a:r>
            <a:r>
              <a:rPr sz="2400" b="1" spc="45" dirty="0">
                <a:latin typeface="Heiti SC"/>
                <a:cs typeface="Heiti SC"/>
              </a:rPr>
              <a:t> </a:t>
            </a:r>
            <a:r>
              <a:rPr sz="2400" b="1" dirty="0">
                <a:latin typeface="Heiti SC"/>
                <a:cs typeface="Heiti SC"/>
              </a:rPr>
              <a:t>分析人物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110" dirty="0">
                <a:solidFill>
                  <a:srgbClr val="006FC0"/>
                </a:solidFill>
                <a:latin typeface="Arial"/>
                <a:cs typeface="Arial"/>
              </a:rPr>
              <a:t>htt</a:t>
            </a:r>
            <a:r>
              <a:rPr sz="2000" b="1" spc="15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000" b="1" spc="-13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000" b="1" spc="-105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r>
              <a:rPr sz="2000" b="1" spc="380" dirty="0">
                <a:solidFill>
                  <a:srgbClr val="006FC0"/>
                </a:solidFill>
                <a:latin typeface="Arial"/>
                <a:cs typeface="Arial"/>
              </a:rPr>
              <a:t>//</a:t>
            </a:r>
            <a:r>
              <a:rPr sz="2000" b="1" spc="10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000" b="1" spc="90" dirty="0">
                <a:solidFill>
                  <a:srgbClr val="006FC0"/>
                </a:solidFill>
                <a:latin typeface="Arial"/>
                <a:cs typeface="Arial"/>
              </a:rPr>
              <a:t>th</a:t>
            </a:r>
            <a:r>
              <a:rPr sz="2000" b="1" spc="12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000" b="1" spc="7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000" b="1" spc="120" dirty="0">
                <a:solidFill>
                  <a:srgbClr val="006FC0"/>
                </a:solidFill>
                <a:latin typeface="Arial"/>
                <a:cs typeface="Arial"/>
              </a:rPr>
              <a:t>123</a:t>
            </a:r>
            <a:r>
              <a:rPr sz="2000" b="1" spc="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0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000" b="1" spc="9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000" b="1" spc="385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2000" b="1" spc="50" dirty="0">
                <a:solidFill>
                  <a:srgbClr val="006FC0"/>
                </a:solidFill>
                <a:latin typeface="Arial"/>
                <a:cs typeface="Arial"/>
              </a:rPr>
              <a:t>re</a:t>
            </a:r>
            <a:r>
              <a:rPr sz="2000" b="1" spc="-13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000" b="1" spc="9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000" b="1" spc="75" dirty="0">
                <a:solidFill>
                  <a:srgbClr val="006FC0"/>
                </a:solidFill>
                <a:latin typeface="Arial"/>
                <a:cs typeface="Arial"/>
              </a:rPr>
              <a:t>u</a:t>
            </a:r>
            <a:r>
              <a:rPr sz="2000" b="1" spc="5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000" b="1" spc="-8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000" b="1" spc="5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000" b="1" spc="-13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000" b="1" spc="385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2000" b="1" spc="110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000" b="1" spc="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000" b="1" spc="5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000" b="1" spc="38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2000" b="1" spc="100" dirty="0">
                <a:solidFill>
                  <a:srgbClr val="006FC0"/>
                </a:solidFill>
                <a:latin typeface="Arial"/>
                <a:cs typeface="Arial"/>
              </a:rPr>
              <a:t>th</a:t>
            </a:r>
            <a:r>
              <a:rPr sz="2000" b="1" spc="7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006FC0"/>
                </a:solidFill>
                <a:latin typeface="Arial"/>
                <a:cs typeface="Arial"/>
              </a:rPr>
              <a:t>ee</a:t>
            </a:r>
            <a:r>
              <a:rPr sz="2000" b="1" spc="75" dirty="0">
                <a:solidFill>
                  <a:srgbClr val="006FC0"/>
                </a:solidFill>
                <a:latin typeface="Arial"/>
                <a:cs typeface="Arial"/>
              </a:rPr>
              <a:t>k</a:t>
            </a:r>
            <a:r>
              <a:rPr sz="20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000" b="1" spc="7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000" b="1" spc="100" dirty="0">
                <a:solidFill>
                  <a:srgbClr val="006FC0"/>
                </a:solidFill>
                <a:latin typeface="Arial"/>
                <a:cs typeface="Arial"/>
              </a:rPr>
              <a:t>gd</a:t>
            </a:r>
            <a:r>
              <a:rPr sz="2000" b="1" spc="9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000" b="1" spc="35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2000" b="1" spc="15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0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000" b="1" spc="55" dirty="0">
                <a:solidFill>
                  <a:srgbClr val="006FC0"/>
                </a:solidFill>
                <a:latin typeface="Arial"/>
                <a:cs typeface="Arial"/>
              </a:rPr>
              <a:t>x</a:t>
            </a:r>
            <a:r>
              <a:rPr sz="2000" b="1" spc="16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0035" y="3736352"/>
            <a:ext cx="875360" cy="805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3005" y="1585398"/>
            <a:ext cx="6642734" cy="230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 err="1">
                <a:solidFill>
                  <a:srgbClr val="007EDE"/>
                </a:solidFill>
                <a:latin typeface="Heiti SC"/>
                <a:cs typeface="Heiti SC"/>
              </a:rPr>
              <a:t>方法</a:t>
            </a:r>
            <a:r>
              <a:rPr lang="zh-CN" altLang="en-US" sz="2400" b="1" dirty="0">
                <a:solidFill>
                  <a:srgbClr val="007EDE"/>
                </a:solidFill>
                <a:latin typeface="Heiti SC"/>
                <a:cs typeface="Heiti SC"/>
              </a:rPr>
              <a:t>论</a:t>
            </a:r>
            <a:endParaRPr sz="2400" dirty="0">
              <a:latin typeface="Heiti SC"/>
              <a:cs typeface="Heiti SC"/>
            </a:endParaRPr>
          </a:p>
          <a:p>
            <a:pPr marL="12700" marR="5080" indent="723900">
              <a:lnSpc>
                <a:spcPct val="18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P</a:t>
            </a:r>
            <a:r>
              <a:rPr sz="2400" b="1" spc="10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0" dirty="0">
                <a:latin typeface="Arial"/>
                <a:cs typeface="Arial"/>
              </a:rPr>
              <a:t>o</a:t>
            </a:r>
            <a:r>
              <a:rPr sz="2400" b="1" spc="95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三种主流组合数据类型的使用方法 </a:t>
            </a: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实践能力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7366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学会编写处理一组数据的程序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239" y="2114544"/>
            <a:ext cx="1187450" cy="1257300"/>
          </a:xfrm>
          <a:custGeom>
            <a:avLst/>
            <a:gdLst/>
            <a:ahLst/>
            <a:cxnLst/>
            <a:rect l="l" t="t" r="r" b="b"/>
            <a:pathLst>
              <a:path w="1187450" h="1257300">
                <a:moveTo>
                  <a:pt x="311879" y="895350"/>
                </a:moveTo>
                <a:lnTo>
                  <a:pt x="247566" y="918210"/>
                </a:lnTo>
                <a:lnTo>
                  <a:pt x="225738" y="924560"/>
                </a:lnTo>
                <a:lnTo>
                  <a:pt x="161398" y="947420"/>
                </a:lnTo>
                <a:lnTo>
                  <a:pt x="121116" y="965200"/>
                </a:lnTo>
                <a:lnTo>
                  <a:pt x="84466" y="986790"/>
                </a:lnTo>
                <a:lnTo>
                  <a:pt x="52773" y="1012190"/>
                </a:lnTo>
                <a:lnTo>
                  <a:pt x="27361" y="1042670"/>
                </a:lnTo>
                <a:lnTo>
                  <a:pt x="9554" y="1079500"/>
                </a:lnTo>
                <a:lnTo>
                  <a:pt x="676" y="1123950"/>
                </a:lnTo>
                <a:lnTo>
                  <a:pt x="0" y="1149350"/>
                </a:lnTo>
                <a:lnTo>
                  <a:pt x="1505" y="1160780"/>
                </a:lnTo>
                <a:lnTo>
                  <a:pt x="15114" y="1209040"/>
                </a:lnTo>
                <a:lnTo>
                  <a:pt x="26033" y="1233170"/>
                </a:lnTo>
                <a:lnTo>
                  <a:pt x="32412" y="1245870"/>
                </a:lnTo>
                <a:lnTo>
                  <a:pt x="39363" y="1257300"/>
                </a:lnTo>
                <a:lnTo>
                  <a:pt x="311879" y="1257300"/>
                </a:lnTo>
                <a:lnTo>
                  <a:pt x="311879" y="895350"/>
                </a:lnTo>
                <a:close/>
              </a:path>
              <a:path w="1187450" h="1257300">
                <a:moveTo>
                  <a:pt x="311879" y="579120"/>
                </a:moveTo>
                <a:lnTo>
                  <a:pt x="311879" y="624840"/>
                </a:lnTo>
                <a:lnTo>
                  <a:pt x="316883" y="628650"/>
                </a:lnTo>
                <a:lnTo>
                  <a:pt x="321874" y="628650"/>
                </a:lnTo>
                <a:lnTo>
                  <a:pt x="329391" y="637540"/>
                </a:lnTo>
                <a:lnTo>
                  <a:pt x="334237" y="647700"/>
                </a:lnTo>
                <a:lnTo>
                  <a:pt x="339454" y="657860"/>
                </a:lnTo>
                <a:lnTo>
                  <a:pt x="345173" y="669290"/>
                </a:lnTo>
                <a:lnTo>
                  <a:pt x="351523" y="679450"/>
                </a:lnTo>
                <a:lnTo>
                  <a:pt x="358633" y="692150"/>
                </a:lnTo>
                <a:lnTo>
                  <a:pt x="366633" y="704850"/>
                </a:lnTo>
                <a:lnTo>
                  <a:pt x="372118" y="715010"/>
                </a:lnTo>
                <a:lnTo>
                  <a:pt x="378127" y="726440"/>
                </a:lnTo>
                <a:lnTo>
                  <a:pt x="384593" y="736600"/>
                </a:lnTo>
                <a:lnTo>
                  <a:pt x="391451" y="746760"/>
                </a:lnTo>
                <a:lnTo>
                  <a:pt x="398635" y="758190"/>
                </a:lnTo>
                <a:lnTo>
                  <a:pt x="406079" y="768350"/>
                </a:lnTo>
                <a:lnTo>
                  <a:pt x="413717" y="779780"/>
                </a:lnTo>
                <a:lnTo>
                  <a:pt x="421483" y="791210"/>
                </a:lnTo>
                <a:lnTo>
                  <a:pt x="418307" y="802640"/>
                </a:lnTo>
                <a:lnTo>
                  <a:pt x="394914" y="845820"/>
                </a:lnTo>
                <a:lnTo>
                  <a:pt x="363908" y="872490"/>
                </a:lnTo>
                <a:lnTo>
                  <a:pt x="335628" y="886460"/>
                </a:lnTo>
                <a:lnTo>
                  <a:pt x="328135" y="890270"/>
                </a:lnTo>
                <a:lnTo>
                  <a:pt x="320630" y="892810"/>
                </a:lnTo>
                <a:lnTo>
                  <a:pt x="311879" y="895350"/>
                </a:lnTo>
                <a:lnTo>
                  <a:pt x="311879" y="1257300"/>
                </a:lnTo>
                <a:lnTo>
                  <a:pt x="593146" y="1257300"/>
                </a:lnTo>
                <a:lnTo>
                  <a:pt x="593146" y="1212850"/>
                </a:lnTo>
                <a:lnTo>
                  <a:pt x="584396" y="1211580"/>
                </a:lnTo>
                <a:lnTo>
                  <a:pt x="578148" y="1203960"/>
                </a:lnTo>
                <a:lnTo>
                  <a:pt x="578148" y="1184910"/>
                </a:lnTo>
                <a:lnTo>
                  <a:pt x="584396" y="1178560"/>
                </a:lnTo>
                <a:lnTo>
                  <a:pt x="593146" y="1177290"/>
                </a:lnTo>
                <a:lnTo>
                  <a:pt x="593146" y="1164590"/>
                </a:lnTo>
                <a:lnTo>
                  <a:pt x="584396" y="1163320"/>
                </a:lnTo>
                <a:lnTo>
                  <a:pt x="578148" y="1155700"/>
                </a:lnTo>
                <a:lnTo>
                  <a:pt x="578148" y="1136650"/>
                </a:lnTo>
                <a:lnTo>
                  <a:pt x="584396" y="1127760"/>
                </a:lnTo>
                <a:lnTo>
                  <a:pt x="593146" y="1127760"/>
                </a:lnTo>
                <a:lnTo>
                  <a:pt x="593146" y="1108710"/>
                </a:lnTo>
                <a:lnTo>
                  <a:pt x="554932" y="1094740"/>
                </a:lnTo>
                <a:lnTo>
                  <a:pt x="519633" y="1076960"/>
                </a:lnTo>
                <a:lnTo>
                  <a:pt x="486453" y="1055370"/>
                </a:lnTo>
                <a:lnTo>
                  <a:pt x="444135" y="1017270"/>
                </a:lnTo>
                <a:lnTo>
                  <a:pt x="412807" y="981710"/>
                </a:lnTo>
                <a:lnTo>
                  <a:pt x="391674" y="952500"/>
                </a:lnTo>
                <a:lnTo>
                  <a:pt x="380946" y="937260"/>
                </a:lnTo>
                <a:lnTo>
                  <a:pt x="370070" y="920750"/>
                </a:lnTo>
                <a:lnTo>
                  <a:pt x="381666" y="915670"/>
                </a:lnTo>
                <a:lnTo>
                  <a:pt x="392556" y="909320"/>
                </a:lnTo>
                <a:lnTo>
                  <a:pt x="430339" y="875030"/>
                </a:lnTo>
                <a:lnTo>
                  <a:pt x="454435" y="844550"/>
                </a:lnTo>
                <a:lnTo>
                  <a:pt x="462006" y="833120"/>
                </a:lnTo>
                <a:lnTo>
                  <a:pt x="469454" y="822960"/>
                </a:lnTo>
                <a:lnTo>
                  <a:pt x="592683" y="822960"/>
                </a:lnTo>
                <a:lnTo>
                  <a:pt x="592130" y="768350"/>
                </a:lnTo>
                <a:lnTo>
                  <a:pt x="551735" y="768350"/>
                </a:lnTo>
                <a:lnTo>
                  <a:pt x="538601" y="765810"/>
                </a:lnTo>
                <a:lnTo>
                  <a:pt x="501334" y="744220"/>
                </a:lnTo>
                <a:lnTo>
                  <a:pt x="475771" y="702310"/>
                </a:lnTo>
                <a:lnTo>
                  <a:pt x="473985" y="690880"/>
                </a:lnTo>
                <a:lnTo>
                  <a:pt x="474130" y="678180"/>
                </a:lnTo>
                <a:lnTo>
                  <a:pt x="504035" y="642620"/>
                </a:lnTo>
                <a:lnTo>
                  <a:pt x="545118" y="628650"/>
                </a:lnTo>
                <a:lnTo>
                  <a:pt x="576868" y="623570"/>
                </a:lnTo>
                <a:lnTo>
                  <a:pt x="593146" y="623570"/>
                </a:lnTo>
                <a:lnTo>
                  <a:pt x="593146" y="621030"/>
                </a:lnTo>
                <a:lnTo>
                  <a:pt x="427702" y="621030"/>
                </a:lnTo>
                <a:lnTo>
                  <a:pt x="418709" y="619760"/>
                </a:lnTo>
                <a:lnTo>
                  <a:pt x="410498" y="614680"/>
                </a:lnTo>
                <a:lnTo>
                  <a:pt x="403040" y="605790"/>
                </a:lnTo>
                <a:lnTo>
                  <a:pt x="396308" y="595630"/>
                </a:lnTo>
                <a:lnTo>
                  <a:pt x="332153" y="595630"/>
                </a:lnTo>
                <a:lnTo>
                  <a:pt x="321453" y="588010"/>
                </a:lnTo>
                <a:lnTo>
                  <a:pt x="311879" y="579120"/>
                </a:lnTo>
                <a:close/>
              </a:path>
              <a:path w="1187450" h="1257300">
                <a:moveTo>
                  <a:pt x="773467" y="814070"/>
                </a:moveTo>
                <a:lnTo>
                  <a:pt x="732750" y="814070"/>
                </a:lnTo>
                <a:lnTo>
                  <a:pt x="737526" y="828040"/>
                </a:lnTo>
                <a:lnTo>
                  <a:pt x="755625" y="863600"/>
                </a:lnTo>
                <a:lnTo>
                  <a:pt x="779717" y="894080"/>
                </a:lnTo>
                <a:lnTo>
                  <a:pt x="810236" y="916940"/>
                </a:lnTo>
                <a:lnTo>
                  <a:pt x="821911" y="922020"/>
                </a:lnTo>
                <a:lnTo>
                  <a:pt x="810286" y="935990"/>
                </a:lnTo>
                <a:lnTo>
                  <a:pt x="799002" y="949960"/>
                </a:lnTo>
                <a:lnTo>
                  <a:pt x="788004" y="963930"/>
                </a:lnTo>
                <a:lnTo>
                  <a:pt x="777240" y="976630"/>
                </a:lnTo>
                <a:lnTo>
                  <a:pt x="766656" y="988060"/>
                </a:lnTo>
                <a:lnTo>
                  <a:pt x="756198" y="999490"/>
                </a:lnTo>
                <a:lnTo>
                  <a:pt x="725049" y="1029970"/>
                </a:lnTo>
                <a:lnTo>
                  <a:pt x="714563" y="1038860"/>
                </a:lnTo>
                <a:lnTo>
                  <a:pt x="703936" y="1047750"/>
                </a:lnTo>
                <a:lnTo>
                  <a:pt x="693115" y="1055370"/>
                </a:lnTo>
                <a:lnTo>
                  <a:pt x="682047" y="1064260"/>
                </a:lnTo>
                <a:lnTo>
                  <a:pt x="670677" y="1070610"/>
                </a:lnTo>
                <a:lnTo>
                  <a:pt x="658954" y="1078230"/>
                </a:lnTo>
                <a:lnTo>
                  <a:pt x="646822" y="1084580"/>
                </a:lnTo>
                <a:lnTo>
                  <a:pt x="634228" y="1090930"/>
                </a:lnTo>
                <a:lnTo>
                  <a:pt x="621120" y="1097280"/>
                </a:lnTo>
                <a:lnTo>
                  <a:pt x="607444" y="1103630"/>
                </a:lnTo>
                <a:lnTo>
                  <a:pt x="593146" y="1108710"/>
                </a:lnTo>
                <a:lnTo>
                  <a:pt x="593146" y="1127760"/>
                </a:lnTo>
                <a:lnTo>
                  <a:pt x="604399" y="1127760"/>
                </a:lnTo>
                <a:lnTo>
                  <a:pt x="611904" y="1135380"/>
                </a:lnTo>
                <a:lnTo>
                  <a:pt x="611904" y="1155700"/>
                </a:lnTo>
                <a:lnTo>
                  <a:pt x="604399" y="1164590"/>
                </a:lnTo>
                <a:lnTo>
                  <a:pt x="593146" y="1164590"/>
                </a:lnTo>
                <a:lnTo>
                  <a:pt x="593146" y="1177290"/>
                </a:lnTo>
                <a:lnTo>
                  <a:pt x="604399" y="1177290"/>
                </a:lnTo>
                <a:lnTo>
                  <a:pt x="611904" y="1183640"/>
                </a:lnTo>
                <a:lnTo>
                  <a:pt x="611904" y="1203960"/>
                </a:lnTo>
                <a:lnTo>
                  <a:pt x="604399" y="1212850"/>
                </a:lnTo>
                <a:lnTo>
                  <a:pt x="593146" y="1212850"/>
                </a:lnTo>
                <a:lnTo>
                  <a:pt x="593146" y="1257300"/>
                </a:lnTo>
                <a:lnTo>
                  <a:pt x="875671" y="1257300"/>
                </a:lnTo>
                <a:lnTo>
                  <a:pt x="875527" y="896620"/>
                </a:lnTo>
                <a:lnTo>
                  <a:pt x="866474" y="892810"/>
                </a:lnTo>
                <a:lnTo>
                  <a:pt x="855384" y="889000"/>
                </a:lnTo>
                <a:lnTo>
                  <a:pt x="840254" y="882650"/>
                </a:lnTo>
                <a:lnTo>
                  <a:pt x="804197" y="858520"/>
                </a:lnTo>
                <a:lnTo>
                  <a:pt x="780459" y="828040"/>
                </a:lnTo>
                <a:lnTo>
                  <a:pt x="774946" y="817880"/>
                </a:lnTo>
                <a:lnTo>
                  <a:pt x="773467" y="814070"/>
                </a:lnTo>
                <a:close/>
              </a:path>
              <a:path w="1187450" h="1257300">
                <a:moveTo>
                  <a:pt x="875671" y="896620"/>
                </a:moveTo>
                <a:lnTo>
                  <a:pt x="875671" y="1257300"/>
                </a:lnTo>
                <a:lnTo>
                  <a:pt x="1152987" y="1247140"/>
                </a:lnTo>
                <a:lnTo>
                  <a:pt x="1170528" y="1211580"/>
                </a:lnTo>
                <a:lnTo>
                  <a:pt x="1182129" y="1174750"/>
                </a:lnTo>
                <a:lnTo>
                  <a:pt x="1186948" y="1139190"/>
                </a:lnTo>
                <a:lnTo>
                  <a:pt x="1186355" y="1115060"/>
                </a:lnTo>
                <a:lnTo>
                  <a:pt x="1177622" y="1073150"/>
                </a:lnTo>
                <a:lnTo>
                  <a:pt x="1159929" y="1037590"/>
                </a:lnTo>
                <a:lnTo>
                  <a:pt x="1134606" y="1008380"/>
                </a:lnTo>
                <a:lnTo>
                  <a:pt x="1102978" y="984250"/>
                </a:lnTo>
                <a:lnTo>
                  <a:pt x="1066375" y="965200"/>
                </a:lnTo>
                <a:lnTo>
                  <a:pt x="1026123" y="947420"/>
                </a:lnTo>
                <a:lnTo>
                  <a:pt x="983549" y="932180"/>
                </a:lnTo>
                <a:lnTo>
                  <a:pt x="961806" y="925830"/>
                </a:lnTo>
                <a:lnTo>
                  <a:pt x="939981" y="918210"/>
                </a:lnTo>
                <a:lnTo>
                  <a:pt x="918240" y="911860"/>
                </a:lnTo>
                <a:lnTo>
                  <a:pt x="875671" y="896620"/>
                </a:lnTo>
                <a:close/>
              </a:path>
              <a:path w="1187450" h="1257300">
                <a:moveTo>
                  <a:pt x="592683" y="822960"/>
                </a:moveTo>
                <a:lnTo>
                  <a:pt x="469454" y="822960"/>
                </a:lnTo>
                <a:lnTo>
                  <a:pt x="506439" y="845820"/>
                </a:lnTo>
                <a:lnTo>
                  <a:pt x="518707" y="850900"/>
                </a:lnTo>
                <a:lnTo>
                  <a:pt x="530801" y="857250"/>
                </a:lnTo>
                <a:lnTo>
                  <a:pt x="554124" y="864870"/>
                </a:lnTo>
                <a:lnTo>
                  <a:pt x="565181" y="867410"/>
                </a:lnTo>
                <a:lnTo>
                  <a:pt x="575719" y="868680"/>
                </a:lnTo>
                <a:lnTo>
                  <a:pt x="593146" y="868680"/>
                </a:lnTo>
                <a:lnTo>
                  <a:pt x="592683" y="822960"/>
                </a:lnTo>
                <a:close/>
              </a:path>
              <a:path w="1187450" h="1257300">
                <a:moveTo>
                  <a:pt x="594404" y="749300"/>
                </a:moveTo>
                <a:lnTo>
                  <a:pt x="593146" y="749300"/>
                </a:lnTo>
                <a:lnTo>
                  <a:pt x="593146" y="868680"/>
                </a:lnTo>
                <a:lnTo>
                  <a:pt x="613728" y="868680"/>
                </a:lnTo>
                <a:lnTo>
                  <a:pt x="624372" y="867410"/>
                </a:lnTo>
                <a:lnTo>
                  <a:pt x="635472" y="863600"/>
                </a:lnTo>
                <a:lnTo>
                  <a:pt x="646962" y="861060"/>
                </a:lnTo>
                <a:lnTo>
                  <a:pt x="670848" y="850900"/>
                </a:lnTo>
                <a:lnTo>
                  <a:pt x="695499" y="838200"/>
                </a:lnTo>
                <a:lnTo>
                  <a:pt x="720385" y="822960"/>
                </a:lnTo>
                <a:lnTo>
                  <a:pt x="732750" y="814070"/>
                </a:lnTo>
                <a:lnTo>
                  <a:pt x="773467" y="814070"/>
                </a:lnTo>
                <a:lnTo>
                  <a:pt x="770510" y="806450"/>
                </a:lnTo>
                <a:lnTo>
                  <a:pt x="767080" y="793750"/>
                </a:lnTo>
                <a:lnTo>
                  <a:pt x="764584" y="781050"/>
                </a:lnTo>
                <a:lnTo>
                  <a:pt x="773046" y="772160"/>
                </a:lnTo>
                <a:lnTo>
                  <a:pt x="775399" y="769620"/>
                </a:lnTo>
                <a:lnTo>
                  <a:pt x="635449" y="769620"/>
                </a:lnTo>
                <a:lnTo>
                  <a:pt x="624732" y="765810"/>
                </a:lnTo>
                <a:lnTo>
                  <a:pt x="614786" y="758190"/>
                </a:lnTo>
                <a:lnTo>
                  <a:pt x="604910" y="751840"/>
                </a:lnTo>
                <a:lnTo>
                  <a:pt x="594404" y="749300"/>
                </a:lnTo>
                <a:close/>
              </a:path>
              <a:path w="1187450" h="1257300">
                <a:moveTo>
                  <a:pt x="640763" y="577850"/>
                </a:moveTo>
                <a:lnTo>
                  <a:pt x="625891" y="577850"/>
                </a:lnTo>
                <a:lnTo>
                  <a:pt x="593146" y="580390"/>
                </a:lnTo>
                <a:lnTo>
                  <a:pt x="606436" y="623570"/>
                </a:lnTo>
                <a:lnTo>
                  <a:pt x="622402" y="624840"/>
                </a:lnTo>
                <a:lnTo>
                  <a:pt x="637815" y="627380"/>
                </a:lnTo>
                <a:lnTo>
                  <a:pt x="678067" y="642620"/>
                </a:lnTo>
                <a:lnTo>
                  <a:pt x="707766" y="681990"/>
                </a:lnTo>
                <a:lnTo>
                  <a:pt x="709125" y="695960"/>
                </a:lnTo>
                <a:lnTo>
                  <a:pt x="707284" y="707390"/>
                </a:lnTo>
                <a:lnTo>
                  <a:pt x="680197" y="746760"/>
                </a:lnTo>
                <a:lnTo>
                  <a:pt x="635449" y="769620"/>
                </a:lnTo>
                <a:lnTo>
                  <a:pt x="775399" y="769620"/>
                </a:lnTo>
                <a:lnTo>
                  <a:pt x="804239" y="734060"/>
                </a:lnTo>
                <a:lnTo>
                  <a:pt x="823718" y="699770"/>
                </a:lnTo>
                <a:lnTo>
                  <a:pt x="829251" y="687070"/>
                </a:lnTo>
                <a:lnTo>
                  <a:pt x="836060" y="676910"/>
                </a:lnTo>
                <a:lnTo>
                  <a:pt x="842606" y="665480"/>
                </a:lnTo>
                <a:lnTo>
                  <a:pt x="848891" y="654050"/>
                </a:lnTo>
                <a:lnTo>
                  <a:pt x="854912" y="642620"/>
                </a:lnTo>
                <a:lnTo>
                  <a:pt x="860672" y="631190"/>
                </a:lnTo>
                <a:lnTo>
                  <a:pt x="875671" y="624840"/>
                </a:lnTo>
                <a:lnTo>
                  <a:pt x="875498" y="621030"/>
                </a:lnTo>
                <a:lnTo>
                  <a:pt x="753030" y="621030"/>
                </a:lnTo>
                <a:lnTo>
                  <a:pt x="744031" y="619760"/>
                </a:lnTo>
                <a:lnTo>
                  <a:pt x="734408" y="615950"/>
                </a:lnTo>
                <a:lnTo>
                  <a:pt x="733164" y="613410"/>
                </a:lnTo>
                <a:lnTo>
                  <a:pt x="730662" y="612140"/>
                </a:lnTo>
                <a:lnTo>
                  <a:pt x="690716" y="588010"/>
                </a:lnTo>
                <a:lnTo>
                  <a:pt x="654661" y="579120"/>
                </a:lnTo>
                <a:lnTo>
                  <a:pt x="640763" y="577850"/>
                </a:lnTo>
                <a:close/>
              </a:path>
              <a:path w="1187450" h="1257300">
                <a:moveTo>
                  <a:pt x="591937" y="749300"/>
                </a:moveTo>
                <a:lnTo>
                  <a:pt x="582211" y="751840"/>
                </a:lnTo>
                <a:lnTo>
                  <a:pt x="572778" y="758190"/>
                </a:lnTo>
                <a:lnTo>
                  <a:pt x="562874" y="764540"/>
                </a:lnTo>
                <a:lnTo>
                  <a:pt x="551735" y="768350"/>
                </a:lnTo>
                <a:lnTo>
                  <a:pt x="592130" y="768350"/>
                </a:lnTo>
                <a:lnTo>
                  <a:pt x="591937" y="749300"/>
                </a:lnTo>
                <a:close/>
              </a:path>
              <a:path w="1187450" h="1257300">
                <a:moveTo>
                  <a:pt x="311020" y="163830"/>
                </a:moveTo>
                <a:lnTo>
                  <a:pt x="305995" y="175260"/>
                </a:lnTo>
                <a:lnTo>
                  <a:pt x="301290" y="186690"/>
                </a:lnTo>
                <a:lnTo>
                  <a:pt x="296896" y="199390"/>
                </a:lnTo>
                <a:lnTo>
                  <a:pt x="292806" y="210820"/>
                </a:lnTo>
                <a:lnTo>
                  <a:pt x="282261" y="248920"/>
                </a:lnTo>
                <a:lnTo>
                  <a:pt x="274120" y="287020"/>
                </a:lnTo>
                <a:lnTo>
                  <a:pt x="268143" y="325120"/>
                </a:lnTo>
                <a:lnTo>
                  <a:pt x="263124" y="374650"/>
                </a:lnTo>
                <a:lnTo>
                  <a:pt x="259925" y="379730"/>
                </a:lnTo>
                <a:lnTo>
                  <a:pt x="245588" y="426720"/>
                </a:lnTo>
                <a:lnTo>
                  <a:pt x="241338" y="469900"/>
                </a:lnTo>
                <a:lnTo>
                  <a:pt x="241689" y="481330"/>
                </a:lnTo>
                <a:lnTo>
                  <a:pt x="249942" y="530860"/>
                </a:lnTo>
                <a:lnTo>
                  <a:pt x="268350" y="577850"/>
                </a:lnTo>
                <a:lnTo>
                  <a:pt x="291996" y="609600"/>
                </a:lnTo>
                <a:lnTo>
                  <a:pt x="311879" y="624840"/>
                </a:lnTo>
                <a:lnTo>
                  <a:pt x="310824" y="577850"/>
                </a:lnTo>
                <a:lnTo>
                  <a:pt x="304536" y="568960"/>
                </a:lnTo>
                <a:lnTo>
                  <a:pt x="298858" y="560070"/>
                </a:lnTo>
                <a:lnTo>
                  <a:pt x="282648" y="515620"/>
                </a:lnTo>
                <a:lnTo>
                  <a:pt x="277868" y="477520"/>
                </a:lnTo>
                <a:lnTo>
                  <a:pt x="277786" y="463550"/>
                </a:lnTo>
                <a:lnTo>
                  <a:pt x="278491" y="450850"/>
                </a:lnTo>
                <a:lnTo>
                  <a:pt x="285536" y="411480"/>
                </a:lnTo>
                <a:lnTo>
                  <a:pt x="304115" y="375920"/>
                </a:lnTo>
                <a:lnTo>
                  <a:pt x="311879" y="370840"/>
                </a:lnTo>
                <a:lnTo>
                  <a:pt x="311020" y="163830"/>
                </a:lnTo>
                <a:close/>
              </a:path>
              <a:path w="1187450" h="1257300">
                <a:moveTo>
                  <a:pt x="565447" y="577850"/>
                </a:moveTo>
                <a:lnTo>
                  <a:pt x="535822" y="577850"/>
                </a:lnTo>
                <a:lnTo>
                  <a:pt x="522484" y="580390"/>
                </a:lnTo>
                <a:lnTo>
                  <a:pt x="478398" y="594360"/>
                </a:lnTo>
                <a:lnTo>
                  <a:pt x="454386" y="610870"/>
                </a:lnTo>
                <a:lnTo>
                  <a:pt x="451884" y="612140"/>
                </a:lnTo>
                <a:lnTo>
                  <a:pt x="448138" y="615950"/>
                </a:lnTo>
                <a:lnTo>
                  <a:pt x="437502" y="619760"/>
                </a:lnTo>
                <a:lnTo>
                  <a:pt x="427702" y="621030"/>
                </a:lnTo>
                <a:lnTo>
                  <a:pt x="593146" y="621030"/>
                </a:lnTo>
                <a:lnTo>
                  <a:pt x="593146" y="580390"/>
                </a:lnTo>
                <a:lnTo>
                  <a:pt x="581781" y="579120"/>
                </a:lnTo>
                <a:lnTo>
                  <a:pt x="565447" y="577850"/>
                </a:lnTo>
                <a:close/>
              </a:path>
              <a:path w="1187450" h="1257300">
                <a:moveTo>
                  <a:pt x="651935" y="0"/>
                </a:moveTo>
                <a:lnTo>
                  <a:pt x="633022" y="0"/>
                </a:lnTo>
                <a:lnTo>
                  <a:pt x="593146" y="2540"/>
                </a:lnTo>
                <a:lnTo>
                  <a:pt x="593146" y="276860"/>
                </a:lnTo>
                <a:lnTo>
                  <a:pt x="603053" y="283210"/>
                </a:lnTo>
                <a:lnTo>
                  <a:pt x="612922" y="290830"/>
                </a:lnTo>
                <a:lnTo>
                  <a:pt x="632690" y="304800"/>
                </a:lnTo>
                <a:lnTo>
                  <a:pt x="642662" y="311150"/>
                </a:lnTo>
                <a:lnTo>
                  <a:pt x="652742" y="318770"/>
                </a:lnTo>
                <a:lnTo>
                  <a:pt x="694873" y="344170"/>
                </a:lnTo>
                <a:lnTo>
                  <a:pt x="706041" y="349250"/>
                </a:lnTo>
                <a:lnTo>
                  <a:pt x="717537" y="355600"/>
                </a:lnTo>
                <a:lnTo>
                  <a:pt x="729396" y="360680"/>
                </a:lnTo>
                <a:lnTo>
                  <a:pt x="741656" y="364490"/>
                </a:lnTo>
                <a:lnTo>
                  <a:pt x="754352" y="369570"/>
                </a:lnTo>
                <a:lnTo>
                  <a:pt x="767522" y="373380"/>
                </a:lnTo>
                <a:lnTo>
                  <a:pt x="781203" y="375920"/>
                </a:lnTo>
                <a:lnTo>
                  <a:pt x="810240" y="381000"/>
                </a:lnTo>
                <a:lnTo>
                  <a:pt x="825671" y="382270"/>
                </a:lnTo>
                <a:lnTo>
                  <a:pt x="825366" y="396240"/>
                </a:lnTo>
                <a:lnTo>
                  <a:pt x="822057" y="450850"/>
                </a:lnTo>
                <a:lnTo>
                  <a:pt x="815227" y="505460"/>
                </a:lnTo>
                <a:lnTo>
                  <a:pt x="804414" y="553720"/>
                </a:lnTo>
                <a:lnTo>
                  <a:pt x="789214" y="593090"/>
                </a:lnTo>
                <a:lnTo>
                  <a:pt x="761422" y="621030"/>
                </a:lnTo>
                <a:lnTo>
                  <a:pt x="875498" y="621030"/>
                </a:lnTo>
                <a:lnTo>
                  <a:pt x="874173" y="591820"/>
                </a:lnTo>
                <a:lnTo>
                  <a:pt x="854483" y="591820"/>
                </a:lnTo>
                <a:lnTo>
                  <a:pt x="843615" y="589280"/>
                </a:lnTo>
                <a:lnTo>
                  <a:pt x="841111" y="543560"/>
                </a:lnTo>
                <a:lnTo>
                  <a:pt x="840426" y="513080"/>
                </a:lnTo>
                <a:lnTo>
                  <a:pt x="840527" y="490220"/>
                </a:lnTo>
                <a:lnTo>
                  <a:pt x="842909" y="444500"/>
                </a:lnTo>
                <a:lnTo>
                  <a:pt x="850359" y="397510"/>
                </a:lnTo>
                <a:lnTo>
                  <a:pt x="868153" y="368300"/>
                </a:lnTo>
                <a:lnTo>
                  <a:pt x="875671" y="368300"/>
                </a:lnTo>
                <a:lnTo>
                  <a:pt x="875671" y="172720"/>
                </a:lnTo>
                <a:lnTo>
                  <a:pt x="858409" y="137160"/>
                </a:lnTo>
                <a:lnTo>
                  <a:pt x="828185" y="91440"/>
                </a:lnTo>
                <a:lnTo>
                  <a:pt x="792603" y="53340"/>
                </a:lnTo>
                <a:lnTo>
                  <a:pt x="751485" y="25400"/>
                </a:lnTo>
                <a:lnTo>
                  <a:pt x="704655" y="7620"/>
                </a:lnTo>
                <a:lnTo>
                  <a:pt x="670174" y="1270"/>
                </a:lnTo>
                <a:lnTo>
                  <a:pt x="651935" y="0"/>
                </a:lnTo>
                <a:close/>
              </a:path>
              <a:path w="1187450" h="1257300">
                <a:moveTo>
                  <a:pt x="875671" y="172720"/>
                </a:moveTo>
                <a:lnTo>
                  <a:pt x="881475" y="372110"/>
                </a:lnTo>
                <a:lnTo>
                  <a:pt x="888098" y="379730"/>
                </a:lnTo>
                <a:lnTo>
                  <a:pt x="894856" y="392430"/>
                </a:lnTo>
                <a:lnTo>
                  <a:pt x="907205" y="435610"/>
                </a:lnTo>
                <a:lnTo>
                  <a:pt x="909655" y="461010"/>
                </a:lnTo>
                <a:lnTo>
                  <a:pt x="909641" y="473710"/>
                </a:lnTo>
                <a:lnTo>
                  <a:pt x="904865" y="513080"/>
                </a:lnTo>
                <a:lnTo>
                  <a:pt x="888140" y="560070"/>
                </a:lnTo>
                <a:lnTo>
                  <a:pt x="875671" y="577850"/>
                </a:lnTo>
                <a:lnTo>
                  <a:pt x="882585" y="619760"/>
                </a:lnTo>
                <a:lnTo>
                  <a:pt x="910200" y="590550"/>
                </a:lnTo>
                <a:lnTo>
                  <a:pt x="931183" y="549910"/>
                </a:lnTo>
                <a:lnTo>
                  <a:pt x="942455" y="506730"/>
                </a:lnTo>
                <a:lnTo>
                  <a:pt x="944976" y="473710"/>
                </a:lnTo>
                <a:lnTo>
                  <a:pt x="944868" y="461010"/>
                </a:lnTo>
                <a:lnTo>
                  <a:pt x="939853" y="419100"/>
                </a:lnTo>
                <a:lnTo>
                  <a:pt x="929048" y="382270"/>
                </a:lnTo>
                <a:lnTo>
                  <a:pt x="923931" y="369570"/>
                </a:lnTo>
                <a:lnTo>
                  <a:pt x="922185" y="355600"/>
                </a:lnTo>
                <a:lnTo>
                  <a:pt x="920269" y="341630"/>
                </a:lnTo>
                <a:lnTo>
                  <a:pt x="918184" y="328930"/>
                </a:lnTo>
                <a:lnTo>
                  <a:pt x="915930" y="314960"/>
                </a:lnTo>
                <a:lnTo>
                  <a:pt x="908150" y="276860"/>
                </a:lnTo>
                <a:lnTo>
                  <a:pt x="895407" y="228600"/>
                </a:lnTo>
                <a:lnTo>
                  <a:pt x="891798" y="215900"/>
                </a:lnTo>
                <a:lnTo>
                  <a:pt x="888020" y="205740"/>
                </a:lnTo>
                <a:lnTo>
                  <a:pt x="884073" y="194310"/>
                </a:lnTo>
                <a:lnTo>
                  <a:pt x="879956" y="184150"/>
                </a:lnTo>
                <a:lnTo>
                  <a:pt x="875671" y="172720"/>
                </a:lnTo>
                <a:close/>
              </a:path>
              <a:path w="1187450" h="1257300">
                <a:moveTo>
                  <a:pt x="583652" y="5080"/>
                </a:moveTo>
                <a:lnTo>
                  <a:pt x="572867" y="6350"/>
                </a:lnTo>
                <a:lnTo>
                  <a:pt x="560910" y="8890"/>
                </a:lnTo>
                <a:lnTo>
                  <a:pt x="547337" y="12700"/>
                </a:lnTo>
                <a:lnTo>
                  <a:pt x="531704" y="16510"/>
                </a:lnTo>
                <a:lnTo>
                  <a:pt x="520217" y="17780"/>
                </a:lnTo>
                <a:lnTo>
                  <a:pt x="508241" y="21590"/>
                </a:lnTo>
                <a:lnTo>
                  <a:pt x="495353" y="24130"/>
                </a:lnTo>
                <a:lnTo>
                  <a:pt x="481132" y="27940"/>
                </a:lnTo>
                <a:lnTo>
                  <a:pt x="466843" y="29210"/>
                </a:lnTo>
                <a:lnTo>
                  <a:pt x="453165" y="31750"/>
                </a:lnTo>
                <a:lnTo>
                  <a:pt x="440083" y="35560"/>
                </a:lnTo>
                <a:lnTo>
                  <a:pt x="427586" y="39370"/>
                </a:lnTo>
                <a:lnTo>
                  <a:pt x="415657" y="45720"/>
                </a:lnTo>
                <a:lnTo>
                  <a:pt x="404284" y="50800"/>
                </a:lnTo>
                <a:lnTo>
                  <a:pt x="393452" y="58420"/>
                </a:lnTo>
                <a:lnTo>
                  <a:pt x="383149" y="66040"/>
                </a:lnTo>
                <a:lnTo>
                  <a:pt x="373359" y="73660"/>
                </a:lnTo>
                <a:lnTo>
                  <a:pt x="364069" y="83820"/>
                </a:lnTo>
                <a:lnTo>
                  <a:pt x="355266" y="92710"/>
                </a:lnTo>
                <a:lnTo>
                  <a:pt x="331634" y="125730"/>
                </a:lnTo>
                <a:lnTo>
                  <a:pt x="311879" y="161290"/>
                </a:lnTo>
                <a:lnTo>
                  <a:pt x="316606" y="370840"/>
                </a:lnTo>
                <a:lnTo>
                  <a:pt x="323708" y="373380"/>
                </a:lnTo>
                <a:lnTo>
                  <a:pt x="330452" y="382270"/>
                </a:lnTo>
                <a:lnTo>
                  <a:pt x="343441" y="425450"/>
                </a:lnTo>
                <a:lnTo>
                  <a:pt x="346224" y="463550"/>
                </a:lnTo>
                <a:lnTo>
                  <a:pt x="346327" y="482600"/>
                </a:lnTo>
                <a:lnTo>
                  <a:pt x="345970" y="494030"/>
                </a:lnTo>
                <a:lnTo>
                  <a:pt x="342507" y="537210"/>
                </a:lnTo>
                <a:lnTo>
                  <a:pt x="335409" y="580390"/>
                </a:lnTo>
                <a:lnTo>
                  <a:pt x="332153" y="595630"/>
                </a:lnTo>
                <a:lnTo>
                  <a:pt x="396308" y="595630"/>
                </a:lnTo>
                <a:lnTo>
                  <a:pt x="380202" y="552450"/>
                </a:lnTo>
                <a:lnTo>
                  <a:pt x="369656" y="496570"/>
                </a:lnTo>
                <a:lnTo>
                  <a:pt x="365352" y="455930"/>
                </a:lnTo>
                <a:lnTo>
                  <a:pt x="362975" y="415290"/>
                </a:lnTo>
                <a:lnTo>
                  <a:pt x="362433" y="394970"/>
                </a:lnTo>
                <a:lnTo>
                  <a:pt x="362550" y="360680"/>
                </a:lnTo>
                <a:lnTo>
                  <a:pt x="365221" y="317500"/>
                </a:lnTo>
                <a:lnTo>
                  <a:pt x="377929" y="269240"/>
                </a:lnTo>
                <a:lnTo>
                  <a:pt x="396495" y="233680"/>
                </a:lnTo>
                <a:lnTo>
                  <a:pt x="432944" y="217170"/>
                </a:lnTo>
                <a:lnTo>
                  <a:pt x="591061" y="217170"/>
                </a:lnTo>
                <a:lnTo>
                  <a:pt x="583652" y="5080"/>
                </a:lnTo>
                <a:close/>
              </a:path>
              <a:path w="1187450" h="1257300">
                <a:moveTo>
                  <a:pt x="873654" y="580390"/>
                </a:moveTo>
                <a:lnTo>
                  <a:pt x="864596" y="588010"/>
                </a:lnTo>
                <a:lnTo>
                  <a:pt x="854483" y="591820"/>
                </a:lnTo>
                <a:lnTo>
                  <a:pt x="874173" y="591820"/>
                </a:lnTo>
                <a:lnTo>
                  <a:pt x="873654" y="580390"/>
                </a:lnTo>
                <a:close/>
              </a:path>
              <a:path w="1187450" h="1257300">
                <a:moveTo>
                  <a:pt x="591061" y="217170"/>
                </a:moveTo>
                <a:lnTo>
                  <a:pt x="457067" y="217170"/>
                </a:lnTo>
                <a:lnTo>
                  <a:pt x="483929" y="222250"/>
                </a:lnTo>
                <a:lnTo>
                  <a:pt x="512638" y="232410"/>
                </a:lnTo>
                <a:lnTo>
                  <a:pt x="538988" y="243840"/>
                </a:lnTo>
                <a:lnTo>
                  <a:pt x="550230" y="248920"/>
                </a:lnTo>
                <a:lnTo>
                  <a:pt x="561198" y="255270"/>
                </a:lnTo>
                <a:lnTo>
                  <a:pt x="571962" y="262890"/>
                </a:lnTo>
                <a:lnTo>
                  <a:pt x="582588" y="269240"/>
                </a:lnTo>
                <a:lnTo>
                  <a:pt x="593146" y="276860"/>
                </a:lnTo>
                <a:lnTo>
                  <a:pt x="591061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363410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第</a:t>
            </a:r>
            <a:r>
              <a:rPr sz="3200" spc="95" dirty="0">
                <a:latin typeface="Microsoft Sans Serif"/>
                <a:cs typeface="Microsoft Sans Serif"/>
              </a:rPr>
              <a:t>6</a:t>
            </a:r>
            <a:r>
              <a:rPr sz="3200" spc="-5" dirty="0">
                <a:latin typeface="Arial Unicode MS"/>
                <a:cs typeface="Arial Unicode MS"/>
              </a:rPr>
              <a:t>章</a:t>
            </a:r>
            <a:r>
              <a:rPr sz="3200" spc="60" dirty="0">
                <a:latin typeface="Arial Unicode MS"/>
                <a:cs typeface="Arial Unicode MS"/>
              </a:rPr>
              <a:t> </a:t>
            </a:r>
            <a:r>
              <a:rPr sz="3200" spc="-5" dirty="0">
                <a:latin typeface="Arial Unicode MS"/>
                <a:cs typeface="Arial Unicode MS"/>
              </a:rPr>
              <a:t>组合数据类型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6773" y="2302361"/>
            <a:ext cx="742950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204" dirty="0">
                <a:latin typeface="Microsoft Sans Serif"/>
                <a:cs typeface="Microsoft Sans Serif"/>
              </a:rPr>
              <a:t>H</a:t>
            </a:r>
            <a:r>
              <a:rPr sz="4000" spc="-15" dirty="0">
                <a:latin typeface="Microsoft Sans Serif"/>
                <a:cs typeface="Microsoft Sans Serif"/>
              </a:rPr>
              <a:t>a</a:t>
            </a:r>
            <a:r>
              <a:rPr sz="4000" spc="415" dirty="0">
                <a:latin typeface="Microsoft Sans Serif"/>
                <a:cs typeface="Microsoft Sans Serif"/>
              </a:rPr>
              <a:t>m</a:t>
            </a:r>
            <a:r>
              <a:rPr sz="4000" spc="90" dirty="0">
                <a:latin typeface="Microsoft Sans Serif"/>
                <a:cs typeface="Microsoft Sans Serif"/>
              </a:rPr>
              <a:t>le</a:t>
            </a:r>
            <a:r>
              <a:rPr sz="4000" spc="370" dirty="0">
                <a:latin typeface="Microsoft Sans Serif"/>
                <a:cs typeface="Microsoft Sans Serif"/>
              </a:rPr>
              <a:t>t</a:t>
            </a:r>
            <a:r>
              <a:rPr sz="4000" dirty="0">
                <a:latin typeface="Arial Unicode MS"/>
                <a:cs typeface="Arial Unicode MS"/>
              </a:rPr>
              <a:t>英文词频统计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实例讲解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299" y="350931"/>
            <a:ext cx="4846955" cy="173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25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400" b="1" spc="-204" dirty="0">
                <a:solidFill>
                  <a:srgbClr val="DC0012"/>
                </a:solidFill>
                <a:latin typeface="FZLTZHB--B51-0"/>
                <a:cs typeface="FZLTZHB--B51-0"/>
              </a:rPr>
              <a:t>CalHa</a:t>
            </a:r>
            <a:r>
              <a:rPr sz="1400" b="1" spc="-310" dirty="0">
                <a:solidFill>
                  <a:srgbClr val="DC0012"/>
                </a:solidFill>
                <a:latin typeface="FZLTZHB--B51-0"/>
                <a:cs typeface="FZLTZHB--B51-0"/>
              </a:rPr>
              <a:t>m</a:t>
            </a:r>
            <a:r>
              <a:rPr sz="1400" b="1" spc="45" dirty="0">
                <a:solidFill>
                  <a:srgbClr val="DC0012"/>
                </a:solidFill>
                <a:latin typeface="FZLTZHB--B51-0"/>
                <a:cs typeface="FZLTZHB--B51-0"/>
              </a:rPr>
              <a:t>letV1.</a:t>
            </a:r>
            <a:r>
              <a:rPr sz="1400" b="1" spc="65" dirty="0">
                <a:solidFill>
                  <a:srgbClr val="DC0012"/>
                </a:solidFill>
                <a:latin typeface="FZLTZHB--B51-0"/>
                <a:cs typeface="FZLTZHB--B51-0"/>
              </a:rPr>
              <a:t>p</a:t>
            </a:r>
            <a:r>
              <a:rPr sz="1400" b="1" spc="-80" dirty="0">
                <a:solidFill>
                  <a:srgbClr val="DC0012"/>
                </a:solidFill>
                <a:latin typeface="FZLTZHB--B51-0"/>
                <a:cs typeface="FZLTZHB--B51-0"/>
              </a:rPr>
              <a:t>y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30" dirty="0">
                <a:solidFill>
                  <a:srgbClr val="0101FF"/>
                </a:solidFill>
                <a:latin typeface="FZLTZHB--B51-0"/>
                <a:cs typeface="FZLTZHB--B51-0"/>
              </a:rPr>
              <a:t>ge</a:t>
            </a:r>
            <a:r>
              <a:rPr sz="1400" b="1" spc="-10" dirty="0">
                <a:solidFill>
                  <a:srgbClr val="0101FF"/>
                </a:solidFill>
                <a:latin typeface="FZLTZHB--B51-0"/>
                <a:cs typeface="FZLTZHB--B51-0"/>
              </a:rPr>
              <a:t>t</a:t>
            </a:r>
            <a:r>
              <a:rPr sz="1400" b="1" spc="-65" dirty="0">
                <a:solidFill>
                  <a:srgbClr val="0101FF"/>
                </a:solidFill>
                <a:latin typeface="FZLTZHB--B51-0"/>
                <a:cs typeface="FZLTZHB--B51-0"/>
              </a:rPr>
              <a:t>Text</a:t>
            </a:r>
            <a:r>
              <a:rPr sz="1400" b="1" spc="245" dirty="0">
                <a:latin typeface="FZLTZHB--B51-0"/>
                <a:cs typeface="FZLTZHB--B51-0"/>
              </a:rPr>
              <a:t>():</a:t>
            </a:r>
            <a:endParaRPr sz="1400">
              <a:latin typeface="FZLTZHB--B51-0"/>
              <a:cs typeface="FZLTZHB--B51-0"/>
            </a:endParaRPr>
          </a:p>
          <a:p>
            <a:pPr marL="405765" marR="889635">
              <a:lnSpc>
                <a:spcPct val="120000"/>
              </a:lnSpc>
            </a:pPr>
            <a:r>
              <a:rPr sz="1400" b="1" spc="140" dirty="0">
                <a:latin typeface="FZLTZHB--B51-0"/>
                <a:cs typeface="FZLTZHB--B51-0"/>
              </a:rPr>
              <a:t>tx</a:t>
            </a:r>
            <a:r>
              <a:rPr sz="1400" b="1" spc="10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open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-80" dirty="0">
                <a:solidFill>
                  <a:srgbClr val="1DB41D"/>
                </a:solidFill>
                <a:latin typeface="FZLTZHB--B51-0"/>
                <a:cs typeface="FZLTZHB--B51-0"/>
              </a:rPr>
              <a:t>"haml</a:t>
            </a:r>
            <a:r>
              <a:rPr sz="14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t.txt"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"r"</a:t>
            </a:r>
            <a:r>
              <a:rPr sz="1400" b="1" spc="215" dirty="0">
                <a:latin typeface="FZLTZHB--B51-0"/>
                <a:cs typeface="FZLTZHB--B51-0"/>
              </a:rPr>
              <a:t>).</a:t>
            </a:r>
            <a:r>
              <a:rPr sz="1400" b="1" spc="260" dirty="0">
                <a:latin typeface="FZLTZHB--B51-0"/>
                <a:cs typeface="FZLTZHB--B51-0"/>
              </a:rPr>
              <a:t>r</a:t>
            </a:r>
            <a:r>
              <a:rPr sz="1400" b="1" spc="-5" dirty="0">
                <a:latin typeface="FZLTZHB--B51-0"/>
                <a:cs typeface="FZLTZHB--B51-0"/>
              </a:rPr>
              <a:t>ead()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40" dirty="0">
                <a:latin typeface="FZLTZHB--B51-0"/>
                <a:cs typeface="FZLTZHB--B51-0"/>
              </a:rPr>
              <a:t>tx</a:t>
            </a:r>
            <a:r>
              <a:rPr sz="1400" b="1" spc="10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185" dirty="0">
                <a:latin typeface="FZLTZHB--B51-0"/>
                <a:cs typeface="FZLTZHB--B51-0"/>
              </a:rPr>
              <a:t>txt</a:t>
            </a:r>
            <a:r>
              <a:rPr sz="1400" b="1" spc="140" dirty="0">
                <a:latin typeface="FZLTZHB--B51-0"/>
                <a:cs typeface="FZLTZHB--B51-0"/>
              </a:rPr>
              <a:t>.</a:t>
            </a:r>
            <a:r>
              <a:rPr sz="1400" b="1" spc="-45" dirty="0">
                <a:latin typeface="FZLTZHB--B51-0"/>
                <a:cs typeface="FZLTZHB--B51-0"/>
              </a:rPr>
              <a:t>lower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endParaRPr sz="1400">
              <a:latin typeface="FZLTZHB--B51-0"/>
              <a:cs typeface="FZLTZHB--B51-0"/>
            </a:endParaRPr>
          </a:p>
          <a:p>
            <a:pPr marL="800100" marR="5080" indent="-394335">
              <a:lnSpc>
                <a:spcPct val="12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35" dirty="0">
                <a:latin typeface="FZLTZHB--B51-0"/>
                <a:cs typeface="FZLTZHB--B51-0"/>
              </a:rPr>
              <a:t>c</a:t>
            </a:r>
            <a:r>
              <a:rPr sz="1400" b="1" spc="-150" dirty="0">
                <a:latin typeface="FZLTZHB--B51-0"/>
                <a:cs typeface="FZLTZHB--B51-0"/>
              </a:rPr>
              <a:t>h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50" dirty="0">
                <a:solidFill>
                  <a:srgbClr val="1DB41D"/>
                </a:solidFill>
                <a:latin typeface="FZLTZHB--B51-0"/>
                <a:cs typeface="FZLTZHB--B51-0"/>
              </a:rPr>
              <a:t>'!"#$%</a:t>
            </a:r>
            <a:r>
              <a:rPr sz="1400" b="1" spc="-70" dirty="0">
                <a:solidFill>
                  <a:srgbClr val="1DB41D"/>
                </a:solidFill>
                <a:latin typeface="FZLTZHB--B51-0"/>
                <a:cs typeface="FZLTZHB--B51-0"/>
              </a:rPr>
              <a:t>&amp;</a:t>
            </a:r>
            <a:r>
              <a:rPr sz="14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()*+,</a:t>
            </a:r>
            <a:r>
              <a:rPr sz="1400" b="1" spc="-185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1400" b="1" spc="300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1400" b="1" spc="40" dirty="0">
                <a:solidFill>
                  <a:srgbClr val="1DB41D"/>
                </a:solidFill>
                <a:latin typeface="FZLTZHB--B51-0"/>
                <a:cs typeface="FZLTZHB--B51-0"/>
              </a:rPr>
              <a:t>/:;&lt;=&gt;</a:t>
            </a:r>
            <a:r>
              <a:rPr sz="14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?</a:t>
            </a:r>
            <a:r>
              <a:rPr sz="1400" b="1" spc="-160" dirty="0">
                <a:solidFill>
                  <a:srgbClr val="1DB41D"/>
                </a:solidFill>
                <a:latin typeface="FZLTZHB--B51-0"/>
                <a:cs typeface="FZLTZHB--B51-0"/>
              </a:rPr>
              <a:t>@[</a:t>
            </a:r>
            <a:r>
              <a:rPr sz="1400" b="1" spc="330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1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\</a:t>
            </a:r>
            <a:r>
              <a:rPr sz="14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]^</a:t>
            </a:r>
            <a:r>
              <a:rPr sz="1400" b="1" spc="25" dirty="0">
                <a:solidFill>
                  <a:srgbClr val="1DB41D"/>
                </a:solidFill>
                <a:latin typeface="FZLTZHB--B51-0"/>
                <a:cs typeface="FZLTZHB--B51-0"/>
              </a:rPr>
              <a:t>_</a:t>
            </a:r>
            <a:r>
              <a:rPr sz="1400" b="1" spc="80" dirty="0">
                <a:solidFill>
                  <a:srgbClr val="1DB41D"/>
                </a:solidFill>
                <a:latin typeface="FZLTZHB--B51-0"/>
                <a:cs typeface="FZLTZHB--B51-0"/>
              </a:rPr>
              <a:t>‘{|}~'</a:t>
            </a:r>
            <a:r>
              <a:rPr sz="1400" b="1" spc="295" dirty="0">
                <a:latin typeface="FZLTZHB--B51-0"/>
                <a:cs typeface="FZLTZHB--B51-0"/>
              </a:rPr>
              <a:t>:</a:t>
            </a:r>
            <a:r>
              <a:rPr sz="1400" b="1" spc="245" dirty="0">
                <a:latin typeface="FZLTZHB--B51-0"/>
                <a:cs typeface="FZLTZHB--B51-0"/>
              </a:rPr>
              <a:t> </a:t>
            </a:r>
            <a:r>
              <a:rPr sz="1400" b="1" spc="140" dirty="0">
                <a:latin typeface="FZLTZHB--B51-0"/>
                <a:cs typeface="FZLTZHB--B51-0"/>
              </a:rPr>
              <a:t>tx</a:t>
            </a:r>
            <a:r>
              <a:rPr sz="1400" b="1" spc="10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70" dirty="0">
                <a:latin typeface="FZLTZHB--B51-0"/>
                <a:cs typeface="FZLTZHB--B51-0"/>
              </a:rPr>
              <a:t>txt.re</a:t>
            </a:r>
            <a:r>
              <a:rPr sz="1400" b="1" spc="100" dirty="0">
                <a:latin typeface="FZLTZHB--B51-0"/>
                <a:cs typeface="FZLTZHB--B51-0"/>
              </a:rPr>
              <a:t>p</a:t>
            </a:r>
            <a:r>
              <a:rPr sz="1400" b="1" spc="-5" dirty="0">
                <a:latin typeface="FZLTZHB--B51-0"/>
                <a:cs typeface="FZLTZHB--B51-0"/>
              </a:rPr>
              <a:t>lace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-135" dirty="0">
                <a:latin typeface="FZLTZHB--B51-0"/>
                <a:cs typeface="FZLTZHB--B51-0"/>
              </a:rPr>
              <a:t>c</a:t>
            </a:r>
            <a:r>
              <a:rPr sz="1400" b="1" spc="-140" dirty="0">
                <a:latin typeface="FZLTZHB--B51-0"/>
                <a:cs typeface="FZLTZHB--B51-0"/>
              </a:rPr>
              <a:t>h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dirty="0">
                <a:solidFill>
                  <a:srgbClr val="1DB41D"/>
                </a:solidFill>
                <a:latin typeface="FZLTZHB--B51-0"/>
                <a:cs typeface="FZLTZHB--B51-0"/>
              </a:rPr>
              <a:t>  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ur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30" dirty="0">
                <a:latin typeface="FZLTZHB--B51-0"/>
                <a:cs typeface="FZLTZHB--B51-0"/>
              </a:rPr>
              <a:t>txt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654" y="2399102"/>
            <a:ext cx="4061460" cy="148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80820">
              <a:lnSpc>
                <a:spcPct val="120000"/>
              </a:lnSpc>
              <a:tabLst>
                <a:tab pos="701675" algn="l"/>
              </a:tabLst>
            </a:pPr>
            <a:r>
              <a:rPr sz="1400" b="1" spc="-95" dirty="0">
                <a:latin typeface="FZLTZHB--B51-0"/>
                <a:cs typeface="FZLTZHB--B51-0"/>
              </a:rPr>
              <a:t>hamlet</a:t>
            </a:r>
            <a:r>
              <a:rPr sz="1400" b="1" spc="-110" dirty="0">
                <a:latin typeface="FZLTZHB--B51-0"/>
                <a:cs typeface="FZLTZHB--B51-0"/>
              </a:rPr>
              <a:t>T</a:t>
            </a:r>
            <a:r>
              <a:rPr sz="1400" b="1" spc="90" dirty="0">
                <a:latin typeface="FZLTZHB--B51-0"/>
                <a:cs typeface="FZLTZHB--B51-0"/>
              </a:rPr>
              <a:t>x</a:t>
            </a:r>
            <a:r>
              <a:rPr sz="1400" b="1" spc="5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g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dirty="0">
                <a:latin typeface="FZLTZHB--B51-0"/>
                <a:cs typeface="FZLTZHB--B51-0"/>
              </a:rPr>
              <a:t>tText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-145" dirty="0">
                <a:latin typeface="FZLTZHB--B51-0"/>
                <a:cs typeface="FZLTZHB--B51-0"/>
              </a:rPr>
              <a:t>word</a:t>
            </a:r>
            <a:r>
              <a:rPr sz="1400" b="1" spc="-140" dirty="0">
                <a:latin typeface="FZLTZHB--B51-0"/>
                <a:cs typeface="FZLTZHB--B51-0"/>
              </a:rPr>
              <a:t>s</a:t>
            </a:r>
            <a:r>
              <a:rPr sz="1400" b="1" dirty="0">
                <a:latin typeface="FZLTZHB--B51-0"/>
                <a:cs typeface="FZLTZHB--B51-0"/>
              </a:rPr>
              <a:t>	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40" dirty="0">
                <a:latin typeface="FZLTZHB--B51-0"/>
                <a:cs typeface="FZLTZHB--B51-0"/>
              </a:rPr>
              <a:t>hamle</a:t>
            </a:r>
            <a:r>
              <a:rPr sz="1400" b="1" spc="30" dirty="0">
                <a:latin typeface="FZLTZHB--B51-0"/>
                <a:cs typeface="FZLTZHB--B51-0"/>
              </a:rPr>
              <a:t>tTxt.s</a:t>
            </a:r>
            <a:r>
              <a:rPr sz="1400" b="1" spc="40" dirty="0">
                <a:latin typeface="FZLTZHB--B51-0"/>
                <a:cs typeface="FZLTZHB--B51-0"/>
              </a:rPr>
              <a:t>p</a:t>
            </a:r>
            <a:r>
              <a:rPr sz="1400" b="1" spc="350" dirty="0">
                <a:latin typeface="FZLTZHB--B51-0"/>
                <a:cs typeface="FZLTZHB--B51-0"/>
              </a:rPr>
              <a:t>lit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-75" dirty="0">
                <a:latin typeface="FZLTZHB--B51-0"/>
                <a:cs typeface="FZLTZHB--B51-0"/>
              </a:rPr>
              <a:t>count</a:t>
            </a:r>
            <a:r>
              <a:rPr sz="1400" b="1" spc="-80" dirty="0">
                <a:latin typeface="FZLTZHB--B51-0"/>
                <a:cs typeface="FZLTZHB--B51-0"/>
              </a:rPr>
              <a:t>s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215" dirty="0">
                <a:latin typeface="FZLTZHB--B51-0"/>
                <a:cs typeface="FZLTZHB--B51-0"/>
              </a:rPr>
              <a:t>{}</a:t>
            </a:r>
            <a:endParaRPr sz="14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85" dirty="0">
                <a:latin typeface="FZLTZHB--B51-0"/>
                <a:cs typeface="FZLTZHB--B51-0"/>
              </a:rPr>
              <a:t>wo</a:t>
            </a:r>
            <a:r>
              <a:rPr sz="1400" b="1" spc="-95" dirty="0">
                <a:latin typeface="FZLTZHB--B51-0"/>
                <a:cs typeface="FZLTZHB--B51-0"/>
              </a:rPr>
              <a:t>r</a:t>
            </a:r>
            <a:r>
              <a:rPr sz="1400" b="1" spc="-165" dirty="0">
                <a:latin typeface="FZLTZHB--B51-0"/>
                <a:cs typeface="FZLTZHB--B51-0"/>
              </a:rPr>
              <a:t>d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370" dirty="0">
                <a:latin typeface="FZLTZHB--B51-0"/>
                <a:cs typeface="FZLTZHB--B51-0"/>
              </a:rPr>
              <a:t>w</a:t>
            </a:r>
            <a:r>
              <a:rPr sz="1400" b="1" spc="-265" dirty="0">
                <a:latin typeface="FZLTZHB--B51-0"/>
                <a:cs typeface="FZLTZHB--B51-0"/>
              </a:rPr>
              <a:t>o</a:t>
            </a:r>
            <a:r>
              <a:rPr sz="1400" b="1" spc="60" dirty="0">
                <a:latin typeface="FZLTZHB--B51-0"/>
                <a:cs typeface="FZLTZHB--B51-0"/>
              </a:rPr>
              <a:t>rds:</a:t>
            </a:r>
            <a:endParaRPr sz="1400" dirty="0">
              <a:latin typeface="FZLTZHB--B51-0"/>
              <a:cs typeface="FZLTZHB--B51-0"/>
            </a:endParaRPr>
          </a:p>
          <a:p>
            <a:pPr marL="12700" marR="5080" indent="393065">
              <a:lnSpc>
                <a:spcPct val="120000"/>
              </a:lnSpc>
            </a:pPr>
            <a:r>
              <a:rPr sz="1400" b="1" spc="-140" dirty="0">
                <a:latin typeface="FZLTZHB--B51-0"/>
                <a:cs typeface="FZLTZHB--B51-0"/>
              </a:rPr>
              <a:t>cou</a:t>
            </a:r>
            <a:r>
              <a:rPr sz="1400" b="1" spc="-30" dirty="0">
                <a:latin typeface="FZLTZHB--B51-0"/>
                <a:cs typeface="FZLTZHB--B51-0"/>
              </a:rPr>
              <a:t>nts[wo</a:t>
            </a:r>
            <a:r>
              <a:rPr sz="1400" b="1" spc="-15" dirty="0">
                <a:latin typeface="FZLTZHB--B51-0"/>
                <a:cs typeface="FZLTZHB--B51-0"/>
              </a:rPr>
              <a:t>r</a:t>
            </a:r>
            <a:r>
              <a:rPr sz="1400" b="1" spc="80" dirty="0">
                <a:latin typeface="FZLTZHB--B51-0"/>
                <a:cs typeface="FZLTZHB--B51-0"/>
              </a:rPr>
              <a:t>d</a:t>
            </a:r>
            <a:r>
              <a:rPr sz="1400" b="1" spc="3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30" dirty="0">
                <a:latin typeface="FZLTZHB--B51-0"/>
                <a:cs typeface="FZLTZHB--B51-0"/>
              </a:rPr>
              <a:t>co</a:t>
            </a:r>
            <a:r>
              <a:rPr sz="1400" b="1" spc="-25" dirty="0">
                <a:latin typeface="FZLTZHB--B51-0"/>
                <a:cs typeface="FZLTZHB--B51-0"/>
              </a:rPr>
              <a:t>unts.ge</a:t>
            </a:r>
            <a:r>
              <a:rPr sz="1400" b="1" spc="245" dirty="0">
                <a:latin typeface="FZLTZHB--B51-0"/>
                <a:cs typeface="FZLTZHB--B51-0"/>
              </a:rPr>
              <a:t>t</a:t>
            </a:r>
            <a:r>
              <a:rPr sz="1400" b="1" spc="-20" dirty="0">
                <a:latin typeface="FZLTZHB--B51-0"/>
                <a:cs typeface="FZLTZHB--B51-0"/>
              </a:rPr>
              <a:t>(word</a:t>
            </a:r>
            <a:r>
              <a:rPr sz="1400" b="1" spc="-5" dirty="0">
                <a:latin typeface="FZLTZHB--B51-0"/>
                <a:cs typeface="FZLTZHB--B51-0"/>
              </a:rPr>
              <a:t>,</a:t>
            </a:r>
            <a:r>
              <a:rPr sz="1400" b="1" spc="30" dirty="0">
                <a:latin typeface="FZLTZHB--B51-0"/>
                <a:cs typeface="FZLTZHB--B51-0"/>
              </a:rPr>
              <a:t>0</a:t>
            </a:r>
            <a:r>
              <a:rPr sz="1400" b="1" spc="1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85" dirty="0">
                <a:latin typeface="FZLTZHB--B51-0"/>
                <a:cs typeface="FZLTZHB--B51-0"/>
              </a:rPr>
              <a:t>+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35" dirty="0">
                <a:latin typeface="FZLTZHB--B51-0"/>
                <a:cs typeface="FZLTZHB--B51-0"/>
              </a:rPr>
              <a:t>1</a:t>
            </a:r>
            <a:r>
              <a:rPr sz="1400" b="1" spc="15" dirty="0">
                <a:latin typeface="FZLTZHB--B51-0"/>
                <a:cs typeface="FZLTZHB--B51-0"/>
              </a:rPr>
              <a:t> </a:t>
            </a:r>
            <a:r>
              <a:rPr sz="1400" b="1" spc="-45" dirty="0">
                <a:latin typeface="FZLTZHB--B51-0"/>
                <a:cs typeface="FZLTZHB--B51-0"/>
              </a:rPr>
              <a:t>item</a:t>
            </a:r>
            <a:r>
              <a:rPr sz="1400" b="1" spc="-50" dirty="0">
                <a:latin typeface="FZLTZHB--B51-0"/>
                <a:cs typeface="FZLTZHB--B51-0"/>
              </a:rPr>
              <a:t>s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245" dirty="0">
                <a:solidFill>
                  <a:srgbClr val="900090"/>
                </a:solidFill>
                <a:latin typeface="FZLTZHB--B51-0"/>
                <a:cs typeface="FZLTZHB--B51-0"/>
              </a:rPr>
              <a:t>list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-110" dirty="0">
                <a:latin typeface="FZLTZHB--B51-0"/>
                <a:cs typeface="FZLTZHB--B51-0"/>
              </a:rPr>
              <a:t>c</a:t>
            </a:r>
            <a:r>
              <a:rPr sz="1400" b="1" spc="60" dirty="0">
                <a:latin typeface="FZLTZHB--B51-0"/>
                <a:cs typeface="FZLTZHB--B51-0"/>
              </a:rPr>
              <a:t>ounts.</a:t>
            </a:r>
            <a:r>
              <a:rPr sz="1400" b="1" spc="35" dirty="0">
                <a:latin typeface="FZLTZHB--B51-0"/>
                <a:cs typeface="FZLTZHB--B51-0"/>
              </a:rPr>
              <a:t>i</a:t>
            </a:r>
            <a:r>
              <a:rPr sz="1400" b="1" spc="-155" dirty="0">
                <a:latin typeface="FZLTZHB--B51-0"/>
                <a:cs typeface="FZLTZHB--B51-0"/>
              </a:rPr>
              <a:t>tems</a:t>
            </a:r>
            <a:r>
              <a:rPr sz="1400" b="1" spc="220" dirty="0">
                <a:latin typeface="FZLTZHB--B51-0"/>
                <a:cs typeface="FZLTZHB--B51-0"/>
              </a:rPr>
              <a:t>())</a:t>
            </a:r>
            <a:endParaRPr sz="1400" dirty="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832" y="3935229"/>
            <a:ext cx="4554220" cy="97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FZLTZHB--B51-0"/>
                <a:cs typeface="FZLTZHB--B51-0"/>
              </a:rPr>
              <a:t>items.</a:t>
            </a:r>
            <a:r>
              <a:rPr sz="1400" b="1" spc="0" dirty="0">
                <a:latin typeface="FZLTZHB--B51-0"/>
                <a:cs typeface="FZLTZHB--B51-0"/>
              </a:rPr>
              <a:t>s</a:t>
            </a:r>
            <a:r>
              <a:rPr sz="1400" b="1" spc="90" dirty="0">
                <a:latin typeface="FZLTZHB--B51-0"/>
                <a:cs typeface="FZLTZHB--B51-0"/>
              </a:rPr>
              <a:t>ort</a:t>
            </a:r>
            <a:r>
              <a:rPr sz="1400" b="1" spc="-35" dirty="0">
                <a:latin typeface="FZLTZHB--B51-0"/>
                <a:cs typeface="FZLTZHB--B51-0"/>
              </a:rPr>
              <a:t>(ke</a:t>
            </a:r>
            <a:r>
              <a:rPr sz="1400" b="1" spc="-30" dirty="0">
                <a:latin typeface="FZLTZHB--B51-0"/>
                <a:cs typeface="FZLTZHB--B51-0"/>
              </a:rPr>
              <a:t>y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lambd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20" dirty="0">
                <a:latin typeface="FZLTZHB--B51-0"/>
                <a:cs typeface="FZLTZHB--B51-0"/>
              </a:rPr>
              <a:t>x:x[1</a:t>
            </a:r>
            <a:r>
              <a:rPr sz="1400" b="1" spc="90" dirty="0">
                <a:latin typeface="FZLTZHB--B51-0"/>
                <a:cs typeface="FZLTZHB--B51-0"/>
              </a:rPr>
              <a:t>]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0" dirty="0">
                <a:latin typeface="FZLTZHB--B51-0"/>
                <a:cs typeface="FZLTZHB--B51-0"/>
              </a:rPr>
              <a:t>reve</a:t>
            </a:r>
            <a:r>
              <a:rPr sz="1400" b="1" dirty="0">
                <a:latin typeface="FZLTZHB--B51-0"/>
                <a:cs typeface="FZLTZHB--B51-0"/>
              </a:rPr>
              <a:t>r</a:t>
            </a:r>
            <a:r>
              <a:rPr sz="1400" b="1" spc="-135" dirty="0">
                <a:latin typeface="FZLTZHB--B51-0"/>
                <a:cs typeface="FZLTZHB--B51-0"/>
              </a:rPr>
              <a:t>se=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Tru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40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90" dirty="0">
                <a:solidFill>
                  <a:srgbClr val="900090"/>
                </a:solidFill>
                <a:latin typeface="FZLTZHB--B51-0"/>
                <a:cs typeface="FZLTZHB--B51-0"/>
              </a:rPr>
              <a:t>rang</a:t>
            </a:r>
            <a:r>
              <a:rPr sz="1400" b="1" spc="-95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1400" b="1" spc="120" dirty="0">
                <a:latin typeface="FZLTZHB--B51-0"/>
                <a:cs typeface="FZLTZHB--B51-0"/>
              </a:rPr>
              <a:t>(10):</a:t>
            </a:r>
            <a:endParaRPr sz="1400">
              <a:latin typeface="FZLTZHB--B51-0"/>
              <a:cs typeface="FZLTZHB--B51-0"/>
            </a:endParaRPr>
          </a:p>
          <a:p>
            <a:pPr marL="405765" marR="5080">
              <a:lnSpc>
                <a:spcPct val="120000"/>
              </a:lnSpc>
            </a:pPr>
            <a:r>
              <a:rPr sz="1400" b="1" spc="-185" dirty="0">
                <a:latin typeface="FZLTZHB--B51-0"/>
                <a:cs typeface="FZLTZHB--B51-0"/>
              </a:rPr>
              <a:t>wo</a:t>
            </a:r>
            <a:r>
              <a:rPr sz="1400" b="1" spc="-95" dirty="0">
                <a:latin typeface="FZLTZHB--B51-0"/>
                <a:cs typeface="FZLTZHB--B51-0"/>
              </a:rPr>
              <a:t>r</a:t>
            </a:r>
            <a:r>
              <a:rPr sz="1400" b="1" spc="105" dirty="0">
                <a:latin typeface="FZLTZHB--B51-0"/>
                <a:cs typeface="FZLTZHB--B51-0"/>
              </a:rPr>
              <a:t>d</a:t>
            </a:r>
            <a:r>
              <a:rPr sz="1400" b="1" spc="50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50" dirty="0">
                <a:latin typeface="FZLTZHB--B51-0"/>
                <a:cs typeface="FZLTZHB--B51-0"/>
              </a:rPr>
              <a:t>coun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120" dirty="0">
                <a:latin typeface="FZLTZHB--B51-0"/>
                <a:cs typeface="FZLTZHB--B51-0"/>
              </a:rPr>
              <a:t>it</a:t>
            </a:r>
            <a:r>
              <a:rPr sz="1400" b="1" spc="250" dirty="0">
                <a:latin typeface="FZLTZHB--B51-0"/>
                <a:cs typeface="FZLTZHB--B51-0"/>
              </a:rPr>
              <a:t>e</a:t>
            </a:r>
            <a:r>
              <a:rPr sz="1400" b="1" spc="-145" dirty="0">
                <a:latin typeface="FZLTZHB--B51-0"/>
                <a:cs typeface="FZLTZHB--B51-0"/>
              </a:rPr>
              <a:t>ms[</a:t>
            </a:r>
            <a:r>
              <a:rPr sz="1400" b="1" spc="395" dirty="0">
                <a:latin typeface="FZLTZHB--B51-0"/>
                <a:cs typeface="FZLTZHB--B51-0"/>
              </a:rPr>
              <a:t>i</a:t>
            </a:r>
            <a:r>
              <a:rPr sz="1400" b="1" spc="275" dirty="0">
                <a:latin typeface="FZLTZHB--B51-0"/>
                <a:cs typeface="FZLTZHB--B51-0"/>
              </a:rPr>
              <a:t>]</a:t>
            </a:r>
            <a:r>
              <a:rPr sz="1400" b="1" spc="215" dirty="0">
                <a:latin typeface="FZLTZHB--B51-0"/>
                <a:cs typeface="FZLTZHB--B51-0"/>
              </a:rPr>
              <a:t> </a:t>
            </a:r>
            <a:r>
              <a:rPr sz="1400" b="1" spc="165" dirty="0">
                <a:solidFill>
                  <a:srgbClr val="900090"/>
                </a:solidFill>
                <a:latin typeface="FZLTZHB--B51-0"/>
                <a:cs typeface="FZLTZHB--B51-0"/>
              </a:rPr>
              <a:t>pr</a:t>
            </a:r>
            <a:r>
              <a:rPr sz="1400" b="1" spc="85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14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nt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204" dirty="0">
                <a:solidFill>
                  <a:srgbClr val="1DB41D"/>
                </a:solidFill>
                <a:latin typeface="FZLTZHB--B51-0"/>
                <a:cs typeface="FZLTZHB--B51-0"/>
              </a:rPr>
              <a:t>"{</a:t>
            </a:r>
            <a:r>
              <a:rPr sz="14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14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4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&lt;10}{1</a:t>
            </a:r>
            <a:r>
              <a:rPr sz="14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400" b="1" spc="20" dirty="0">
                <a:solidFill>
                  <a:srgbClr val="1DB41D"/>
                </a:solidFill>
                <a:latin typeface="FZLTZHB--B51-0"/>
                <a:cs typeface="FZLTZHB--B51-0"/>
              </a:rPr>
              <a:t>&gt;5}"</a:t>
            </a:r>
            <a:r>
              <a:rPr sz="1400" b="1" spc="110" dirty="0">
                <a:latin typeface="FZLTZHB--B51-0"/>
                <a:cs typeface="FZLTZHB--B51-0"/>
              </a:rPr>
              <a:t>.f</a:t>
            </a:r>
            <a:r>
              <a:rPr sz="1400" b="1" spc="215" dirty="0">
                <a:latin typeface="FZLTZHB--B51-0"/>
                <a:cs typeface="FZLTZHB--B51-0"/>
              </a:rPr>
              <a:t>o</a:t>
            </a:r>
            <a:r>
              <a:rPr sz="1400" b="1" spc="-110" dirty="0">
                <a:latin typeface="FZLTZHB--B51-0"/>
                <a:cs typeface="FZLTZHB--B51-0"/>
              </a:rPr>
              <a:t>rmat(w</a:t>
            </a:r>
            <a:r>
              <a:rPr sz="1400" b="1" spc="-114" dirty="0">
                <a:latin typeface="FZLTZHB--B51-0"/>
                <a:cs typeface="FZLTZHB--B51-0"/>
              </a:rPr>
              <a:t>o</a:t>
            </a:r>
            <a:r>
              <a:rPr sz="1400" b="1" spc="125" dirty="0">
                <a:latin typeface="FZLTZHB--B51-0"/>
                <a:cs typeface="FZLTZHB--B51-0"/>
              </a:rPr>
              <a:t>rd</a:t>
            </a:r>
            <a:r>
              <a:rPr sz="1400" b="1" spc="70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40" dirty="0">
                <a:latin typeface="FZLTZHB--B51-0"/>
                <a:cs typeface="FZLTZHB--B51-0"/>
              </a:rPr>
              <a:t>cou</a:t>
            </a:r>
            <a:r>
              <a:rPr sz="1400" b="1" spc="40" dirty="0">
                <a:latin typeface="FZLTZHB--B51-0"/>
                <a:cs typeface="FZLTZHB--B51-0"/>
              </a:rPr>
              <a:t>nt</a:t>
            </a:r>
            <a:r>
              <a:rPr sz="1400" b="1" spc="220" dirty="0">
                <a:latin typeface="FZLTZHB--B51-0"/>
                <a:cs typeface="FZLTZHB--B51-0"/>
              </a:rPr>
              <a:t>))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59880" y="843533"/>
            <a:ext cx="1187183" cy="1187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79969" y="4443984"/>
            <a:ext cx="1538477" cy="540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54785" y="2776536"/>
            <a:ext cx="22402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文本去噪及归一化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54785" y="3386034"/>
            <a:ext cx="22402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使用字典表达词频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2266" y="3868292"/>
            <a:ext cx="4392295" cy="288290"/>
          </a:xfrm>
          <a:custGeom>
            <a:avLst/>
            <a:gdLst/>
            <a:ahLst/>
            <a:cxnLst/>
            <a:rect l="l" t="t" r="r" b="b"/>
            <a:pathLst>
              <a:path w="4392295" h="288289">
                <a:moveTo>
                  <a:pt x="0" y="0"/>
                </a:moveTo>
                <a:lnTo>
                  <a:pt x="4392168" y="0"/>
                </a:lnTo>
                <a:lnTo>
                  <a:pt x="4392168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ln w="25145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5567" y="1131569"/>
            <a:ext cx="2736850" cy="3004185"/>
          </a:xfrm>
          <a:custGeom>
            <a:avLst/>
            <a:gdLst/>
            <a:ahLst/>
            <a:cxnLst/>
            <a:rect l="l" t="t" r="r" b="b"/>
            <a:pathLst>
              <a:path w="2736850" h="3004185">
                <a:moveTo>
                  <a:pt x="0" y="0"/>
                </a:moveTo>
                <a:lnTo>
                  <a:pt x="2736342" y="0"/>
                </a:lnTo>
                <a:lnTo>
                  <a:pt x="2736342" y="3003804"/>
                </a:lnTo>
                <a:lnTo>
                  <a:pt x="0" y="3003804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94356" y="694977"/>
            <a:ext cx="864235" cy="393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endParaRPr sz="2000">
              <a:latin typeface="FZLTZHB--B51-0"/>
              <a:cs typeface="FZLTZHB--B51-0"/>
            </a:endParaRPr>
          </a:p>
          <a:p>
            <a:pPr marL="12700" marR="424815">
              <a:lnSpc>
                <a:spcPct val="120000"/>
              </a:lnSpc>
            </a:pPr>
            <a:r>
              <a:rPr sz="2000" b="1" spc="34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he</a:t>
            </a:r>
            <a:r>
              <a:rPr sz="2000" b="1" spc="-100" dirty="0">
                <a:solidFill>
                  <a:srgbClr val="0010FF"/>
                </a:solidFill>
                <a:latin typeface="FZLTZHB--B51-0"/>
                <a:cs typeface="FZLTZHB--B51-0"/>
              </a:rPr>
              <a:t> 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2000" b="1" spc="-240" dirty="0">
                <a:solidFill>
                  <a:srgbClr val="0010FF"/>
                </a:solidFill>
                <a:latin typeface="FZLTZHB--B51-0"/>
                <a:cs typeface="FZLTZHB--B51-0"/>
              </a:rPr>
              <a:t>nd</a:t>
            </a:r>
            <a:r>
              <a:rPr sz="2000" b="1" spc="-100" dirty="0">
                <a:solidFill>
                  <a:srgbClr val="0010FF"/>
                </a:solidFill>
                <a:latin typeface="FZLTZHB--B51-0"/>
                <a:cs typeface="FZLTZHB--B51-0"/>
              </a:rPr>
              <a:t> </a:t>
            </a:r>
            <a:r>
              <a:rPr sz="2000" b="1" spc="34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o</a:t>
            </a:r>
            <a:r>
              <a:rPr sz="2000" b="1" spc="-95" dirty="0">
                <a:solidFill>
                  <a:srgbClr val="0010FF"/>
                </a:solidFill>
                <a:latin typeface="FZLTZHB--B51-0"/>
                <a:cs typeface="FZLTZHB--B51-0"/>
              </a:rPr>
              <a:t> 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o</a:t>
            </a:r>
            <a:r>
              <a:rPr sz="2000" b="1" spc="390" dirty="0">
                <a:solidFill>
                  <a:srgbClr val="0010FF"/>
                </a:solidFill>
                <a:latin typeface="FZLTZHB--B51-0"/>
                <a:cs typeface="FZLTZHB--B51-0"/>
              </a:rPr>
              <a:t>f</a:t>
            </a:r>
            <a:r>
              <a:rPr sz="2000" b="1" spc="310" dirty="0">
                <a:solidFill>
                  <a:srgbClr val="0010FF"/>
                </a:solidFill>
                <a:latin typeface="FZLTZHB--B51-0"/>
                <a:cs typeface="FZLTZHB--B51-0"/>
              </a:rPr>
              <a:t> </a:t>
            </a:r>
            <a:r>
              <a:rPr sz="2000" b="1" spc="-120" dirty="0">
                <a:solidFill>
                  <a:srgbClr val="0010FF"/>
                </a:solidFill>
                <a:latin typeface="FZLTZHB--B51-0"/>
                <a:cs typeface="FZLTZHB--B51-0"/>
              </a:rPr>
              <a:t>y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ou</a:t>
            </a:r>
            <a:r>
              <a:rPr sz="2000" b="1" spc="-100" dirty="0">
                <a:solidFill>
                  <a:srgbClr val="0010FF"/>
                </a:solidFill>
                <a:latin typeface="FZLTZHB--B51-0"/>
                <a:cs typeface="FZLTZHB--B51-0"/>
              </a:rPr>
              <a:t> </a:t>
            </a:r>
            <a:r>
              <a:rPr sz="2000" b="1" spc="570" dirty="0">
                <a:solidFill>
                  <a:srgbClr val="0010FF"/>
                </a:solidFill>
                <a:latin typeface="FZLTZHB--B51-0"/>
                <a:cs typeface="FZLTZHB--B51-0"/>
              </a:rPr>
              <a:t>i</a:t>
            </a:r>
            <a:endParaRPr sz="2000">
              <a:latin typeface="FZLTZHB--B51-0"/>
              <a:cs typeface="FZLTZHB--B51-0"/>
            </a:endParaRPr>
          </a:p>
          <a:p>
            <a:pPr marL="12700" marR="565150">
              <a:lnSpc>
                <a:spcPct val="120000"/>
              </a:lnSpc>
            </a:pPr>
            <a:r>
              <a:rPr sz="2000" b="1" spc="-160" dirty="0">
                <a:solidFill>
                  <a:srgbClr val="0010FF"/>
                </a:solidFill>
                <a:latin typeface="FZLTZHB--B51-0"/>
                <a:cs typeface="FZLTZHB--B51-0"/>
              </a:rPr>
              <a:t>a </a:t>
            </a:r>
            <a:r>
              <a:rPr sz="2000" b="1" spc="-910" dirty="0">
                <a:solidFill>
                  <a:srgbClr val="0010FF"/>
                </a:solidFill>
                <a:latin typeface="FZLTZHB--B51-0"/>
                <a:cs typeface="FZLTZHB--B51-0"/>
              </a:rPr>
              <a:t>m</a:t>
            </a:r>
            <a:r>
              <a:rPr sz="2000" b="1" spc="-114" dirty="0">
                <a:solidFill>
                  <a:srgbClr val="0010FF"/>
                </a:solidFill>
                <a:latin typeface="FZLTZHB--B51-0"/>
                <a:cs typeface="FZLTZHB--B51-0"/>
              </a:rPr>
              <a:t>y</a:t>
            </a:r>
            <a:endParaRPr sz="2000">
              <a:latin typeface="FZLTZHB--B51-0"/>
              <a:cs typeface="FZLTZHB--B51-0"/>
            </a:endParaRPr>
          </a:p>
          <a:p>
            <a:pPr marL="12700" marR="5080">
              <a:lnSpc>
                <a:spcPct val="120000"/>
              </a:lnSpc>
            </a:pP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h</a:t>
            </a:r>
            <a:r>
              <a:rPr sz="2000" b="1" spc="-450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2000" b="1" spc="-685" dirty="0">
                <a:solidFill>
                  <a:srgbClr val="0010FF"/>
                </a:solidFill>
                <a:latin typeface="FZLTZHB--B51-0"/>
                <a:cs typeface="FZLTZHB--B51-0"/>
              </a:rPr>
              <a:t>m</a:t>
            </a:r>
            <a:r>
              <a:rPr sz="2000" b="1" spc="575" dirty="0">
                <a:solidFill>
                  <a:srgbClr val="0010FF"/>
                </a:solidFill>
                <a:latin typeface="FZLTZHB--B51-0"/>
                <a:cs typeface="FZLTZHB--B51-0"/>
              </a:rPr>
              <a:t>l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e</a:t>
            </a:r>
            <a:r>
              <a:rPr sz="2000" b="1" spc="345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254" dirty="0">
                <a:solidFill>
                  <a:srgbClr val="0010FF"/>
                </a:solidFill>
                <a:latin typeface="FZLTZHB--B51-0"/>
                <a:cs typeface="FZLTZHB--B51-0"/>
              </a:rPr>
              <a:t> </a:t>
            </a:r>
            <a:r>
              <a:rPr sz="2000" b="1" spc="565" dirty="0">
                <a:solidFill>
                  <a:srgbClr val="0010FF"/>
                </a:solidFill>
                <a:latin typeface="FZLTZHB--B51-0"/>
                <a:cs typeface="FZLTZHB--B51-0"/>
              </a:rPr>
              <a:t>i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n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1295" y="1060625"/>
            <a:ext cx="584835" cy="3569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4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7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9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-254" dirty="0">
                <a:solidFill>
                  <a:srgbClr val="0010FF"/>
                </a:solidFill>
                <a:latin typeface="FZLTZHB--B51-0"/>
                <a:cs typeface="FZLTZHB--B51-0"/>
              </a:rPr>
              <a:t>8</a:t>
            </a:r>
            <a:endParaRPr sz="2000">
              <a:latin typeface="FZLTZHB--B51-0"/>
              <a:cs typeface="FZLTZHB--B51-0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</a:pP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9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6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endParaRPr sz="2000">
              <a:latin typeface="FZLTZHB--B51-0"/>
              <a:cs typeface="FZLTZHB--B51-0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</a:pP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7</a:t>
            </a:r>
            <a:r>
              <a:rPr sz="2000" b="1" spc="-215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endParaRPr sz="2000">
              <a:latin typeface="FZLTZHB--B51-0"/>
              <a:cs typeface="FZLTZHB--B51-0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</a:pP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6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6</a:t>
            </a:r>
            <a:r>
              <a:rPr sz="2000" b="1" spc="-240" dirty="0">
                <a:solidFill>
                  <a:srgbClr val="0010FF"/>
                </a:solidFill>
                <a:latin typeface="FZLTZHB--B51-0"/>
                <a:cs typeface="FZLTZHB--B51-0"/>
              </a:rPr>
              <a:t>9</a:t>
            </a:r>
            <a:endParaRPr sz="2000">
              <a:latin typeface="FZLTZHB--B51-0"/>
              <a:cs typeface="FZLTZHB--B51-0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</a:pP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endParaRPr sz="2000">
              <a:latin typeface="FZLTZHB--B51-0"/>
              <a:cs typeface="FZLTZHB--B51-0"/>
            </a:endParaRPr>
          </a:p>
          <a:p>
            <a:pPr marL="151765">
              <a:lnSpc>
                <a:spcPct val="100000"/>
              </a:lnSpc>
              <a:spcBef>
                <a:spcPts val="480"/>
              </a:spcBef>
            </a:pP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r>
              <a:rPr sz="2000" b="1" spc="-21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endParaRPr sz="2000">
              <a:latin typeface="FZLTZHB--B51-0"/>
              <a:cs typeface="FZLTZHB--B51-0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</a:pP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54</a:t>
            </a:r>
            <a:r>
              <a:rPr sz="2000" b="1" spc="-21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endParaRPr sz="2000">
              <a:latin typeface="FZLTZHB--B51-0"/>
              <a:cs typeface="FZLTZHB--B51-0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</a:pPr>
            <a:r>
              <a:rPr sz="2000" b="1" spc="-95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000" b="1" spc="-70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250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endParaRPr sz="2000">
              <a:latin typeface="FZLTZHB--B51-0"/>
              <a:cs typeface="FZLTZHB--B51-0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</a:pPr>
            <a:r>
              <a:rPr sz="2000" b="1" spc="-240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6</a:t>
            </a:r>
            <a:r>
              <a:rPr sz="2000" b="1" spc="-21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endParaRPr sz="2000">
              <a:latin typeface="FZLTZHB--B51-0"/>
              <a:cs typeface="FZLTZHB--B51-0"/>
            </a:endParaRPr>
          </a:p>
          <a:p>
            <a:pPr marL="152400">
              <a:lnSpc>
                <a:spcPct val="100000"/>
              </a:lnSpc>
              <a:spcBef>
                <a:spcPts val="480"/>
              </a:spcBef>
            </a:pPr>
            <a:r>
              <a:rPr sz="2000" b="1" spc="-240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36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2179" y="1275588"/>
            <a:ext cx="1187196" cy="1187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54795" y="3218581"/>
            <a:ext cx="27476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运行结果由大到小排序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4795" y="3828079"/>
            <a:ext cx="22402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观察单词出现次数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9240" y="2326941"/>
            <a:ext cx="8606155" cy="50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8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3600" spc="-185" dirty="0">
                <a:latin typeface="Arial Unicode MS"/>
                <a:cs typeface="Arial Unicode MS"/>
              </a:rPr>
              <a:t>《三国演义》人物出场统计</a:t>
            </a:r>
            <a:r>
              <a:rPr sz="3600" spc="-18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3600" spc="-185" dirty="0">
                <a:latin typeface="Arial Unicode MS"/>
                <a:cs typeface="Arial Unicode MS"/>
              </a:rPr>
              <a:t>实例讲解</a:t>
            </a:r>
            <a:r>
              <a:rPr sz="3600" spc="-5" dirty="0">
                <a:latin typeface="Microsoft Sans Serif"/>
                <a:cs typeface="Microsoft Sans Serif"/>
              </a:rPr>
              <a:t>(</a:t>
            </a:r>
            <a:r>
              <a:rPr sz="3600" dirty="0">
                <a:latin typeface="Arial Unicode MS"/>
                <a:cs typeface="Arial Unicode MS"/>
              </a:rPr>
              <a:t>上</a:t>
            </a:r>
            <a:r>
              <a:rPr sz="3600" dirty="0">
                <a:latin typeface="Microsoft Sans Serif"/>
                <a:cs typeface="Microsoft Sans Serif"/>
              </a:rPr>
              <a:t>)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299" y="734978"/>
            <a:ext cx="6028690" cy="250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75" dirty="0">
                <a:solidFill>
                  <a:srgbClr val="DC0012"/>
                </a:solidFill>
                <a:latin typeface="FZLTZHB--B51-0"/>
                <a:cs typeface="FZLTZHB--B51-0"/>
              </a:rPr>
              <a:t>#CalTh</a:t>
            </a:r>
            <a:r>
              <a:rPr sz="1400" b="1" spc="-45" dirty="0">
                <a:solidFill>
                  <a:srgbClr val="DC0012"/>
                </a:solidFill>
                <a:latin typeface="FZLTZHB--B51-0"/>
                <a:cs typeface="FZLTZHB--B51-0"/>
              </a:rPr>
              <a:t>r</a:t>
            </a:r>
            <a:r>
              <a:rPr sz="1400" b="1" spc="-105" dirty="0">
                <a:solidFill>
                  <a:srgbClr val="DC0012"/>
                </a:solidFill>
                <a:latin typeface="FZLTZHB--B51-0"/>
                <a:cs typeface="FZLTZHB--B51-0"/>
              </a:rPr>
              <a:t>eeKing</a:t>
            </a:r>
            <a:r>
              <a:rPr sz="1400" b="1" spc="-110" dirty="0">
                <a:solidFill>
                  <a:srgbClr val="DC0012"/>
                </a:solidFill>
                <a:latin typeface="FZLTZHB--B51-0"/>
                <a:cs typeface="FZLTZHB--B51-0"/>
              </a:rPr>
              <a:t>d</a:t>
            </a:r>
            <a:r>
              <a:rPr sz="1400" b="1" spc="-145" dirty="0">
                <a:solidFill>
                  <a:srgbClr val="DC0012"/>
                </a:solidFill>
                <a:latin typeface="FZLTZHB--B51-0"/>
                <a:cs typeface="FZLTZHB--B51-0"/>
              </a:rPr>
              <a:t>omsV1.p</a:t>
            </a:r>
            <a:r>
              <a:rPr sz="1400" b="1" spc="-80" dirty="0">
                <a:solidFill>
                  <a:srgbClr val="DC0012"/>
                </a:solidFill>
                <a:latin typeface="FZLTZHB--B51-0"/>
                <a:cs typeface="FZLTZHB--B51-0"/>
              </a:rPr>
              <a:t>y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impor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65" dirty="0">
                <a:latin typeface="FZLTZHB--B51-0"/>
                <a:cs typeface="FZLTZHB--B51-0"/>
              </a:rPr>
              <a:t>jieba</a:t>
            </a:r>
            <a:endParaRPr sz="1400">
              <a:latin typeface="FZLTZHB--B51-0"/>
              <a:cs typeface="FZLTZHB--B51-0"/>
            </a:endParaRPr>
          </a:p>
          <a:p>
            <a:pPr marL="12700" marR="5080" indent="-635">
              <a:lnSpc>
                <a:spcPct val="120000"/>
              </a:lnSpc>
            </a:pPr>
            <a:r>
              <a:rPr sz="1400" b="1" spc="140" dirty="0">
                <a:latin typeface="FZLTZHB--B51-0"/>
                <a:cs typeface="FZLTZHB--B51-0"/>
              </a:rPr>
              <a:t>tx</a:t>
            </a:r>
            <a:r>
              <a:rPr sz="1400" b="1" spc="10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50" dirty="0">
                <a:solidFill>
                  <a:srgbClr val="900090"/>
                </a:solidFill>
                <a:latin typeface="FZLTZHB--B51-0"/>
                <a:cs typeface="FZLTZHB--B51-0"/>
              </a:rPr>
              <a:t>o</a:t>
            </a:r>
            <a:r>
              <a:rPr sz="1400" b="1" spc="-165" dirty="0">
                <a:solidFill>
                  <a:srgbClr val="900090"/>
                </a:solidFill>
                <a:latin typeface="FZLTZHB--B51-0"/>
                <a:cs typeface="FZLTZHB--B51-0"/>
              </a:rPr>
              <a:t>pen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3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14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1400" b="1" spc="-25" dirty="0">
                <a:solidFill>
                  <a:srgbClr val="1DB41D"/>
                </a:solidFill>
                <a:latin typeface="FZLTZHB--B51-0"/>
                <a:cs typeface="FZLTZHB--B51-0"/>
              </a:rPr>
              <a:t>reeking</a:t>
            </a:r>
            <a:r>
              <a:rPr sz="1400" b="1" spc="-254" dirty="0">
                <a:solidFill>
                  <a:srgbClr val="1DB41D"/>
                </a:solidFill>
                <a:latin typeface="FZLTZHB--B51-0"/>
                <a:cs typeface="FZLTZHB--B51-0"/>
              </a:rPr>
              <a:t>doms</a:t>
            </a:r>
            <a:r>
              <a:rPr sz="1400" b="1" spc="29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1400" b="1" spc="5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1400" b="1" spc="95" dirty="0">
                <a:solidFill>
                  <a:srgbClr val="1DB41D"/>
                </a:solidFill>
                <a:latin typeface="FZLTZHB--B51-0"/>
                <a:cs typeface="FZLTZHB--B51-0"/>
              </a:rPr>
              <a:t>x</a:t>
            </a:r>
            <a:r>
              <a:rPr sz="14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1400" b="1" spc="18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50" dirty="0">
                <a:latin typeface="FZLTZHB--B51-0"/>
                <a:cs typeface="FZLTZHB--B51-0"/>
              </a:rPr>
              <a:t>enco</a:t>
            </a:r>
            <a:r>
              <a:rPr sz="1400" b="1" spc="-145" dirty="0">
                <a:latin typeface="FZLTZHB--B51-0"/>
                <a:cs typeface="FZLTZHB--B51-0"/>
              </a:rPr>
              <a:t>d</a:t>
            </a:r>
            <a:r>
              <a:rPr sz="1400" b="1" spc="-20" dirty="0">
                <a:latin typeface="FZLTZHB--B51-0"/>
                <a:cs typeface="FZLTZHB--B51-0"/>
              </a:rPr>
              <a:t>ing=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u</a:t>
            </a:r>
            <a:r>
              <a:rPr sz="1400" b="1" spc="3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14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1400" b="1" spc="-185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1400" b="1" spc="10" dirty="0">
                <a:solidFill>
                  <a:srgbClr val="1DB41D"/>
                </a:solidFill>
                <a:latin typeface="FZLTZHB--B51-0"/>
                <a:cs typeface="FZLTZHB--B51-0"/>
              </a:rPr>
              <a:t>8"</a:t>
            </a:r>
            <a:r>
              <a:rPr sz="1400" b="1" spc="260" dirty="0">
                <a:latin typeface="FZLTZHB--B51-0"/>
                <a:cs typeface="FZLTZHB--B51-0"/>
              </a:rPr>
              <a:t>).</a:t>
            </a:r>
            <a:r>
              <a:rPr sz="1400" b="1" spc="175" dirty="0">
                <a:latin typeface="FZLTZHB--B51-0"/>
                <a:cs typeface="FZLTZHB--B51-0"/>
              </a:rPr>
              <a:t>r</a:t>
            </a:r>
            <a:r>
              <a:rPr sz="1400" b="1" spc="-5" dirty="0">
                <a:latin typeface="FZLTZHB--B51-0"/>
                <a:cs typeface="FZLTZHB--B51-0"/>
              </a:rPr>
              <a:t>ead()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490" dirty="0">
                <a:latin typeface="FZLTZHB--B51-0"/>
                <a:cs typeface="FZLTZHB--B51-0"/>
              </a:rPr>
              <a:t>w</a:t>
            </a:r>
            <a:r>
              <a:rPr sz="1400" b="1" spc="-55" dirty="0">
                <a:latin typeface="FZLTZHB--B51-0"/>
                <a:cs typeface="FZLTZHB--B51-0"/>
              </a:rPr>
              <a:t>ord</a:t>
            </a:r>
            <a:r>
              <a:rPr sz="1400" b="1" spc="-65" dirty="0">
                <a:latin typeface="FZLTZHB--B51-0"/>
                <a:cs typeface="FZLTZHB--B51-0"/>
              </a:rPr>
              <a:t>s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110" dirty="0">
                <a:latin typeface="FZLTZHB--B51-0"/>
                <a:cs typeface="FZLTZHB--B51-0"/>
              </a:rPr>
              <a:t>jieba</a:t>
            </a:r>
            <a:r>
              <a:rPr sz="1400" b="1" spc="75" dirty="0">
                <a:latin typeface="FZLTZHB--B51-0"/>
                <a:cs typeface="FZLTZHB--B51-0"/>
              </a:rPr>
              <a:t>.</a:t>
            </a:r>
            <a:r>
              <a:rPr sz="1400" b="1" spc="95" dirty="0">
                <a:latin typeface="FZLTZHB--B51-0"/>
                <a:cs typeface="FZLTZHB--B51-0"/>
              </a:rPr>
              <a:t>lcut</a:t>
            </a:r>
            <a:r>
              <a:rPr sz="1400" b="1" spc="100" dirty="0">
                <a:latin typeface="FZLTZHB--B51-0"/>
                <a:cs typeface="FZLTZHB--B51-0"/>
              </a:rPr>
              <a:t>(t</a:t>
            </a:r>
            <a:r>
              <a:rPr sz="1400" b="1" spc="165" dirty="0">
                <a:latin typeface="FZLTZHB--B51-0"/>
                <a:cs typeface="FZLTZHB--B51-0"/>
              </a:rPr>
              <a:t>x</a:t>
            </a:r>
            <a:r>
              <a:rPr sz="1400" b="1" spc="229" dirty="0">
                <a:latin typeface="FZLTZHB--B51-0"/>
                <a:cs typeface="FZLTZHB--B51-0"/>
              </a:rPr>
              <a:t>t)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75" dirty="0">
                <a:latin typeface="FZLTZHB--B51-0"/>
                <a:cs typeface="FZLTZHB--B51-0"/>
              </a:rPr>
              <a:t>count</a:t>
            </a:r>
            <a:r>
              <a:rPr sz="1400" b="1" spc="-80" dirty="0">
                <a:latin typeface="FZLTZHB--B51-0"/>
                <a:cs typeface="FZLTZHB--B51-0"/>
              </a:rPr>
              <a:t>s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215" dirty="0">
                <a:latin typeface="FZLTZHB--B51-0"/>
                <a:cs typeface="FZLTZHB--B51-0"/>
              </a:rPr>
              <a:t>{}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85" dirty="0">
                <a:latin typeface="FZLTZHB--B51-0"/>
                <a:cs typeface="FZLTZHB--B51-0"/>
              </a:rPr>
              <a:t>wo</a:t>
            </a:r>
            <a:r>
              <a:rPr sz="1400" b="1" spc="-95" dirty="0">
                <a:latin typeface="FZLTZHB--B51-0"/>
                <a:cs typeface="FZLTZHB--B51-0"/>
              </a:rPr>
              <a:t>r</a:t>
            </a:r>
            <a:r>
              <a:rPr sz="1400" b="1" spc="-165" dirty="0">
                <a:latin typeface="FZLTZHB--B51-0"/>
                <a:cs typeface="FZLTZHB--B51-0"/>
              </a:rPr>
              <a:t>d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370" dirty="0">
                <a:latin typeface="FZLTZHB--B51-0"/>
                <a:cs typeface="FZLTZHB--B51-0"/>
              </a:rPr>
              <a:t>w</a:t>
            </a:r>
            <a:r>
              <a:rPr sz="1400" b="1" spc="-265" dirty="0">
                <a:latin typeface="FZLTZHB--B51-0"/>
                <a:cs typeface="FZLTZHB--B51-0"/>
              </a:rPr>
              <a:t>o</a:t>
            </a:r>
            <a:r>
              <a:rPr sz="1400" b="1" spc="-25" dirty="0">
                <a:latin typeface="FZLTZHB--B51-0"/>
                <a:cs typeface="FZLTZHB--B51-0"/>
              </a:rPr>
              <a:t>rds</a:t>
            </a:r>
            <a:r>
              <a:rPr sz="1400" b="1" spc="295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25" dirty="0">
                <a:solidFill>
                  <a:srgbClr val="900090"/>
                </a:solidFill>
                <a:latin typeface="FZLTZHB--B51-0"/>
                <a:cs typeface="FZLTZHB--B51-0"/>
              </a:rPr>
              <a:t>len</a:t>
            </a:r>
            <a:r>
              <a:rPr sz="1400" b="1" spc="-70" dirty="0">
                <a:latin typeface="FZLTZHB--B51-0"/>
                <a:cs typeface="FZLTZHB--B51-0"/>
              </a:rPr>
              <a:t>(wo</a:t>
            </a:r>
            <a:r>
              <a:rPr sz="1400" b="1" spc="-40" dirty="0">
                <a:latin typeface="FZLTZHB--B51-0"/>
                <a:cs typeface="FZLTZHB--B51-0"/>
              </a:rPr>
              <a:t>r</a:t>
            </a:r>
            <a:r>
              <a:rPr sz="1400" b="1" spc="35" dirty="0">
                <a:latin typeface="FZLTZHB--B51-0"/>
                <a:cs typeface="FZLTZHB--B51-0"/>
              </a:rPr>
              <a:t>d</a:t>
            </a:r>
            <a:r>
              <a:rPr sz="1400" b="1" spc="20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45" dirty="0">
                <a:latin typeface="FZLTZHB--B51-0"/>
                <a:cs typeface="FZLTZHB--B51-0"/>
              </a:rPr>
              <a:t>1</a:t>
            </a:r>
            <a:r>
              <a:rPr sz="1400" b="1" spc="295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L="406400" marR="4432300" indent="393700">
              <a:lnSpc>
                <a:spcPct val="12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conti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ue el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spc="295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L="800100">
              <a:lnSpc>
                <a:spcPct val="100000"/>
              </a:lnSpc>
              <a:spcBef>
                <a:spcPts val="335"/>
              </a:spcBef>
            </a:pPr>
            <a:r>
              <a:rPr sz="1400" b="1" spc="-75" dirty="0">
                <a:latin typeface="FZLTZHB--B51-0"/>
                <a:cs typeface="FZLTZHB--B51-0"/>
              </a:rPr>
              <a:t>count</a:t>
            </a:r>
            <a:r>
              <a:rPr sz="1400" b="1" spc="-70" dirty="0">
                <a:latin typeface="FZLTZHB--B51-0"/>
                <a:cs typeface="FZLTZHB--B51-0"/>
              </a:rPr>
              <a:t>s[word</a:t>
            </a:r>
            <a:r>
              <a:rPr sz="1400" b="1" spc="27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80" dirty="0">
                <a:latin typeface="FZLTZHB--B51-0"/>
                <a:cs typeface="FZLTZHB--B51-0"/>
              </a:rPr>
              <a:t>coun</a:t>
            </a:r>
            <a:r>
              <a:rPr sz="1400" b="1" spc="-40" dirty="0">
                <a:latin typeface="FZLTZHB--B51-0"/>
                <a:cs typeface="FZLTZHB--B51-0"/>
              </a:rPr>
              <a:t>t</a:t>
            </a:r>
            <a:r>
              <a:rPr sz="1400" b="1" spc="30" dirty="0">
                <a:latin typeface="FZLTZHB--B51-0"/>
                <a:cs typeface="FZLTZHB--B51-0"/>
              </a:rPr>
              <a:t>s.get</a:t>
            </a:r>
            <a:r>
              <a:rPr sz="1400" b="1" spc="-80" dirty="0">
                <a:latin typeface="FZLTZHB--B51-0"/>
                <a:cs typeface="FZLTZHB--B51-0"/>
              </a:rPr>
              <a:t>(</a:t>
            </a:r>
            <a:r>
              <a:rPr sz="1400" b="1" spc="-185" dirty="0">
                <a:latin typeface="FZLTZHB--B51-0"/>
                <a:cs typeface="FZLTZHB--B51-0"/>
              </a:rPr>
              <a:t>w</a:t>
            </a:r>
            <a:r>
              <a:rPr sz="1400" b="1" spc="40" dirty="0">
                <a:latin typeface="FZLTZHB--B51-0"/>
                <a:cs typeface="FZLTZHB--B51-0"/>
              </a:rPr>
              <a:t>ord,0</a:t>
            </a:r>
            <a:r>
              <a:rPr sz="1400" b="1" spc="25" dirty="0">
                <a:latin typeface="FZLTZHB--B51-0"/>
                <a:cs typeface="FZLTZHB--B51-0"/>
              </a:rPr>
              <a:t>)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5" dirty="0">
                <a:latin typeface="FZLTZHB--B51-0"/>
                <a:cs typeface="FZLTZHB--B51-0"/>
              </a:rPr>
              <a:t> </a:t>
            </a:r>
            <a:r>
              <a:rPr sz="1400" b="1" spc="-185" dirty="0">
                <a:latin typeface="FZLTZHB--B51-0"/>
                <a:cs typeface="FZLTZHB--B51-0"/>
              </a:rPr>
              <a:t>+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35" dirty="0">
                <a:latin typeface="FZLTZHB--B51-0"/>
                <a:cs typeface="FZLTZHB--B51-0"/>
              </a:rPr>
              <a:t>1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832" y="3295191"/>
            <a:ext cx="4554220" cy="1227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02260">
              <a:lnSpc>
                <a:spcPct val="120000"/>
              </a:lnSpc>
            </a:pPr>
            <a:r>
              <a:rPr sz="1400" b="1" spc="-45" dirty="0">
                <a:latin typeface="FZLTZHB--B51-0"/>
                <a:cs typeface="FZLTZHB--B51-0"/>
              </a:rPr>
              <a:t>item</a:t>
            </a:r>
            <a:r>
              <a:rPr sz="1400" b="1" spc="-50" dirty="0">
                <a:latin typeface="FZLTZHB--B51-0"/>
                <a:cs typeface="FZLTZHB--B51-0"/>
              </a:rPr>
              <a:t>s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245" dirty="0">
                <a:solidFill>
                  <a:srgbClr val="900090"/>
                </a:solidFill>
                <a:latin typeface="FZLTZHB--B51-0"/>
                <a:cs typeface="FZLTZHB--B51-0"/>
              </a:rPr>
              <a:t>list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-110" dirty="0">
                <a:latin typeface="FZLTZHB--B51-0"/>
                <a:cs typeface="FZLTZHB--B51-0"/>
              </a:rPr>
              <a:t>c</a:t>
            </a:r>
            <a:r>
              <a:rPr sz="1400" b="1" spc="60" dirty="0">
                <a:latin typeface="FZLTZHB--B51-0"/>
                <a:cs typeface="FZLTZHB--B51-0"/>
              </a:rPr>
              <a:t>ounts.</a:t>
            </a:r>
            <a:r>
              <a:rPr sz="1400" b="1" spc="35" dirty="0">
                <a:latin typeface="FZLTZHB--B51-0"/>
                <a:cs typeface="FZLTZHB--B51-0"/>
              </a:rPr>
              <a:t>i</a:t>
            </a:r>
            <a:r>
              <a:rPr sz="1400" b="1" spc="-155" dirty="0">
                <a:latin typeface="FZLTZHB--B51-0"/>
                <a:cs typeface="FZLTZHB--B51-0"/>
              </a:rPr>
              <a:t>tems</a:t>
            </a:r>
            <a:r>
              <a:rPr sz="1400" b="1" spc="220" dirty="0">
                <a:latin typeface="FZLTZHB--B51-0"/>
                <a:cs typeface="FZLTZHB--B51-0"/>
              </a:rPr>
              <a:t>())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dirty="0">
                <a:latin typeface="FZLTZHB--B51-0"/>
                <a:cs typeface="FZLTZHB--B51-0"/>
              </a:rPr>
              <a:t>items.</a:t>
            </a:r>
            <a:r>
              <a:rPr sz="1400" b="1" spc="0" dirty="0">
                <a:latin typeface="FZLTZHB--B51-0"/>
                <a:cs typeface="FZLTZHB--B51-0"/>
              </a:rPr>
              <a:t>s</a:t>
            </a:r>
            <a:r>
              <a:rPr sz="1400" b="1" spc="90" dirty="0">
                <a:latin typeface="FZLTZHB--B51-0"/>
                <a:cs typeface="FZLTZHB--B51-0"/>
              </a:rPr>
              <a:t>ort</a:t>
            </a:r>
            <a:r>
              <a:rPr sz="1400" b="1" spc="-35" dirty="0">
                <a:latin typeface="FZLTZHB--B51-0"/>
                <a:cs typeface="FZLTZHB--B51-0"/>
              </a:rPr>
              <a:t>(ke</a:t>
            </a:r>
            <a:r>
              <a:rPr sz="1400" b="1" spc="-30" dirty="0">
                <a:latin typeface="FZLTZHB--B51-0"/>
                <a:cs typeface="FZLTZHB--B51-0"/>
              </a:rPr>
              <a:t>y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lambd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120" dirty="0">
                <a:latin typeface="FZLTZHB--B51-0"/>
                <a:cs typeface="FZLTZHB--B51-0"/>
              </a:rPr>
              <a:t>x:x[1</a:t>
            </a:r>
            <a:r>
              <a:rPr sz="1400" b="1" spc="90" dirty="0">
                <a:latin typeface="FZLTZHB--B51-0"/>
                <a:cs typeface="FZLTZHB--B51-0"/>
              </a:rPr>
              <a:t>]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0" dirty="0">
                <a:latin typeface="FZLTZHB--B51-0"/>
                <a:cs typeface="FZLTZHB--B51-0"/>
              </a:rPr>
              <a:t>reve</a:t>
            </a:r>
            <a:r>
              <a:rPr sz="1400" b="1" dirty="0">
                <a:latin typeface="FZLTZHB--B51-0"/>
                <a:cs typeface="FZLTZHB--B51-0"/>
              </a:rPr>
              <a:t>r</a:t>
            </a:r>
            <a:r>
              <a:rPr sz="1400" b="1" spc="-135" dirty="0">
                <a:latin typeface="FZLTZHB--B51-0"/>
                <a:cs typeface="FZLTZHB--B51-0"/>
              </a:rPr>
              <a:t>se=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Tru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spc="180" dirty="0">
                <a:latin typeface="FZLTZHB--B51-0"/>
                <a:cs typeface="FZLTZHB--B51-0"/>
              </a:rPr>
              <a:t>)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40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90" dirty="0">
                <a:solidFill>
                  <a:srgbClr val="900090"/>
                </a:solidFill>
                <a:latin typeface="FZLTZHB--B51-0"/>
                <a:cs typeface="FZLTZHB--B51-0"/>
              </a:rPr>
              <a:t>rang</a:t>
            </a:r>
            <a:r>
              <a:rPr sz="1400" b="1" spc="-95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1400" b="1" spc="125" dirty="0">
                <a:latin typeface="FZLTZHB--B51-0"/>
                <a:cs typeface="FZLTZHB--B51-0"/>
              </a:rPr>
              <a:t>(15):</a:t>
            </a:r>
            <a:endParaRPr sz="1400">
              <a:latin typeface="FZLTZHB--B51-0"/>
              <a:cs typeface="FZLTZHB--B51-0"/>
            </a:endParaRPr>
          </a:p>
          <a:p>
            <a:pPr marL="405765" marR="5080">
              <a:lnSpc>
                <a:spcPct val="120000"/>
              </a:lnSpc>
            </a:pPr>
            <a:r>
              <a:rPr sz="1400" b="1" spc="-185" dirty="0">
                <a:latin typeface="FZLTZHB--B51-0"/>
                <a:cs typeface="FZLTZHB--B51-0"/>
              </a:rPr>
              <a:t>wo</a:t>
            </a:r>
            <a:r>
              <a:rPr sz="1400" b="1" spc="-95" dirty="0">
                <a:latin typeface="FZLTZHB--B51-0"/>
                <a:cs typeface="FZLTZHB--B51-0"/>
              </a:rPr>
              <a:t>r</a:t>
            </a:r>
            <a:r>
              <a:rPr sz="1400" b="1" spc="105" dirty="0">
                <a:latin typeface="FZLTZHB--B51-0"/>
                <a:cs typeface="FZLTZHB--B51-0"/>
              </a:rPr>
              <a:t>d</a:t>
            </a:r>
            <a:r>
              <a:rPr sz="1400" b="1" spc="50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50" dirty="0">
                <a:latin typeface="FZLTZHB--B51-0"/>
                <a:cs typeface="FZLTZHB--B51-0"/>
              </a:rPr>
              <a:t>coun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120" dirty="0">
                <a:latin typeface="FZLTZHB--B51-0"/>
                <a:cs typeface="FZLTZHB--B51-0"/>
              </a:rPr>
              <a:t>it</a:t>
            </a:r>
            <a:r>
              <a:rPr sz="1400" b="1" spc="250" dirty="0">
                <a:latin typeface="FZLTZHB--B51-0"/>
                <a:cs typeface="FZLTZHB--B51-0"/>
              </a:rPr>
              <a:t>e</a:t>
            </a:r>
            <a:r>
              <a:rPr sz="1400" b="1" spc="-145" dirty="0">
                <a:latin typeface="FZLTZHB--B51-0"/>
                <a:cs typeface="FZLTZHB--B51-0"/>
              </a:rPr>
              <a:t>ms[</a:t>
            </a:r>
            <a:r>
              <a:rPr sz="1400" b="1" spc="395" dirty="0">
                <a:latin typeface="FZLTZHB--B51-0"/>
                <a:cs typeface="FZLTZHB--B51-0"/>
              </a:rPr>
              <a:t>i</a:t>
            </a:r>
            <a:r>
              <a:rPr sz="1400" b="1" spc="275" dirty="0">
                <a:latin typeface="FZLTZHB--B51-0"/>
                <a:cs typeface="FZLTZHB--B51-0"/>
              </a:rPr>
              <a:t>]</a:t>
            </a:r>
            <a:r>
              <a:rPr sz="1400" b="1" spc="215" dirty="0">
                <a:latin typeface="FZLTZHB--B51-0"/>
                <a:cs typeface="FZLTZHB--B51-0"/>
              </a:rPr>
              <a:t> </a:t>
            </a:r>
            <a:r>
              <a:rPr sz="1400" b="1" spc="165" dirty="0">
                <a:solidFill>
                  <a:srgbClr val="900090"/>
                </a:solidFill>
                <a:latin typeface="FZLTZHB--B51-0"/>
                <a:cs typeface="FZLTZHB--B51-0"/>
              </a:rPr>
              <a:t>pr</a:t>
            </a:r>
            <a:r>
              <a:rPr sz="1400" b="1" spc="85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14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nt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204" dirty="0">
                <a:solidFill>
                  <a:srgbClr val="1DB41D"/>
                </a:solidFill>
                <a:latin typeface="FZLTZHB--B51-0"/>
                <a:cs typeface="FZLTZHB--B51-0"/>
              </a:rPr>
              <a:t>"{</a:t>
            </a:r>
            <a:r>
              <a:rPr sz="14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0</a:t>
            </a:r>
            <a:r>
              <a:rPr sz="14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4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&lt;10}{1</a:t>
            </a:r>
            <a:r>
              <a:rPr sz="14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400" b="1" spc="20" dirty="0">
                <a:solidFill>
                  <a:srgbClr val="1DB41D"/>
                </a:solidFill>
                <a:latin typeface="FZLTZHB--B51-0"/>
                <a:cs typeface="FZLTZHB--B51-0"/>
              </a:rPr>
              <a:t>&gt;5}"</a:t>
            </a:r>
            <a:r>
              <a:rPr sz="1400" b="1" spc="110" dirty="0">
                <a:latin typeface="FZLTZHB--B51-0"/>
                <a:cs typeface="FZLTZHB--B51-0"/>
              </a:rPr>
              <a:t>.f</a:t>
            </a:r>
            <a:r>
              <a:rPr sz="1400" b="1" spc="215" dirty="0">
                <a:latin typeface="FZLTZHB--B51-0"/>
                <a:cs typeface="FZLTZHB--B51-0"/>
              </a:rPr>
              <a:t>o</a:t>
            </a:r>
            <a:r>
              <a:rPr sz="1400" b="1" spc="-110" dirty="0">
                <a:latin typeface="FZLTZHB--B51-0"/>
                <a:cs typeface="FZLTZHB--B51-0"/>
              </a:rPr>
              <a:t>rmat(w</a:t>
            </a:r>
            <a:r>
              <a:rPr sz="1400" b="1" spc="-114" dirty="0">
                <a:latin typeface="FZLTZHB--B51-0"/>
                <a:cs typeface="FZLTZHB--B51-0"/>
              </a:rPr>
              <a:t>o</a:t>
            </a:r>
            <a:r>
              <a:rPr sz="1400" b="1" spc="125" dirty="0">
                <a:latin typeface="FZLTZHB--B51-0"/>
                <a:cs typeface="FZLTZHB--B51-0"/>
              </a:rPr>
              <a:t>rd</a:t>
            </a:r>
            <a:r>
              <a:rPr sz="1400" b="1" spc="70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40" dirty="0">
                <a:latin typeface="FZLTZHB--B51-0"/>
                <a:cs typeface="FZLTZHB--B51-0"/>
              </a:rPr>
              <a:t>cou</a:t>
            </a:r>
            <a:r>
              <a:rPr sz="1400" b="1" spc="40" dirty="0">
                <a:latin typeface="FZLTZHB--B51-0"/>
                <a:cs typeface="FZLTZHB--B51-0"/>
              </a:rPr>
              <a:t>nt</a:t>
            </a:r>
            <a:r>
              <a:rPr sz="1400" b="1" spc="220" dirty="0">
                <a:latin typeface="FZLTZHB--B51-0"/>
                <a:cs typeface="FZLTZHB--B51-0"/>
              </a:rPr>
              <a:t>))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79969" y="4443984"/>
            <a:ext cx="1538477" cy="540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18395" y="3196699"/>
            <a:ext cx="173291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中文文本分词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8395" y="3806197"/>
            <a:ext cx="22402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使用字典表达词频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64402" y="1707642"/>
            <a:ext cx="1805177" cy="12024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0011" y="1059941"/>
            <a:ext cx="3240405" cy="3004185"/>
          </a:xfrm>
          <a:custGeom>
            <a:avLst/>
            <a:gdLst/>
            <a:ahLst/>
            <a:cxnLst/>
            <a:rect l="l" t="t" r="r" b="b"/>
            <a:pathLst>
              <a:path w="3240404" h="3004185">
                <a:moveTo>
                  <a:pt x="0" y="0"/>
                </a:moveTo>
                <a:lnTo>
                  <a:pt x="3240024" y="0"/>
                </a:lnTo>
                <a:lnTo>
                  <a:pt x="3240024" y="3003804"/>
                </a:lnTo>
                <a:lnTo>
                  <a:pt x="0" y="3003804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98411" y="276272"/>
            <a:ext cx="1878964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20" dirty="0">
                <a:solidFill>
                  <a:srgbClr val="780D16"/>
                </a:solidFill>
                <a:latin typeface="FZLTZHB--B51-0"/>
                <a:cs typeface="FZLTZHB--B51-0"/>
              </a:rPr>
              <a:t>&gt;&gt;&gt;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1530985" algn="l"/>
              </a:tabLst>
            </a:pPr>
            <a:r>
              <a:rPr sz="1600" b="1" dirty="0">
                <a:solidFill>
                  <a:srgbClr val="0010FF"/>
                </a:solidFill>
                <a:latin typeface="Heiti SC"/>
                <a:cs typeface="Heiti SC"/>
              </a:rPr>
              <a:t>曹操	</a:t>
            </a:r>
            <a:r>
              <a:rPr sz="1600" b="1" spc="-190" dirty="0">
                <a:solidFill>
                  <a:srgbClr val="0010FF"/>
                </a:solidFill>
                <a:latin typeface="FZLTZHB--B51-0"/>
                <a:cs typeface="FZLTZHB--B51-0"/>
              </a:rPr>
              <a:t>9</a:t>
            </a:r>
            <a:r>
              <a:rPr sz="1600" b="1" spc="-185" dirty="0">
                <a:solidFill>
                  <a:srgbClr val="0010FF"/>
                </a:solidFill>
                <a:latin typeface="FZLTZHB--B51-0"/>
                <a:cs typeface="FZLTZHB--B51-0"/>
              </a:rPr>
              <a:t>53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037" y="793623"/>
            <a:ext cx="4392295" cy="288290"/>
          </a:xfrm>
          <a:prstGeom prst="rect">
            <a:avLst/>
          </a:prstGeom>
          <a:solidFill>
            <a:srgbClr val="FDFDF9"/>
          </a:solidFill>
          <a:ln w="25145">
            <a:solidFill>
              <a:srgbClr val="FF6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1080">
              <a:lnSpc>
                <a:spcPct val="100000"/>
              </a:lnSpc>
              <a:tabLst>
                <a:tab pos="2540000" algn="l"/>
              </a:tabLst>
            </a:pPr>
            <a:r>
              <a:rPr sz="1600" b="1" dirty="0">
                <a:solidFill>
                  <a:srgbClr val="0010FF"/>
                </a:solidFill>
                <a:latin typeface="Heiti SC"/>
                <a:cs typeface="Heiti SC"/>
              </a:rPr>
              <a:t>孔明	</a:t>
            </a:r>
            <a:r>
              <a:rPr sz="1600" b="1" spc="-204" dirty="0">
                <a:solidFill>
                  <a:srgbClr val="0010FF"/>
                </a:solidFill>
                <a:latin typeface="FZLTZHB--B51-0"/>
                <a:cs typeface="FZLTZHB--B51-0"/>
              </a:rPr>
              <a:t>8</a:t>
            </a:r>
            <a:r>
              <a:rPr sz="1600" b="1" spc="-185" dirty="0">
                <a:solidFill>
                  <a:srgbClr val="0010FF"/>
                </a:solidFill>
                <a:latin typeface="FZLTZHB--B51-0"/>
                <a:cs typeface="FZLTZHB--B51-0"/>
              </a:rPr>
              <a:t>36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8411" y="1141963"/>
            <a:ext cx="432434" cy="139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</a:pPr>
            <a:r>
              <a:rPr sz="1600" b="1" dirty="0">
                <a:solidFill>
                  <a:srgbClr val="0010FF"/>
                </a:solidFill>
                <a:latin typeface="Heiti SC"/>
                <a:cs typeface="Heiti SC"/>
              </a:rPr>
              <a:t>将军 却说 玄德 关公 丞相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6992" y="1153972"/>
            <a:ext cx="360045" cy="139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70" dirty="0">
                <a:solidFill>
                  <a:srgbClr val="0010FF"/>
                </a:solidFill>
                <a:latin typeface="FZLTZHB--B51-0"/>
                <a:cs typeface="FZLTZHB--B51-0"/>
              </a:rPr>
              <a:t>7</a:t>
            </a:r>
            <a:r>
              <a:rPr sz="1600" b="1" spc="-175" dirty="0">
                <a:solidFill>
                  <a:srgbClr val="0010FF"/>
                </a:solidFill>
                <a:latin typeface="FZLTZHB--B51-0"/>
                <a:cs typeface="FZLTZHB--B51-0"/>
              </a:rPr>
              <a:t>72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185" dirty="0">
                <a:solidFill>
                  <a:srgbClr val="0010FF"/>
                </a:solidFill>
                <a:latin typeface="FZLTZHB--B51-0"/>
                <a:cs typeface="FZLTZHB--B51-0"/>
              </a:rPr>
              <a:t>656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18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1600" b="1" spc="-195" dirty="0">
                <a:solidFill>
                  <a:srgbClr val="0010FF"/>
                </a:solidFill>
                <a:latin typeface="FZLTZHB--B51-0"/>
                <a:cs typeface="FZLTZHB--B51-0"/>
              </a:rPr>
              <a:t>85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18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1600" b="1" spc="-85" dirty="0">
                <a:solidFill>
                  <a:srgbClr val="0010FF"/>
                </a:solidFill>
                <a:latin typeface="FZLTZHB--B51-0"/>
                <a:cs typeface="FZLTZHB--B51-0"/>
              </a:rPr>
              <a:t>10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195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r>
              <a:rPr sz="1600" b="1" spc="-80" dirty="0">
                <a:solidFill>
                  <a:srgbClr val="0010FF"/>
                </a:solidFill>
                <a:latin typeface="FZLTZHB--B51-0"/>
                <a:cs typeface="FZLTZHB--B51-0"/>
              </a:rPr>
              <a:t>91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7037" y="2562225"/>
            <a:ext cx="4392295" cy="288290"/>
          </a:xfrm>
          <a:prstGeom prst="rect">
            <a:avLst/>
          </a:prstGeom>
          <a:solidFill>
            <a:srgbClr val="FDFDF9"/>
          </a:solidFill>
          <a:ln w="25145">
            <a:solidFill>
              <a:srgbClr val="FF6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1080">
              <a:lnSpc>
                <a:spcPct val="100000"/>
              </a:lnSpc>
              <a:tabLst>
                <a:tab pos="2540000" algn="l"/>
              </a:tabLst>
            </a:pPr>
            <a:r>
              <a:rPr sz="1600" b="1" dirty="0">
                <a:solidFill>
                  <a:srgbClr val="0010FF"/>
                </a:solidFill>
                <a:latin typeface="Heiti SC"/>
                <a:cs typeface="Heiti SC"/>
              </a:rPr>
              <a:t>二人	</a:t>
            </a:r>
            <a:r>
              <a:rPr sz="1600" b="1" spc="-195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r>
              <a:rPr sz="1600" b="1" spc="-190" dirty="0">
                <a:solidFill>
                  <a:srgbClr val="0010FF"/>
                </a:solidFill>
                <a:latin typeface="FZLTZHB--B51-0"/>
                <a:cs typeface="FZLTZHB--B51-0"/>
              </a:rPr>
              <a:t>69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8411" y="2897365"/>
            <a:ext cx="636270" cy="814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600" b="1" dirty="0">
                <a:solidFill>
                  <a:srgbClr val="0010FF"/>
                </a:solidFill>
                <a:latin typeface="Heiti SC"/>
                <a:cs typeface="Heiti SC"/>
              </a:rPr>
              <a:t>不可 荆州 玄德曰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6992" y="2909374"/>
            <a:ext cx="453390" cy="814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95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r>
              <a:rPr sz="1600" b="1" spc="-200" dirty="0">
                <a:solidFill>
                  <a:srgbClr val="0010FF"/>
                </a:solidFill>
                <a:latin typeface="FZLTZHB--B51-0"/>
                <a:cs typeface="FZLTZHB--B51-0"/>
              </a:rPr>
              <a:t>40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195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r>
              <a:rPr sz="1600" b="1" spc="-175" dirty="0">
                <a:solidFill>
                  <a:srgbClr val="0010FF"/>
                </a:solidFill>
                <a:latin typeface="FZLTZHB--B51-0"/>
                <a:cs typeface="FZLTZHB--B51-0"/>
              </a:rPr>
              <a:t>25</a:t>
            </a:r>
            <a:endParaRPr sz="1600">
              <a:latin typeface="FZLTZHB--B51-0"/>
              <a:cs typeface="FZLTZHB--B51-0"/>
            </a:endParaRPr>
          </a:p>
          <a:p>
            <a:pPr marL="104139">
              <a:lnSpc>
                <a:spcPct val="100000"/>
              </a:lnSpc>
              <a:spcBef>
                <a:spcPts val="380"/>
              </a:spcBef>
            </a:pPr>
            <a:r>
              <a:rPr sz="1600" b="1" spc="-185" dirty="0">
                <a:solidFill>
                  <a:srgbClr val="0010FF"/>
                </a:solidFill>
                <a:latin typeface="FZLTZHB--B51-0"/>
                <a:cs typeface="FZLTZHB--B51-0"/>
              </a:rPr>
              <a:t>39</a:t>
            </a:r>
            <a:r>
              <a:rPr sz="1600" b="1" spc="-195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7037" y="3753992"/>
            <a:ext cx="4392295" cy="288290"/>
          </a:xfrm>
          <a:prstGeom prst="rect">
            <a:avLst/>
          </a:prstGeom>
          <a:solidFill>
            <a:srgbClr val="FDFDF9"/>
          </a:solidFill>
          <a:ln w="25145">
            <a:solidFill>
              <a:srgbClr val="FF6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1080">
              <a:lnSpc>
                <a:spcPct val="100000"/>
              </a:lnSpc>
              <a:tabLst>
                <a:tab pos="2631440" algn="l"/>
              </a:tabLst>
            </a:pPr>
            <a:r>
              <a:rPr sz="1600" b="1" dirty="0">
                <a:solidFill>
                  <a:srgbClr val="0010FF"/>
                </a:solidFill>
                <a:latin typeface="Heiti SC"/>
                <a:cs typeface="Heiti SC"/>
              </a:rPr>
              <a:t>孔明曰	</a:t>
            </a:r>
            <a:r>
              <a:rPr sz="1600" b="1" spc="-185" dirty="0">
                <a:solidFill>
                  <a:srgbClr val="0010FF"/>
                </a:solidFill>
                <a:latin typeface="FZLTZHB--B51-0"/>
                <a:cs typeface="FZLTZHB--B51-0"/>
              </a:rPr>
              <a:t>39</a:t>
            </a:r>
            <a:r>
              <a:rPr sz="1600" b="1" spc="-195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8395" y="3196699"/>
            <a:ext cx="173291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中文文本分词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18395" y="3806197"/>
            <a:ext cx="22402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使用字典表达词频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64402" y="1707642"/>
            <a:ext cx="1805177" cy="12024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676186" y="4080332"/>
          <a:ext cx="192303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7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1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不能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84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6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如此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78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1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张飞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58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9240" y="2326941"/>
            <a:ext cx="8606155" cy="50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18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3600" spc="-185" dirty="0">
                <a:latin typeface="Arial Unicode MS"/>
                <a:cs typeface="Arial Unicode MS"/>
              </a:rPr>
              <a:t>《三国演义》人物出场统计</a:t>
            </a:r>
            <a:r>
              <a:rPr sz="3600" spc="-185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3600" spc="-185" dirty="0">
                <a:latin typeface="Arial Unicode MS"/>
                <a:cs typeface="Arial Unicode MS"/>
              </a:rPr>
              <a:t>实例讲解</a:t>
            </a:r>
            <a:r>
              <a:rPr sz="3600" spc="-5" dirty="0">
                <a:latin typeface="Microsoft Sans Serif"/>
                <a:cs typeface="Microsoft Sans Serif"/>
              </a:rPr>
              <a:t>(</a:t>
            </a:r>
            <a:r>
              <a:rPr sz="3600" dirty="0">
                <a:latin typeface="Arial Unicode MS"/>
                <a:cs typeface="Arial Unicode MS"/>
              </a:rPr>
              <a:t>下</a:t>
            </a:r>
            <a:r>
              <a:rPr sz="3600" dirty="0">
                <a:latin typeface="Microsoft Sans Serif"/>
                <a:cs typeface="Microsoft Sans Serif"/>
              </a:rPr>
              <a:t>)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1869">
              <a:lnSpc>
                <a:spcPct val="100000"/>
              </a:lnSpc>
            </a:pPr>
            <a:r>
              <a:rPr dirty="0"/>
              <a:t>《三国演义》人物出场</a:t>
            </a:r>
            <a:r>
              <a:rPr spc="-10" dirty="0"/>
              <a:t>统</a:t>
            </a:r>
            <a:r>
              <a:rPr dirty="0"/>
              <a:t>计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5573" y="1693209"/>
            <a:ext cx="4292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将词频与人物相关联，面向问题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8411" y="3103576"/>
            <a:ext cx="144907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Heiti SC"/>
                <a:cs typeface="Heiti SC"/>
              </a:rPr>
              <a:t>词频统计</a:t>
            </a:r>
            <a:endParaRPr sz="28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0859" y="3105047"/>
            <a:ext cx="144907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Heiti SC"/>
                <a:cs typeface="Heiti SC"/>
              </a:rPr>
              <a:t>人物统计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0339" y="99218"/>
            <a:ext cx="4286250" cy="490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90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000" b="1" spc="-40" dirty="0">
                <a:solidFill>
                  <a:srgbClr val="DC0012"/>
                </a:solidFill>
                <a:latin typeface="FZLTZHB--B51-0"/>
                <a:cs typeface="FZLTZHB--B51-0"/>
              </a:rPr>
              <a:t>Ca</a:t>
            </a:r>
            <a:r>
              <a:rPr sz="1000" b="1" spc="-20" dirty="0">
                <a:solidFill>
                  <a:srgbClr val="DC0012"/>
                </a:solidFill>
                <a:latin typeface="FZLTZHB--B51-0"/>
                <a:cs typeface="FZLTZHB--B51-0"/>
              </a:rPr>
              <a:t>l</a:t>
            </a:r>
            <a:r>
              <a:rPr sz="1000" b="1" spc="-65" dirty="0">
                <a:solidFill>
                  <a:srgbClr val="DC0012"/>
                </a:solidFill>
                <a:latin typeface="FZLTZHB--B51-0"/>
                <a:cs typeface="FZLTZHB--B51-0"/>
              </a:rPr>
              <a:t>Th</a:t>
            </a:r>
            <a:r>
              <a:rPr sz="1000" b="1" spc="-45" dirty="0">
                <a:solidFill>
                  <a:srgbClr val="DC0012"/>
                </a:solidFill>
                <a:latin typeface="FZLTZHB--B51-0"/>
                <a:cs typeface="FZLTZHB--B51-0"/>
              </a:rPr>
              <a:t>r</a:t>
            </a:r>
            <a:r>
              <a:rPr sz="1000" b="1" spc="-150" dirty="0">
                <a:solidFill>
                  <a:srgbClr val="DC0012"/>
                </a:solidFill>
                <a:latin typeface="FZLTZHB--B51-0"/>
                <a:cs typeface="FZLTZHB--B51-0"/>
              </a:rPr>
              <a:t>ee</a:t>
            </a:r>
            <a:r>
              <a:rPr sz="1000" b="1" spc="-185" dirty="0">
                <a:solidFill>
                  <a:srgbClr val="DC0012"/>
                </a:solidFill>
                <a:latin typeface="FZLTZHB--B51-0"/>
                <a:cs typeface="FZLTZHB--B51-0"/>
              </a:rPr>
              <a:t>K</a:t>
            </a:r>
            <a:r>
              <a:rPr sz="1000" b="1" spc="280" dirty="0">
                <a:solidFill>
                  <a:srgbClr val="DC0012"/>
                </a:solidFill>
                <a:latin typeface="FZLTZHB--B51-0"/>
                <a:cs typeface="FZLTZHB--B51-0"/>
              </a:rPr>
              <a:t>i</a:t>
            </a:r>
            <a:r>
              <a:rPr sz="1000" b="1" spc="-114" dirty="0">
                <a:solidFill>
                  <a:srgbClr val="DC0012"/>
                </a:solidFill>
                <a:latin typeface="FZLTZHB--B51-0"/>
                <a:cs typeface="FZLTZHB--B51-0"/>
              </a:rPr>
              <a:t>ngd</a:t>
            </a:r>
            <a:r>
              <a:rPr sz="1000" b="1" spc="-120" dirty="0">
                <a:solidFill>
                  <a:srgbClr val="DC0012"/>
                </a:solidFill>
                <a:latin typeface="FZLTZHB--B51-0"/>
                <a:cs typeface="FZLTZHB--B51-0"/>
              </a:rPr>
              <a:t>o</a:t>
            </a:r>
            <a:r>
              <a:rPr sz="1000" b="1" spc="-254" dirty="0">
                <a:solidFill>
                  <a:srgbClr val="DC0012"/>
                </a:solidFill>
                <a:latin typeface="FZLTZHB--B51-0"/>
                <a:cs typeface="FZLTZHB--B51-0"/>
              </a:rPr>
              <a:t>msV</a:t>
            </a:r>
            <a:r>
              <a:rPr sz="1000" b="1" spc="-5" dirty="0">
                <a:solidFill>
                  <a:srgbClr val="DC0012"/>
                </a:solidFill>
                <a:latin typeface="FZLTZHB--B51-0"/>
                <a:cs typeface="FZLTZHB--B51-0"/>
              </a:rPr>
              <a:t>2.</a:t>
            </a:r>
            <a:r>
              <a:rPr sz="1000" b="1" spc="-10" dirty="0">
                <a:solidFill>
                  <a:srgbClr val="DC0012"/>
                </a:solidFill>
                <a:latin typeface="FZLTZHB--B51-0"/>
                <a:cs typeface="FZLTZHB--B51-0"/>
              </a:rPr>
              <a:t>p</a:t>
            </a:r>
            <a:r>
              <a:rPr sz="1000" b="1" spc="-55" dirty="0">
                <a:solidFill>
                  <a:srgbClr val="DC0012"/>
                </a:solidFill>
                <a:latin typeface="FZLTZHB--B51-0"/>
                <a:cs typeface="FZLTZHB--B51-0"/>
              </a:rPr>
              <a:t>y</a:t>
            </a:r>
            <a:endParaRPr sz="1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imp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rt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275" dirty="0">
                <a:latin typeface="FZLTZHB--B51-0"/>
                <a:cs typeface="FZLTZHB--B51-0"/>
              </a:rPr>
              <a:t>j</a:t>
            </a:r>
            <a:r>
              <a:rPr sz="1000" b="1" spc="285" dirty="0">
                <a:latin typeface="FZLTZHB--B51-0"/>
                <a:cs typeface="FZLTZHB--B51-0"/>
              </a:rPr>
              <a:t>i</a:t>
            </a:r>
            <a:r>
              <a:rPr sz="1000" b="1" spc="-120" dirty="0">
                <a:latin typeface="FZLTZHB--B51-0"/>
                <a:cs typeface="FZLTZHB--B51-0"/>
              </a:rPr>
              <a:t>eba</a:t>
            </a:r>
            <a:endParaRPr sz="1000" dirty="0">
              <a:latin typeface="FZLTZHB--B51-0"/>
              <a:cs typeface="FZLTZHB--B51-0"/>
            </a:endParaRPr>
          </a:p>
          <a:p>
            <a:pPr marL="12700" marR="5080" indent="-635">
              <a:lnSpc>
                <a:spcPct val="120000"/>
              </a:lnSpc>
            </a:pPr>
            <a:r>
              <a:rPr sz="1000" b="1" spc="90" dirty="0">
                <a:latin typeface="FZLTZHB--B51-0"/>
                <a:cs typeface="FZLTZHB--B51-0"/>
              </a:rPr>
              <a:t>txt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114" dirty="0">
                <a:solidFill>
                  <a:srgbClr val="900090"/>
                </a:solidFill>
                <a:latin typeface="FZLTZHB--B51-0"/>
                <a:cs typeface="FZLTZHB--B51-0"/>
              </a:rPr>
              <a:t>o</a:t>
            </a:r>
            <a:r>
              <a:rPr sz="1000" b="1" spc="-120" dirty="0">
                <a:solidFill>
                  <a:srgbClr val="900090"/>
                </a:solidFill>
                <a:latin typeface="FZLTZHB--B51-0"/>
                <a:cs typeface="FZLTZHB--B51-0"/>
              </a:rPr>
              <a:t>pe</a:t>
            </a:r>
            <a:r>
              <a:rPr sz="1000" b="1" spc="-12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1000" b="1" spc="150" dirty="0">
                <a:latin typeface="FZLTZHB--B51-0"/>
                <a:cs typeface="FZLTZHB--B51-0"/>
              </a:rPr>
              <a:t>(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th</a:t>
            </a:r>
            <a:r>
              <a:rPr sz="10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1000" b="1" spc="-110" dirty="0">
                <a:solidFill>
                  <a:srgbClr val="1DB41D"/>
                </a:solidFill>
                <a:latin typeface="FZLTZHB--B51-0"/>
                <a:cs typeface="FZLTZHB--B51-0"/>
              </a:rPr>
              <a:t>eek</a:t>
            </a:r>
            <a:r>
              <a:rPr sz="10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ing</a:t>
            </a:r>
            <a:r>
              <a:rPr sz="1000" b="1" spc="-120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1000" b="1" spc="-210" dirty="0">
                <a:solidFill>
                  <a:srgbClr val="1DB41D"/>
                </a:solidFill>
                <a:latin typeface="FZLTZHB--B51-0"/>
                <a:cs typeface="FZLTZHB--B51-0"/>
              </a:rPr>
              <a:t>oms</a:t>
            </a:r>
            <a:r>
              <a:rPr sz="1000" b="1" spc="210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1000" b="1" spc="100" dirty="0">
                <a:solidFill>
                  <a:srgbClr val="1DB41D"/>
                </a:solidFill>
                <a:latin typeface="FZLTZHB--B51-0"/>
                <a:cs typeface="FZLTZHB--B51-0"/>
              </a:rPr>
              <a:t>tx</a:t>
            </a:r>
            <a:r>
              <a:rPr sz="10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225" dirty="0">
                <a:latin typeface="FZLTZHB--B51-0"/>
                <a:cs typeface="FZLTZHB--B51-0"/>
              </a:rPr>
              <a:t>,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130" dirty="0">
                <a:solidFill>
                  <a:srgbClr val="1DB41D"/>
                </a:solidFill>
                <a:latin typeface="FZLTZHB--B51-0"/>
                <a:cs typeface="FZLTZHB--B51-0"/>
              </a:rPr>
              <a:t>r"</a:t>
            </a:r>
            <a:r>
              <a:rPr sz="1000" b="1" spc="225" dirty="0">
                <a:latin typeface="FZLTZHB--B51-0"/>
                <a:cs typeface="FZLTZHB--B51-0"/>
              </a:rPr>
              <a:t>,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10" dirty="0">
                <a:latin typeface="FZLTZHB--B51-0"/>
                <a:cs typeface="FZLTZHB--B51-0"/>
              </a:rPr>
              <a:t>enc</a:t>
            </a:r>
            <a:r>
              <a:rPr sz="1000" b="1" spc="25" dirty="0">
                <a:latin typeface="FZLTZHB--B51-0"/>
                <a:cs typeface="FZLTZHB--B51-0"/>
              </a:rPr>
              <a:t>od</a:t>
            </a:r>
            <a:r>
              <a:rPr sz="1000" b="1" spc="5" dirty="0">
                <a:latin typeface="FZLTZHB--B51-0"/>
                <a:cs typeface="FZLTZHB--B51-0"/>
              </a:rPr>
              <a:t>i</a:t>
            </a:r>
            <a:r>
              <a:rPr sz="1000" b="1" spc="-130" dirty="0">
                <a:latin typeface="FZLTZHB--B51-0"/>
                <a:cs typeface="FZLTZHB--B51-0"/>
              </a:rPr>
              <a:t>n</a:t>
            </a:r>
            <a:r>
              <a:rPr sz="1000" b="1" spc="-114" dirty="0">
                <a:latin typeface="FZLTZHB--B51-0"/>
                <a:cs typeface="FZLTZHB--B51-0"/>
              </a:rPr>
              <a:t>g=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30" dirty="0">
                <a:solidFill>
                  <a:srgbClr val="1DB41D"/>
                </a:solidFill>
                <a:latin typeface="FZLTZHB--B51-0"/>
                <a:cs typeface="FZLTZHB--B51-0"/>
              </a:rPr>
              <a:t>u</a:t>
            </a:r>
            <a:r>
              <a:rPr sz="1000" b="1" spc="2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10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1000" b="1" spc="-135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1000" b="1" spc="5" dirty="0">
                <a:solidFill>
                  <a:srgbClr val="1DB41D"/>
                </a:solidFill>
                <a:latin typeface="FZLTZHB--B51-0"/>
                <a:cs typeface="FZLTZHB--B51-0"/>
              </a:rPr>
              <a:t>8"</a:t>
            </a:r>
            <a:r>
              <a:rPr sz="1000" b="1" spc="180" dirty="0">
                <a:latin typeface="FZLTZHB--B51-0"/>
                <a:cs typeface="FZLTZHB--B51-0"/>
              </a:rPr>
              <a:t>).</a:t>
            </a:r>
            <a:r>
              <a:rPr sz="1000" b="1" spc="-55" dirty="0">
                <a:latin typeface="FZLTZHB--B51-0"/>
                <a:cs typeface="FZLTZHB--B51-0"/>
              </a:rPr>
              <a:t>rea</a:t>
            </a:r>
            <a:r>
              <a:rPr sz="1000" b="1" spc="-65" dirty="0">
                <a:latin typeface="FZLTZHB--B51-0"/>
                <a:cs typeface="FZLTZHB--B51-0"/>
              </a:rPr>
              <a:t>d</a:t>
            </a:r>
            <a:r>
              <a:rPr sz="1000" b="1" spc="155" dirty="0">
                <a:latin typeface="FZLTZHB--B51-0"/>
                <a:cs typeface="FZLTZHB--B51-0"/>
              </a:rPr>
              <a:t>()</a:t>
            </a:r>
            <a:r>
              <a:rPr sz="1000" b="1" spc="105" dirty="0">
                <a:latin typeface="FZLTZHB--B51-0"/>
                <a:cs typeface="FZLTZHB--B51-0"/>
              </a:rPr>
              <a:t> </a:t>
            </a:r>
            <a:r>
              <a:rPr sz="1000" b="1" spc="-50" dirty="0">
                <a:latin typeface="FZLTZHB--B51-0"/>
                <a:cs typeface="FZLTZHB--B51-0"/>
              </a:rPr>
              <a:t>excludes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2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5" dirty="0">
                <a:latin typeface="FZLTZHB--B51-0"/>
                <a:cs typeface="FZLTZHB--B51-0"/>
              </a:rPr>
              <a:t>{"</a:t>
            </a:r>
            <a:r>
              <a:rPr sz="1000" b="1" dirty="0">
                <a:latin typeface="Heiti SC"/>
                <a:cs typeface="Heiti SC"/>
              </a:rPr>
              <a:t>将军</a:t>
            </a:r>
            <a:r>
              <a:rPr sz="1000" b="1" spc="165" dirty="0">
                <a:latin typeface="FZLTZHB--B51-0"/>
                <a:cs typeface="FZLTZHB--B51-0"/>
              </a:rPr>
              <a:t>","</a:t>
            </a:r>
            <a:r>
              <a:rPr sz="1000" b="1" dirty="0">
                <a:latin typeface="Heiti SC"/>
                <a:cs typeface="Heiti SC"/>
              </a:rPr>
              <a:t>却说</a:t>
            </a:r>
            <a:r>
              <a:rPr sz="1000" b="1" spc="160" dirty="0">
                <a:latin typeface="FZLTZHB--B51-0"/>
                <a:cs typeface="FZLTZHB--B51-0"/>
              </a:rPr>
              <a:t>",</a:t>
            </a:r>
            <a:r>
              <a:rPr sz="1000" b="1" spc="170" dirty="0">
                <a:latin typeface="FZLTZHB--B51-0"/>
                <a:cs typeface="FZLTZHB--B51-0"/>
              </a:rPr>
              <a:t>"</a:t>
            </a:r>
            <a:r>
              <a:rPr sz="1000" b="1" dirty="0">
                <a:latin typeface="Heiti SC"/>
                <a:cs typeface="Heiti SC"/>
              </a:rPr>
              <a:t>荆州</a:t>
            </a:r>
            <a:r>
              <a:rPr sz="1000" b="1" spc="200" dirty="0">
                <a:latin typeface="FZLTZHB--B51-0"/>
                <a:cs typeface="FZLTZHB--B51-0"/>
              </a:rPr>
              <a:t>"</a:t>
            </a:r>
            <a:r>
              <a:rPr sz="1000" b="1" spc="160" dirty="0">
                <a:latin typeface="FZLTZHB--B51-0"/>
                <a:cs typeface="FZLTZHB--B51-0"/>
              </a:rPr>
              <a:t>,</a:t>
            </a:r>
            <a:r>
              <a:rPr sz="1000" b="1" spc="140" dirty="0">
                <a:latin typeface="FZLTZHB--B51-0"/>
                <a:cs typeface="FZLTZHB--B51-0"/>
              </a:rPr>
              <a:t>"</a:t>
            </a:r>
            <a:r>
              <a:rPr sz="1000" b="1" spc="-10" dirty="0">
                <a:latin typeface="Heiti SC"/>
                <a:cs typeface="Heiti SC"/>
              </a:rPr>
              <a:t>二</a:t>
            </a:r>
            <a:r>
              <a:rPr sz="1000" b="1" dirty="0">
                <a:latin typeface="Heiti SC"/>
                <a:cs typeface="Heiti SC"/>
              </a:rPr>
              <a:t>人</a:t>
            </a:r>
            <a:r>
              <a:rPr sz="1000" b="1" spc="140" dirty="0">
                <a:latin typeface="FZLTZHB--B51-0"/>
                <a:cs typeface="FZLTZHB--B51-0"/>
              </a:rPr>
              <a:t>"</a:t>
            </a:r>
            <a:r>
              <a:rPr sz="1000" b="1" spc="155" dirty="0">
                <a:latin typeface="FZLTZHB--B51-0"/>
                <a:cs typeface="FZLTZHB--B51-0"/>
              </a:rPr>
              <a:t>,</a:t>
            </a:r>
            <a:r>
              <a:rPr sz="1000" b="1" spc="204" dirty="0">
                <a:latin typeface="FZLTZHB--B51-0"/>
                <a:cs typeface="FZLTZHB--B51-0"/>
              </a:rPr>
              <a:t>"</a:t>
            </a:r>
            <a:r>
              <a:rPr sz="1000" b="1" dirty="0">
                <a:latin typeface="Heiti SC"/>
                <a:cs typeface="Heiti SC"/>
              </a:rPr>
              <a:t>不</a:t>
            </a:r>
            <a:r>
              <a:rPr sz="1000" b="1" spc="-10" dirty="0">
                <a:latin typeface="Heiti SC"/>
                <a:cs typeface="Heiti SC"/>
              </a:rPr>
              <a:t>可</a:t>
            </a:r>
            <a:r>
              <a:rPr sz="1000" b="1" spc="160" dirty="0">
                <a:latin typeface="FZLTZHB--B51-0"/>
                <a:cs typeface="FZLTZHB--B51-0"/>
              </a:rPr>
              <a:t>",</a:t>
            </a:r>
            <a:r>
              <a:rPr sz="1000" b="1" spc="175" dirty="0">
                <a:latin typeface="FZLTZHB--B51-0"/>
                <a:cs typeface="FZLTZHB--B51-0"/>
              </a:rPr>
              <a:t>"</a:t>
            </a:r>
            <a:r>
              <a:rPr sz="1000" b="1" dirty="0">
                <a:latin typeface="Heiti SC"/>
                <a:cs typeface="Heiti SC"/>
              </a:rPr>
              <a:t>不能</a:t>
            </a:r>
            <a:r>
              <a:rPr sz="1000" b="1" spc="200" dirty="0">
                <a:latin typeface="FZLTZHB--B51-0"/>
                <a:cs typeface="FZLTZHB--B51-0"/>
              </a:rPr>
              <a:t>"</a:t>
            </a:r>
            <a:r>
              <a:rPr sz="1000" b="1" spc="160" dirty="0">
                <a:latin typeface="FZLTZHB--B51-0"/>
                <a:cs typeface="FZLTZHB--B51-0"/>
              </a:rPr>
              <a:t>,</a:t>
            </a:r>
            <a:r>
              <a:rPr sz="1000" b="1" spc="140" dirty="0">
                <a:latin typeface="FZLTZHB--B51-0"/>
                <a:cs typeface="FZLTZHB--B51-0"/>
              </a:rPr>
              <a:t>"</a:t>
            </a:r>
            <a:r>
              <a:rPr sz="1000" b="1" spc="-10" dirty="0">
                <a:latin typeface="Heiti SC"/>
                <a:cs typeface="Heiti SC"/>
              </a:rPr>
              <a:t>如</a:t>
            </a:r>
            <a:r>
              <a:rPr sz="1000" b="1" dirty="0">
                <a:latin typeface="Heiti SC"/>
                <a:cs typeface="Heiti SC"/>
              </a:rPr>
              <a:t>此</a:t>
            </a:r>
            <a:r>
              <a:rPr sz="1000" b="1" spc="130" dirty="0">
                <a:latin typeface="FZLTZHB--B51-0"/>
                <a:cs typeface="FZLTZHB--B51-0"/>
              </a:rPr>
              <a:t>"} </a:t>
            </a:r>
            <a:r>
              <a:rPr sz="1000" b="1" spc="-114" dirty="0">
                <a:latin typeface="FZLTZHB--B51-0"/>
                <a:cs typeface="FZLTZHB--B51-0"/>
              </a:rPr>
              <a:t>wor</a:t>
            </a:r>
            <a:r>
              <a:rPr sz="1000" b="1" spc="-120" dirty="0">
                <a:latin typeface="FZLTZHB--B51-0"/>
                <a:cs typeface="FZLTZHB--B51-0"/>
              </a:rPr>
              <a:t>d</a:t>
            </a:r>
            <a:r>
              <a:rPr sz="1000" b="1" spc="-60" dirty="0">
                <a:latin typeface="FZLTZHB--B51-0"/>
                <a:cs typeface="FZLTZHB--B51-0"/>
              </a:rPr>
              <a:t>s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285" dirty="0">
                <a:latin typeface="FZLTZHB--B51-0"/>
                <a:cs typeface="FZLTZHB--B51-0"/>
              </a:rPr>
              <a:t>j</a:t>
            </a:r>
            <a:r>
              <a:rPr sz="1000" b="1" spc="270" dirty="0">
                <a:latin typeface="FZLTZHB--B51-0"/>
                <a:cs typeface="FZLTZHB--B51-0"/>
              </a:rPr>
              <a:t>i</a:t>
            </a:r>
            <a:r>
              <a:rPr sz="1000" b="1" spc="-120" dirty="0">
                <a:latin typeface="FZLTZHB--B51-0"/>
                <a:cs typeface="FZLTZHB--B51-0"/>
              </a:rPr>
              <a:t>e</a:t>
            </a:r>
            <a:r>
              <a:rPr sz="1000" b="1" spc="80" dirty="0">
                <a:latin typeface="FZLTZHB--B51-0"/>
                <a:cs typeface="FZLTZHB--B51-0"/>
              </a:rPr>
              <a:t>ba.</a:t>
            </a:r>
            <a:r>
              <a:rPr sz="1000" b="1" spc="30" dirty="0">
                <a:latin typeface="FZLTZHB--B51-0"/>
                <a:cs typeface="FZLTZHB--B51-0"/>
              </a:rPr>
              <a:t>l</a:t>
            </a:r>
            <a:r>
              <a:rPr sz="1000" b="1" spc="-10" dirty="0">
                <a:latin typeface="FZLTZHB--B51-0"/>
                <a:cs typeface="FZLTZHB--B51-0"/>
              </a:rPr>
              <a:t>cu</a:t>
            </a:r>
            <a:r>
              <a:rPr sz="1000" b="1" spc="-20" dirty="0">
                <a:latin typeface="FZLTZHB--B51-0"/>
                <a:cs typeface="FZLTZHB--B51-0"/>
              </a:rPr>
              <a:t>t</a:t>
            </a:r>
            <a:r>
              <a:rPr sz="1000" b="1" spc="155" dirty="0">
                <a:latin typeface="FZLTZHB--B51-0"/>
                <a:cs typeface="FZLTZHB--B51-0"/>
              </a:rPr>
              <a:t>(</a:t>
            </a:r>
            <a:r>
              <a:rPr sz="1000" b="1" spc="175" dirty="0">
                <a:latin typeface="FZLTZHB--B51-0"/>
                <a:cs typeface="FZLTZHB--B51-0"/>
              </a:rPr>
              <a:t>t</a:t>
            </a:r>
            <a:r>
              <a:rPr sz="1000" b="1" spc="80" dirty="0">
                <a:latin typeface="FZLTZHB--B51-0"/>
                <a:cs typeface="FZLTZHB--B51-0"/>
              </a:rPr>
              <a:t>xt)</a:t>
            </a:r>
            <a:endParaRPr sz="1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b="1" spc="-110" dirty="0">
                <a:latin typeface="FZLTZHB--B51-0"/>
                <a:cs typeface="FZLTZHB--B51-0"/>
              </a:rPr>
              <a:t>cou</a:t>
            </a:r>
            <a:r>
              <a:rPr sz="1000" b="1" spc="-114" dirty="0">
                <a:latin typeface="FZLTZHB--B51-0"/>
                <a:cs typeface="FZLTZHB--B51-0"/>
              </a:rPr>
              <a:t>n</a:t>
            </a:r>
            <a:r>
              <a:rPr sz="1000" b="1" spc="55" dirty="0">
                <a:latin typeface="FZLTZHB--B51-0"/>
                <a:cs typeface="FZLTZHB--B51-0"/>
              </a:rPr>
              <a:t>ts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145" dirty="0">
                <a:latin typeface="FZLTZHB--B51-0"/>
                <a:cs typeface="FZLTZHB--B51-0"/>
              </a:rPr>
              <a:t>{}</a:t>
            </a:r>
            <a:endParaRPr sz="1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for </a:t>
            </a:r>
            <a:r>
              <a:rPr sz="1000" b="1" spc="-135" dirty="0">
                <a:latin typeface="FZLTZHB--B51-0"/>
                <a:cs typeface="FZLTZHB--B51-0"/>
              </a:rPr>
              <a:t>wo</a:t>
            </a:r>
            <a:r>
              <a:rPr sz="1000" b="1" spc="-80" dirty="0">
                <a:latin typeface="FZLTZHB--B51-0"/>
                <a:cs typeface="FZLTZHB--B51-0"/>
              </a:rPr>
              <a:t>r</a:t>
            </a:r>
            <a:r>
              <a:rPr sz="1000" b="1" spc="-114" dirty="0">
                <a:latin typeface="FZLTZHB--B51-0"/>
                <a:cs typeface="FZLTZHB--B51-0"/>
              </a:rPr>
              <a:t>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000" b="1" spc="-135" dirty="0">
                <a:latin typeface="FZLTZHB--B51-0"/>
                <a:cs typeface="FZLTZHB--B51-0"/>
              </a:rPr>
              <a:t>wo</a:t>
            </a:r>
            <a:r>
              <a:rPr sz="1000" b="1" spc="-80" dirty="0">
                <a:latin typeface="FZLTZHB--B51-0"/>
                <a:cs typeface="FZLTZHB--B51-0"/>
              </a:rPr>
              <a:t>r</a:t>
            </a:r>
            <a:r>
              <a:rPr sz="1000" b="1" spc="-90" dirty="0">
                <a:latin typeface="FZLTZHB--B51-0"/>
                <a:cs typeface="FZLTZHB--B51-0"/>
              </a:rPr>
              <a:t>ds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endParaRPr sz="1000" dirty="0">
              <a:latin typeface="FZLTZHB--B51-0"/>
              <a:cs typeface="FZLTZHB--B51-0"/>
            </a:endParaRPr>
          </a:p>
          <a:p>
            <a:pPr marL="292735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if </a:t>
            </a:r>
            <a:r>
              <a:rPr sz="1000" b="1" spc="15" dirty="0">
                <a:solidFill>
                  <a:srgbClr val="900090"/>
                </a:solidFill>
                <a:latin typeface="FZLTZHB--B51-0"/>
                <a:cs typeface="FZLTZHB--B51-0"/>
              </a:rPr>
              <a:t>len</a:t>
            </a:r>
            <a:r>
              <a:rPr sz="1000" b="1" spc="150" dirty="0">
                <a:latin typeface="FZLTZHB--B51-0"/>
                <a:cs typeface="FZLTZHB--B51-0"/>
              </a:rPr>
              <a:t>(</a:t>
            </a:r>
            <a:r>
              <a:rPr sz="1000" b="1" spc="-114" dirty="0">
                <a:latin typeface="FZLTZHB--B51-0"/>
                <a:cs typeface="FZLTZHB--B51-0"/>
              </a:rPr>
              <a:t>wor</a:t>
            </a:r>
            <a:r>
              <a:rPr sz="1000" b="1" spc="-120" dirty="0">
                <a:latin typeface="FZLTZHB--B51-0"/>
                <a:cs typeface="FZLTZHB--B51-0"/>
              </a:rPr>
              <a:t>d</a:t>
            </a:r>
            <a:r>
              <a:rPr sz="1000" b="1" spc="155" dirty="0">
                <a:latin typeface="FZLTZHB--B51-0"/>
                <a:cs typeface="FZLTZHB--B51-0"/>
              </a:rPr>
              <a:t>)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125" dirty="0">
                <a:latin typeface="FZLTZHB--B51-0"/>
                <a:cs typeface="FZLTZHB--B51-0"/>
              </a:rPr>
              <a:t>=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20" dirty="0">
                <a:latin typeface="FZLTZHB--B51-0"/>
                <a:cs typeface="FZLTZHB--B51-0"/>
              </a:rPr>
              <a:t>1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endParaRPr sz="1000" dirty="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c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on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tin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endParaRPr sz="1000" dirty="0">
              <a:latin typeface="Menlo"/>
              <a:cs typeface="Menlo"/>
            </a:endParaRPr>
          </a:p>
          <a:p>
            <a:pPr marL="571500" marR="1126490" indent="-279400">
              <a:lnSpc>
                <a:spcPct val="120000"/>
              </a:lnSpc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10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诸葛亮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spc="-1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孔明曰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r>
              <a:rPr sz="1000" b="1" spc="175" dirty="0">
                <a:latin typeface="FZLTZHB--B51-0"/>
                <a:cs typeface="FZLTZHB--B51-0"/>
              </a:rPr>
              <a:t> </a:t>
            </a:r>
            <a:r>
              <a:rPr sz="1000" b="1" spc="-70" dirty="0">
                <a:latin typeface="FZLTZHB--B51-0"/>
                <a:cs typeface="FZLTZHB--B51-0"/>
              </a:rPr>
              <a:t>rword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孔明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000" dirty="0">
              <a:latin typeface="FZLTZHB--B51-0"/>
              <a:cs typeface="FZLTZHB--B51-0"/>
            </a:endParaRPr>
          </a:p>
          <a:p>
            <a:pPr marL="571500" marR="1380490" indent="-279400">
              <a:lnSpc>
                <a:spcPct val="120000"/>
              </a:lnSpc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10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关公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云长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r>
              <a:rPr sz="1000" b="1" spc="175" dirty="0">
                <a:latin typeface="FZLTZHB--B51-0"/>
                <a:cs typeface="FZLTZHB--B51-0"/>
              </a:rPr>
              <a:t> </a:t>
            </a:r>
            <a:r>
              <a:rPr sz="1000" b="1" spc="-70" dirty="0">
                <a:latin typeface="FZLTZHB--B51-0"/>
                <a:cs typeface="FZLTZHB--B51-0"/>
              </a:rPr>
              <a:t>rword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关羽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000" dirty="0">
              <a:latin typeface="FZLTZHB--B51-0"/>
              <a:cs typeface="FZLTZHB--B51-0"/>
            </a:endParaRPr>
          </a:p>
          <a:p>
            <a:pPr marL="571500" marR="1253490" indent="-279400">
              <a:lnSpc>
                <a:spcPct val="120000"/>
              </a:lnSpc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10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玄德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 err="1">
                <a:solidFill>
                  <a:srgbClr val="1DB41D"/>
                </a:solidFill>
                <a:latin typeface="Heiti SC"/>
                <a:cs typeface="Heiti SC"/>
              </a:rPr>
              <a:t>玄德曰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en-US" altLang="zh-CN" sz="1000" b="1" spc="215" dirty="0">
                <a:latin typeface="FZLTZHB--B51-0"/>
                <a:cs typeface="FZLTZHB--B51-0"/>
              </a:rPr>
              <a:t>:</a:t>
            </a:r>
            <a:r>
              <a:rPr sz="1000" b="1" spc="175" dirty="0">
                <a:latin typeface="FZLTZHB--B51-0"/>
                <a:cs typeface="FZLTZHB--B51-0"/>
              </a:rPr>
              <a:t> </a:t>
            </a:r>
            <a:r>
              <a:rPr sz="1000" b="1" spc="-70" dirty="0">
                <a:latin typeface="FZLTZHB--B51-0"/>
                <a:cs typeface="FZLTZHB--B51-0"/>
              </a:rPr>
              <a:t>rword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刘备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000" dirty="0">
              <a:latin typeface="FZLTZHB--B51-0"/>
              <a:cs typeface="FZLTZHB--B51-0"/>
            </a:endParaRPr>
          </a:p>
          <a:p>
            <a:pPr marL="571500" marR="1380490" indent="-279400">
              <a:lnSpc>
                <a:spcPct val="120000"/>
              </a:lnSpc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10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孟德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丞相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r>
              <a:rPr sz="1000" b="1" spc="175" dirty="0">
                <a:latin typeface="FZLTZHB--B51-0"/>
                <a:cs typeface="FZLTZHB--B51-0"/>
              </a:rPr>
              <a:t> </a:t>
            </a:r>
            <a:r>
              <a:rPr sz="1000" b="1" spc="-70" dirty="0">
                <a:latin typeface="FZLTZHB--B51-0"/>
                <a:cs typeface="FZLTZHB--B51-0"/>
              </a:rPr>
              <a:t>rword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曹操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000" dirty="0">
              <a:latin typeface="FZLTZHB--B51-0"/>
              <a:cs typeface="FZLTZHB--B51-0"/>
            </a:endParaRPr>
          </a:p>
          <a:p>
            <a:pPr marL="292735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el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endParaRPr sz="1000" dirty="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240"/>
              </a:spcBef>
            </a:pPr>
            <a:r>
              <a:rPr sz="1000" b="1" spc="120" dirty="0">
                <a:latin typeface="FZLTZHB--B51-0"/>
                <a:cs typeface="FZLTZHB--B51-0"/>
              </a:rPr>
              <a:t>r</a:t>
            </a:r>
            <a:r>
              <a:rPr sz="1000" b="1" spc="-140" dirty="0">
                <a:latin typeface="FZLTZHB--B51-0"/>
                <a:cs typeface="FZLTZHB--B51-0"/>
              </a:rPr>
              <a:t>wo</a:t>
            </a:r>
            <a:r>
              <a:rPr sz="1000" b="1" spc="-95" dirty="0">
                <a:latin typeface="FZLTZHB--B51-0"/>
                <a:cs typeface="FZLTZHB--B51-0"/>
              </a:rPr>
              <a:t>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355" dirty="0">
                <a:latin typeface="FZLTZHB--B51-0"/>
                <a:cs typeface="FZLTZHB--B51-0"/>
              </a:rPr>
              <a:t>w</a:t>
            </a:r>
            <a:r>
              <a:rPr sz="1000" b="1" dirty="0">
                <a:latin typeface="FZLTZHB--B51-0"/>
                <a:cs typeface="FZLTZHB--B51-0"/>
              </a:rPr>
              <a:t>or</a:t>
            </a:r>
            <a:r>
              <a:rPr sz="1000" b="1" spc="-114" dirty="0">
                <a:latin typeface="FZLTZHB--B51-0"/>
                <a:cs typeface="FZLTZHB--B51-0"/>
              </a:rPr>
              <a:t>d</a:t>
            </a:r>
            <a:endParaRPr sz="1000" dirty="0">
              <a:latin typeface="FZLTZHB--B51-0"/>
              <a:cs typeface="FZLTZHB--B51-0"/>
            </a:endParaRPr>
          </a:p>
          <a:p>
            <a:pPr marL="292735">
              <a:lnSpc>
                <a:spcPct val="100000"/>
              </a:lnSpc>
              <a:spcBef>
                <a:spcPts val="240"/>
              </a:spcBef>
            </a:pPr>
            <a:r>
              <a:rPr sz="1000" b="1" spc="-105" dirty="0">
                <a:latin typeface="FZLTZHB--B51-0"/>
                <a:cs typeface="FZLTZHB--B51-0"/>
              </a:rPr>
              <a:t>co</a:t>
            </a:r>
            <a:r>
              <a:rPr sz="1000" b="1" spc="-110" dirty="0">
                <a:latin typeface="FZLTZHB--B51-0"/>
                <a:cs typeface="FZLTZHB--B51-0"/>
              </a:rPr>
              <a:t>u</a:t>
            </a:r>
            <a:r>
              <a:rPr sz="1000" b="1" spc="-5" dirty="0">
                <a:latin typeface="FZLTZHB--B51-0"/>
                <a:cs typeface="FZLTZHB--B51-0"/>
              </a:rPr>
              <a:t>nt</a:t>
            </a:r>
            <a:r>
              <a:rPr sz="1000" b="1" spc="-10" dirty="0">
                <a:latin typeface="FZLTZHB--B51-0"/>
                <a:cs typeface="FZLTZHB--B51-0"/>
              </a:rPr>
              <a:t>s</a:t>
            </a:r>
            <a:r>
              <a:rPr sz="1000" b="1" spc="185" dirty="0">
                <a:latin typeface="FZLTZHB--B51-0"/>
                <a:cs typeface="FZLTZHB--B51-0"/>
              </a:rPr>
              <a:t>[</a:t>
            </a:r>
            <a:r>
              <a:rPr sz="1000" b="1" spc="-60" dirty="0">
                <a:latin typeface="FZLTZHB--B51-0"/>
                <a:cs typeface="FZLTZHB--B51-0"/>
              </a:rPr>
              <a:t>rwo</a:t>
            </a:r>
            <a:r>
              <a:rPr sz="1000" b="1" spc="-45" dirty="0">
                <a:latin typeface="FZLTZHB--B51-0"/>
                <a:cs typeface="FZLTZHB--B51-0"/>
              </a:rPr>
              <a:t>r</a:t>
            </a:r>
            <a:r>
              <a:rPr sz="1000" b="1" spc="-114" dirty="0">
                <a:latin typeface="FZLTZHB--B51-0"/>
                <a:cs typeface="FZLTZHB--B51-0"/>
              </a:rPr>
              <a:t>d</a:t>
            </a:r>
            <a:r>
              <a:rPr sz="1000" b="1" spc="195" dirty="0">
                <a:latin typeface="FZLTZHB--B51-0"/>
                <a:cs typeface="FZLTZHB--B51-0"/>
              </a:rPr>
              <a:t>]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90" dirty="0">
                <a:latin typeface="FZLTZHB--B51-0"/>
                <a:cs typeface="FZLTZHB--B51-0"/>
              </a:rPr>
              <a:t>c</a:t>
            </a:r>
            <a:r>
              <a:rPr sz="1000" b="1" spc="-114" dirty="0">
                <a:latin typeface="FZLTZHB--B51-0"/>
                <a:cs typeface="FZLTZHB--B51-0"/>
              </a:rPr>
              <a:t>o</a:t>
            </a:r>
            <a:r>
              <a:rPr sz="1000" b="1" spc="-30" dirty="0">
                <a:latin typeface="FZLTZHB--B51-0"/>
                <a:cs typeface="FZLTZHB--B51-0"/>
              </a:rPr>
              <a:t>unt</a:t>
            </a:r>
            <a:r>
              <a:rPr sz="1000" b="1" spc="-40" dirty="0">
                <a:latin typeface="FZLTZHB--B51-0"/>
                <a:cs typeface="FZLTZHB--B51-0"/>
              </a:rPr>
              <a:t>s</a:t>
            </a:r>
            <a:r>
              <a:rPr sz="1000" b="1" spc="-5" dirty="0">
                <a:latin typeface="FZLTZHB--B51-0"/>
                <a:cs typeface="FZLTZHB--B51-0"/>
              </a:rPr>
              <a:t>.g</a:t>
            </a:r>
            <a:r>
              <a:rPr sz="1000" b="1" spc="-10" dirty="0">
                <a:latin typeface="FZLTZHB--B51-0"/>
                <a:cs typeface="FZLTZHB--B51-0"/>
              </a:rPr>
              <a:t>e</a:t>
            </a:r>
            <a:r>
              <a:rPr sz="1000" b="1" spc="175" dirty="0">
                <a:latin typeface="FZLTZHB--B51-0"/>
                <a:cs typeface="FZLTZHB--B51-0"/>
              </a:rPr>
              <a:t>t</a:t>
            </a:r>
            <a:r>
              <a:rPr sz="1000" b="1" spc="130" dirty="0">
                <a:latin typeface="FZLTZHB--B51-0"/>
                <a:cs typeface="FZLTZHB--B51-0"/>
              </a:rPr>
              <a:t>(</a:t>
            </a:r>
            <a:r>
              <a:rPr sz="1000" b="1" spc="135" dirty="0">
                <a:latin typeface="FZLTZHB--B51-0"/>
                <a:cs typeface="FZLTZHB--B51-0"/>
              </a:rPr>
              <a:t>r</a:t>
            </a:r>
            <a:r>
              <a:rPr sz="1000" b="1" spc="-360" dirty="0">
                <a:latin typeface="FZLTZHB--B51-0"/>
                <a:cs typeface="FZLTZHB--B51-0"/>
              </a:rPr>
              <a:t>w</a:t>
            </a:r>
            <a:r>
              <a:rPr sz="1000" b="1" spc="35" dirty="0">
                <a:latin typeface="FZLTZHB--B51-0"/>
                <a:cs typeface="FZLTZHB--B51-0"/>
              </a:rPr>
              <a:t>ord</a:t>
            </a:r>
            <a:r>
              <a:rPr sz="1000" b="1" spc="10" dirty="0">
                <a:latin typeface="FZLTZHB--B51-0"/>
                <a:cs typeface="FZLTZHB--B51-0"/>
              </a:rPr>
              <a:t>,</a:t>
            </a:r>
            <a:r>
              <a:rPr sz="1000" b="1" spc="15" dirty="0">
                <a:latin typeface="FZLTZHB--B51-0"/>
                <a:cs typeface="FZLTZHB--B51-0"/>
              </a:rPr>
              <a:t>0)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30" dirty="0">
                <a:latin typeface="FZLTZHB--B51-0"/>
                <a:cs typeface="FZLTZHB--B51-0"/>
              </a:rPr>
              <a:t>+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25" dirty="0">
                <a:latin typeface="FZLTZHB--B51-0"/>
                <a:cs typeface="FZLTZHB--B51-0"/>
              </a:rPr>
              <a:t>1</a:t>
            </a:r>
            <a:endParaRPr sz="1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for </a:t>
            </a:r>
            <a:r>
              <a:rPr sz="1000" b="1" spc="-135" dirty="0">
                <a:latin typeface="FZLTZHB--B51-0"/>
                <a:cs typeface="FZLTZHB--B51-0"/>
              </a:rPr>
              <a:t>wo</a:t>
            </a:r>
            <a:r>
              <a:rPr sz="1000" b="1" spc="-80" dirty="0">
                <a:latin typeface="FZLTZHB--B51-0"/>
                <a:cs typeface="FZLTZHB--B51-0"/>
              </a:rPr>
              <a:t>r</a:t>
            </a:r>
            <a:r>
              <a:rPr sz="1000" b="1" spc="-114" dirty="0">
                <a:latin typeface="FZLTZHB--B51-0"/>
                <a:cs typeface="FZLTZHB--B51-0"/>
              </a:rPr>
              <a:t>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000" b="1" spc="-95" dirty="0">
                <a:latin typeface="FZLTZHB--B51-0"/>
                <a:cs typeface="FZLTZHB--B51-0"/>
              </a:rPr>
              <a:t>exc</a:t>
            </a:r>
            <a:r>
              <a:rPr sz="1000" b="1" spc="15" dirty="0">
                <a:latin typeface="FZLTZHB--B51-0"/>
                <a:cs typeface="FZLTZHB--B51-0"/>
              </a:rPr>
              <a:t>lud</a:t>
            </a:r>
            <a:r>
              <a:rPr sz="1000" b="1" spc="10" dirty="0">
                <a:latin typeface="FZLTZHB--B51-0"/>
                <a:cs typeface="FZLTZHB--B51-0"/>
              </a:rPr>
              <a:t>es:</a:t>
            </a:r>
            <a:endParaRPr sz="1000" dirty="0">
              <a:latin typeface="FZLTZHB--B51-0"/>
              <a:cs typeface="FZLTZHB--B51-0"/>
            </a:endParaRPr>
          </a:p>
          <a:p>
            <a:pPr marL="292735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del </a:t>
            </a:r>
            <a:r>
              <a:rPr sz="1000" b="1" spc="-95" dirty="0">
                <a:latin typeface="FZLTZHB--B51-0"/>
                <a:cs typeface="FZLTZHB--B51-0"/>
              </a:rPr>
              <a:t>c</a:t>
            </a:r>
            <a:r>
              <a:rPr sz="1000" b="1" spc="-105" dirty="0">
                <a:latin typeface="FZLTZHB--B51-0"/>
                <a:cs typeface="FZLTZHB--B51-0"/>
              </a:rPr>
              <a:t>o</a:t>
            </a:r>
            <a:r>
              <a:rPr sz="1000" b="1" spc="-125" dirty="0">
                <a:latin typeface="FZLTZHB--B51-0"/>
                <a:cs typeface="FZLTZHB--B51-0"/>
              </a:rPr>
              <a:t>u</a:t>
            </a:r>
            <a:r>
              <a:rPr sz="1000" b="1" spc="50" dirty="0">
                <a:latin typeface="FZLTZHB--B51-0"/>
                <a:cs typeface="FZLTZHB--B51-0"/>
              </a:rPr>
              <a:t>nts</a:t>
            </a:r>
            <a:r>
              <a:rPr sz="1000" b="1" spc="25" dirty="0">
                <a:latin typeface="FZLTZHB--B51-0"/>
                <a:cs typeface="FZLTZHB--B51-0"/>
              </a:rPr>
              <a:t>[</a:t>
            </a:r>
            <a:r>
              <a:rPr sz="1000" b="1" spc="-135" dirty="0">
                <a:latin typeface="FZLTZHB--B51-0"/>
                <a:cs typeface="FZLTZHB--B51-0"/>
              </a:rPr>
              <a:t>wo</a:t>
            </a:r>
            <a:r>
              <a:rPr sz="1000" b="1" spc="-80" dirty="0">
                <a:latin typeface="FZLTZHB--B51-0"/>
                <a:cs typeface="FZLTZHB--B51-0"/>
              </a:rPr>
              <a:t>r</a:t>
            </a:r>
            <a:r>
              <a:rPr sz="1000" b="1" spc="40" dirty="0">
                <a:latin typeface="FZLTZHB--B51-0"/>
                <a:cs typeface="FZLTZHB--B51-0"/>
              </a:rPr>
              <a:t>d]</a:t>
            </a:r>
            <a:endParaRPr sz="1000" dirty="0">
              <a:latin typeface="FZLTZHB--B51-0"/>
              <a:cs typeface="FZLTZHB--B51-0"/>
            </a:endParaRPr>
          </a:p>
          <a:p>
            <a:pPr marL="13335" marR="1261110">
              <a:lnSpc>
                <a:spcPct val="120000"/>
              </a:lnSpc>
            </a:pPr>
            <a:r>
              <a:rPr sz="1000" b="1" spc="-20" dirty="0">
                <a:latin typeface="FZLTZHB--B51-0"/>
                <a:cs typeface="FZLTZHB--B51-0"/>
              </a:rPr>
              <a:t>ite</a:t>
            </a:r>
            <a:r>
              <a:rPr sz="1000" b="1" spc="-50" dirty="0">
                <a:latin typeface="FZLTZHB--B51-0"/>
                <a:cs typeface="FZLTZHB--B51-0"/>
              </a:rPr>
              <a:t>m</a:t>
            </a:r>
            <a:r>
              <a:rPr sz="1000" b="1" spc="-60" dirty="0">
                <a:latin typeface="FZLTZHB--B51-0"/>
                <a:cs typeface="FZLTZHB--B51-0"/>
              </a:rPr>
              <a:t>s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28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1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is</a:t>
            </a:r>
            <a:r>
              <a:rPr sz="1000" b="1" spc="12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1000" b="1" spc="155" dirty="0">
                <a:latin typeface="FZLTZHB--B51-0"/>
                <a:cs typeface="FZLTZHB--B51-0"/>
              </a:rPr>
              <a:t>(</a:t>
            </a:r>
            <a:r>
              <a:rPr sz="1000" b="1" spc="-95" dirty="0">
                <a:latin typeface="FZLTZHB--B51-0"/>
                <a:cs typeface="FZLTZHB--B51-0"/>
              </a:rPr>
              <a:t>c</a:t>
            </a:r>
            <a:r>
              <a:rPr sz="1000" b="1" spc="-105" dirty="0">
                <a:latin typeface="FZLTZHB--B51-0"/>
                <a:cs typeface="FZLTZHB--B51-0"/>
              </a:rPr>
              <a:t>o</a:t>
            </a:r>
            <a:r>
              <a:rPr sz="1000" b="1" spc="-25" dirty="0">
                <a:latin typeface="FZLTZHB--B51-0"/>
                <a:cs typeface="FZLTZHB--B51-0"/>
              </a:rPr>
              <a:t>un</a:t>
            </a:r>
            <a:r>
              <a:rPr sz="1000" b="1" spc="-20" dirty="0">
                <a:latin typeface="FZLTZHB--B51-0"/>
                <a:cs typeface="FZLTZHB--B51-0"/>
              </a:rPr>
              <a:t>t</a:t>
            </a:r>
            <a:r>
              <a:rPr sz="1000" b="1" spc="170" dirty="0">
                <a:latin typeface="FZLTZHB--B51-0"/>
                <a:cs typeface="FZLTZHB--B51-0"/>
              </a:rPr>
              <a:t>s.</a:t>
            </a:r>
            <a:r>
              <a:rPr sz="1000" b="1" spc="90" dirty="0">
                <a:latin typeface="FZLTZHB--B51-0"/>
                <a:cs typeface="FZLTZHB--B51-0"/>
              </a:rPr>
              <a:t>i</a:t>
            </a:r>
            <a:r>
              <a:rPr sz="1000" b="1" spc="170" dirty="0">
                <a:latin typeface="FZLTZHB--B51-0"/>
                <a:cs typeface="FZLTZHB--B51-0"/>
              </a:rPr>
              <a:t>t</a:t>
            </a:r>
            <a:r>
              <a:rPr sz="1000" b="1" spc="-210" dirty="0">
                <a:latin typeface="FZLTZHB--B51-0"/>
                <a:cs typeface="FZLTZHB--B51-0"/>
              </a:rPr>
              <a:t>ems</a:t>
            </a:r>
            <a:r>
              <a:rPr sz="1000" b="1" spc="150" dirty="0">
                <a:latin typeface="FZLTZHB--B51-0"/>
                <a:cs typeface="FZLTZHB--B51-0"/>
              </a:rPr>
              <a:t>(</a:t>
            </a:r>
            <a:r>
              <a:rPr sz="1000" b="1" spc="155" dirty="0">
                <a:latin typeface="FZLTZHB--B51-0"/>
                <a:cs typeface="FZLTZHB--B51-0"/>
              </a:rPr>
              <a:t>))</a:t>
            </a:r>
            <a:r>
              <a:rPr sz="1000" b="1" spc="105" dirty="0">
                <a:latin typeface="FZLTZHB--B51-0"/>
                <a:cs typeface="FZLTZHB--B51-0"/>
              </a:rPr>
              <a:t> </a:t>
            </a:r>
            <a:r>
              <a:rPr sz="1000" b="1" spc="-20" dirty="0">
                <a:latin typeface="FZLTZHB--B51-0"/>
                <a:cs typeface="FZLTZHB--B51-0"/>
              </a:rPr>
              <a:t>ite</a:t>
            </a:r>
            <a:r>
              <a:rPr sz="1000" b="1" spc="-50" dirty="0">
                <a:latin typeface="FZLTZHB--B51-0"/>
                <a:cs typeface="FZLTZHB--B51-0"/>
              </a:rPr>
              <a:t>m</a:t>
            </a:r>
            <a:r>
              <a:rPr sz="1000" b="1" spc="30" dirty="0">
                <a:latin typeface="FZLTZHB--B51-0"/>
                <a:cs typeface="FZLTZHB--B51-0"/>
              </a:rPr>
              <a:t>s.s</a:t>
            </a:r>
            <a:r>
              <a:rPr sz="1000" b="1" spc="65" dirty="0">
                <a:latin typeface="FZLTZHB--B51-0"/>
                <a:cs typeface="FZLTZHB--B51-0"/>
              </a:rPr>
              <a:t>or</a:t>
            </a:r>
            <a:r>
              <a:rPr sz="1000" b="1" spc="35" dirty="0">
                <a:latin typeface="FZLTZHB--B51-0"/>
                <a:cs typeface="FZLTZHB--B51-0"/>
              </a:rPr>
              <a:t>t</a:t>
            </a:r>
            <a:r>
              <a:rPr sz="1000" b="1" spc="150" dirty="0">
                <a:latin typeface="FZLTZHB--B51-0"/>
                <a:cs typeface="FZLTZHB--B51-0"/>
              </a:rPr>
              <a:t>(</a:t>
            </a:r>
            <a:r>
              <a:rPr sz="1000" b="1" spc="-95" dirty="0">
                <a:latin typeface="FZLTZHB--B51-0"/>
                <a:cs typeface="FZLTZHB--B51-0"/>
              </a:rPr>
              <a:t>key</a:t>
            </a:r>
            <a:r>
              <a:rPr sz="1000" b="1" spc="-105" dirty="0">
                <a:latin typeface="FZLTZHB--B51-0"/>
                <a:cs typeface="FZLTZHB--B51-0"/>
              </a:rPr>
              <a:t>=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la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m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bda</a:t>
            </a:r>
            <a:r>
              <a:rPr sz="10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70" dirty="0">
                <a:latin typeface="FZLTZHB--B51-0"/>
                <a:cs typeface="FZLTZHB--B51-0"/>
              </a:rPr>
              <a:t>x:x</a:t>
            </a:r>
            <a:r>
              <a:rPr sz="1000" b="1" spc="40" dirty="0">
                <a:latin typeface="FZLTZHB--B51-0"/>
                <a:cs typeface="FZLTZHB--B51-0"/>
              </a:rPr>
              <a:t>[</a:t>
            </a:r>
            <a:r>
              <a:rPr sz="1000" b="1" spc="150" dirty="0">
                <a:latin typeface="FZLTZHB--B51-0"/>
                <a:cs typeface="FZLTZHB--B51-0"/>
              </a:rPr>
              <a:t>1],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dirty="0">
                <a:latin typeface="FZLTZHB--B51-0"/>
                <a:cs typeface="FZLTZHB--B51-0"/>
              </a:rPr>
              <a:t>r</a:t>
            </a:r>
            <a:r>
              <a:rPr sz="1000" b="1" spc="-5" dirty="0">
                <a:latin typeface="FZLTZHB--B51-0"/>
                <a:cs typeface="FZLTZHB--B51-0"/>
              </a:rPr>
              <a:t>e</a:t>
            </a:r>
            <a:r>
              <a:rPr sz="1000" b="1" spc="-60" dirty="0">
                <a:latin typeface="FZLTZHB--B51-0"/>
                <a:cs typeface="FZLTZHB--B51-0"/>
              </a:rPr>
              <a:t>v</a:t>
            </a:r>
            <a:r>
              <a:rPr sz="1000" b="1" spc="-40" dirty="0">
                <a:latin typeface="FZLTZHB--B51-0"/>
                <a:cs typeface="FZLTZHB--B51-0"/>
              </a:rPr>
              <a:t>ers</a:t>
            </a:r>
            <a:r>
              <a:rPr sz="1000" b="1" spc="-55" dirty="0">
                <a:latin typeface="FZLTZHB--B51-0"/>
                <a:cs typeface="FZLTZHB--B51-0"/>
              </a:rPr>
              <a:t>e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ue</a:t>
            </a:r>
            <a:r>
              <a:rPr sz="1000" b="1" spc="130" dirty="0">
                <a:latin typeface="FZLTZHB--B51-0"/>
                <a:cs typeface="FZLTZHB--B51-0"/>
              </a:rPr>
              <a:t>) 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for </a:t>
            </a:r>
            <a:r>
              <a:rPr sz="1000" b="1" spc="285" dirty="0">
                <a:latin typeface="FZLTZHB--B51-0"/>
                <a:cs typeface="FZLTZHB--B51-0"/>
              </a:rPr>
              <a:t>i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0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-40" dirty="0">
                <a:solidFill>
                  <a:srgbClr val="900090"/>
                </a:solidFill>
                <a:latin typeface="FZLTZHB--B51-0"/>
                <a:cs typeface="FZLTZHB--B51-0"/>
              </a:rPr>
              <a:t>ra</a:t>
            </a:r>
            <a:r>
              <a:rPr sz="1000" b="1" spc="-4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1000" b="1" spc="-114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1000" b="1" spc="70" dirty="0">
                <a:latin typeface="FZLTZHB--B51-0"/>
                <a:cs typeface="FZLTZHB--B51-0"/>
              </a:rPr>
              <a:t>(</a:t>
            </a:r>
            <a:r>
              <a:rPr sz="1000" b="1" spc="100" dirty="0">
                <a:latin typeface="FZLTZHB--B51-0"/>
                <a:cs typeface="FZLTZHB--B51-0"/>
              </a:rPr>
              <a:t>1</a:t>
            </a:r>
            <a:r>
              <a:rPr sz="1000" b="1" spc="-125" dirty="0">
                <a:latin typeface="FZLTZHB--B51-0"/>
                <a:cs typeface="FZLTZHB--B51-0"/>
              </a:rPr>
              <a:t>0</a:t>
            </a:r>
            <a:r>
              <a:rPr sz="1000" b="1" spc="180" dirty="0">
                <a:latin typeface="FZLTZHB--B51-0"/>
                <a:cs typeface="FZLTZHB--B51-0"/>
              </a:rPr>
              <a:t>):</a:t>
            </a:r>
            <a:endParaRPr sz="1000" dirty="0">
              <a:latin typeface="FZLTZHB--B51-0"/>
              <a:cs typeface="FZLTZHB--B51-0"/>
            </a:endParaRPr>
          </a:p>
          <a:p>
            <a:pPr marL="292735" marR="1052195">
              <a:lnSpc>
                <a:spcPct val="120000"/>
              </a:lnSpc>
            </a:pPr>
            <a:r>
              <a:rPr sz="1000" b="1" spc="-135" dirty="0">
                <a:latin typeface="FZLTZHB--B51-0"/>
                <a:cs typeface="FZLTZHB--B51-0"/>
              </a:rPr>
              <a:t>wo</a:t>
            </a:r>
            <a:r>
              <a:rPr sz="1000" b="1" spc="-80" dirty="0">
                <a:latin typeface="FZLTZHB--B51-0"/>
                <a:cs typeface="FZLTZHB--B51-0"/>
              </a:rPr>
              <a:t>r</a:t>
            </a:r>
            <a:r>
              <a:rPr sz="1000" b="1" spc="55" dirty="0">
                <a:latin typeface="FZLTZHB--B51-0"/>
                <a:cs typeface="FZLTZHB--B51-0"/>
              </a:rPr>
              <a:t>d,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90" dirty="0">
                <a:latin typeface="FZLTZHB--B51-0"/>
                <a:cs typeface="FZLTZHB--B51-0"/>
              </a:rPr>
              <a:t>c</a:t>
            </a:r>
            <a:r>
              <a:rPr sz="1000" b="1" spc="-45" dirty="0">
                <a:latin typeface="FZLTZHB--B51-0"/>
                <a:cs typeface="FZLTZHB--B51-0"/>
              </a:rPr>
              <a:t>ount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85" dirty="0">
                <a:latin typeface="FZLTZHB--B51-0"/>
                <a:cs typeface="FZLTZHB--B51-0"/>
              </a:rPr>
              <a:t>it</a:t>
            </a:r>
            <a:r>
              <a:rPr sz="1000" b="1" spc="170" dirty="0">
                <a:latin typeface="FZLTZHB--B51-0"/>
                <a:cs typeface="FZLTZHB--B51-0"/>
              </a:rPr>
              <a:t>e</a:t>
            </a:r>
            <a:r>
              <a:rPr sz="1000" b="1" spc="-455" dirty="0">
                <a:latin typeface="FZLTZHB--B51-0"/>
                <a:cs typeface="FZLTZHB--B51-0"/>
              </a:rPr>
              <a:t>m</a:t>
            </a:r>
            <a:r>
              <a:rPr sz="1000" b="1" spc="70" dirty="0">
                <a:latin typeface="FZLTZHB--B51-0"/>
                <a:cs typeface="FZLTZHB--B51-0"/>
              </a:rPr>
              <a:t>s[</a:t>
            </a:r>
            <a:r>
              <a:rPr sz="1000" b="1" spc="280" dirty="0">
                <a:latin typeface="FZLTZHB--B51-0"/>
                <a:cs typeface="FZLTZHB--B51-0"/>
              </a:rPr>
              <a:t>i</a:t>
            </a:r>
            <a:r>
              <a:rPr sz="1000" b="1" spc="195" dirty="0">
                <a:latin typeface="FZLTZHB--B51-0"/>
                <a:cs typeface="FZLTZHB--B51-0"/>
              </a:rPr>
              <a:t>]</a:t>
            </a:r>
            <a:r>
              <a:rPr sz="1000" b="1" spc="155" dirty="0">
                <a:latin typeface="FZLTZHB--B51-0"/>
                <a:cs typeface="FZLTZHB--B51-0"/>
              </a:rPr>
              <a:t> </a:t>
            </a:r>
            <a:r>
              <a:rPr sz="1000" b="1" spc="114" dirty="0">
                <a:solidFill>
                  <a:srgbClr val="900090"/>
                </a:solidFill>
                <a:latin typeface="FZLTZHB--B51-0"/>
                <a:cs typeface="FZLTZHB--B51-0"/>
              </a:rPr>
              <a:t>pr</a:t>
            </a:r>
            <a:r>
              <a:rPr sz="1000" b="1" spc="50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1000" b="1" spc="25" dirty="0">
                <a:solidFill>
                  <a:srgbClr val="900090"/>
                </a:solidFill>
                <a:latin typeface="FZLTZHB--B51-0"/>
                <a:cs typeface="FZLTZHB--B51-0"/>
              </a:rPr>
              <a:t>nt</a:t>
            </a:r>
            <a:r>
              <a:rPr sz="1000" b="1" spc="145" dirty="0">
                <a:latin typeface="FZLTZHB--B51-0"/>
                <a:cs typeface="FZLTZHB--B51-0"/>
              </a:rPr>
              <a:t>(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"{</a:t>
            </a:r>
            <a:r>
              <a:rPr sz="1000" b="1" spc="-15" dirty="0">
                <a:solidFill>
                  <a:srgbClr val="1DB41D"/>
                </a:solidFill>
                <a:latin typeface="FZLTZHB--B51-0"/>
                <a:cs typeface="FZLTZHB--B51-0"/>
              </a:rPr>
              <a:t>0:</a:t>
            </a:r>
            <a:r>
              <a:rPr sz="1000" b="1" spc="-25" dirty="0">
                <a:solidFill>
                  <a:srgbClr val="1DB41D"/>
                </a:solidFill>
                <a:latin typeface="FZLTZHB--B51-0"/>
                <a:cs typeface="FZLTZHB--B51-0"/>
              </a:rPr>
              <a:t>&lt;</a:t>
            </a:r>
            <a:r>
              <a:rPr sz="1000" b="1" spc="20" dirty="0">
                <a:solidFill>
                  <a:srgbClr val="1DB41D"/>
                </a:solidFill>
                <a:latin typeface="FZLTZHB--B51-0"/>
                <a:cs typeface="FZLTZHB--B51-0"/>
              </a:rPr>
              <a:t>10</a:t>
            </a:r>
            <a:r>
              <a:rPr sz="1000" b="1" spc="10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000" b="1" spc="145" dirty="0">
                <a:solidFill>
                  <a:srgbClr val="1DB41D"/>
                </a:solidFill>
                <a:latin typeface="FZLTZHB--B51-0"/>
                <a:cs typeface="FZLTZHB--B51-0"/>
              </a:rPr>
              <a:t>{1</a:t>
            </a:r>
            <a:r>
              <a:rPr sz="1000" b="1" spc="10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000" b="1" spc="-140" dirty="0">
                <a:solidFill>
                  <a:srgbClr val="1DB41D"/>
                </a:solidFill>
                <a:latin typeface="FZLTZHB--B51-0"/>
                <a:cs typeface="FZLTZHB--B51-0"/>
              </a:rPr>
              <a:t>&gt;</a:t>
            </a:r>
            <a:r>
              <a:rPr sz="10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5}"</a:t>
            </a:r>
            <a:r>
              <a:rPr sz="1000" b="1" spc="210" dirty="0">
                <a:latin typeface="FZLTZHB--B51-0"/>
                <a:cs typeface="FZLTZHB--B51-0"/>
              </a:rPr>
              <a:t>.</a:t>
            </a:r>
            <a:r>
              <a:rPr sz="1000" b="1" spc="70" dirty="0">
                <a:latin typeface="FZLTZHB--B51-0"/>
                <a:cs typeface="FZLTZHB--B51-0"/>
              </a:rPr>
              <a:t>fo</a:t>
            </a:r>
            <a:r>
              <a:rPr sz="1000" b="1" spc="55" dirty="0">
                <a:latin typeface="FZLTZHB--B51-0"/>
                <a:cs typeface="FZLTZHB--B51-0"/>
              </a:rPr>
              <a:t>r</a:t>
            </a:r>
            <a:r>
              <a:rPr sz="1000" b="1" spc="-160" dirty="0">
                <a:latin typeface="FZLTZHB--B51-0"/>
                <a:cs typeface="FZLTZHB--B51-0"/>
              </a:rPr>
              <a:t>ma</a:t>
            </a:r>
            <a:r>
              <a:rPr sz="1000" b="1" spc="-80" dirty="0">
                <a:latin typeface="FZLTZHB--B51-0"/>
                <a:cs typeface="FZLTZHB--B51-0"/>
              </a:rPr>
              <a:t>t</a:t>
            </a:r>
            <a:r>
              <a:rPr sz="1000" b="1" spc="150" dirty="0">
                <a:latin typeface="FZLTZHB--B51-0"/>
                <a:cs typeface="FZLTZHB--B51-0"/>
              </a:rPr>
              <a:t>(</a:t>
            </a:r>
            <a:r>
              <a:rPr sz="1000" b="1" spc="-114" dirty="0">
                <a:latin typeface="FZLTZHB--B51-0"/>
                <a:cs typeface="FZLTZHB--B51-0"/>
              </a:rPr>
              <a:t>wor</a:t>
            </a:r>
            <a:r>
              <a:rPr sz="1000" b="1" spc="-120" dirty="0">
                <a:latin typeface="FZLTZHB--B51-0"/>
                <a:cs typeface="FZLTZHB--B51-0"/>
              </a:rPr>
              <a:t>d</a:t>
            </a:r>
            <a:r>
              <a:rPr sz="1000" b="1" spc="225" dirty="0">
                <a:latin typeface="FZLTZHB--B51-0"/>
                <a:cs typeface="FZLTZHB--B51-0"/>
              </a:rPr>
              <a:t>,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90" dirty="0">
                <a:latin typeface="FZLTZHB--B51-0"/>
                <a:cs typeface="FZLTZHB--B51-0"/>
              </a:rPr>
              <a:t>c</a:t>
            </a:r>
            <a:r>
              <a:rPr sz="1000" b="1" spc="-120" dirty="0">
                <a:latin typeface="FZLTZHB--B51-0"/>
                <a:cs typeface="FZLTZHB--B51-0"/>
              </a:rPr>
              <a:t>ou</a:t>
            </a:r>
            <a:r>
              <a:rPr sz="1000" b="1" spc="-125" dirty="0">
                <a:latin typeface="FZLTZHB--B51-0"/>
                <a:cs typeface="FZLTZHB--B51-0"/>
              </a:rPr>
              <a:t>n</a:t>
            </a:r>
            <a:r>
              <a:rPr sz="1000" b="1" spc="165" dirty="0">
                <a:latin typeface="FZLTZHB--B51-0"/>
                <a:cs typeface="FZLTZHB--B51-0"/>
              </a:rPr>
              <a:t>t</a:t>
            </a:r>
            <a:r>
              <a:rPr sz="1000" b="1" spc="155" dirty="0">
                <a:latin typeface="FZLTZHB--B51-0"/>
                <a:cs typeface="FZLTZHB--B51-0"/>
              </a:rPr>
              <a:t>))</a:t>
            </a:r>
            <a:endParaRPr sz="1000" dirty="0">
              <a:latin typeface="FZLTZHB--B51-0"/>
              <a:cs typeface="FZLTZHB--B51-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79969" y="4443984"/>
            <a:ext cx="1538477" cy="540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00847" y="2810940"/>
            <a:ext cx="173291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中文文本分词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0847" y="3420438"/>
            <a:ext cx="22402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使用字典表达词频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0847" y="4029936"/>
            <a:ext cx="22402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扩展程序解决问题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97296" y="1124712"/>
            <a:ext cx="1805177" cy="12024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939" y="1046225"/>
            <a:ext cx="3240405" cy="3004185"/>
          </a:xfrm>
          <a:custGeom>
            <a:avLst/>
            <a:gdLst/>
            <a:ahLst/>
            <a:cxnLst/>
            <a:rect l="l" t="t" r="r" b="b"/>
            <a:pathLst>
              <a:path w="3240404" h="3004185">
                <a:moveTo>
                  <a:pt x="0" y="0"/>
                </a:moveTo>
                <a:lnTo>
                  <a:pt x="3240024" y="0"/>
                </a:lnTo>
                <a:lnTo>
                  <a:pt x="3240024" y="3003804"/>
                </a:lnTo>
                <a:lnTo>
                  <a:pt x="0" y="3003804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82787" y="2354485"/>
            <a:ext cx="24936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根据结果进一步优化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51754" y="627888"/>
            <a:ext cx="1805177" cy="1201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97182" y="3144196"/>
            <a:ext cx="4502150" cy="1163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1400" b="1" spc="-5" dirty="0">
                <a:latin typeface="Heiti SC"/>
                <a:cs typeface="Heiti SC"/>
              </a:rPr>
              <a:t>隆重发布《三国演义》人物出场顺</a:t>
            </a:r>
            <a:r>
              <a:rPr sz="1400" b="1" dirty="0">
                <a:latin typeface="Heiti SC"/>
                <a:cs typeface="Heiti SC"/>
              </a:rPr>
              <a:t>序</a:t>
            </a:r>
            <a:r>
              <a:rPr sz="1400" b="1" spc="-5" dirty="0">
                <a:latin typeface="Heiti SC"/>
                <a:cs typeface="Heiti SC"/>
              </a:rPr>
              <a:t>前</a:t>
            </a:r>
            <a:r>
              <a:rPr sz="1400" b="1" spc="80" dirty="0">
                <a:latin typeface="Arial"/>
                <a:cs typeface="Arial"/>
              </a:rPr>
              <a:t>20</a:t>
            </a:r>
            <a:r>
              <a:rPr sz="1400" b="1" spc="-5" dirty="0">
                <a:latin typeface="Heiti SC"/>
                <a:cs typeface="Heiti SC"/>
              </a:rPr>
              <a:t>： 曹操、孔明、刘备、关羽、张飞、</a:t>
            </a:r>
            <a:r>
              <a:rPr sz="1400" b="1" dirty="0">
                <a:latin typeface="Heiti SC"/>
                <a:cs typeface="Heiti SC"/>
              </a:rPr>
              <a:t>吕</a:t>
            </a:r>
            <a:r>
              <a:rPr sz="1400" b="1" spc="-5" dirty="0">
                <a:latin typeface="Heiti SC"/>
                <a:cs typeface="Heiti SC"/>
              </a:rPr>
              <a:t>布、</a:t>
            </a:r>
            <a:r>
              <a:rPr sz="1400" b="1" dirty="0">
                <a:latin typeface="Heiti SC"/>
                <a:cs typeface="Heiti SC"/>
              </a:rPr>
              <a:t>赵</a:t>
            </a:r>
            <a:r>
              <a:rPr sz="1400" b="1" spc="-5" dirty="0">
                <a:latin typeface="Heiti SC"/>
                <a:cs typeface="Heiti SC"/>
              </a:rPr>
              <a:t>云、</a:t>
            </a:r>
            <a:r>
              <a:rPr sz="1400" b="1" dirty="0">
                <a:latin typeface="Heiti SC"/>
                <a:cs typeface="Heiti SC"/>
              </a:rPr>
              <a:t>孙</a:t>
            </a:r>
            <a:r>
              <a:rPr sz="1400" b="1" spc="-5" dirty="0">
                <a:latin typeface="Heiti SC"/>
                <a:cs typeface="Heiti SC"/>
              </a:rPr>
              <a:t>权、 </a:t>
            </a:r>
            <a:r>
              <a:rPr sz="1400" b="1" spc="0" dirty="0">
                <a:latin typeface="Heiti SC"/>
                <a:cs typeface="Heiti SC"/>
              </a:rPr>
              <a:t>司马懿、周瑜、袁绍、马超、魏延、黄忠、姜维、马</a:t>
            </a:r>
            <a:r>
              <a:rPr sz="1400" b="1" spc="5" dirty="0">
                <a:latin typeface="Heiti SC"/>
                <a:cs typeface="Heiti SC"/>
              </a:rPr>
              <a:t>岱</a:t>
            </a:r>
            <a:r>
              <a:rPr sz="1400" b="1" spc="-5" dirty="0">
                <a:latin typeface="Heiti SC"/>
                <a:cs typeface="Heiti SC"/>
              </a:rPr>
              <a:t>、 庞德、孟获、刘表、夏侯惇</a:t>
            </a:r>
            <a:endParaRPr sz="1400">
              <a:latin typeface="Heiti SC"/>
              <a:cs typeface="Heiti S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00123" y="943628"/>
          <a:ext cx="1923743" cy="5182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50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780D16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6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曹操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9974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14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6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孔明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9974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13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6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刘备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9974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12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56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关羽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7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84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6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张飞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58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56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商议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44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56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如何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38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56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主公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31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56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军士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17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1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Heiti SC"/>
                          <a:cs typeface="Heiti SC"/>
                        </a:rPr>
                        <a:t>吕布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6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00</a:t>
                      </a:r>
                      <a:endParaRPr sz="16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8284" y="2302361"/>
            <a:ext cx="2566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练习与作业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38376" y="2302361"/>
            <a:ext cx="566674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文本词频统计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举一</a:t>
            </a:r>
            <a:r>
              <a:rPr sz="4000" spc="-10" dirty="0">
                <a:latin typeface="Arial Unicode MS"/>
                <a:cs typeface="Arial Unicode MS"/>
              </a:rPr>
              <a:t>反</a:t>
            </a:r>
            <a:r>
              <a:rPr sz="4000" dirty="0">
                <a:latin typeface="Arial Unicode MS"/>
                <a:cs typeface="Arial Unicode MS"/>
              </a:rPr>
              <a:t>三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0339" y="99218"/>
            <a:ext cx="4286250" cy="490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90" dirty="0">
                <a:solidFill>
                  <a:srgbClr val="DC0012"/>
                </a:solidFill>
                <a:latin typeface="FZLTZHB--B51-0"/>
                <a:cs typeface="FZLTZHB--B51-0"/>
              </a:rPr>
              <a:t>#</a:t>
            </a:r>
            <a:r>
              <a:rPr sz="1000" b="1" spc="-40" dirty="0">
                <a:solidFill>
                  <a:srgbClr val="DC0012"/>
                </a:solidFill>
                <a:latin typeface="FZLTZHB--B51-0"/>
                <a:cs typeface="FZLTZHB--B51-0"/>
              </a:rPr>
              <a:t>Ca</a:t>
            </a:r>
            <a:r>
              <a:rPr sz="1000" b="1" spc="-20" dirty="0">
                <a:solidFill>
                  <a:srgbClr val="DC0012"/>
                </a:solidFill>
                <a:latin typeface="FZLTZHB--B51-0"/>
                <a:cs typeface="FZLTZHB--B51-0"/>
              </a:rPr>
              <a:t>l</a:t>
            </a:r>
            <a:r>
              <a:rPr sz="1000" b="1" spc="-65" dirty="0">
                <a:solidFill>
                  <a:srgbClr val="DC0012"/>
                </a:solidFill>
                <a:latin typeface="FZLTZHB--B51-0"/>
                <a:cs typeface="FZLTZHB--B51-0"/>
              </a:rPr>
              <a:t>Th</a:t>
            </a:r>
            <a:r>
              <a:rPr sz="1000" b="1" spc="-45" dirty="0">
                <a:solidFill>
                  <a:srgbClr val="DC0012"/>
                </a:solidFill>
                <a:latin typeface="FZLTZHB--B51-0"/>
                <a:cs typeface="FZLTZHB--B51-0"/>
              </a:rPr>
              <a:t>r</a:t>
            </a:r>
            <a:r>
              <a:rPr sz="1000" b="1" spc="-150" dirty="0">
                <a:solidFill>
                  <a:srgbClr val="DC0012"/>
                </a:solidFill>
                <a:latin typeface="FZLTZHB--B51-0"/>
                <a:cs typeface="FZLTZHB--B51-0"/>
              </a:rPr>
              <a:t>ee</a:t>
            </a:r>
            <a:r>
              <a:rPr sz="1000" b="1" spc="-185" dirty="0">
                <a:solidFill>
                  <a:srgbClr val="DC0012"/>
                </a:solidFill>
                <a:latin typeface="FZLTZHB--B51-0"/>
                <a:cs typeface="FZLTZHB--B51-0"/>
              </a:rPr>
              <a:t>K</a:t>
            </a:r>
            <a:r>
              <a:rPr sz="1000" b="1" spc="280" dirty="0">
                <a:solidFill>
                  <a:srgbClr val="DC0012"/>
                </a:solidFill>
                <a:latin typeface="FZLTZHB--B51-0"/>
                <a:cs typeface="FZLTZHB--B51-0"/>
              </a:rPr>
              <a:t>i</a:t>
            </a:r>
            <a:r>
              <a:rPr sz="1000" b="1" spc="-114" dirty="0">
                <a:solidFill>
                  <a:srgbClr val="DC0012"/>
                </a:solidFill>
                <a:latin typeface="FZLTZHB--B51-0"/>
                <a:cs typeface="FZLTZHB--B51-0"/>
              </a:rPr>
              <a:t>ngd</a:t>
            </a:r>
            <a:r>
              <a:rPr sz="1000" b="1" spc="-120" dirty="0">
                <a:solidFill>
                  <a:srgbClr val="DC0012"/>
                </a:solidFill>
                <a:latin typeface="FZLTZHB--B51-0"/>
                <a:cs typeface="FZLTZHB--B51-0"/>
              </a:rPr>
              <a:t>o</a:t>
            </a:r>
            <a:r>
              <a:rPr sz="1000" b="1" spc="-254" dirty="0">
                <a:solidFill>
                  <a:srgbClr val="DC0012"/>
                </a:solidFill>
                <a:latin typeface="FZLTZHB--B51-0"/>
                <a:cs typeface="FZLTZHB--B51-0"/>
              </a:rPr>
              <a:t>msV</a:t>
            </a:r>
            <a:r>
              <a:rPr sz="1000" b="1" spc="-5" dirty="0">
                <a:solidFill>
                  <a:srgbClr val="DC0012"/>
                </a:solidFill>
                <a:latin typeface="FZLTZHB--B51-0"/>
                <a:cs typeface="FZLTZHB--B51-0"/>
              </a:rPr>
              <a:t>2.</a:t>
            </a:r>
            <a:r>
              <a:rPr sz="1000" b="1" spc="-10" dirty="0">
                <a:solidFill>
                  <a:srgbClr val="DC0012"/>
                </a:solidFill>
                <a:latin typeface="FZLTZHB--B51-0"/>
                <a:cs typeface="FZLTZHB--B51-0"/>
              </a:rPr>
              <a:t>p</a:t>
            </a:r>
            <a:r>
              <a:rPr sz="1000" b="1" spc="-55" dirty="0">
                <a:solidFill>
                  <a:srgbClr val="DC0012"/>
                </a:solidFill>
                <a:latin typeface="FZLTZHB--B51-0"/>
                <a:cs typeface="FZLTZHB--B51-0"/>
              </a:rPr>
              <a:t>y</a:t>
            </a:r>
            <a:endParaRPr sz="1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imp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rt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275" dirty="0">
                <a:latin typeface="FZLTZHB--B51-0"/>
                <a:cs typeface="FZLTZHB--B51-0"/>
              </a:rPr>
              <a:t>j</a:t>
            </a:r>
            <a:r>
              <a:rPr sz="1000" b="1" spc="285" dirty="0">
                <a:latin typeface="FZLTZHB--B51-0"/>
                <a:cs typeface="FZLTZHB--B51-0"/>
              </a:rPr>
              <a:t>i</a:t>
            </a:r>
            <a:r>
              <a:rPr sz="1000" b="1" spc="-120" dirty="0">
                <a:latin typeface="FZLTZHB--B51-0"/>
                <a:cs typeface="FZLTZHB--B51-0"/>
              </a:rPr>
              <a:t>eba</a:t>
            </a:r>
            <a:endParaRPr sz="1000">
              <a:latin typeface="FZLTZHB--B51-0"/>
              <a:cs typeface="FZLTZHB--B51-0"/>
            </a:endParaRPr>
          </a:p>
          <a:p>
            <a:pPr marL="12700" marR="5080" indent="-635">
              <a:lnSpc>
                <a:spcPct val="120000"/>
              </a:lnSpc>
            </a:pPr>
            <a:r>
              <a:rPr sz="1000" b="1" spc="90" dirty="0">
                <a:latin typeface="FZLTZHB--B51-0"/>
                <a:cs typeface="FZLTZHB--B51-0"/>
              </a:rPr>
              <a:t>txt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114" dirty="0">
                <a:solidFill>
                  <a:srgbClr val="900090"/>
                </a:solidFill>
                <a:latin typeface="FZLTZHB--B51-0"/>
                <a:cs typeface="FZLTZHB--B51-0"/>
              </a:rPr>
              <a:t>o</a:t>
            </a:r>
            <a:r>
              <a:rPr sz="1000" b="1" spc="-120" dirty="0">
                <a:solidFill>
                  <a:srgbClr val="900090"/>
                </a:solidFill>
                <a:latin typeface="FZLTZHB--B51-0"/>
                <a:cs typeface="FZLTZHB--B51-0"/>
              </a:rPr>
              <a:t>pe</a:t>
            </a:r>
            <a:r>
              <a:rPr sz="1000" b="1" spc="-12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1000" b="1" spc="150" dirty="0">
                <a:latin typeface="FZLTZHB--B51-0"/>
                <a:cs typeface="FZLTZHB--B51-0"/>
              </a:rPr>
              <a:t>(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th</a:t>
            </a:r>
            <a:r>
              <a:rPr sz="10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1000" b="1" spc="-110" dirty="0">
                <a:solidFill>
                  <a:srgbClr val="1DB41D"/>
                </a:solidFill>
                <a:latin typeface="FZLTZHB--B51-0"/>
                <a:cs typeface="FZLTZHB--B51-0"/>
              </a:rPr>
              <a:t>eek</a:t>
            </a:r>
            <a:r>
              <a:rPr sz="10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ing</a:t>
            </a:r>
            <a:r>
              <a:rPr sz="1000" b="1" spc="-120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1000" b="1" spc="-210" dirty="0">
                <a:solidFill>
                  <a:srgbClr val="1DB41D"/>
                </a:solidFill>
                <a:latin typeface="FZLTZHB--B51-0"/>
                <a:cs typeface="FZLTZHB--B51-0"/>
              </a:rPr>
              <a:t>oms</a:t>
            </a:r>
            <a:r>
              <a:rPr sz="1000" b="1" spc="210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1000" b="1" spc="100" dirty="0">
                <a:solidFill>
                  <a:srgbClr val="1DB41D"/>
                </a:solidFill>
                <a:latin typeface="FZLTZHB--B51-0"/>
                <a:cs typeface="FZLTZHB--B51-0"/>
              </a:rPr>
              <a:t>tx</a:t>
            </a:r>
            <a:r>
              <a:rPr sz="10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225" dirty="0">
                <a:latin typeface="FZLTZHB--B51-0"/>
                <a:cs typeface="FZLTZHB--B51-0"/>
              </a:rPr>
              <a:t>,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130" dirty="0">
                <a:solidFill>
                  <a:srgbClr val="1DB41D"/>
                </a:solidFill>
                <a:latin typeface="FZLTZHB--B51-0"/>
                <a:cs typeface="FZLTZHB--B51-0"/>
              </a:rPr>
              <a:t>r"</a:t>
            </a:r>
            <a:r>
              <a:rPr sz="1000" b="1" spc="225" dirty="0">
                <a:latin typeface="FZLTZHB--B51-0"/>
                <a:cs typeface="FZLTZHB--B51-0"/>
              </a:rPr>
              <a:t>,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10" dirty="0">
                <a:latin typeface="FZLTZHB--B51-0"/>
                <a:cs typeface="FZLTZHB--B51-0"/>
              </a:rPr>
              <a:t>enc</a:t>
            </a:r>
            <a:r>
              <a:rPr sz="1000" b="1" spc="25" dirty="0">
                <a:latin typeface="FZLTZHB--B51-0"/>
                <a:cs typeface="FZLTZHB--B51-0"/>
              </a:rPr>
              <a:t>od</a:t>
            </a:r>
            <a:r>
              <a:rPr sz="1000" b="1" spc="5" dirty="0">
                <a:latin typeface="FZLTZHB--B51-0"/>
                <a:cs typeface="FZLTZHB--B51-0"/>
              </a:rPr>
              <a:t>i</a:t>
            </a:r>
            <a:r>
              <a:rPr sz="1000" b="1" spc="-130" dirty="0">
                <a:latin typeface="FZLTZHB--B51-0"/>
                <a:cs typeface="FZLTZHB--B51-0"/>
              </a:rPr>
              <a:t>n</a:t>
            </a:r>
            <a:r>
              <a:rPr sz="1000" b="1" spc="-114" dirty="0">
                <a:latin typeface="FZLTZHB--B51-0"/>
                <a:cs typeface="FZLTZHB--B51-0"/>
              </a:rPr>
              <a:t>g=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30" dirty="0">
                <a:solidFill>
                  <a:srgbClr val="1DB41D"/>
                </a:solidFill>
                <a:latin typeface="FZLTZHB--B51-0"/>
                <a:cs typeface="FZLTZHB--B51-0"/>
              </a:rPr>
              <a:t>u</a:t>
            </a:r>
            <a:r>
              <a:rPr sz="1000" b="1" spc="2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10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1000" b="1" spc="-135" dirty="0">
                <a:solidFill>
                  <a:srgbClr val="1DB41D"/>
                </a:solidFill>
                <a:latin typeface="FZLTZHB--B51-0"/>
                <a:cs typeface="FZLTZHB--B51-0"/>
              </a:rPr>
              <a:t>-</a:t>
            </a:r>
            <a:r>
              <a:rPr sz="1000" b="1" spc="5" dirty="0">
                <a:solidFill>
                  <a:srgbClr val="1DB41D"/>
                </a:solidFill>
                <a:latin typeface="FZLTZHB--B51-0"/>
                <a:cs typeface="FZLTZHB--B51-0"/>
              </a:rPr>
              <a:t>8"</a:t>
            </a:r>
            <a:r>
              <a:rPr sz="1000" b="1" spc="180" dirty="0">
                <a:latin typeface="FZLTZHB--B51-0"/>
                <a:cs typeface="FZLTZHB--B51-0"/>
              </a:rPr>
              <a:t>).</a:t>
            </a:r>
            <a:r>
              <a:rPr sz="1000" b="1" spc="-55" dirty="0">
                <a:latin typeface="FZLTZHB--B51-0"/>
                <a:cs typeface="FZLTZHB--B51-0"/>
              </a:rPr>
              <a:t>rea</a:t>
            </a:r>
            <a:r>
              <a:rPr sz="1000" b="1" spc="-65" dirty="0">
                <a:latin typeface="FZLTZHB--B51-0"/>
                <a:cs typeface="FZLTZHB--B51-0"/>
              </a:rPr>
              <a:t>d</a:t>
            </a:r>
            <a:r>
              <a:rPr sz="1000" b="1" spc="155" dirty="0">
                <a:latin typeface="FZLTZHB--B51-0"/>
                <a:cs typeface="FZLTZHB--B51-0"/>
              </a:rPr>
              <a:t>()</a:t>
            </a:r>
            <a:r>
              <a:rPr sz="1000" b="1" spc="105" dirty="0">
                <a:latin typeface="FZLTZHB--B51-0"/>
                <a:cs typeface="FZLTZHB--B51-0"/>
              </a:rPr>
              <a:t> </a:t>
            </a:r>
            <a:r>
              <a:rPr sz="1000" b="1" spc="-50" dirty="0">
                <a:latin typeface="FZLTZHB--B51-0"/>
                <a:cs typeface="FZLTZHB--B51-0"/>
              </a:rPr>
              <a:t>excludes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2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5" dirty="0">
                <a:latin typeface="FZLTZHB--B51-0"/>
                <a:cs typeface="FZLTZHB--B51-0"/>
              </a:rPr>
              <a:t>{"</a:t>
            </a:r>
            <a:r>
              <a:rPr sz="1000" b="1" dirty="0">
                <a:latin typeface="Heiti SC"/>
                <a:cs typeface="Heiti SC"/>
              </a:rPr>
              <a:t>将军</a:t>
            </a:r>
            <a:r>
              <a:rPr sz="1000" b="1" spc="165" dirty="0">
                <a:latin typeface="FZLTZHB--B51-0"/>
                <a:cs typeface="FZLTZHB--B51-0"/>
              </a:rPr>
              <a:t>","</a:t>
            </a:r>
            <a:r>
              <a:rPr sz="1000" b="1" dirty="0">
                <a:latin typeface="Heiti SC"/>
                <a:cs typeface="Heiti SC"/>
              </a:rPr>
              <a:t>却说</a:t>
            </a:r>
            <a:r>
              <a:rPr sz="1000" b="1" spc="160" dirty="0">
                <a:latin typeface="FZLTZHB--B51-0"/>
                <a:cs typeface="FZLTZHB--B51-0"/>
              </a:rPr>
              <a:t>",</a:t>
            </a:r>
            <a:r>
              <a:rPr sz="1000" b="1" spc="170" dirty="0">
                <a:latin typeface="FZLTZHB--B51-0"/>
                <a:cs typeface="FZLTZHB--B51-0"/>
              </a:rPr>
              <a:t>"</a:t>
            </a:r>
            <a:r>
              <a:rPr sz="1000" b="1" dirty="0">
                <a:latin typeface="Heiti SC"/>
                <a:cs typeface="Heiti SC"/>
              </a:rPr>
              <a:t>荆州</a:t>
            </a:r>
            <a:r>
              <a:rPr sz="1000" b="1" spc="200" dirty="0">
                <a:latin typeface="FZLTZHB--B51-0"/>
                <a:cs typeface="FZLTZHB--B51-0"/>
              </a:rPr>
              <a:t>"</a:t>
            </a:r>
            <a:r>
              <a:rPr sz="1000" b="1" spc="160" dirty="0">
                <a:latin typeface="FZLTZHB--B51-0"/>
                <a:cs typeface="FZLTZHB--B51-0"/>
              </a:rPr>
              <a:t>,</a:t>
            </a:r>
            <a:r>
              <a:rPr sz="1000" b="1" spc="140" dirty="0">
                <a:latin typeface="FZLTZHB--B51-0"/>
                <a:cs typeface="FZLTZHB--B51-0"/>
              </a:rPr>
              <a:t>"</a:t>
            </a:r>
            <a:r>
              <a:rPr sz="1000" b="1" spc="-10" dirty="0">
                <a:latin typeface="Heiti SC"/>
                <a:cs typeface="Heiti SC"/>
              </a:rPr>
              <a:t>二</a:t>
            </a:r>
            <a:r>
              <a:rPr sz="1000" b="1" dirty="0">
                <a:latin typeface="Heiti SC"/>
                <a:cs typeface="Heiti SC"/>
              </a:rPr>
              <a:t>人</a:t>
            </a:r>
            <a:r>
              <a:rPr sz="1000" b="1" spc="140" dirty="0">
                <a:latin typeface="FZLTZHB--B51-0"/>
                <a:cs typeface="FZLTZHB--B51-0"/>
              </a:rPr>
              <a:t>"</a:t>
            </a:r>
            <a:r>
              <a:rPr sz="1000" b="1" spc="155" dirty="0">
                <a:latin typeface="FZLTZHB--B51-0"/>
                <a:cs typeface="FZLTZHB--B51-0"/>
              </a:rPr>
              <a:t>,</a:t>
            </a:r>
            <a:r>
              <a:rPr sz="1000" b="1" spc="204" dirty="0">
                <a:latin typeface="FZLTZHB--B51-0"/>
                <a:cs typeface="FZLTZHB--B51-0"/>
              </a:rPr>
              <a:t>"</a:t>
            </a:r>
            <a:r>
              <a:rPr sz="1000" b="1" dirty="0">
                <a:latin typeface="Heiti SC"/>
                <a:cs typeface="Heiti SC"/>
              </a:rPr>
              <a:t>不</a:t>
            </a:r>
            <a:r>
              <a:rPr sz="1000" b="1" spc="-10" dirty="0">
                <a:latin typeface="Heiti SC"/>
                <a:cs typeface="Heiti SC"/>
              </a:rPr>
              <a:t>可</a:t>
            </a:r>
            <a:r>
              <a:rPr sz="1000" b="1" spc="160" dirty="0">
                <a:latin typeface="FZLTZHB--B51-0"/>
                <a:cs typeface="FZLTZHB--B51-0"/>
              </a:rPr>
              <a:t>",</a:t>
            </a:r>
            <a:r>
              <a:rPr sz="1000" b="1" spc="175" dirty="0">
                <a:latin typeface="FZLTZHB--B51-0"/>
                <a:cs typeface="FZLTZHB--B51-0"/>
              </a:rPr>
              <a:t>"</a:t>
            </a:r>
            <a:r>
              <a:rPr sz="1000" b="1" dirty="0">
                <a:latin typeface="Heiti SC"/>
                <a:cs typeface="Heiti SC"/>
              </a:rPr>
              <a:t>不能</a:t>
            </a:r>
            <a:r>
              <a:rPr sz="1000" b="1" spc="200" dirty="0">
                <a:latin typeface="FZLTZHB--B51-0"/>
                <a:cs typeface="FZLTZHB--B51-0"/>
              </a:rPr>
              <a:t>"</a:t>
            </a:r>
            <a:r>
              <a:rPr sz="1000" b="1" spc="160" dirty="0">
                <a:latin typeface="FZLTZHB--B51-0"/>
                <a:cs typeface="FZLTZHB--B51-0"/>
              </a:rPr>
              <a:t>,</a:t>
            </a:r>
            <a:r>
              <a:rPr sz="1000" b="1" spc="140" dirty="0">
                <a:latin typeface="FZLTZHB--B51-0"/>
                <a:cs typeface="FZLTZHB--B51-0"/>
              </a:rPr>
              <a:t>"</a:t>
            </a:r>
            <a:r>
              <a:rPr sz="1000" b="1" spc="-10" dirty="0">
                <a:latin typeface="Heiti SC"/>
                <a:cs typeface="Heiti SC"/>
              </a:rPr>
              <a:t>如</a:t>
            </a:r>
            <a:r>
              <a:rPr sz="1000" b="1" dirty="0">
                <a:latin typeface="Heiti SC"/>
                <a:cs typeface="Heiti SC"/>
              </a:rPr>
              <a:t>此</a:t>
            </a:r>
            <a:r>
              <a:rPr sz="1000" b="1" spc="130" dirty="0">
                <a:latin typeface="FZLTZHB--B51-0"/>
                <a:cs typeface="FZLTZHB--B51-0"/>
              </a:rPr>
              <a:t>"} </a:t>
            </a:r>
            <a:r>
              <a:rPr sz="1000" b="1" spc="-114" dirty="0">
                <a:latin typeface="FZLTZHB--B51-0"/>
                <a:cs typeface="FZLTZHB--B51-0"/>
              </a:rPr>
              <a:t>wor</a:t>
            </a:r>
            <a:r>
              <a:rPr sz="1000" b="1" spc="-120" dirty="0">
                <a:latin typeface="FZLTZHB--B51-0"/>
                <a:cs typeface="FZLTZHB--B51-0"/>
              </a:rPr>
              <a:t>d</a:t>
            </a:r>
            <a:r>
              <a:rPr sz="1000" b="1" spc="-60" dirty="0">
                <a:latin typeface="FZLTZHB--B51-0"/>
                <a:cs typeface="FZLTZHB--B51-0"/>
              </a:rPr>
              <a:t>s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285" dirty="0">
                <a:latin typeface="FZLTZHB--B51-0"/>
                <a:cs typeface="FZLTZHB--B51-0"/>
              </a:rPr>
              <a:t>j</a:t>
            </a:r>
            <a:r>
              <a:rPr sz="1000" b="1" spc="270" dirty="0">
                <a:latin typeface="FZLTZHB--B51-0"/>
                <a:cs typeface="FZLTZHB--B51-0"/>
              </a:rPr>
              <a:t>i</a:t>
            </a:r>
            <a:r>
              <a:rPr sz="1000" b="1" spc="-120" dirty="0">
                <a:latin typeface="FZLTZHB--B51-0"/>
                <a:cs typeface="FZLTZHB--B51-0"/>
              </a:rPr>
              <a:t>e</a:t>
            </a:r>
            <a:r>
              <a:rPr sz="1000" b="1" spc="80" dirty="0">
                <a:latin typeface="FZLTZHB--B51-0"/>
                <a:cs typeface="FZLTZHB--B51-0"/>
              </a:rPr>
              <a:t>ba.</a:t>
            </a:r>
            <a:r>
              <a:rPr sz="1000" b="1" spc="30" dirty="0">
                <a:latin typeface="FZLTZHB--B51-0"/>
                <a:cs typeface="FZLTZHB--B51-0"/>
              </a:rPr>
              <a:t>l</a:t>
            </a:r>
            <a:r>
              <a:rPr sz="1000" b="1" spc="-10" dirty="0">
                <a:latin typeface="FZLTZHB--B51-0"/>
                <a:cs typeface="FZLTZHB--B51-0"/>
              </a:rPr>
              <a:t>cu</a:t>
            </a:r>
            <a:r>
              <a:rPr sz="1000" b="1" spc="-20" dirty="0">
                <a:latin typeface="FZLTZHB--B51-0"/>
                <a:cs typeface="FZLTZHB--B51-0"/>
              </a:rPr>
              <a:t>t</a:t>
            </a:r>
            <a:r>
              <a:rPr sz="1000" b="1" spc="155" dirty="0">
                <a:latin typeface="FZLTZHB--B51-0"/>
                <a:cs typeface="FZLTZHB--B51-0"/>
              </a:rPr>
              <a:t>(</a:t>
            </a:r>
            <a:r>
              <a:rPr sz="1000" b="1" spc="175" dirty="0">
                <a:latin typeface="FZLTZHB--B51-0"/>
                <a:cs typeface="FZLTZHB--B51-0"/>
              </a:rPr>
              <a:t>t</a:t>
            </a:r>
            <a:r>
              <a:rPr sz="1000" b="1" spc="80" dirty="0">
                <a:latin typeface="FZLTZHB--B51-0"/>
                <a:cs typeface="FZLTZHB--B51-0"/>
              </a:rPr>
              <a:t>xt)</a:t>
            </a:r>
            <a:endParaRPr sz="1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b="1" spc="-110" dirty="0">
                <a:latin typeface="FZLTZHB--B51-0"/>
                <a:cs typeface="FZLTZHB--B51-0"/>
              </a:rPr>
              <a:t>cou</a:t>
            </a:r>
            <a:r>
              <a:rPr sz="1000" b="1" spc="-114" dirty="0">
                <a:latin typeface="FZLTZHB--B51-0"/>
                <a:cs typeface="FZLTZHB--B51-0"/>
              </a:rPr>
              <a:t>n</a:t>
            </a:r>
            <a:r>
              <a:rPr sz="1000" b="1" spc="55" dirty="0">
                <a:latin typeface="FZLTZHB--B51-0"/>
                <a:cs typeface="FZLTZHB--B51-0"/>
              </a:rPr>
              <a:t>ts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145" dirty="0">
                <a:latin typeface="FZLTZHB--B51-0"/>
                <a:cs typeface="FZLTZHB--B51-0"/>
              </a:rPr>
              <a:t>{}</a:t>
            </a:r>
            <a:endParaRPr sz="1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for </a:t>
            </a:r>
            <a:r>
              <a:rPr sz="1000" b="1" spc="-135" dirty="0">
                <a:latin typeface="FZLTZHB--B51-0"/>
                <a:cs typeface="FZLTZHB--B51-0"/>
              </a:rPr>
              <a:t>wo</a:t>
            </a:r>
            <a:r>
              <a:rPr sz="1000" b="1" spc="-80" dirty="0">
                <a:latin typeface="FZLTZHB--B51-0"/>
                <a:cs typeface="FZLTZHB--B51-0"/>
              </a:rPr>
              <a:t>r</a:t>
            </a:r>
            <a:r>
              <a:rPr sz="1000" b="1" spc="-114" dirty="0">
                <a:latin typeface="FZLTZHB--B51-0"/>
                <a:cs typeface="FZLTZHB--B51-0"/>
              </a:rPr>
              <a:t>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000" b="1" spc="-135" dirty="0">
                <a:latin typeface="FZLTZHB--B51-0"/>
                <a:cs typeface="FZLTZHB--B51-0"/>
              </a:rPr>
              <a:t>wo</a:t>
            </a:r>
            <a:r>
              <a:rPr sz="1000" b="1" spc="-80" dirty="0">
                <a:latin typeface="FZLTZHB--B51-0"/>
                <a:cs typeface="FZLTZHB--B51-0"/>
              </a:rPr>
              <a:t>r</a:t>
            </a:r>
            <a:r>
              <a:rPr sz="1000" b="1" spc="-90" dirty="0">
                <a:latin typeface="FZLTZHB--B51-0"/>
                <a:cs typeface="FZLTZHB--B51-0"/>
              </a:rPr>
              <a:t>ds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endParaRPr sz="1000">
              <a:latin typeface="FZLTZHB--B51-0"/>
              <a:cs typeface="FZLTZHB--B51-0"/>
            </a:endParaRPr>
          </a:p>
          <a:p>
            <a:pPr marL="292735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if </a:t>
            </a:r>
            <a:r>
              <a:rPr sz="1000" b="1" spc="15" dirty="0">
                <a:solidFill>
                  <a:srgbClr val="900090"/>
                </a:solidFill>
                <a:latin typeface="FZLTZHB--B51-0"/>
                <a:cs typeface="FZLTZHB--B51-0"/>
              </a:rPr>
              <a:t>len</a:t>
            </a:r>
            <a:r>
              <a:rPr sz="1000" b="1" spc="150" dirty="0">
                <a:latin typeface="FZLTZHB--B51-0"/>
                <a:cs typeface="FZLTZHB--B51-0"/>
              </a:rPr>
              <a:t>(</a:t>
            </a:r>
            <a:r>
              <a:rPr sz="1000" b="1" spc="-114" dirty="0">
                <a:latin typeface="FZLTZHB--B51-0"/>
                <a:cs typeface="FZLTZHB--B51-0"/>
              </a:rPr>
              <a:t>wor</a:t>
            </a:r>
            <a:r>
              <a:rPr sz="1000" b="1" spc="-120" dirty="0">
                <a:latin typeface="FZLTZHB--B51-0"/>
                <a:cs typeface="FZLTZHB--B51-0"/>
              </a:rPr>
              <a:t>d</a:t>
            </a:r>
            <a:r>
              <a:rPr sz="1000" b="1" spc="155" dirty="0">
                <a:latin typeface="FZLTZHB--B51-0"/>
                <a:cs typeface="FZLTZHB--B51-0"/>
              </a:rPr>
              <a:t>)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125" dirty="0">
                <a:latin typeface="FZLTZHB--B51-0"/>
                <a:cs typeface="FZLTZHB--B51-0"/>
              </a:rPr>
              <a:t>=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20" dirty="0">
                <a:latin typeface="FZLTZHB--B51-0"/>
                <a:cs typeface="FZLTZHB--B51-0"/>
              </a:rPr>
              <a:t>1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endParaRPr sz="1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c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on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tin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endParaRPr sz="1000">
              <a:latin typeface="Menlo"/>
              <a:cs typeface="Menlo"/>
            </a:endParaRPr>
          </a:p>
          <a:p>
            <a:pPr marL="571500" marR="1126490" indent="-279400">
              <a:lnSpc>
                <a:spcPct val="120000"/>
              </a:lnSpc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10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诸葛亮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spc="-1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孔明曰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r>
              <a:rPr sz="1000" b="1" spc="175" dirty="0">
                <a:latin typeface="FZLTZHB--B51-0"/>
                <a:cs typeface="FZLTZHB--B51-0"/>
              </a:rPr>
              <a:t> </a:t>
            </a:r>
            <a:r>
              <a:rPr sz="1000" b="1" spc="-70" dirty="0">
                <a:latin typeface="FZLTZHB--B51-0"/>
                <a:cs typeface="FZLTZHB--B51-0"/>
              </a:rPr>
              <a:t>rword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孔明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000">
              <a:latin typeface="FZLTZHB--B51-0"/>
              <a:cs typeface="FZLTZHB--B51-0"/>
            </a:endParaRPr>
          </a:p>
          <a:p>
            <a:pPr marL="571500" marR="1380490" indent="-279400">
              <a:lnSpc>
                <a:spcPct val="120000"/>
              </a:lnSpc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10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关公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云长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r>
              <a:rPr sz="1000" b="1" spc="175" dirty="0">
                <a:latin typeface="FZLTZHB--B51-0"/>
                <a:cs typeface="FZLTZHB--B51-0"/>
              </a:rPr>
              <a:t> </a:t>
            </a:r>
            <a:r>
              <a:rPr sz="1000" b="1" spc="-70" dirty="0">
                <a:latin typeface="FZLTZHB--B51-0"/>
                <a:cs typeface="FZLTZHB--B51-0"/>
              </a:rPr>
              <a:t>rword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关羽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000">
              <a:latin typeface="FZLTZHB--B51-0"/>
              <a:cs typeface="FZLTZHB--B51-0"/>
            </a:endParaRPr>
          </a:p>
          <a:p>
            <a:pPr marL="571500" marR="1253490" indent="-279400">
              <a:lnSpc>
                <a:spcPct val="120000"/>
              </a:lnSpc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10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玄德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玄德曰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r>
              <a:rPr sz="1000" b="1" spc="175" dirty="0">
                <a:latin typeface="FZLTZHB--B51-0"/>
                <a:cs typeface="FZLTZHB--B51-0"/>
              </a:rPr>
              <a:t> </a:t>
            </a:r>
            <a:r>
              <a:rPr sz="1000" b="1" spc="-70" dirty="0">
                <a:latin typeface="FZLTZHB--B51-0"/>
                <a:cs typeface="FZLTZHB--B51-0"/>
              </a:rPr>
              <a:t>rword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刘备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000">
              <a:latin typeface="FZLTZHB--B51-0"/>
              <a:cs typeface="FZLTZHB--B51-0"/>
            </a:endParaRPr>
          </a:p>
          <a:p>
            <a:pPr marL="571500" marR="1380490" indent="-279400">
              <a:lnSpc>
                <a:spcPct val="120000"/>
              </a:lnSpc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10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孟德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1000" b="1" spc="-114" dirty="0">
                <a:latin typeface="FZLTZHB--B51-0"/>
                <a:cs typeface="FZLTZHB--B51-0"/>
              </a:rPr>
              <a:t>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丞相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r>
              <a:rPr sz="1000" b="1" spc="175" dirty="0">
                <a:latin typeface="FZLTZHB--B51-0"/>
                <a:cs typeface="FZLTZHB--B51-0"/>
              </a:rPr>
              <a:t> </a:t>
            </a:r>
            <a:r>
              <a:rPr sz="1000" b="1" spc="-70" dirty="0">
                <a:latin typeface="FZLTZHB--B51-0"/>
                <a:cs typeface="FZLTZHB--B51-0"/>
              </a:rPr>
              <a:t>rword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000" b="1" dirty="0">
                <a:solidFill>
                  <a:srgbClr val="1DB41D"/>
                </a:solidFill>
                <a:latin typeface="Heiti SC"/>
                <a:cs typeface="Heiti SC"/>
              </a:rPr>
              <a:t>曹操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000">
              <a:latin typeface="FZLTZHB--B51-0"/>
              <a:cs typeface="FZLTZHB--B51-0"/>
            </a:endParaRPr>
          </a:p>
          <a:p>
            <a:pPr marL="292735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el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000" b="1" spc="215" dirty="0">
                <a:latin typeface="FZLTZHB--B51-0"/>
                <a:cs typeface="FZLTZHB--B51-0"/>
              </a:rPr>
              <a:t>:</a:t>
            </a:r>
            <a:endParaRPr sz="1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240"/>
              </a:spcBef>
            </a:pPr>
            <a:r>
              <a:rPr sz="1000" b="1" spc="120" dirty="0">
                <a:latin typeface="FZLTZHB--B51-0"/>
                <a:cs typeface="FZLTZHB--B51-0"/>
              </a:rPr>
              <a:t>r</a:t>
            </a:r>
            <a:r>
              <a:rPr sz="1000" b="1" spc="-140" dirty="0">
                <a:latin typeface="FZLTZHB--B51-0"/>
                <a:cs typeface="FZLTZHB--B51-0"/>
              </a:rPr>
              <a:t>wo</a:t>
            </a:r>
            <a:r>
              <a:rPr sz="1000" b="1" spc="-95" dirty="0">
                <a:latin typeface="FZLTZHB--B51-0"/>
                <a:cs typeface="FZLTZHB--B51-0"/>
              </a:rPr>
              <a:t>rd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355" dirty="0">
                <a:latin typeface="FZLTZHB--B51-0"/>
                <a:cs typeface="FZLTZHB--B51-0"/>
              </a:rPr>
              <a:t>w</a:t>
            </a:r>
            <a:r>
              <a:rPr sz="1000" b="1" dirty="0">
                <a:latin typeface="FZLTZHB--B51-0"/>
                <a:cs typeface="FZLTZHB--B51-0"/>
              </a:rPr>
              <a:t>or</a:t>
            </a:r>
            <a:r>
              <a:rPr sz="1000" b="1" spc="-114" dirty="0">
                <a:latin typeface="FZLTZHB--B51-0"/>
                <a:cs typeface="FZLTZHB--B51-0"/>
              </a:rPr>
              <a:t>d</a:t>
            </a:r>
            <a:endParaRPr sz="1000">
              <a:latin typeface="FZLTZHB--B51-0"/>
              <a:cs typeface="FZLTZHB--B51-0"/>
            </a:endParaRPr>
          </a:p>
          <a:p>
            <a:pPr marL="292735">
              <a:lnSpc>
                <a:spcPct val="100000"/>
              </a:lnSpc>
              <a:spcBef>
                <a:spcPts val="240"/>
              </a:spcBef>
            </a:pPr>
            <a:r>
              <a:rPr sz="1000" b="1" spc="-105" dirty="0">
                <a:latin typeface="FZLTZHB--B51-0"/>
                <a:cs typeface="FZLTZHB--B51-0"/>
              </a:rPr>
              <a:t>co</a:t>
            </a:r>
            <a:r>
              <a:rPr sz="1000" b="1" spc="-110" dirty="0">
                <a:latin typeface="FZLTZHB--B51-0"/>
                <a:cs typeface="FZLTZHB--B51-0"/>
              </a:rPr>
              <a:t>u</a:t>
            </a:r>
            <a:r>
              <a:rPr sz="1000" b="1" spc="-5" dirty="0">
                <a:latin typeface="FZLTZHB--B51-0"/>
                <a:cs typeface="FZLTZHB--B51-0"/>
              </a:rPr>
              <a:t>nt</a:t>
            </a:r>
            <a:r>
              <a:rPr sz="1000" b="1" spc="-10" dirty="0">
                <a:latin typeface="FZLTZHB--B51-0"/>
                <a:cs typeface="FZLTZHB--B51-0"/>
              </a:rPr>
              <a:t>s</a:t>
            </a:r>
            <a:r>
              <a:rPr sz="1000" b="1" spc="185" dirty="0">
                <a:latin typeface="FZLTZHB--B51-0"/>
                <a:cs typeface="FZLTZHB--B51-0"/>
              </a:rPr>
              <a:t>[</a:t>
            </a:r>
            <a:r>
              <a:rPr sz="1000" b="1" spc="-60" dirty="0">
                <a:latin typeface="FZLTZHB--B51-0"/>
                <a:cs typeface="FZLTZHB--B51-0"/>
              </a:rPr>
              <a:t>rwo</a:t>
            </a:r>
            <a:r>
              <a:rPr sz="1000" b="1" spc="-45" dirty="0">
                <a:latin typeface="FZLTZHB--B51-0"/>
                <a:cs typeface="FZLTZHB--B51-0"/>
              </a:rPr>
              <a:t>r</a:t>
            </a:r>
            <a:r>
              <a:rPr sz="1000" b="1" spc="-114" dirty="0">
                <a:latin typeface="FZLTZHB--B51-0"/>
                <a:cs typeface="FZLTZHB--B51-0"/>
              </a:rPr>
              <a:t>d</a:t>
            </a:r>
            <a:r>
              <a:rPr sz="1000" b="1" spc="195" dirty="0">
                <a:latin typeface="FZLTZHB--B51-0"/>
                <a:cs typeface="FZLTZHB--B51-0"/>
              </a:rPr>
              <a:t>]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90" dirty="0">
                <a:latin typeface="FZLTZHB--B51-0"/>
                <a:cs typeface="FZLTZHB--B51-0"/>
              </a:rPr>
              <a:t>c</a:t>
            </a:r>
            <a:r>
              <a:rPr sz="1000" b="1" spc="-114" dirty="0">
                <a:latin typeface="FZLTZHB--B51-0"/>
                <a:cs typeface="FZLTZHB--B51-0"/>
              </a:rPr>
              <a:t>o</a:t>
            </a:r>
            <a:r>
              <a:rPr sz="1000" b="1" spc="-30" dirty="0">
                <a:latin typeface="FZLTZHB--B51-0"/>
                <a:cs typeface="FZLTZHB--B51-0"/>
              </a:rPr>
              <a:t>unt</a:t>
            </a:r>
            <a:r>
              <a:rPr sz="1000" b="1" spc="-40" dirty="0">
                <a:latin typeface="FZLTZHB--B51-0"/>
                <a:cs typeface="FZLTZHB--B51-0"/>
              </a:rPr>
              <a:t>s</a:t>
            </a:r>
            <a:r>
              <a:rPr sz="1000" b="1" spc="-5" dirty="0">
                <a:latin typeface="FZLTZHB--B51-0"/>
                <a:cs typeface="FZLTZHB--B51-0"/>
              </a:rPr>
              <a:t>.g</a:t>
            </a:r>
            <a:r>
              <a:rPr sz="1000" b="1" spc="-10" dirty="0">
                <a:latin typeface="FZLTZHB--B51-0"/>
                <a:cs typeface="FZLTZHB--B51-0"/>
              </a:rPr>
              <a:t>e</a:t>
            </a:r>
            <a:r>
              <a:rPr sz="1000" b="1" spc="175" dirty="0">
                <a:latin typeface="FZLTZHB--B51-0"/>
                <a:cs typeface="FZLTZHB--B51-0"/>
              </a:rPr>
              <a:t>t</a:t>
            </a:r>
            <a:r>
              <a:rPr sz="1000" b="1" spc="130" dirty="0">
                <a:latin typeface="FZLTZHB--B51-0"/>
                <a:cs typeface="FZLTZHB--B51-0"/>
              </a:rPr>
              <a:t>(</a:t>
            </a:r>
            <a:r>
              <a:rPr sz="1000" b="1" spc="135" dirty="0">
                <a:latin typeface="FZLTZHB--B51-0"/>
                <a:cs typeface="FZLTZHB--B51-0"/>
              </a:rPr>
              <a:t>r</a:t>
            </a:r>
            <a:r>
              <a:rPr sz="1000" b="1" spc="-360" dirty="0">
                <a:latin typeface="FZLTZHB--B51-0"/>
                <a:cs typeface="FZLTZHB--B51-0"/>
              </a:rPr>
              <a:t>w</a:t>
            </a:r>
            <a:r>
              <a:rPr sz="1000" b="1" spc="35" dirty="0">
                <a:latin typeface="FZLTZHB--B51-0"/>
                <a:cs typeface="FZLTZHB--B51-0"/>
              </a:rPr>
              <a:t>ord</a:t>
            </a:r>
            <a:r>
              <a:rPr sz="1000" b="1" spc="10" dirty="0">
                <a:latin typeface="FZLTZHB--B51-0"/>
                <a:cs typeface="FZLTZHB--B51-0"/>
              </a:rPr>
              <a:t>,</a:t>
            </a:r>
            <a:r>
              <a:rPr sz="1000" b="1" spc="15" dirty="0">
                <a:latin typeface="FZLTZHB--B51-0"/>
                <a:cs typeface="FZLTZHB--B51-0"/>
              </a:rPr>
              <a:t>0)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30" dirty="0">
                <a:latin typeface="FZLTZHB--B51-0"/>
                <a:cs typeface="FZLTZHB--B51-0"/>
              </a:rPr>
              <a:t>+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25" dirty="0">
                <a:latin typeface="FZLTZHB--B51-0"/>
                <a:cs typeface="FZLTZHB--B51-0"/>
              </a:rPr>
              <a:t>1</a:t>
            </a:r>
            <a:endParaRPr sz="1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for </a:t>
            </a:r>
            <a:r>
              <a:rPr sz="1000" b="1" spc="-135" dirty="0">
                <a:latin typeface="FZLTZHB--B51-0"/>
                <a:cs typeface="FZLTZHB--B51-0"/>
              </a:rPr>
              <a:t>wo</a:t>
            </a:r>
            <a:r>
              <a:rPr sz="1000" b="1" spc="-80" dirty="0">
                <a:latin typeface="FZLTZHB--B51-0"/>
                <a:cs typeface="FZLTZHB--B51-0"/>
              </a:rPr>
              <a:t>r</a:t>
            </a:r>
            <a:r>
              <a:rPr sz="1000" b="1" spc="-114" dirty="0">
                <a:latin typeface="FZLTZHB--B51-0"/>
                <a:cs typeface="FZLTZHB--B51-0"/>
              </a:rPr>
              <a:t>d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000" b="1" spc="-95" dirty="0">
                <a:latin typeface="FZLTZHB--B51-0"/>
                <a:cs typeface="FZLTZHB--B51-0"/>
              </a:rPr>
              <a:t>exc</a:t>
            </a:r>
            <a:r>
              <a:rPr sz="1000" b="1" spc="15" dirty="0">
                <a:latin typeface="FZLTZHB--B51-0"/>
                <a:cs typeface="FZLTZHB--B51-0"/>
              </a:rPr>
              <a:t>lud</a:t>
            </a:r>
            <a:r>
              <a:rPr sz="1000" b="1" spc="10" dirty="0">
                <a:latin typeface="FZLTZHB--B51-0"/>
                <a:cs typeface="FZLTZHB--B51-0"/>
              </a:rPr>
              <a:t>es:</a:t>
            </a:r>
            <a:endParaRPr sz="1000">
              <a:latin typeface="FZLTZHB--B51-0"/>
              <a:cs typeface="FZLTZHB--B51-0"/>
            </a:endParaRPr>
          </a:p>
          <a:p>
            <a:pPr marL="292735">
              <a:lnSpc>
                <a:spcPct val="100000"/>
              </a:lnSpc>
              <a:spcBef>
                <a:spcPts val="240"/>
              </a:spcBef>
            </a:pP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del </a:t>
            </a:r>
            <a:r>
              <a:rPr sz="1000" b="1" spc="-95" dirty="0">
                <a:latin typeface="FZLTZHB--B51-0"/>
                <a:cs typeface="FZLTZHB--B51-0"/>
              </a:rPr>
              <a:t>c</a:t>
            </a:r>
            <a:r>
              <a:rPr sz="1000" b="1" spc="-105" dirty="0">
                <a:latin typeface="FZLTZHB--B51-0"/>
                <a:cs typeface="FZLTZHB--B51-0"/>
              </a:rPr>
              <a:t>o</a:t>
            </a:r>
            <a:r>
              <a:rPr sz="1000" b="1" spc="-125" dirty="0">
                <a:latin typeface="FZLTZHB--B51-0"/>
                <a:cs typeface="FZLTZHB--B51-0"/>
              </a:rPr>
              <a:t>u</a:t>
            </a:r>
            <a:r>
              <a:rPr sz="1000" b="1" spc="50" dirty="0">
                <a:latin typeface="FZLTZHB--B51-0"/>
                <a:cs typeface="FZLTZHB--B51-0"/>
              </a:rPr>
              <a:t>nts</a:t>
            </a:r>
            <a:r>
              <a:rPr sz="1000" b="1" spc="25" dirty="0">
                <a:latin typeface="FZLTZHB--B51-0"/>
                <a:cs typeface="FZLTZHB--B51-0"/>
              </a:rPr>
              <a:t>[</a:t>
            </a:r>
            <a:r>
              <a:rPr sz="1000" b="1" spc="-135" dirty="0">
                <a:latin typeface="FZLTZHB--B51-0"/>
                <a:cs typeface="FZLTZHB--B51-0"/>
              </a:rPr>
              <a:t>wo</a:t>
            </a:r>
            <a:r>
              <a:rPr sz="1000" b="1" spc="-80" dirty="0">
                <a:latin typeface="FZLTZHB--B51-0"/>
                <a:cs typeface="FZLTZHB--B51-0"/>
              </a:rPr>
              <a:t>r</a:t>
            </a:r>
            <a:r>
              <a:rPr sz="1000" b="1" spc="40" dirty="0">
                <a:latin typeface="FZLTZHB--B51-0"/>
                <a:cs typeface="FZLTZHB--B51-0"/>
              </a:rPr>
              <a:t>d]</a:t>
            </a:r>
            <a:endParaRPr sz="1000">
              <a:latin typeface="FZLTZHB--B51-0"/>
              <a:cs typeface="FZLTZHB--B51-0"/>
            </a:endParaRPr>
          </a:p>
          <a:p>
            <a:pPr marL="13335" marR="1261110">
              <a:lnSpc>
                <a:spcPct val="120000"/>
              </a:lnSpc>
            </a:pPr>
            <a:r>
              <a:rPr sz="1000" b="1" spc="-20" dirty="0">
                <a:latin typeface="FZLTZHB--B51-0"/>
                <a:cs typeface="FZLTZHB--B51-0"/>
              </a:rPr>
              <a:t>ite</a:t>
            </a:r>
            <a:r>
              <a:rPr sz="1000" b="1" spc="-50" dirty="0">
                <a:latin typeface="FZLTZHB--B51-0"/>
                <a:cs typeface="FZLTZHB--B51-0"/>
              </a:rPr>
              <a:t>m</a:t>
            </a:r>
            <a:r>
              <a:rPr sz="1000" b="1" spc="-60" dirty="0">
                <a:latin typeface="FZLTZHB--B51-0"/>
                <a:cs typeface="FZLTZHB--B51-0"/>
              </a:rPr>
              <a:t>s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28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1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is</a:t>
            </a:r>
            <a:r>
              <a:rPr sz="1000" b="1" spc="12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1000" b="1" spc="155" dirty="0">
                <a:latin typeface="FZLTZHB--B51-0"/>
                <a:cs typeface="FZLTZHB--B51-0"/>
              </a:rPr>
              <a:t>(</a:t>
            </a:r>
            <a:r>
              <a:rPr sz="1000" b="1" spc="-95" dirty="0">
                <a:latin typeface="FZLTZHB--B51-0"/>
                <a:cs typeface="FZLTZHB--B51-0"/>
              </a:rPr>
              <a:t>c</a:t>
            </a:r>
            <a:r>
              <a:rPr sz="1000" b="1" spc="-105" dirty="0">
                <a:latin typeface="FZLTZHB--B51-0"/>
                <a:cs typeface="FZLTZHB--B51-0"/>
              </a:rPr>
              <a:t>o</a:t>
            </a:r>
            <a:r>
              <a:rPr sz="1000" b="1" spc="-25" dirty="0">
                <a:latin typeface="FZLTZHB--B51-0"/>
                <a:cs typeface="FZLTZHB--B51-0"/>
              </a:rPr>
              <a:t>un</a:t>
            </a:r>
            <a:r>
              <a:rPr sz="1000" b="1" spc="-20" dirty="0">
                <a:latin typeface="FZLTZHB--B51-0"/>
                <a:cs typeface="FZLTZHB--B51-0"/>
              </a:rPr>
              <a:t>t</a:t>
            </a:r>
            <a:r>
              <a:rPr sz="1000" b="1" spc="170" dirty="0">
                <a:latin typeface="FZLTZHB--B51-0"/>
                <a:cs typeface="FZLTZHB--B51-0"/>
              </a:rPr>
              <a:t>s.</a:t>
            </a:r>
            <a:r>
              <a:rPr sz="1000" b="1" spc="90" dirty="0">
                <a:latin typeface="FZLTZHB--B51-0"/>
                <a:cs typeface="FZLTZHB--B51-0"/>
              </a:rPr>
              <a:t>i</a:t>
            </a:r>
            <a:r>
              <a:rPr sz="1000" b="1" spc="170" dirty="0">
                <a:latin typeface="FZLTZHB--B51-0"/>
                <a:cs typeface="FZLTZHB--B51-0"/>
              </a:rPr>
              <a:t>t</a:t>
            </a:r>
            <a:r>
              <a:rPr sz="1000" b="1" spc="-210" dirty="0">
                <a:latin typeface="FZLTZHB--B51-0"/>
                <a:cs typeface="FZLTZHB--B51-0"/>
              </a:rPr>
              <a:t>ems</a:t>
            </a:r>
            <a:r>
              <a:rPr sz="1000" b="1" spc="150" dirty="0">
                <a:latin typeface="FZLTZHB--B51-0"/>
                <a:cs typeface="FZLTZHB--B51-0"/>
              </a:rPr>
              <a:t>(</a:t>
            </a:r>
            <a:r>
              <a:rPr sz="1000" b="1" spc="155" dirty="0">
                <a:latin typeface="FZLTZHB--B51-0"/>
                <a:cs typeface="FZLTZHB--B51-0"/>
              </a:rPr>
              <a:t>))</a:t>
            </a:r>
            <a:r>
              <a:rPr sz="1000" b="1" spc="105" dirty="0">
                <a:latin typeface="FZLTZHB--B51-0"/>
                <a:cs typeface="FZLTZHB--B51-0"/>
              </a:rPr>
              <a:t> </a:t>
            </a:r>
            <a:r>
              <a:rPr sz="1000" b="1" spc="-20" dirty="0">
                <a:latin typeface="FZLTZHB--B51-0"/>
                <a:cs typeface="FZLTZHB--B51-0"/>
              </a:rPr>
              <a:t>ite</a:t>
            </a:r>
            <a:r>
              <a:rPr sz="1000" b="1" spc="-50" dirty="0">
                <a:latin typeface="FZLTZHB--B51-0"/>
                <a:cs typeface="FZLTZHB--B51-0"/>
              </a:rPr>
              <a:t>m</a:t>
            </a:r>
            <a:r>
              <a:rPr sz="1000" b="1" spc="30" dirty="0">
                <a:latin typeface="FZLTZHB--B51-0"/>
                <a:cs typeface="FZLTZHB--B51-0"/>
              </a:rPr>
              <a:t>s.s</a:t>
            </a:r>
            <a:r>
              <a:rPr sz="1000" b="1" spc="65" dirty="0">
                <a:latin typeface="FZLTZHB--B51-0"/>
                <a:cs typeface="FZLTZHB--B51-0"/>
              </a:rPr>
              <a:t>or</a:t>
            </a:r>
            <a:r>
              <a:rPr sz="1000" b="1" spc="35" dirty="0">
                <a:latin typeface="FZLTZHB--B51-0"/>
                <a:cs typeface="FZLTZHB--B51-0"/>
              </a:rPr>
              <a:t>t</a:t>
            </a:r>
            <a:r>
              <a:rPr sz="1000" b="1" spc="150" dirty="0">
                <a:latin typeface="FZLTZHB--B51-0"/>
                <a:cs typeface="FZLTZHB--B51-0"/>
              </a:rPr>
              <a:t>(</a:t>
            </a:r>
            <a:r>
              <a:rPr sz="1000" b="1" spc="-95" dirty="0">
                <a:latin typeface="FZLTZHB--B51-0"/>
                <a:cs typeface="FZLTZHB--B51-0"/>
              </a:rPr>
              <a:t>key</a:t>
            </a:r>
            <a:r>
              <a:rPr sz="1000" b="1" spc="-105" dirty="0">
                <a:latin typeface="FZLTZHB--B51-0"/>
                <a:cs typeface="FZLTZHB--B51-0"/>
              </a:rPr>
              <a:t>=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la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m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bda</a:t>
            </a:r>
            <a:r>
              <a:rPr sz="10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70" dirty="0">
                <a:latin typeface="FZLTZHB--B51-0"/>
                <a:cs typeface="FZLTZHB--B51-0"/>
              </a:rPr>
              <a:t>x:x</a:t>
            </a:r>
            <a:r>
              <a:rPr sz="1000" b="1" spc="40" dirty="0">
                <a:latin typeface="FZLTZHB--B51-0"/>
                <a:cs typeface="FZLTZHB--B51-0"/>
              </a:rPr>
              <a:t>[</a:t>
            </a:r>
            <a:r>
              <a:rPr sz="1000" b="1" spc="150" dirty="0">
                <a:latin typeface="FZLTZHB--B51-0"/>
                <a:cs typeface="FZLTZHB--B51-0"/>
              </a:rPr>
              <a:t>1],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dirty="0">
                <a:latin typeface="FZLTZHB--B51-0"/>
                <a:cs typeface="FZLTZHB--B51-0"/>
              </a:rPr>
              <a:t>r</a:t>
            </a:r>
            <a:r>
              <a:rPr sz="1000" b="1" spc="-5" dirty="0">
                <a:latin typeface="FZLTZHB--B51-0"/>
                <a:cs typeface="FZLTZHB--B51-0"/>
              </a:rPr>
              <a:t>e</a:t>
            </a:r>
            <a:r>
              <a:rPr sz="1000" b="1" spc="-60" dirty="0">
                <a:latin typeface="FZLTZHB--B51-0"/>
                <a:cs typeface="FZLTZHB--B51-0"/>
              </a:rPr>
              <a:t>v</a:t>
            </a:r>
            <a:r>
              <a:rPr sz="1000" b="1" spc="-40" dirty="0">
                <a:latin typeface="FZLTZHB--B51-0"/>
                <a:cs typeface="FZLTZHB--B51-0"/>
              </a:rPr>
              <a:t>ers</a:t>
            </a:r>
            <a:r>
              <a:rPr sz="1000" b="1" spc="-55" dirty="0">
                <a:latin typeface="FZLTZHB--B51-0"/>
                <a:cs typeface="FZLTZHB--B51-0"/>
              </a:rPr>
              <a:t>e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ue</a:t>
            </a:r>
            <a:r>
              <a:rPr sz="1000" b="1" spc="130" dirty="0">
                <a:latin typeface="FZLTZHB--B51-0"/>
                <a:cs typeface="FZLTZHB--B51-0"/>
              </a:rPr>
              <a:t>) 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for </a:t>
            </a:r>
            <a:r>
              <a:rPr sz="1000" b="1" spc="285" dirty="0">
                <a:latin typeface="FZLTZHB--B51-0"/>
                <a:cs typeface="FZLTZHB--B51-0"/>
              </a:rPr>
              <a:t>i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i="1" spc="-6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000" b="1" i="1" spc="-5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0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000" b="1" spc="-40" dirty="0">
                <a:solidFill>
                  <a:srgbClr val="900090"/>
                </a:solidFill>
                <a:latin typeface="FZLTZHB--B51-0"/>
                <a:cs typeface="FZLTZHB--B51-0"/>
              </a:rPr>
              <a:t>ra</a:t>
            </a:r>
            <a:r>
              <a:rPr sz="1000" b="1" spc="-4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1000" b="1" spc="-114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1000" b="1" spc="70" dirty="0">
                <a:latin typeface="FZLTZHB--B51-0"/>
                <a:cs typeface="FZLTZHB--B51-0"/>
              </a:rPr>
              <a:t>(</a:t>
            </a:r>
            <a:r>
              <a:rPr sz="1000" b="1" spc="100" dirty="0">
                <a:latin typeface="FZLTZHB--B51-0"/>
                <a:cs typeface="FZLTZHB--B51-0"/>
              </a:rPr>
              <a:t>1</a:t>
            </a:r>
            <a:r>
              <a:rPr sz="1000" b="1" spc="-125" dirty="0">
                <a:latin typeface="FZLTZHB--B51-0"/>
                <a:cs typeface="FZLTZHB--B51-0"/>
              </a:rPr>
              <a:t>0</a:t>
            </a:r>
            <a:r>
              <a:rPr sz="1000" b="1" spc="180" dirty="0">
                <a:latin typeface="FZLTZHB--B51-0"/>
                <a:cs typeface="FZLTZHB--B51-0"/>
              </a:rPr>
              <a:t>):</a:t>
            </a:r>
            <a:endParaRPr sz="1000">
              <a:latin typeface="FZLTZHB--B51-0"/>
              <a:cs typeface="FZLTZHB--B51-0"/>
            </a:endParaRPr>
          </a:p>
          <a:p>
            <a:pPr marL="292735" marR="1052195">
              <a:lnSpc>
                <a:spcPct val="120000"/>
              </a:lnSpc>
            </a:pPr>
            <a:r>
              <a:rPr sz="1000" b="1" spc="-135" dirty="0">
                <a:latin typeface="FZLTZHB--B51-0"/>
                <a:cs typeface="FZLTZHB--B51-0"/>
              </a:rPr>
              <a:t>wo</a:t>
            </a:r>
            <a:r>
              <a:rPr sz="1000" b="1" spc="-80" dirty="0">
                <a:latin typeface="FZLTZHB--B51-0"/>
                <a:cs typeface="FZLTZHB--B51-0"/>
              </a:rPr>
              <a:t>r</a:t>
            </a:r>
            <a:r>
              <a:rPr sz="1000" b="1" spc="55" dirty="0">
                <a:latin typeface="FZLTZHB--B51-0"/>
                <a:cs typeface="FZLTZHB--B51-0"/>
              </a:rPr>
              <a:t>d,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90" dirty="0">
                <a:latin typeface="FZLTZHB--B51-0"/>
                <a:cs typeface="FZLTZHB--B51-0"/>
              </a:rPr>
              <a:t>c</a:t>
            </a:r>
            <a:r>
              <a:rPr sz="1000" b="1" spc="-45" dirty="0">
                <a:latin typeface="FZLTZHB--B51-0"/>
                <a:cs typeface="FZLTZHB--B51-0"/>
              </a:rPr>
              <a:t>ount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-120" dirty="0">
                <a:latin typeface="FZLTZHB--B51-0"/>
                <a:cs typeface="FZLTZHB--B51-0"/>
              </a:rPr>
              <a:t>=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10" dirty="0">
                <a:latin typeface="FZLTZHB--B51-0"/>
                <a:cs typeface="FZLTZHB--B51-0"/>
              </a:rPr>
              <a:t> </a:t>
            </a:r>
            <a:r>
              <a:rPr sz="1000" b="1" spc="85" dirty="0">
                <a:latin typeface="FZLTZHB--B51-0"/>
                <a:cs typeface="FZLTZHB--B51-0"/>
              </a:rPr>
              <a:t>it</a:t>
            </a:r>
            <a:r>
              <a:rPr sz="1000" b="1" spc="170" dirty="0">
                <a:latin typeface="FZLTZHB--B51-0"/>
                <a:cs typeface="FZLTZHB--B51-0"/>
              </a:rPr>
              <a:t>e</a:t>
            </a:r>
            <a:r>
              <a:rPr sz="1000" b="1" spc="-455" dirty="0">
                <a:latin typeface="FZLTZHB--B51-0"/>
                <a:cs typeface="FZLTZHB--B51-0"/>
              </a:rPr>
              <a:t>m</a:t>
            </a:r>
            <a:r>
              <a:rPr sz="1000" b="1" spc="70" dirty="0">
                <a:latin typeface="FZLTZHB--B51-0"/>
                <a:cs typeface="FZLTZHB--B51-0"/>
              </a:rPr>
              <a:t>s[</a:t>
            </a:r>
            <a:r>
              <a:rPr sz="1000" b="1" spc="280" dirty="0">
                <a:latin typeface="FZLTZHB--B51-0"/>
                <a:cs typeface="FZLTZHB--B51-0"/>
              </a:rPr>
              <a:t>i</a:t>
            </a:r>
            <a:r>
              <a:rPr sz="1000" b="1" spc="195" dirty="0">
                <a:latin typeface="FZLTZHB--B51-0"/>
                <a:cs typeface="FZLTZHB--B51-0"/>
              </a:rPr>
              <a:t>]</a:t>
            </a:r>
            <a:r>
              <a:rPr sz="1000" b="1" spc="155" dirty="0">
                <a:latin typeface="FZLTZHB--B51-0"/>
                <a:cs typeface="FZLTZHB--B51-0"/>
              </a:rPr>
              <a:t> </a:t>
            </a:r>
            <a:r>
              <a:rPr sz="1000" b="1" spc="114" dirty="0">
                <a:solidFill>
                  <a:srgbClr val="900090"/>
                </a:solidFill>
                <a:latin typeface="FZLTZHB--B51-0"/>
                <a:cs typeface="FZLTZHB--B51-0"/>
              </a:rPr>
              <a:t>pr</a:t>
            </a:r>
            <a:r>
              <a:rPr sz="1000" b="1" spc="50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1000" b="1" spc="25" dirty="0">
                <a:solidFill>
                  <a:srgbClr val="900090"/>
                </a:solidFill>
                <a:latin typeface="FZLTZHB--B51-0"/>
                <a:cs typeface="FZLTZHB--B51-0"/>
              </a:rPr>
              <a:t>nt</a:t>
            </a:r>
            <a:r>
              <a:rPr sz="1000" b="1" spc="145" dirty="0">
                <a:latin typeface="FZLTZHB--B51-0"/>
                <a:cs typeface="FZLTZHB--B51-0"/>
              </a:rPr>
              <a:t>(</a:t>
            </a:r>
            <a:r>
              <a:rPr sz="1000" b="1" spc="140" dirty="0">
                <a:solidFill>
                  <a:srgbClr val="1DB41D"/>
                </a:solidFill>
                <a:latin typeface="FZLTZHB--B51-0"/>
                <a:cs typeface="FZLTZHB--B51-0"/>
              </a:rPr>
              <a:t>"{</a:t>
            </a:r>
            <a:r>
              <a:rPr sz="1000" b="1" spc="-15" dirty="0">
                <a:solidFill>
                  <a:srgbClr val="1DB41D"/>
                </a:solidFill>
                <a:latin typeface="FZLTZHB--B51-0"/>
                <a:cs typeface="FZLTZHB--B51-0"/>
              </a:rPr>
              <a:t>0:</a:t>
            </a:r>
            <a:r>
              <a:rPr sz="1000" b="1" spc="-25" dirty="0">
                <a:solidFill>
                  <a:srgbClr val="1DB41D"/>
                </a:solidFill>
                <a:latin typeface="FZLTZHB--B51-0"/>
                <a:cs typeface="FZLTZHB--B51-0"/>
              </a:rPr>
              <a:t>&lt;</a:t>
            </a:r>
            <a:r>
              <a:rPr sz="1000" b="1" spc="20" dirty="0">
                <a:solidFill>
                  <a:srgbClr val="1DB41D"/>
                </a:solidFill>
                <a:latin typeface="FZLTZHB--B51-0"/>
                <a:cs typeface="FZLTZHB--B51-0"/>
              </a:rPr>
              <a:t>10</a:t>
            </a:r>
            <a:r>
              <a:rPr sz="1000" b="1" spc="10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r>
              <a:rPr sz="1000" b="1" spc="145" dirty="0">
                <a:solidFill>
                  <a:srgbClr val="1DB41D"/>
                </a:solidFill>
                <a:latin typeface="FZLTZHB--B51-0"/>
                <a:cs typeface="FZLTZHB--B51-0"/>
              </a:rPr>
              <a:t>{1</a:t>
            </a:r>
            <a:r>
              <a:rPr sz="1000" b="1" spc="10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000" b="1" spc="-140" dirty="0">
                <a:solidFill>
                  <a:srgbClr val="1DB41D"/>
                </a:solidFill>
                <a:latin typeface="FZLTZHB--B51-0"/>
                <a:cs typeface="FZLTZHB--B51-0"/>
              </a:rPr>
              <a:t>&gt;</a:t>
            </a:r>
            <a:r>
              <a:rPr sz="10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5}"</a:t>
            </a:r>
            <a:r>
              <a:rPr sz="1000" b="1" spc="210" dirty="0">
                <a:latin typeface="FZLTZHB--B51-0"/>
                <a:cs typeface="FZLTZHB--B51-0"/>
              </a:rPr>
              <a:t>.</a:t>
            </a:r>
            <a:r>
              <a:rPr sz="1000" b="1" spc="70" dirty="0">
                <a:latin typeface="FZLTZHB--B51-0"/>
                <a:cs typeface="FZLTZHB--B51-0"/>
              </a:rPr>
              <a:t>fo</a:t>
            </a:r>
            <a:r>
              <a:rPr sz="1000" b="1" spc="55" dirty="0">
                <a:latin typeface="FZLTZHB--B51-0"/>
                <a:cs typeface="FZLTZHB--B51-0"/>
              </a:rPr>
              <a:t>r</a:t>
            </a:r>
            <a:r>
              <a:rPr sz="1000" b="1" spc="-160" dirty="0">
                <a:latin typeface="FZLTZHB--B51-0"/>
                <a:cs typeface="FZLTZHB--B51-0"/>
              </a:rPr>
              <a:t>ma</a:t>
            </a:r>
            <a:r>
              <a:rPr sz="1000" b="1" spc="-80" dirty="0">
                <a:latin typeface="FZLTZHB--B51-0"/>
                <a:cs typeface="FZLTZHB--B51-0"/>
              </a:rPr>
              <a:t>t</a:t>
            </a:r>
            <a:r>
              <a:rPr sz="1000" b="1" spc="150" dirty="0">
                <a:latin typeface="FZLTZHB--B51-0"/>
                <a:cs typeface="FZLTZHB--B51-0"/>
              </a:rPr>
              <a:t>(</a:t>
            </a:r>
            <a:r>
              <a:rPr sz="1000" b="1" spc="-114" dirty="0">
                <a:latin typeface="FZLTZHB--B51-0"/>
                <a:cs typeface="FZLTZHB--B51-0"/>
              </a:rPr>
              <a:t>wor</a:t>
            </a:r>
            <a:r>
              <a:rPr sz="1000" b="1" spc="-120" dirty="0">
                <a:latin typeface="FZLTZHB--B51-0"/>
                <a:cs typeface="FZLTZHB--B51-0"/>
              </a:rPr>
              <a:t>d</a:t>
            </a:r>
            <a:r>
              <a:rPr sz="1000" b="1" spc="225" dirty="0">
                <a:latin typeface="FZLTZHB--B51-0"/>
                <a:cs typeface="FZLTZHB--B51-0"/>
              </a:rPr>
              <a:t>,</a:t>
            </a:r>
            <a:r>
              <a:rPr sz="1000" b="1" dirty="0">
                <a:latin typeface="FZLTZHB--B51-0"/>
                <a:cs typeface="FZLTZHB--B51-0"/>
              </a:rPr>
              <a:t> </a:t>
            </a:r>
            <a:r>
              <a:rPr sz="1000" b="1" spc="-5" dirty="0">
                <a:latin typeface="FZLTZHB--B51-0"/>
                <a:cs typeface="FZLTZHB--B51-0"/>
              </a:rPr>
              <a:t> </a:t>
            </a:r>
            <a:r>
              <a:rPr sz="1000" b="1" spc="-90" dirty="0">
                <a:latin typeface="FZLTZHB--B51-0"/>
                <a:cs typeface="FZLTZHB--B51-0"/>
              </a:rPr>
              <a:t>c</a:t>
            </a:r>
            <a:r>
              <a:rPr sz="1000" b="1" spc="-120" dirty="0">
                <a:latin typeface="FZLTZHB--B51-0"/>
                <a:cs typeface="FZLTZHB--B51-0"/>
              </a:rPr>
              <a:t>ou</a:t>
            </a:r>
            <a:r>
              <a:rPr sz="1000" b="1" spc="-125" dirty="0">
                <a:latin typeface="FZLTZHB--B51-0"/>
                <a:cs typeface="FZLTZHB--B51-0"/>
              </a:rPr>
              <a:t>n</a:t>
            </a:r>
            <a:r>
              <a:rPr sz="1000" b="1" spc="165" dirty="0">
                <a:latin typeface="FZLTZHB--B51-0"/>
                <a:cs typeface="FZLTZHB--B51-0"/>
              </a:rPr>
              <a:t>t</a:t>
            </a:r>
            <a:r>
              <a:rPr sz="1000" b="1" spc="155" dirty="0">
                <a:latin typeface="FZLTZHB--B51-0"/>
                <a:cs typeface="FZLTZHB--B51-0"/>
              </a:rPr>
              <a:t>))</a:t>
            </a:r>
            <a:endParaRPr sz="1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79969" y="4443984"/>
            <a:ext cx="1538477" cy="540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00847" y="2810940"/>
            <a:ext cx="1732914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中文文本分词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0847" y="3420438"/>
            <a:ext cx="22402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使用字典表达词频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0847" y="4029936"/>
            <a:ext cx="224028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9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000" spc="5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扩展程序解决问题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97296" y="1124712"/>
            <a:ext cx="1805177" cy="12024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4505">
              <a:lnSpc>
                <a:spcPct val="100000"/>
              </a:lnSpc>
            </a:pPr>
            <a:r>
              <a:rPr dirty="0"/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60245" y="1603177"/>
            <a:ext cx="5723255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437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应用问题的扩展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《红楼梦》、《西游记》、《水浒传》</a:t>
            </a:r>
            <a:r>
              <a:rPr sz="2400" b="1" spc="-9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政府工作报告、科研论文、新闻报道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spc="-9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进一步呢？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dirty="0">
                <a:latin typeface="Heiti SC"/>
                <a:cs typeface="Heiti SC"/>
              </a:rPr>
              <a:t>未来还有词云</a:t>
            </a:r>
            <a:r>
              <a:rPr sz="2400" b="1" spc="-9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60035" y="3736352"/>
            <a:ext cx="875360" cy="805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363410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第</a:t>
            </a:r>
            <a:r>
              <a:rPr sz="3200" spc="95" dirty="0">
                <a:latin typeface="Microsoft Sans Serif"/>
                <a:cs typeface="Microsoft Sans Serif"/>
              </a:rPr>
              <a:t>6</a:t>
            </a:r>
            <a:r>
              <a:rPr sz="3200" spc="-5" dirty="0">
                <a:latin typeface="Arial Unicode MS"/>
                <a:cs typeface="Arial Unicode MS"/>
              </a:rPr>
              <a:t>章</a:t>
            </a:r>
            <a:r>
              <a:rPr sz="3200" spc="60" dirty="0">
                <a:latin typeface="Arial Unicode MS"/>
                <a:cs typeface="Arial Unicode MS"/>
              </a:rPr>
              <a:t> </a:t>
            </a:r>
            <a:r>
              <a:rPr sz="3200" spc="-5" dirty="0">
                <a:latin typeface="Arial Unicode MS"/>
                <a:cs typeface="Arial Unicode MS"/>
              </a:rPr>
              <a:t>组合数据类型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46948" y="1486035"/>
            <a:ext cx="15735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练习</a:t>
            </a:r>
            <a:r>
              <a:rPr sz="2400" b="1" spc="114" dirty="0">
                <a:solidFill>
                  <a:srgbClr val="007EDE"/>
                </a:solidFill>
                <a:latin typeface="Heiti SC"/>
                <a:cs typeface="Heiti SC"/>
              </a:rPr>
              <a:t> </a:t>
            </a:r>
            <a:r>
              <a:rPr sz="2400" b="1" spc="135" dirty="0">
                <a:solidFill>
                  <a:srgbClr val="007EDE"/>
                </a:solidFill>
                <a:latin typeface="Arial"/>
                <a:cs typeface="Arial"/>
              </a:rPr>
              <a:t>(</a:t>
            </a: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可选</a:t>
            </a:r>
            <a:r>
              <a:rPr sz="2400" b="1" spc="135" dirty="0">
                <a:solidFill>
                  <a:srgbClr val="007EDE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61679" y="2144403"/>
            <a:ext cx="1351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5</a:t>
            </a:r>
            <a:r>
              <a:rPr sz="2400" b="1" dirty="0">
                <a:latin typeface="Heiti SC"/>
                <a:cs typeface="Heiti SC"/>
              </a:rPr>
              <a:t>道编程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68000" y="2144403"/>
            <a:ext cx="20002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5" dirty="0">
                <a:latin typeface="Arial"/>
                <a:cs typeface="Arial"/>
              </a:rPr>
              <a:t>@P</a:t>
            </a:r>
            <a:r>
              <a:rPr sz="2400" b="1" spc="40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0" dirty="0">
                <a:latin typeface="Arial"/>
                <a:cs typeface="Arial"/>
              </a:rPr>
              <a:t>on</a:t>
            </a:r>
            <a:r>
              <a:rPr sz="2400" b="1" spc="145" dirty="0">
                <a:latin typeface="Arial"/>
                <a:cs typeface="Arial"/>
              </a:rPr>
              <a:t>1</a:t>
            </a:r>
            <a:r>
              <a:rPr sz="2400" b="1" spc="140" dirty="0">
                <a:latin typeface="Arial"/>
                <a:cs typeface="Arial"/>
              </a:rPr>
              <a:t>2</a:t>
            </a:r>
            <a:r>
              <a:rPr sz="2400" b="1" spc="14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46948" y="2802771"/>
            <a:ext cx="5842635" cy="988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测验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827405">
              <a:lnSpc>
                <a:spcPct val="100000"/>
              </a:lnSpc>
              <a:tabLst>
                <a:tab pos="385445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10</a:t>
            </a:r>
            <a:r>
              <a:rPr sz="2400" b="1" dirty="0">
                <a:latin typeface="Heiti SC"/>
                <a:cs typeface="Heiti SC"/>
              </a:rPr>
              <a:t>道单选</a:t>
            </a:r>
            <a:r>
              <a:rPr sz="2400" b="1" spc="280" dirty="0">
                <a:latin typeface="Arial"/>
                <a:cs typeface="Arial"/>
              </a:rPr>
              <a:t>+2</a:t>
            </a:r>
            <a:r>
              <a:rPr sz="2400" b="1" dirty="0">
                <a:latin typeface="Heiti SC"/>
                <a:cs typeface="Heiti SC"/>
              </a:rPr>
              <a:t>道编程	</a:t>
            </a:r>
            <a:r>
              <a:rPr sz="2400" b="1" spc="130" dirty="0">
                <a:latin typeface="Arial"/>
                <a:cs typeface="Arial"/>
              </a:rPr>
              <a:t>@</a:t>
            </a:r>
            <a:r>
              <a:rPr sz="2400" b="1" spc="5" dirty="0">
                <a:latin typeface="Arial"/>
                <a:cs typeface="Arial"/>
              </a:rPr>
              <a:t>P</a:t>
            </a:r>
            <a:r>
              <a:rPr sz="2400" b="1" spc="10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0" dirty="0">
                <a:latin typeface="Arial"/>
                <a:cs typeface="Arial"/>
              </a:rPr>
              <a:t>on</a:t>
            </a:r>
            <a:r>
              <a:rPr sz="2400" b="1" spc="145" dirty="0">
                <a:latin typeface="Arial"/>
                <a:cs typeface="Arial"/>
              </a:rPr>
              <a:t>1</a:t>
            </a:r>
            <a:r>
              <a:rPr sz="2400" b="1" spc="140" dirty="0">
                <a:latin typeface="Arial"/>
                <a:cs typeface="Arial"/>
              </a:rPr>
              <a:t>2</a:t>
            </a:r>
            <a:r>
              <a:rPr sz="2400" b="1" spc="145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47347" y="2114544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082" y="895350"/>
                </a:moveTo>
                <a:lnTo>
                  <a:pt x="247727" y="918210"/>
                </a:lnTo>
                <a:lnTo>
                  <a:pt x="225885" y="924560"/>
                </a:lnTo>
                <a:lnTo>
                  <a:pt x="161504" y="947420"/>
                </a:lnTo>
                <a:lnTo>
                  <a:pt x="121195" y="965200"/>
                </a:lnTo>
                <a:lnTo>
                  <a:pt x="84522" y="986790"/>
                </a:lnTo>
                <a:lnTo>
                  <a:pt x="52808" y="1012190"/>
                </a:lnTo>
                <a:lnTo>
                  <a:pt x="27380" y="1042670"/>
                </a:lnTo>
                <a:lnTo>
                  <a:pt x="9561" y="1079500"/>
                </a:lnTo>
                <a:lnTo>
                  <a:pt x="677" y="1123950"/>
                </a:lnTo>
                <a:lnTo>
                  <a:pt x="0" y="1149350"/>
                </a:lnTo>
                <a:lnTo>
                  <a:pt x="1507" y="1160780"/>
                </a:lnTo>
                <a:lnTo>
                  <a:pt x="15125" y="1209040"/>
                </a:lnTo>
                <a:lnTo>
                  <a:pt x="26051" y="1233170"/>
                </a:lnTo>
                <a:lnTo>
                  <a:pt x="32433" y="1245870"/>
                </a:lnTo>
                <a:lnTo>
                  <a:pt x="39387" y="1257300"/>
                </a:lnTo>
                <a:lnTo>
                  <a:pt x="312082" y="1257300"/>
                </a:lnTo>
                <a:lnTo>
                  <a:pt x="312082" y="895350"/>
                </a:lnTo>
                <a:close/>
              </a:path>
              <a:path w="1188085" h="1257300">
                <a:moveTo>
                  <a:pt x="312082" y="579120"/>
                </a:moveTo>
                <a:lnTo>
                  <a:pt x="312082" y="624840"/>
                </a:lnTo>
                <a:lnTo>
                  <a:pt x="317085" y="628650"/>
                </a:lnTo>
                <a:lnTo>
                  <a:pt x="322089" y="628650"/>
                </a:lnTo>
                <a:lnTo>
                  <a:pt x="329624" y="637540"/>
                </a:lnTo>
                <a:lnTo>
                  <a:pt x="334469" y="647700"/>
                </a:lnTo>
                <a:lnTo>
                  <a:pt x="339688" y="657860"/>
                </a:lnTo>
                <a:lnTo>
                  <a:pt x="345410" y="669290"/>
                </a:lnTo>
                <a:lnTo>
                  <a:pt x="351763" y="679450"/>
                </a:lnTo>
                <a:lnTo>
                  <a:pt x="358878" y="692150"/>
                </a:lnTo>
                <a:lnTo>
                  <a:pt x="366883" y="704850"/>
                </a:lnTo>
                <a:lnTo>
                  <a:pt x="372373" y="715010"/>
                </a:lnTo>
                <a:lnTo>
                  <a:pt x="378384" y="726440"/>
                </a:lnTo>
                <a:lnTo>
                  <a:pt x="384853" y="736600"/>
                </a:lnTo>
                <a:lnTo>
                  <a:pt x="391713" y="746760"/>
                </a:lnTo>
                <a:lnTo>
                  <a:pt x="398898" y="758190"/>
                </a:lnTo>
                <a:lnTo>
                  <a:pt x="406344" y="768350"/>
                </a:lnTo>
                <a:lnTo>
                  <a:pt x="413983" y="779780"/>
                </a:lnTo>
                <a:lnTo>
                  <a:pt x="421751" y="791210"/>
                </a:lnTo>
                <a:lnTo>
                  <a:pt x="418569" y="802640"/>
                </a:lnTo>
                <a:lnTo>
                  <a:pt x="395151" y="845820"/>
                </a:lnTo>
                <a:lnTo>
                  <a:pt x="364130" y="872490"/>
                </a:lnTo>
                <a:lnTo>
                  <a:pt x="335843" y="886460"/>
                </a:lnTo>
                <a:lnTo>
                  <a:pt x="328338" y="890270"/>
                </a:lnTo>
                <a:lnTo>
                  <a:pt x="320832" y="892810"/>
                </a:lnTo>
                <a:lnTo>
                  <a:pt x="312082" y="895350"/>
                </a:lnTo>
                <a:lnTo>
                  <a:pt x="312082" y="1257300"/>
                </a:lnTo>
                <a:lnTo>
                  <a:pt x="593526" y="1257300"/>
                </a:lnTo>
                <a:lnTo>
                  <a:pt x="593526" y="1212850"/>
                </a:lnTo>
                <a:lnTo>
                  <a:pt x="584776" y="1211580"/>
                </a:lnTo>
                <a:lnTo>
                  <a:pt x="578515" y="1203960"/>
                </a:lnTo>
                <a:lnTo>
                  <a:pt x="578515" y="1184910"/>
                </a:lnTo>
                <a:lnTo>
                  <a:pt x="584776" y="1178560"/>
                </a:lnTo>
                <a:lnTo>
                  <a:pt x="593526" y="1177290"/>
                </a:lnTo>
                <a:lnTo>
                  <a:pt x="593526" y="1164590"/>
                </a:lnTo>
                <a:lnTo>
                  <a:pt x="584776" y="1163320"/>
                </a:lnTo>
                <a:lnTo>
                  <a:pt x="578515" y="1155700"/>
                </a:lnTo>
                <a:lnTo>
                  <a:pt x="578515" y="1136650"/>
                </a:lnTo>
                <a:lnTo>
                  <a:pt x="584776" y="1127760"/>
                </a:lnTo>
                <a:lnTo>
                  <a:pt x="593526" y="1127760"/>
                </a:lnTo>
                <a:lnTo>
                  <a:pt x="593526" y="1108710"/>
                </a:lnTo>
                <a:lnTo>
                  <a:pt x="555286" y="1094740"/>
                </a:lnTo>
                <a:lnTo>
                  <a:pt x="519966" y="1076960"/>
                </a:lnTo>
                <a:lnTo>
                  <a:pt x="486770" y="1055370"/>
                </a:lnTo>
                <a:lnTo>
                  <a:pt x="444436" y="1017270"/>
                </a:lnTo>
                <a:lnTo>
                  <a:pt x="413101" y="981710"/>
                </a:lnTo>
                <a:lnTo>
                  <a:pt x="391967" y="952500"/>
                </a:lnTo>
                <a:lnTo>
                  <a:pt x="381238" y="937260"/>
                </a:lnTo>
                <a:lnTo>
                  <a:pt x="370362" y="920750"/>
                </a:lnTo>
                <a:lnTo>
                  <a:pt x="381958" y="915670"/>
                </a:lnTo>
                <a:lnTo>
                  <a:pt x="392847" y="909320"/>
                </a:lnTo>
                <a:lnTo>
                  <a:pt x="430640" y="875030"/>
                </a:lnTo>
                <a:lnTo>
                  <a:pt x="454763" y="844550"/>
                </a:lnTo>
                <a:lnTo>
                  <a:pt x="462348" y="833120"/>
                </a:lnTo>
                <a:lnTo>
                  <a:pt x="469813" y="822960"/>
                </a:lnTo>
                <a:lnTo>
                  <a:pt x="593027" y="822960"/>
                </a:lnTo>
                <a:lnTo>
                  <a:pt x="592430" y="768350"/>
                </a:lnTo>
                <a:lnTo>
                  <a:pt x="552017" y="768350"/>
                </a:lnTo>
                <a:lnTo>
                  <a:pt x="538856" y="765810"/>
                </a:lnTo>
                <a:lnTo>
                  <a:pt x="501617" y="744220"/>
                </a:lnTo>
                <a:lnTo>
                  <a:pt x="476080" y="702310"/>
                </a:lnTo>
                <a:lnTo>
                  <a:pt x="474298" y="690880"/>
                </a:lnTo>
                <a:lnTo>
                  <a:pt x="474447" y="676910"/>
                </a:lnTo>
                <a:lnTo>
                  <a:pt x="504393" y="642620"/>
                </a:lnTo>
                <a:lnTo>
                  <a:pt x="545490" y="628650"/>
                </a:lnTo>
                <a:lnTo>
                  <a:pt x="577245" y="623570"/>
                </a:lnTo>
                <a:lnTo>
                  <a:pt x="593526" y="623570"/>
                </a:lnTo>
                <a:lnTo>
                  <a:pt x="593526" y="621030"/>
                </a:lnTo>
                <a:lnTo>
                  <a:pt x="427976" y="621030"/>
                </a:lnTo>
                <a:lnTo>
                  <a:pt x="418976" y="619760"/>
                </a:lnTo>
                <a:lnTo>
                  <a:pt x="410758" y="614680"/>
                </a:lnTo>
                <a:lnTo>
                  <a:pt x="403294" y="605790"/>
                </a:lnTo>
                <a:lnTo>
                  <a:pt x="396558" y="595630"/>
                </a:lnTo>
                <a:lnTo>
                  <a:pt x="332359" y="595630"/>
                </a:lnTo>
                <a:lnTo>
                  <a:pt x="321656" y="588010"/>
                </a:lnTo>
                <a:lnTo>
                  <a:pt x="312082" y="579120"/>
                </a:lnTo>
                <a:close/>
              </a:path>
              <a:path w="1188085" h="1257300">
                <a:moveTo>
                  <a:pt x="773965" y="814070"/>
                </a:moveTo>
                <a:lnTo>
                  <a:pt x="733233" y="814070"/>
                </a:lnTo>
                <a:lnTo>
                  <a:pt x="738010" y="828040"/>
                </a:lnTo>
                <a:lnTo>
                  <a:pt x="756118" y="863600"/>
                </a:lnTo>
                <a:lnTo>
                  <a:pt x="780224" y="894080"/>
                </a:lnTo>
                <a:lnTo>
                  <a:pt x="810761" y="916940"/>
                </a:lnTo>
                <a:lnTo>
                  <a:pt x="822444" y="922020"/>
                </a:lnTo>
                <a:lnTo>
                  <a:pt x="810810" y="935990"/>
                </a:lnTo>
                <a:lnTo>
                  <a:pt x="799516" y="949960"/>
                </a:lnTo>
                <a:lnTo>
                  <a:pt x="788510" y="963930"/>
                </a:lnTo>
                <a:lnTo>
                  <a:pt x="777738" y="976630"/>
                </a:lnTo>
                <a:lnTo>
                  <a:pt x="767146" y="988060"/>
                </a:lnTo>
                <a:lnTo>
                  <a:pt x="756681" y="999490"/>
                </a:lnTo>
                <a:lnTo>
                  <a:pt x="725512" y="1029970"/>
                </a:lnTo>
                <a:lnTo>
                  <a:pt x="715019" y="1038860"/>
                </a:lnTo>
                <a:lnTo>
                  <a:pt x="704386" y="1047750"/>
                </a:lnTo>
                <a:lnTo>
                  <a:pt x="693558" y="1055370"/>
                </a:lnTo>
                <a:lnTo>
                  <a:pt x="682483" y="1064260"/>
                </a:lnTo>
                <a:lnTo>
                  <a:pt x="671106" y="1070610"/>
                </a:lnTo>
                <a:lnTo>
                  <a:pt x="659375" y="1078230"/>
                </a:lnTo>
                <a:lnTo>
                  <a:pt x="647236" y="1084580"/>
                </a:lnTo>
                <a:lnTo>
                  <a:pt x="634635" y="1090930"/>
                </a:lnTo>
                <a:lnTo>
                  <a:pt x="621519" y="1097280"/>
                </a:lnTo>
                <a:lnTo>
                  <a:pt x="607834" y="1103630"/>
                </a:lnTo>
                <a:lnTo>
                  <a:pt x="593526" y="1108710"/>
                </a:lnTo>
                <a:lnTo>
                  <a:pt x="593526" y="1127760"/>
                </a:lnTo>
                <a:lnTo>
                  <a:pt x="604791" y="1127760"/>
                </a:lnTo>
                <a:lnTo>
                  <a:pt x="612284" y="1135380"/>
                </a:lnTo>
                <a:lnTo>
                  <a:pt x="612284" y="1155700"/>
                </a:lnTo>
                <a:lnTo>
                  <a:pt x="604791" y="1164590"/>
                </a:lnTo>
                <a:lnTo>
                  <a:pt x="593526" y="1164590"/>
                </a:lnTo>
                <a:lnTo>
                  <a:pt x="593526" y="1177290"/>
                </a:lnTo>
                <a:lnTo>
                  <a:pt x="604791" y="1177290"/>
                </a:lnTo>
                <a:lnTo>
                  <a:pt x="612284" y="1183640"/>
                </a:lnTo>
                <a:lnTo>
                  <a:pt x="612284" y="1203960"/>
                </a:lnTo>
                <a:lnTo>
                  <a:pt x="604791" y="1212850"/>
                </a:lnTo>
                <a:lnTo>
                  <a:pt x="593526" y="1212850"/>
                </a:lnTo>
                <a:lnTo>
                  <a:pt x="593526" y="1257300"/>
                </a:lnTo>
                <a:lnTo>
                  <a:pt x="876228" y="1257300"/>
                </a:lnTo>
                <a:lnTo>
                  <a:pt x="876038" y="896620"/>
                </a:lnTo>
                <a:lnTo>
                  <a:pt x="866991" y="892810"/>
                </a:lnTo>
                <a:lnTo>
                  <a:pt x="855894" y="889000"/>
                </a:lnTo>
                <a:lnTo>
                  <a:pt x="840747" y="882650"/>
                </a:lnTo>
                <a:lnTo>
                  <a:pt x="804690" y="858520"/>
                </a:lnTo>
                <a:lnTo>
                  <a:pt x="780955" y="828040"/>
                </a:lnTo>
                <a:lnTo>
                  <a:pt x="775443" y="817880"/>
                </a:lnTo>
                <a:lnTo>
                  <a:pt x="773965" y="814070"/>
                </a:lnTo>
                <a:close/>
              </a:path>
              <a:path w="1188085" h="1257300">
                <a:moveTo>
                  <a:pt x="876228" y="896620"/>
                </a:moveTo>
                <a:lnTo>
                  <a:pt x="876228" y="1257300"/>
                </a:lnTo>
                <a:lnTo>
                  <a:pt x="1153720" y="1247140"/>
                </a:lnTo>
                <a:lnTo>
                  <a:pt x="1171276" y="1211580"/>
                </a:lnTo>
                <a:lnTo>
                  <a:pt x="1182883" y="1174750"/>
                </a:lnTo>
                <a:lnTo>
                  <a:pt x="1187696" y="1139190"/>
                </a:lnTo>
                <a:lnTo>
                  <a:pt x="1187104" y="1115060"/>
                </a:lnTo>
                <a:lnTo>
                  <a:pt x="1178368" y="1073150"/>
                </a:lnTo>
                <a:lnTo>
                  <a:pt x="1160666" y="1037590"/>
                </a:lnTo>
                <a:lnTo>
                  <a:pt x="1135327" y="1008380"/>
                </a:lnTo>
                <a:lnTo>
                  <a:pt x="1103681" y="984250"/>
                </a:lnTo>
                <a:lnTo>
                  <a:pt x="1067054" y="965200"/>
                </a:lnTo>
                <a:lnTo>
                  <a:pt x="1026777" y="947420"/>
                </a:lnTo>
                <a:lnTo>
                  <a:pt x="984176" y="932180"/>
                </a:lnTo>
                <a:lnTo>
                  <a:pt x="962419" y="925830"/>
                </a:lnTo>
                <a:lnTo>
                  <a:pt x="940580" y="918210"/>
                </a:lnTo>
                <a:lnTo>
                  <a:pt x="918825" y="911860"/>
                </a:lnTo>
                <a:lnTo>
                  <a:pt x="876228" y="896620"/>
                </a:lnTo>
                <a:close/>
              </a:path>
              <a:path w="1188085" h="1257300">
                <a:moveTo>
                  <a:pt x="593027" y="822960"/>
                </a:moveTo>
                <a:lnTo>
                  <a:pt x="469813" y="822960"/>
                </a:lnTo>
                <a:lnTo>
                  <a:pt x="506801" y="845820"/>
                </a:lnTo>
                <a:lnTo>
                  <a:pt x="519069" y="850900"/>
                </a:lnTo>
                <a:lnTo>
                  <a:pt x="531164" y="857250"/>
                </a:lnTo>
                <a:lnTo>
                  <a:pt x="554488" y="864870"/>
                </a:lnTo>
                <a:lnTo>
                  <a:pt x="565545" y="867410"/>
                </a:lnTo>
                <a:lnTo>
                  <a:pt x="576085" y="868680"/>
                </a:lnTo>
                <a:lnTo>
                  <a:pt x="593526" y="868680"/>
                </a:lnTo>
                <a:lnTo>
                  <a:pt x="593027" y="822960"/>
                </a:lnTo>
                <a:close/>
              </a:path>
              <a:path w="1188085" h="1257300">
                <a:moveTo>
                  <a:pt x="594784" y="749300"/>
                </a:moveTo>
                <a:lnTo>
                  <a:pt x="593526" y="749300"/>
                </a:lnTo>
                <a:lnTo>
                  <a:pt x="593526" y="868680"/>
                </a:lnTo>
                <a:lnTo>
                  <a:pt x="614174" y="868680"/>
                </a:lnTo>
                <a:lnTo>
                  <a:pt x="635922" y="863600"/>
                </a:lnTo>
                <a:lnTo>
                  <a:pt x="647414" y="861060"/>
                </a:lnTo>
                <a:lnTo>
                  <a:pt x="671305" y="850900"/>
                </a:lnTo>
                <a:lnTo>
                  <a:pt x="695963" y="838200"/>
                </a:lnTo>
                <a:lnTo>
                  <a:pt x="720860" y="822960"/>
                </a:lnTo>
                <a:lnTo>
                  <a:pt x="733233" y="814070"/>
                </a:lnTo>
                <a:lnTo>
                  <a:pt x="773965" y="814070"/>
                </a:lnTo>
                <a:lnTo>
                  <a:pt x="771010" y="806450"/>
                </a:lnTo>
                <a:lnTo>
                  <a:pt x="767583" y="793750"/>
                </a:lnTo>
                <a:lnTo>
                  <a:pt x="765090" y="781050"/>
                </a:lnTo>
                <a:lnTo>
                  <a:pt x="773557" y="772160"/>
                </a:lnTo>
                <a:lnTo>
                  <a:pt x="775912" y="769620"/>
                </a:lnTo>
                <a:lnTo>
                  <a:pt x="635833" y="769620"/>
                </a:lnTo>
                <a:lnTo>
                  <a:pt x="625113" y="765810"/>
                </a:lnTo>
                <a:lnTo>
                  <a:pt x="615165" y="758190"/>
                </a:lnTo>
                <a:lnTo>
                  <a:pt x="605288" y="751840"/>
                </a:lnTo>
                <a:lnTo>
                  <a:pt x="594784" y="749300"/>
                </a:lnTo>
                <a:close/>
              </a:path>
              <a:path w="1188085" h="1257300">
                <a:moveTo>
                  <a:pt x="641148" y="577850"/>
                </a:moveTo>
                <a:lnTo>
                  <a:pt x="626273" y="577850"/>
                </a:lnTo>
                <a:lnTo>
                  <a:pt x="593526" y="580390"/>
                </a:lnTo>
                <a:lnTo>
                  <a:pt x="606927" y="623570"/>
                </a:lnTo>
                <a:lnTo>
                  <a:pt x="622888" y="624840"/>
                </a:lnTo>
                <a:lnTo>
                  <a:pt x="638297" y="627380"/>
                </a:lnTo>
                <a:lnTo>
                  <a:pt x="678535" y="642620"/>
                </a:lnTo>
                <a:lnTo>
                  <a:pt x="708220" y="681990"/>
                </a:lnTo>
                <a:lnTo>
                  <a:pt x="709578" y="695960"/>
                </a:lnTo>
                <a:lnTo>
                  <a:pt x="707730" y="707390"/>
                </a:lnTo>
                <a:lnTo>
                  <a:pt x="680607" y="746760"/>
                </a:lnTo>
                <a:lnTo>
                  <a:pt x="635833" y="769620"/>
                </a:lnTo>
                <a:lnTo>
                  <a:pt x="775912" y="769620"/>
                </a:lnTo>
                <a:lnTo>
                  <a:pt x="804763" y="734060"/>
                </a:lnTo>
                <a:lnTo>
                  <a:pt x="824252" y="699770"/>
                </a:lnTo>
                <a:lnTo>
                  <a:pt x="829789" y="687070"/>
                </a:lnTo>
                <a:lnTo>
                  <a:pt x="836602" y="676910"/>
                </a:lnTo>
                <a:lnTo>
                  <a:pt x="843151" y="665480"/>
                </a:lnTo>
                <a:lnTo>
                  <a:pt x="849436" y="654050"/>
                </a:lnTo>
                <a:lnTo>
                  <a:pt x="855458" y="642620"/>
                </a:lnTo>
                <a:lnTo>
                  <a:pt x="861217" y="631190"/>
                </a:lnTo>
                <a:lnTo>
                  <a:pt x="876228" y="624840"/>
                </a:lnTo>
                <a:lnTo>
                  <a:pt x="876054" y="621030"/>
                </a:lnTo>
                <a:lnTo>
                  <a:pt x="753510" y="621030"/>
                </a:lnTo>
                <a:lnTo>
                  <a:pt x="744505" y="619760"/>
                </a:lnTo>
                <a:lnTo>
                  <a:pt x="734877" y="615950"/>
                </a:lnTo>
                <a:lnTo>
                  <a:pt x="733633" y="613410"/>
                </a:lnTo>
                <a:lnTo>
                  <a:pt x="731131" y="612140"/>
                </a:lnTo>
                <a:lnTo>
                  <a:pt x="691117" y="588010"/>
                </a:lnTo>
                <a:lnTo>
                  <a:pt x="655049" y="579120"/>
                </a:lnTo>
                <a:lnTo>
                  <a:pt x="641148" y="577850"/>
                </a:lnTo>
                <a:close/>
              </a:path>
              <a:path w="1188085" h="1257300">
                <a:moveTo>
                  <a:pt x="592222" y="749300"/>
                </a:moveTo>
                <a:lnTo>
                  <a:pt x="582512" y="751840"/>
                </a:lnTo>
                <a:lnTo>
                  <a:pt x="573082" y="758190"/>
                </a:lnTo>
                <a:lnTo>
                  <a:pt x="563172" y="764540"/>
                </a:lnTo>
                <a:lnTo>
                  <a:pt x="552017" y="768350"/>
                </a:lnTo>
                <a:lnTo>
                  <a:pt x="592430" y="768350"/>
                </a:lnTo>
                <a:lnTo>
                  <a:pt x="592222" y="749300"/>
                </a:lnTo>
                <a:close/>
              </a:path>
              <a:path w="1188085" h="1257300">
                <a:moveTo>
                  <a:pt x="311218" y="163830"/>
                </a:moveTo>
                <a:lnTo>
                  <a:pt x="306189" y="175260"/>
                </a:lnTo>
                <a:lnTo>
                  <a:pt x="301480" y="186690"/>
                </a:lnTo>
                <a:lnTo>
                  <a:pt x="297084" y="199390"/>
                </a:lnTo>
                <a:lnTo>
                  <a:pt x="292990" y="210820"/>
                </a:lnTo>
                <a:lnTo>
                  <a:pt x="282437" y="248920"/>
                </a:lnTo>
                <a:lnTo>
                  <a:pt x="274290" y="287020"/>
                </a:lnTo>
                <a:lnTo>
                  <a:pt x="268309" y="325120"/>
                </a:lnTo>
                <a:lnTo>
                  <a:pt x="263288" y="374650"/>
                </a:lnTo>
                <a:lnTo>
                  <a:pt x="260077" y="379730"/>
                </a:lnTo>
                <a:lnTo>
                  <a:pt x="245737" y="426720"/>
                </a:lnTo>
                <a:lnTo>
                  <a:pt x="241491" y="469900"/>
                </a:lnTo>
                <a:lnTo>
                  <a:pt x="241844" y="481330"/>
                </a:lnTo>
                <a:lnTo>
                  <a:pt x="250108" y="530860"/>
                </a:lnTo>
                <a:lnTo>
                  <a:pt x="268526" y="577850"/>
                </a:lnTo>
                <a:lnTo>
                  <a:pt x="292192" y="609600"/>
                </a:lnTo>
                <a:lnTo>
                  <a:pt x="312082" y="624840"/>
                </a:lnTo>
                <a:lnTo>
                  <a:pt x="311014" y="577850"/>
                </a:lnTo>
                <a:lnTo>
                  <a:pt x="304723" y="568960"/>
                </a:lnTo>
                <a:lnTo>
                  <a:pt x="299043" y="560070"/>
                </a:lnTo>
                <a:lnTo>
                  <a:pt x="282828" y="515620"/>
                </a:lnTo>
                <a:lnTo>
                  <a:pt x="278050" y="477520"/>
                </a:lnTo>
                <a:lnTo>
                  <a:pt x="277968" y="463550"/>
                </a:lnTo>
                <a:lnTo>
                  <a:pt x="278675" y="450850"/>
                </a:lnTo>
                <a:lnTo>
                  <a:pt x="285726" y="411480"/>
                </a:lnTo>
                <a:lnTo>
                  <a:pt x="304310" y="375920"/>
                </a:lnTo>
                <a:lnTo>
                  <a:pt x="312082" y="370840"/>
                </a:lnTo>
                <a:lnTo>
                  <a:pt x="311218" y="163830"/>
                </a:lnTo>
                <a:close/>
              </a:path>
              <a:path w="1188085" h="1257300">
                <a:moveTo>
                  <a:pt x="565722" y="577850"/>
                </a:moveTo>
                <a:lnTo>
                  <a:pt x="536105" y="577850"/>
                </a:lnTo>
                <a:lnTo>
                  <a:pt x="522770" y="580390"/>
                </a:lnTo>
                <a:lnTo>
                  <a:pt x="478688" y="594360"/>
                </a:lnTo>
                <a:lnTo>
                  <a:pt x="454677" y="610870"/>
                </a:lnTo>
                <a:lnTo>
                  <a:pt x="452175" y="612140"/>
                </a:lnTo>
                <a:lnTo>
                  <a:pt x="448429" y="615950"/>
                </a:lnTo>
                <a:lnTo>
                  <a:pt x="437784" y="619760"/>
                </a:lnTo>
                <a:lnTo>
                  <a:pt x="427976" y="621030"/>
                </a:lnTo>
                <a:lnTo>
                  <a:pt x="593526" y="621030"/>
                </a:lnTo>
                <a:lnTo>
                  <a:pt x="593526" y="580390"/>
                </a:lnTo>
                <a:lnTo>
                  <a:pt x="582051" y="579120"/>
                </a:lnTo>
                <a:lnTo>
                  <a:pt x="565722" y="577850"/>
                </a:lnTo>
                <a:close/>
              </a:path>
              <a:path w="1188085" h="1257300">
                <a:moveTo>
                  <a:pt x="652353" y="0"/>
                </a:moveTo>
                <a:lnTo>
                  <a:pt x="633428" y="0"/>
                </a:lnTo>
                <a:lnTo>
                  <a:pt x="593526" y="2540"/>
                </a:lnTo>
                <a:lnTo>
                  <a:pt x="593526" y="276860"/>
                </a:lnTo>
                <a:lnTo>
                  <a:pt x="603439" y="283210"/>
                </a:lnTo>
                <a:lnTo>
                  <a:pt x="613314" y="290830"/>
                </a:lnTo>
                <a:lnTo>
                  <a:pt x="633094" y="304800"/>
                </a:lnTo>
                <a:lnTo>
                  <a:pt x="643073" y="311150"/>
                </a:lnTo>
                <a:lnTo>
                  <a:pt x="653160" y="318770"/>
                </a:lnTo>
                <a:lnTo>
                  <a:pt x="695318" y="344170"/>
                </a:lnTo>
                <a:lnTo>
                  <a:pt x="706494" y="349250"/>
                </a:lnTo>
                <a:lnTo>
                  <a:pt x="717996" y="355600"/>
                </a:lnTo>
                <a:lnTo>
                  <a:pt x="729863" y="360680"/>
                </a:lnTo>
                <a:lnTo>
                  <a:pt x="742130" y="364490"/>
                </a:lnTo>
                <a:lnTo>
                  <a:pt x="754834" y="369570"/>
                </a:lnTo>
                <a:lnTo>
                  <a:pt x="768012" y="373380"/>
                </a:lnTo>
                <a:lnTo>
                  <a:pt x="781700" y="375920"/>
                </a:lnTo>
                <a:lnTo>
                  <a:pt x="810752" y="381000"/>
                </a:lnTo>
                <a:lnTo>
                  <a:pt x="826190" y="382270"/>
                </a:lnTo>
                <a:lnTo>
                  <a:pt x="825887" y="396240"/>
                </a:lnTo>
                <a:lnTo>
                  <a:pt x="822580" y="450850"/>
                </a:lnTo>
                <a:lnTo>
                  <a:pt x="815747" y="505460"/>
                </a:lnTo>
                <a:lnTo>
                  <a:pt x="804927" y="553720"/>
                </a:lnTo>
                <a:lnTo>
                  <a:pt x="789717" y="593090"/>
                </a:lnTo>
                <a:lnTo>
                  <a:pt x="761907" y="621030"/>
                </a:lnTo>
                <a:lnTo>
                  <a:pt x="876054" y="621030"/>
                </a:lnTo>
                <a:lnTo>
                  <a:pt x="874719" y="591820"/>
                </a:lnTo>
                <a:lnTo>
                  <a:pt x="855024" y="591820"/>
                </a:lnTo>
                <a:lnTo>
                  <a:pt x="844158" y="589280"/>
                </a:lnTo>
                <a:lnTo>
                  <a:pt x="841650" y="543560"/>
                </a:lnTo>
                <a:lnTo>
                  <a:pt x="840965" y="513080"/>
                </a:lnTo>
                <a:lnTo>
                  <a:pt x="841066" y="490220"/>
                </a:lnTo>
                <a:lnTo>
                  <a:pt x="843450" y="444500"/>
                </a:lnTo>
                <a:lnTo>
                  <a:pt x="850903" y="397510"/>
                </a:lnTo>
                <a:lnTo>
                  <a:pt x="868710" y="368300"/>
                </a:lnTo>
                <a:lnTo>
                  <a:pt x="876228" y="368300"/>
                </a:lnTo>
                <a:lnTo>
                  <a:pt x="876228" y="172720"/>
                </a:lnTo>
                <a:lnTo>
                  <a:pt x="858958" y="137160"/>
                </a:lnTo>
                <a:lnTo>
                  <a:pt x="828717" y="91440"/>
                </a:lnTo>
                <a:lnTo>
                  <a:pt x="793112" y="53340"/>
                </a:lnTo>
                <a:lnTo>
                  <a:pt x="751969" y="25400"/>
                </a:lnTo>
                <a:lnTo>
                  <a:pt x="705108" y="7620"/>
                </a:lnTo>
                <a:lnTo>
                  <a:pt x="670604" y="1270"/>
                </a:lnTo>
                <a:lnTo>
                  <a:pt x="652353" y="0"/>
                </a:lnTo>
                <a:close/>
              </a:path>
              <a:path w="1188085" h="1257300">
                <a:moveTo>
                  <a:pt x="876228" y="172720"/>
                </a:moveTo>
                <a:lnTo>
                  <a:pt x="882043" y="372110"/>
                </a:lnTo>
                <a:lnTo>
                  <a:pt x="888668" y="379730"/>
                </a:lnTo>
                <a:lnTo>
                  <a:pt x="895429" y="392430"/>
                </a:lnTo>
                <a:lnTo>
                  <a:pt x="907782" y="435610"/>
                </a:lnTo>
                <a:lnTo>
                  <a:pt x="910233" y="461010"/>
                </a:lnTo>
                <a:lnTo>
                  <a:pt x="910219" y="473710"/>
                </a:lnTo>
                <a:lnTo>
                  <a:pt x="905441" y="513080"/>
                </a:lnTo>
                <a:lnTo>
                  <a:pt x="888706" y="560070"/>
                </a:lnTo>
                <a:lnTo>
                  <a:pt x="876228" y="577850"/>
                </a:lnTo>
                <a:lnTo>
                  <a:pt x="883160" y="619760"/>
                </a:lnTo>
                <a:lnTo>
                  <a:pt x="910785" y="590550"/>
                </a:lnTo>
                <a:lnTo>
                  <a:pt x="931783" y="549910"/>
                </a:lnTo>
                <a:lnTo>
                  <a:pt x="943064" y="506730"/>
                </a:lnTo>
                <a:lnTo>
                  <a:pt x="945578" y="473710"/>
                </a:lnTo>
                <a:lnTo>
                  <a:pt x="945468" y="461010"/>
                </a:lnTo>
                <a:lnTo>
                  <a:pt x="940447" y="419100"/>
                </a:lnTo>
                <a:lnTo>
                  <a:pt x="929636" y="382270"/>
                </a:lnTo>
                <a:lnTo>
                  <a:pt x="924514" y="369570"/>
                </a:lnTo>
                <a:lnTo>
                  <a:pt x="922767" y="355600"/>
                </a:lnTo>
                <a:lnTo>
                  <a:pt x="920851" y="341630"/>
                </a:lnTo>
                <a:lnTo>
                  <a:pt x="918765" y="328930"/>
                </a:lnTo>
                <a:lnTo>
                  <a:pt x="916510" y="314960"/>
                </a:lnTo>
                <a:lnTo>
                  <a:pt x="908726" y="276860"/>
                </a:lnTo>
                <a:lnTo>
                  <a:pt x="895976" y="228600"/>
                </a:lnTo>
                <a:lnTo>
                  <a:pt x="892365" y="215900"/>
                </a:lnTo>
                <a:lnTo>
                  <a:pt x="888585" y="205740"/>
                </a:lnTo>
                <a:lnTo>
                  <a:pt x="884635" y="194310"/>
                </a:lnTo>
                <a:lnTo>
                  <a:pt x="880516" y="184150"/>
                </a:lnTo>
                <a:lnTo>
                  <a:pt x="876228" y="172720"/>
                </a:lnTo>
                <a:close/>
              </a:path>
              <a:path w="1188085" h="1257300">
                <a:moveTo>
                  <a:pt x="583929" y="5080"/>
                </a:moveTo>
                <a:lnTo>
                  <a:pt x="573148" y="6350"/>
                </a:lnTo>
                <a:lnTo>
                  <a:pt x="561187" y="8890"/>
                </a:lnTo>
                <a:lnTo>
                  <a:pt x="547600" y="12700"/>
                </a:lnTo>
                <a:lnTo>
                  <a:pt x="531940" y="16510"/>
                </a:lnTo>
                <a:lnTo>
                  <a:pt x="520460" y="17780"/>
                </a:lnTo>
                <a:lnTo>
                  <a:pt x="508484" y="21590"/>
                </a:lnTo>
                <a:lnTo>
                  <a:pt x="495586" y="24130"/>
                </a:lnTo>
                <a:lnTo>
                  <a:pt x="481341" y="27940"/>
                </a:lnTo>
                <a:lnTo>
                  <a:pt x="467052" y="29210"/>
                </a:lnTo>
                <a:lnTo>
                  <a:pt x="453373" y="31750"/>
                </a:lnTo>
                <a:lnTo>
                  <a:pt x="440291" y="35560"/>
                </a:lnTo>
                <a:lnTo>
                  <a:pt x="427793" y="39370"/>
                </a:lnTo>
                <a:lnTo>
                  <a:pt x="415864" y="45720"/>
                </a:lnTo>
                <a:lnTo>
                  <a:pt x="404490" y="50800"/>
                </a:lnTo>
                <a:lnTo>
                  <a:pt x="393658" y="58420"/>
                </a:lnTo>
                <a:lnTo>
                  <a:pt x="383354" y="66040"/>
                </a:lnTo>
                <a:lnTo>
                  <a:pt x="373563" y="73660"/>
                </a:lnTo>
                <a:lnTo>
                  <a:pt x="364273" y="83820"/>
                </a:lnTo>
                <a:lnTo>
                  <a:pt x="355469" y="92710"/>
                </a:lnTo>
                <a:lnTo>
                  <a:pt x="331836" y="125730"/>
                </a:lnTo>
                <a:lnTo>
                  <a:pt x="312082" y="161290"/>
                </a:lnTo>
                <a:lnTo>
                  <a:pt x="316811" y="370840"/>
                </a:lnTo>
                <a:lnTo>
                  <a:pt x="323916" y="373380"/>
                </a:lnTo>
                <a:lnTo>
                  <a:pt x="330663" y="382270"/>
                </a:lnTo>
                <a:lnTo>
                  <a:pt x="343655" y="425450"/>
                </a:lnTo>
                <a:lnTo>
                  <a:pt x="346439" y="463550"/>
                </a:lnTo>
                <a:lnTo>
                  <a:pt x="346541" y="482600"/>
                </a:lnTo>
                <a:lnTo>
                  <a:pt x="346183" y="494030"/>
                </a:lnTo>
                <a:lnTo>
                  <a:pt x="342718" y="537210"/>
                </a:lnTo>
                <a:lnTo>
                  <a:pt x="335616" y="580390"/>
                </a:lnTo>
                <a:lnTo>
                  <a:pt x="332359" y="595630"/>
                </a:lnTo>
                <a:lnTo>
                  <a:pt x="396558" y="595630"/>
                </a:lnTo>
                <a:lnTo>
                  <a:pt x="380440" y="552450"/>
                </a:lnTo>
                <a:lnTo>
                  <a:pt x="369887" y="496570"/>
                </a:lnTo>
                <a:lnTo>
                  <a:pt x="365581" y="455930"/>
                </a:lnTo>
                <a:lnTo>
                  <a:pt x="363204" y="415290"/>
                </a:lnTo>
                <a:lnTo>
                  <a:pt x="362661" y="394970"/>
                </a:lnTo>
                <a:lnTo>
                  <a:pt x="362778" y="360680"/>
                </a:lnTo>
                <a:lnTo>
                  <a:pt x="365463" y="317500"/>
                </a:lnTo>
                <a:lnTo>
                  <a:pt x="378193" y="269240"/>
                </a:lnTo>
                <a:lnTo>
                  <a:pt x="396804" y="233680"/>
                </a:lnTo>
                <a:lnTo>
                  <a:pt x="433280" y="217170"/>
                </a:lnTo>
                <a:lnTo>
                  <a:pt x="591419" y="217170"/>
                </a:lnTo>
                <a:lnTo>
                  <a:pt x="583929" y="5080"/>
                </a:lnTo>
                <a:close/>
              </a:path>
              <a:path w="1188085" h="1257300">
                <a:moveTo>
                  <a:pt x="874196" y="580390"/>
                </a:moveTo>
                <a:lnTo>
                  <a:pt x="865137" y="588010"/>
                </a:lnTo>
                <a:lnTo>
                  <a:pt x="855024" y="591820"/>
                </a:lnTo>
                <a:lnTo>
                  <a:pt x="874719" y="591820"/>
                </a:lnTo>
                <a:lnTo>
                  <a:pt x="874196" y="580390"/>
                </a:lnTo>
                <a:close/>
              </a:path>
              <a:path w="1188085" h="1257300">
                <a:moveTo>
                  <a:pt x="591419" y="217170"/>
                </a:moveTo>
                <a:lnTo>
                  <a:pt x="457413" y="217170"/>
                </a:lnTo>
                <a:lnTo>
                  <a:pt x="484285" y="222250"/>
                </a:lnTo>
                <a:lnTo>
                  <a:pt x="513004" y="232410"/>
                </a:lnTo>
                <a:lnTo>
                  <a:pt x="539357" y="243840"/>
                </a:lnTo>
                <a:lnTo>
                  <a:pt x="550598" y="248920"/>
                </a:lnTo>
                <a:lnTo>
                  <a:pt x="561569" y="255270"/>
                </a:lnTo>
                <a:lnTo>
                  <a:pt x="572335" y="262890"/>
                </a:lnTo>
                <a:lnTo>
                  <a:pt x="582966" y="269240"/>
                </a:lnTo>
                <a:lnTo>
                  <a:pt x="593526" y="276860"/>
                </a:lnTo>
                <a:lnTo>
                  <a:pt x="591419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3999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04007" y="1996584"/>
            <a:ext cx="3935729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 Unicode MS"/>
                <a:cs typeface="Arial Unicode MS"/>
              </a:rPr>
              <a:t>集合类型及操作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323" rIns="0" bIns="0" rtlCol="0">
            <a:spAutoFit/>
          </a:bodyPr>
          <a:lstStyle/>
          <a:p>
            <a:pPr marL="387985">
              <a:lnSpc>
                <a:spcPct val="100000"/>
              </a:lnSpc>
            </a:pPr>
            <a:r>
              <a:rPr sz="2400" spc="-135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170" dirty="0">
                <a:solidFill>
                  <a:srgbClr val="1C85EE"/>
                </a:solidFill>
                <a:latin typeface="Microsoft Sans Serif"/>
                <a:cs typeface="Microsoft Sans Serif"/>
              </a:rPr>
              <a:t>thon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8477" cy="54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925" y="3632453"/>
            <a:ext cx="1841508" cy="57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2791" y="2302361"/>
            <a:ext cx="2058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单元开篇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36772" y="1996584"/>
            <a:ext cx="387032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 Unicode MS"/>
                <a:cs typeface="Arial Unicode MS"/>
              </a:rPr>
              <a:t>第</a:t>
            </a:r>
            <a:r>
              <a:rPr sz="4400" spc="130" dirty="0">
                <a:latin typeface="Microsoft Sans Serif"/>
                <a:cs typeface="Microsoft Sans Serif"/>
              </a:rPr>
              <a:t>6</a:t>
            </a:r>
            <a:r>
              <a:rPr sz="4400" spc="-5" dirty="0">
                <a:latin typeface="Arial Unicode MS"/>
                <a:cs typeface="Arial Unicode MS"/>
              </a:rPr>
              <a:t>章</a:t>
            </a:r>
            <a:r>
              <a:rPr sz="4400" spc="75" dirty="0">
                <a:latin typeface="Arial Unicode MS"/>
                <a:cs typeface="Arial Unicode MS"/>
              </a:rPr>
              <a:t> </a:t>
            </a:r>
            <a:r>
              <a:rPr sz="4400" spc="-5" dirty="0">
                <a:latin typeface="Arial Unicode MS"/>
                <a:cs typeface="Arial Unicode MS"/>
              </a:rPr>
              <a:t>辅学内容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323" rIns="0" bIns="0" rtlCol="0">
            <a:spAutoFit/>
          </a:bodyPr>
          <a:lstStyle/>
          <a:p>
            <a:pPr marL="387985">
              <a:lnSpc>
                <a:spcPct val="100000"/>
              </a:lnSpc>
            </a:pPr>
            <a:r>
              <a:rPr sz="2400" spc="-135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170" dirty="0">
                <a:solidFill>
                  <a:srgbClr val="1C85EE"/>
                </a:solidFill>
                <a:latin typeface="Microsoft Sans Serif"/>
                <a:cs typeface="Microsoft Sans Serif"/>
              </a:rPr>
              <a:t>thon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8477" cy="54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925" y="3632453"/>
            <a:ext cx="1841508" cy="57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40060" y="2032501"/>
            <a:ext cx="1188085" cy="1258570"/>
          </a:xfrm>
          <a:custGeom>
            <a:avLst/>
            <a:gdLst/>
            <a:ahLst/>
            <a:cxnLst/>
            <a:rect l="l" t="t" r="r" b="b"/>
            <a:pathLst>
              <a:path w="1188085" h="1258570">
                <a:moveTo>
                  <a:pt x="312077" y="896620"/>
                </a:moveTo>
                <a:lnTo>
                  <a:pt x="247722" y="919480"/>
                </a:lnTo>
                <a:lnTo>
                  <a:pt x="225880" y="925830"/>
                </a:lnTo>
                <a:lnTo>
                  <a:pt x="161500" y="948690"/>
                </a:lnTo>
                <a:lnTo>
                  <a:pt x="121191" y="966470"/>
                </a:lnTo>
                <a:lnTo>
                  <a:pt x="84518" y="988060"/>
                </a:lnTo>
                <a:lnTo>
                  <a:pt x="52805" y="1012190"/>
                </a:lnTo>
                <a:lnTo>
                  <a:pt x="27377" y="1043940"/>
                </a:lnTo>
                <a:lnTo>
                  <a:pt x="9559" y="1080770"/>
                </a:lnTo>
                <a:lnTo>
                  <a:pt x="676" y="1125220"/>
                </a:lnTo>
                <a:lnTo>
                  <a:pt x="0" y="1150620"/>
                </a:lnTo>
                <a:lnTo>
                  <a:pt x="1509" y="1162050"/>
                </a:lnTo>
                <a:lnTo>
                  <a:pt x="15130" y="1210310"/>
                </a:lnTo>
                <a:lnTo>
                  <a:pt x="26052" y="1234440"/>
                </a:lnTo>
                <a:lnTo>
                  <a:pt x="32432" y="1247140"/>
                </a:lnTo>
                <a:lnTo>
                  <a:pt x="39383" y="1258570"/>
                </a:lnTo>
                <a:lnTo>
                  <a:pt x="312077" y="1258570"/>
                </a:lnTo>
                <a:lnTo>
                  <a:pt x="312077" y="896620"/>
                </a:lnTo>
                <a:close/>
              </a:path>
              <a:path w="1188085" h="1258570">
                <a:moveTo>
                  <a:pt x="312077" y="580390"/>
                </a:moveTo>
                <a:lnTo>
                  <a:pt x="312077" y="624840"/>
                </a:lnTo>
                <a:lnTo>
                  <a:pt x="317081" y="628650"/>
                </a:lnTo>
                <a:lnTo>
                  <a:pt x="322085" y="629920"/>
                </a:lnTo>
                <a:lnTo>
                  <a:pt x="329655" y="638810"/>
                </a:lnTo>
                <a:lnTo>
                  <a:pt x="334496" y="648970"/>
                </a:lnTo>
                <a:lnTo>
                  <a:pt x="339712" y="659130"/>
                </a:lnTo>
                <a:lnTo>
                  <a:pt x="345433" y="669290"/>
                </a:lnTo>
                <a:lnTo>
                  <a:pt x="351786" y="680720"/>
                </a:lnTo>
                <a:lnTo>
                  <a:pt x="358903" y="693420"/>
                </a:lnTo>
                <a:lnTo>
                  <a:pt x="366911" y="706120"/>
                </a:lnTo>
                <a:lnTo>
                  <a:pt x="372399" y="716280"/>
                </a:lnTo>
                <a:lnTo>
                  <a:pt x="378409" y="726440"/>
                </a:lnTo>
                <a:lnTo>
                  <a:pt x="384874" y="737870"/>
                </a:lnTo>
                <a:lnTo>
                  <a:pt x="391729" y="748030"/>
                </a:lnTo>
                <a:lnTo>
                  <a:pt x="398908" y="759460"/>
                </a:lnTo>
                <a:lnTo>
                  <a:pt x="406346" y="769620"/>
                </a:lnTo>
                <a:lnTo>
                  <a:pt x="413978" y="781050"/>
                </a:lnTo>
                <a:lnTo>
                  <a:pt x="421737" y="792480"/>
                </a:lnTo>
                <a:lnTo>
                  <a:pt x="418552" y="803910"/>
                </a:lnTo>
                <a:lnTo>
                  <a:pt x="414379" y="815340"/>
                </a:lnTo>
                <a:lnTo>
                  <a:pt x="386207" y="855980"/>
                </a:lnTo>
                <a:lnTo>
                  <a:pt x="350791" y="881380"/>
                </a:lnTo>
                <a:lnTo>
                  <a:pt x="335839" y="887730"/>
                </a:lnTo>
                <a:lnTo>
                  <a:pt x="328333" y="891540"/>
                </a:lnTo>
                <a:lnTo>
                  <a:pt x="320827" y="894080"/>
                </a:lnTo>
                <a:lnTo>
                  <a:pt x="312077" y="896620"/>
                </a:lnTo>
                <a:lnTo>
                  <a:pt x="312077" y="1258570"/>
                </a:lnTo>
                <a:lnTo>
                  <a:pt x="593522" y="1258570"/>
                </a:lnTo>
                <a:lnTo>
                  <a:pt x="593522" y="1214120"/>
                </a:lnTo>
                <a:lnTo>
                  <a:pt x="584771" y="1212850"/>
                </a:lnTo>
                <a:lnTo>
                  <a:pt x="578510" y="1205230"/>
                </a:lnTo>
                <a:lnTo>
                  <a:pt x="578510" y="1186180"/>
                </a:lnTo>
                <a:lnTo>
                  <a:pt x="584771" y="1178560"/>
                </a:lnTo>
                <a:lnTo>
                  <a:pt x="593522" y="1178560"/>
                </a:lnTo>
                <a:lnTo>
                  <a:pt x="593522" y="1165860"/>
                </a:lnTo>
                <a:lnTo>
                  <a:pt x="584771" y="1164590"/>
                </a:lnTo>
                <a:lnTo>
                  <a:pt x="578510" y="1156970"/>
                </a:lnTo>
                <a:lnTo>
                  <a:pt x="578510" y="1137920"/>
                </a:lnTo>
                <a:lnTo>
                  <a:pt x="584771" y="1129030"/>
                </a:lnTo>
                <a:lnTo>
                  <a:pt x="593522" y="1129030"/>
                </a:lnTo>
                <a:lnTo>
                  <a:pt x="593522" y="1109980"/>
                </a:lnTo>
                <a:lnTo>
                  <a:pt x="555282" y="1096010"/>
                </a:lnTo>
                <a:lnTo>
                  <a:pt x="519962" y="1078230"/>
                </a:lnTo>
                <a:lnTo>
                  <a:pt x="486769" y="1056640"/>
                </a:lnTo>
                <a:lnTo>
                  <a:pt x="444443" y="1018540"/>
                </a:lnTo>
                <a:lnTo>
                  <a:pt x="413117" y="982980"/>
                </a:lnTo>
                <a:lnTo>
                  <a:pt x="391991" y="953770"/>
                </a:lnTo>
                <a:lnTo>
                  <a:pt x="381267" y="938530"/>
                </a:lnTo>
                <a:lnTo>
                  <a:pt x="370397" y="922020"/>
                </a:lnTo>
                <a:lnTo>
                  <a:pt x="381987" y="916940"/>
                </a:lnTo>
                <a:lnTo>
                  <a:pt x="392871" y="910590"/>
                </a:lnTo>
                <a:lnTo>
                  <a:pt x="421938" y="885190"/>
                </a:lnTo>
                <a:lnTo>
                  <a:pt x="447001" y="855980"/>
                </a:lnTo>
                <a:lnTo>
                  <a:pt x="462355" y="834390"/>
                </a:lnTo>
                <a:lnTo>
                  <a:pt x="469822" y="824230"/>
                </a:lnTo>
                <a:lnTo>
                  <a:pt x="592997" y="824230"/>
                </a:lnTo>
                <a:lnTo>
                  <a:pt x="592369" y="769620"/>
                </a:lnTo>
                <a:lnTo>
                  <a:pt x="551964" y="769620"/>
                </a:lnTo>
                <a:lnTo>
                  <a:pt x="538790" y="767080"/>
                </a:lnTo>
                <a:lnTo>
                  <a:pt x="501585" y="745490"/>
                </a:lnTo>
                <a:lnTo>
                  <a:pt x="476074" y="703580"/>
                </a:lnTo>
                <a:lnTo>
                  <a:pt x="474296" y="690880"/>
                </a:lnTo>
                <a:lnTo>
                  <a:pt x="474446" y="678180"/>
                </a:lnTo>
                <a:lnTo>
                  <a:pt x="504397" y="643890"/>
                </a:lnTo>
                <a:lnTo>
                  <a:pt x="545491" y="628650"/>
                </a:lnTo>
                <a:lnTo>
                  <a:pt x="593522" y="623570"/>
                </a:lnTo>
                <a:lnTo>
                  <a:pt x="593522" y="622300"/>
                </a:lnTo>
                <a:lnTo>
                  <a:pt x="427971" y="622300"/>
                </a:lnTo>
                <a:lnTo>
                  <a:pt x="418971" y="619760"/>
                </a:lnTo>
                <a:lnTo>
                  <a:pt x="410753" y="614680"/>
                </a:lnTo>
                <a:lnTo>
                  <a:pt x="403290" y="607060"/>
                </a:lnTo>
                <a:lnTo>
                  <a:pt x="396553" y="596900"/>
                </a:lnTo>
                <a:lnTo>
                  <a:pt x="332350" y="596900"/>
                </a:lnTo>
                <a:lnTo>
                  <a:pt x="321650" y="589280"/>
                </a:lnTo>
                <a:lnTo>
                  <a:pt x="312077" y="580390"/>
                </a:lnTo>
                <a:close/>
              </a:path>
              <a:path w="1188085" h="1258570">
                <a:moveTo>
                  <a:pt x="774124" y="815340"/>
                </a:moveTo>
                <a:lnTo>
                  <a:pt x="733245" y="815340"/>
                </a:lnTo>
                <a:lnTo>
                  <a:pt x="738023" y="828040"/>
                </a:lnTo>
                <a:lnTo>
                  <a:pt x="756130" y="864870"/>
                </a:lnTo>
                <a:lnTo>
                  <a:pt x="780232" y="895350"/>
                </a:lnTo>
                <a:lnTo>
                  <a:pt x="822439" y="923290"/>
                </a:lnTo>
                <a:lnTo>
                  <a:pt x="810807" y="937260"/>
                </a:lnTo>
                <a:lnTo>
                  <a:pt x="799515" y="951230"/>
                </a:lnTo>
                <a:lnTo>
                  <a:pt x="788510" y="965200"/>
                </a:lnTo>
                <a:lnTo>
                  <a:pt x="777738" y="976630"/>
                </a:lnTo>
                <a:lnTo>
                  <a:pt x="725513" y="1031240"/>
                </a:lnTo>
                <a:lnTo>
                  <a:pt x="693557" y="1056640"/>
                </a:lnTo>
                <a:lnTo>
                  <a:pt x="659372" y="1079500"/>
                </a:lnTo>
                <a:lnTo>
                  <a:pt x="621514" y="1098550"/>
                </a:lnTo>
                <a:lnTo>
                  <a:pt x="593522" y="1109980"/>
                </a:lnTo>
                <a:lnTo>
                  <a:pt x="593522" y="1129030"/>
                </a:lnTo>
                <a:lnTo>
                  <a:pt x="604787" y="1129030"/>
                </a:lnTo>
                <a:lnTo>
                  <a:pt x="612280" y="1136650"/>
                </a:lnTo>
                <a:lnTo>
                  <a:pt x="612280" y="1156970"/>
                </a:lnTo>
                <a:lnTo>
                  <a:pt x="604787" y="1165860"/>
                </a:lnTo>
                <a:lnTo>
                  <a:pt x="593522" y="1165860"/>
                </a:lnTo>
                <a:lnTo>
                  <a:pt x="593522" y="1178560"/>
                </a:lnTo>
                <a:lnTo>
                  <a:pt x="604787" y="1178560"/>
                </a:lnTo>
                <a:lnTo>
                  <a:pt x="612280" y="1184910"/>
                </a:lnTo>
                <a:lnTo>
                  <a:pt x="612280" y="1205230"/>
                </a:lnTo>
                <a:lnTo>
                  <a:pt x="604787" y="1214120"/>
                </a:lnTo>
                <a:lnTo>
                  <a:pt x="593522" y="1214120"/>
                </a:lnTo>
                <a:lnTo>
                  <a:pt x="593522" y="1258570"/>
                </a:lnTo>
                <a:lnTo>
                  <a:pt x="876224" y="1258570"/>
                </a:lnTo>
                <a:lnTo>
                  <a:pt x="875987" y="897890"/>
                </a:lnTo>
                <a:lnTo>
                  <a:pt x="866950" y="894080"/>
                </a:lnTo>
                <a:lnTo>
                  <a:pt x="855848" y="890270"/>
                </a:lnTo>
                <a:lnTo>
                  <a:pt x="840682" y="882650"/>
                </a:lnTo>
                <a:lnTo>
                  <a:pt x="827185" y="876300"/>
                </a:lnTo>
                <a:lnTo>
                  <a:pt x="815201" y="867410"/>
                </a:lnTo>
                <a:lnTo>
                  <a:pt x="804658" y="859790"/>
                </a:lnTo>
                <a:lnTo>
                  <a:pt x="795484" y="849630"/>
                </a:lnTo>
                <a:lnTo>
                  <a:pt x="787606" y="839470"/>
                </a:lnTo>
                <a:lnTo>
                  <a:pt x="780952" y="829310"/>
                </a:lnTo>
                <a:lnTo>
                  <a:pt x="775451" y="819150"/>
                </a:lnTo>
                <a:lnTo>
                  <a:pt x="774124" y="815340"/>
                </a:lnTo>
                <a:close/>
              </a:path>
              <a:path w="1188085" h="1258570">
                <a:moveTo>
                  <a:pt x="876224" y="897890"/>
                </a:moveTo>
                <a:lnTo>
                  <a:pt x="876224" y="1258570"/>
                </a:lnTo>
                <a:lnTo>
                  <a:pt x="1153745" y="1248410"/>
                </a:lnTo>
                <a:lnTo>
                  <a:pt x="1171285" y="1211580"/>
                </a:lnTo>
                <a:lnTo>
                  <a:pt x="1185281" y="1164590"/>
                </a:lnTo>
                <a:lnTo>
                  <a:pt x="1187691" y="1140460"/>
                </a:lnTo>
                <a:lnTo>
                  <a:pt x="1187100" y="1116330"/>
                </a:lnTo>
                <a:lnTo>
                  <a:pt x="1178363" y="1074420"/>
                </a:lnTo>
                <a:lnTo>
                  <a:pt x="1160661" y="1038860"/>
                </a:lnTo>
                <a:lnTo>
                  <a:pt x="1135323" y="1009650"/>
                </a:lnTo>
                <a:lnTo>
                  <a:pt x="1103676" y="985520"/>
                </a:lnTo>
                <a:lnTo>
                  <a:pt x="1067050" y="966470"/>
                </a:lnTo>
                <a:lnTo>
                  <a:pt x="1026772" y="948690"/>
                </a:lnTo>
                <a:lnTo>
                  <a:pt x="984171" y="933450"/>
                </a:lnTo>
                <a:lnTo>
                  <a:pt x="962415" y="927100"/>
                </a:lnTo>
                <a:lnTo>
                  <a:pt x="940576" y="919480"/>
                </a:lnTo>
                <a:lnTo>
                  <a:pt x="918820" y="913130"/>
                </a:lnTo>
                <a:lnTo>
                  <a:pt x="876224" y="897890"/>
                </a:lnTo>
                <a:close/>
              </a:path>
              <a:path w="1188085" h="1258570">
                <a:moveTo>
                  <a:pt x="592997" y="824230"/>
                </a:moveTo>
                <a:lnTo>
                  <a:pt x="469822" y="824230"/>
                </a:lnTo>
                <a:lnTo>
                  <a:pt x="506806" y="847090"/>
                </a:lnTo>
                <a:lnTo>
                  <a:pt x="519072" y="852170"/>
                </a:lnTo>
                <a:lnTo>
                  <a:pt x="542999" y="862330"/>
                </a:lnTo>
                <a:lnTo>
                  <a:pt x="554486" y="866140"/>
                </a:lnTo>
                <a:lnTo>
                  <a:pt x="565542" y="868680"/>
                </a:lnTo>
                <a:lnTo>
                  <a:pt x="576081" y="869950"/>
                </a:lnTo>
                <a:lnTo>
                  <a:pt x="593522" y="869950"/>
                </a:lnTo>
                <a:lnTo>
                  <a:pt x="592997" y="824230"/>
                </a:lnTo>
                <a:close/>
              </a:path>
              <a:path w="1188085" h="1258570">
                <a:moveTo>
                  <a:pt x="594779" y="750570"/>
                </a:moveTo>
                <a:lnTo>
                  <a:pt x="593522" y="750570"/>
                </a:lnTo>
                <a:lnTo>
                  <a:pt x="593522" y="869950"/>
                </a:lnTo>
                <a:lnTo>
                  <a:pt x="614177" y="869950"/>
                </a:lnTo>
                <a:lnTo>
                  <a:pt x="635924" y="864870"/>
                </a:lnTo>
                <a:lnTo>
                  <a:pt x="695968" y="839470"/>
                </a:lnTo>
                <a:lnTo>
                  <a:pt x="733245" y="815340"/>
                </a:lnTo>
                <a:lnTo>
                  <a:pt x="774124" y="815340"/>
                </a:lnTo>
                <a:lnTo>
                  <a:pt x="771029" y="806450"/>
                </a:lnTo>
                <a:lnTo>
                  <a:pt x="767615" y="795020"/>
                </a:lnTo>
                <a:lnTo>
                  <a:pt x="765136" y="782320"/>
                </a:lnTo>
                <a:lnTo>
                  <a:pt x="773596" y="773430"/>
                </a:lnTo>
                <a:lnTo>
                  <a:pt x="777125" y="769620"/>
                </a:lnTo>
                <a:lnTo>
                  <a:pt x="635812" y="769620"/>
                </a:lnTo>
                <a:lnTo>
                  <a:pt x="625098" y="767080"/>
                </a:lnTo>
                <a:lnTo>
                  <a:pt x="615153" y="759460"/>
                </a:lnTo>
                <a:lnTo>
                  <a:pt x="605280" y="753110"/>
                </a:lnTo>
                <a:lnTo>
                  <a:pt x="594779" y="750570"/>
                </a:lnTo>
                <a:close/>
              </a:path>
              <a:path w="1188085" h="1258570">
                <a:moveTo>
                  <a:pt x="592151" y="750570"/>
                </a:moveTo>
                <a:lnTo>
                  <a:pt x="582456" y="753110"/>
                </a:lnTo>
                <a:lnTo>
                  <a:pt x="573035" y="759460"/>
                </a:lnTo>
                <a:lnTo>
                  <a:pt x="563126" y="765810"/>
                </a:lnTo>
                <a:lnTo>
                  <a:pt x="551964" y="769620"/>
                </a:lnTo>
                <a:lnTo>
                  <a:pt x="592369" y="769620"/>
                </a:lnTo>
                <a:lnTo>
                  <a:pt x="592151" y="750570"/>
                </a:lnTo>
                <a:close/>
              </a:path>
              <a:path w="1188085" h="1258570">
                <a:moveTo>
                  <a:pt x="641140" y="579120"/>
                </a:moveTo>
                <a:lnTo>
                  <a:pt x="610400" y="579120"/>
                </a:lnTo>
                <a:lnTo>
                  <a:pt x="593522" y="581660"/>
                </a:lnTo>
                <a:lnTo>
                  <a:pt x="606978" y="624840"/>
                </a:lnTo>
                <a:lnTo>
                  <a:pt x="622932" y="626110"/>
                </a:lnTo>
                <a:lnTo>
                  <a:pt x="638334" y="628650"/>
                </a:lnTo>
                <a:lnTo>
                  <a:pt x="678549" y="643890"/>
                </a:lnTo>
                <a:lnTo>
                  <a:pt x="708213" y="683260"/>
                </a:lnTo>
                <a:lnTo>
                  <a:pt x="709569" y="697230"/>
                </a:lnTo>
                <a:lnTo>
                  <a:pt x="707716" y="707390"/>
                </a:lnTo>
                <a:lnTo>
                  <a:pt x="680583" y="748030"/>
                </a:lnTo>
                <a:lnTo>
                  <a:pt x="635812" y="769620"/>
                </a:lnTo>
                <a:lnTo>
                  <a:pt x="777125" y="769620"/>
                </a:lnTo>
                <a:lnTo>
                  <a:pt x="804780" y="734060"/>
                </a:lnTo>
                <a:lnTo>
                  <a:pt x="824263" y="699770"/>
                </a:lnTo>
                <a:lnTo>
                  <a:pt x="829801" y="688340"/>
                </a:lnTo>
                <a:lnTo>
                  <a:pt x="849437" y="655320"/>
                </a:lnTo>
                <a:lnTo>
                  <a:pt x="861212" y="632460"/>
                </a:lnTo>
                <a:lnTo>
                  <a:pt x="876224" y="624840"/>
                </a:lnTo>
                <a:lnTo>
                  <a:pt x="876099" y="622300"/>
                </a:lnTo>
                <a:lnTo>
                  <a:pt x="753505" y="622300"/>
                </a:lnTo>
                <a:lnTo>
                  <a:pt x="744500" y="621030"/>
                </a:lnTo>
                <a:lnTo>
                  <a:pt x="734873" y="615950"/>
                </a:lnTo>
                <a:lnTo>
                  <a:pt x="733628" y="613410"/>
                </a:lnTo>
                <a:lnTo>
                  <a:pt x="731126" y="612140"/>
                </a:lnTo>
                <a:lnTo>
                  <a:pt x="726792" y="609600"/>
                </a:lnTo>
                <a:lnTo>
                  <a:pt x="719140" y="603250"/>
                </a:lnTo>
                <a:lnTo>
                  <a:pt x="710656" y="598170"/>
                </a:lnTo>
                <a:lnTo>
                  <a:pt x="667989" y="582930"/>
                </a:lnTo>
                <a:lnTo>
                  <a:pt x="655041" y="580390"/>
                </a:lnTo>
                <a:lnTo>
                  <a:pt x="641140" y="579120"/>
                </a:lnTo>
                <a:close/>
              </a:path>
              <a:path w="1188085" h="1258570">
                <a:moveTo>
                  <a:pt x="311163" y="163830"/>
                </a:moveTo>
                <a:lnTo>
                  <a:pt x="306140" y="176530"/>
                </a:lnTo>
                <a:lnTo>
                  <a:pt x="301437" y="187960"/>
                </a:lnTo>
                <a:lnTo>
                  <a:pt x="297045" y="199390"/>
                </a:lnTo>
                <a:lnTo>
                  <a:pt x="292956" y="212090"/>
                </a:lnTo>
                <a:lnTo>
                  <a:pt x="289160" y="224790"/>
                </a:lnTo>
                <a:lnTo>
                  <a:pt x="285650" y="236220"/>
                </a:lnTo>
                <a:lnTo>
                  <a:pt x="276736" y="274320"/>
                </a:lnTo>
                <a:lnTo>
                  <a:pt x="270066" y="312420"/>
                </a:lnTo>
                <a:lnTo>
                  <a:pt x="265400" y="350520"/>
                </a:lnTo>
                <a:lnTo>
                  <a:pt x="263284" y="374650"/>
                </a:lnTo>
                <a:lnTo>
                  <a:pt x="260031" y="381000"/>
                </a:lnTo>
                <a:lnTo>
                  <a:pt x="245721" y="427990"/>
                </a:lnTo>
                <a:lnTo>
                  <a:pt x="241528" y="471170"/>
                </a:lnTo>
                <a:lnTo>
                  <a:pt x="241844" y="481330"/>
                </a:lnTo>
                <a:lnTo>
                  <a:pt x="247186" y="519430"/>
                </a:lnTo>
                <a:lnTo>
                  <a:pt x="257773" y="556260"/>
                </a:lnTo>
                <a:lnTo>
                  <a:pt x="283235" y="600710"/>
                </a:lnTo>
                <a:lnTo>
                  <a:pt x="312077" y="624840"/>
                </a:lnTo>
                <a:lnTo>
                  <a:pt x="310946" y="579120"/>
                </a:lnTo>
                <a:lnTo>
                  <a:pt x="304665" y="570230"/>
                </a:lnTo>
                <a:lnTo>
                  <a:pt x="298994" y="561340"/>
                </a:lnTo>
                <a:lnTo>
                  <a:pt x="282809" y="515620"/>
                </a:lnTo>
                <a:lnTo>
                  <a:pt x="277998" y="469900"/>
                </a:lnTo>
                <a:lnTo>
                  <a:pt x="277967" y="464820"/>
                </a:lnTo>
                <a:lnTo>
                  <a:pt x="278677" y="452120"/>
                </a:lnTo>
                <a:lnTo>
                  <a:pt x="285731" y="412750"/>
                </a:lnTo>
                <a:lnTo>
                  <a:pt x="304309" y="375920"/>
                </a:lnTo>
                <a:lnTo>
                  <a:pt x="312077" y="370840"/>
                </a:lnTo>
                <a:lnTo>
                  <a:pt x="311163" y="163830"/>
                </a:lnTo>
                <a:close/>
              </a:path>
              <a:path w="1188085" h="1258570">
                <a:moveTo>
                  <a:pt x="565698" y="577850"/>
                </a:moveTo>
                <a:lnTo>
                  <a:pt x="550393" y="577850"/>
                </a:lnTo>
                <a:lnTo>
                  <a:pt x="522754" y="580390"/>
                </a:lnTo>
                <a:lnTo>
                  <a:pt x="510371" y="584200"/>
                </a:lnTo>
                <a:lnTo>
                  <a:pt x="498913" y="586740"/>
                </a:lnTo>
                <a:lnTo>
                  <a:pt x="461861" y="605790"/>
                </a:lnTo>
                <a:lnTo>
                  <a:pt x="454673" y="610870"/>
                </a:lnTo>
                <a:lnTo>
                  <a:pt x="452171" y="612140"/>
                </a:lnTo>
                <a:lnTo>
                  <a:pt x="448424" y="615950"/>
                </a:lnTo>
                <a:lnTo>
                  <a:pt x="437779" y="621030"/>
                </a:lnTo>
                <a:lnTo>
                  <a:pt x="427971" y="622300"/>
                </a:lnTo>
                <a:lnTo>
                  <a:pt x="593522" y="622300"/>
                </a:lnTo>
                <a:lnTo>
                  <a:pt x="593522" y="581660"/>
                </a:lnTo>
                <a:lnTo>
                  <a:pt x="582024" y="580390"/>
                </a:lnTo>
                <a:lnTo>
                  <a:pt x="565698" y="577850"/>
                </a:lnTo>
                <a:close/>
              </a:path>
              <a:path w="1188085" h="1258570">
                <a:moveTo>
                  <a:pt x="652349" y="0"/>
                </a:moveTo>
                <a:lnTo>
                  <a:pt x="633423" y="0"/>
                </a:lnTo>
                <a:lnTo>
                  <a:pt x="613816" y="1270"/>
                </a:lnTo>
                <a:lnTo>
                  <a:pt x="593522" y="3810"/>
                </a:lnTo>
                <a:lnTo>
                  <a:pt x="593522" y="278130"/>
                </a:lnTo>
                <a:lnTo>
                  <a:pt x="613309" y="290830"/>
                </a:lnTo>
                <a:lnTo>
                  <a:pt x="633089" y="304800"/>
                </a:lnTo>
                <a:lnTo>
                  <a:pt x="643068" y="312420"/>
                </a:lnTo>
                <a:lnTo>
                  <a:pt x="663386" y="325120"/>
                </a:lnTo>
                <a:lnTo>
                  <a:pt x="673799" y="332740"/>
                </a:lnTo>
                <a:lnTo>
                  <a:pt x="684429" y="339090"/>
                </a:lnTo>
                <a:lnTo>
                  <a:pt x="695314" y="344170"/>
                </a:lnTo>
                <a:lnTo>
                  <a:pt x="706489" y="350520"/>
                </a:lnTo>
                <a:lnTo>
                  <a:pt x="742125" y="365760"/>
                </a:lnTo>
                <a:lnTo>
                  <a:pt x="781695" y="377190"/>
                </a:lnTo>
                <a:lnTo>
                  <a:pt x="826186" y="382270"/>
                </a:lnTo>
                <a:lnTo>
                  <a:pt x="825827" y="398780"/>
                </a:lnTo>
                <a:lnTo>
                  <a:pt x="822575" y="452120"/>
                </a:lnTo>
                <a:lnTo>
                  <a:pt x="815742" y="505460"/>
                </a:lnTo>
                <a:lnTo>
                  <a:pt x="804923" y="554990"/>
                </a:lnTo>
                <a:lnTo>
                  <a:pt x="789712" y="594360"/>
                </a:lnTo>
                <a:lnTo>
                  <a:pt x="761902" y="621030"/>
                </a:lnTo>
                <a:lnTo>
                  <a:pt x="753505" y="622300"/>
                </a:lnTo>
                <a:lnTo>
                  <a:pt x="876099" y="622300"/>
                </a:lnTo>
                <a:lnTo>
                  <a:pt x="874667" y="593090"/>
                </a:lnTo>
                <a:lnTo>
                  <a:pt x="854980" y="593090"/>
                </a:lnTo>
                <a:lnTo>
                  <a:pt x="844140" y="590550"/>
                </a:lnTo>
                <a:lnTo>
                  <a:pt x="841641" y="544830"/>
                </a:lnTo>
                <a:lnTo>
                  <a:pt x="840965" y="515620"/>
                </a:lnTo>
                <a:lnTo>
                  <a:pt x="841064" y="490220"/>
                </a:lnTo>
                <a:lnTo>
                  <a:pt x="843450" y="444500"/>
                </a:lnTo>
                <a:lnTo>
                  <a:pt x="850904" y="397510"/>
                </a:lnTo>
                <a:lnTo>
                  <a:pt x="876224" y="368300"/>
                </a:lnTo>
                <a:lnTo>
                  <a:pt x="876224" y="173990"/>
                </a:lnTo>
                <a:lnTo>
                  <a:pt x="858954" y="138430"/>
                </a:lnTo>
                <a:lnTo>
                  <a:pt x="828712" y="91440"/>
                </a:lnTo>
                <a:lnTo>
                  <a:pt x="793108" y="54610"/>
                </a:lnTo>
                <a:lnTo>
                  <a:pt x="751964" y="25400"/>
                </a:lnTo>
                <a:lnTo>
                  <a:pt x="705104" y="7620"/>
                </a:lnTo>
                <a:lnTo>
                  <a:pt x="670599" y="1270"/>
                </a:lnTo>
                <a:lnTo>
                  <a:pt x="652349" y="0"/>
                </a:lnTo>
                <a:close/>
              </a:path>
              <a:path w="1188085" h="1258570">
                <a:moveTo>
                  <a:pt x="876224" y="173990"/>
                </a:moveTo>
                <a:lnTo>
                  <a:pt x="882080" y="372110"/>
                </a:lnTo>
                <a:lnTo>
                  <a:pt x="888696" y="381000"/>
                </a:lnTo>
                <a:lnTo>
                  <a:pt x="895450" y="393700"/>
                </a:lnTo>
                <a:lnTo>
                  <a:pt x="907790" y="435610"/>
                </a:lnTo>
                <a:lnTo>
                  <a:pt x="910230" y="462280"/>
                </a:lnTo>
                <a:lnTo>
                  <a:pt x="910212" y="474980"/>
                </a:lnTo>
                <a:lnTo>
                  <a:pt x="905427" y="514350"/>
                </a:lnTo>
                <a:lnTo>
                  <a:pt x="888695" y="560070"/>
                </a:lnTo>
                <a:lnTo>
                  <a:pt x="876224" y="579120"/>
                </a:lnTo>
                <a:lnTo>
                  <a:pt x="883260" y="621030"/>
                </a:lnTo>
                <a:lnTo>
                  <a:pt x="910882" y="591820"/>
                </a:lnTo>
                <a:lnTo>
                  <a:pt x="931814" y="549910"/>
                </a:lnTo>
                <a:lnTo>
                  <a:pt x="943083" y="508000"/>
                </a:lnTo>
                <a:lnTo>
                  <a:pt x="945573" y="474980"/>
                </a:lnTo>
                <a:lnTo>
                  <a:pt x="945455" y="462280"/>
                </a:lnTo>
                <a:lnTo>
                  <a:pt x="940418" y="419100"/>
                </a:lnTo>
                <a:lnTo>
                  <a:pt x="924493" y="370840"/>
                </a:lnTo>
                <a:lnTo>
                  <a:pt x="922746" y="356870"/>
                </a:lnTo>
                <a:lnTo>
                  <a:pt x="920829" y="342900"/>
                </a:lnTo>
                <a:lnTo>
                  <a:pt x="918744" y="328930"/>
                </a:lnTo>
                <a:lnTo>
                  <a:pt x="916488" y="316230"/>
                </a:lnTo>
                <a:lnTo>
                  <a:pt x="914064" y="302260"/>
                </a:lnTo>
                <a:lnTo>
                  <a:pt x="911470" y="289560"/>
                </a:lnTo>
                <a:lnTo>
                  <a:pt x="908706" y="276860"/>
                </a:lnTo>
                <a:lnTo>
                  <a:pt x="905774" y="264160"/>
                </a:lnTo>
                <a:lnTo>
                  <a:pt x="902672" y="252730"/>
                </a:lnTo>
                <a:lnTo>
                  <a:pt x="899401" y="240030"/>
                </a:lnTo>
                <a:lnTo>
                  <a:pt x="884626" y="194310"/>
                </a:lnTo>
                <a:lnTo>
                  <a:pt x="880509" y="184150"/>
                </a:lnTo>
                <a:lnTo>
                  <a:pt x="876224" y="173990"/>
                </a:lnTo>
                <a:close/>
              </a:path>
              <a:path w="1188085" h="1258570">
                <a:moveTo>
                  <a:pt x="583893" y="5080"/>
                </a:moveTo>
                <a:lnTo>
                  <a:pt x="573115" y="7620"/>
                </a:lnTo>
                <a:lnTo>
                  <a:pt x="561153" y="10160"/>
                </a:lnTo>
                <a:lnTo>
                  <a:pt x="547561" y="12700"/>
                </a:lnTo>
                <a:lnTo>
                  <a:pt x="531890" y="16510"/>
                </a:lnTo>
                <a:lnTo>
                  <a:pt x="508442" y="21590"/>
                </a:lnTo>
                <a:lnTo>
                  <a:pt x="495538" y="24130"/>
                </a:lnTo>
                <a:lnTo>
                  <a:pt x="481276" y="27940"/>
                </a:lnTo>
                <a:lnTo>
                  <a:pt x="440244" y="35560"/>
                </a:lnTo>
                <a:lnTo>
                  <a:pt x="404456" y="52070"/>
                </a:lnTo>
                <a:lnTo>
                  <a:pt x="373540" y="74930"/>
                </a:lnTo>
                <a:lnTo>
                  <a:pt x="347123" y="104140"/>
                </a:lnTo>
                <a:lnTo>
                  <a:pt x="324831" y="137160"/>
                </a:lnTo>
                <a:lnTo>
                  <a:pt x="312077" y="162560"/>
                </a:lnTo>
                <a:lnTo>
                  <a:pt x="316854" y="370840"/>
                </a:lnTo>
                <a:lnTo>
                  <a:pt x="323945" y="374650"/>
                </a:lnTo>
                <a:lnTo>
                  <a:pt x="330682" y="382270"/>
                </a:lnTo>
                <a:lnTo>
                  <a:pt x="343661" y="426720"/>
                </a:lnTo>
                <a:lnTo>
                  <a:pt x="346451" y="464820"/>
                </a:lnTo>
                <a:lnTo>
                  <a:pt x="346541" y="482600"/>
                </a:lnTo>
                <a:lnTo>
                  <a:pt x="346415" y="487680"/>
                </a:lnTo>
                <a:lnTo>
                  <a:pt x="342708" y="537210"/>
                </a:lnTo>
                <a:lnTo>
                  <a:pt x="335606" y="581660"/>
                </a:lnTo>
                <a:lnTo>
                  <a:pt x="332350" y="596900"/>
                </a:lnTo>
                <a:lnTo>
                  <a:pt x="396553" y="596900"/>
                </a:lnTo>
                <a:lnTo>
                  <a:pt x="380435" y="553720"/>
                </a:lnTo>
                <a:lnTo>
                  <a:pt x="369883" y="497840"/>
                </a:lnTo>
                <a:lnTo>
                  <a:pt x="365576" y="457200"/>
                </a:lnTo>
                <a:lnTo>
                  <a:pt x="363199" y="416560"/>
                </a:lnTo>
                <a:lnTo>
                  <a:pt x="362648" y="394970"/>
                </a:lnTo>
                <a:lnTo>
                  <a:pt x="362773" y="360680"/>
                </a:lnTo>
                <a:lnTo>
                  <a:pt x="365467" y="318770"/>
                </a:lnTo>
                <a:lnTo>
                  <a:pt x="378202" y="270510"/>
                </a:lnTo>
                <a:lnTo>
                  <a:pt x="396811" y="234950"/>
                </a:lnTo>
                <a:lnTo>
                  <a:pt x="444956" y="217170"/>
                </a:lnTo>
                <a:lnTo>
                  <a:pt x="591372" y="217170"/>
                </a:lnTo>
                <a:lnTo>
                  <a:pt x="583893" y="5080"/>
                </a:lnTo>
                <a:close/>
              </a:path>
              <a:path w="1188085" h="1258570">
                <a:moveTo>
                  <a:pt x="874107" y="581660"/>
                </a:moveTo>
                <a:lnTo>
                  <a:pt x="865068" y="589280"/>
                </a:lnTo>
                <a:lnTo>
                  <a:pt x="854980" y="593090"/>
                </a:lnTo>
                <a:lnTo>
                  <a:pt x="874667" y="593090"/>
                </a:lnTo>
                <a:lnTo>
                  <a:pt x="874107" y="581660"/>
                </a:lnTo>
                <a:close/>
              </a:path>
              <a:path w="1188085" h="1258570">
                <a:moveTo>
                  <a:pt x="591372" y="217170"/>
                </a:moveTo>
                <a:lnTo>
                  <a:pt x="444956" y="217170"/>
                </a:lnTo>
                <a:lnTo>
                  <a:pt x="470570" y="219710"/>
                </a:lnTo>
                <a:lnTo>
                  <a:pt x="498476" y="227330"/>
                </a:lnTo>
                <a:lnTo>
                  <a:pt x="539362" y="243840"/>
                </a:lnTo>
                <a:lnTo>
                  <a:pt x="593522" y="278130"/>
                </a:lnTo>
                <a:lnTo>
                  <a:pt x="591372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28689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集合类型及操作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69307" y="1398310"/>
            <a:ext cx="2778125" cy="219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639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集合类型定义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639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集合操作符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639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集合处理方法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639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集合类型应用场景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860035" y="3736352"/>
            <a:ext cx="875360" cy="805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4538" y="2302361"/>
            <a:ext cx="30753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集合类型定义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187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集合类型的定义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4384" y="1529255"/>
            <a:ext cx="7258684" cy="200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集合是多个元素的无序组合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集合类型与数学中的集合概念一致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集合元素之间无序，每个元素唯一，不存在相同元素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384" y="3940020"/>
            <a:ext cx="57346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集合元素不可更改，不能是可变数据类型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74377" y="3942087"/>
            <a:ext cx="1041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为什</a:t>
            </a:r>
            <a:r>
              <a:rPr sz="2000" b="1" dirty="0">
                <a:solidFill>
                  <a:srgbClr val="C00000"/>
                </a:solidFill>
                <a:latin typeface="Heiti SC"/>
                <a:cs typeface="Heiti SC"/>
              </a:rPr>
              <a:t>么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？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187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集合类型的定义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4384" y="1529255"/>
            <a:ext cx="5848985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集合是多个元素的无序组合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集合用大括号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dirty="0">
                <a:latin typeface="Arial"/>
                <a:cs typeface="Arial"/>
              </a:rPr>
              <a:t>{}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表示，元素间用逗号分隔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建立集合类型用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dirty="0">
                <a:latin typeface="Arial"/>
                <a:cs typeface="Arial"/>
              </a:rPr>
              <a:t>{}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或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spc="-155" dirty="0">
                <a:latin typeface="Arial"/>
                <a:cs typeface="Arial"/>
              </a:rPr>
              <a:t>s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165" dirty="0">
                <a:latin typeface="Arial"/>
                <a:cs typeface="Arial"/>
              </a:rPr>
              <a:t>t(</a:t>
            </a:r>
            <a:r>
              <a:rPr sz="2400" b="1" spc="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建立空集合类型，必须使用</a:t>
            </a:r>
            <a:r>
              <a:rPr sz="2400" b="1" spc="-155" dirty="0">
                <a:latin typeface="Arial"/>
                <a:cs typeface="Arial"/>
              </a:rPr>
              <a:t>s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165" dirty="0">
                <a:latin typeface="Arial"/>
                <a:cs typeface="Arial"/>
              </a:rPr>
              <a:t>t(</a:t>
            </a:r>
            <a:r>
              <a:rPr sz="2400" b="1" spc="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8078" y="1736129"/>
            <a:ext cx="7694930" cy="751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850900" algn="l"/>
                <a:tab pos="1130300" algn="l"/>
                <a:tab pos="2666365" algn="l"/>
                <a:tab pos="3365500" algn="l"/>
                <a:tab pos="574040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475" dirty="0">
                <a:latin typeface="FZLTZHB--B51-0"/>
                <a:cs typeface="FZLTZHB--B51-0"/>
              </a:rPr>
              <a:t>A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00" dirty="0">
                <a:latin typeface="FZLTZHB--B51-0"/>
                <a:cs typeface="FZLTZHB--B51-0"/>
              </a:rPr>
              <a:t>{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145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ho</a:t>
            </a:r>
            <a:r>
              <a:rPr sz="2000" b="1" spc="-250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70" dirty="0">
                <a:latin typeface="FZLTZHB--B51-0"/>
                <a:cs typeface="FZLTZHB--B51-0"/>
              </a:rPr>
              <a:t>1</a:t>
            </a:r>
            <a:r>
              <a:rPr sz="2000" b="1" spc="-90" dirty="0">
                <a:latin typeface="FZLTZHB--B51-0"/>
                <a:cs typeface="FZLTZHB--B51-0"/>
              </a:rPr>
              <a:t>2</a:t>
            </a:r>
            <a:r>
              <a:rPr sz="2000" b="1" spc="110" dirty="0">
                <a:latin typeface="FZLTZHB--B51-0"/>
                <a:cs typeface="FZLTZHB--B51-0"/>
              </a:rPr>
              <a:t>3,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145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ho</a:t>
            </a:r>
            <a:r>
              <a:rPr sz="2000" b="1" spc="-250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45" dirty="0">
                <a:latin typeface="FZLTZHB--B51-0"/>
                <a:cs typeface="FZLTZHB--B51-0"/>
              </a:rPr>
              <a:t>,</a:t>
            </a:r>
            <a:r>
              <a:rPr sz="2000" b="1" spc="-70" dirty="0">
                <a:latin typeface="FZLTZHB--B51-0"/>
                <a:cs typeface="FZLTZHB--B51-0"/>
              </a:rPr>
              <a:t>1</a:t>
            </a:r>
            <a:r>
              <a:rPr sz="2000" b="1" spc="-90" dirty="0">
                <a:latin typeface="FZLTZHB--B51-0"/>
                <a:cs typeface="FZLTZHB--B51-0"/>
              </a:rPr>
              <a:t>2</a:t>
            </a:r>
            <a:r>
              <a:rPr sz="2000" b="1" spc="50" dirty="0">
                <a:latin typeface="FZLTZHB--B51-0"/>
                <a:cs typeface="FZLTZHB--B51-0"/>
              </a:rPr>
              <a:t>3</a:t>
            </a:r>
            <a:r>
              <a:rPr sz="2000" b="1" spc="25" dirty="0">
                <a:latin typeface="FZLTZHB--B51-0"/>
                <a:cs typeface="FZLTZHB--B51-0"/>
              </a:rPr>
              <a:t>)</a:t>
            </a:r>
            <a:r>
              <a:rPr sz="2000" b="1" spc="300" dirty="0">
                <a:latin typeface="FZLTZHB--B51-0"/>
                <a:cs typeface="FZLTZHB--B51-0"/>
              </a:rPr>
              <a:t>}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85" dirty="0">
                <a:solidFill>
                  <a:srgbClr val="C00000"/>
                </a:solidFill>
                <a:latin typeface="FZLTZHB--B51-0"/>
                <a:cs typeface="FZLTZHB--B51-0"/>
              </a:rPr>
              <a:t>#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使用</a:t>
            </a:r>
            <a:r>
              <a:rPr sz="2000" b="1" spc="295" dirty="0">
                <a:solidFill>
                  <a:srgbClr val="C00000"/>
                </a:solidFill>
                <a:latin typeface="FZLTZHB--B51-0"/>
                <a:cs typeface="FZLTZHB--B51-0"/>
              </a:rPr>
              <a:t>{</a:t>
            </a:r>
            <a:r>
              <a:rPr sz="2000" b="1" spc="300" dirty="0">
                <a:solidFill>
                  <a:srgbClr val="C00000"/>
                </a:solidFill>
                <a:latin typeface="FZLTZHB--B51-0"/>
                <a:cs typeface="FZLTZHB--B51-0"/>
              </a:rPr>
              <a:t>}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建立集合</a:t>
            </a:r>
            <a:endParaRPr sz="20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850900" algn="l"/>
                <a:tab pos="2248535" algn="l"/>
                <a:tab pos="3785870" algn="l"/>
              </a:tabLst>
            </a:pPr>
            <a:r>
              <a:rPr sz="2000" b="1" spc="295" dirty="0">
                <a:solidFill>
                  <a:srgbClr val="0010FF"/>
                </a:solidFill>
                <a:latin typeface="FZLTZHB--B51-0"/>
                <a:cs typeface="FZLTZHB--B51-0"/>
              </a:rPr>
              <a:t>{</a:t>
            </a:r>
            <a:r>
              <a:rPr sz="2000" b="1" spc="-70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9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10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10" dirty="0">
                <a:solidFill>
                  <a:srgbClr val="0010FF"/>
                </a:solidFill>
                <a:latin typeface="FZLTZHB--B51-0"/>
                <a:cs typeface="FZLTZHB--B51-0"/>
              </a:rPr>
              <a:t>p</a:t>
            </a:r>
            <a:r>
              <a:rPr sz="2000" b="1" spc="-110" dirty="0">
                <a:solidFill>
                  <a:srgbClr val="0010FF"/>
                </a:solidFill>
                <a:latin typeface="FZLTZHB--B51-0"/>
                <a:cs typeface="FZLTZHB--B51-0"/>
              </a:rPr>
              <a:t>y</a:t>
            </a:r>
            <a:r>
              <a:rPr sz="2000" b="1" spc="35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ho</a:t>
            </a:r>
            <a:r>
              <a:rPr sz="2000" b="1" spc="310" dirty="0">
                <a:solidFill>
                  <a:srgbClr val="0010FF"/>
                </a:solidFill>
                <a:latin typeface="FZLTZHB--B51-0"/>
                <a:cs typeface="FZLTZHB--B51-0"/>
              </a:rPr>
              <a:t>n</a:t>
            </a:r>
            <a:r>
              <a:rPr sz="2000" b="1" spc="10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20" dirty="0">
                <a:solidFill>
                  <a:srgbClr val="0010FF"/>
                </a:solidFill>
                <a:latin typeface="FZLTZHB--B51-0"/>
                <a:cs typeface="FZLTZHB--B51-0"/>
              </a:rPr>
              <a:t>(</a:t>
            </a:r>
            <a:r>
              <a:rPr sz="2000" b="1" spc="34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p</a:t>
            </a:r>
            <a:r>
              <a:rPr sz="2000" b="1" spc="-110" dirty="0">
                <a:solidFill>
                  <a:srgbClr val="0010FF"/>
                </a:solidFill>
                <a:latin typeface="FZLTZHB--B51-0"/>
                <a:cs typeface="FZLTZHB--B51-0"/>
              </a:rPr>
              <a:t>y</a:t>
            </a:r>
            <a:r>
              <a:rPr sz="2000" b="1" spc="4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65" dirty="0">
                <a:solidFill>
                  <a:srgbClr val="0010FF"/>
                </a:solidFill>
                <a:latin typeface="FZLTZHB--B51-0"/>
                <a:cs typeface="FZLTZHB--B51-0"/>
              </a:rPr>
              <a:t>h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on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4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204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305" dirty="0">
                <a:solidFill>
                  <a:srgbClr val="0010FF"/>
                </a:solidFill>
                <a:latin typeface="FZLTZHB--B51-0"/>
                <a:cs typeface="FZLTZHB--B51-0"/>
              </a:rPr>
              <a:t>)}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8078" y="2665607"/>
            <a:ext cx="3519804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850265" algn="l"/>
                <a:tab pos="113030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490" dirty="0">
                <a:latin typeface="FZLTZHB--B51-0"/>
                <a:cs typeface="FZLTZHB--B51-0"/>
              </a:rPr>
              <a:t>B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70" dirty="0">
                <a:latin typeface="FZLTZHB--B51-0"/>
                <a:cs typeface="FZLTZHB--B51-0"/>
              </a:rPr>
              <a:t>s</a:t>
            </a:r>
            <a:r>
              <a:rPr sz="2000" b="1" spc="-190" dirty="0">
                <a:latin typeface="FZLTZHB--B51-0"/>
                <a:cs typeface="FZLTZHB--B51-0"/>
              </a:rPr>
              <a:t>e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305" dirty="0">
                <a:latin typeface="FZLTZHB--B51-0"/>
                <a:cs typeface="FZLTZHB--B51-0"/>
              </a:rPr>
              <a:t>(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170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-190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35" dirty="0">
                <a:solidFill>
                  <a:srgbClr val="1DB41D"/>
                </a:solidFill>
                <a:latin typeface="FZLTZHB--B51-0"/>
                <a:cs typeface="FZLTZHB--B51-0"/>
              </a:rPr>
              <a:t>y1</a:t>
            </a:r>
            <a:r>
              <a:rPr sz="2000" b="1" spc="-215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850900" algn="l"/>
                <a:tab pos="1550035" algn="l"/>
                <a:tab pos="2249170" algn="l"/>
                <a:tab pos="2947670" algn="l"/>
              </a:tabLst>
            </a:pPr>
            <a:r>
              <a:rPr sz="2000" b="1" spc="295" dirty="0">
                <a:solidFill>
                  <a:srgbClr val="0010FF"/>
                </a:solidFill>
                <a:latin typeface="FZLTZHB--B51-0"/>
                <a:cs typeface="FZLTZHB--B51-0"/>
              </a:rPr>
              <a:t>{</a:t>
            </a:r>
            <a:r>
              <a:rPr sz="2000" b="1" spc="21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9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10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10" dirty="0">
                <a:solidFill>
                  <a:srgbClr val="0010FF"/>
                </a:solidFill>
                <a:latin typeface="FZLTZHB--B51-0"/>
                <a:cs typeface="FZLTZHB--B51-0"/>
              </a:rPr>
              <a:t>p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4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114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10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2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00" dirty="0">
                <a:solidFill>
                  <a:srgbClr val="0010FF"/>
                </a:solidFill>
                <a:latin typeface="FZLTZHB--B51-0"/>
                <a:cs typeface="FZLTZHB--B51-0"/>
              </a:rPr>
              <a:t>y</a:t>
            </a:r>
            <a:r>
              <a:rPr sz="2000" b="1" spc="15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00" dirty="0">
                <a:solidFill>
                  <a:srgbClr val="0010FF"/>
                </a:solidFill>
                <a:latin typeface="FZLTZHB--B51-0"/>
                <a:cs typeface="FZLTZHB--B51-0"/>
              </a:rPr>
              <a:t>}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8760" y="2650629"/>
            <a:ext cx="2385060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85" dirty="0">
                <a:solidFill>
                  <a:srgbClr val="C00000"/>
                </a:solidFill>
                <a:latin typeface="FZLTZHB--B51-0"/>
                <a:cs typeface="FZLTZHB--B51-0"/>
              </a:rPr>
              <a:t>#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使用</a:t>
            </a:r>
            <a:r>
              <a:rPr sz="2000" b="1" spc="-170" dirty="0">
                <a:solidFill>
                  <a:srgbClr val="C00000"/>
                </a:solidFill>
                <a:latin typeface="FZLTZHB--B51-0"/>
                <a:cs typeface="FZLTZHB--B51-0"/>
              </a:rPr>
              <a:t>s</a:t>
            </a:r>
            <a:r>
              <a:rPr sz="2000" b="1" spc="-190" dirty="0">
                <a:solidFill>
                  <a:srgbClr val="C00000"/>
                </a:solidFill>
                <a:latin typeface="FZLTZHB--B51-0"/>
                <a:cs typeface="FZLTZHB--B51-0"/>
              </a:rPr>
              <a:t>e</a:t>
            </a:r>
            <a:r>
              <a:rPr sz="2000" b="1" spc="320" dirty="0">
                <a:solidFill>
                  <a:srgbClr val="C00000"/>
                </a:solidFill>
                <a:latin typeface="FZLTZHB--B51-0"/>
                <a:cs typeface="FZLTZHB--B51-0"/>
              </a:rPr>
              <a:t>t</a:t>
            </a:r>
            <a:r>
              <a:rPr sz="2000" b="1" spc="330" dirty="0">
                <a:solidFill>
                  <a:srgbClr val="C00000"/>
                </a:solidFill>
                <a:latin typeface="FZLTZHB--B51-0"/>
                <a:cs typeface="FZLTZHB--B51-0"/>
              </a:rPr>
              <a:t>(</a:t>
            </a:r>
            <a:r>
              <a:rPr sz="2000" b="1" spc="300" dirty="0">
                <a:solidFill>
                  <a:srgbClr val="C00000"/>
                </a:solidFill>
                <a:latin typeface="FZLTZHB--B51-0"/>
                <a:cs typeface="FZLTZHB--B51-0"/>
              </a:rPr>
              <a:t>)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建立集合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8585" y="3580108"/>
            <a:ext cx="5196205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850265" algn="l"/>
                <a:tab pos="1129665" algn="l"/>
                <a:tab pos="2667635" algn="l"/>
                <a:tab pos="336613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550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00" dirty="0">
                <a:latin typeface="FZLTZHB--B51-0"/>
                <a:cs typeface="FZLTZHB--B51-0"/>
              </a:rPr>
              <a:t>{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145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-254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-215" dirty="0">
                <a:latin typeface="FZLTZHB--B51-0"/>
                <a:cs typeface="FZLTZHB--B51-0"/>
              </a:rPr>
              <a:t>2</a:t>
            </a:r>
            <a:r>
              <a:rPr sz="2000" b="1" spc="110" dirty="0">
                <a:latin typeface="FZLTZHB--B51-0"/>
                <a:cs typeface="FZLTZHB--B51-0"/>
              </a:rPr>
              <a:t>3,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145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-254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45" dirty="0">
                <a:latin typeface="FZLTZHB--B51-0"/>
                <a:cs typeface="FZLTZHB--B51-0"/>
              </a:rPr>
              <a:t>,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-204" dirty="0">
                <a:latin typeface="FZLTZHB--B51-0"/>
                <a:cs typeface="FZLTZHB--B51-0"/>
              </a:rPr>
              <a:t>2</a:t>
            </a:r>
            <a:r>
              <a:rPr sz="2000" b="1" spc="-229" dirty="0">
                <a:latin typeface="FZLTZHB--B51-0"/>
                <a:cs typeface="FZLTZHB--B51-0"/>
              </a:rPr>
              <a:t>3</a:t>
            </a:r>
            <a:r>
              <a:rPr sz="2000" b="1" spc="300" dirty="0">
                <a:latin typeface="FZLTZHB--B51-0"/>
                <a:cs typeface="FZLTZHB--B51-0"/>
              </a:rPr>
              <a:t>}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550035" algn="l"/>
              </a:tabLst>
            </a:pPr>
            <a:r>
              <a:rPr sz="2000" b="1" spc="295" dirty="0">
                <a:solidFill>
                  <a:srgbClr val="0010FF"/>
                </a:solidFill>
                <a:latin typeface="FZLTZHB--B51-0"/>
                <a:cs typeface="FZLTZHB--B51-0"/>
              </a:rPr>
              <a:t>{</a:t>
            </a:r>
            <a:r>
              <a:rPr sz="2000" b="1" spc="10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10" dirty="0">
                <a:solidFill>
                  <a:srgbClr val="0010FF"/>
                </a:solidFill>
                <a:latin typeface="FZLTZHB--B51-0"/>
                <a:cs typeface="FZLTZHB--B51-0"/>
              </a:rPr>
              <a:t>p</a:t>
            </a:r>
            <a:r>
              <a:rPr sz="2000" b="1" spc="-110" dirty="0">
                <a:solidFill>
                  <a:srgbClr val="0010FF"/>
                </a:solidFill>
                <a:latin typeface="FZLTZHB--B51-0"/>
                <a:cs typeface="FZLTZHB--B51-0"/>
              </a:rPr>
              <a:t>y</a:t>
            </a:r>
            <a:r>
              <a:rPr sz="2000" b="1" spc="35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h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o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n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4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21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-21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300" dirty="0">
                <a:solidFill>
                  <a:srgbClr val="0010FF"/>
                </a:solidFill>
                <a:latin typeface="FZLTZHB--B51-0"/>
                <a:cs typeface="FZLTZHB--B51-0"/>
              </a:rPr>
              <a:t>}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187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集合类型的定义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8284" y="2302361"/>
            <a:ext cx="2566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集合操作符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987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集合间操作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99957" y="1926608"/>
            <a:ext cx="629285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b="1" spc="-14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200" b="1" spc="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135" dirty="0">
                <a:solidFill>
                  <a:srgbClr val="C00000"/>
                </a:solidFill>
                <a:latin typeface="Arial"/>
                <a:cs typeface="Arial"/>
              </a:rPr>
              <a:t>|</a:t>
            </a:r>
            <a:r>
              <a:rPr sz="2200" b="1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3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2200" b="1" dirty="0">
                <a:solidFill>
                  <a:srgbClr val="C00000"/>
                </a:solidFill>
                <a:latin typeface="Heiti SC"/>
                <a:cs typeface="Heiti SC"/>
              </a:rPr>
              <a:t>并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3266" y="1716404"/>
            <a:ext cx="1296161" cy="1296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3266" y="1716404"/>
            <a:ext cx="1296670" cy="1296670"/>
          </a:xfrm>
          <a:custGeom>
            <a:avLst/>
            <a:gdLst/>
            <a:ahLst/>
            <a:cxnLst/>
            <a:rect l="l" t="t" r="r" b="b"/>
            <a:pathLst>
              <a:path w="1296670" h="1296670">
                <a:moveTo>
                  <a:pt x="0" y="648081"/>
                </a:moveTo>
                <a:lnTo>
                  <a:pt x="2148" y="594928"/>
                </a:lnTo>
                <a:lnTo>
                  <a:pt x="8482" y="542959"/>
                </a:lnTo>
                <a:lnTo>
                  <a:pt x="18835" y="492340"/>
                </a:lnTo>
                <a:lnTo>
                  <a:pt x="33039" y="443237"/>
                </a:lnTo>
                <a:lnTo>
                  <a:pt x="50929" y="395819"/>
                </a:lnTo>
                <a:lnTo>
                  <a:pt x="72337" y="350250"/>
                </a:lnTo>
                <a:lnTo>
                  <a:pt x="97097" y="306700"/>
                </a:lnTo>
                <a:lnTo>
                  <a:pt x="125042" y="265333"/>
                </a:lnTo>
                <a:lnTo>
                  <a:pt x="156005" y="226317"/>
                </a:lnTo>
                <a:lnTo>
                  <a:pt x="189818" y="189818"/>
                </a:lnTo>
                <a:lnTo>
                  <a:pt x="226317" y="156005"/>
                </a:lnTo>
                <a:lnTo>
                  <a:pt x="265333" y="125042"/>
                </a:lnTo>
                <a:lnTo>
                  <a:pt x="306700" y="97097"/>
                </a:lnTo>
                <a:lnTo>
                  <a:pt x="350250" y="72337"/>
                </a:lnTo>
                <a:lnTo>
                  <a:pt x="395819" y="50929"/>
                </a:lnTo>
                <a:lnTo>
                  <a:pt x="443237" y="33039"/>
                </a:lnTo>
                <a:lnTo>
                  <a:pt x="492340" y="18835"/>
                </a:lnTo>
                <a:lnTo>
                  <a:pt x="542959" y="8482"/>
                </a:lnTo>
                <a:lnTo>
                  <a:pt x="594928" y="2148"/>
                </a:lnTo>
                <a:lnTo>
                  <a:pt x="648081" y="0"/>
                </a:lnTo>
                <a:lnTo>
                  <a:pt x="701233" y="2148"/>
                </a:lnTo>
                <a:lnTo>
                  <a:pt x="753202" y="8482"/>
                </a:lnTo>
                <a:lnTo>
                  <a:pt x="803821" y="18835"/>
                </a:lnTo>
                <a:lnTo>
                  <a:pt x="852924" y="33039"/>
                </a:lnTo>
                <a:lnTo>
                  <a:pt x="900342" y="50929"/>
                </a:lnTo>
                <a:lnTo>
                  <a:pt x="945911" y="72337"/>
                </a:lnTo>
                <a:lnTo>
                  <a:pt x="989461" y="97097"/>
                </a:lnTo>
                <a:lnTo>
                  <a:pt x="1030828" y="125042"/>
                </a:lnTo>
                <a:lnTo>
                  <a:pt x="1069844" y="156005"/>
                </a:lnTo>
                <a:lnTo>
                  <a:pt x="1106343" y="189818"/>
                </a:lnTo>
                <a:lnTo>
                  <a:pt x="1140156" y="226317"/>
                </a:lnTo>
                <a:lnTo>
                  <a:pt x="1171119" y="265333"/>
                </a:lnTo>
                <a:lnTo>
                  <a:pt x="1199064" y="306700"/>
                </a:lnTo>
                <a:lnTo>
                  <a:pt x="1223824" y="350250"/>
                </a:lnTo>
                <a:lnTo>
                  <a:pt x="1245232" y="395819"/>
                </a:lnTo>
                <a:lnTo>
                  <a:pt x="1263122" y="443237"/>
                </a:lnTo>
                <a:lnTo>
                  <a:pt x="1277326" y="492340"/>
                </a:lnTo>
                <a:lnTo>
                  <a:pt x="1287679" y="542959"/>
                </a:lnTo>
                <a:lnTo>
                  <a:pt x="1294013" y="594928"/>
                </a:lnTo>
                <a:lnTo>
                  <a:pt x="1296162" y="648081"/>
                </a:lnTo>
                <a:lnTo>
                  <a:pt x="1294013" y="701233"/>
                </a:lnTo>
                <a:lnTo>
                  <a:pt x="1287679" y="753202"/>
                </a:lnTo>
                <a:lnTo>
                  <a:pt x="1277326" y="803821"/>
                </a:lnTo>
                <a:lnTo>
                  <a:pt x="1263122" y="852924"/>
                </a:lnTo>
                <a:lnTo>
                  <a:pt x="1245232" y="900342"/>
                </a:lnTo>
                <a:lnTo>
                  <a:pt x="1223824" y="945911"/>
                </a:lnTo>
                <a:lnTo>
                  <a:pt x="1199064" y="989461"/>
                </a:lnTo>
                <a:lnTo>
                  <a:pt x="1171119" y="1030828"/>
                </a:lnTo>
                <a:lnTo>
                  <a:pt x="1140156" y="1069844"/>
                </a:lnTo>
                <a:lnTo>
                  <a:pt x="1106343" y="1106343"/>
                </a:lnTo>
                <a:lnTo>
                  <a:pt x="1069844" y="1140156"/>
                </a:lnTo>
                <a:lnTo>
                  <a:pt x="1030828" y="1171119"/>
                </a:lnTo>
                <a:lnTo>
                  <a:pt x="989461" y="1199064"/>
                </a:lnTo>
                <a:lnTo>
                  <a:pt x="945911" y="1223824"/>
                </a:lnTo>
                <a:lnTo>
                  <a:pt x="900342" y="1245232"/>
                </a:lnTo>
                <a:lnTo>
                  <a:pt x="852924" y="1263122"/>
                </a:lnTo>
                <a:lnTo>
                  <a:pt x="803821" y="1277326"/>
                </a:lnTo>
                <a:lnTo>
                  <a:pt x="753202" y="1287679"/>
                </a:lnTo>
                <a:lnTo>
                  <a:pt x="701233" y="1294013"/>
                </a:lnTo>
                <a:lnTo>
                  <a:pt x="648081" y="1296162"/>
                </a:lnTo>
                <a:lnTo>
                  <a:pt x="594928" y="1294013"/>
                </a:lnTo>
                <a:lnTo>
                  <a:pt x="542959" y="1287679"/>
                </a:lnTo>
                <a:lnTo>
                  <a:pt x="492340" y="1277326"/>
                </a:lnTo>
                <a:lnTo>
                  <a:pt x="443237" y="1263122"/>
                </a:lnTo>
                <a:lnTo>
                  <a:pt x="395819" y="1245232"/>
                </a:lnTo>
                <a:lnTo>
                  <a:pt x="350250" y="1223824"/>
                </a:lnTo>
                <a:lnTo>
                  <a:pt x="306700" y="1199064"/>
                </a:lnTo>
                <a:lnTo>
                  <a:pt x="265333" y="1171119"/>
                </a:lnTo>
                <a:lnTo>
                  <a:pt x="226317" y="1140156"/>
                </a:lnTo>
                <a:lnTo>
                  <a:pt x="189818" y="1106343"/>
                </a:lnTo>
                <a:lnTo>
                  <a:pt x="156005" y="1069844"/>
                </a:lnTo>
                <a:lnTo>
                  <a:pt x="125042" y="1030828"/>
                </a:lnTo>
                <a:lnTo>
                  <a:pt x="97097" y="989461"/>
                </a:lnTo>
                <a:lnTo>
                  <a:pt x="72337" y="945911"/>
                </a:lnTo>
                <a:lnTo>
                  <a:pt x="50929" y="900342"/>
                </a:lnTo>
                <a:lnTo>
                  <a:pt x="33039" y="852924"/>
                </a:lnTo>
                <a:lnTo>
                  <a:pt x="18835" y="803821"/>
                </a:lnTo>
                <a:lnTo>
                  <a:pt x="8482" y="753202"/>
                </a:lnTo>
                <a:lnTo>
                  <a:pt x="2148" y="701233"/>
                </a:lnTo>
                <a:lnTo>
                  <a:pt x="0" y="648081"/>
                </a:lnTo>
                <a:close/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47469" y="1708023"/>
            <a:ext cx="1296162" cy="1296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7469" y="1708023"/>
            <a:ext cx="1296670" cy="1296670"/>
          </a:xfrm>
          <a:custGeom>
            <a:avLst/>
            <a:gdLst/>
            <a:ahLst/>
            <a:cxnLst/>
            <a:rect l="l" t="t" r="r" b="b"/>
            <a:pathLst>
              <a:path w="1296670" h="1296670">
                <a:moveTo>
                  <a:pt x="0" y="648081"/>
                </a:moveTo>
                <a:lnTo>
                  <a:pt x="2148" y="594928"/>
                </a:lnTo>
                <a:lnTo>
                  <a:pt x="8482" y="542959"/>
                </a:lnTo>
                <a:lnTo>
                  <a:pt x="18835" y="492340"/>
                </a:lnTo>
                <a:lnTo>
                  <a:pt x="33039" y="443237"/>
                </a:lnTo>
                <a:lnTo>
                  <a:pt x="50929" y="395819"/>
                </a:lnTo>
                <a:lnTo>
                  <a:pt x="72337" y="350250"/>
                </a:lnTo>
                <a:lnTo>
                  <a:pt x="97097" y="306700"/>
                </a:lnTo>
                <a:lnTo>
                  <a:pt x="125042" y="265333"/>
                </a:lnTo>
                <a:lnTo>
                  <a:pt x="156005" y="226317"/>
                </a:lnTo>
                <a:lnTo>
                  <a:pt x="189818" y="189818"/>
                </a:lnTo>
                <a:lnTo>
                  <a:pt x="226317" y="156005"/>
                </a:lnTo>
                <a:lnTo>
                  <a:pt x="265333" y="125042"/>
                </a:lnTo>
                <a:lnTo>
                  <a:pt x="306700" y="97097"/>
                </a:lnTo>
                <a:lnTo>
                  <a:pt x="350250" y="72337"/>
                </a:lnTo>
                <a:lnTo>
                  <a:pt x="395819" y="50929"/>
                </a:lnTo>
                <a:lnTo>
                  <a:pt x="443237" y="33039"/>
                </a:lnTo>
                <a:lnTo>
                  <a:pt x="492340" y="18835"/>
                </a:lnTo>
                <a:lnTo>
                  <a:pt x="542959" y="8482"/>
                </a:lnTo>
                <a:lnTo>
                  <a:pt x="594928" y="2148"/>
                </a:lnTo>
                <a:lnTo>
                  <a:pt x="648081" y="0"/>
                </a:lnTo>
                <a:lnTo>
                  <a:pt x="701233" y="2148"/>
                </a:lnTo>
                <a:lnTo>
                  <a:pt x="753202" y="8482"/>
                </a:lnTo>
                <a:lnTo>
                  <a:pt x="803821" y="18835"/>
                </a:lnTo>
                <a:lnTo>
                  <a:pt x="852924" y="33039"/>
                </a:lnTo>
                <a:lnTo>
                  <a:pt x="900342" y="50929"/>
                </a:lnTo>
                <a:lnTo>
                  <a:pt x="945911" y="72337"/>
                </a:lnTo>
                <a:lnTo>
                  <a:pt x="989461" y="97097"/>
                </a:lnTo>
                <a:lnTo>
                  <a:pt x="1030828" y="125042"/>
                </a:lnTo>
                <a:lnTo>
                  <a:pt x="1069844" y="156005"/>
                </a:lnTo>
                <a:lnTo>
                  <a:pt x="1106343" y="189818"/>
                </a:lnTo>
                <a:lnTo>
                  <a:pt x="1140156" y="226317"/>
                </a:lnTo>
                <a:lnTo>
                  <a:pt x="1171119" y="265333"/>
                </a:lnTo>
                <a:lnTo>
                  <a:pt x="1199064" y="306700"/>
                </a:lnTo>
                <a:lnTo>
                  <a:pt x="1223824" y="350250"/>
                </a:lnTo>
                <a:lnTo>
                  <a:pt x="1245232" y="395819"/>
                </a:lnTo>
                <a:lnTo>
                  <a:pt x="1263122" y="443237"/>
                </a:lnTo>
                <a:lnTo>
                  <a:pt x="1277326" y="492340"/>
                </a:lnTo>
                <a:lnTo>
                  <a:pt x="1287679" y="542959"/>
                </a:lnTo>
                <a:lnTo>
                  <a:pt x="1294013" y="594928"/>
                </a:lnTo>
                <a:lnTo>
                  <a:pt x="1296162" y="648081"/>
                </a:lnTo>
                <a:lnTo>
                  <a:pt x="1294013" y="701233"/>
                </a:lnTo>
                <a:lnTo>
                  <a:pt x="1287679" y="753202"/>
                </a:lnTo>
                <a:lnTo>
                  <a:pt x="1277326" y="803821"/>
                </a:lnTo>
                <a:lnTo>
                  <a:pt x="1263122" y="852924"/>
                </a:lnTo>
                <a:lnTo>
                  <a:pt x="1245232" y="900342"/>
                </a:lnTo>
                <a:lnTo>
                  <a:pt x="1223824" y="945911"/>
                </a:lnTo>
                <a:lnTo>
                  <a:pt x="1199064" y="989461"/>
                </a:lnTo>
                <a:lnTo>
                  <a:pt x="1171119" y="1030828"/>
                </a:lnTo>
                <a:lnTo>
                  <a:pt x="1140156" y="1069844"/>
                </a:lnTo>
                <a:lnTo>
                  <a:pt x="1106343" y="1106343"/>
                </a:lnTo>
                <a:lnTo>
                  <a:pt x="1069844" y="1140156"/>
                </a:lnTo>
                <a:lnTo>
                  <a:pt x="1030828" y="1171119"/>
                </a:lnTo>
                <a:lnTo>
                  <a:pt x="989461" y="1199064"/>
                </a:lnTo>
                <a:lnTo>
                  <a:pt x="945911" y="1223824"/>
                </a:lnTo>
                <a:lnTo>
                  <a:pt x="900342" y="1245232"/>
                </a:lnTo>
                <a:lnTo>
                  <a:pt x="852924" y="1263122"/>
                </a:lnTo>
                <a:lnTo>
                  <a:pt x="803821" y="1277326"/>
                </a:lnTo>
                <a:lnTo>
                  <a:pt x="753202" y="1287679"/>
                </a:lnTo>
                <a:lnTo>
                  <a:pt x="701233" y="1294013"/>
                </a:lnTo>
                <a:lnTo>
                  <a:pt x="648081" y="1296162"/>
                </a:lnTo>
                <a:lnTo>
                  <a:pt x="594928" y="1294013"/>
                </a:lnTo>
                <a:lnTo>
                  <a:pt x="542959" y="1287679"/>
                </a:lnTo>
                <a:lnTo>
                  <a:pt x="492340" y="1277326"/>
                </a:lnTo>
                <a:lnTo>
                  <a:pt x="443237" y="1263122"/>
                </a:lnTo>
                <a:lnTo>
                  <a:pt x="395819" y="1245232"/>
                </a:lnTo>
                <a:lnTo>
                  <a:pt x="350250" y="1223824"/>
                </a:lnTo>
                <a:lnTo>
                  <a:pt x="306700" y="1199064"/>
                </a:lnTo>
                <a:lnTo>
                  <a:pt x="265333" y="1171119"/>
                </a:lnTo>
                <a:lnTo>
                  <a:pt x="226317" y="1140156"/>
                </a:lnTo>
                <a:lnTo>
                  <a:pt x="189818" y="1106343"/>
                </a:lnTo>
                <a:lnTo>
                  <a:pt x="156005" y="1069844"/>
                </a:lnTo>
                <a:lnTo>
                  <a:pt x="125042" y="1030828"/>
                </a:lnTo>
                <a:lnTo>
                  <a:pt x="97097" y="989461"/>
                </a:lnTo>
                <a:lnTo>
                  <a:pt x="72337" y="945911"/>
                </a:lnTo>
                <a:lnTo>
                  <a:pt x="50929" y="900342"/>
                </a:lnTo>
                <a:lnTo>
                  <a:pt x="33039" y="852924"/>
                </a:lnTo>
                <a:lnTo>
                  <a:pt x="18835" y="803821"/>
                </a:lnTo>
                <a:lnTo>
                  <a:pt x="8482" y="753202"/>
                </a:lnTo>
                <a:lnTo>
                  <a:pt x="2148" y="701233"/>
                </a:lnTo>
                <a:lnTo>
                  <a:pt x="0" y="648081"/>
                </a:lnTo>
                <a:close/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3266" y="1712595"/>
            <a:ext cx="1296670" cy="1296670"/>
          </a:xfrm>
          <a:custGeom>
            <a:avLst/>
            <a:gdLst/>
            <a:ahLst/>
            <a:cxnLst/>
            <a:rect l="l" t="t" r="r" b="b"/>
            <a:pathLst>
              <a:path w="1296670" h="1296670">
                <a:moveTo>
                  <a:pt x="0" y="648080"/>
                </a:moveTo>
                <a:lnTo>
                  <a:pt x="2148" y="594928"/>
                </a:lnTo>
                <a:lnTo>
                  <a:pt x="8482" y="542959"/>
                </a:lnTo>
                <a:lnTo>
                  <a:pt x="18835" y="492340"/>
                </a:lnTo>
                <a:lnTo>
                  <a:pt x="33039" y="443237"/>
                </a:lnTo>
                <a:lnTo>
                  <a:pt x="50929" y="395819"/>
                </a:lnTo>
                <a:lnTo>
                  <a:pt x="72337" y="350250"/>
                </a:lnTo>
                <a:lnTo>
                  <a:pt x="97097" y="306700"/>
                </a:lnTo>
                <a:lnTo>
                  <a:pt x="125042" y="265333"/>
                </a:lnTo>
                <a:lnTo>
                  <a:pt x="156005" y="226317"/>
                </a:lnTo>
                <a:lnTo>
                  <a:pt x="189818" y="189818"/>
                </a:lnTo>
                <a:lnTo>
                  <a:pt x="226317" y="156005"/>
                </a:lnTo>
                <a:lnTo>
                  <a:pt x="265333" y="125042"/>
                </a:lnTo>
                <a:lnTo>
                  <a:pt x="306700" y="97097"/>
                </a:lnTo>
                <a:lnTo>
                  <a:pt x="350250" y="72337"/>
                </a:lnTo>
                <a:lnTo>
                  <a:pt x="395819" y="50929"/>
                </a:lnTo>
                <a:lnTo>
                  <a:pt x="443237" y="33039"/>
                </a:lnTo>
                <a:lnTo>
                  <a:pt x="492340" y="18835"/>
                </a:lnTo>
                <a:lnTo>
                  <a:pt x="542959" y="8482"/>
                </a:lnTo>
                <a:lnTo>
                  <a:pt x="594928" y="2148"/>
                </a:lnTo>
                <a:lnTo>
                  <a:pt x="648081" y="0"/>
                </a:lnTo>
                <a:lnTo>
                  <a:pt x="701233" y="2148"/>
                </a:lnTo>
                <a:lnTo>
                  <a:pt x="753202" y="8482"/>
                </a:lnTo>
                <a:lnTo>
                  <a:pt x="803821" y="18835"/>
                </a:lnTo>
                <a:lnTo>
                  <a:pt x="852924" y="33039"/>
                </a:lnTo>
                <a:lnTo>
                  <a:pt x="900342" y="50929"/>
                </a:lnTo>
                <a:lnTo>
                  <a:pt x="945911" y="72337"/>
                </a:lnTo>
                <a:lnTo>
                  <a:pt x="989461" y="97097"/>
                </a:lnTo>
                <a:lnTo>
                  <a:pt x="1030828" y="125042"/>
                </a:lnTo>
                <a:lnTo>
                  <a:pt x="1069844" y="156005"/>
                </a:lnTo>
                <a:lnTo>
                  <a:pt x="1106343" y="189818"/>
                </a:lnTo>
                <a:lnTo>
                  <a:pt x="1140156" y="226317"/>
                </a:lnTo>
                <a:lnTo>
                  <a:pt x="1171119" y="265333"/>
                </a:lnTo>
                <a:lnTo>
                  <a:pt x="1199064" y="306700"/>
                </a:lnTo>
                <a:lnTo>
                  <a:pt x="1223824" y="350250"/>
                </a:lnTo>
                <a:lnTo>
                  <a:pt x="1245232" y="395819"/>
                </a:lnTo>
                <a:lnTo>
                  <a:pt x="1263122" y="443237"/>
                </a:lnTo>
                <a:lnTo>
                  <a:pt x="1277326" y="492340"/>
                </a:lnTo>
                <a:lnTo>
                  <a:pt x="1287679" y="542959"/>
                </a:lnTo>
                <a:lnTo>
                  <a:pt x="1294013" y="594928"/>
                </a:lnTo>
                <a:lnTo>
                  <a:pt x="1296162" y="648080"/>
                </a:lnTo>
                <a:lnTo>
                  <a:pt x="1294013" y="701233"/>
                </a:lnTo>
                <a:lnTo>
                  <a:pt x="1287679" y="753202"/>
                </a:lnTo>
                <a:lnTo>
                  <a:pt x="1277326" y="803821"/>
                </a:lnTo>
                <a:lnTo>
                  <a:pt x="1263122" y="852924"/>
                </a:lnTo>
                <a:lnTo>
                  <a:pt x="1245232" y="900342"/>
                </a:lnTo>
                <a:lnTo>
                  <a:pt x="1223824" y="945911"/>
                </a:lnTo>
                <a:lnTo>
                  <a:pt x="1199064" y="989461"/>
                </a:lnTo>
                <a:lnTo>
                  <a:pt x="1171119" y="1030828"/>
                </a:lnTo>
                <a:lnTo>
                  <a:pt x="1140156" y="1069844"/>
                </a:lnTo>
                <a:lnTo>
                  <a:pt x="1106343" y="1106343"/>
                </a:lnTo>
                <a:lnTo>
                  <a:pt x="1069844" y="1140156"/>
                </a:lnTo>
                <a:lnTo>
                  <a:pt x="1030828" y="1171119"/>
                </a:lnTo>
                <a:lnTo>
                  <a:pt x="989461" y="1199064"/>
                </a:lnTo>
                <a:lnTo>
                  <a:pt x="945911" y="1223824"/>
                </a:lnTo>
                <a:lnTo>
                  <a:pt x="900342" y="1245232"/>
                </a:lnTo>
                <a:lnTo>
                  <a:pt x="852924" y="1263122"/>
                </a:lnTo>
                <a:lnTo>
                  <a:pt x="803821" y="1277326"/>
                </a:lnTo>
                <a:lnTo>
                  <a:pt x="753202" y="1287679"/>
                </a:lnTo>
                <a:lnTo>
                  <a:pt x="701233" y="1294013"/>
                </a:lnTo>
                <a:lnTo>
                  <a:pt x="648081" y="1296161"/>
                </a:lnTo>
                <a:lnTo>
                  <a:pt x="594928" y="1294013"/>
                </a:lnTo>
                <a:lnTo>
                  <a:pt x="542959" y="1287679"/>
                </a:lnTo>
                <a:lnTo>
                  <a:pt x="492340" y="1277326"/>
                </a:lnTo>
                <a:lnTo>
                  <a:pt x="443237" y="1263122"/>
                </a:lnTo>
                <a:lnTo>
                  <a:pt x="395819" y="1245232"/>
                </a:lnTo>
                <a:lnTo>
                  <a:pt x="350250" y="1223824"/>
                </a:lnTo>
                <a:lnTo>
                  <a:pt x="306700" y="1199064"/>
                </a:lnTo>
                <a:lnTo>
                  <a:pt x="265333" y="1171119"/>
                </a:lnTo>
                <a:lnTo>
                  <a:pt x="226317" y="1140156"/>
                </a:lnTo>
                <a:lnTo>
                  <a:pt x="189818" y="1106343"/>
                </a:lnTo>
                <a:lnTo>
                  <a:pt x="156005" y="1069844"/>
                </a:lnTo>
                <a:lnTo>
                  <a:pt x="125042" y="1030828"/>
                </a:lnTo>
                <a:lnTo>
                  <a:pt x="97097" y="989461"/>
                </a:lnTo>
                <a:lnTo>
                  <a:pt x="72337" y="945911"/>
                </a:lnTo>
                <a:lnTo>
                  <a:pt x="50929" y="900342"/>
                </a:lnTo>
                <a:lnTo>
                  <a:pt x="33039" y="852924"/>
                </a:lnTo>
                <a:lnTo>
                  <a:pt x="18835" y="803821"/>
                </a:lnTo>
                <a:lnTo>
                  <a:pt x="8482" y="753202"/>
                </a:lnTo>
                <a:lnTo>
                  <a:pt x="2148" y="701233"/>
                </a:lnTo>
                <a:lnTo>
                  <a:pt x="0" y="648080"/>
                </a:lnTo>
                <a:close/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81753" y="1706498"/>
            <a:ext cx="1296162" cy="1296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81753" y="1706498"/>
            <a:ext cx="1296670" cy="1296670"/>
          </a:xfrm>
          <a:custGeom>
            <a:avLst/>
            <a:gdLst/>
            <a:ahLst/>
            <a:cxnLst/>
            <a:rect l="l" t="t" r="r" b="b"/>
            <a:pathLst>
              <a:path w="1296670" h="1296670">
                <a:moveTo>
                  <a:pt x="0" y="648081"/>
                </a:moveTo>
                <a:lnTo>
                  <a:pt x="2148" y="594928"/>
                </a:lnTo>
                <a:lnTo>
                  <a:pt x="8482" y="542959"/>
                </a:lnTo>
                <a:lnTo>
                  <a:pt x="18835" y="492340"/>
                </a:lnTo>
                <a:lnTo>
                  <a:pt x="33039" y="443237"/>
                </a:lnTo>
                <a:lnTo>
                  <a:pt x="50929" y="395819"/>
                </a:lnTo>
                <a:lnTo>
                  <a:pt x="72337" y="350250"/>
                </a:lnTo>
                <a:lnTo>
                  <a:pt x="97097" y="306700"/>
                </a:lnTo>
                <a:lnTo>
                  <a:pt x="125042" y="265333"/>
                </a:lnTo>
                <a:lnTo>
                  <a:pt x="156005" y="226317"/>
                </a:lnTo>
                <a:lnTo>
                  <a:pt x="189818" y="189818"/>
                </a:lnTo>
                <a:lnTo>
                  <a:pt x="226317" y="156005"/>
                </a:lnTo>
                <a:lnTo>
                  <a:pt x="265333" y="125042"/>
                </a:lnTo>
                <a:lnTo>
                  <a:pt x="306700" y="97097"/>
                </a:lnTo>
                <a:lnTo>
                  <a:pt x="350250" y="72337"/>
                </a:lnTo>
                <a:lnTo>
                  <a:pt x="395819" y="50929"/>
                </a:lnTo>
                <a:lnTo>
                  <a:pt x="443237" y="33039"/>
                </a:lnTo>
                <a:lnTo>
                  <a:pt x="492340" y="18835"/>
                </a:lnTo>
                <a:lnTo>
                  <a:pt x="542959" y="8482"/>
                </a:lnTo>
                <a:lnTo>
                  <a:pt x="594928" y="2148"/>
                </a:lnTo>
                <a:lnTo>
                  <a:pt x="648081" y="0"/>
                </a:lnTo>
                <a:lnTo>
                  <a:pt x="701233" y="2148"/>
                </a:lnTo>
                <a:lnTo>
                  <a:pt x="753202" y="8482"/>
                </a:lnTo>
                <a:lnTo>
                  <a:pt x="803821" y="18835"/>
                </a:lnTo>
                <a:lnTo>
                  <a:pt x="852924" y="33039"/>
                </a:lnTo>
                <a:lnTo>
                  <a:pt x="900342" y="50929"/>
                </a:lnTo>
                <a:lnTo>
                  <a:pt x="945911" y="72337"/>
                </a:lnTo>
                <a:lnTo>
                  <a:pt x="989461" y="97097"/>
                </a:lnTo>
                <a:lnTo>
                  <a:pt x="1030828" y="125042"/>
                </a:lnTo>
                <a:lnTo>
                  <a:pt x="1069844" y="156005"/>
                </a:lnTo>
                <a:lnTo>
                  <a:pt x="1106343" y="189818"/>
                </a:lnTo>
                <a:lnTo>
                  <a:pt x="1140156" y="226317"/>
                </a:lnTo>
                <a:lnTo>
                  <a:pt x="1171119" y="265333"/>
                </a:lnTo>
                <a:lnTo>
                  <a:pt x="1199064" y="306700"/>
                </a:lnTo>
                <a:lnTo>
                  <a:pt x="1223824" y="350250"/>
                </a:lnTo>
                <a:lnTo>
                  <a:pt x="1245232" y="395819"/>
                </a:lnTo>
                <a:lnTo>
                  <a:pt x="1263122" y="443237"/>
                </a:lnTo>
                <a:lnTo>
                  <a:pt x="1277326" y="492340"/>
                </a:lnTo>
                <a:lnTo>
                  <a:pt x="1287679" y="542959"/>
                </a:lnTo>
                <a:lnTo>
                  <a:pt x="1294013" y="594928"/>
                </a:lnTo>
                <a:lnTo>
                  <a:pt x="1296162" y="648081"/>
                </a:lnTo>
                <a:lnTo>
                  <a:pt x="1294013" y="701233"/>
                </a:lnTo>
                <a:lnTo>
                  <a:pt x="1287679" y="753202"/>
                </a:lnTo>
                <a:lnTo>
                  <a:pt x="1277326" y="803821"/>
                </a:lnTo>
                <a:lnTo>
                  <a:pt x="1263122" y="852924"/>
                </a:lnTo>
                <a:lnTo>
                  <a:pt x="1245232" y="900342"/>
                </a:lnTo>
                <a:lnTo>
                  <a:pt x="1223824" y="945911"/>
                </a:lnTo>
                <a:lnTo>
                  <a:pt x="1199064" y="989461"/>
                </a:lnTo>
                <a:lnTo>
                  <a:pt x="1171119" y="1030828"/>
                </a:lnTo>
                <a:lnTo>
                  <a:pt x="1140156" y="1069844"/>
                </a:lnTo>
                <a:lnTo>
                  <a:pt x="1106343" y="1106343"/>
                </a:lnTo>
                <a:lnTo>
                  <a:pt x="1069844" y="1140156"/>
                </a:lnTo>
                <a:lnTo>
                  <a:pt x="1030828" y="1171119"/>
                </a:lnTo>
                <a:lnTo>
                  <a:pt x="989461" y="1199064"/>
                </a:lnTo>
                <a:lnTo>
                  <a:pt x="945911" y="1223824"/>
                </a:lnTo>
                <a:lnTo>
                  <a:pt x="900342" y="1245232"/>
                </a:lnTo>
                <a:lnTo>
                  <a:pt x="852924" y="1263122"/>
                </a:lnTo>
                <a:lnTo>
                  <a:pt x="803821" y="1277326"/>
                </a:lnTo>
                <a:lnTo>
                  <a:pt x="753202" y="1287679"/>
                </a:lnTo>
                <a:lnTo>
                  <a:pt x="701233" y="1294013"/>
                </a:lnTo>
                <a:lnTo>
                  <a:pt x="648081" y="1296162"/>
                </a:lnTo>
                <a:lnTo>
                  <a:pt x="594928" y="1294013"/>
                </a:lnTo>
                <a:lnTo>
                  <a:pt x="542959" y="1287679"/>
                </a:lnTo>
                <a:lnTo>
                  <a:pt x="492340" y="1277326"/>
                </a:lnTo>
                <a:lnTo>
                  <a:pt x="443237" y="1263122"/>
                </a:lnTo>
                <a:lnTo>
                  <a:pt x="395819" y="1245232"/>
                </a:lnTo>
                <a:lnTo>
                  <a:pt x="350250" y="1223824"/>
                </a:lnTo>
                <a:lnTo>
                  <a:pt x="306700" y="1199064"/>
                </a:lnTo>
                <a:lnTo>
                  <a:pt x="265333" y="1171119"/>
                </a:lnTo>
                <a:lnTo>
                  <a:pt x="226317" y="1140156"/>
                </a:lnTo>
                <a:lnTo>
                  <a:pt x="189818" y="1106343"/>
                </a:lnTo>
                <a:lnTo>
                  <a:pt x="156005" y="1069844"/>
                </a:lnTo>
                <a:lnTo>
                  <a:pt x="125042" y="1030828"/>
                </a:lnTo>
                <a:lnTo>
                  <a:pt x="97097" y="989461"/>
                </a:lnTo>
                <a:lnTo>
                  <a:pt x="72337" y="945911"/>
                </a:lnTo>
                <a:lnTo>
                  <a:pt x="50929" y="900342"/>
                </a:lnTo>
                <a:lnTo>
                  <a:pt x="33039" y="852924"/>
                </a:lnTo>
                <a:lnTo>
                  <a:pt x="18835" y="803821"/>
                </a:lnTo>
                <a:lnTo>
                  <a:pt x="8482" y="753202"/>
                </a:lnTo>
                <a:lnTo>
                  <a:pt x="2148" y="701233"/>
                </a:lnTo>
                <a:lnTo>
                  <a:pt x="0" y="648081"/>
                </a:lnTo>
                <a:close/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35954" y="1703451"/>
            <a:ext cx="1296670" cy="1296670"/>
          </a:xfrm>
          <a:custGeom>
            <a:avLst/>
            <a:gdLst/>
            <a:ahLst/>
            <a:cxnLst/>
            <a:rect l="l" t="t" r="r" b="b"/>
            <a:pathLst>
              <a:path w="1296670" h="1296670">
                <a:moveTo>
                  <a:pt x="648081" y="0"/>
                </a:moveTo>
                <a:lnTo>
                  <a:pt x="594928" y="2148"/>
                </a:lnTo>
                <a:lnTo>
                  <a:pt x="542959" y="8482"/>
                </a:lnTo>
                <a:lnTo>
                  <a:pt x="492340" y="18835"/>
                </a:lnTo>
                <a:lnTo>
                  <a:pt x="443237" y="33039"/>
                </a:lnTo>
                <a:lnTo>
                  <a:pt x="395819" y="50929"/>
                </a:lnTo>
                <a:lnTo>
                  <a:pt x="350250" y="72337"/>
                </a:lnTo>
                <a:lnTo>
                  <a:pt x="306700" y="97097"/>
                </a:lnTo>
                <a:lnTo>
                  <a:pt x="265333" y="125042"/>
                </a:lnTo>
                <a:lnTo>
                  <a:pt x="226317" y="156005"/>
                </a:lnTo>
                <a:lnTo>
                  <a:pt x="189818" y="189818"/>
                </a:lnTo>
                <a:lnTo>
                  <a:pt x="156005" y="226317"/>
                </a:lnTo>
                <a:lnTo>
                  <a:pt x="125042" y="265333"/>
                </a:lnTo>
                <a:lnTo>
                  <a:pt x="97097" y="306700"/>
                </a:lnTo>
                <a:lnTo>
                  <a:pt x="72337" y="350250"/>
                </a:lnTo>
                <a:lnTo>
                  <a:pt x="50929" y="395819"/>
                </a:lnTo>
                <a:lnTo>
                  <a:pt x="33039" y="443237"/>
                </a:lnTo>
                <a:lnTo>
                  <a:pt x="18835" y="492340"/>
                </a:lnTo>
                <a:lnTo>
                  <a:pt x="8482" y="542959"/>
                </a:lnTo>
                <a:lnTo>
                  <a:pt x="2148" y="594928"/>
                </a:lnTo>
                <a:lnTo>
                  <a:pt x="0" y="648081"/>
                </a:lnTo>
                <a:lnTo>
                  <a:pt x="2148" y="701233"/>
                </a:lnTo>
                <a:lnTo>
                  <a:pt x="8482" y="753202"/>
                </a:lnTo>
                <a:lnTo>
                  <a:pt x="18835" y="803821"/>
                </a:lnTo>
                <a:lnTo>
                  <a:pt x="33039" y="852924"/>
                </a:lnTo>
                <a:lnTo>
                  <a:pt x="50929" y="900342"/>
                </a:lnTo>
                <a:lnTo>
                  <a:pt x="72337" y="945911"/>
                </a:lnTo>
                <a:lnTo>
                  <a:pt x="97097" y="989461"/>
                </a:lnTo>
                <a:lnTo>
                  <a:pt x="125042" y="1030828"/>
                </a:lnTo>
                <a:lnTo>
                  <a:pt x="156005" y="1069844"/>
                </a:lnTo>
                <a:lnTo>
                  <a:pt x="189818" y="1106343"/>
                </a:lnTo>
                <a:lnTo>
                  <a:pt x="226317" y="1140156"/>
                </a:lnTo>
                <a:lnTo>
                  <a:pt x="265333" y="1171119"/>
                </a:lnTo>
                <a:lnTo>
                  <a:pt x="306700" y="1199064"/>
                </a:lnTo>
                <a:lnTo>
                  <a:pt x="350250" y="1223824"/>
                </a:lnTo>
                <a:lnTo>
                  <a:pt x="395819" y="1245232"/>
                </a:lnTo>
                <a:lnTo>
                  <a:pt x="443237" y="1263122"/>
                </a:lnTo>
                <a:lnTo>
                  <a:pt x="492340" y="1277326"/>
                </a:lnTo>
                <a:lnTo>
                  <a:pt x="542959" y="1287679"/>
                </a:lnTo>
                <a:lnTo>
                  <a:pt x="594928" y="1294013"/>
                </a:lnTo>
                <a:lnTo>
                  <a:pt x="648081" y="1296162"/>
                </a:lnTo>
                <a:lnTo>
                  <a:pt x="701233" y="1294013"/>
                </a:lnTo>
                <a:lnTo>
                  <a:pt x="753202" y="1287679"/>
                </a:lnTo>
                <a:lnTo>
                  <a:pt x="803821" y="1277326"/>
                </a:lnTo>
                <a:lnTo>
                  <a:pt x="852924" y="1263122"/>
                </a:lnTo>
                <a:lnTo>
                  <a:pt x="900342" y="1245232"/>
                </a:lnTo>
                <a:lnTo>
                  <a:pt x="945911" y="1223824"/>
                </a:lnTo>
                <a:lnTo>
                  <a:pt x="989461" y="1199064"/>
                </a:lnTo>
                <a:lnTo>
                  <a:pt x="1030828" y="1171119"/>
                </a:lnTo>
                <a:lnTo>
                  <a:pt x="1069844" y="1140156"/>
                </a:lnTo>
                <a:lnTo>
                  <a:pt x="1106343" y="1106343"/>
                </a:lnTo>
                <a:lnTo>
                  <a:pt x="1140156" y="1069844"/>
                </a:lnTo>
                <a:lnTo>
                  <a:pt x="1171119" y="1030828"/>
                </a:lnTo>
                <a:lnTo>
                  <a:pt x="1199064" y="989461"/>
                </a:lnTo>
                <a:lnTo>
                  <a:pt x="1223824" y="945911"/>
                </a:lnTo>
                <a:lnTo>
                  <a:pt x="1245232" y="900342"/>
                </a:lnTo>
                <a:lnTo>
                  <a:pt x="1263122" y="852924"/>
                </a:lnTo>
                <a:lnTo>
                  <a:pt x="1277326" y="803821"/>
                </a:lnTo>
                <a:lnTo>
                  <a:pt x="1287679" y="753202"/>
                </a:lnTo>
                <a:lnTo>
                  <a:pt x="1294013" y="701233"/>
                </a:lnTo>
                <a:lnTo>
                  <a:pt x="1296162" y="648081"/>
                </a:lnTo>
                <a:lnTo>
                  <a:pt x="1294013" y="594928"/>
                </a:lnTo>
                <a:lnTo>
                  <a:pt x="1287679" y="542959"/>
                </a:lnTo>
                <a:lnTo>
                  <a:pt x="1277326" y="492340"/>
                </a:lnTo>
                <a:lnTo>
                  <a:pt x="1263122" y="443237"/>
                </a:lnTo>
                <a:lnTo>
                  <a:pt x="1245232" y="395819"/>
                </a:lnTo>
                <a:lnTo>
                  <a:pt x="1223824" y="350250"/>
                </a:lnTo>
                <a:lnTo>
                  <a:pt x="1199064" y="306700"/>
                </a:lnTo>
                <a:lnTo>
                  <a:pt x="1171119" y="265333"/>
                </a:lnTo>
                <a:lnTo>
                  <a:pt x="1140156" y="226317"/>
                </a:lnTo>
                <a:lnTo>
                  <a:pt x="1106343" y="189818"/>
                </a:lnTo>
                <a:lnTo>
                  <a:pt x="1069844" y="156005"/>
                </a:lnTo>
                <a:lnTo>
                  <a:pt x="1030828" y="125042"/>
                </a:lnTo>
                <a:lnTo>
                  <a:pt x="989461" y="97097"/>
                </a:lnTo>
                <a:lnTo>
                  <a:pt x="945911" y="72337"/>
                </a:lnTo>
                <a:lnTo>
                  <a:pt x="900342" y="50929"/>
                </a:lnTo>
                <a:lnTo>
                  <a:pt x="852924" y="33039"/>
                </a:lnTo>
                <a:lnTo>
                  <a:pt x="803821" y="18835"/>
                </a:lnTo>
                <a:lnTo>
                  <a:pt x="753202" y="8482"/>
                </a:lnTo>
                <a:lnTo>
                  <a:pt x="701233" y="2148"/>
                </a:lnTo>
                <a:lnTo>
                  <a:pt x="648081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35954" y="1703451"/>
            <a:ext cx="1296670" cy="1296670"/>
          </a:xfrm>
          <a:custGeom>
            <a:avLst/>
            <a:gdLst/>
            <a:ahLst/>
            <a:cxnLst/>
            <a:rect l="l" t="t" r="r" b="b"/>
            <a:pathLst>
              <a:path w="1296670" h="1296670">
                <a:moveTo>
                  <a:pt x="0" y="648081"/>
                </a:moveTo>
                <a:lnTo>
                  <a:pt x="2148" y="594928"/>
                </a:lnTo>
                <a:lnTo>
                  <a:pt x="8482" y="542959"/>
                </a:lnTo>
                <a:lnTo>
                  <a:pt x="18835" y="492340"/>
                </a:lnTo>
                <a:lnTo>
                  <a:pt x="33039" y="443237"/>
                </a:lnTo>
                <a:lnTo>
                  <a:pt x="50929" y="395819"/>
                </a:lnTo>
                <a:lnTo>
                  <a:pt x="72337" y="350250"/>
                </a:lnTo>
                <a:lnTo>
                  <a:pt x="97097" y="306700"/>
                </a:lnTo>
                <a:lnTo>
                  <a:pt x="125042" y="265333"/>
                </a:lnTo>
                <a:lnTo>
                  <a:pt x="156005" y="226317"/>
                </a:lnTo>
                <a:lnTo>
                  <a:pt x="189818" y="189818"/>
                </a:lnTo>
                <a:lnTo>
                  <a:pt x="226317" y="156005"/>
                </a:lnTo>
                <a:lnTo>
                  <a:pt x="265333" y="125042"/>
                </a:lnTo>
                <a:lnTo>
                  <a:pt x="306700" y="97097"/>
                </a:lnTo>
                <a:lnTo>
                  <a:pt x="350250" y="72337"/>
                </a:lnTo>
                <a:lnTo>
                  <a:pt x="395819" y="50929"/>
                </a:lnTo>
                <a:lnTo>
                  <a:pt x="443237" y="33039"/>
                </a:lnTo>
                <a:lnTo>
                  <a:pt x="492340" y="18835"/>
                </a:lnTo>
                <a:lnTo>
                  <a:pt x="542959" y="8482"/>
                </a:lnTo>
                <a:lnTo>
                  <a:pt x="594928" y="2148"/>
                </a:lnTo>
                <a:lnTo>
                  <a:pt x="648081" y="0"/>
                </a:lnTo>
                <a:lnTo>
                  <a:pt x="701233" y="2148"/>
                </a:lnTo>
                <a:lnTo>
                  <a:pt x="753202" y="8482"/>
                </a:lnTo>
                <a:lnTo>
                  <a:pt x="803821" y="18835"/>
                </a:lnTo>
                <a:lnTo>
                  <a:pt x="852924" y="33039"/>
                </a:lnTo>
                <a:lnTo>
                  <a:pt x="900342" y="50929"/>
                </a:lnTo>
                <a:lnTo>
                  <a:pt x="945911" y="72337"/>
                </a:lnTo>
                <a:lnTo>
                  <a:pt x="989461" y="97097"/>
                </a:lnTo>
                <a:lnTo>
                  <a:pt x="1030828" y="125042"/>
                </a:lnTo>
                <a:lnTo>
                  <a:pt x="1069844" y="156005"/>
                </a:lnTo>
                <a:lnTo>
                  <a:pt x="1106343" y="189818"/>
                </a:lnTo>
                <a:lnTo>
                  <a:pt x="1140156" y="226317"/>
                </a:lnTo>
                <a:lnTo>
                  <a:pt x="1171119" y="265333"/>
                </a:lnTo>
                <a:lnTo>
                  <a:pt x="1199064" y="306700"/>
                </a:lnTo>
                <a:lnTo>
                  <a:pt x="1223824" y="350250"/>
                </a:lnTo>
                <a:lnTo>
                  <a:pt x="1245232" y="395819"/>
                </a:lnTo>
                <a:lnTo>
                  <a:pt x="1263122" y="443237"/>
                </a:lnTo>
                <a:lnTo>
                  <a:pt x="1277326" y="492340"/>
                </a:lnTo>
                <a:lnTo>
                  <a:pt x="1287679" y="542959"/>
                </a:lnTo>
                <a:lnTo>
                  <a:pt x="1294013" y="594928"/>
                </a:lnTo>
                <a:lnTo>
                  <a:pt x="1296162" y="648081"/>
                </a:lnTo>
                <a:lnTo>
                  <a:pt x="1294013" y="701233"/>
                </a:lnTo>
                <a:lnTo>
                  <a:pt x="1287679" y="753202"/>
                </a:lnTo>
                <a:lnTo>
                  <a:pt x="1277326" y="803821"/>
                </a:lnTo>
                <a:lnTo>
                  <a:pt x="1263122" y="852924"/>
                </a:lnTo>
                <a:lnTo>
                  <a:pt x="1245232" y="900342"/>
                </a:lnTo>
                <a:lnTo>
                  <a:pt x="1223824" y="945911"/>
                </a:lnTo>
                <a:lnTo>
                  <a:pt x="1199064" y="989461"/>
                </a:lnTo>
                <a:lnTo>
                  <a:pt x="1171119" y="1030828"/>
                </a:lnTo>
                <a:lnTo>
                  <a:pt x="1140156" y="1069844"/>
                </a:lnTo>
                <a:lnTo>
                  <a:pt x="1106343" y="1106343"/>
                </a:lnTo>
                <a:lnTo>
                  <a:pt x="1069844" y="1140156"/>
                </a:lnTo>
                <a:lnTo>
                  <a:pt x="1030828" y="1171119"/>
                </a:lnTo>
                <a:lnTo>
                  <a:pt x="989461" y="1199064"/>
                </a:lnTo>
                <a:lnTo>
                  <a:pt x="945911" y="1223824"/>
                </a:lnTo>
                <a:lnTo>
                  <a:pt x="900342" y="1245232"/>
                </a:lnTo>
                <a:lnTo>
                  <a:pt x="852924" y="1263122"/>
                </a:lnTo>
                <a:lnTo>
                  <a:pt x="803821" y="1277326"/>
                </a:lnTo>
                <a:lnTo>
                  <a:pt x="753202" y="1287679"/>
                </a:lnTo>
                <a:lnTo>
                  <a:pt x="701233" y="1294013"/>
                </a:lnTo>
                <a:lnTo>
                  <a:pt x="648081" y="1296162"/>
                </a:lnTo>
                <a:lnTo>
                  <a:pt x="594928" y="1294013"/>
                </a:lnTo>
                <a:lnTo>
                  <a:pt x="542959" y="1287679"/>
                </a:lnTo>
                <a:lnTo>
                  <a:pt x="492340" y="1277326"/>
                </a:lnTo>
                <a:lnTo>
                  <a:pt x="443237" y="1263122"/>
                </a:lnTo>
                <a:lnTo>
                  <a:pt x="395819" y="1245232"/>
                </a:lnTo>
                <a:lnTo>
                  <a:pt x="350250" y="1223824"/>
                </a:lnTo>
                <a:lnTo>
                  <a:pt x="306700" y="1199064"/>
                </a:lnTo>
                <a:lnTo>
                  <a:pt x="265333" y="1171119"/>
                </a:lnTo>
                <a:lnTo>
                  <a:pt x="226317" y="1140156"/>
                </a:lnTo>
                <a:lnTo>
                  <a:pt x="189818" y="1106343"/>
                </a:lnTo>
                <a:lnTo>
                  <a:pt x="156005" y="1069844"/>
                </a:lnTo>
                <a:lnTo>
                  <a:pt x="125042" y="1030828"/>
                </a:lnTo>
                <a:lnTo>
                  <a:pt x="97097" y="989461"/>
                </a:lnTo>
                <a:lnTo>
                  <a:pt x="72337" y="945911"/>
                </a:lnTo>
                <a:lnTo>
                  <a:pt x="50929" y="900342"/>
                </a:lnTo>
                <a:lnTo>
                  <a:pt x="33039" y="852924"/>
                </a:lnTo>
                <a:lnTo>
                  <a:pt x="18835" y="803821"/>
                </a:lnTo>
                <a:lnTo>
                  <a:pt x="8482" y="753202"/>
                </a:lnTo>
                <a:lnTo>
                  <a:pt x="2148" y="701233"/>
                </a:lnTo>
                <a:lnTo>
                  <a:pt x="0" y="648081"/>
                </a:lnTo>
                <a:close/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81753" y="1708023"/>
            <a:ext cx="1296670" cy="1296670"/>
          </a:xfrm>
          <a:custGeom>
            <a:avLst/>
            <a:gdLst/>
            <a:ahLst/>
            <a:cxnLst/>
            <a:rect l="l" t="t" r="r" b="b"/>
            <a:pathLst>
              <a:path w="1296670" h="1296670">
                <a:moveTo>
                  <a:pt x="0" y="648081"/>
                </a:moveTo>
                <a:lnTo>
                  <a:pt x="2148" y="594928"/>
                </a:lnTo>
                <a:lnTo>
                  <a:pt x="8482" y="542959"/>
                </a:lnTo>
                <a:lnTo>
                  <a:pt x="18835" y="492340"/>
                </a:lnTo>
                <a:lnTo>
                  <a:pt x="33039" y="443237"/>
                </a:lnTo>
                <a:lnTo>
                  <a:pt x="50929" y="395819"/>
                </a:lnTo>
                <a:lnTo>
                  <a:pt x="72337" y="350250"/>
                </a:lnTo>
                <a:lnTo>
                  <a:pt x="97097" y="306700"/>
                </a:lnTo>
                <a:lnTo>
                  <a:pt x="125042" y="265333"/>
                </a:lnTo>
                <a:lnTo>
                  <a:pt x="156005" y="226317"/>
                </a:lnTo>
                <a:lnTo>
                  <a:pt x="189818" y="189818"/>
                </a:lnTo>
                <a:lnTo>
                  <a:pt x="226317" y="156005"/>
                </a:lnTo>
                <a:lnTo>
                  <a:pt x="265333" y="125042"/>
                </a:lnTo>
                <a:lnTo>
                  <a:pt x="306700" y="97097"/>
                </a:lnTo>
                <a:lnTo>
                  <a:pt x="350250" y="72337"/>
                </a:lnTo>
                <a:lnTo>
                  <a:pt x="395819" y="50929"/>
                </a:lnTo>
                <a:lnTo>
                  <a:pt x="443237" y="33039"/>
                </a:lnTo>
                <a:lnTo>
                  <a:pt x="492340" y="18835"/>
                </a:lnTo>
                <a:lnTo>
                  <a:pt x="542959" y="8482"/>
                </a:lnTo>
                <a:lnTo>
                  <a:pt x="594928" y="2148"/>
                </a:lnTo>
                <a:lnTo>
                  <a:pt x="648081" y="0"/>
                </a:lnTo>
                <a:lnTo>
                  <a:pt x="701233" y="2148"/>
                </a:lnTo>
                <a:lnTo>
                  <a:pt x="753202" y="8482"/>
                </a:lnTo>
                <a:lnTo>
                  <a:pt x="803821" y="18835"/>
                </a:lnTo>
                <a:lnTo>
                  <a:pt x="852924" y="33039"/>
                </a:lnTo>
                <a:lnTo>
                  <a:pt x="900342" y="50929"/>
                </a:lnTo>
                <a:lnTo>
                  <a:pt x="945911" y="72337"/>
                </a:lnTo>
                <a:lnTo>
                  <a:pt x="989461" y="97097"/>
                </a:lnTo>
                <a:lnTo>
                  <a:pt x="1030828" y="125042"/>
                </a:lnTo>
                <a:lnTo>
                  <a:pt x="1069844" y="156005"/>
                </a:lnTo>
                <a:lnTo>
                  <a:pt x="1106343" y="189818"/>
                </a:lnTo>
                <a:lnTo>
                  <a:pt x="1140156" y="226317"/>
                </a:lnTo>
                <a:lnTo>
                  <a:pt x="1171119" y="265333"/>
                </a:lnTo>
                <a:lnTo>
                  <a:pt x="1199064" y="306700"/>
                </a:lnTo>
                <a:lnTo>
                  <a:pt x="1223824" y="350250"/>
                </a:lnTo>
                <a:lnTo>
                  <a:pt x="1245232" y="395819"/>
                </a:lnTo>
                <a:lnTo>
                  <a:pt x="1263122" y="443237"/>
                </a:lnTo>
                <a:lnTo>
                  <a:pt x="1277326" y="492340"/>
                </a:lnTo>
                <a:lnTo>
                  <a:pt x="1287679" y="542959"/>
                </a:lnTo>
                <a:lnTo>
                  <a:pt x="1294013" y="594928"/>
                </a:lnTo>
                <a:lnTo>
                  <a:pt x="1296162" y="648081"/>
                </a:lnTo>
                <a:lnTo>
                  <a:pt x="1294013" y="701233"/>
                </a:lnTo>
                <a:lnTo>
                  <a:pt x="1287679" y="753202"/>
                </a:lnTo>
                <a:lnTo>
                  <a:pt x="1277326" y="803821"/>
                </a:lnTo>
                <a:lnTo>
                  <a:pt x="1263122" y="852924"/>
                </a:lnTo>
                <a:lnTo>
                  <a:pt x="1245232" y="900342"/>
                </a:lnTo>
                <a:lnTo>
                  <a:pt x="1223824" y="945911"/>
                </a:lnTo>
                <a:lnTo>
                  <a:pt x="1199064" y="989461"/>
                </a:lnTo>
                <a:lnTo>
                  <a:pt x="1171119" y="1030828"/>
                </a:lnTo>
                <a:lnTo>
                  <a:pt x="1140156" y="1069844"/>
                </a:lnTo>
                <a:lnTo>
                  <a:pt x="1106343" y="1106343"/>
                </a:lnTo>
                <a:lnTo>
                  <a:pt x="1069844" y="1140156"/>
                </a:lnTo>
                <a:lnTo>
                  <a:pt x="1030828" y="1171119"/>
                </a:lnTo>
                <a:lnTo>
                  <a:pt x="989461" y="1199064"/>
                </a:lnTo>
                <a:lnTo>
                  <a:pt x="945911" y="1223824"/>
                </a:lnTo>
                <a:lnTo>
                  <a:pt x="900342" y="1245232"/>
                </a:lnTo>
                <a:lnTo>
                  <a:pt x="852924" y="1263122"/>
                </a:lnTo>
                <a:lnTo>
                  <a:pt x="803821" y="1277326"/>
                </a:lnTo>
                <a:lnTo>
                  <a:pt x="753202" y="1287679"/>
                </a:lnTo>
                <a:lnTo>
                  <a:pt x="701233" y="1294013"/>
                </a:lnTo>
                <a:lnTo>
                  <a:pt x="648081" y="1296162"/>
                </a:lnTo>
                <a:lnTo>
                  <a:pt x="594928" y="1294013"/>
                </a:lnTo>
                <a:lnTo>
                  <a:pt x="542959" y="1287679"/>
                </a:lnTo>
                <a:lnTo>
                  <a:pt x="492340" y="1277326"/>
                </a:lnTo>
                <a:lnTo>
                  <a:pt x="443237" y="1263122"/>
                </a:lnTo>
                <a:lnTo>
                  <a:pt x="395819" y="1245232"/>
                </a:lnTo>
                <a:lnTo>
                  <a:pt x="350250" y="1223824"/>
                </a:lnTo>
                <a:lnTo>
                  <a:pt x="306700" y="1199064"/>
                </a:lnTo>
                <a:lnTo>
                  <a:pt x="265333" y="1171119"/>
                </a:lnTo>
                <a:lnTo>
                  <a:pt x="226317" y="1140156"/>
                </a:lnTo>
                <a:lnTo>
                  <a:pt x="189818" y="1106343"/>
                </a:lnTo>
                <a:lnTo>
                  <a:pt x="156005" y="1069844"/>
                </a:lnTo>
                <a:lnTo>
                  <a:pt x="125042" y="1030828"/>
                </a:lnTo>
                <a:lnTo>
                  <a:pt x="97097" y="989461"/>
                </a:lnTo>
                <a:lnTo>
                  <a:pt x="72337" y="945911"/>
                </a:lnTo>
                <a:lnTo>
                  <a:pt x="50929" y="900342"/>
                </a:lnTo>
                <a:lnTo>
                  <a:pt x="33039" y="852924"/>
                </a:lnTo>
                <a:lnTo>
                  <a:pt x="18835" y="803821"/>
                </a:lnTo>
                <a:lnTo>
                  <a:pt x="8482" y="753202"/>
                </a:lnTo>
                <a:lnTo>
                  <a:pt x="2148" y="701233"/>
                </a:lnTo>
                <a:lnTo>
                  <a:pt x="0" y="648081"/>
                </a:lnTo>
                <a:close/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7532" y="3219450"/>
            <a:ext cx="2376677" cy="14058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1070" y="3146298"/>
            <a:ext cx="2353055" cy="16169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07830" y="2190657"/>
            <a:ext cx="208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6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92918" y="2190657"/>
            <a:ext cx="2165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3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75742" y="2190657"/>
            <a:ext cx="208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6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0830" y="2190657"/>
            <a:ext cx="2165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3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89212" y="3773789"/>
            <a:ext cx="208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6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74300" y="3773789"/>
            <a:ext cx="2165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3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13842" y="3773789"/>
            <a:ext cx="208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60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98930" y="3773789"/>
            <a:ext cx="2165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30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65768" y="1962347"/>
            <a:ext cx="655955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b="1" spc="-14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200" b="1" spc="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22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2200" b="1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3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2200" b="1" dirty="0">
                <a:solidFill>
                  <a:srgbClr val="C00000"/>
                </a:solidFill>
                <a:latin typeface="Heiti SC"/>
                <a:cs typeface="Heiti SC"/>
              </a:rPr>
              <a:t>差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15819" y="3586857"/>
            <a:ext cx="788035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b="1" spc="-14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200" b="1" spc="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415" dirty="0">
                <a:solidFill>
                  <a:srgbClr val="C00000"/>
                </a:solidFill>
                <a:latin typeface="Arial"/>
                <a:cs typeface="Arial"/>
              </a:rPr>
              <a:t>&amp;</a:t>
            </a:r>
            <a:r>
              <a:rPr sz="2200" b="1" spc="30" dirty="0">
                <a:solidFill>
                  <a:srgbClr val="C00000"/>
                </a:solidFill>
                <a:latin typeface="Arial"/>
                <a:cs typeface="Arial"/>
              </a:rPr>
              <a:t> T</a:t>
            </a:r>
            <a:endParaRPr sz="22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1320"/>
              </a:spcBef>
            </a:pPr>
            <a:r>
              <a:rPr sz="2200" b="1" dirty="0">
                <a:solidFill>
                  <a:srgbClr val="C00000"/>
                </a:solidFill>
                <a:latin typeface="Heiti SC"/>
                <a:cs typeface="Heiti SC"/>
              </a:rPr>
              <a:t>交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19905" y="3586857"/>
            <a:ext cx="746760" cy="80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200" b="1" spc="-14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200" b="1" spc="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390" dirty="0">
                <a:solidFill>
                  <a:srgbClr val="C00000"/>
                </a:solidFill>
                <a:latin typeface="Arial"/>
                <a:cs typeface="Arial"/>
              </a:rPr>
              <a:t>^</a:t>
            </a:r>
            <a:r>
              <a:rPr sz="2200" b="1" spc="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00" b="1" spc="3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2200" b="1" dirty="0">
                <a:solidFill>
                  <a:srgbClr val="C00000"/>
                </a:solidFill>
                <a:latin typeface="Heiti SC"/>
                <a:cs typeface="Heiti SC"/>
              </a:rPr>
              <a:t>补</a:t>
            </a:r>
            <a:endParaRPr sz="22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987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集合操作符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08269" y="1117448"/>
            <a:ext cx="14331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6</a:t>
            </a:r>
            <a:r>
              <a:rPr sz="2400" b="1" spc="145" dirty="0">
                <a:solidFill>
                  <a:srgbClr val="006FC0"/>
                </a:solidFill>
                <a:latin typeface="Heiti SC"/>
                <a:cs typeface="Heiti SC"/>
              </a:rPr>
              <a:t>个操作符</a:t>
            </a:r>
            <a:endParaRPr sz="2400">
              <a:latin typeface="Heiti SC"/>
              <a:cs typeface="Heiti S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557287"/>
          <a:ext cx="8165703" cy="3086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marL="5568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操作符及应用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|</a:t>
                      </a:r>
                      <a:r>
                        <a:rPr sz="2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T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并，返回一个新集合，包括在集合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和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中的所有元素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2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T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差，返回一个新集合，包括在集合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但不在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中的元素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&amp;</a:t>
                      </a:r>
                      <a:r>
                        <a:rPr sz="2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T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交，返回一个新集合，包括同时在集合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和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中的元素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^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T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补，返回一个新集合，包括集合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和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中的非相同元素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&lt;=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Arial Unicode MS"/>
                          <a:cs typeface="Arial Unicode MS"/>
                        </a:rPr>
                        <a:t>或</a:t>
                      </a:r>
                      <a:r>
                        <a:rPr sz="2000" spc="3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&lt;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T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</a:t>
                      </a:r>
                      <a:r>
                        <a:rPr sz="1800" spc="-17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ru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e/</a:t>
                      </a:r>
                      <a:r>
                        <a:rPr sz="1800" spc="-75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al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，判断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和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的子集关系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71"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&gt;=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Arial Unicode MS"/>
                          <a:cs typeface="Arial Unicode MS"/>
                        </a:rPr>
                        <a:t>或</a:t>
                      </a:r>
                      <a:r>
                        <a:rPr sz="2000" spc="3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&gt;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T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</a:t>
                      </a:r>
                      <a:r>
                        <a:rPr sz="1800" spc="-17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ru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e/</a:t>
                      </a:r>
                      <a:r>
                        <a:rPr sz="1800" spc="-75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al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，判断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和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的包含关系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987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集合操作符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91874" y="1117448"/>
            <a:ext cx="219492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4</a:t>
            </a:r>
            <a:r>
              <a:rPr sz="2400" b="1" spc="145" dirty="0">
                <a:solidFill>
                  <a:srgbClr val="006FC0"/>
                </a:solidFill>
                <a:latin typeface="Heiti SC"/>
                <a:cs typeface="Heiti SC"/>
              </a:rPr>
              <a:t>个增强操作符</a:t>
            </a:r>
            <a:endParaRPr sz="2400" dirty="0">
              <a:latin typeface="Heiti SC"/>
              <a:cs typeface="Heiti S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5209" y="2061343"/>
          <a:ext cx="8165704" cy="2194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5568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操作符及应用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|=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T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并，更新集合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，包括在集合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和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中的所有元素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T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差，更新集合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，包括在集合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但不在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中的元素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marL="824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&amp;=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T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交，更新集合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，包括同时在集合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和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中的元素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^=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T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补，更新集合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，包括集合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和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中的非相同元素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0084" y="1802489"/>
            <a:ext cx="3379470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850265" algn="l"/>
                <a:tab pos="1129665" algn="l"/>
                <a:tab pos="1968500" algn="l"/>
                <a:tab pos="2527300" algn="l"/>
                <a:tab pos="280797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475" dirty="0">
                <a:latin typeface="FZLTZHB--B51-0"/>
                <a:cs typeface="FZLTZHB--B51-0"/>
              </a:rPr>
              <a:t>A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00" dirty="0">
                <a:latin typeface="FZLTZHB--B51-0"/>
                <a:cs typeface="FZLTZHB--B51-0"/>
              </a:rPr>
              <a:t>{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40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15" dirty="0">
                <a:latin typeface="FZLTZHB--B51-0"/>
                <a:cs typeface="FZLTZHB--B51-0"/>
              </a:rPr>
              <a:t>2</a:t>
            </a:r>
            <a:r>
              <a:rPr sz="2000" b="1" spc="-220" dirty="0">
                <a:latin typeface="FZLTZHB--B51-0"/>
                <a:cs typeface="FZLTZHB--B51-0"/>
              </a:rPr>
              <a:t>3</a:t>
            </a:r>
            <a:r>
              <a:rPr sz="2000" b="1" spc="300" dirty="0">
                <a:latin typeface="FZLTZHB--B51-0"/>
                <a:cs typeface="FZLTZHB--B51-0"/>
              </a:rPr>
              <a:t>}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1500" algn="l"/>
                <a:tab pos="850900" algn="l"/>
                <a:tab pos="113030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490" dirty="0">
                <a:latin typeface="FZLTZHB--B51-0"/>
                <a:cs typeface="FZLTZHB--B51-0"/>
              </a:rPr>
              <a:t>B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14" dirty="0">
                <a:latin typeface="FZLTZHB--B51-0"/>
                <a:cs typeface="FZLTZHB--B51-0"/>
              </a:rPr>
              <a:t>s</a:t>
            </a:r>
            <a:r>
              <a:rPr sz="2000" b="1" spc="80" dirty="0">
                <a:latin typeface="FZLTZHB--B51-0"/>
                <a:cs typeface="FZLTZHB--B51-0"/>
              </a:rPr>
              <a:t>e</a:t>
            </a:r>
            <a:r>
              <a:rPr sz="2000" b="1" spc="35" dirty="0">
                <a:latin typeface="FZLTZHB--B51-0"/>
                <a:cs typeface="FZLTZHB--B51-0"/>
              </a:rPr>
              <a:t>t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110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y1</a:t>
            </a:r>
            <a:r>
              <a:rPr sz="2000" b="1" spc="-95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0591" y="2716990"/>
            <a:ext cx="2122170" cy="165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470" dirty="0">
                <a:latin typeface="FZLTZHB--B51-0"/>
                <a:cs typeface="FZLTZHB--B51-0"/>
              </a:rPr>
              <a:t>A</a:t>
            </a:r>
            <a:r>
              <a:rPr sz="2000" b="1" spc="-265" dirty="0">
                <a:latin typeface="FZLTZHB--B51-0"/>
                <a:cs typeface="FZLTZHB--B51-0"/>
              </a:rPr>
              <a:t>-</a:t>
            </a:r>
            <a:r>
              <a:rPr sz="2000" b="1" spc="-490" dirty="0">
                <a:latin typeface="FZLTZHB--B51-0"/>
                <a:cs typeface="FZLTZHB--B51-0"/>
              </a:rPr>
              <a:t>B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295" dirty="0">
                <a:solidFill>
                  <a:srgbClr val="0010FF"/>
                </a:solidFill>
                <a:latin typeface="FZLTZHB--B51-0"/>
                <a:cs typeface="FZLTZHB--B51-0"/>
              </a:rPr>
              <a:t>{</a:t>
            </a:r>
            <a:r>
              <a:rPr sz="2000" b="1" spc="-70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9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300" dirty="0">
                <a:solidFill>
                  <a:srgbClr val="0010FF"/>
                </a:solidFill>
                <a:latin typeface="FZLTZHB--B51-0"/>
                <a:cs typeface="FZLTZHB--B51-0"/>
              </a:rPr>
              <a:t>}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08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484" dirty="0">
                <a:latin typeface="FZLTZHB--B51-0"/>
                <a:cs typeface="FZLTZHB--B51-0"/>
              </a:rPr>
              <a:t>B</a:t>
            </a:r>
            <a:r>
              <a:rPr sz="2000" b="1" spc="-265" dirty="0">
                <a:latin typeface="FZLTZHB--B51-0"/>
                <a:cs typeface="FZLTZHB--B51-0"/>
              </a:rPr>
              <a:t>-</a:t>
            </a:r>
            <a:r>
              <a:rPr sz="2000" b="1" spc="-475" dirty="0">
                <a:latin typeface="FZLTZHB--B51-0"/>
                <a:cs typeface="FZLTZHB--B51-0"/>
              </a:rPr>
              <a:t>A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850900" algn="l"/>
                <a:tab pos="1550035" algn="l"/>
              </a:tabLst>
            </a:pPr>
            <a:r>
              <a:rPr sz="2000" b="1" spc="295" dirty="0">
                <a:solidFill>
                  <a:srgbClr val="0010FF"/>
                </a:solidFill>
                <a:latin typeface="FZLTZHB--B51-0"/>
                <a:cs typeface="FZLTZHB--B51-0"/>
              </a:rPr>
              <a:t>{</a:t>
            </a:r>
            <a:r>
              <a:rPr sz="2000" b="1" spc="10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2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21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9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4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114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00" dirty="0">
                <a:solidFill>
                  <a:srgbClr val="0010FF"/>
                </a:solidFill>
                <a:latin typeface="FZLTZHB--B51-0"/>
                <a:cs typeface="FZLTZHB--B51-0"/>
              </a:rPr>
              <a:t>}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187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集合类型的定义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44304" y="2691259"/>
            <a:ext cx="1423035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470" dirty="0">
                <a:latin typeface="FZLTZHB--B51-0"/>
                <a:cs typeface="FZLTZHB--B51-0"/>
              </a:rPr>
              <a:t>A</a:t>
            </a:r>
            <a:r>
              <a:rPr sz="2000" b="1" spc="-520" dirty="0">
                <a:latin typeface="FZLTZHB--B51-0"/>
                <a:cs typeface="FZLTZHB--B51-0"/>
              </a:rPr>
              <a:t>&amp;B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850900" algn="l"/>
              </a:tabLst>
            </a:pPr>
            <a:r>
              <a:rPr sz="2000" b="1" spc="295" dirty="0">
                <a:solidFill>
                  <a:srgbClr val="0010FF"/>
                </a:solidFill>
                <a:latin typeface="FZLTZHB--B51-0"/>
                <a:cs typeface="FZLTZHB--B51-0"/>
              </a:rPr>
              <a:t>{</a:t>
            </a:r>
            <a:r>
              <a:rPr sz="2000" b="1" spc="10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10" dirty="0">
                <a:solidFill>
                  <a:srgbClr val="0010FF"/>
                </a:solidFill>
                <a:latin typeface="FZLTZHB--B51-0"/>
                <a:cs typeface="FZLTZHB--B51-0"/>
              </a:rPr>
              <a:t>p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14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95" dirty="0">
                <a:solidFill>
                  <a:srgbClr val="0010FF"/>
                </a:solidFill>
                <a:latin typeface="FZLTZHB--B51-0"/>
                <a:cs typeface="FZLTZHB--B51-0"/>
              </a:rPr>
              <a:t>y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00" dirty="0">
                <a:solidFill>
                  <a:srgbClr val="0010FF"/>
                </a:solidFill>
                <a:latin typeface="FZLTZHB--B51-0"/>
                <a:cs typeface="FZLTZHB--B51-0"/>
              </a:rPr>
              <a:t>}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08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470" dirty="0">
                <a:latin typeface="FZLTZHB--B51-0"/>
                <a:cs typeface="FZLTZHB--B51-0"/>
              </a:rPr>
              <a:t>A</a:t>
            </a:r>
            <a:r>
              <a:rPr sz="2000" b="1" spc="505" dirty="0">
                <a:latin typeface="FZLTZHB--B51-0"/>
                <a:cs typeface="FZLTZHB--B51-0"/>
              </a:rPr>
              <a:t>|</a:t>
            </a:r>
            <a:r>
              <a:rPr sz="2000" b="1" spc="-490" dirty="0">
                <a:latin typeface="FZLTZHB--B51-0"/>
                <a:cs typeface="FZLTZHB--B51-0"/>
              </a:rPr>
              <a:t>B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44304" y="4063010"/>
            <a:ext cx="42183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0900" algn="l"/>
                <a:tab pos="1549400" algn="l"/>
                <a:tab pos="2248535" algn="l"/>
                <a:tab pos="2947670" algn="l"/>
                <a:tab pos="3646170" algn="l"/>
              </a:tabLst>
            </a:pPr>
            <a:r>
              <a:rPr sz="2000" b="1" spc="295" dirty="0">
                <a:solidFill>
                  <a:srgbClr val="0010FF"/>
                </a:solidFill>
                <a:latin typeface="FZLTZHB--B51-0"/>
                <a:cs typeface="FZLTZHB--B51-0"/>
              </a:rPr>
              <a:t>{</a:t>
            </a:r>
            <a:r>
              <a:rPr sz="2000" b="1" spc="21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9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10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10" dirty="0">
                <a:solidFill>
                  <a:srgbClr val="0010FF"/>
                </a:solidFill>
                <a:latin typeface="FZLTZHB--B51-0"/>
                <a:cs typeface="FZLTZHB--B51-0"/>
              </a:rPr>
              <a:t>p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4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114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14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95" dirty="0">
                <a:solidFill>
                  <a:srgbClr val="0010FF"/>
                </a:solidFill>
                <a:latin typeface="FZLTZHB--B51-0"/>
                <a:cs typeface="FZLTZHB--B51-0"/>
              </a:rPr>
              <a:t>y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25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11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-70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9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300" dirty="0">
                <a:solidFill>
                  <a:srgbClr val="0010FF"/>
                </a:solidFill>
                <a:latin typeface="FZLTZHB--B51-0"/>
                <a:cs typeface="FZLTZHB--B51-0"/>
              </a:rPr>
              <a:t>}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6819" y="2691513"/>
            <a:ext cx="2820670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470" dirty="0">
                <a:latin typeface="FZLTZHB--B51-0"/>
                <a:cs typeface="FZLTZHB--B51-0"/>
              </a:rPr>
              <a:t>A</a:t>
            </a:r>
            <a:r>
              <a:rPr sz="2000" b="1" spc="-270" dirty="0">
                <a:latin typeface="FZLTZHB--B51-0"/>
                <a:cs typeface="FZLTZHB--B51-0"/>
              </a:rPr>
              <a:t>^B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850900" algn="l"/>
                <a:tab pos="1549400" algn="l"/>
                <a:tab pos="2248535" algn="l"/>
              </a:tabLst>
            </a:pPr>
            <a:r>
              <a:rPr sz="2000" b="1" spc="295" dirty="0">
                <a:solidFill>
                  <a:srgbClr val="0010FF"/>
                </a:solidFill>
                <a:latin typeface="FZLTZHB--B51-0"/>
                <a:cs typeface="FZLTZHB--B51-0"/>
              </a:rPr>
              <a:t>{</a:t>
            </a:r>
            <a:r>
              <a:rPr sz="2000" b="1" spc="11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3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-70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9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25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11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21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9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00" dirty="0">
                <a:solidFill>
                  <a:srgbClr val="0010FF"/>
                </a:solidFill>
                <a:latin typeface="FZLTZHB--B51-0"/>
                <a:cs typeface="FZLTZHB--B51-0"/>
              </a:rPr>
              <a:t>}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2791" y="2302361"/>
            <a:ext cx="2058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前课复习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4538" y="2302361"/>
            <a:ext cx="30753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集合处理方法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50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集合处理方法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35992" y="1701303"/>
          <a:ext cx="8259314" cy="2640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3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操作函数或方法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71">
                <a:tc>
                  <a:txBody>
                    <a:bodyPr/>
                    <a:lstStyle/>
                    <a:p>
                      <a:pPr marL="59563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add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如果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不在集合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中，将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增加到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marL="3867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di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sca</a:t>
                      </a:r>
                      <a:r>
                        <a:rPr sz="2000" spc="-3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移除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中元素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，如果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不在集合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中，不报错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S.</a:t>
                      </a:r>
                      <a:r>
                        <a:rPr sz="2000" spc="-3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emo</a:t>
                      </a: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e(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移除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中元素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，如果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不在集合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中，产生</a:t>
                      </a:r>
                      <a:r>
                        <a:rPr sz="1800" spc="-30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yEr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异常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S.c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le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ar()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移除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中所有元素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marL="65024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pop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随机返回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的一个元素，更新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，若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为空产生</a:t>
                      </a:r>
                      <a:r>
                        <a:rPr sz="1800" spc="-30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yEr</a:t>
                      </a:r>
                      <a:r>
                        <a:rPr sz="1800" spc="-2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sz="1800" spc="-10" dirty="0">
                          <a:latin typeface="Arial Unicode MS"/>
                          <a:cs typeface="Arial Unicode MS"/>
                        </a:rPr>
                        <a:t>异常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50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集合处理方法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35992" y="1701303"/>
          <a:ext cx="8259314" cy="2640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3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操作函数或方法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71">
                <a:tc>
                  <a:txBody>
                    <a:bodyPr/>
                    <a:lstStyle/>
                    <a:p>
                      <a:pPr marL="60071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S.c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op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y()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返回集合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的一个副本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en(S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返回集合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的元素个数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判断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中元素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在集合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中，返回</a:t>
                      </a:r>
                      <a:r>
                        <a:rPr sz="1800" spc="-17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ru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，否则返回</a:t>
                      </a:r>
                      <a:r>
                        <a:rPr sz="1800" spc="-75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alse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ot</a:t>
                      </a:r>
                      <a:r>
                        <a:rPr sz="20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20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判断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中元素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不在集合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中，返回</a:t>
                      </a:r>
                      <a:r>
                        <a:rPr sz="1800" spc="-17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ru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，否则返回</a:t>
                      </a:r>
                      <a:r>
                        <a:rPr sz="1800" spc="-75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alse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set(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将其他类型变量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转变为集合类型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59" y="1895122"/>
            <a:ext cx="3799204" cy="256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850265" algn="l"/>
                <a:tab pos="1129665" algn="l"/>
                <a:tab pos="1968500" algn="l"/>
                <a:tab pos="2527300" algn="l"/>
                <a:tab pos="280797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475" dirty="0">
                <a:latin typeface="FZLTZHB--B51-0"/>
                <a:cs typeface="FZLTZHB--B51-0"/>
              </a:rPr>
              <a:t>A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00" dirty="0">
                <a:latin typeface="FZLTZHB--B51-0"/>
                <a:cs typeface="FZLTZHB--B51-0"/>
              </a:rPr>
              <a:t>{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40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15" dirty="0">
                <a:latin typeface="FZLTZHB--B51-0"/>
                <a:cs typeface="FZLTZHB--B51-0"/>
              </a:rPr>
              <a:t>2</a:t>
            </a:r>
            <a:r>
              <a:rPr sz="2000" b="1" spc="-220" dirty="0">
                <a:latin typeface="FZLTZHB--B51-0"/>
                <a:cs typeface="FZLTZHB--B51-0"/>
              </a:rPr>
              <a:t>3</a:t>
            </a:r>
            <a:r>
              <a:rPr sz="2000" b="1" spc="300" dirty="0">
                <a:latin typeface="FZLTZHB--B51-0"/>
                <a:cs typeface="FZLTZHB--B51-0"/>
              </a:rPr>
              <a:t>}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1500" algn="l"/>
                <a:tab pos="182880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or 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-570" dirty="0">
                <a:latin typeface="FZLTZHB--B51-0"/>
                <a:cs typeface="FZLTZHB--B51-0"/>
              </a:rPr>
              <a:t>em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480" dirty="0">
                <a:latin typeface="FZLTZHB--B51-0"/>
                <a:cs typeface="FZLTZHB--B51-0"/>
              </a:rPr>
              <a:t>A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 dirty="0">
              <a:latin typeface="FZLTZHB--B51-0"/>
              <a:cs typeface="FZLTZHB--B51-0"/>
            </a:endParaRPr>
          </a:p>
          <a:p>
            <a:pPr marL="1130300">
              <a:lnSpc>
                <a:spcPct val="100000"/>
              </a:lnSpc>
              <a:spcBef>
                <a:spcPts val="1200"/>
              </a:spcBef>
              <a:tabLst>
                <a:tab pos="2808605" algn="l"/>
              </a:tabLst>
            </a:pP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90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2000" b="1" spc="229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34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-455" dirty="0">
                <a:latin typeface="FZLTZHB--B51-0"/>
                <a:cs typeface="FZLTZHB--B51-0"/>
              </a:rPr>
              <a:t>e</a:t>
            </a:r>
            <a:r>
              <a:rPr sz="2000" b="1" spc="-685" dirty="0">
                <a:latin typeface="FZLTZHB--B51-0"/>
                <a:cs typeface="FZLTZHB--B51-0"/>
              </a:rPr>
              <a:t>m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e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-235" dirty="0">
                <a:latin typeface="FZLTZHB--B51-0"/>
                <a:cs typeface="FZLTZHB--B51-0"/>
              </a:rPr>
              <a:t>d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</a:pP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p</a:t>
            </a:r>
            <a:r>
              <a:rPr sz="2000" b="1" spc="-70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9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-114" dirty="0">
                <a:solidFill>
                  <a:srgbClr val="0010FF"/>
                </a:solidFill>
                <a:latin typeface="FZLTZHB--B51-0"/>
                <a:cs typeface="FZLTZHB--B51-0"/>
              </a:rPr>
              <a:t>y</a:t>
            </a:r>
            <a:endParaRPr sz="2000" dirty="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  <a:tabLst>
                <a:tab pos="57150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475" dirty="0">
                <a:latin typeface="FZLTZHB--B51-0"/>
                <a:cs typeface="FZLTZHB--B51-0"/>
              </a:rPr>
              <a:t>A</a:t>
            </a:r>
            <a:endParaRPr sz="2000" dirty="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  <a:tabLst>
                <a:tab pos="851535" algn="l"/>
                <a:tab pos="1550670" algn="l"/>
              </a:tabLst>
            </a:pPr>
            <a:r>
              <a:rPr sz="2000" b="1" spc="295" dirty="0">
                <a:solidFill>
                  <a:srgbClr val="0010FF"/>
                </a:solidFill>
                <a:latin typeface="FZLTZHB--B51-0"/>
                <a:cs typeface="FZLTZHB--B51-0"/>
              </a:rPr>
              <a:t>{</a:t>
            </a:r>
            <a:r>
              <a:rPr sz="2000" b="1" spc="10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10" dirty="0">
                <a:solidFill>
                  <a:srgbClr val="0010FF"/>
                </a:solidFill>
                <a:latin typeface="FZLTZHB--B51-0"/>
                <a:cs typeface="FZLTZHB--B51-0"/>
              </a:rPr>
              <a:t>p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-70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9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00" dirty="0">
                <a:solidFill>
                  <a:srgbClr val="0010FF"/>
                </a:solidFill>
                <a:latin typeface="FZLTZHB--B51-0"/>
                <a:cs typeface="FZLTZHB--B51-0"/>
              </a:rPr>
              <a:t>y</a:t>
            </a:r>
            <a:r>
              <a:rPr sz="2000" b="1" spc="15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00" dirty="0">
                <a:solidFill>
                  <a:srgbClr val="0010FF"/>
                </a:solidFill>
                <a:latin typeface="FZLTZHB--B51-0"/>
                <a:cs typeface="FZLTZHB--B51-0"/>
              </a:rPr>
              <a:t>}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50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集合处理方法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90700" y="1524922"/>
            <a:ext cx="11430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ry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8366" y="1944401"/>
            <a:ext cx="4776470" cy="284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0">
              <a:lnSpc>
                <a:spcPct val="100000"/>
              </a:lnSpc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w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hi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 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Tr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ue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 dirty="0">
              <a:latin typeface="FZLTZHB--B51-0"/>
              <a:cs typeface="FZLTZHB--B51-0"/>
            </a:endParaRPr>
          </a:p>
          <a:p>
            <a:pPr marL="1549400">
              <a:lnSpc>
                <a:spcPct val="100000"/>
              </a:lnSpc>
              <a:spcBef>
                <a:spcPts val="960"/>
              </a:spcBef>
              <a:tabLst>
                <a:tab pos="3646170" algn="l"/>
              </a:tabLst>
            </a:pPr>
            <a:r>
              <a:rPr sz="2000" b="1" spc="-24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505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310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2000" b="1" spc="-24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000" b="1" spc="34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-480" dirty="0">
                <a:latin typeface="FZLTZHB--B51-0"/>
                <a:cs typeface="FZLTZHB--B51-0"/>
              </a:rPr>
              <a:t>A</a:t>
            </a:r>
            <a:r>
              <a:rPr sz="2000" b="1" spc="430" dirty="0">
                <a:latin typeface="FZLTZHB--B51-0"/>
                <a:cs typeface="FZLTZHB--B51-0"/>
              </a:rPr>
              <a:t>.</a:t>
            </a:r>
            <a:r>
              <a:rPr sz="2000" b="1" spc="-235" dirty="0">
                <a:latin typeface="FZLTZHB--B51-0"/>
                <a:cs typeface="FZLTZHB--B51-0"/>
              </a:rPr>
              <a:t>p</a:t>
            </a:r>
            <a:r>
              <a:rPr sz="2000" b="1" spc="-229" dirty="0">
                <a:latin typeface="FZLTZHB--B51-0"/>
                <a:cs typeface="FZLTZHB--B51-0"/>
              </a:rPr>
              <a:t>o</a:t>
            </a:r>
            <a:r>
              <a:rPr sz="2000" b="1" spc="-240" dirty="0">
                <a:latin typeface="FZLTZHB--B51-0"/>
                <a:cs typeface="FZLTZHB--B51-0"/>
              </a:rPr>
              <a:t>p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e</a:t>
            </a:r>
            <a:r>
              <a:rPr sz="2000" b="1" spc="-240" dirty="0">
                <a:latin typeface="FZLTZHB--B51-0"/>
                <a:cs typeface="FZLTZHB--B51-0"/>
              </a:rPr>
              <a:t>n</a:t>
            </a:r>
            <a:r>
              <a:rPr sz="2000" b="1" spc="-235" dirty="0">
                <a:latin typeface="FZLTZHB--B51-0"/>
                <a:cs typeface="FZLTZHB--B51-0"/>
              </a:rPr>
              <a:t>d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0" dirty="0">
                <a:latin typeface="FZLTZHB--B51-0"/>
                <a:cs typeface="FZLTZHB--B51-0"/>
              </a:rPr>
              <a:t>)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 marL="570865">
              <a:lnSpc>
                <a:spcPct val="100000"/>
              </a:lnSpc>
              <a:spcBef>
                <a:spcPts val="96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x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c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 dirty="0">
              <a:latin typeface="FZLTZHB--B51-0"/>
              <a:cs typeface="FZLTZHB--B51-0"/>
            </a:endParaRPr>
          </a:p>
          <a:p>
            <a:pPr marL="989965">
              <a:lnSpc>
                <a:spcPct val="100000"/>
              </a:lnSpc>
              <a:spcBef>
                <a:spcPts val="960"/>
              </a:spcBef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as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endParaRPr sz="2000" dirty="0">
              <a:latin typeface="Menlo"/>
              <a:cs typeface="Menlo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p</a:t>
            </a:r>
            <a:r>
              <a:rPr sz="2000" b="1" spc="-70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9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-114" dirty="0">
                <a:solidFill>
                  <a:srgbClr val="0010FF"/>
                </a:solidFill>
                <a:latin typeface="FZLTZHB--B51-0"/>
                <a:cs typeface="FZLTZHB--B51-0"/>
              </a:rPr>
              <a:t>y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5708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475" dirty="0">
                <a:latin typeface="FZLTZHB--B51-0"/>
                <a:cs typeface="FZLTZHB--B51-0"/>
              </a:rPr>
              <a:t>A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b="1" spc="-125" dirty="0">
                <a:solidFill>
                  <a:srgbClr val="0010FF"/>
                </a:solidFill>
                <a:latin typeface="FZLTZHB--B51-0"/>
                <a:cs typeface="FZLTZHB--B51-0"/>
              </a:rPr>
              <a:t>s</a:t>
            </a:r>
            <a:r>
              <a:rPr sz="2000" b="1" spc="75" dirty="0">
                <a:solidFill>
                  <a:srgbClr val="0010FF"/>
                </a:solidFill>
                <a:latin typeface="FZLTZHB--B51-0"/>
                <a:cs typeface="FZLTZHB--B51-0"/>
              </a:rPr>
              <a:t>e</a:t>
            </a:r>
            <a:r>
              <a:rPr sz="2000" b="1" spc="35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solidFill>
                  <a:srgbClr val="0010FF"/>
                </a:solidFill>
                <a:latin typeface="FZLTZHB--B51-0"/>
                <a:cs typeface="FZLTZHB--B51-0"/>
              </a:rPr>
              <a:t>(</a:t>
            </a:r>
            <a:r>
              <a:rPr sz="2000" b="1" spc="305" dirty="0">
                <a:solidFill>
                  <a:srgbClr val="0010FF"/>
                </a:solidFill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26283" y="2302361"/>
            <a:ext cx="40919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集合类型应用场景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787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集合类型应用场景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0459" y="1529255"/>
            <a:ext cx="4778375" cy="2593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55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包含关系比较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  <a:tabLst>
                <a:tab pos="570865" algn="l"/>
                <a:tab pos="1129665" algn="l"/>
                <a:tab pos="1549400" algn="l"/>
                <a:tab pos="2388235" algn="l"/>
                <a:tab pos="2947670" algn="l"/>
                <a:tab pos="322643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40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95" dirty="0">
                <a:latin typeface="FZLTZHB--B51-0"/>
                <a:cs typeface="FZLTZHB--B51-0"/>
              </a:rPr>
              <a:t>i</a:t>
            </a:r>
            <a:r>
              <a:rPr sz="2000" b="1" spc="235" dirty="0">
                <a:latin typeface="FZLTZHB--B51-0"/>
                <a:cs typeface="FZLTZHB--B51-0"/>
              </a:rPr>
              <a:t>n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95" dirty="0">
                <a:latin typeface="FZLTZHB--B51-0"/>
                <a:cs typeface="FZLTZHB--B51-0"/>
              </a:rPr>
              <a:t>{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10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-204" dirty="0">
                <a:latin typeface="FZLTZHB--B51-0"/>
                <a:cs typeface="FZLTZHB--B51-0"/>
              </a:rPr>
              <a:t>2</a:t>
            </a:r>
            <a:r>
              <a:rPr sz="2000" b="1" spc="40" dirty="0">
                <a:latin typeface="FZLTZHB--B51-0"/>
                <a:cs typeface="FZLTZHB--B51-0"/>
              </a:rPr>
              <a:t>3}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355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r</a:t>
            </a:r>
            <a:r>
              <a:rPr sz="2000" b="1" spc="-5" dirty="0">
                <a:solidFill>
                  <a:srgbClr val="0010FF"/>
                </a:solidFill>
                <a:latin typeface="FZLTZHB--B51-0"/>
                <a:cs typeface="FZLTZHB--B51-0"/>
              </a:rPr>
              <a:t>u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e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1500" algn="l"/>
                <a:tab pos="1410970" algn="l"/>
                <a:tab pos="2110105" algn="l"/>
                <a:tab pos="2527935" algn="l"/>
                <a:tab pos="3367404" algn="l"/>
                <a:tab pos="3926204" algn="l"/>
                <a:tab pos="420687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305" dirty="0">
                <a:latin typeface="FZLTZHB--B51-0"/>
                <a:cs typeface="FZLTZHB--B51-0"/>
              </a:rPr>
              <a:t>{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40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0" dirty="0">
                <a:latin typeface="FZLTZHB--B51-0"/>
                <a:cs typeface="FZLTZHB--B51-0"/>
              </a:rPr>
              <a:t>}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75" dirty="0">
                <a:latin typeface="FZLTZHB--B51-0"/>
                <a:cs typeface="FZLTZHB--B51-0"/>
              </a:rPr>
              <a:t>&gt;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05" dirty="0">
                <a:latin typeface="FZLTZHB--B51-0"/>
                <a:cs typeface="FZLTZHB--B51-0"/>
              </a:rPr>
              <a:t>{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40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15" dirty="0">
                <a:latin typeface="FZLTZHB--B51-0"/>
                <a:cs typeface="FZLTZHB--B51-0"/>
              </a:rPr>
              <a:t>2</a:t>
            </a:r>
            <a:r>
              <a:rPr sz="2000" b="1" spc="-220" dirty="0">
                <a:latin typeface="FZLTZHB--B51-0"/>
                <a:cs typeface="FZLTZHB--B51-0"/>
              </a:rPr>
              <a:t>3</a:t>
            </a:r>
            <a:r>
              <a:rPr sz="2000" b="1" spc="300" dirty="0">
                <a:latin typeface="FZLTZHB--B51-0"/>
                <a:cs typeface="FZLTZHB--B51-0"/>
              </a:rPr>
              <a:t>}</a:t>
            </a:r>
            <a:endParaRPr sz="2000">
              <a:latin typeface="FZLTZHB--B51-0"/>
              <a:cs typeface="FZLTZHB--B51-0"/>
            </a:endParaRPr>
          </a:p>
          <a:p>
            <a:pPr marL="14604">
              <a:lnSpc>
                <a:spcPct val="100000"/>
              </a:lnSpc>
              <a:spcBef>
                <a:spcPts val="1200"/>
              </a:spcBef>
            </a:pPr>
            <a:r>
              <a:rPr sz="2000" b="1" spc="-305" dirty="0">
                <a:solidFill>
                  <a:srgbClr val="0010FF"/>
                </a:solidFill>
                <a:latin typeface="FZLTZHB--B51-0"/>
                <a:cs typeface="FZLTZHB--B51-0"/>
              </a:rPr>
              <a:t>F</a:t>
            </a:r>
            <a:r>
              <a:rPr sz="2000" b="1" spc="250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l</a:t>
            </a:r>
            <a:r>
              <a:rPr sz="2000" b="1" spc="-114" dirty="0">
                <a:solidFill>
                  <a:srgbClr val="0010FF"/>
                </a:solidFill>
                <a:latin typeface="FZLTZHB--B51-0"/>
                <a:cs typeface="FZLTZHB--B51-0"/>
              </a:rPr>
              <a:t>s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e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787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集合类型应用场景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42428" y="1529255"/>
            <a:ext cx="5189855" cy="1149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72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数据去重：集合类型所有元素无重复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0865" algn="l"/>
                <a:tab pos="989965" algn="l"/>
                <a:tab pos="1270000" algn="l"/>
                <a:tab pos="2108835" algn="l"/>
                <a:tab pos="2807970" algn="l"/>
                <a:tab pos="3507104" algn="l"/>
                <a:tab pos="420624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90" dirty="0">
                <a:latin typeface="FZLTZHB--B51-0"/>
                <a:cs typeface="FZLTZHB--B51-0"/>
              </a:rPr>
              <a:t>[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40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40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15" dirty="0">
                <a:latin typeface="FZLTZHB--B51-0"/>
                <a:cs typeface="FZLTZHB--B51-0"/>
              </a:rPr>
              <a:t>2</a:t>
            </a:r>
            <a:r>
              <a:rPr sz="2000" b="1" spc="-220" dirty="0">
                <a:latin typeface="FZLTZHB--B51-0"/>
                <a:cs typeface="FZLTZHB--B51-0"/>
              </a:rPr>
              <a:t>3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2428" y="2856429"/>
            <a:ext cx="2259330" cy="165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  <a:tabLst>
                <a:tab pos="572135" algn="l"/>
                <a:tab pos="851535" algn="l"/>
                <a:tab pos="113157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70" dirty="0">
                <a:latin typeface="FZLTZHB--B51-0"/>
                <a:cs typeface="FZLTZHB--B51-0"/>
              </a:rPr>
              <a:t>s</a:t>
            </a:r>
            <a:r>
              <a:rPr sz="2000" b="1" spc="-190" dirty="0">
                <a:latin typeface="FZLTZHB--B51-0"/>
                <a:cs typeface="FZLTZHB--B51-0"/>
              </a:rPr>
              <a:t>e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530" dirty="0">
                <a:latin typeface="FZLTZHB--B51-0"/>
                <a:cs typeface="FZLTZHB--B51-0"/>
              </a:rPr>
              <a:t>(</a:t>
            </a:r>
            <a:r>
              <a:rPr sz="2000" b="1" spc="345" dirty="0">
                <a:latin typeface="FZLTZHB--B51-0"/>
                <a:cs typeface="FZLTZHB--B51-0"/>
              </a:rPr>
              <a:t>l</a:t>
            </a:r>
            <a:r>
              <a:rPr sz="2000" b="1" spc="90" dirty="0">
                <a:latin typeface="FZLTZHB--B51-0"/>
                <a:cs typeface="FZLTZHB--B51-0"/>
              </a:rPr>
              <a:t>s)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850900" algn="l"/>
                <a:tab pos="1549400" algn="l"/>
              </a:tabLst>
            </a:pPr>
            <a:r>
              <a:rPr sz="2000" b="1" spc="295" dirty="0">
                <a:solidFill>
                  <a:srgbClr val="0010FF"/>
                </a:solidFill>
                <a:latin typeface="FZLTZHB--B51-0"/>
                <a:cs typeface="FZLTZHB--B51-0"/>
              </a:rPr>
              <a:t>{</a:t>
            </a:r>
            <a:r>
              <a:rPr sz="2000" b="1" spc="10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10" dirty="0">
                <a:solidFill>
                  <a:srgbClr val="0010FF"/>
                </a:solidFill>
                <a:latin typeface="FZLTZHB--B51-0"/>
                <a:cs typeface="FZLTZHB--B51-0"/>
              </a:rPr>
              <a:t>p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14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95" dirty="0">
                <a:solidFill>
                  <a:srgbClr val="0010FF"/>
                </a:solidFill>
                <a:latin typeface="FZLTZHB--B51-0"/>
                <a:cs typeface="FZLTZHB--B51-0"/>
              </a:rPr>
              <a:t>y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4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21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-21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300" dirty="0">
                <a:solidFill>
                  <a:srgbClr val="0010FF"/>
                </a:solidFill>
                <a:latin typeface="FZLTZHB--B51-0"/>
                <a:cs typeface="FZLTZHB--B51-0"/>
              </a:rPr>
              <a:t>}</a:t>
            </a:r>
            <a:endParaRPr sz="2000">
              <a:latin typeface="FZLTZHB--B51-0"/>
              <a:cs typeface="FZLTZHB--B51-0"/>
            </a:endParaRPr>
          </a:p>
          <a:p>
            <a:pPr marL="12700" marR="5080">
              <a:lnSpc>
                <a:spcPct val="150000"/>
              </a:lnSpc>
              <a:tabLst>
                <a:tab pos="570865" algn="l"/>
                <a:tab pos="850900" algn="l"/>
                <a:tab pos="989965" algn="l"/>
                <a:tab pos="1269365" algn="l"/>
                <a:tab pos="154940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65" dirty="0">
                <a:latin typeface="FZLTZHB--B51-0"/>
                <a:cs typeface="FZLTZHB--B51-0"/>
              </a:rPr>
              <a:t>l</a:t>
            </a:r>
            <a:r>
              <a:rPr sz="2000" b="1" spc="345" dirty="0">
                <a:latin typeface="FZLTZHB--B51-0"/>
                <a:cs typeface="FZLTZHB--B51-0"/>
              </a:rPr>
              <a:t>t</a:t>
            </a:r>
            <a:r>
              <a:rPr sz="2000" b="1" dirty="0">
                <a:latin typeface="FZLTZHB--B51-0"/>
                <a:cs typeface="FZLTZHB--B51-0"/>
              </a:rPr>
              <a:t>	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70" dirty="0">
                <a:latin typeface="FZLTZHB--B51-0"/>
                <a:cs typeface="FZLTZHB--B51-0"/>
              </a:rPr>
              <a:t>l</a:t>
            </a:r>
            <a:r>
              <a:rPr sz="2000" b="1" spc="565" dirty="0">
                <a:latin typeface="FZLTZHB--B51-0"/>
                <a:cs typeface="FZLTZHB--B51-0"/>
              </a:rPr>
              <a:t>i</a:t>
            </a:r>
            <a:r>
              <a:rPr sz="2000" b="1" spc="140" dirty="0">
                <a:latin typeface="FZLTZHB--B51-0"/>
                <a:cs typeface="FZLTZHB--B51-0"/>
              </a:rPr>
              <a:t>s</a:t>
            </a:r>
            <a:r>
              <a:rPr sz="2000" b="1" spc="80" dirty="0">
                <a:latin typeface="FZLTZHB--B51-0"/>
                <a:cs typeface="FZLTZHB--B51-0"/>
              </a:rPr>
              <a:t>t</a:t>
            </a:r>
            <a:r>
              <a:rPr sz="2000" b="1" spc="70" dirty="0">
                <a:latin typeface="FZLTZHB--B51-0"/>
                <a:cs typeface="FZLTZHB--B51-0"/>
              </a:rPr>
              <a:t>(</a:t>
            </a:r>
            <a:r>
              <a:rPr sz="2000" b="1" spc="105" dirty="0">
                <a:latin typeface="FZLTZHB--B51-0"/>
                <a:cs typeface="FZLTZHB--B51-0"/>
              </a:rPr>
              <a:t>s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385" dirty="0">
                <a:solidFill>
                  <a:srgbClr val="0010FF"/>
                </a:solidFill>
                <a:latin typeface="FZLTZHB--B51-0"/>
                <a:cs typeface="FZLTZHB--B51-0"/>
              </a:rPr>
              <a:t>[</a:t>
            </a:r>
            <a:r>
              <a:rPr sz="2000" b="1" spc="10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10" dirty="0">
                <a:solidFill>
                  <a:srgbClr val="0010FF"/>
                </a:solidFill>
                <a:latin typeface="FZLTZHB--B51-0"/>
                <a:cs typeface="FZLTZHB--B51-0"/>
              </a:rPr>
              <a:t>p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14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95" dirty="0">
                <a:solidFill>
                  <a:srgbClr val="0010FF"/>
                </a:solidFill>
                <a:latin typeface="FZLTZHB--B51-0"/>
                <a:cs typeface="FZLTZHB--B51-0"/>
              </a:rPr>
              <a:t>y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4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21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-21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390" dirty="0">
                <a:solidFill>
                  <a:srgbClr val="0010FF"/>
                </a:solidFill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6474" y="2861560"/>
            <a:ext cx="3248660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65" dirty="0">
                <a:solidFill>
                  <a:srgbClr val="C00000"/>
                </a:solidFill>
                <a:latin typeface="FZLTZHB--B51-0"/>
                <a:cs typeface="FZLTZHB--B51-0"/>
              </a:rPr>
              <a:t># </a:t>
            </a:r>
            <a:r>
              <a:rPr sz="1800" b="1" spc="-10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800" b="1" dirty="0">
                <a:solidFill>
                  <a:srgbClr val="C00000"/>
                </a:solidFill>
                <a:latin typeface="Heiti SC"/>
                <a:cs typeface="Heiti SC"/>
              </a:rPr>
              <a:t>利用了集合无重复元素的特点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6474" y="3775960"/>
            <a:ext cx="2791460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65" dirty="0">
                <a:solidFill>
                  <a:srgbClr val="C00000"/>
                </a:solidFill>
                <a:latin typeface="FZLTZHB--B51-0"/>
                <a:cs typeface="FZLTZHB--B51-0"/>
              </a:rPr>
              <a:t># </a:t>
            </a:r>
            <a:r>
              <a:rPr sz="1800" b="1" spc="-10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800" b="1" dirty="0">
                <a:solidFill>
                  <a:srgbClr val="C00000"/>
                </a:solidFill>
                <a:latin typeface="Heiti SC"/>
                <a:cs typeface="Heiti SC"/>
              </a:rPr>
              <a:t>还可以将集合转换为列表</a:t>
            </a:r>
            <a:endParaRPr sz="1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2791" y="2302361"/>
            <a:ext cx="2058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单元小结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0035" y="3736352"/>
            <a:ext cx="875360" cy="805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1245" y="1562804"/>
            <a:ext cx="7756525" cy="230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集合使用</a:t>
            </a:r>
            <a:r>
              <a:rPr sz="2400" b="1" dirty="0">
                <a:latin typeface="Arial"/>
                <a:cs typeface="Arial"/>
              </a:rPr>
              <a:t>{}</a:t>
            </a:r>
            <a:r>
              <a:rPr sz="2400" b="1" dirty="0">
                <a:latin typeface="Heiti SC"/>
                <a:cs typeface="Heiti SC"/>
              </a:rPr>
              <a:t>和</a:t>
            </a:r>
            <a:r>
              <a:rPr sz="2400" b="1" spc="-155" dirty="0">
                <a:latin typeface="Arial"/>
                <a:cs typeface="Arial"/>
              </a:rPr>
              <a:t>s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165" dirty="0">
                <a:latin typeface="Arial"/>
                <a:cs typeface="Arial"/>
              </a:rPr>
              <a:t>t(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函数创建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集合间操作：交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395" dirty="0">
                <a:latin typeface="Arial"/>
                <a:cs typeface="Arial"/>
              </a:rPr>
              <a:t>&amp;</a:t>
            </a:r>
            <a:r>
              <a:rPr sz="2400" b="1" spc="18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、并</a:t>
            </a:r>
            <a:r>
              <a:rPr sz="2400" b="1" spc="140" dirty="0">
                <a:latin typeface="Arial"/>
                <a:cs typeface="Arial"/>
              </a:rPr>
              <a:t>(|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、差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245" dirty="0">
                <a:latin typeface="Arial"/>
                <a:cs typeface="Arial"/>
              </a:rPr>
              <a:t>-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、补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350" dirty="0">
                <a:latin typeface="Arial"/>
                <a:cs typeface="Arial"/>
              </a:rPr>
              <a:t>^</a:t>
            </a:r>
            <a:r>
              <a:rPr sz="2400" b="1" spc="200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、比较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345" dirty="0">
                <a:latin typeface="Arial"/>
                <a:cs typeface="Arial"/>
              </a:rPr>
              <a:t>&gt;=&lt;)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集合类型方法：</a:t>
            </a:r>
            <a:r>
              <a:rPr sz="2400" b="1" spc="10" dirty="0">
                <a:latin typeface="Arial"/>
                <a:cs typeface="Arial"/>
              </a:rPr>
              <a:t>.</a:t>
            </a:r>
            <a:r>
              <a:rPr sz="2400" b="1" spc="45" dirty="0">
                <a:latin typeface="Arial"/>
                <a:cs typeface="Arial"/>
              </a:rPr>
              <a:t>a</a:t>
            </a:r>
            <a:r>
              <a:rPr sz="2400" b="1" spc="130" dirty="0">
                <a:latin typeface="Arial"/>
                <a:cs typeface="Arial"/>
              </a:rPr>
              <a:t>dd()</a:t>
            </a:r>
            <a:r>
              <a:rPr sz="2400" b="1" dirty="0">
                <a:latin typeface="Heiti SC"/>
                <a:cs typeface="Heiti SC"/>
              </a:rPr>
              <a:t>、</a:t>
            </a:r>
            <a:r>
              <a:rPr sz="2400" b="1" spc="40" dirty="0">
                <a:latin typeface="Arial"/>
                <a:cs typeface="Arial"/>
              </a:rPr>
              <a:t>.</a:t>
            </a:r>
            <a:r>
              <a:rPr sz="2400" b="1" spc="100" dirty="0">
                <a:latin typeface="Arial"/>
                <a:cs typeface="Arial"/>
              </a:rPr>
              <a:t>d</a:t>
            </a:r>
            <a:r>
              <a:rPr sz="2400" b="1" spc="-60" dirty="0">
                <a:latin typeface="Arial"/>
                <a:cs typeface="Arial"/>
              </a:rPr>
              <a:t>is</a:t>
            </a:r>
            <a:r>
              <a:rPr sz="2400" b="1" spc="-95" dirty="0">
                <a:latin typeface="Arial"/>
                <a:cs typeface="Arial"/>
              </a:rPr>
              <a:t>c</a:t>
            </a:r>
            <a:r>
              <a:rPr sz="2400" b="1" spc="70" dirty="0">
                <a:latin typeface="Arial"/>
                <a:cs typeface="Arial"/>
              </a:rPr>
              <a:t>a</a:t>
            </a:r>
            <a:r>
              <a:rPr sz="2400" b="1" spc="45" dirty="0">
                <a:latin typeface="Arial"/>
                <a:cs typeface="Arial"/>
              </a:rPr>
              <a:t>r</a:t>
            </a:r>
            <a:r>
              <a:rPr sz="2400" b="1" spc="125" dirty="0">
                <a:latin typeface="Arial"/>
                <a:cs typeface="Arial"/>
              </a:rPr>
              <a:t>d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、</a:t>
            </a:r>
            <a:r>
              <a:rPr sz="2400" b="1" spc="15" dirty="0">
                <a:latin typeface="Arial"/>
                <a:cs typeface="Arial"/>
              </a:rPr>
              <a:t>.</a:t>
            </a:r>
            <a:r>
              <a:rPr sz="2400" b="1" spc="114" dirty="0">
                <a:latin typeface="Arial"/>
                <a:cs typeface="Arial"/>
              </a:rPr>
              <a:t>p</a:t>
            </a:r>
            <a:r>
              <a:rPr sz="2400" b="1" spc="120" dirty="0">
                <a:latin typeface="Arial"/>
                <a:cs typeface="Arial"/>
              </a:rPr>
              <a:t>o</a:t>
            </a:r>
            <a:r>
              <a:rPr sz="2400" b="1" spc="165" dirty="0">
                <a:latin typeface="Arial"/>
                <a:cs typeface="Arial"/>
              </a:rPr>
              <a:t>p</a:t>
            </a:r>
            <a:r>
              <a:rPr sz="2400" b="1" spc="95" dirty="0">
                <a:latin typeface="Arial"/>
                <a:cs typeface="Arial"/>
              </a:rPr>
              <a:t>(</a:t>
            </a:r>
            <a:r>
              <a:rPr sz="2400" b="1" spc="130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等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集合类型主要应用于：包含关系比较、数据去重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28689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集合类型及操作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3999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2958" y="1396892"/>
            <a:ext cx="6439535" cy="2473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整数类型的无限范围及</a:t>
            </a:r>
            <a:r>
              <a:rPr sz="2000" b="1" spc="114" dirty="0">
                <a:latin typeface="Arial"/>
                <a:cs typeface="Arial"/>
              </a:rPr>
              <a:t>4</a:t>
            </a:r>
            <a:r>
              <a:rPr sz="2000" b="1" spc="-5" dirty="0">
                <a:latin typeface="Heiti SC"/>
                <a:cs typeface="Heiti SC"/>
              </a:rPr>
              <a:t>种进</a:t>
            </a:r>
            <a:r>
              <a:rPr sz="2000" b="1" dirty="0">
                <a:latin typeface="Heiti SC"/>
                <a:cs typeface="Heiti SC"/>
              </a:rPr>
              <a:t>制</a:t>
            </a:r>
            <a:r>
              <a:rPr sz="2000" b="1" spc="-5" dirty="0">
                <a:latin typeface="Heiti SC"/>
                <a:cs typeface="Heiti SC"/>
              </a:rPr>
              <a:t>表示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浮点数类型的近似无限范围、小尾</a:t>
            </a:r>
            <a:r>
              <a:rPr sz="2000" b="1" dirty="0">
                <a:latin typeface="Heiti SC"/>
                <a:cs typeface="Heiti SC"/>
              </a:rPr>
              <a:t>数</a:t>
            </a:r>
            <a:r>
              <a:rPr sz="2000" b="1" spc="-5" dirty="0">
                <a:latin typeface="Heiti SC"/>
                <a:cs typeface="Heiti SC"/>
              </a:rPr>
              <a:t>及科</a:t>
            </a:r>
            <a:r>
              <a:rPr sz="2000" b="1" dirty="0">
                <a:latin typeface="Heiti SC"/>
                <a:cs typeface="Heiti SC"/>
              </a:rPr>
              <a:t>学</a:t>
            </a:r>
            <a:r>
              <a:rPr sz="2000" b="1" spc="-5" dirty="0">
                <a:latin typeface="Heiti SC"/>
                <a:cs typeface="Heiti SC"/>
              </a:rPr>
              <a:t>计数法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345" dirty="0">
                <a:latin typeface="Arial"/>
                <a:cs typeface="Arial"/>
              </a:rPr>
              <a:t>+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200" dirty="0">
                <a:latin typeface="Arial"/>
                <a:cs typeface="Arial"/>
              </a:rPr>
              <a:t>-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190" dirty="0">
                <a:latin typeface="Arial"/>
                <a:cs typeface="Arial"/>
              </a:rPr>
              <a:t>*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380" dirty="0">
                <a:latin typeface="Arial"/>
                <a:cs typeface="Arial"/>
              </a:rPr>
              <a:t>/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385" dirty="0">
                <a:latin typeface="Arial"/>
                <a:cs typeface="Arial"/>
              </a:rPr>
              <a:t>//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85" dirty="0">
                <a:latin typeface="Arial"/>
                <a:cs typeface="Arial"/>
              </a:rPr>
              <a:t>%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195" dirty="0">
                <a:latin typeface="Arial"/>
                <a:cs typeface="Arial"/>
              </a:rPr>
              <a:t>*</a:t>
            </a:r>
            <a:r>
              <a:rPr sz="2000" b="1" spc="190" dirty="0">
                <a:latin typeface="Arial"/>
                <a:cs typeface="Arial"/>
              </a:rPr>
              <a:t>*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dirty="0">
                <a:latin typeface="Heiti SC"/>
                <a:cs typeface="Heiti SC"/>
              </a:rPr>
              <a:t>二</a:t>
            </a:r>
            <a:r>
              <a:rPr sz="2000" b="1" spc="-5" dirty="0">
                <a:latin typeface="Heiti SC"/>
                <a:cs typeface="Heiti SC"/>
              </a:rPr>
              <a:t>元增</a:t>
            </a:r>
            <a:r>
              <a:rPr sz="2000" b="1" dirty="0">
                <a:latin typeface="Heiti SC"/>
                <a:cs typeface="Heiti SC"/>
              </a:rPr>
              <a:t>强</a:t>
            </a:r>
            <a:r>
              <a:rPr sz="2000" b="1" spc="-5" dirty="0">
                <a:latin typeface="Heiti SC"/>
                <a:cs typeface="Heiti SC"/>
              </a:rPr>
              <a:t>赋值</a:t>
            </a:r>
            <a:r>
              <a:rPr sz="2000" b="1" dirty="0">
                <a:latin typeface="Heiti SC"/>
                <a:cs typeface="Heiti SC"/>
              </a:rPr>
              <a:t>操</a:t>
            </a:r>
            <a:r>
              <a:rPr sz="2000" b="1" spc="-5" dirty="0">
                <a:latin typeface="Heiti SC"/>
                <a:cs typeface="Heiti SC"/>
              </a:rPr>
              <a:t>作符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65" dirty="0">
                <a:latin typeface="Arial"/>
                <a:cs typeface="Arial"/>
              </a:rPr>
              <a:t>a</a:t>
            </a:r>
            <a:r>
              <a:rPr sz="2000" b="1" spc="75" dirty="0">
                <a:latin typeface="Arial"/>
                <a:cs typeface="Arial"/>
              </a:rPr>
              <a:t>b</a:t>
            </a:r>
            <a:r>
              <a:rPr sz="2000" b="1" spc="-15" dirty="0">
                <a:latin typeface="Arial"/>
                <a:cs typeface="Arial"/>
              </a:rPr>
              <a:t>s</a:t>
            </a:r>
            <a:r>
              <a:rPr sz="2000" b="1" spc="-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90" dirty="0">
                <a:latin typeface="Arial"/>
                <a:cs typeface="Arial"/>
              </a:rPr>
              <a:t>d</a:t>
            </a:r>
            <a:r>
              <a:rPr sz="2000" b="1" spc="40" dirty="0">
                <a:latin typeface="Arial"/>
                <a:cs typeface="Arial"/>
              </a:rPr>
              <a:t>i</a:t>
            </a:r>
            <a:r>
              <a:rPr sz="2000" b="1" spc="35" dirty="0">
                <a:latin typeface="Arial"/>
                <a:cs typeface="Arial"/>
              </a:rPr>
              <a:t>v</a:t>
            </a:r>
            <a:r>
              <a:rPr sz="2000" b="1" spc="180" dirty="0">
                <a:latin typeface="Arial"/>
                <a:cs typeface="Arial"/>
              </a:rPr>
              <a:t>m</a:t>
            </a:r>
            <a:r>
              <a:rPr sz="2000" b="1" spc="90" dirty="0">
                <a:latin typeface="Arial"/>
                <a:cs typeface="Arial"/>
              </a:rPr>
              <a:t>o</a:t>
            </a:r>
            <a:r>
              <a:rPr sz="2000" b="1" spc="100" dirty="0">
                <a:latin typeface="Arial"/>
                <a:cs typeface="Arial"/>
              </a:rPr>
              <a:t>d</a:t>
            </a:r>
            <a:r>
              <a:rPr sz="2000" b="1" spc="110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110" dirty="0">
                <a:latin typeface="Arial"/>
                <a:cs typeface="Arial"/>
              </a:rPr>
              <a:t>pow(</a:t>
            </a:r>
            <a:r>
              <a:rPr sz="2000" b="1" spc="100" dirty="0">
                <a:latin typeface="Arial"/>
                <a:cs typeface="Arial"/>
              </a:rPr>
              <a:t>)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50" dirty="0">
                <a:latin typeface="Arial"/>
                <a:cs typeface="Arial"/>
              </a:rPr>
              <a:t>r</a:t>
            </a:r>
            <a:r>
              <a:rPr sz="2000" b="1" spc="85" dirty="0">
                <a:latin typeface="Arial"/>
                <a:cs typeface="Arial"/>
              </a:rPr>
              <a:t>oun</a:t>
            </a:r>
            <a:r>
              <a:rPr sz="2000" b="1" spc="80" dirty="0">
                <a:latin typeface="Arial"/>
                <a:cs typeface="Arial"/>
              </a:rPr>
              <a:t>d</a:t>
            </a:r>
            <a:r>
              <a:rPr sz="2000" b="1" spc="110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180" dirty="0">
                <a:latin typeface="Arial"/>
                <a:cs typeface="Arial"/>
              </a:rPr>
              <a:t>m</a:t>
            </a:r>
            <a:r>
              <a:rPr sz="2000" b="1" spc="35" dirty="0">
                <a:latin typeface="Arial"/>
                <a:cs typeface="Arial"/>
              </a:rPr>
              <a:t>a</a:t>
            </a:r>
            <a:r>
              <a:rPr sz="2000" b="1" spc="80" dirty="0">
                <a:latin typeface="Arial"/>
                <a:cs typeface="Arial"/>
              </a:rPr>
              <a:t>x(</a:t>
            </a:r>
            <a:r>
              <a:rPr sz="2000" b="1" spc="110" dirty="0">
                <a:latin typeface="Arial"/>
                <a:cs typeface="Arial"/>
              </a:rPr>
              <a:t>)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180" dirty="0">
                <a:latin typeface="Arial"/>
                <a:cs typeface="Arial"/>
              </a:rPr>
              <a:t>m</a:t>
            </a: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90" dirty="0">
                <a:latin typeface="Arial"/>
                <a:cs typeface="Arial"/>
              </a:rPr>
              <a:t>n(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  <a:buClr>
                <a:srgbClr val="007EDE"/>
              </a:buClr>
              <a:buFont typeface="Arial"/>
              <a:buChar char="-"/>
            </a:pPr>
            <a:endParaRPr sz="1650" dirty="0">
              <a:latin typeface="Times New Roman"/>
              <a:cs typeface="Times New Roman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95" dirty="0">
                <a:latin typeface="Arial"/>
                <a:cs typeface="Arial"/>
              </a:rPr>
              <a:t>in</a:t>
            </a:r>
            <a:r>
              <a:rPr sz="2000" b="1" spc="65" dirty="0">
                <a:latin typeface="Arial"/>
                <a:cs typeface="Arial"/>
              </a:rPr>
              <a:t>t</a:t>
            </a:r>
            <a:r>
              <a:rPr sz="2000" b="1" spc="110" dirty="0">
                <a:latin typeface="Arial"/>
                <a:cs typeface="Arial"/>
              </a:rPr>
              <a:t>()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150" dirty="0">
                <a:latin typeface="Arial"/>
                <a:cs typeface="Arial"/>
              </a:rPr>
              <a:t>f</a:t>
            </a:r>
            <a:r>
              <a:rPr sz="2000" b="1" spc="30" dirty="0">
                <a:latin typeface="Arial"/>
                <a:cs typeface="Arial"/>
              </a:rPr>
              <a:t>l</a:t>
            </a:r>
            <a:r>
              <a:rPr sz="2000" b="1" spc="65" dirty="0">
                <a:latin typeface="Arial"/>
                <a:cs typeface="Arial"/>
              </a:rPr>
              <a:t>o</a:t>
            </a:r>
            <a:r>
              <a:rPr sz="2000" b="1" spc="35" dirty="0">
                <a:latin typeface="Arial"/>
                <a:cs typeface="Arial"/>
              </a:rPr>
              <a:t>a</a:t>
            </a:r>
            <a:r>
              <a:rPr sz="2000" b="1" spc="150" dirty="0">
                <a:latin typeface="Arial"/>
                <a:cs typeface="Arial"/>
              </a:rPr>
              <a:t>t</a:t>
            </a:r>
            <a:r>
              <a:rPr sz="2000" b="1" spc="110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spc="-5" dirty="0">
                <a:latin typeface="Heiti SC"/>
                <a:cs typeface="Heiti SC"/>
              </a:rPr>
              <a:t>、</a:t>
            </a:r>
            <a:r>
              <a:rPr sz="2000" b="1" spc="-85" dirty="0">
                <a:latin typeface="Arial"/>
                <a:cs typeface="Arial"/>
              </a:rPr>
              <a:t>c</a:t>
            </a:r>
            <a:r>
              <a:rPr sz="2000" b="1" spc="135" dirty="0">
                <a:latin typeface="Arial"/>
                <a:cs typeface="Arial"/>
              </a:rPr>
              <a:t>om</a:t>
            </a:r>
            <a:r>
              <a:rPr sz="2000" b="1" spc="60" dirty="0">
                <a:latin typeface="Arial"/>
                <a:cs typeface="Arial"/>
              </a:rPr>
              <a:t>plex</a:t>
            </a:r>
            <a:r>
              <a:rPr sz="2000" b="1" spc="1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28689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数字类型及操作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04007" y="1996584"/>
            <a:ext cx="3935729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 Unicode MS"/>
                <a:cs typeface="Arial Unicode MS"/>
              </a:rPr>
              <a:t>序列类型及操作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323" rIns="0" bIns="0" rtlCol="0">
            <a:spAutoFit/>
          </a:bodyPr>
          <a:lstStyle/>
          <a:p>
            <a:pPr marL="387985">
              <a:lnSpc>
                <a:spcPct val="100000"/>
              </a:lnSpc>
            </a:pPr>
            <a:r>
              <a:rPr sz="2400" spc="-135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170" dirty="0">
                <a:solidFill>
                  <a:srgbClr val="1C85EE"/>
                </a:solidFill>
                <a:latin typeface="Microsoft Sans Serif"/>
                <a:cs typeface="Microsoft Sans Serif"/>
              </a:rPr>
              <a:t>thon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8477" cy="54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925" y="3632453"/>
            <a:ext cx="1841508" cy="57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2791" y="2302361"/>
            <a:ext cx="2058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单元开篇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0035" y="3736352"/>
            <a:ext cx="875360" cy="805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0060" y="2032501"/>
            <a:ext cx="1188085" cy="1258570"/>
          </a:xfrm>
          <a:custGeom>
            <a:avLst/>
            <a:gdLst/>
            <a:ahLst/>
            <a:cxnLst/>
            <a:rect l="l" t="t" r="r" b="b"/>
            <a:pathLst>
              <a:path w="1188085" h="1258570">
                <a:moveTo>
                  <a:pt x="312077" y="896620"/>
                </a:moveTo>
                <a:lnTo>
                  <a:pt x="247722" y="919480"/>
                </a:lnTo>
                <a:lnTo>
                  <a:pt x="225880" y="925830"/>
                </a:lnTo>
                <a:lnTo>
                  <a:pt x="161500" y="948690"/>
                </a:lnTo>
                <a:lnTo>
                  <a:pt x="121191" y="966470"/>
                </a:lnTo>
                <a:lnTo>
                  <a:pt x="84518" y="988060"/>
                </a:lnTo>
                <a:lnTo>
                  <a:pt x="52805" y="1012190"/>
                </a:lnTo>
                <a:lnTo>
                  <a:pt x="27377" y="1043940"/>
                </a:lnTo>
                <a:lnTo>
                  <a:pt x="9559" y="1080770"/>
                </a:lnTo>
                <a:lnTo>
                  <a:pt x="676" y="1125220"/>
                </a:lnTo>
                <a:lnTo>
                  <a:pt x="0" y="1150620"/>
                </a:lnTo>
                <a:lnTo>
                  <a:pt x="1509" y="1162050"/>
                </a:lnTo>
                <a:lnTo>
                  <a:pt x="15130" y="1210310"/>
                </a:lnTo>
                <a:lnTo>
                  <a:pt x="26052" y="1234440"/>
                </a:lnTo>
                <a:lnTo>
                  <a:pt x="32432" y="1247140"/>
                </a:lnTo>
                <a:lnTo>
                  <a:pt x="39383" y="1258570"/>
                </a:lnTo>
                <a:lnTo>
                  <a:pt x="312077" y="1258570"/>
                </a:lnTo>
                <a:lnTo>
                  <a:pt x="312077" y="896620"/>
                </a:lnTo>
                <a:close/>
              </a:path>
              <a:path w="1188085" h="1258570">
                <a:moveTo>
                  <a:pt x="312077" y="580390"/>
                </a:moveTo>
                <a:lnTo>
                  <a:pt x="312077" y="624840"/>
                </a:lnTo>
                <a:lnTo>
                  <a:pt x="317081" y="628650"/>
                </a:lnTo>
                <a:lnTo>
                  <a:pt x="322085" y="629920"/>
                </a:lnTo>
                <a:lnTo>
                  <a:pt x="329655" y="638810"/>
                </a:lnTo>
                <a:lnTo>
                  <a:pt x="334496" y="648970"/>
                </a:lnTo>
                <a:lnTo>
                  <a:pt x="339712" y="659130"/>
                </a:lnTo>
                <a:lnTo>
                  <a:pt x="345433" y="669290"/>
                </a:lnTo>
                <a:lnTo>
                  <a:pt x="351786" y="680720"/>
                </a:lnTo>
                <a:lnTo>
                  <a:pt x="358903" y="693420"/>
                </a:lnTo>
                <a:lnTo>
                  <a:pt x="366911" y="706120"/>
                </a:lnTo>
                <a:lnTo>
                  <a:pt x="372399" y="716280"/>
                </a:lnTo>
                <a:lnTo>
                  <a:pt x="378409" y="726440"/>
                </a:lnTo>
                <a:lnTo>
                  <a:pt x="384874" y="737870"/>
                </a:lnTo>
                <a:lnTo>
                  <a:pt x="391729" y="748030"/>
                </a:lnTo>
                <a:lnTo>
                  <a:pt x="398908" y="759460"/>
                </a:lnTo>
                <a:lnTo>
                  <a:pt x="406346" y="769620"/>
                </a:lnTo>
                <a:lnTo>
                  <a:pt x="413978" y="781050"/>
                </a:lnTo>
                <a:lnTo>
                  <a:pt x="421737" y="792480"/>
                </a:lnTo>
                <a:lnTo>
                  <a:pt x="418552" y="803910"/>
                </a:lnTo>
                <a:lnTo>
                  <a:pt x="414379" y="815340"/>
                </a:lnTo>
                <a:lnTo>
                  <a:pt x="386207" y="855980"/>
                </a:lnTo>
                <a:lnTo>
                  <a:pt x="350791" y="881380"/>
                </a:lnTo>
                <a:lnTo>
                  <a:pt x="335839" y="887730"/>
                </a:lnTo>
                <a:lnTo>
                  <a:pt x="328333" y="891540"/>
                </a:lnTo>
                <a:lnTo>
                  <a:pt x="320827" y="894080"/>
                </a:lnTo>
                <a:lnTo>
                  <a:pt x="312077" y="896620"/>
                </a:lnTo>
                <a:lnTo>
                  <a:pt x="312077" y="1258570"/>
                </a:lnTo>
                <a:lnTo>
                  <a:pt x="593522" y="1258570"/>
                </a:lnTo>
                <a:lnTo>
                  <a:pt x="593522" y="1214120"/>
                </a:lnTo>
                <a:lnTo>
                  <a:pt x="584771" y="1212850"/>
                </a:lnTo>
                <a:lnTo>
                  <a:pt x="578510" y="1205230"/>
                </a:lnTo>
                <a:lnTo>
                  <a:pt x="578510" y="1186180"/>
                </a:lnTo>
                <a:lnTo>
                  <a:pt x="584771" y="1178560"/>
                </a:lnTo>
                <a:lnTo>
                  <a:pt x="593522" y="1178560"/>
                </a:lnTo>
                <a:lnTo>
                  <a:pt x="593522" y="1165860"/>
                </a:lnTo>
                <a:lnTo>
                  <a:pt x="584771" y="1164590"/>
                </a:lnTo>
                <a:lnTo>
                  <a:pt x="578510" y="1156970"/>
                </a:lnTo>
                <a:lnTo>
                  <a:pt x="578510" y="1137920"/>
                </a:lnTo>
                <a:lnTo>
                  <a:pt x="584771" y="1129030"/>
                </a:lnTo>
                <a:lnTo>
                  <a:pt x="593522" y="1129030"/>
                </a:lnTo>
                <a:lnTo>
                  <a:pt x="593522" y="1109980"/>
                </a:lnTo>
                <a:lnTo>
                  <a:pt x="555282" y="1096010"/>
                </a:lnTo>
                <a:lnTo>
                  <a:pt x="519962" y="1078230"/>
                </a:lnTo>
                <a:lnTo>
                  <a:pt x="486769" y="1056640"/>
                </a:lnTo>
                <a:lnTo>
                  <a:pt x="444443" y="1018540"/>
                </a:lnTo>
                <a:lnTo>
                  <a:pt x="413117" y="982980"/>
                </a:lnTo>
                <a:lnTo>
                  <a:pt x="391991" y="953770"/>
                </a:lnTo>
                <a:lnTo>
                  <a:pt x="381267" y="938530"/>
                </a:lnTo>
                <a:lnTo>
                  <a:pt x="370397" y="922020"/>
                </a:lnTo>
                <a:lnTo>
                  <a:pt x="381987" y="916940"/>
                </a:lnTo>
                <a:lnTo>
                  <a:pt x="392871" y="910590"/>
                </a:lnTo>
                <a:lnTo>
                  <a:pt x="421938" y="885190"/>
                </a:lnTo>
                <a:lnTo>
                  <a:pt x="447001" y="855980"/>
                </a:lnTo>
                <a:lnTo>
                  <a:pt x="462355" y="834390"/>
                </a:lnTo>
                <a:lnTo>
                  <a:pt x="469822" y="824230"/>
                </a:lnTo>
                <a:lnTo>
                  <a:pt x="592997" y="824230"/>
                </a:lnTo>
                <a:lnTo>
                  <a:pt x="592369" y="769620"/>
                </a:lnTo>
                <a:lnTo>
                  <a:pt x="551964" y="769620"/>
                </a:lnTo>
                <a:lnTo>
                  <a:pt x="538790" y="767080"/>
                </a:lnTo>
                <a:lnTo>
                  <a:pt x="501585" y="745490"/>
                </a:lnTo>
                <a:lnTo>
                  <a:pt x="476074" y="703580"/>
                </a:lnTo>
                <a:lnTo>
                  <a:pt x="474296" y="690880"/>
                </a:lnTo>
                <a:lnTo>
                  <a:pt x="474446" y="678180"/>
                </a:lnTo>
                <a:lnTo>
                  <a:pt x="504397" y="643890"/>
                </a:lnTo>
                <a:lnTo>
                  <a:pt x="545491" y="628650"/>
                </a:lnTo>
                <a:lnTo>
                  <a:pt x="593522" y="623570"/>
                </a:lnTo>
                <a:lnTo>
                  <a:pt x="593522" y="622300"/>
                </a:lnTo>
                <a:lnTo>
                  <a:pt x="427971" y="622300"/>
                </a:lnTo>
                <a:lnTo>
                  <a:pt x="418971" y="619760"/>
                </a:lnTo>
                <a:lnTo>
                  <a:pt x="410753" y="614680"/>
                </a:lnTo>
                <a:lnTo>
                  <a:pt x="403290" y="607060"/>
                </a:lnTo>
                <a:lnTo>
                  <a:pt x="396553" y="596900"/>
                </a:lnTo>
                <a:lnTo>
                  <a:pt x="332350" y="596900"/>
                </a:lnTo>
                <a:lnTo>
                  <a:pt x="321650" y="589280"/>
                </a:lnTo>
                <a:lnTo>
                  <a:pt x="312077" y="580390"/>
                </a:lnTo>
                <a:close/>
              </a:path>
              <a:path w="1188085" h="1258570">
                <a:moveTo>
                  <a:pt x="774124" y="815340"/>
                </a:moveTo>
                <a:lnTo>
                  <a:pt x="733245" y="815340"/>
                </a:lnTo>
                <a:lnTo>
                  <a:pt x="738023" y="828040"/>
                </a:lnTo>
                <a:lnTo>
                  <a:pt x="756130" y="864870"/>
                </a:lnTo>
                <a:lnTo>
                  <a:pt x="780232" y="895350"/>
                </a:lnTo>
                <a:lnTo>
                  <a:pt x="822439" y="923290"/>
                </a:lnTo>
                <a:lnTo>
                  <a:pt x="810807" y="937260"/>
                </a:lnTo>
                <a:lnTo>
                  <a:pt x="799515" y="951230"/>
                </a:lnTo>
                <a:lnTo>
                  <a:pt x="788510" y="965200"/>
                </a:lnTo>
                <a:lnTo>
                  <a:pt x="777738" y="976630"/>
                </a:lnTo>
                <a:lnTo>
                  <a:pt x="725513" y="1031240"/>
                </a:lnTo>
                <a:lnTo>
                  <a:pt x="693557" y="1056640"/>
                </a:lnTo>
                <a:lnTo>
                  <a:pt x="659372" y="1079500"/>
                </a:lnTo>
                <a:lnTo>
                  <a:pt x="621514" y="1098550"/>
                </a:lnTo>
                <a:lnTo>
                  <a:pt x="593522" y="1109980"/>
                </a:lnTo>
                <a:lnTo>
                  <a:pt x="593522" y="1129030"/>
                </a:lnTo>
                <a:lnTo>
                  <a:pt x="604787" y="1129030"/>
                </a:lnTo>
                <a:lnTo>
                  <a:pt x="612280" y="1136650"/>
                </a:lnTo>
                <a:lnTo>
                  <a:pt x="612280" y="1156970"/>
                </a:lnTo>
                <a:lnTo>
                  <a:pt x="604787" y="1165860"/>
                </a:lnTo>
                <a:lnTo>
                  <a:pt x="593522" y="1165860"/>
                </a:lnTo>
                <a:lnTo>
                  <a:pt x="593522" y="1178560"/>
                </a:lnTo>
                <a:lnTo>
                  <a:pt x="604787" y="1178560"/>
                </a:lnTo>
                <a:lnTo>
                  <a:pt x="612280" y="1184910"/>
                </a:lnTo>
                <a:lnTo>
                  <a:pt x="612280" y="1205230"/>
                </a:lnTo>
                <a:lnTo>
                  <a:pt x="604787" y="1214120"/>
                </a:lnTo>
                <a:lnTo>
                  <a:pt x="593522" y="1214120"/>
                </a:lnTo>
                <a:lnTo>
                  <a:pt x="593522" y="1258570"/>
                </a:lnTo>
                <a:lnTo>
                  <a:pt x="876224" y="1258570"/>
                </a:lnTo>
                <a:lnTo>
                  <a:pt x="875987" y="897890"/>
                </a:lnTo>
                <a:lnTo>
                  <a:pt x="866950" y="894080"/>
                </a:lnTo>
                <a:lnTo>
                  <a:pt x="855848" y="890270"/>
                </a:lnTo>
                <a:lnTo>
                  <a:pt x="840682" y="882650"/>
                </a:lnTo>
                <a:lnTo>
                  <a:pt x="827185" y="876300"/>
                </a:lnTo>
                <a:lnTo>
                  <a:pt x="815201" y="867410"/>
                </a:lnTo>
                <a:lnTo>
                  <a:pt x="804658" y="859790"/>
                </a:lnTo>
                <a:lnTo>
                  <a:pt x="795484" y="849630"/>
                </a:lnTo>
                <a:lnTo>
                  <a:pt x="787606" y="839470"/>
                </a:lnTo>
                <a:lnTo>
                  <a:pt x="780952" y="829310"/>
                </a:lnTo>
                <a:lnTo>
                  <a:pt x="775451" y="819150"/>
                </a:lnTo>
                <a:lnTo>
                  <a:pt x="774124" y="815340"/>
                </a:lnTo>
                <a:close/>
              </a:path>
              <a:path w="1188085" h="1258570">
                <a:moveTo>
                  <a:pt x="876224" y="897890"/>
                </a:moveTo>
                <a:lnTo>
                  <a:pt x="876224" y="1258570"/>
                </a:lnTo>
                <a:lnTo>
                  <a:pt x="1153745" y="1248410"/>
                </a:lnTo>
                <a:lnTo>
                  <a:pt x="1171285" y="1211580"/>
                </a:lnTo>
                <a:lnTo>
                  <a:pt x="1185281" y="1164590"/>
                </a:lnTo>
                <a:lnTo>
                  <a:pt x="1187691" y="1140460"/>
                </a:lnTo>
                <a:lnTo>
                  <a:pt x="1187100" y="1116330"/>
                </a:lnTo>
                <a:lnTo>
                  <a:pt x="1178363" y="1074420"/>
                </a:lnTo>
                <a:lnTo>
                  <a:pt x="1160661" y="1038860"/>
                </a:lnTo>
                <a:lnTo>
                  <a:pt x="1135323" y="1009650"/>
                </a:lnTo>
                <a:lnTo>
                  <a:pt x="1103676" y="985520"/>
                </a:lnTo>
                <a:lnTo>
                  <a:pt x="1067050" y="966470"/>
                </a:lnTo>
                <a:lnTo>
                  <a:pt x="1026772" y="948690"/>
                </a:lnTo>
                <a:lnTo>
                  <a:pt x="984171" y="933450"/>
                </a:lnTo>
                <a:lnTo>
                  <a:pt x="962415" y="927100"/>
                </a:lnTo>
                <a:lnTo>
                  <a:pt x="940576" y="919480"/>
                </a:lnTo>
                <a:lnTo>
                  <a:pt x="918820" y="913130"/>
                </a:lnTo>
                <a:lnTo>
                  <a:pt x="876224" y="897890"/>
                </a:lnTo>
                <a:close/>
              </a:path>
              <a:path w="1188085" h="1258570">
                <a:moveTo>
                  <a:pt x="592997" y="824230"/>
                </a:moveTo>
                <a:lnTo>
                  <a:pt x="469822" y="824230"/>
                </a:lnTo>
                <a:lnTo>
                  <a:pt x="506806" y="847090"/>
                </a:lnTo>
                <a:lnTo>
                  <a:pt x="519072" y="852170"/>
                </a:lnTo>
                <a:lnTo>
                  <a:pt x="542999" y="862330"/>
                </a:lnTo>
                <a:lnTo>
                  <a:pt x="554486" y="866140"/>
                </a:lnTo>
                <a:lnTo>
                  <a:pt x="565542" y="868680"/>
                </a:lnTo>
                <a:lnTo>
                  <a:pt x="576081" y="869950"/>
                </a:lnTo>
                <a:lnTo>
                  <a:pt x="593522" y="869950"/>
                </a:lnTo>
                <a:lnTo>
                  <a:pt x="592997" y="824230"/>
                </a:lnTo>
                <a:close/>
              </a:path>
              <a:path w="1188085" h="1258570">
                <a:moveTo>
                  <a:pt x="594779" y="750570"/>
                </a:moveTo>
                <a:lnTo>
                  <a:pt x="593522" y="750570"/>
                </a:lnTo>
                <a:lnTo>
                  <a:pt x="593522" y="869950"/>
                </a:lnTo>
                <a:lnTo>
                  <a:pt x="614177" y="869950"/>
                </a:lnTo>
                <a:lnTo>
                  <a:pt x="635924" y="864870"/>
                </a:lnTo>
                <a:lnTo>
                  <a:pt x="695968" y="839470"/>
                </a:lnTo>
                <a:lnTo>
                  <a:pt x="733245" y="815340"/>
                </a:lnTo>
                <a:lnTo>
                  <a:pt x="774124" y="815340"/>
                </a:lnTo>
                <a:lnTo>
                  <a:pt x="771029" y="806450"/>
                </a:lnTo>
                <a:lnTo>
                  <a:pt x="767615" y="795020"/>
                </a:lnTo>
                <a:lnTo>
                  <a:pt x="765136" y="782320"/>
                </a:lnTo>
                <a:lnTo>
                  <a:pt x="773596" y="773430"/>
                </a:lnTo>
                <a:lnTo>
                  <a:pt x="777125" y="769620"/>
                </a:lnTo>
                <a:lnTo>
                  <a:pt x="635812" y="769620"/>
                </a:lnTo>
                <a:lnTo>
                  <a:pt x="625098" y="767080"/>
                </a:lnTo>
                <a:lnTo>
                  <a:pt x="615153" y="759460"/>
                </a:lnTo>
                <a:lnTo>
                  <a:pt x="605280" y="753110"/>
                </a:lnTo>
                <a:lnTo>
                  <a:pt x="594779" y="750570"/>
                </a:lnTo>
                <a:close/>
              </a:path>
              <a:path w="1188085" h="1258570">
                <a:moveTo>
                  <a:pt x="592151" y="750570"/>
                </a:moveTo>
                <a:lnTo>
                  <a:pt x="582456" y="753110"/>
                </a:lnTo>
                <a:lnTo>
                  <a:pt x="573035" y="759460"/>
                </a:lnTo>
                <a:lnTo>
                  <a:pt x="563126" y="765810"/>
                </a:lnTo>
                <a:lnTo>
                  <a:pt x="551964" y="769620"/>
                </a:lnTo>
                <a:lnTo>
                  <a:pt x="592369" y="769620"/>
                </a:lnTo>
                <a:lnTo>
                  <a:pt x="592151" y="750570"/>
                </a:lnTo>
                <a:close/>
              </a:path>
              <a:path w="1188085" h="1258570">
                <a:moveTo>
                  <a:pt x="641140" y="579120"/>
                </a:moveTo>
                <a:lnTo>
                  <a:pt x="610400" y="579120"/>
                </a:lnTo>
                <a:lnTo>
                  <a:pt x="593522" y="581660"/>
                </a:lnTo>
                <a:lnTo>
                  <a:pt x="606978" y="624840"/>
                </a:lnTo>
                <a:lnTo>
                  <a:pt x="622932" y="626110"/>
                </a:lnTo>
                <a:lnTo>
                  <a:pt x="638334" y="628650"/>
                </a:lnTo>
                <a:lnTo>
                  <a:pt x="678549" y="643890"/>
                </a:lnTo>
                <a:lnTo>
                  <a:pt x="708213" y="683260"/>
                </a:lnTo>
                <a:lnTo>
                  <a:pt x="709569" y="697230"/>
                </a:lnTo>
                <a:lnTo>
                  <a:pt x="707716" y="707390"/>
                </a:lnTo>
                <a:lnTo>
                  <a:pt x="680583" y="748030"/>
                </a:lnTo>
                <a:lnTo>
                  <a:pt x="635812" y="769620"/>
                </a:lnTo>
                <a:lnTo>
                  <a:pt x="777125" y="769620"/>
                </a:lnTo>
                <a:lnTo>
                  <a:pt x="804780" y="734060"/>
                </a:lnTo>
                <a:lnTo>
                  <a:pt x="824263" y="699770"/>
                </a:lnTo>
                <a:lnTo>
                  <a:pt x="829801" y="688340"/>
                </a:lnTo>
                <a:lnTo>
                  <a:pt x="849437" y="655320"/>
                </a:lnTo>
                <a:lnTo>
                  <a:pt x="861212" y="632460"/>
                </a:lnTo>
                <a:lnTo>
                  <a:pt x="876224" y="624840"/>
                </a:lnTo>
                <a:lnTo>
                  <a:pt x="876099" y="622300"/>
                </a:lnTo>
                <a:lnTo>
                  <a:pt x="753505" y="622300"/>
                </a:lnTo>
                <a:lnTo>
                  <a:pt x="744500" y="621030"/>
                </a:lnTo>
                <a:lnTo>
                  <a:pt x="734873" y="615950"/>
                </a:lnTo>
                <a:lnTo>
                  <a:pt x="733628" y="613410"/>
                </a:lnTo>
                <a:lnTo>
                  <a:pt x="731126" y="612140"/>
                </a:lnTo>
                <a:lnTo>
                  <a:pt x="726792" y="609600"/>
                </a:lnTo>
                <a:lnTo>
                  <a:pt x="719140" y="603250"/>
                </a:lnTo>
                <a:lnTo>
                  <a:pt x="710656" y="598170"/>
                </a:lnTo>
                <a:lnTo>
                  <a:pt x="667989" y="582930"/>
                </a:lnTo>
                <a:lnTo>
                  <a:pt x="655041" y="580390"/>
                </a:lnTo>
                <a:lnTo>
                  <a:pt x="641140" y="579120"/>
                </a:lnTo>
                <a:close/>
              </a:path>
              <a:path w="1188085" h="1258570">
                <a:moveTo>
                  <a:pt x="311163" y="163830"/>
                </a:moveTo>
                <a:lnTo>
                  <a:pt x="306140" y="176530"/>
                </a:lnTo>
                <a:lnTo>
                  <a:pt x="301437" y="187960"/>
                </a:lnTo>
                <a:lnTo>
                  <a:pt x="297045" y="199390"/>
                </a:lnTo>
                <a:lnTo>
                  <a:pt x="292956" y="212090"/>
                </a:lnTo>
                <a:lnTo>
                  <a:pt x="289160" y="224790"/>
                </a:lnTo>
                <a:lnTo>
                  <a:pt x="285650" y="236220"/>
                </a:lnTo>
                <a:lnTo>
                  <a:pt x="276736" y="274320"/>
                </a:lnTo>
                <a:lnTo>
                  <a:pt x="270066" y="312420"/>
                </a:lnTo>
                <a:lnTo>
                  <a:pt x="265400" y="350520"/>
                </a:lnTo>
                <a:lnTo>
                  <a:pt x="263284" y="374650"/>
                </a:lnTo>
                <a:lnTo>
                  <a:pt x="260031" y="381000"/>
                </a:lnTo>
                <a:lnTo>
                  <a:pt x="245721" y="427990"/>
                </a:lnTo>
                <a:lnTo>
                  <a:pt x="241528" y="471170"/>
                </a:lnTo>
                <a:lnTo>
                  <a:pt x="241844" y="481330"/>
                </a:lnTo>
                <a:lnTo>
                  <a:pt x="247186" y="519430"/>
                </a:lnTo>
                <a:lnTo>
                  <a:pt x="257773" y="556260"/>
                </a:lnTo>
                <a:lnTo>
                  <a:pt x="283235" y="600710"/>
                </a:lnTo>
                <a:lnTo>
                  <a:pt x="312077" y="624840"/>
                </a:lnTo>
                <a:lnTo>
                  <a:pt x="310946" y="579120"/>
                </a:lnTo>
                <a:lnTo>
                  <a:pt x="304665" y="570230"/>
                </a:lnTo>
                <a:lnTo>
                  <a:pt x="298994" y="561340"/>
                </a:lnTo>
                <a:lnTo>
                  <a:pt x="282809" y="515620"/>
                </a:lnTo>
                <a:lnTo>
                  <a:pt x="277998" y="469900"/>
                </a:lnTo>
                <a:lnTo>
                  <a:pt x="277967" y="464820"/>
                </a:lnTo>
                <a:lnTo>
                  <a:pt x="278677" y="452120"/>
                </a:lnTo>
                <a:lnTo>
                  <a:pt x="285731" y="412750"/>
                </a:lnTo>
                <a:lnTo>
                  <a:pt x="304309" y="375920"/>
                </a:lnTo>
                <a:lnTo>
                  <a:pt x="312077" y="370840"/>
                </a:lnTo>
                <a:lnTo>
                  <a:pt x="311163" y="163830"/>
                </a:lnTo>
                <a:close/>
              </a:path>
              <a:path w="1188085" h="1258570">
                <a:moveTo>
                  <a:pt x="565698" y="577850"/>
                </a:moveTo>
                <a:lnTo>
                  <a:pt x="550393" y="577850"/>
                </a:lnTo>
                <a:lnTo>
                  <a:pt x="522754" y="580390"/>
                </a:lnTo>
                <a:lnTo>
                  <a:pt x="510371" y="584200"/>
                </a:lnTo>
                <a:lnTo>
                  <a:pt x="498913" y="586740"/>
                </a:lnTo>
                <a:lnTo>
                  <a:pt x="461861" y="605790"/>
                </a:lnTo>
                <a:lnTo>
                  <a:pt x="454673" y="610870"/>
                </a:lnTo>
                <a:lnTo>
                  <a:pt x="452171" y="612140"/>
                </a:lnTo>
                <a:lnTo>
                  <a:pt x="448424" y="615950"/>
                </a:lnTo>
                <a:lnTo>
                  <a:pt x="437779" y="621030"/>
                </a:lnTo>
                <a:lnTo>
                  <a:pt x="427971" y="622300"/>
                </a:lnTo>
                <a:lnTo>
                  <a:pt x="593522" y="622300"/>
                </a:lnTo>
                <a:lnTo>
                  <a:pt x="593522" y="581660"/>
                </a:lnTo>
                <a:lnTo>
                  <a:pt x="582024" y="580390"/>
                </a:lnTo>
                <a:lnTo>
                  <a:pt x="565698" y="577850"/>
                </a:lnTo>
                <a:close/>
              </a:path>
              <a:path w="1188085" h="1258570">
                <a:moveTo>
                  <a:pt x="652349" y="0"/>
                </a:moveTo>
                <a:lnTo>
                  <a:pt x="633423" y="0"/>
                </a:lnTo>
                <a:lnTo>
                  <a:pt x="613816" y="1270"/>
                </a:lnTo>
                <a:lnTo>
                  <a:pt x="593522" y="3810"/>
                </a:lnTo>
                <a:lnTo>
                  <a:pt x="593522" y="278130"/>
                </a:lnTo>
                <a:lnTo>
                  <a:pt x="613309" y="290830"/>
                </a:lnTo>
                <a:lnTo>
                  <a:pt x="633089" y="304800"/>
                </a:lnTo>
                <a:lnTo>
                  <a:pt x="643068" y="312420"/>
                </a:lnTo>
                <a:lnTo>
                  <a:pt x="663386" y="325120"/>
                </a:lnTo>
                <a:lnTo>
                  <a:pt x="673799" y="332740"/>
                </a:lnTo>
                <a:lnTo>
                  <a:pt x="684429" y="339090"/>
                </a:lnTo>
                <a:lnTo>
                  <a:pt x="695314" y="344170"/>
                </a:lnTo>
                <a:lnTo>
                  <a:pt x="706489" y="350520"/>
                </a:lnTo>
                <a:lnTo>
                  <a:pt x="742125" y="365760"/>
                </a:lnTo>
                <a:lnTo>
                  <a:pt x="781695" y="377190"/>
                </a:lnTo>
                <a:lnTo>
                  <a:pt x="826186" y="382270"/>
                </a:lnTo>
                <a:lnTo>
                  <a:pt x="825827" y="398780"/>
                </a:lnTo>
                <a:lnTo>
                  <a:pt x="822575" y="452120"/>
                </a:lnTo>
                <a:lnTo>
                  <a:pt x="815742" y="505460"/>
                </a:lnTo>
                <a:lnTo>
                  <a:pt x="804923" y="554990"/>
                </a:lnTo>
                <a:lnTo>
                  <a:pt x="789712" y="594360"/>
                </a:lnTo>
                <a:lnTo>
                  <a:pt x="761902" y="621030"/>
                </a:lnTo>
                <a:lnTo>
                  <a:pt x="753505" y="622300"/>
                </a:lnTo>
                <a:lnTo>
                  <a:pt x="876099" y="622300"/>
                </a:lnTo>
                <a:lnTo>
                  <a:pt x="874667" y="593090"/>
                </a:lnTo>
                <a:lnTo>
                  <a:pt x="854980" y="593090"/>
                </a:lnTo>
                <a:lnTo>
                  <a:pt x="844140" y="590550"/>
                </a:lnTo>
                <a:lnTo>
                  <a:pt x="841641" y="544830"/>
                </a:lnTo>
                <a:lnTo>
                  <a:pt x="840965" y="515620"/>
                </a:lnTo>
                <a:lnTo>
                  <a:pt x="841064" y="490220"/>
                </a:lnTo>
                <a:lnTo>
                  <a:pt x="843450" y="444500"/>
                </a:lnTo>
                <a:lnTo>
                  <a:pt x="850904" y="397510"/>
                </a:lnTo>
                <a:lnTo>
                  <a:pt x="876224" y="368300"/>
                </a:lnTo>
                <a:lnTo>
                  <a:pt x="876224" y="173990"/>
                </a:lnTo>
                <a:lnTo>
                  <a:pt x="858954" y="138430"/>
                </a:lnTo>
                <a:lnTo>
                  <a:pt x="828712" y="91440"/>
                </a:lnTo>
                <a:lnTo>
                  <a:pt x="793108" y="54610"/>
                </a:lnTo>
                <a:lnTo>
                  <a:pt x="751964" y="25400"/>
                </a:lnTo>
                <a:lnTo>
                  <a:pt x="705104" y="7620"/>
                </a:lnTo>
                <a:lnTo>
                  <a:pt x="670599" y="1270"/>
                </a:lnTo>
                <a:lnTo>
                  <a:pt x="652349" y="0"/>
                </a:lnTo>
                <a:close/>
              </a:path>
              <a:path w="1188085" h="1258570">
                <a:moveTo>
                  <a:pt x="876224" y="173990"/>
                </a:moveTo>
                <a:lnTo>
                  <a:pt x="882080" y="372110"/>
                </a:lnTo>
                <a:lnTo>
                  <a:pt x="888696" y="381000"/>
                </a:lnTo>
                <a:lnTo>
                  <a:pt x="895450" y="393700"/>
                </a:lnTo>
                <a:lnTo>
                  <a:pt x="907790" y="435610"/>
                </a:lnTo>
                <a:lnTo>
                  <a:pt x="910230" y="462280"/>
                </a:lnTo>
                <a:lnTo>
                  <a:pt x="910212" y="474980"/>
                </a:lnTo>
                <a:lnTo>
                  <a:pt x="905427" y="514350"/>
                </a:lnTo>
                <a:lnTo>
                  <a:pt x="888695" y="560070"/>
                </a:lnTo>
                <a:lnTo>
                  <a:pt x="876224" y="579120"/>
                </a:lnTo>
                <a:lnTo>
                  <a:pt x="883260" y="621030"/>
                </a:lnTo>
                <a:lnTo>
                  <a:pt x="910882" y="591820"/>
                </a:lnTo>
                <a:lnTo>
                  <a:pt x="931814" y="549910"/>
                </a:lnTo>
                <a:lnTo>
                  <a:pt x="943083" y="508000"/>
                </a:lnTo>
                <a:lnTo>
                  <a:pt x="945573" y="474980"/>
                </a:lnTo>
                <a:lnTo>
                  <a:pt x="945455" y="462280"/>
                </a:lnTo>
                <a:lnTo>
                  <a:pt x="940418" y="419100"/>
                </a:lnTo>
                <a:lnTo>
                  <a:pt x="924493" y="370840"/>
                </a:lnTo>
                <a:lnTo>
                  <a:pt x="922746" y="356870"/>
                </a:lnTo>
                <a:lnTo>
                  <a:pt x="920829" y="342900"/>
                </a:lnTo>
                <a:lnTo>
                  <a:pt x="918744" y="328930"/>
                </a:lnTo>
                <a:lnTo>
                  <a:pt x="916488" y="316230"/>
                </a:lnTo>
                <a:lnTo>
                  <a:pt x="914064" y="302260"/>
                </a:lnTo>
                <a:lnTo>
                  <a:pt x="911470" y="289560"/>
                </a:lnTo>
                <a:lnTo>
                  <a:pt x="908706" y="276860"/>
                </a:lnTo>
                <a:lnTo>
                  <a:pt x="905774" y="264160"/>
                </a:lnTo>
                <a:lnTo>
                  <a:pt x="902672" y="252730"/>
                </a:lnTo>
                <a:lnTo>
                  <a:pt x="899401" y="240030"/>
                </a:lnTo>
                <a:lnTo>
                  <a:pt x="884626" y="194310"/>
                </a:lnTo>
                <a:lnTo>
                  <a:pt x="880509" y="184150"/>
                </a:lnTo>
                <a:lnTo>
                  <a:pt x="876224" y="173990"/>
                </a:lnTo>
                <a:close/>
              </a:path>
              <a:path w="1188085" h="1258570">
                <a:moveTo>
                  <a:pt x="583893" y="5080"/>
                </a:moveTo>
                <a:lnTo>
                  <a:pt x="573115" y="7620"/>
                </a:lnTo>
                <a:lnTo>
                  <a:pt x="561153" y="10160"/>
                </a:lnTo>
                <a:lnTo>
                  <a:pt x="547561" y="12700"/>
                </a:lnTo>
                <a:lnTo>
                  <a:pt x="531890" y="16510"/>
                </a:lnTo>
                <a:lnTo>
                  <a:pt x="508442" y="21590"/>
                </a:lnTo>
                <a:lnTo>
                  <a:pt x="495538" y="24130"/>
                </a:lnTo>
                <a:lnTo>
                  <a:pt x="481276" y="27940"/>
                </a:lnTo>
                <a:lnTo>
                  <a:pt x="440244" y="35560"/>
                </a:lnTo>
                <a:lnTo>
                  <a:pt x="404456" y="52070"/>
                </a:lnTo>
                <a:lnTo>
                  <a:pt x="373540" y="74930"/>
                </a:lnTo>
                <a:lnTo>
                  <a:pt x="347123" y="104140"/>
                </a:lnTo>
                <a:lnTo>
                  <a:pt x="324831" y="137160"/>
                </a:lnTo>
                <a:lnTo>
                  <a:pt x="312077" y="162560"/>
                </a:lnTo>
                <a:lnTo>
                  <a:pt x="316854" y="370840"/>
                </a:lnTo>
                <a:lnTo>
                  <a:pt x="323945" y="374650"/>
                </a:lnTo>
                <a:lnTo>
                  <a:pt x="330682" y="382270"/>
                </a:lnTo>
                <a:lnTo>
                  <a:pt x="343661" y="426720"/>
                </a:lnTo>
                <a:lnTo>
                  <a:pt x="346451" y="464820"/>
                </a:lnTo>
                <a:lnTo>
                  <a:pt x="346541" y="482600"/>
                </a:lnTo>
                <a:lnTo>
                  <a:pt x="346415" y="487680"/>
                </a:lnTo>
                <a:lnTo>
                  <a:pt x="342708" y="537210"/>
                </a:lnTo>
                <a:lnTo>
                  <a:pt x="335606" y="581660"/>
                </a:lnTo>
                <a:lnTo>
                  <a:pt x="332350" y="596900"/>
                </a:lnTo>
                <a:lnTo>
                  <a:pt x="396553" y="596900"/>
                </a:lnTo>
                <a:lnTo>
                  <a:pt x="380435" y="553720"/>
                </a:lnTo>
                <a:lnTo>
                  <a:pt x="369883" y="497840"/>
                </a:lnTo>
                <a:lnTo>
                  <a:pt x="365576" y="457200"/>
                </a:lnTo>
                <a:lnTo>
                  <a:pt x="363199" y="416560"/>
                </a:lnTo>
                <a:lnTo>
                  <a:pt x="362648" y="394970"/>
                </a:lnTo>
                <a:lnTo>
                  <a:pt x="362773" y="360680"/>
                </a:lnTo>
                <a:lnTo>
                  <a:pt x="365467" y="318770"/>
                </a:lnTo>
                <a:lnTo>
                  <a:pt x="378202" y="270510"/>
                </a:lnTo>
                <a:lnTo>
                  <a:pt x="396811" y="234950"/>
                </a:lnTo>
                <a:lnTo>
                  <a:pt x="444956" y="217170"/>
                </a:lnTo>
                <a:lnTo>
                  <a:pt x="591372" y="217170"/>
                </a:lnTo>
                <a:lnTo>
                  <a:pt x="583893" y="5080"/>
                </a:lnTo>
                <a:close/>
              </a:path>
              <a:path w="1188085" h="1258570">
                <a:moveTo>
                  <a:pt x="874107" y="581660"/>
                </a:moveTo>
                <a:lnTo>
                  <a:pt x="865068" y="589280"/>
                </a:lnTo>
                <a:lnTo>
                  <a:pt x="854980" y="593090"/>
                </a:lnTo>
                <a:lnTo>
                  <a:pt x="874667" y="593090"/>
                </a:lnTo>
                <a:lnTo>
                  <a:pt x="874107" y="581660"/>
                </a:lnTo>
                <a:close/>
              </a:path>
              <a:path w="1188085" h="1258570">
                <a:moveTo>
                  <a:pt x="591372" y="217170"/>
                </a:moveTo>
                <a:lnTo>
                  <a:pt x="444956" y="217170"/>
                </a:lnTo>
                <a:lnTo>
                  <a:pt x="470570" y="219710"/>
                </a:lnTo>
                <a:lnTo>
                  <a:pt x="498476" y="227330"/>
                </a:lnTo>
                <a:lnTo>
                  <a:pt x="539362" y="243840"/>
                </a:lnTo>
                <a:lnTo>
                  <a:pt x="593522" y="278130"/>
                </a:lnTo>
                <a:lnTo>
                  <a:pt x="591372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28689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序列类型及操作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81141" y="900412"/>
            <a:ext cx="3082925" cy="281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639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序列类型定义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639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序列处理函数及方法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639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元组类型及操作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639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列表类型及操作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639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序列类型应用场景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4538" y="2302361"/>
            <a:ext cx="30753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序列类型定义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50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序列类型定义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8250" y="1529255"/>
            <a:ext cx="6953884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87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序列是具有先后关系的一组元素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序列是一维元素向量，元素类型可以不同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684270" algn="l"/>
                <a:tab pos="4300220" algn="l"/>
                <a:tab pos="4636770" algn="l"/>
                <a:tab pos="4973320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类似数学元素序列：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spc="-145" dirty="0">
                <a:latin typeface="FZLTZHB--B51-0"/>
                <a:cs typeface="FZLTZHB--B51-0"/>
              </a:rPr>
              <a:t>s</a:t>
            </a:r>
            <a:r>
              <a:rPr sz="2400" b="1" i="1" spc="-127" baseline="-20833" dirty="0">
                <a:latin typeface="Menlo"/>
                <a:cs typeface="Menlo"/>
              </a:rPr>
              <a:t>0</a:t>
            </a:r>
            <a:r>
              <a:rPr sz="2400" b="1" spc="540" dirty="0">
                <a:latin typeface="FZLTZHB--B51-0"/>
                <a:cs typeface="FZLTZHB--B51-0"/>
              </a:rPr>
              <a:t>,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145" dirty="0">
                <a:latin typeface="FZLTZHB--B51-0"/>
                <a:cs typeface="FZLTZHB--B51-0"/>
              </a:rPr>
              <a:t>s</a:t>
            </a:r>
            <a:r>
              <a:rPr sz="2400" b="1" i="1" spc="-127" baseline="-20833" dirty="0">
                <a:latin typeface="Menlo"/>
                <a:cs typeface="Menlo"/>
              </a:rPr>
              <a:t>1</a:t>
            </a:r>
            <a:r>
              <a:rPr sz="2400" b="1" spc="540" dirty="0">
                <a:latin typeface="FZLTZHB--B51-0"/>
                <a:cs typeface="FZLTZHB--B51-0"/>
              </a:rPr>
              <a:t>,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1085" dirty="0">
                <a:latin typeface="FZLTZHB--B51-0"/>
                <a:cs typeface="FZLTZHB--B51-0"/>
              </a:rPr>
              <a:t>…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540" dirty="0">
                <a:latin typeface="FZLTZHB--B51-0"/>
                <a:cs typeface="FZLTZHB--B51-0"/>
              </a:rPr>
              <a:t>,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145" dirty="0">
                <a:latin typeface="FZLTZHB--B51-0"/>
                <a:cs typeface="FZLTZHB--B51-0"/>
              </a:rPr>
              <a:t>s</a:t>
            </a:r>
            <a:r>
              <a:rPr sz="2400" b="1" i="1" spc="-127" baseline="-20833" dirty="0">
                <a:latin typeface="Menlo"/>
                <a:cs typeface="Menlo"/>
              </a:rPr>
              <a:t>n-1</a:t>
            </a:r>
            <a:endParaRPr sz="2400" baseline="-20833" dirty="0">
              <a:latin typeface="Menlo"/>
              <a:cs typeface="Menl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元素间由序号引导，通过下标访问序列的特定元素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23170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50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序列类型定义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96584" y="1529255"/>
            <a:ext cx="27686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序列是一个基类类型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4739" y="4421299"/>
            <a:ext cx="1244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序列类型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2389" y="2588537"/>
            <a:ext cx="15494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字符串类型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5385" y="2588461"/>
            <a:ext cx="1244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元组类型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9642" y="2588461"/>
            <a:ext cx="1244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列表类型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85051" y="3283324"/>
            <a:ext cx="0" cy="368935"/>
          </a:xfrm>
          <a:custGeom>
            <a:avLst/>
            <a:gdLst/>
            <a:ahLst/>
            <a:cxnLst/>
            <a:rect l="l" t="t" r="r" b="b"/>
            <a:pathLst>
              <a:path h="368935">
                <a:moveTo>
                  <a:pt x="0" y="368554"/>
                </a:moveTo>
                <a:lnTo>
                  <a:pt x="0" y="0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46955" y="321982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49803" y="3651884"/>
            <a:ext cx="4645025" cy="0"/>
          </a:xfrm>
          <a:custGeom>
            <a:avLst/>
            <a:gdLst/>
            <a:ahLst/>
            <a:cxnLst/>
            <a:rect l="l" t="t" r="r" b="b"/>
            <a:pathLst>
              <a:path w="4645025">
                <a:moveTo>
                  <a:pt x="4644517" y="0"/>
                </a:moveTo>
                <a:lnTo>
                  <a:pt x="0" y="0"/>
                </a:lnTo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50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序列类型定义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59263" y="4007760"/>
            <a:ext cx="22161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45" dirty="0">
                <a:latin typeface="FZLTZHB--B51-0"/>
                <a:cs typeface="FZLTZHB--B51-0"/>
              </a:rPr>
              <a:t>0</a:t>
            </a:r>
            <a:endParaRPr sz="28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5009" y="4015262"/>
            <a:ext cx="22161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75" dirty="0">
                <a:latin typeface="FZLTZHB--B51-0"/>
                <a:cs typeface="FZLTZHB--B51-0"/>
              </a:rPr>
              <a:t>1</a:t>
            </a:r>
            <a:endParaRPr sz="28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8272" y="4007789"/>
            <a:ext cx="22161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10" dirty="0">
                <a:latin typeface="FZLTZHB--B51-0"/>
                <a:cs typeface="FZLTZHB--B51-0"/>
              </a:rPr>
              <a:t>3</a:t>
            </a:r>
            <a:endParaRPr sz="28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2219" y="4001028"/>
            <a:ext cx="22161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45" dirty="0">
                <a:latin typeface="FZLTZHB--B51-0"/>
                <a:cs typeface="FZLTZHB--B51-0"/>
              </a:rPr>
              <a:t>4</a:t>
            </a:r>
            <a:endParaRPr sz="28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1002" y="4515992"/>
            <a:ext cx="3713479" cy="0"/>
          </a:xfrm>
          <a:custGeom>
            <a:avLst/>
            <a:gdLst/>
            <a:ahLst/>
            <a:cxnLst/>
            <a:rect l="l" t="t" r="r" b="b"/>
            <a:pathLst>
              <a:path w="3713479">
                <a:moveTo>
                  <a:pt x="0" y="0"/>
                </a:moveTo>
                <a:lnTo>
                  <a:pt x="3712997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91300" y="447789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08276" y="4676566"/>
            <a:ext cx="15481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正向递增序号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66871" y="2529458"/>
            <a:ext cx="3689350" cy="0"/>
          </a:xfrm>
          <a:custGeom>
            <a:avLst/>
            <a:gdLst/>
            <a:ahLst/>
            <a:cxnLst/>
            <a:rect l="l" t="t" r="r" b="b"/>
            <a:pathLst>
              <a:path w="3689350">
                <a:moveTo>
                  <a:pt x="3689007" y="0"/>
                </a:moveTo>
                <a:lnTo>
                  <a:pt x="0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03371" y="249135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06184" y="1529255"/>
            <a:ext cx="1590040" cy="911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序号的定义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95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反向递减序号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7863" y="3993555"/>
            <a:ext cx="22161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285" dirty="0">
                <a:latin typeface="FZLTZHB--B51-0"/>
                <a:cs typeface="FZLTZHB--B51-0"/>
              </a:rPr>
              <a:t>2</a:t>
            </a:r>
            <a:endParaRPr sz="2800">
              <a:latin typeface="FZLTZHB--B51-0"/>
              <a:cs typeface="FZLTZHB--B51-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6833" y="2689350"/>
            <a:ext cx="4171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65" dirty="0">
                <a:latin typeface="FZLTZHB--B51-0"/>
                <a:cs typeface="FZLTZHB--B51-0"/>
              </a:rPr>
              <a:t>-</a:t>
            </a:r>
            <a:r>
              <a:rPr sz="2800" b="1" spc="-310" dirty="0">
                <a:latin typeface="FZLTZHB--B51-0"/>
                <a:cs typeface="FZLTZHB--B51-0"/>
              </a:rPr>
              <a:t>5</a:t>
            </a:r>
            <a:endParaRPr sz="2800">
              <a:latin typeface="FZLTZHB--B51-0"/>
              <a:cs typeface="FZLTZHB--B51-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82064" y="2701449"/>
            <a:ext cx="4171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65" dirty="0">
                <a:latin typeface="FZLTZHB--B51-0"/>
                <a:cs typeface="FZLTZHB--B51-0"/>
              </a:rPr>
              <a:t>-</a:t>
            </a:r>
            <a:r>
              <a:rPr sz="2800" b="1" spc="-345" dirty="0">
                <a:latin typeface="FZLTZHB--B51-0"/>
                <a:cs typeface="FZLTZHB--B51-0"/>
              </a:rPr>
              <a:t>4</a:t>
            </a:r>
            <a:endParaRPr sz="2800">
              <a:latin typeface="FZLTZHB--B51-0"/>
              <a:cs typeface="FZLTZHB--B51-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9116" y="2704652"/>
            <a:ext cx="4171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65" dirty="0">
                <a:latin typeface="FZLTZHB--B51-0"/>
                <a:cs typeface="FZLTZHB--B51-0"/>
              </a:rPr>
              <a:t>-</a:t>
            </a:r>
            <a:r>
              <a:rPr sz="2800" b="1" spc="-310" dirty="0">
                <a:latin typeface="FZLTZHB--B51-0"/>
                <a:cs typeface="FZLTZHB--B51-0"/>
              </a:rPr>
              <a:t>3</a:t>
            </a:r>
            <a:endParaRPr sz="2800">
              <a:latin typeface="FZLTZHB--B51-0"/>
              <a:cs typeface="FZLTZHB--B51-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49917" y="2691485"/>
            <a:ext cx="4171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65" dirty="0">
                <a:latin typeface="FZLTZHB--B51-0"/>
                <a:cs typeface="FZLTZHB--B51-0"/>
              </a:rPr>
              <a:t>-</a:t>
            </a:r>
            <a:r>
              <a:rPr sz="2800" b="1" spc="-285" dirty="0">
                <a:latin typeface="FZLTZHB--B51-0"/>
                <a:cs typeface="FZLTZHB--B51-0"/>
              </a:rPr>
              <a:t>2</a:t>
            </a:r>
            <a:endParaRPr sz="2800">
              <a:latin typeface="FZLTZHB--B51-0"/>
              <a:cs typeface="FZLTZHB--B51-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40945" y="2689350"/>
            <a:ext cx="4171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65" dirty="0">
                <a:latin typeface="FZLTZHB--B51-0"/>
                <a:cs typeface="FZLTZHB--B51-0"/>
              </a:rPr>
              <a:t>-</a:t>
            </a:r>
            <a:r>
              <a:rPr sz="2800" b="1" spc="75" dirty="0">
                <a:latin typeface="FZLTZHB--B51-0"/>
                <a:cs typeface="FZLTZHB--B51-0"/>
              </a:rPr>
              <a:t>1</a:t>
            </a:r>
            <a:endParaRPr sz="2800">
              <a:latin typeface="FZLTZHB--B51-0"/>
              <a:cs typeface="FZLTZHB--B51-0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387602" y="3167633"/>
          <a:ext cx="6932674" cy="6484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0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462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2800" b="1" spc="-5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BI</a:t>
                      </a:r>
                      <a:r>
                        <a:rPr sz="28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T"</a:t>
                      </a:r>
                      <a:endParaRPr sz="2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32004">
                      <a:solidFill>
                        <a:srgbClr val="252525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2800" b="1" spc="-5" dirty="0">
                          <a:latin typeface="FZLTZHB--B51-0"/>
                          <a:cs typeface="FZLTZHB--B51-0"/>
                        </a:rPr>
                        <a:t>.1</a:t>
                      </a:r>
                      <a:r>
                        <a:rPr sz="2800" b="1" dirty="0">
                          <a:latin typeface="FZLTZHB--B51-0"/>
                          <a:cs typeface="FZLTZHB--B51-0"/>
                        </a:rPr>
                        <a:t>4</a:t>
                      </a:r>
                      <a:r>
                        <a:rPr sz="2800" b="1" spc="-5" dirty="0">
                          <a:latin typeface="FZLTZHB--B51-0"/>
                          <a:cs typeface="FZLTZHB--B51-0"/>
                        </a:rPr>
                        <a:t>15</a:t>
                      </a:r>
                      <a:endParaRPr sz="2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2800" b="1" spc="-5" dirty="0">
                          <a:latin typeface="FZLTZHB--B51-0"/>
                          <a:cs typeface="FZLTZHB--B51-0"/>
                        </a:rPr>
                        <a:t>024</a:t>
                      </a:r>
                      <a:endParaRPr sz="2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FZLTZHB--B51-0"/>
                          <a:cs typeface="FZLTZHB--B51-0"/>
                        </a:rPr>
                        <a:t>(</a:t>
                      </a:r>
                      <a:r>
                        <a:rPr sz="2800" b="1" spc="-5" dirty="0">
                          <a:latin typeface="FZLTZHB--B51-0"/>
                          <a:cs typeface="FZLTZHB--B51-0"/>
                        </a:rPr>
                        <a:t>2,</a:t>
                      </a:r>
                      <a:r>
                        <a:rPr sz="2800" b="1" dirty="0">
                          <a:latin typeface="FZLTZHB--B51-0"/>
                          <a:cs typeface="FZLTZHB--B51-0"/>
                        </a:rPr>
                        <a:t>3)</a:t>
                      </a:r>
                      <a:endParaRPr sz="2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2800" b="1" dirty="0">
                          <a:latin typeface="FZLTZHB--B51-0"/>
                          <a:cs typeface="FZLTZHB--B51-0"/>
                        </a:rPr>
                        <a:t>[</a:t>
                      </a:r>
                      <a:r>
                        <a:rPr sz="28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2400" b="1" spc="-10" dirty="0">
                          <a:solidFill>
                            <a:srgbClr val="1DB41D"/>
                          </a:solidFill>
                          <a:latin typeface="Heiti SC"/>
                          <a:cs typeface="Heiti SC"/>
                        </a:rPr>
                        <a:t>中</a:t>
                      </a:r>
                      <a:r>
                        <a:rPr sz="2400" b="1" dirty="0">
                          <a:solidFill>
                            <a:srgbClr val="1DB41D"/>
                          </a:solidFill>
                          <a:latin typeface="Heiti SC"/>
                          <a:cs typeface="Heiti SC"/>
                        </a:rPr>
                        <a:t>国</a:t>
                      </a:r>
                      <a:r>
                        <a:rPr sz="2800" b="1" dirty="0">
                          <a:solidFill>
                            <a:srgbClr val="1DB41D"/>
                          </a:solidFill>
                          <a:latin typeface="FZLTZHB--B51-0"/>
                          <a:cs typeface="FZLTZHB--B51-0"/>
                        </a:rPr>
                        <a:t>"</a:t>
                      </a:r>
                      <a:r>
                        <a:rPr sz="2800" b="1" spc="-5" dirty="0">
                          <a:latin typeface="FZLTZHB--B51-0"/>
                          <a:cs typeface="FZLTZHB--B51-0"/>
                        </a:rPr>
                        <a:t>,</a:t>
                      </a:r>
                      <a:r>
                        <a:rPr sz="2800" b="1" dirty="0">
                          <a:latin typeface="FZLTZHB--B51-0"/>
                          <a:cs typeface="FZLTZHB--B51-0"/>
                        </a:rPr>
                        <a:t>9]</a:t>
                      </a:r>
                      <a:endParaRPr sz="2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2004">
                      <a:solidFill>
                        <a:srgbClr val="252525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1776" y="2302361"/>
            <a:ext cx="45999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序列处理函数及方法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387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序列类型通用操作符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08269" y="1117448"/>
            <a:ext cx="14331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6</a:t>
            </a:r>
            <a:r>
              <a:rPr sz="2400" b="1" spc="145" dirty="0">
                <a:solidFill>
                  <a:srgbClr val="006FC0"/>
                </a:solidFill>
                <a:latin typeface="Heiti SC"/>
                <a:cs typeface="Heiti SC"/>
              </a:rPr>
              <a:t>个操作符</a:t>
            </a:r>
            <a:endParaRPr sz="2400">
              <a:latin typeface="Heiti SC"/>
              <a:cs typeface="Heiti S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557287"/>
          <a:ext cx="8165703" cy="3086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marL="5568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操作符及应用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如果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是序列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的元素，返回</a:t>
                      </a:r>
                      <a:r>
                        <a:rPr sz="1800" spc="-17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ru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，否则返回</a:t>
                      </a:r>
                      <a:r>
                        <a:rPr sz="1800" spc="-75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alse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6883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ot</a:t>
                      </a:r>
                      <a:r>
                        <a:rPr sz="20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20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如果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是序列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的元素，返回</a:t>
                      </a:r>
                      <a:r>
                        <a:rPr sz="1800" spc="-75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als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，否则返回</a:t>
                      </a:r>
                      <a:r>
                        <a:rPr sz="1800" spc="-17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rue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t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连接两个序列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和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t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*n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Arial Unicode MS"/>
                          <a:cs typeface="Arial Unicode MS"/>
                        </a:rPr>
                        <a:t>或</a:t>
                      </a:r>
                      <a:r>
                        <a:rPr sz="2000" spc="3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*s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将序列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复制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次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s[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i]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索引，返回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中的第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个元素，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是序列的序号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71">
                <a:tc>
                  <a:txBody>
                    <a:bodyPr/>
                    <a:lstStyle/>
                    <a:p>
                      <a:pPr marL="34480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s[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i: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]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Arial Unicode MS"/>
                          <a:cs typeface="Arial Unicode MS"/>
                        </a:rPr>
                        <a:t>或</a:t>
                      </a:r>
                      <a:r>
                        <a:rPr sz="2000" spc="3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s[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i: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:</a:t>
                      </a:r>
                      <a:r>
                        <a:rPr sz="20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k]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切片，返回序列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中第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到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以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为步长的元素子序列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2456" y="1505580"/>
            <a:ext cx="6886575" cy="2115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dirty="0">
                <a:latin typeface="Heiti SC"/>
                <a:cs typeface="Heiti SC"/>
              </a:rPr>
              <a:t>正向递增序号、反向递减</a:t>
            </a:r>
            <a:r>
              <a:rPr sz="2200" b="1" spc="-10" dirty="0">
                <a:latin typeface="Heiti SC"/>
                <a:cs typeface="Heiti SC"/>
              </a:rPr>
              <a:t>序</a:t>
            </a:r>
            <a:r>
              <a:rPr sz="2200" b="1" dirty="0">
                <a:latin typeface="Heiti SC"/>
                <a:cs typeface="Heiti SC"/>
              </a:rPr>
              <a:t>号、</a:t>
            </a:r>
            <a:r>
              <a:rPr sz="2200" b="1" spc="385" dirty="0">
                <a:latin typeface="Arial"/>
                <a:cs typeface="Arial"/>
              </a:rPr>
              <a:t>&lt;</a:t>
            </a:r>
            <a:r>
              <a:rPr sz="2200" b="1" dirty="0">
                <a:latin typeface="Heiti SC"/>
                <a:cs typeface="Heiti SC"/>
              </a:rPr>
              <a:t>字</a:t>
            </a:r>
            <a:r>
              <a:rPr sz="2200" b="1" spc="-10" dirty="0">
                <a:latin typeface="Heiti SC"/>
                <a:cs typeface="Heiti SC"/>
              </a:rPr>
              <a:t>符</a:t>
            </a:r>
            <a:r>
              <a:rPr sz="2200" b="1" dirty="0">
                <a:latin typeface="Heiti SC"/>
                <a:cs typeface="Heiti SC"/>
              </a:rPr>
              <a:t>串</a:t>
            </a:r>
            <a:r>
              <a:rPr sz="2200" b="1" spc="320" dirty="0">
                <a:latin typeface="Arial"/>
                <a:cs typeface="Arial"/>
              </a:rPr>
              <a:t>&gt;</a:t>
            </a:r>
            <a:r>
              <a:rPr sz="2200" b="1" spc="185" dirty="0">
                <a:latin typeface="Arial"/>
                <a:cs typeface="Arial"/>
              </a:rPr>
              <a:t>[</a:t>
            </a:r>
            <a:r>
              <a:rPr sz="2200" b="1" spc="225" dirty="0">
                <a:latin typeface="Arial"/>
                <a:cs typeface="Arial"/>
              </a:rPr>
              <a:t>M</a:t>
            </a:r>
            <a:r>
              <a:rPr sz="2200" b="1" spc="90" dirty="0">
                <a:latin typeface="Arial"/>
                <a:cs typeface="Arial"/>
              </a:rPr>
              <a:t>:</a:t>
            </a:r>
            <a:r>
              <a:rPr sz="2200" b="1" spc="114" dirty="0">
                <a:latin typeface="Arial"/>
                <a:cs typeface="Arial"/>
              </a:rPr>
              <a:t>N</a:t>
            </a:r>
            <a:r>
              <a:rPr sz="2200" b="1" spc="45" dirty="0">
                <a:latin typeface="Arial"/>
                <a:cs typeface="Arial"/>
              </a:rPr>
              <a:t>:</a:t>
            </a:r>
            <a:r>
              <a:rPr sz="2200" b="1" spc="25" dirty="0">
                <a:latin typeface="Arial"/>
                <a:cs typeface="Arial"/>
              </a:rPr>
              <a:t>K]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3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385" dirty="0">
                <a:latin typeface="Arial"/>
                <a:cs typeface="Arial"/>
              </a:rPr>
              <a:t>+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215" dirty="0">
                <a:latin typeface="Arial"/>
                <a:cs typeface="Arial"/>
              </a:rPr>
              <a:t>*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60" dirty="0">
                <a:latin typeface="Arial"/>
                <a:cs typeface="Arial"/>
              </a:rPr>
              <a:t>len</a:t>
            </a:r>
            <a:r>
              <a:rPr sz="2200" b="1" spc="125" dirty="0">
                <a:latin typeface="Arial"/>
                <a:cs typeface="Arial"/>
              </a:rPr>
              <a:t>()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-145" dirty="0">
                <a:latin typeface="Arial"/>
                <a:cs typeface="Arial"/>
              </a:rPr>
              <a:t>s</a:t>
            </a:r>
            <a:r>
              <a:rPr sz="2200" b="1" spc="110" dirty="0">
                <a:latin typeface="Arial"/>
                <a:cs typeface="Arial"/>
              </a:rPr>
              <a:t>t</a:t>
            </a:r>
            <a:r>
              <a:rPr sz="2200" b="1" spc="135" dirty="0">
                <a:latin typeface="Arial"/>
                <a:cs typeface="Arial"/>
              </a:rPr>
              <a:t>r</a:t>
            </a:r>
            <a:r>
              <a:rPr sz="2200" b="1" spc="125" dirty="0">
                <a:latin typeface="Arial"/>
                <a:cs typeface="Arial"/>
              </a:rPr>
              <a:t>()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65" dirty="0">
                <a:latin typeface="Arial"/>
                <a:cs typeface="Arial"/>
              </a:rPr>
              <a:t>he</a:t>
            </a:r>
            <a:r>
              <a:rPr sz="2200" b="1" spc="60" dirty="0">
                <a:latin typeface="Arial"/>
                <a:cs typeface="Arial"/>
              </a:rPr>
              <a:t>x</a:t>
            </a:r>
            <a:r>
              <a:rPr sz="2200" b="1" spc="125" dirty="0">
                <a:latin typeface="Arial"/>
                <a:cs typeface="Arial"/>
              </a:rPr>
              <a:t>()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dirty="0">
                <a:latin typeface="Arial"/>
                <a:cs typeface="Arial"/>
              </a:rPr>
              <a:t>o</a:t>
            </a:r>
            <a:r>
              <a:rPr sz="2200" b="1" spc="5" dirty="0">
                <a:latin typeface="Arial"/>
                <a:cs typeface="Arial"/>
              </a:rPr>
              <a:t>c</a:t>
            </a:r>
            <a:r>
              <a:rPr sz="2200" b="1" spc="135" dirty="0">
                <a:latin typeface="Arial"/>
                <a:cs typeface="Arial"/>
              </a:rPr>
              <a:t>t(</a:t>
            </a:r>
            <a:r>
              <a:rPr sz="2200" b="1" spc="140" dirty="0">
                <a:latin typeface="Arial"/>
                <a:cs typeface="Arial"/>
              </a:rPr>
              <a:t>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95" dirty="0">
                <a:latin typeface="Arial"/>
                <a:cs typeface="Arial"/>
              </a:rPr>
              <a:t>o</a:t>
            </a:r>
            <a:r>
              <a:rPr sz="2200" b="1" spc="85" dirty="0">
                <a:latin typeface="Arial"/>
                <a:cs typeface="Arial"/>
              </a:rPr>
              <a:t>rd</a:t>
            </a:r>
            <a:r>
              <a:rPr sz="2200" b="1" spc="125" dirty="0">
                <a:latin typeface="Arial"/>
                <a:cs typeface="Arial"/>
              </a:rPr>
              <a:t>()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-90" dirty="0">
                <a:latin typeface="Arial"/>
                <a:cs typeface="Arial"/>
              </a:rPr>
              <a:t>c</a:t>
            </a:r>
            <a:r>
              <a:rPr sz="2200" b="1" spc="75" dirty="0">
                <a:latin typeface="Arial"/>
                <a:cs typeface="Arial"/>
              </a:rPr>
              <a:t>hr</a:t>
            </a:r>
            <a:r>
              <a:rPr sz="2200" b="1" spc="130" dirty="0">
                <a:latin typeface="Arial"/>
                <a:cs typeface="Arial"/>
              </a:rPr>
              <a:t>(</a:t>
            </a:r>
            <a:r>
              <a:rPr sz="2200" b="1" spc="12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216535" indent="-203835">
              <a:lnSpc>
                <a:spcPct val="100000"/>
              </a:lnSpc>
              <a:buClr>
                <a:srgbClr val="007EDE"/>
              </a:buClr>
              <a:buChar char="-"/>
              <a:tabLst>
                <a:tab pos="217170" algn="l"/>
              </a:tabLst>
            </a:pPr>
            <a:r>
              <a:rPr sz="2200" b="1" spc="15" dirty="0">
                <a:latin typeface="Arial"/>
                <a:cs typeface="Arial"/>
              </a:rPr>
              <a:t>.</a:t>
            </a:r>
            <a:r>
              <a:rPr sz="2200" b="1" spc="40" dirty="0">
                <a:latin typeface="Arial"/>
                <a:cs typeface="Arial"/>
              </a:rPr>
              <a:t>l</a:t>
            </a:r>
            <a:r>
              <a:rPr sz="2200" b="1" spc="90" dirty="0">
                <a:latin typeface="Arial"/>
                <a:cs typeface="Arial"/>
              </a:rPr>
              <a:t>o</a:t>
            </a:r>
            <a:r>
              <a:rPr sz="2200" b="1" spc="150" dirty="0">
                <a:latin typeface="Arial"/>
                <a:cs typeface="Arial"/>
              </a:rPr>
              <a:t>w</a:t>
            </a:r>
            <a:r>
              <a:rPr sz="2200" b="1" spc="85" dirty="0">
                <a:latin typeface="Arial"/>
                <a:cs typeface="Arial"/>
              </a:rPr>
              <a:t>er(</a:t>
            </a:r>
            <a:r>
              <a:rPr sz="2200" b="1" spc="125" dirty="0">
                <a:latin typeface="Arial"/>
                <a:cs typeface="Arial"/>
              </a:rPr>
              <a:t>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15" dirty="0">
                <a:latin typeface="Arial"/>
                <a:cs typeface="Arial"/>
              </a:rPr>
              <a:t>.</a:t>
            </a:r>
            <a:r>
              <a:rPr sz="2200" b="1" spc="80" dirty="0">
                <a:latin typeface="Arial"/>
                <a:cs typeface="Arial"/>
              </a:rPr>
              <a:t>u</a:t>
            </a:r>
            <a:r>
              <a:rPr sz="2200" b="1" spc="114" dirty="0">
                <a:latin typeface="Arial"/>
                <a:cs typeface="Arial"/>
              </a:rPr>
              <a:t>pp</a:t>
            </a:r>
            <a:r>
              <a:rPr sz="2200" b="1" spc="50" dirty="0">
                <a:latin typeface="Arial"/>
                <a:cs typeface="Arial"/>
              </a:rPr>
              <a:t>e</a:t>
            </a:r>
            <a:r>
              <a:rPr sz="2200" b="1" spc="100" dirty="0">
                <a:latin typeface="Arial"/>
                <a:cs typeface="Arial"/>
              </a:rPr>
              <a:t>r(</a:t>
            </a:r>
            <a:r>
              <a:rPr sz="2200" b="1" spc="125" dirty="0">
                <a:latin typeface="Arial"/>
                <a:cs typeface="Arial"/>
              </a:rPr>
              <a:t>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-40" dirty="0">
                <a:latin typeface="Arial"/>
                <a:cs typeface="Arial"/>
              </a:rPr>
              <a:t>.</a:t>
            </a:r>
            <a:r>
              <a:rPr sz="2200" b="1" spc="-85" dirty="0">
                <a:latin typeface="Arial"/>
                <a:cs typeface="Arial"/>
              </a:rPr>
              <a:t>s</a:t>
            </a:r>
            <a:r>
              <a:rPr sz="2200" b="1" spc="114" dirty="0">
                <a:latin typeface="Arial"/>
                <a:cs typeface="Arial"/>
              </a:rPr>
              <a:t>p</a:t>
            </a:r>
            <a:r>
              <a:rPr sz="2200" b="1" spc="40" dirty="0">
                <a:latin typeface="Arial"/>
                <a:cs typeface="Arial"/>
              </a:rPr>
              <a:t>l</a:t>
            </a:r>
            <a:r>
              <a:rPr sz="2200" b="1" spc="35" dirty="0">
                <a:latin typeface="Arial"/>
                <a:cs typeface="Arial"/>
              </a:rPr>
              <a:t>i</a:t>
            </a:r>
            <a:r>
              <a:rPr sz="2200" b="1" spc="135" dirty="0">
                <a:latin typeface="Arial"/>
                <a:cs typeface="Arial"/>
              </a:rPr>
              <a:t>t(</a:t>
            </a:r>
            <a:r>
              <a:rPr sz="2200" b="1" spc="140" dirty="0">
                <a:latin typeface="Arial"/>
                <a:cs typeface="Arial"/>
              </a:rPr>
              <a:t>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15" dirty="0">
                <a:latin typeface="Arial"/>
                <a:cs typeface="Arial"/>
              </a:rPr>
              <a:t>.</a:t>
            </a:r>
            <a:r>
              <a:rPr sz="2200" b="1" spc="5" dirty="0">
                <a:latin typeface="Arial"/>
                <a:cs typeface="Arial"/>
              </a:rPr>
              <a:t>c</a:t>
            </a:r>
            <a:r>
              <a:rPr sz="2200" b="1" dirty="0">
                <a:latin typeface="Arial"/>
                <a:cs typeface="Arial"/>
              </a:rPr>
              <a:t>o</a:t>
            </a:r>
            <a:r>
              <a:rPr sz="2200" b="1" spc="80" dirty="0">
                <a:latin typeface="Arial"/>
                <a:cs typeface="Arial"/>
              </a:rPr>
              <a:t>un</a:t>
            </a:r>
            <a:r>
              <a:rPr sz="2200" b="1" spc="175" dirty="0">
                <a:latin typeface="Arial"/>
                <a:cs typeface="Arial"/>
              </a:rPr>
              <a:t>t</a:t>
            </a:r>
            <a:r>
              <a:rPr sz="2200" b="1" spc="120" dirty="0">
                <a:latin typeface="Arial"/>
                <a:cs typeface="Arial"/>
              </a:rPr>
              <a:t>()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15" dirty="0">
                <a:latin typeface="Arial"/>
                <a:cs typeface="Arial"/>
              </a:rPr>
              <a:t>.</a:t>
            </a:r>
            <a:r>
              <a:rPr sz="2200" b="1" spc="65" dirty="0">
                <a:latin typeface="Arial"/>
                <a:cs typeface="Arial"/>
              </a:rPr>
              <a:t>r</a:t>
            </a:r>
            <a:r>
              <a:rPr sz="2200" b="1" spc="85" dirty="0">
                <a:latin typeface="Arial"/>
                <a:cs typeface="Arial"/>
              </a:rPr>
              <a:t>ep</a:t>
            </a:r>
            <a:r>
              <a:rPr sz="2200" b="1" spc="20" dirty="0">
                <a:latin typeface="Arial"/>
                <a:cs typeface="Arial"/>
              </a:rPr>
              <a:t>l</a:t>
            </a:r>
            <a:r>
              <a:rPr sz="2200" b="1" spc="55" dirty="0">
                <a:latin typeface="Arial"/>
                <a:cs typeface="Arial"/>
              </a:rPr>
              <a:t>a</a:t>
            </a:r>
            <a:r>
              <a:rPr sz="2200" b="1" spc="-90" dirty="0">
                <a:latin typeface="Arial"/>
                <a:cs typeface="Arial"/>
              </a:rPr>
              <a:t>c</a:t>
            </a:r>
            <a:r>
              <a:rPr sz="2200" b="1" spc="85" dirty="0">
                <a:latin typeface="Arial"/>
                <a:cs typeface="Arial"/>
              </a:rPr>
              <a:t>e(</a:t>
            </a:r>
            <a:r>
              <a:rPr sz="2200" b="1" spc="125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  <a:buClr>
                <a:srgbClr val="007EDE"/>
              </a:buClr>
              <a:buFont typeface="Arial"/>
              <a:buChar char="-"/>
            </a:pPr>
            <a:endParaRPr sz="1800">
              <a:latin typeface="Times New Roman"/>
              <a:cs typeface="Times New Roman"/>
            </a:endParaRPr>
          </a:p>
          <a:p>
            <a:pPr marL="216535" indent="-203835">
              <a:lnSpc>
                <a:spcPct val="100000"/>
              </a:lnSpc>
              <a:buClr>
                <a:srgbClr val="007EDE"/>
              </a:buClr>
              <a:buChar char="-"/>
              <a:tabLst>
                <a:tab pos="217170" algn="l"/>
              </a:tabLst>
            </a:pPr>
            <a:r>
              <a:rPr sz="2200" b="1" spc="15" dirty="0">
                <a:latin typeface="Arial"/>
                <a:cs typeface="Arial"/>
              </a:rPr>
              <a:t>.cen</a:t>
            </a:r>
            <a:r>
              <a:rPr sz="2200" b="1" spc="160" dirty="0">
                <a:latin typeface="Arial"/>
                <a:cs typeface="Arial"/>
              </a:rPr>
              <a:t>t</a:t>
            </a:r>
            <a:r>
              <a:rPr sz="2200" b="1" spc="50" dirty="0">
                <a:latin typeface="Arial"/>
                <a:cs typeface="Arial"/>
              </a:rPr>
              <a:t>e</a:t>
            </a:r>
            <a:r>
              <a:rPr sz="2200" b="1" spc="100" dirty="0">
                <a:latin typeface="Arial"/>
                <a:cs typeface="Arial"/>
              </a:rPr>
              <a:t>r(</a:t>
            </a:r>
            <a:r>
              <a:rPr sz="2200" b="1" spc="120" dirty="0">
                <a:latin typeface="Arial"/>
                <a:cs typeface="Arial"/>
              </a:rPr>
              <a:t>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-40" dirty="0">
                <a:latin typeface="Arial"/>
                <a:cs typeface="Arial"/>
              </a:rPr>
              <a:t>.</a:t>
            </a:r>
            <a:r>
              <a:rPr sz="2200" b="1" spc="-85" dirty="0">
                <a:latin typeface="Arial"/>
                <a:cs typeface="Arial"/>
              </a:rPr>
              <a:t>s</a:t>
            </a:r>
            <a:r>
              <a:rPr sz="2200" b="1" spc="110" dirty="0">
                <a:latin typeface="Arial"/>
                <a:cs typeface="Arial"/>
              </a:rPr>
              <a:t>t</a:t>
            </a:r>
            <a:r>
              <a:rPr sz="2200" b="1" spc="140" dirty="0">
                <a:latin typeface="Arial"/>
                <a:cs typeface="Arial"/>
              </a:rPr>
              <a:t>r</a:t>
            </a:r>
            <a:r>
              <a:rPr sz="2200" b="1" spc="40" dirty="0">
                <a:latin typeface="Arial"/>
                <a:cs typeface="Arial"/>
              </a:rPr>
              <a:t>i</a:t>
            </a:r>
            <a:r>
              <a:rPr sz="2200" b="1" spc="114" dirty="0">
                <a:latin typeface="Arial"/>
                <a:cs typeface="Arial"/>
              </a:rPr>
              <a:t>p</a:t>
            </a:r>
            <a:r>
              <a:rPr sz="2200" b="1" spc="125" dirty="0">
                <a:latin typeface="Arial"/>
                <a:cs typeface="Arial"/>
              </a:rPr>
              <a:t>()</a:t>
            </a:r>
            <a:r>
              <a:rPr sz="2200" b="1" dirty="0">
                <a:latin typeface="Heiti SC"/>
                <a:cs typeface="Heiti SC"/>
              </a:rPr>
              <a:t>、</a:t>
            </a:r>
            <a:r>
              <a:rPr sz="2200" b="1" spc="15" dirty="0">
                <a:latin typeface="Arial"/>
                <a:cs typeface="Arial"/>
              </a:rPr>
              <a:t>.</a:t>
            </a:r>
            <a:r>
              <a:rPr sz="2200" b="1" spc="50" dirty="0">
                <a:latin typeface="Arial"/>
                <a:cs typeface="Arial"/>
              </a:rPr>
              <a:t>j</a:t>
            </a:r>
            <a:r>
              <a:rPr sz="2200" b="1" spc="95" dirty="0">
                <a:latin typeface="Arial"/>
                <a:cs typeface="Arial"/>
              </a:rPr>
              <a:t>o</a:t>
            </a:r>
            <a:r>
              <a:rPr sz="2200" b="1" spc="60" dirty="0">
                <a:latin typeface="Arial"/>
                <a:cs typeface="Arial"/>
              </a:rPr>
              <a:t>in</a:t>
            </a:r>
            <a:r>
              <a:rPr sz="2200" b="1" spc="120" dirty="0">
                <a:latin typeface="Arial"/>
                <a:cs typeface="Arial"/>
              </a:rPr>
              <a:t>(</a:t>
            </a:r>
            <a:r>
              <a:rPr sz="2200" b="1" dirty="0">
                <a:latin typeface="Heiti SC"/>
                <a:cs typeface="Heiti SC"/>
              </a:rPr>
              <a:t>）、</a:t>
            </a:r>
            <a:r>
              <a:rPr sz="2200" b="1" spc="10" dirty="0">
                <a:latin typeface="Arial"/>
                <a:cs typeface="Arial"/>
              </a:rPr>
              <a:t>.</a:t>
            </a:r>
            <a:r>
              <a:rPr sz="2200" b="1" spc="150" dirty="0">
                <a:latin typeface="Arial"/>
                <a:cs typeface="Arial"/>
              </a:rPr>
              <a:t>f</a:t>
            </a:r>
            <a:r>
              <a:rPr sz="2200" b="1" spc="105" dirty="0">
                <a:latin typeface="Arial"/>
                <a:cs typeface="Arial"/>
              </a:rPr>
              <a:t>o</a:t>
            </a:r>
            <a:r>
              <a:rPr sz="2200" b="1" spc="75" dirty="0">
                <a:latin typeface="Arial"/>
                <a:cs typeface="Arial"/>
              </a:rPr>
              <a:t>r</a:t>
            </a:r>
            <a:r>
              <a:rPr sz="2200" b="1" spc="200" dirty="0">
                <a:latin typeface="Arial"/>
                <a:cs typeface="Arial"/>
              </a:rPr>
              <a:t>m</a:t>
            </a:r>
            <a:r>
              <a:rPr sz="2200" b="1" spc="125" dirty="0">
                <a:latin typeface="Arial"/>
                <a:cs typeface="Arial"/>
              </a:rPr>
              <a:t>at(</a:t>
            </a:r>
            <a:r>
              <a:rPr sz="2200" b="1" spc="95" dirty="0">
                <a:latin typeface="Arial"/>
                <a:cs typeface="Arial"/>
              </a:rPr>
              <a:t>)</a:t>
            </a:r>
            <a:r>
              <a:rPr sz="2200" b="1" dirty="0">
                <a:latin typeface="Heiti SC"/>
                <a:cs typeface="Heiti SC"/>
              </a:rPr>
              <a:t>格式化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32746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字符串类型及操作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70420" y="1823114"/>
            <a:ext cx="4358640" cy="256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989965" algn="l"/>
                <a:tab pos="1270000" algn="l"/>
                <a:tab pos="2807970" algn="l"/>
                <a:tab pos="350647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95" dirty="0">
                <a:latin typeface="FZLTZHB--B51-0"/>
                <a:cs typeface="FZLTZHB--B51-0"/>
              </a:rPr>
              <a:t>[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145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9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ho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15" dirty="0">
                <a:latin typeface="FZLTZHB--B51-0"/>
                <a:cs typeface="FZLTZHB--B51-0"/>
              </a:rPr>
              <a:t>2</a:t>
            </a:r>
            <a:r>
              <a:rPr sz="2000" b="1" spc="-220" dirty="0">
                <a:latin typeface="FZLTZHB--B51-0"/>
                <a:cs typeface="FZLTZHB--B51-0"/>
              </a:rPr>
              <a:t>3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2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000" b="1" spc="565" dirty="0">
                <a:solidFill>
                  <a:srgbClr val="1DB41D"/>
                </a:solidFill>
                <a:latin typeface="FZLTZHB--B51-0"/>
                <a:cs typeface="FZLTZHB--B51-0"/>
              </a:rPr>
              <a:t>i</a:t>
            </a:r>
            <a:r>
              <a:rPr sz="20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150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254" dirty="0">
                <a:latin typeface="FZLTZHB--B51-0"/>
                <a:cs typeface="FZLTZHB--B51-0"/>
              </a:rPr>
              <a:t>s[</a:t>
            </a:r>
            <a:r>
              <a:rPr sz="2000" b="1" spc="175" dirty="0">
                <a:latin typeface="FZLTZHB--B51-0"/>
                <a:cs typeface="FZLTZHB--B51-0"/>
              </a:rPr>
              <a:t>: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130300" algn="l"/>
                <a:tab pos="1829435" algn="l"/>
              </a:tabLst>
            </a:pPr>
            <a:r>
              <a:rPr sz="2000" b="1" spc="385" dirty="0">
                <a:solidFill>
                  <a:srgbClr val="0010FF"/>
                </a:solidFill>
                <a:latin typeface="FZLTZHB--B51-0"/>
                <a:cs typeface="FZLTZHB--B51-0"/>
              </a:rPr>
              <a:t>[</a:t>
            </a:r>
            <a:r>
              <a:rPr sz="2000" b="1" spc="42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650" dirty="0">
                <a:solidFill>
                  <a:srgbClr val="0010FF"/>
                </a:solidFill>
                <a:latin typeface="FZLTZHB--B51-0"/>
                <a:cs typeface="FZLTZHB--B51-0"/>
              </a:rPr>
              <a:t>.</a:t>
            </a:r>
            <a:r>
              <a:rPr sz="2000" b="1" spc="575" dirty="0">
                <a:solidFill>
                  <a:srgbClr val="0010FF"/>
                </a:solidFill>
                <a:latin typeface="FZLTZHB--B51-0"/>
                <a:cs typeface="FZLTZHB--B51-0"/>
              </a:rPr>
              <a:t>i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o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204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110" dirty="0">
                <a:solidFill>
                  <a:srgbClr val="0010FF"/>
                </a:solidFill>
                <a:latin typeface="FZLTZHB--B51-0"/>
                <a:cs typeface="FZLTZHB--B51-0"/>
              </a:rPr>
              <a:t>3,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p</a:t>
            </a:r>
            <a:r>
              <a:rPr sz="2000" b="1" spc="145" dirty="0">
                <a:solidFill>
                  <a:srgbClr val="0010FF"/>
                </a:solidFill>
                <a:latin typeface="FZLTZHB--B51-0"/>
                <a:cs typeface="FZLTZHB--B51-0"/>
              </a:rPr>
              <a:t>y</a:t>
            </a:r>
            <a:r>
              <a:rPr sz="2000" b="1" spc="85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h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o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n</a:t>
            </a:r>
            <a:r>
              <a:rPr sz="2000" b="1" spc="525" dirty="0">
                <a:solidFill>
                  <a:srgbClr val="0010FF"/>
                </a:solidFill>
                <a:latin typeface="FZLTZHB--B51-0"/>
                <a:cs typeface="FZLTZHB--B51-0"/>
              </a:rPr>
              <a:t>']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1500" algn="l"/>
                <a:tab pos="850900" algn="l"/>
                <a:tab pos="11296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5" dirty="0">
                <a:solidFill>
                  <a:srgbClr val="1DB41D"/>
                </a:solidFill>
                <a:latin typeface="FZLTZHB--B51-0"/>
                <a:cs typeface="FZLTZHB--B51-0"/>
              </a:rPr>
              <a:t>yt</a:t>
            </a:r>
            <a:r>
              <a:rPr sz="20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-70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90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135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2000" b="1" spc="70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i</a:t>
            </a:r>
            <a:r>
              <a:rPr sz="2000" b="1" spc="-229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150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114" dirty="0">
                <a:latin typeface="FZLTZHB--B51-0"/>
                <a:cs typeface="FZLTZHB--B51-0"/>
              </a:rPr>
              <a:t>s</a:t>
            </a:r>
            <a:r>
              <a:rPr sz="2000" b="1" spc="415" dirty="0">
                <a:latin typeface="FZLTZHB--B51-0"/>
                <a:cs typeface="FZLTZHB--B51-0"/>
              </a:rPr>
              <a:t>[:</a:t>
            </a:r>
            <a:r>
              <a:rPr sz="2000" b="1" spc="400" dirty="0">
                <a:latin typeface="FZLTZHB--B51-0"/>
                <a:cs typeface="FZLTZHB--B51-0"/>
              </a:rPr>
              <a:t>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250" dirty="0">
                <a:solidFill>
                  <a:srgbClr val="0010FF"/>
                </a:solidFill>
                <a:latin typeface="FZLTZHB--B51-0"/>
                <a:cs typeface="FZLTZHB--B51-0"/>
              </a:rPr>
              <a:t>o</a:t>
            </a: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i</a:t>
            </a:r>
            <a:r>
              <a:rPr sz="2000" b="1" spc="430" dirty="0">
                <a:solidFill>
                  <a:srgbClr val="0010FF"/>
                </a:solidFill>
                <a:latin typeface="FZLTZHB--B51-0"/>
                <a:cs typeface="FZLTZHB--B51-0"/>
              </a:rPr>
              <a:t>.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-21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-8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114" dirty="0">
                <a:solidFill>
                  <a:srgbClr val="0010FF"/>
                </a:solidFill>
                <a:latin typeface="FZLTZHB--B51-0"/>
                <a:cs typeface="FZLTZHB--B51-0"/>
              </a:rPr>
              <a:t>n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o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h</a:t>
            </a:r>
            <a:r>
              <a:rPr sz="2000" b="1" spc="9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140" dirty="0">
                <a:solidFill>
                  <a:srgbClr val="0010FF"/>
                </a:solidFill>
                <a:latin typeface="FZLTZHB--B51-0"/>
                <a:cs typeface="FZLTZHB--B51-0"/>
              </a:rPr>
              <a:t>y</a:t>
            </a:r>
            <a:r>
              <a:rPr sz="2000" b="1" spc="210" dirty="0">
                <a:solidFill>
                  <a:srgbClr val="0010FF"/>
                </a:solidFill>
                <a:latin typeface="FZLTZHB--B51-0"/>
                <a:cs typeface="FZLTZHB--B51-0"/>
              </a:rPr>
              <a:t>p'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787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序列类型操作实例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587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序列类型通用函数和方法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20055" y="1365668"/>
            <a:ext cx="20427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5</a:t>
            </a:r>
            <a:r>
              <a:rPr sz="2400" b="1" spc="145" dirty="0">
                <a:solidFill>
                  <a:srgbClr val="006FC0"/>
                </a:solidFill>
                <a:latin typeface="Heiti SC"/>
                <a:cs typeface="Heiti SC"/>
              </a:rPr>
              <a:t>个函数和方法</a:t>
            </a:r>
            <a:endParaRPr sz="2400">
              <a:latin typeface="Heiti SC"/>
              <a:cs typeface="Heiti S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773312"/>
          <a:ext cx="8165703" cy="2838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6711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函数和方法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en(s)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返回序列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的长度，即元素个数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mi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n(s)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返回序列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的最小元素，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中元素需要可比较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max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(s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返回序列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的最大元素，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中元素需要可比较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889">
                <a:tc>
                  <a:txBody>
                    <a:bodyPr/>
                    <a:lstStyle/>
                    <a:p>
                      <a:pPr marL="50990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nd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ex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x)</a:t>
                      </a:r>
                      <a:r>
                        <a:rPr sz="20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Arial Unicode MS"/>
                          <a:cs typeface="Arial Unicode MS"/>
                        </a:rPr>
                        <a:t>或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  <a:p>
                      <a:pPr marL="4692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nd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ex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x,</a:t>
                      </a:r>
                      <a:r>
                        <a:rPr sz="2000" spc="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i,</a:t>
                      </a:r>
                      <a:r>
                        <a:rPr sz="20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j)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返回序列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从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开始到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位置中第一次出现元素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的位置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marL="66294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s.c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unt(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返回序列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中出现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的总次数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70420" y="1823114"/>
            <a:ext cx="4358005" cy="256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989965" algn="l"/>
                <a:tab pos="1270000" algn="l"/>
                <a:tab pos="2807335" algn="l"/>
                <a:tab pos="350647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90" dirty="0">
                <a:latin typeface="FZLTZHB--B51-0"/>
                <a:cs typeface="FZLTZHB--B51-0"/>
              </a:rPr>
              <a:t>[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145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9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ho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15" dirty="0">
                <a:latin typeface="FZLTZHB--B51-0"/>
                <a:cs typeface="FZLTZHB--B51-0"/>
              </a:rPr>
              <a:t>2</a:t>
            </a:r>
            <a:r>
              <a:rPr sz="2000" b="1" spc="-220" dirty="0">
                <a:latin typeface="FZLTZHB--B51-0"/>
                <a:cs typeface="FZLTZHB--B51-0"/>
              </a:rPr>
              <a:t>3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2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000" b="1" spc="565" dirty="0">
                <a:solidFill>
                  <a:srgbClr val="1DB41D"/>
                </a:solidFill>
                <a:latin typeface="FZLTZHB--B51-0"/>
                <a:cs typeface="FZLTZHB--B51-0"/>
              </a:rPr>
              <a:t>i</a:t>
            </a:r>
            <a:r>
              <a:rPr sz="20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  <a:p>
            <a:pPr marL="12700" marR="2799715">
              <a:lnSpc>
                <a:spcPct val="150000"/>
              </a:lnSpc>
              <a:tabLst>
                <a:tab pos="5708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40" dirty="0">
                <a:latin typeface="FZLTZHB--B51-0"/>
                <a:cs typeface="FZLTZHB--B51-0"/>
              </a:rPr>
              <a:t>en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229" dirty="0">
                <a:latin typeface="FZLTZHB--B51-0"/>
                <a:cs typeface="FZLTZHB--B51-0"/>
              </a:rPr>
              <a:t>ls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0865" algn="l"/>
                <a:tab pos="850900" algn="l"/>
                <a:tab pos="11296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5" dirty="0">
                <a:solidFill>
                  <a:srgbClr val="1DB41D"/>
                </a:solidFill>
                <a:latin typeface="FZLTZHB--B51-0"/>
                <a:cs typeface="FZLTZHB--B51-0"/>
              </a:rPr>
              <a:t>yt</a:t>
            </a:r>
            <a:r>
              <a:rPr sz="2000" b="1" spc="-10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-70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90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135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2000" b="1" spc="70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i</a:t>
            </a:r>
            <a:r>
              <a:rPr sz="2000" b="1" spc="-229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000">
              <a:latin typeface="FZLTZHB--B51-0"/>
              <a:cs typeface="FZLTZHB--B51-0"/>
            </a:endParaRPr>
          </a:p>
          <a:p>
            <a:pPr marL="12700" marR="2940050">
              <a:lnSpc>
                <a:spcPct val="150000"/>
              </a:lnSpc>
              <a:tabLst>
                <a:tab pos="5708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900" dirty="0">
                <a:latin typeface="FZLTZHB--B51-0"/>
                <a:cs typeface="FZLTZHB--B51-0"/>
              </a:rPr>
              <a:t>m</a:t>
            </a:r>
            <a:r>
              <a:rPr sz="2000" b="1" spc="-25" dirty="0">
                <a:latin typeface="FZLTZHB--B51-0"/>
                <a:cs typeface="FZLTZHB--B51-0"/>
              </a:rPr>
              <a:t>ax(</a:t>
            </a:r>
            <a:r>
              <a:rPr sz="2000" b="1" spc="-114" dirty="0">
                <a:latin typeface="FZLTZHB--B51-0"/>
                <a:cs typeface="FZLTZHB--B51-0"/>
              </a:rPr>
              <a:t>s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270" dirty="0">
                <a:solidFill>
                  <a:srgbClr val="0010FF"/>
                </a:solidFill>
                <a:latin typeface="FZLTZHB--B51-0"/>
                <a:cs typeface="FZLTZHB--B51-0"/>
              </a:rPr>
              <a:t>y'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787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序列类型操作实例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0029" y="2302361"/>
            <a:ext cx="358330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元组类型及操作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50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元组类型定义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8250" y="1529255"/>
            <a:ext cx="7332345" cy="200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874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元组是序列类型的一种扩展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元组是一种序列类型，一旦创建就不能被修改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使用小括号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或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80" dirty="0">
                <a:latin typeface="Arial"/>
                <a:cs typeface="Arial"/>
              </a:rPr>
              <a:t>u</a:t>
            </a:r>
            <a:r>
              <a:rPr sz="2400" b="1" spc="125" dirty="0">
                <a:latin typeface="Arial"/>
                <a:cs typeface="Arial"/>
              </a:rPr>
              <a:t>p</a:t>
            </a:r>
            <a:r>
              <a:rPr sz="2400" b="1" spc="35" dirty="0">
                <a:latin typeface="Arial"/>
                <a:cs typeface="Arial"/>
              </a:rPr>
              <a:t>l</a:t>
            </a:r>
            <a:r>
              <a:rPr sz="2400" b="1" spc="114" dirty="0">
                <a:latin typeface="Arial"/>
                <a:cs typeface="Arial"/>
              </a:rPr>
              <a:t>e(</a:t>
            </a:r>
            <a:r>
              <a:rPr sz="2400" b="1" spc="90" dirty="0">
                <a:latin typeface="Arial"/>
                <a:cs typeface="Arial"/>
              </a:rPr>
              <a:t>)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创建，元素间用逗号</a:t>
            </a:r>
            <a:r>
              <a:rPr sz="2400" b="1" spc="114" dirty="0">
                <a:latin typeface="Heiti SC"/>
                <a:cs typeface="Heiti SC"/>
              </a:rPr>
              <a:t> </a:t>
            </a:r>
            <a:r>
              <a:rPr sz="2400" b="1" spc="15" dirty="0">
                <a:latin typeface="Arial"/>
                <a:cs typeface="Arial"/>
              </a:rPr>
              <a:t>,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分隔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8555" y="3940020"/>
            <a:ext cx="3601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可以使用或不使用小括号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3476" y="3843401"/>
            <a:ext cx="1841500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d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ef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f</a:t>
            </a:r>
            <a:r>
              <a:rPr sz="2000" b="1" spc="-225" dirty="0">
                <a:latin typeface="FZLTZHB--B51-0"/>
                <a:cs typeface="FZLTZHB--B51-0"/>
              </a:rPr>
              <a:t>un</a:t>
            </a:r>
            <a:r>
              <a:rPr sz="2000" b="1" spc="-215" dirty="0">
                <a:latin typeface="FZLTZHB--B51-0"/>
                <a:cs typeface="FZLTZHB--B51-0"/>
              </a:rPr>
              <a:t>c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370" dirty="0">
                <a:latin typeface="FZLTZHB--B51-0"/>
                <a:cs typeface="FZLTZHB--B51-0"/>
              </a:rPr>
              <a:t>):</a:t>
            </a:r>
            <a:endParaRPr sz="2000">
              <a:latin typeface="FZLTZHB--B51-0"/>
              <a:cs typeface="FZLTZHB--B51-0"/>
            </a:endParaRPr>
          </a:p>
          <a:p>
            <a:pPr marL="430530">
              <a:lnSpc>
                <a:spcPct val="100000"/>
              </a:lnSpc>
              <a:spcBef>
                <a:spcPts val="120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re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urn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120" dirty="0">
                <a:latin typeface="FZLTZHB--B51-0"/>
                <a:cs typeface="FZLTZHB--B51-0"/>
              </a:rPr>
              <a:t>,2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0359" y="1679099"/>
            <a:ext cx="6735445" cy="256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1828800" algn="l"/>
                <a:tab pos="2108835" algn="l"/>
                <a:tab pos="3086735" algn="l"/>
                <a:tab pos="4065270" algn="l"/>
                <a:tab pos="532257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-70" dirty="0">
                <a:latin typeface="FZLTZHB--B51-0"/>
                <a:cs typeface="FZLTZHB--B51-0"/>
              </a:rPr>
              <a:t>re</a:t>
            </a:r>
            <a:r>
              <a:rPr sz="2000" b="1" spc="-85" dirty="0">
                <a:latin typeface="FZLTZHB--B51-0"/>
                <a:cs typeface="FZLTZHB--B51-0"/>
              </a:rPr>
              <a:t>a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-235" dirty="0">
                <a:latin typeface="FZLTZHB--B51-0"/>
                <a:cs typeface="FZLTZHB--B51-0"/>
              </a:rPr>
              <a:t>u</a:t>
            </a:r>
            <a:r>
              <a:rPr sz="2000" b="1" dirty="0">
                <a:latin typeface="FZLTZHB--B51-0"/>
                <a:cs typeface="FZLTZHB--B51-0"/>
              </a:rPr>
              <a:t>re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75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80" dirty="0">
                <a:solidFill>
                  <a:srgbClr val="1DB41D"/>
                </a:solidFill>
                <a:latin typeface="FZLTZHB--B51-0"/>
                <a:cs typeface="FZLTZHB--B51-0"/>
              </a:rPr>
              <a:t>a</a:t>
            </a:r>
            <a:r>
              <a:rPr sz="20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do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g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95" dirty="0">
                <a:solidFill>
                  <a:srgbClr val="1DB41D"/>
                </a:solidFill>
                <a:latin typeface="FZLTZHB--B51-0"/>
                <a:cs typeface="FZLTZHB--B51-0"/>
              </a:rPr>
              <a:t>i</a:t>
            </a:r>
            <a:r>
              <a:rPr sz="2000" b="1" spc="240" dirty="0">
                <a:solidFill>
                  <a:srgbClr val="1DB41D"/>
                </a:solidFill>
                <a:latin typeface="FZLTZHB--B51-0"/>
                <a:cs typeface="FZLTZHB--B51-0"/>
              </a:rPr>
              <a:t>g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2000" b="1" spc="240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-490" dirty="0">
                <a:solidFill>
                  <a:srgbClr val="1DB41D"/>
                </a:solidFill>
                <a:latin typeface="FZLTZHB--B51-0"/>
                <a:cs typeface="FZLTZHB--B51-0"/>
              </a:rPr>
              <a:t>um</a:t>
            </a:r>
            <a:r>
              <a:rPr sz="2000" b="1" spc="-395" dirty="0">
                <a:solidFill>
                  <a:srgbClr val="1DB41D"/>
                </a:solidFill>
                <a:latin typeface="FZLTZHB--B51-0"/>
                <a:cs typeface="FZLTZHB--B51-0"/>
              </a:rPr>
              <a:t>a</a:t>
            </a:r>
            <a:r>
              <a:rPr sz="2000" b="1" spc="-250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0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  <a:tabLst>
                <a:tab pos="57213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-70" dirty="0">
                <a:latin typeface="FZLTZHB--B51-0"/>
                <a:cs typeface="FZLTZHB--B51-0"/>
              </a:rPr>
              <a:t>re</a:t>
            </a:r>
            <a:r>
              <a:rPr sz="2000" b="1" spc="-85" dirty="0">
                <a:latin typeface="FZLTZHB--B51-0"/>
                <a:cs typeface="FZLTZHB--B51-0"/>
              </a:rPr>
              <a:t>a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-235" dirty="0">
                <a:latin typeface="FZLTZHB--B51-0"/>
                <a:cs typeface="FZLTZHB--B51-0"/>
              </a:rPr>
              <a:t>u</a:t>
            </a:r>
            <a:r>
              <a:rPr sz="2000" b="1" dirty="0">
                <a:latin typeface="FZLTZHB--B51-0"/>
                <a:cs typeface="FZLTZHB--B51-0"/>
              </a:rPr>
              <a:t>re</a:t>
            </a:r>
            <a:endParaRPr sz="20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  <a:tabLst>
                <a:tab pos="1130935" algn="l"/>
                <a:tab pos="2110105" algn="l"/>
                <a:tab pos="3367404" algn="l"/>
              </a:tabLst>
            </a:pPr>
            <a:r>
              <a:rPr sz="2000" b="1" spc="300" dirty="0">
                <a:solidFill>
                  <a:srgbClr val="0010FF"/>
                </a:solidFill>
                <a:latin typeface="FZLTZHB--B51-0"/>
                <a:cs typeface="FZLTZHB--B51-0"/>
              </a:rPr>
              <a:t>(</a:t>
            </a:r>
            <a:r>
              <a:rPr sz="2000" b="1" spc="12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60" dirty="0">
                <a:solidFill>
                  <a:srgbClr val="0010FF"/>
                </a:solidFill>
                <a:latin typeface="FZLTZHB--B51-0"/>
                <a:cs typeface="FZLTZHB--B51-0"/>
              </a:rPr>
              <a:t>c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2000" b="1" spc="35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do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g</a:t>
            </a:r>
            <a:r>
              <a:rPr sz="2000" b="1" spc="555" dirty="0">
                <a:solidFill>
                  <a:srgbClr val="0010FF"/>
                </a:solidFill>
                <a:latin typeface="FZLTZHB--B51-0"/>
                <a:cs typeface="FZLTZHB--B51-0"/>
              </a:rPr>
              <a:t>',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37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63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i</a:t>
            </a:r>
            <a:r>
              <a:rPr sz="2000" b="1" spc="250" dirty="0">
                <a:solidFill>
                  <a:srgbClr val="0010FF"/>
                </a:solidFill>
                <a:latin typeface="FZLTZHB--B51-0"/>
                <a:cs typeface="FZLTZHB--B51-0"/>
              </a:rPr>
              <a:t>g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e</a:t>
            </a:r>
            <a:r>
              <a:rPr sz="2000" b="1" spc="595" dirty="0">
                <a:solidFill>
                  <a:srgbClr val="0010FF"/>
                </a:solidFill>
                <a:latin typeface="FZLTZHB--B51-0"/>
                <a:cs typeface="FZLTZHB--B51-0"/>
              </a:rPr>
              <a:t>r</a:t>
            </a:r>
            <a:r>
              <a:rPr sz="2000" b="1" spc="29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-240" dirty="0">
                <a:solidFill>
                  <a:srgbClr val="0010FF"/>
                </a:solidFill>
                <a:latin typeface="FZLTZHB--B51-0"/>
                <a:cs typeface="FZLTZHB--B51-0"/>
              </a:rPr>
              <a:t>h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u</a:t>
            </a:r>
            <a:r>
              <a:rPr sz="2000" b="1" spc="-680" dirty="0">
                <a:solidFill>
                  <a:srgbClr val="0010FF"/>
                </a:solidFill>
                <a:latin typeface="FZLTZHB--B51-0"/>
                <a:cs typeface="FZLTZHB--B51-0"/>
              </a:rPr>
              <a:t>m</a:t>
            </a:r>
            <a:r>
              <a:rPr sz="2000" b="1" spc="-445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n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05" dirty="0">
                <a:solidFill>
                  <a:srgbClr val="0010FF"/>
                </a:solidFill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  <a:tabLst>
                <a:tab pos="572135" algn="l"/>
                <a:tab pos="1410970" algn="l"/>
                <a:tab pos="1689735" algn="l"/>
                <a:tab pos="3227070" algn="l"/>
                <a:tab pos="434530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35" dirty="0">
                <a:latin typeface="FZLTZHB--B51-0"/>
                <a:cs typeface="FZLTZHB--B51-0"/>
              </a:rPr>
              <a:t>ol</a:t>
            </a:r>
            <a:r>
              <a:rPr sz="2000" b="1" spc="45" dirty="0">
                <a:latin typeface="FZLTZHB--B51-0"/>
                <a:cs typeface="FZLTZHB--B51-0"/>
              </a:rPr>
              <a:t>o</a:t>
            </a:r>
            <a:r>
              <a:rPr sz="2000" b="1" spc="235" dirty="0">
                <a:latin typeface="FZLTZHB--B51-0"/>
                <a:cs typeface="FZLTZHB--B51-0"/>
              </a:rPr>
              <a:t>r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0" dirty="0">
                <a:latin typeface="FZLTZHB--B51-0"/>
                <a:cs typeface="FZLTZHB--B51-0"/>
              </a:rPr>
              <a:t>(</a:t>
            </a:r>
            <a:r>
              <a:rPr sz="2000" b="1" spc="40" dirty="0">
                <a:latin typeface="FZLTZHB--B51-0"/>
                <a:cs typeface="FZLTZHB--B51-0"/>
              </a:rPr>
              <a:t>0</a:t>
            </a:r>
            <a:r>
              <a:rPr sz="2000" b="1" spc="-150" dirty="0">
                <a:latin typeface="FZLTZHB--B51-0"/>
                <a:cs typeface="FZLTZHB--B51-0"/>
              </a:rPr>
              <a:t>x</a:t>
            </a:r>
            <a:r>
              <a:rPr sz="2000" b="1" spc="-254" dirty="0">
                <a:latin typeface="FZLTZHB--B51-0"/>
                <a:cs typeface="FZLTZHB--B51-0"/>
              </a:rPr>
              <a:t>0</a:t>
            </a:r>
            <a:r>
              <a:rPr sz="2000" b="1" spc="-110" dirty="0">
                <a:latin typeface="FZLTZHB--B51-0"/>
                <a:cs typeface="FZLTZHB--B51-0"/>
              </a:rPr>
              <a:t>0</a:t>
            </a:r>
            <a:r>
              <a:rPr sz="2000" b="1" spc="-90" dirty="0">
                <a:latin typeface="FZLTZHB--B51-0"/>
                <a:cs typeface="FZLTZHB--B51-0"/>
              </a:rPr>
              <a:t>1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spc="100" dirty="0">
                <a:latin typeface="FZLTZHB--B51-0"/>
                <a:cs typeface="FZLTZHB--B51-0"/>
              </a:rPr>
              <a:t>0,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b</a:t>
            </a:r>
            <a:r>
              <a:rPr sz="2000" b="1" spc="30" dirty="0">
                <a:solidFill>
                  <a:srgbClr val="1DB41D"/>
                </a:solidFill>
                <a:latin typeface="FZLTZHB--B51-0"/>
                <a:cs typeface="FZLTZHB--B51-0"/>
              </a:rPr>
              <a:t>lu</a:t>
            </a:r>
            <a:r>
              <a:rPr sz="2000" b="1" spc="35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0" dirty="0">
                <a:latin typeface="FZLTZHB--B51-0"/>
                <a:cs typeface="FZLTZHB--B51-0"/>
              </a:rPr>
              <a:t>c</a:t>
            </a:r>
            <a:r>
              <a:rPr sz="2000" b="1" spc="20" dirty="0">
                <a:latin typeface="FZLTZHB--B51-0"/>
                <a:cs typeface="FZLTZHB--B51-0"/>
              </a:rPr>
              <a:t>r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-220" dirty="0">
                <a:latin typeface="FZLTZHB--B51-0"/>
                <a:cs typeface="FZLTZHB--B51-0"/>
              </a:rPr>
              <a:t>a</a:t>
            </a:r>
            <a:r>
              <a:rPr sz="2000" b="1" spc="40" dirty="0">
                <a:latin typeface="FZLTZHB--B51-0"/>
                <a:cs typeface="FZLTZHB--B51-0"/>
              </a:rPr>
              <a:t>t</a:t>
            </a:r>
            <a:r>
              <a:rPr sz="2000" b="1" spc="65" dirty="0">
                <a:latin typeface="FZLTZHB--B51-0"/>
                <a:cs typeface="FZLTZHB--B51-0"/>
              </a:rPr>
              <a:t>u</a:t>
            </a:r>
            <a:r>
              <a:rPr sz="2000" b="1" dirty="0">
                <a:latin typeface="FZLTZHB--B51-0"/>
                <a:cs typeface="FZLTZHB--B51-0"/>
              </a:rPr>
              <a:t>r</a:t>
            </a:r>
            <a:r>
              <a:rPr sz="2000" b="1" spc="10" dirty="0">
                <a:latin typeface="FZLTZHB--B51-0"/>
                <a:cs typeface="FZLTZHB--B51-0"/>
              </a:rPr>
              <a:t>e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  <a:tabLst>
                <a:tab pos="57213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35" dirty="0">
                <a:latin typeface="FZLTZHB--B51-0"/>
                <a:cs typeface="FZLTZHB--B51-0"/>
              </a:rPr>
              <a:t>ol</a:t>
            </a:r>
            <a:r>
              <a:rPr sz="2000" b="1" spc="45" dirty="0">
                <a:latin typeface="FZLTZHB--B51-0"/>
                <a:cs typeface="FZLTZHB--B51-0"/>
              </a:rPr>
              <a:t>o</a:t>
            </a:r>
            <a:r>
              <a:rPr sz="2000" b="1" spc="235" dirty="0">
                <a:latin typeface="FZLTZHB--B51-0"/>
                <a:cs typeface="FZLTZHB--B51-0"/>
              </a:rPr>
              <a:t>r</a:t>
            </a:r>
            <a:endParaRPr sz="20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  <a:tabLst>
                <a:tab pos="991235" algn="l"/>
                <a:tab pos="2110105" algn="l"/>
                <a:tab pos="3227705" algn="l"/>
                <a:tab pos="4206875" algn="l"/>
                <a:tab pos="5464175" algn="l"/>
              </a:tabLst>
            </a:pPr>
            <a:r>
              <a:rPr sz="2000" b="1" spc="300" dirty="0">
                <a:solidFill>
                  <a:srgbClr val="0010FF"/>
                </a:solidFill>
                <a:latin typeface="FZLTZHB--B51-0"/>
                <a:cs typeface="FZLTZHB--B51-0"/>
              </a:rPr>
              <a:t>(</a:t>
            </a:r>
            <a:r>
              <a:rPr sz="2000" b="1" spc="-240" dirty="0">
                <a:solidFill>
                  <a:srgbClr val="0010FF"/>
                </a:solidFill>
                <a:latin typeface="FZLTZHB--B51-0"/>
                <a:cs typeface="FZLTZHB--B51-0"/>
              </a:rPr>
              <a:t>43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r>
              <a:rPr sz="2000" b="1" spc="-204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10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20" dirty="0">
                <a:solidFill>
                  <a:srgbClr val="0010FF"/>
                </a:solidFill>
                <a:latin typeface="FZLTZHB--B51-0"/>
                <a:cs typeface="FZLTZHB--B51-0"/>
              </a:rPr>
              <a:t>b</a:t>
            </a:r>
            <a:r>
              <a:rPr sz="2000" b="1" spc="575" dirty="0">
                <a:solidFill>
                  <a:srgbClr val="0010FF"/>
                </a:solidFill>
                <a:latin typeface="FZLTZHB--B51-0"/>
                <a:cs typeface="FZLTZHB--B51-0"/>
              </a:rPr>
              <a:t>l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u</a:t>
            </a:r>
            <a:r>
              <a:rPr sz="2000" b="1" spc="-240" dirty="0">
                <a:solidFill>
                  <a:srgbClr val="0010FF"/>
                </a:solidFill>
                <a:latin typeface="FZLTZHB--B51-0"/>
                <a:cs typeface="FZLTZHB--B51-0"/>
              </a:rPr>
              <a:t>e</a:t>
            </a:r>
            <a:r>
              <a:rPr sz="2000" b="1" spc="555" dirty="0">
                <a:solidFill>
                  <a:srgbClr val="0010FF"/>
                </a:solidFill>
                <a:latin typeface="FZLTZHB--B51-0"/>
                <a:cs typeface="FZLTZHB--B51-0"/>
              </a:rPr>
              <a:t>',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20" dirty="0">
                <a:solidFill>
                  <a:srgbClr val="0010FF"/>
                </a:solidFill>
                <a:latin typeface="FZLTZHB--B51-0"/>
                <a:cs typeface="FZLTZHB--B51-0"/>
              </a:rPr>
              <a:t>(</a:t>
            </a:r>
            <a:r>
              <a:rPr sz="2000" b="1" spc="34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-195" dirty="0">
                <a:solidFill>
                  <a:srgbClr val="0010FF"/>
                </a:solidFill>
                <a:latin typeface="FZLTZHB--B51-0"/>
                <a:cs typeface="FZLTZHB--B51-0"/>
              </a:rPr>
              <a:t>ca</a:t>
            </a:r>
            <a:r>
              <a:rPr sz="2000" b="1" spc="35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555" dirty="0">
                <a:solidFill>
                  <a:srgbClr val="0010FF"/>
                </a:solidFill>
                <a:latin typeface="FZLTZHB--B51-0"/>
                <a:cs typeface="FZLTZHB--B51-0"/>
              </a:rPr>
              <a:t>',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do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g</a:t>
            </a:r>
            <a:r>
              <a:rPr sz="2000" b="1" spc="555" dirty="0">
                <a:solidFill>
                  <a:srgbClr val="0010FF"/>
                </a:solidFill>
                <a:latin typeface="FZLTZHB--B51-0"/>
                <a:cs typeface="FZLTZHB--B51-0"/>
              </a:rPr>
              <a:t>',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54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370" dirty="0">
                <a:solidFill>
                  <a:srgbClr val="0010FF"/>
                </a:solidFill>
                <a:latin typeface="FZLTZHB--B51-0"/>
                <a:cs typeface="FZLTZHB--B51-0"/>
              </a:rPr>
              <a:t>i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ge</a:t>
            </a:r>
            <a:r>
              <a:rPr sz="2000" b="1" spc="229" dirty="0">
                <a:solidFill>
                  <a:srgbClr val="0010FF"/>
                </a:solidFill>
                <a:latin typeface="FZLTZHB--B51-0"/>
                <a:cs typeface="FZLTZHB--B51-0"/>
              </a:rPr>
              <a:t>r</a:t>
            </a:r>
            <a:r>
              <a:rPr sz="2000" b="1" spc="555" dirty="0">
                <a:solidFill>
                  <a:srgbClr val="0010FF"/>
                </a:solidFill>
                <a:latin typeface="FZLTZHB--B51-0"/>
                <a:cs typeface="FZLTZHB--B51-0"/>
              </a:rPr>
              <a:t>',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h</a:t>
            </a:r>
            <a:r>
              <a:rPr sz="2000" b="1" spc="-459" dirty="0">
                <a:solidFill>
                  <a:srgbClr val="0010FF"/>
                </a:solidFill>
                <a:latin typeface="FZLTZHB--B51-0"/>
                <a:cs typeface="FZLTZHB--B51-0"/>
              </a:rPr>
              <a:t>u</a:t>
            </a:r>
            <a:r>
              <a:rPr sz="2000" b="1" spc="-690" dirty="0">
                <a:solidFill>
                  <a:srgbClr val="0010FF"/>
                </a:solidFill>
                <a:latin typeface="FZLTZHB--B51-0"/>
                <a:cs typeface="FZLTZHB--B51-0"/>
              </a:rPr>
              <a:t>m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n</a:t>
            </a:r>
            <a:r>
              <a:rPr sz="2000" b="1" spc="425" dirty="0">
                <a:solidFill>
                  <a:srgbClr val="0010FF"/>
                </a:solidFill>
                <a:latin typeface="FZLTZHB--B51-0"/>
                <a:cs typeface="FZLTZHB--B51-0"/>
              </a:rPr>
              <a:t>'))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50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元组类型定义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50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元组类型操作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8250" y="1529255"/>
            <a:ext cx="6344285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163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元组继承序列类型的全部通用操作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元组继承了序列类型的全部通用操作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元组因为创建后不能修改，因此没有特殊操作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使用或不使用小括号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0359" y="1679099"/>
            <a:ext cx="6314440" cy="256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1828800" algn="l"/>
                <a:tab pos="2108835" algn="l"/>
                <a:tab pos="3086735" algn="l"/>
                <a:tab pos="4065270" algn="l"/>
                <a:tab pos="532257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-70" dirty="0">
                <a:latin typeface="FZLTZHB--B51-0"/>
                <a:cs typeface="FZLTZHB--B51-0"/>
              </a:rPr>
              <a:t>re</a:t>
            </a:r>
            <a:r>
              <a:rPr sz="2000" b="1" spc="-85" dirty="0">
                <a:latin typeface="FZLTZHB--B51-0"/>
                <a:cs typeface="FZLTZHB--B51-0"/>
              </a:rPr>
              <a:t>a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-235" dirty="0">
                <a:latin typeface="FZLTZHB--B51-0"/>
                <a:cs typeface="FZLTZHB--B51-0"/>
              </a:rPr>
              <a:t>u</a:t>
            </a:r>
            <a:r>
              <a:rPr sz="2000" b="1" dirty="0">
                <a:latin typeface="FZLTZHB--B51-0"/>
                <a:cs typeface="FZLTZHB--B51-0"/>
              </a:rPr>
              <a:t>re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75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80" dirty="0">
                <a:solidFill>
                  <a:srgbClr val="1DB41D"/>
                </a:solidFill>
                <a:latin typeface="FZLTZHB--B51-0"/>
                <a:cs typeface="FZLTZHB--B51-0"/>
              </a:rPr>
              <a:t>a</a:t>
            </a:r>
            <a:r>
              <a:rPr sz="20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do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g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95" dirty="0">
                <a:solidFill>
                  <a:srgbClr val="1DB41D"/>
                </a:solidFill>
                <a:latin typeface="FZLTZHB--B51-0"/>
                <a:cs typeface="FZLTZHB--B51-0"/>
              </a:rPr>
              <a:t>i</a:t>
            </a:r>
            <a:r>
              <a:rPr sz="2000" b="1" spc="240" dirty="0">
                <a:solidFill>
                  <a:srgbClr val="1DB41D"/>
                </a:solidFill>
                <a:latin typeface="FZLTZHB--B51-0"/>
                <a:cs typeface="FZLTZHB--B51-0"/>
              </a:rPr>
              <a:t>g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2000" b="1" spc="240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-490" dirty="0">
                <a:solidFill>
                  <a:srgbClr val="1DB41D"/>
                </a:solidFill>
                <a:latin typeface="FZLTZHB--B51-0"/>
                <a:cs typeface="FZLTZHB--B51-0"/>
              </a:rPr>
              <a:t>um</a:t>
            </a:r>
            <a:r>
              <a:rPr sz="2000" b="1" spc="-395" dirty="0">
                <a:solidFill>
                  <a:srgbClr val="1DB41D"/>
                </a:solidFill>
                <a:latin typeface="FZLTZHB--B51-0"/>
                <a:cs typeface="FZLTZHB--B51-0"/>
              </a:rPr>
              <a:t>a</a:t>
            </a:r>
            <a:r>
              <a:rPr sz="2000" b="1" spc="-250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0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  <a:tabLst>
                <a:tab pos="57213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-70" dirty="0">
                <a:latin typeface="FZLTZHB--B51-0"/>
                <a:cs typeface="FZLTZHB--B51-0"/>
              </a:rPr>
              <a:t>re</a:t>
            </a:r>
            <a:r>
              <a:rPr sz="2000" b="1" spc="-85" dirty="0">
                <a:latin typeface="FZLTZHB--B51-0"/>
                <a:cs typeface="FZLTZHB--B51-0"/>
              </a:rPr>
              <a:t>a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-235" dirty="0">
                <a:latin typeface="FZLTZHB--B51-0"/>
                <a:cs typeface="FZLTZHB--B51-0"/>
              </a:rPr>
              <a:t>u</a:t>
            </a:r>
            <a:r>
              <a:rPr sz="2000" b="1" dirty="0">
                <a:latin typeface="FZLTZHB--B51-0"/>
                <a:cs typeface="FZLTZHB--B51-0"/>
              </a:rPr>
              <a:t>re</a:t>
            </a:r>
            <a:r>
              <a:rPr sz="2000" b="1" spc="420" dirty="0">
                <a:latin typeface="FZLTZHB--B51-0"/>
                <a:cs typeface="FZLTZHB--B51-0"/>
              </a:rPr>
              <a:t>[</a:t>
            </a:r>
            <a:r>
              <a:rPr sz="2000" b="1" spc="405" dirty="0">
                <a:latin typeface="FZLTZHB--B51-0"/>
                <a:cs typeface="FZLTZHB--B51-0"/>
              </a:rPr>
              <a:t>: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-265" dirty="0">
                <a:latin typeface="FZLTZHB--B51-0"/>
                <a:cs typeface="FZLTZHB--B51-0"/>
              </a:rPr>
              <a:t>-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  <a:tabLst>
                <a:tab pos="1410970" algn="l"/>
                <a:tab pos="2668905" algn="l"/>
                <a:tab pos="3647440" algn="l"/>
              </a:tabLst>
            </a:pPr>
            <a:r>
              <a:rPr sz="2000" b="1" spc="300" dirty="0">
                <a:solidFill>
                  <a:srgbClr val="0010FF"/>
                </a:solidFill>
                <a:latin typeface="FZLTZHB--B51-0"/>
                <a:cs typeface="FZLTZHB--B51-0"/>
              </a:rPr>
              <a:t>(</a:t>
            </a:r>
            <a:r>
              <a:rPr sz="2000" b="1" spc="10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10" dirty="0">
                <a:solidFill>
                  <a:srgbClr val="0010FF"/>
                </a:solidFill>
                <a:latin typeface="FZLTZHB--B51-0"/>
                <a:cs typeface="FZLTZHB--B51-0"/>
              </a:rPr>
              <a:t>h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u</a:t>
            </a:r>
            <a:r>
              <a:rPr sz="2000" b="1" spc="-900" dirty="0">
                <a:solidFill>
                  <a:srgbClr val="0010FF"/>
                </a:solidFill>
                <a:latin typeface="FZLTZHB--B51-0"/>
                <a:cs typeface="FZLTZHB--B51-0"/>
              </a:rPr>
              <a:t>m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2000" b="1" spc="310" dirty="0">
                <a:solidFill>
                  <a:srgbClr val="0010FF"/>
                </a:solidFill>
                <a:latin typeface="FZLTZHB--B51-0"/>
                <a:cs typeface="FZLTZHB--B51-0"/>
              </a:rPr>
              <a:t>n</a:t>
            </a: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37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63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i</a:t>
            </a:r>
            <a:r>
              <a:rPr sz="2000" b="1" spc="250" dirty="0">
                <a:solidFill>
                  <a:srgbClr val="0010FF"/>
                </a:solidFill>
                <a:latin typeface="FZLTZHB--B51-0"/>
                <a:cs typeface="FZLTZHB--B51-0"/>
              </a:rPr>
              <a:t>g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e</a:t>
            </a:r>
            <a:r>
              <a:rPr sz="2000" b="1" spc="595" dirty="0">
                <a:solidFill>
                  <a:srgbClr val="0010FF"/>
                </a:solidFill>
                <a:latin typeface="FZLTZHB--B51-0"/>
                <a:cs typeface="FZLTZHB--B51-0"/>
              </a:rPr>
              <a:t>r</a:t>
            </a:r>
            <a:r>
              <a:rPr sz="2000" b="1" spc="29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do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g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-195" dirty="0">
                <a:solidFill>
                  <a:srgbClr val="0010FF"/>
                </a:solidFill>
                <a:latin typeface="FZLTZHB--B51-0"/>
                <a:cs typeface="FZLTZHB--B51-0"/>
              </a:rPr>
              <a:t>ca</a:t>
            </a:r>
            <a:r>
              <a:rPr sz="2000" b="1" spc="35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05" dirty="0">
                <a:solidFill>
                  <a:srgbClr val="0010FF"/>
                </a:solidFill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  <a:tabLst>
                <a:tab pos="572135" algn="l"/>
                <a:tab pos="1410970" algn="l"/>
                <a:tab pos="1689735" algn="l"/>
                <a:tab pos="3227070" algn="l"/>
                <a:tab pos="434530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35" dirty="0">
                <a:latin typeface="FZLTZHB--B51-0"/>
                <a:cs typeface="FZLTZHB--B51-0"/>
              </a:rPr>
              <a:t>ol</a:t>
            </a:r>
            <a:r>
              <a:rPr sz="2000" b="1" spc="45" dirty="0">
                <a:latin typeface="FZLTZHB--B51-0"/>
                <a:cs typeface="FZLTZHB--B51-0"/>
              </a:rPr>
              <a:t>o</a:t>
            </a:r>
            <a:r>
              <a:rPr sz="2000" b="1" spc="235" dirty="0">
                <a:latin typeface="FZLTZHB--B51-0"/>
                <a:cs typeface="FZLTZHB--B51-0"/>
              </a:rPr>
              <a:t>r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0" dirty="0">
                <a:latin typeface="FZLTZHB--B51-0"/>
                <a:cs typeface="FZLTZHB--B51-0"/>
              </a:rPr>
              <a:t>(</a:t>
            </a:r>
            <a:r>
              <a:rPr sz="2000" b="1" spc="40" dirty="0">
                <a:latin typeface="FZLTZHB--B51-0"/>
                <a:cs typeface="FZLTZHB--B51-0"/>
              </a:rPr>
              <a:t>0</a:t>
            </a:r>
            <a:r>
              <a:rPr sz="2000" b="1" spc="-150" dirty="0">
                <a:latin typeface="FZLTZHB--B51-0"/>
                <a:cs typeface="FZLTZHB--B51-0"/>
              </a:rPr>
              <a:t>x</a:t>
            </a:r>
            <a:r>
              <a:rPr sz="2000" b="1" spc="-254" dirty="0">
                <a:latin typeface="FZLTZHB--B51-0"/>
                <a:cs typeface="FZLTZHB--B51-0"/>
              </a:rPr>
              <a:t>0</a:t>
            </a:r>
            <a:r>
              <a:rPr sz="2000" b="1" spc="-110" dirty="0">
                <a:latin typeface="FZLTZHB--B51-0"/>
                <a:cs typeface="FZLTZHB--B51-0"/>
              </a:rPr>
              <a:t>0</a:t>
            </a:r>
            <a:r>
              <a:rPr sz="2000" b="1" spc="-90" dirty="0">
                <a:latin typeface="FZLTZHB--B51-0"/>
                <a:cs typeface="FZLTZHB--B51-0"/>
              </a:rPr>
              <a:t>1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spc="100" dirty="0">
                <a:latin typeface="FZLTZHB--B51-0"/>
                <a:cs typeface="FZLTZHB--B51-0"/>
              </a:rPr>
              <a:t>0,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b</a:t>
            </a:r>
            <a:r>
              <a:rPr sz="2000" b="1" spc="30" dirty="0">
                <a:solidFill>
                  <a:srgbClr val="1DB41D"/>
                </a:solidFill>
                <a:latin typeface="FZLTZHB--B51-0"/>
                <a:cs typeface="FZLTZHB--B51-0"/>
              </a:rPr>
              <a:t>lu</a:t>
            </a:r>
            <a:r>
              <a:rPr sz="2000" b="1" spc="35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0" dirty="0">
                <a:latin typeface="FZLTZHB--B51-0"/>
                <a:cs typeface="FZLTZHB--B51-0"/>
              </a:rPr>
              <a:t>c</a:t>
            </a:r>
            <a:r>
              <a:rPr sz="2000" b="1" spc="20" dirty="0">
                <a:latin typeface="FZLTZHB--B51-0"/>
                <a:cs typeface="FZLTZHB--B51-0"/>
              </a:rPr>
              <a:t>r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-220" dirty="0">
                <a:latin typeface="FZLTZHB--B51-0"/>
                <a:cs typeface="FZLTZHB--B51-0"/>
              </a:rPr>
              <a:t>a</a:t>
            </a:r>
            <a:r>
              <a:rPr sz="2000" b="1" spc="40" dirty="0">
                <a:latin typeface="FZLTZHB--B51-0"/>
                <a:cs typeface="FZLTZHB--B51-0"/>
              </a:rPr>
              <a:t>t</a:t>
            </a:r>
            <a:r>
              <a:rPr sz="2000" b="1" spc="65" dirty="0">
                <a:latin typeface="FZLTZHB--B51-0"/>
                <a:cs typeface="FZLTZHB--B51-0"/>
              </a:rPr>
              <a:t>u</a:t>
            </a:r>
            <a:r>
              <a:rPr sz="2000" b="1" dirty="0">
                <a:latin typeface="FZLTZHB--B51-0"/>
                <a:cs typeface="FZLTZHB--B51-0"/>
              </a:rPr>
              <a:t>r</a:t>
            </a:r>
            <a:r>
              <a:rPr sz="2000" b="1" spc="10" dirty="0">
                <a:latin typeface="FZLTZHB--B51-0"/>
                <a:cs typeface="FZLTZHB--B51-0"/>
              </a:rPr>
              <a:t>e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3335" marR="4057015">
              <a:lnSpc>
                <a:spcPct val="150000"/>
              </a:lnSpc>
              <a:tabLst>
                <a:tab pos="57213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35" dirty="0">
                <a:latin typeface="FZLTZHB--B51-0"/>
                <a:cs typeface="FZLTZHB--B51-0"/>
              </a:rPr>
              <a:t>ol</a:t>
            </a:r>
            <a:r>
              <a:rPr sz="2000" b="1" spc="45" dirty="0">
                <a:latin typeface="FZLTZHB--B51-0"/>
                <a:cs typeface="FZLTZHB--B51-0"/>
              </a:rPr>
              <a:t>o</a:t>
            </a:r>
            <a:r>
              <a:rPr sz="2000" b="1" spc="240" dirty="0">
                <a:latin typeface="FZLTZHB--B51-0"/>
                <a:cs typeface="FZLTZHB--B51-0"/>
              </a:rPr>
              <a:t>r</a:t>
            </a:r>
            <a:r>
              <a:rPr sz="2000" b="1" spc="390" dirty="0">
                <a:latin typeface="FZLTZHB--B51-0"/>
                <a:cs typeface="FZLTZHB--B51-0"/>
              </a:rPr>
              <a:t>[</a:t>
            </a:r>
            <a:r>
              <a:rPr sz="2000" b="1" spc="-265" dirty="0">
                <a:latin typeface="FZLTZHB--B51-0"/>
                <a:cs typeface="FZLTZHB--B51-0"/>
              </a:rPr>
              <a:t>-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r>
              <a:rPr sz="2000" b="1" spc="395" dirty="0">
                <a:latin typeface="FZLTZHB--B51-0"/>
                <a:cs typeface="FZLTZHB--B51-0"/>
              </a:rPr>
              <a:t>[</a:t>
            </a:r>
            <a:r>
              <a:rPr sz="2000" b="1" spc="-204" dirty="0">
                <a:latin typeface="FZLTZHB--B51-0"/>
                <a:cs typeface="FZLTZHB--B51-0"/>
              </a:rPr>
              <a:t>2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r>
              <a:rPr sz="2000" b="1" spc="310" dirty="0">
                <a:latin typeface="FZLTZHB--B51-0"/>
                <a:cs typeface="FZLTZHB--B51-0"/>
              </a:rPr>
              <a:t> 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54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370" dirty="0">
                <a:solidFill>
                  <a:srgbClr val="0010FF"/>
                </a:solidFill>
                <a:latin typeface="FZLTZHB--B51-0"/>
                <a:cs typeface="FZLTZHB--B51-0"/>
              </a:rPr>
              <a:t>i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ge</a:t>
            </a:r>
            <a:r>
              <a:rPr sz="2000" b="1" spc="229" dirty="0">
                <a:solidFill>
                  <a:srgbClr val="0010FF"/>
                </a:solidFill>
                <a:latin typeface="FZLTZHB--B51-0"/>
                <a:cs typeface="FZLTZHB--B51-0"/>
              </a:rPr>
              <a:t>r</a:t>
            </a:r>
            <a:r>
              <a:rPr sz="2000" b="1" spc="66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50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元组类型操作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0029" y="2302361"/>
            <a:ext cx="3583304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列表类型及操作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50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列表类型定义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8250" y="1529255"/>
            <a:ext cx="6904990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15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列表是序列类型的一种扩展，十分常用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列表是一种序列类型，创建后可以随意被修改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使用方括号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spc="135" dirty="0">
                <a:latin typeface="Arial"/>
                <a:cs typeface="Arial"/>
              </a:rPr>
              <a:t>[]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或</a:t>
            </a:r>
            <a:r>
              <a:rPr sz="2400" b="1" spc="-30" dirty="0">
                <a:latin typeface="Arial"/>
                <a:cs typeface="Arial"/>
              </a:rPr>
              <a:t>lis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spc="6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创建，元素间用逗号</a:t>
            </a:r>
            <a:r>
              <a:rPr sz="2400" b="1" spc="114" dirty="0">
                <a:latin typeface="Heiti SC"/>
                <a:cs typeface="Heiti SC"/>
              </a:rPr>
              <a:t> </a:t>
            </a:r>
            <a:r>
              <a:rPr sz="2400" b="1" spc="15" dirty="0">
                <a:latin typeface="Arial"/>
                <a:cs typeface="Arial"/>
              </a:rPr>
              <a:t>,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分隔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列表中各元素类型可以不同，无长度限制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4965" y="1498735"/>
            <a:ext cx="5802630" cy="98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4525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单分支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400" b="1" i="1" dirty="0">
                <a:solidFill>
                  <a:srgbClr val="FF7700"/>
                </a:solidFill>
                <a:latin typeface="Menlo"/>
                <a:cs typeface="Menlo"/>
              </a:rPr>
              <a:t>	</a:t>
            </a:r>
            <a:r>
              <a:rPr sz="2400" b="1" dirty="0">
                <a:latin typeface="Heiti SC"/>
                <a:cs typeface="Heiti SC"/>
              </a:rPr>
              <a:t>二分支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if-el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i="1" spc="-9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dirty="0">
                <a:latin typeface="Heiti SC"/>
                <a:cs typeface="Heiti SC"/>
              </a:rPr>
              <a:t>及紧凑形式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多分支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if-el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if-e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i="1" spc="-9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dirty="0">
                <a:latin typeface="Heiti SC"/>
                <a:cs typeface="Heiti SC"/>
              </a:rPr>
              <a:t>及条件之间关系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4660" y="2802771"/>
            <a:ext cx="193103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not</a:t>
            </a:r>
            <a:r>
              <a:rPr sz="24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and</a:t>
            </a:r>
            <a:r>
              <a:rPr sz="24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or</a:t>
            </a:r>
            <a:endParaRPr sz="24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7988" y="2820762"/>
            <a:ext cx="25476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&gt;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&gt;=</a:t>
            </a:r>
            <a:r>
              <a:rPr sz="24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==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&lt;=</a:t>
            </a:r>
            <a:r>
              <a:rPr sz="24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&lt;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!=</a:t>
            </a:r>
            <a:endParaRPr sz="24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4660" y="3461139"/>
            <a:ext cx="14687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异常处理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6054" y="3479130"/>
            <a:ext cx="38919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try-e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xce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t-els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-fina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y</a:t>
            </a:r>
            <a:endParaRPr sz="2400">
              <a:latin typeface="Menlo"/>
              <a:cs typeface="Menl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0160" y="3936878"/>
            <a:ext cx="875365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82836" y="556373"/>
            <a:ext cx="286893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35"/>
              </a:lnSpc>
            </a:pPr>
            <a:r>
              <a:rPr sz="3200" spc="-5" dirty="0">
                <a:latin typeface="Arial Unicode MS"/>
                <a:cs typeface="Arial Unicode MS"/>
              </a:rPr>
              <a:t>程序的分支结构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8291" y="1679099"/>
            <a:ext cx="5335905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989965" algn="l"/>
                <a:tab pos="1270000" algn="l"/>
                <a:tab pos="2387600" algn="l"/>
                <a:tab pos="3366135" algn="l"/>
                <a:tab pos="462407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90" dirty="0">
                <a:latin typeface="FZLTZHB--B51-0"/>
                <a:cs typeface="FZLTZHB--B51-0"/>
              </a:rPr>
              <a:t>[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75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80" dirty="0">
                <a:solidFill>
                  <a:srgbClr val="1DB41D"/>
                </a:solidFill>
                <a:latin typeface="FZLTZHB--B51-0"/>
                <a:cs typeface="FZLTZHB--B51-0"/>
              </a:rPr>
              <a:t>a</a:t>
            </a:r>
            <a:r>
              <a:rPr sz="20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20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g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95" dirty="0">
                <a:solidFill>
                  <a:srgbClr val="1DB41D"/>
                </a:solidFill>
                <a:latin typeface="FZLTZHB--B51-0"/>
                <a:cs typeface="FZLTZHB--B51-0"/>
              </a:rPr>
              <a:t>i</a:t>
            </a:r>
            <a:r>
              <a:rPr sz="2000" b="1" spc="240" dirty="0">
                <a:solidFill>
                  <a:srgbClr val="1DB41D"/>
                </a:solidFill>
                <a:latin typeface="FZLTZHB--B51-0"/>
                <a:cs typeface="FZLTZHB--B51-0"/>
              </a:rPr>
              <a:t>g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2000" b="1" spc="240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95" dirty="0">
                <a:latin typeface="FZLTZHB--B51-0"/>
                <a:cs typeface="FZLTZHB--B51-0"/>
              </a:rPr>
              <a:t>10</a:t>
            </a:r>
            <a:r>
              <a:rPr sz="2000" b="1" spc="-215" dirty="0">
                <a:latin typeface="FZLTZHB--B51-0"/>
                <a:cs typeface="FZLTZHB--B51-0"/>
              </a:rPr>
              <a:t>2</a:t>
            </a:r>
            <a:r>
              <a:rPr sz="2000" b="1" spc="-254" dirty="0">
                <a:latin typeface="FZLTZHB--B51-0"/>
                <a:cs typeface="FZLTZHB--B51-0"/>
              </a:rPr>
              <a:t>4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  <a:tabLst>
                <a:tab pos="57150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endParaRPr sz="20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  <a:tabLst>
                <a:tab pos="1130300" algn="l"/>
                <a:tab pos="2109470" algn="l"/>
                <a:tab pos="3367404" algn="l"/>
              </a:tabLst>
            </a:pPr>
            <a:r>
              <a:rPr sz="2000" b="1" spc="385" dirty="0">
                <a:solidFill>
                  <a:srgbClr val="0010FF"/>
                </a:solidFill>
                <a:latin typeface="FZLTZHB--B51-0"/>
                <a:cs typeface="FZLTZHB--B51-0"/>
              </a:rPr>
              <a:t>[</a:t>
            </a:r>
            <a:r>
              <a:rPr sz="2000" b="1" spc="12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60" dirty="0">
                <a:solidFill>
                  <a:srgbClr val="0010FF"/>
                </a:solidFill>
                <a:latin typeface="FZLTZHB--B51-0"/>
                <a:cs typeface="FZLTZHB--B51-0"/>
              </a:rPr>
              <a:t>c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2000" b="1" spc="35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do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g</a:t>
            </a:r>
            <a:r>
              <a:rPr sz="2000" b="1" spc="555" dirty="0">
                <a:solidFill>
                  <a:srgbClr val="0010FF"/>
                </a:solidFill>
                <a:latin typeface="FZLTZHB--B51-0"/>
                <a:cs typeface="FZLTZHB--B51-0"/>
              </a:rPr>
              <a:t>',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37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63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i</a:t>
            </a:r>
            <a:r>
              <a:rPr sz="2000" b="1" spc="250" dirty="0">
                <a:solidFill>
                  <a:srgbClr val="0010FF"/>
                </a:solidFill>
                <a:latin typeface="FZLTZHB--B51-0"/>
                <a:cs typeface="FZLTZHB--B51-0"/>
              </a:rPr>
              <a:t>g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e</a:t>
            </a:r>
            <a:r>
              <a:rPr sz="2000" b="1" spc="595" dirty="0">
                <a:solidFill>
                  <a:srgbClr val="0010FF"/>
                </a:solidFill>
                <a:latin typeface="FZLTZHB--B51-0"/>
                <a:cs typeface="FZLTZHB--B51-0"/>
              </a:rPr>
              <a:t>r</a:t>
            </a:r>
            <a:r>
              <a:rPr sz="2000" b="1" spc="29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02</a:t>
            </a:r>
            <a:r>
              <a:rPr sz="2000" b="1" spc="70" dirty="0">
                <a:solidFill>
                  <a:srgbClr val="0010FF"/>
                </a:solidFill>
                <a:latin typeface="FZLTZHB--B51-0"/>
                <a:cs typeface="FZLTZHB--B51-0"/>
              </a:rPr>
              <a:t>4]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053" y="3050850"/>
            <a:ext cx="4078604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989965" algn="l"/>
                <a:tab pos="127000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345" dirty="0">
                <a:latin typeface="FZLTZHB--B51-0"/>
                <a:cs typeface="FZLTZHB--B51-0"/>
              </a:rPr>
              <a:t>t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08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465" dirty="0">
                <a:latin typeface="FZLTZHB--B51-0"/>
                <a:cs typeface="FZLTZHB--B51-0"/>
              </a:rPr>
              <a:t>lt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129665" algn="l"/>
                <a:tab pos="2108835" algn="l"/>
                <a:tab pos="3366770" algn="l"/>
              </a:tabLst>
            </a:pPr>
            <a:r>
              <a:rPr sz="2000" b="1" spc="385" dirty="0">
                <a:solidFill>
                  <a:srgbClr val="0010FF"/>
                </a:solidFill>
                <a:latin typeface="FZLTZHB--B51-0"/>
                <a:cs typeface="FZLTZHB--B51-0"/>
              </a:rPr>
              <a:t>[</a:t>
            </a:r>
            <a:r>
              <a:rPr sz="2000" b="1" spc="12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60" dirty="0">
                <a:solidFill>
                  <a:srgbClr val="0010FF"/>
                </a:solidFill>
                <a:latin typeface="FZLTZHB--B51-0"/>
                <a:cs typeface="FZLTZHB--B51-0"/>
              </a:rPr>
              <a:t>c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2000" b="1" spc="35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do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g</a:t>
            </a:r>
            <a:r>
              <a:rPr sz="2000" b="1" spc="555" dirty="0">
                <a:solidFill>
                  <a:srgbClr val="0010FF"/>
                </a:solidFill>
                <a:latin typeface="FZLTZHB--B51-0"/>
                <a:cs typeface="FZLTZHB--B51-0"/>
              </a:rPr>
              <a:t>',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37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63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i</a:t>
            </a:r>
            <a:r>
              <a:rPr sz="2000" b="1" spc="250" dirty="0">
                <a:solidFill>
                  <a:srgbClr val="0010FF"/>
                </a:solidFill>
                <a:latin typeface="FZLTZHB--B51-0"/>
                <a:cs typeface="FZLTZHB--B51-0"/>
              </a:rPr>
              <a:t>g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e</a:t>
            </a:r>
            <a:r>
              <a:rPr sz="2000" b="1" spc="595" dirty="0">
                <a:solidFill>
                  <a:srgbClr val="0010FF"/>
                </a:solidFill>
                <a:latin typeface="FZLTZHB--B51-0"/>
                <a:cs typeface="FZLTZHB--B51-0"/>
              </a:rPr>
              <a:t>r</a:t>
            </a:r>
            <a:r>
              <a:rPr sz="2000" b="1" spc="29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02</a:t>
            </a:r>
            <a:r>
              <a:rPr sz="2000" b="1" spc="70" dirty="0">
                <a:solidFill>
                  <a:srgbClr val="0010FF"/>
                </a:solidFill>
                <a:latin typeface="FZLTZHB--B51-0"/>
                <a:cs typeface="FZLTZHB--B51-0"/>
              </a:rPr>
              <a:t>4]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50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列表类型定义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91859" y="3427095"/>
            <a:ext cx="2447925" cy="368935"/>
          </a:xfrm>
          <a:prstGeom prst="rect">
            <a:avLst/>
          </a:prstGeom>
          <a:solidFill>
            <a:srgbClr val="FDFDF9"/>
          </a:solidFill>
          <a:ln w="19050">
            <a:solidFill>
              <a:srgbClr val="FF69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ct val="100000"/>
              </a:lnSpc>
            </a:pPr>
            <a:r>
              <a:rPr sz="1200" b="1" spc="125" dirty="0">
                <a:solidFill>
                  <a:srgbClr val="0010FF"/>
                </a:solidFill>
                <a:latin typeface="FZLTZHB--B51-0"/>
                <a:cs typeface="FZLTZHB--B51-0"/>
              </a:rPr>
              <a:t>['</a:t>
            </a:r>
            <a:r>
              <a:rPr sz="1200" b="1" spc="285" dirty="0">
                <a:solidFill>
                  <a:srgbClr val="0010FF"/>
                </a:solidFill>
                <a:latin typeface="FZLTZHB--B51-0"/>
                <a:cs typeface="FZLTZHB--B51-0"/>
              </a:rPr>
              <a:t>c</a:t>
            </a:r>
            <a:r>
              <a:rPr sz="1200" b="1" spc="45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1200" b="1" spc="3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1200" b="1" spc="375" dirty="0">
                <a:solidFill>
                  <a:srgbClr val="0010FF"/>
                </a:solidFill>
                <a:latin typeface="FZLTZHB--B51-0"/>
                <a:cs typeface="FZLTZHB--B51-0"/>
              </a:rPr>
              <a:t>',</a:t>
            </a:r>
            <a:r>
              <a:rPr sz="1200" b="1" spc="31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1200" b="1" spc="-135" dirty="0">
                <a:solidFill>
                  <a:srgbClr val="0010FF"/>
                </a:solidFill>
                <a:latin typeface="FZLTZHB--B51-0"/>
                <a:cs typeface="FZLTZHB--B51-0"/>
              </a:rPr>
              <a:t>d</a:t>
            </a:r>
            <a:r>
              <a:rPr sz="1200" b="1" spc="50" dirty="0">
                <a:solidFill>
                  <a:srgbClr val="0010FF"/>
                </a:solidFill>
                <a:latin typeface="FZLTZHB--B51-0"/>
                <a:cs typeface="FZLTZHB--B51-0"/>
              </a:rPr>
              <a:t>og</a:t>
            </a:r>
            <a:r>
              <a:rPr sz="1200" b="1" spc="2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1200" b="1" spc="395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1200" b="1" spc="27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1200" b="1" spc="100" dirty="0">
                <a:solidFill>
                  <a:srgbClr val="0010FF"/>
                </a:solidFill>
                <a:latin typeface="FZLTZHB--B51-0"/>
                <a:cs typeface="FZLTZHB--B51-0"/>
              </a:rPr>
              <a:t>ti</a:t>
            </a:r>
            <a:r>
              <a:rPr sz="1200" b="1" spc="215" dirty="0">
                <a:solidFill>
                  <a:srgbClr val="0010FF"/>
                </a:solidFill>
                <a:latin typeface="FZLTZHB--B51-0"/>
                <a:cs typeface="FZLTZHB--B51-0"/>
              </a:rPr>
              <a:t>g</a:t>
            </a:r>
            <a:r>
              <a:rPr sz="1200" b="1" spc="-135" dirty="0">
                <a:solidFill>
                  <a:srgbClr val="0010FF"/>
                </a:solidFill>
                <a:latin typeface="FZLTZHB--B51-0"/>
                <a:cs typeface="FZLTZHB--B51-0"/>
              </a:rPr>
              <a:t>e</a:t>
            </a:r>
            <a:r>
              <a:rPr sz="1200" b="1" spc="270" dirty="0">
                <a:solidFill>
                  <a:srgbClr val="0010FF"/>
                </a:solidFill>
                <a:latin typeface="FZLTZHB--B51-0"/>
                <a:cs typeface="FZLTZHB--B51-0"/>
              </a:rPr>
              <a:t>r'</a:t>
            </a:r>
            <a:r>
              <a:rPr sz="1200" b="1" spc="275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1200" b="1" spc="-5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1200" b="1" spc="-6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1200" b="1" spc="-15" dirty="0">
                <a:solidFill>
                  <a:srgbClr val="0010FF"/>
                </a:solidFill>
                <a:latin typeface="FZLTZHB--B51-0"/>
                <a:cs typeface="FZLTZHB--B51-0"/>
              </a:rPr>
              <a:t>24]</a:t>
            </a:r>
            <a:endParaRPr sz="12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2399" y="3026865"/>
            <a:ext cx="3619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695" dirty="0">
                <a:latin typeface="FZLTZHB--B51-0"/>
                <a:cs typeface="FZLTZHB--B51-0"/>
              </a:rPr>
              <a:t>l</a:t>
            </a:r>
            <a:r>
              <a:rPr sz="2400" b="1" spc="-145" dirty="0">
                <a:latin typeface="FZLTZHB--B51-0"/>
                <a:cs typeface="FZLTZHB--B51-0"/>
              </a:rPr>
              <a:t>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8741" y="3808372"/>
            <a:ext cx="3619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695" dirty="0">
                <a:latin typeface="FZLTZHB--B51-0"/>
                <a:cs typeface="FZLTZHB--B51-0"/>
              </a:rPr>
              <a:t>l</a:t>
            </a:r>
            <a:r>
              <a:rPr sz="2400" b="1" spc="415" dirty="0">
                <a:latin typeface="FZLTZHB--B51-0"/>
                <a:cs typeface="FZLTZHB--B51-0"/>
              </a:rPr>
              <a:t>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49136" y="3275457"/>
            <a:ext cx="285750" cy="173990"/>
          </a:xfrm>
          <a:custGeom>
            <a:avLst/>
            <a:gdLst/>
            <a:ahLst/>
            <a:cxnLst/>
            <a:rect l="l" t="t" r="r" b="b"/>
            <a:pathLst>
              <a:path w="285750" h="173989">
                <a:moveTo>
                  <a:pt x="0" y="0"/>
                </a:moveTo>
                <a:lnTo>
                  <a:pt x="285343" y="173647"/>
                </a:lnTo>
              </a:path>
            </a:pathLst>
          </a:custGeom>
          <a:ln w="2514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03834" y="3409950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39611" y="0"/>
                </a:moveTo>
                <a:lnTo>
                  <a:pt x="0" y="65087"/>
                </a:lnTo>
                <a:lnTo>
                  <a:pt x="84899" y="72161"/>
                </a:lnTo>
                <a:lnTo>
                  <a:pt x="39611" y="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33134" y="3721468"/>
            <a:ext cx="316865" cy="180975"/>
          </a:xfrm>
          <a:custGeom>
            <a:avLst/>
            <a:gdLst/>
            <a:ahLst/>
            <a:cxnLst/>
            <a:rect l="l" t="t" r="r" b="b"/>
            <a:pathLst>
              <a:path w="316864" h="180975">
                <a:moveTo>
                  <a:pt x="0" y="180848"/>
                </a:moveTo>
                <a:lnTo>
                  <a:pt x="316712" y="0"/>
                </a:lnTo>
              </a:path>
            </a:pathLst>
          </a:custGeom>
          <a:ln w="25146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19930" y="3689978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20">
                <a:moveTo>
                  <a:pt x="85064" y="0"/>
                </a:moveTo>
                <a:lnTo>
                  <a:pt x="0" y="4711"/>
                </a:lnTo>
                <a:lnTo>
                  <a:pt x="37782" y="70878"/>
                </a:lnTo>
                <a:lnTo>
                  <a:pt x="85064" y="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89274" y="4646307"/>
            <a:ext cx="51974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方括号</a:t>
            </a:r>
            <a:r>
              <a:rPr sz="2000" b="1" spc="105" dirty="0">
                <a:latin typeface="Heiti SC"/>
                <a:cs typeface="Heiti SC"/>
              </a:rPr>
              <a:t> </a:t>
            </a:r>
            <a:r>
              <a:rPr sz="2000" b="1" spc="110" dirty="0">
                <a:latin typeface="Arial"/>
                <a:cs typeface="Arial"/>
              </a:rPr>
              <a:t>[]</a:t>
            </a:r>
            <a:r>
              <a:rPr sz="2000" b="1" spc="30" dirty="0"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真正创建一个列表，赋值仅传递</a:t>
            </a:r>
            <a:r>
              <a:rPr sz="2000" b="1" dirty="0">
                <a:latin typeface="Heiti SC"/>
                <a:cs typeface="Heiti SC"/>
              </a:rPr>
              <a:t>引</a:t>
            </a:r>
            <a:r>
              <a:rPr sz="2000" b="1" spc="-5" dirty="0">
                <a:latin typeface="Heiti SC"/>
                <a:cs typeface="Heiti SC"/>
              </a:rPr>
              <a:t>用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587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列表类型操作函数和方法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557287"/>
          <a:ext cx="8165703" cy="3086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marL="6711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函数或方法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68">
                <a:tc>
                  <a:txBody>
                    <a:bodyPr/>
                    <a:lstStyle/>
                    <a:p>
                      <a:pPr marL="80391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s[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i]</a:t>
                      </a:r>
                      <a:r>
                        <a:rPr sz="2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替换列表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ls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第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元素为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5416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s[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i:</a:t>
                      </a:r>
                      <a:r>
                        <a:rPr sz="20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:</a:t>
                      </a:r>
                      <a:r>
                        <a:rPr sz="20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]</a:t>
                      </a:r>
                      <a:r>
                        <a:rPr sz="2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lt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用列表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lt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替换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ls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切片后所对应元素子列表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8134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del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s[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i]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删除列表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ls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中第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元素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marL="5670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del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s[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i:</a:t>
                      </a:r>
                      <a:r>
                        <a:rPr sz="20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: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k]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删除列表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ls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中第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到第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j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以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为步长的元素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8115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ls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+=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lt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更新列表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ls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，将列表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lt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元素增加到列表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ls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ls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*=</a:t>
                      </a:r>
                      <a:r>
                        <a:rPr sz="20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更新列表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ls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，其元素重复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次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0359" y="1547782"/>
            <a:ext cx="5335905" cy="2997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989965" algn="l"/>
                <a:tab pos="1270000" algn="l"/>
                <a:tab pos="2387600" algn="l"/>
                <a:tab pos="3366135" algn="l"/>
                <a:tab pos="462407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90" dirty="0">
                <a:latin typeface="FZLTZHB--B51-0"/>
                <a:cs typeface="FZLTZHB--B51-0"/>
              </a:rPr>
              <a:t>[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75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80" dirty="0">
                <a:solidFill>
                  <a:srgbClr val="1DB41D"/>
                </a:solidFill>
                <a:latin typeface="FZLTZHB--B51-0"/>
                <a:cs typeface="FZLTZHB--B51-0"/>
              </a:rPr>
              <a:t>a</a:t>
            </a:r>
            <a:r>
              <a:rPr sz="20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20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g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95" dirty="0">
                <a:solidFill>
                  <a:srgbClr val="1DB41D"/>
                </a:solidFill>
                <a:latin typeface="FZLTZHB--B51-0"/>
                <a:cs typeface="FZLTZHB--B51-0"/>
              </a:rPr>
              <a:t>i</a:t>
            </a:r>
            <a:r>
              <a:rPr sz="2000" b="1" spc="240" dirty="0">
                <a:solidFill>
                  <a:srgbClr val="1DB41D"/>
                </a:solidFill>
                <a:latin typeface="FZLTZHB--B51-0"/>
                <a:cs typeface="FZLTZHB--B51-0"/>
              </a:rPr>
              <a:t>g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2000" b="1" spc="240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spc="-225" dirty="0">
                <a:latin typeface="FZLTZHB--B51-0"/>
                <a:cs typeface="FZLTZHB--B51-0"/>
              </a:rPr>
              <a:t>2</a:t>
            </a:r>
            <a:r>
              <a:rPr sz="2000" b="1" spc="-235" dirty="0">
                <a:latin typeface="FZLTZHB--B51-0"/>
                <a:cs typeface="FZLTZHB--B51-0"/>
              </a:rPr>
              <a:t>4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  <a:tabLst>
                <a:tab pos="571500" algn="l"/>
                <a:tab pos="1689100" algn="l"/>
                <a:tab pos="1969135" algn="l"/>
                <a:tab pos="2527935" algn="l"/>
                <a:tab pos="2947670" algn="l"/>
                <a:tab pos="336677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105" dirty="0">
                <a:latin typeface="FZLTZHB--B51-0"/>
                <a:cs typeface="FZLTZHB--B51-0"/>
              </a:rPr>
              <a:t>s[</a:t>
            </a:r>
            <a:r>
              <a:rPr sz="2000" b="1" spc="110" dirty="0">
                <a:latin typeface="FZLTZHB--B51-0"/>
                <a:cs typeface="FZLTZHB--B51-0"/>
              </a:rPr>
              <a:t>1</a:t>
            </a:r>
            <a:r>
              <a:rPr sz="2000" b="1" spc="430" dirty="0">
                <a:latin typeface="FZLTZHB--B51-0"/>
                <a:cs typeface="FZLTZHB--B51-0"/>
              </a:rPr>
              <a:t>:</a:t>
            </a:r>
            <a:r>
              <a:rPr sz="2000" b="1" spc="-204" dirty="0">
                <a:latin typeface="FZLTZHB--B51-0"/>
                <a:cs typeface="FZLTZHB--B51-0"/>
              </a:rPr>
              <a:t>2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95" dirty="0">
                <a:latin typeface="FZLTZHB--B51-0"/>
                <a:cs typeface="FZLTZHB--B51-0"/>
              </a:rPr>
              <a:t>[</a:t>
            </a:r>
            <a:r>
              <a:rPr sz="2000" b="1" spc="250" dirty="0">
                <a:latin typeface="FZLTZHB--B51-0"/>
                <a:cs typeface="FZLTZHB--B51-0"/>
              </a:rPr>
              <a:t>1,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04" dirty="0">
                <a:latin typeface="FZLTZHB--B51-0"/>
                <a:cs typeface="FZLTZHB--B51-0"/>
              </a:rPr>
              <a:t>2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3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5" dirty="0">
                <a:latin typeface="FZLTZHB--B51-0"/>
                <a:cs typeface="FZLTZHB--B51-0"/>
              </a:rPr>
              <a:t>4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130300" algn="l"/>
                <a:tab pos="1550035" algn="l"/>
                <a:tab pos="1969135" algn="l"/>
                <a:tab pos="2388235" algn="l"/>
                <a:tab pos="2808605" algn="l"/>
                <a:tab pos="4065904" algn="l"/>
              </a:tabLst>
            </a:pPr>
            <a:r>
              <a:rPr sz="2000" b="1" spc="385" dirty="0">
                <a:solidFill>
                  <a:srgbClr val="0010FF"/>
                </a:solidFill>
                <a:latin typeface="FZLTZHB--B51-0"/>
                <a:cs typeface="FZLTZHB--B51-0"/>
              </a:rPr>
              <a:t>[</a:t>
            </a:r>
            <a:r>
              <a:rPr sz="2000" b="1" spc="12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60" dirty="0">
                <a:solidFill>
                  <a:srgbClr val="0010FF"/>
                </a:solidFill>
                <a:latin typeface="FZLTZHB--B51-0"/>
                <a:cs typeface="FZLTZHB--B51-0"/>
              </a:rPr>
              <a:t>c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2000" b="1" spc="35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-21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-254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37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63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i</a:t>
            </a:r>
            <a:r>
              <a:rPr sz="2000" b="1" spc="250" dirty="0">
                <a:solidFill>
                  <a:srgbClr val="0010FF"/>
                </a:solidFill>
                <a:latin typeface="FZLTZHB--B51-0"/>
                <a:cs typeface="FZLTZHB--B51-0"/>
              </a:rPr>
              <a:t>g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e</a:t>
            </a:r>
            <a:r>
              <a:rPr sz="2000" b="1" spc="229" dirty="0">
                <a:solidFill>
                  <a:srgbClr val="0010FF"/>
                </a:solidFill>
                <a:latin typeface="FZLTZHB--B51-0"/>
                <a:cs typeface="FZLTZHB--B51-0"/>
              </a:rPr>
              <a:t>r</a:t>
            </a:r>
            <a:r>
              <a:rPr sz="2000" b="1" spc="555" dirty="0">
                <a:solidFill>
                  <a:srgbClr val="0010FF"/>
                </a:solidFill>
                <a:latin typeface="FZLTZHB--B51-0"/>
                <a:cs typeface="FZLTZHB--B51-0"/>
              </a:rPr>
              <a:t>',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02</a:t>
            </a:r>
            <a:r>
              <a:rPr sz="2000" b="1" spc="70" dirty="0">
                <a:solidFill>
                  <a:srgbClr val="0010FF"/>
                </a:solidFill>
                <a:latin typeface="FZLTZHB--B51-0"/>
                <a:cs typeface="FZLTZHB--B51-0"/>
              </a:rPr>
              <a:t>4]</a:t>
            </a:r>
            <a:endParaRPr sz="2000">
              <a:latin typeface="FZLTZHB--B51-0"/>
              <a:cs typeface="FZLTZHB--B51-0"/>
            </a:endParaRPr>
          </a:p>
          <a:p>
            <a:pPr marL="12700" marR="2799715">
              <a:lnSpc>
                <a:spcPct val="150000"/>
              </a:lnSpc>
              <a:tabLst>
                <a:tab pos="571500" algn="l"/>
                <a:tab pos="990600" algn="l"/>
                <a:tab pos="1130300" algn="l"/>
                <a:tab pos="141097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225" dirty="0">
                <a:latin typeface="FZLTZHB--B51-0"/>
                <a:cs typeface="FZLTZHB--B51-0"/>
              </a:rPr>
              <a:t>d</a:t>
            </a:r>
            <a:r>
              <a:rPr sz="2000" b="1" spc="170" dirty="0">
                <a:latin typeface="FZLTZHB--B51-0"/>
                <a:cs typeface="FZLTZHB--B51-0"/>
              </a:rPr>
              <a:t>el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114" dirty="0">
                <a:latin typeface="FZLTZHB--B51-0"/>
                <a:cs typeface="FZLTZHB--B51-0"/>
              </a:rPr>
              <a:t>s</a:t>
            </a:r>
            <a:r>
              <a:rPr sz="2000" b="1" spc="420" dirty="0">
                <a:latin typeface="FZLTZHB--B51-0"/>
                <a:cs typeface="FZLTZHB--B51-0"/>
              </a:rPr>
              <a:t>[</a:t>
            </a:r>
            <a:r>
              <a:rPr sz="2000" b="1" spc="395" dirty="0">
                <a:latin typeface="FZLTZHB--B51-0"/>
                <a:cs typeface="FZLTZHB--B51-0"/>
              </a:rPr>
              <a:t>:</a:t>
            </a:r>
            <a:r>
              <a:rPr sz="2000" b="1" spc="100" dirty="0">
                <a:latin typeface="FZLTZHB--B51-0"/>
                <a:cs typeface="FZLTZHB--B51-0"/>
              </a:rPr>
              <a:t>:3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r>
              <a:rPr sz="2000" b="1" spc="310" dirty="0">
                <a:latin typeface="FZLTZHB--B51-0"/>
                <a:cs typeface="FZLTZHB--B51-0"/>
              </a:rPr>
              <a:t> </a:t>
            </a:r>
            <a:r>
              <a:rPr sz="2000" b="1" spc="385" dirty="0">
                <a:solidFill>
                  <a:srgbClr val="0010FF"/>
                </a:solidFill>
                <a:latin typeface="FZLTZHB--B51-0"/>
                <a:cs typeface="FZLTZHB--B51-0"/>
              </a:rPr>
              <a:t>[</a:t>
            </a:r>
            <a:r>
              <a:rPr sz="2000" b="1" spc="250" dirty="0">
                <a:solidFill>
                  <a:srgbClr val="0010FF"/>
                </a:solidFill>
                <a:latin typeface="FZLTZHB--B51-0"/>
                <a:cs typeface="FZLTZHB--B51-0"/>
              </a:rPr>
              <a:t>1,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-204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100" dirty="0">
                <a:solidFill>
                  <a:srgbClr val="0010FF"/>
                </a:solidFill>
                <a:latin typeface="FZLTZHB--B51-0"/>
                <a:cs typeface="FZLTZHB--B51-0"/>
              </a:rPr>
              <a:t>4,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54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370" dirty="0">
                <a:solidFill>
                  <a:srgbClr val="0010FF"/>
                </a:solidFill>
                <a:latin typeface="FZLTZHB--B51-0"/>
                <a:cs typeface="FZLTZHB--B51-0"/>
              </a:rPr>
              <a:t>i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ge</a:t>
            </a:r>
            <a:r>
              <a:rPr sz="2000" b="1" spc="595" dirty="0">
                <a:solidFill>
                  <a:srgbClr val="0010FF"/>
                </a:solidFill>
                <a:latin typeface="FZLTZHB--B51-0"/>
                <a:cs typeface="FZLTZHB--B51-0"/>
              </a:rPr>
              <a:t>r</a:t>
            </a:r>
            <a:r>
              <a:rPr sz="2000" b="1" spc="29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90" dirty="0">
                <a:solidFill>
                  <a:srgbClr val="0010FF"/>
                </a:solidFill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150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125" dirty="0">
                <a:latin typeface="FZLTZHB--B51-0"/>
                <a:cs typeface="FZLTZHB--B51-0"/>
              </a:rPr>
              <a:t>s</a:t>
            </a:r>
            <a:r>
              <a:rPr sz="2000" b="1" spc="160" dirty="0">
                <a:latin typeface="FZLTZHB--B51-0"/>
                <a:cs typeface="FZLTZHB--B51-0"/>
              </a:rPr>
              <a:t>*</a:t>
            </a:r>
            <a:r>
              <a:rPr sz="2000" b="1" spc="-210" dirty="0">
                <a:latin typeface="FZLTZHB--B51-0"/>
                <a:cs typeface="FZLTZHB--B51-0"/>
              </a:rPr>
              <a:t>2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1500" algn="l"/>
                <a:tab pos="990600" algn="l"/>
                <a:tab pos="1410970" algn="l"/>
                <a:tab pos="2668270" algn="l"/>
                <a:tab pos="3087370" algn="l"/>
                <a:tab pos="3507104" algn="l"/>
                <a:tab pos="3925570" algn="l"/>
              </a:tabLst>
            </a:pPr>
            <a:r>
              <a:rPr sz="2000" b="1" spc="385" dirty="0">
                <a:solidFill>
                  <a:srgbClr val="0010FF"/>
                </a:solidFill>
                <a:latin typeface="FZLTZHB--B51-0"/>
                <a:cs typeface="FZLTZHB--B51-0"/>
              </a:rPr>
              <a:t>[</a:t>
            </a:r>
            <a:r>
              <a:rPr sz="2000" b="1" spc="250" dirty="0">
                <a:solidFill>
                  <a:srgbClr val="0010FF"/>
                </a:solidFill>
                <a:latin typeface="FZLTZHB--B51-0"/>
                <a:cs typeface="FZLTZHB--B51-0"/>
              </a:rPr>
              <a:t>1,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-204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100" dirty="0">
                <a:solidFill>
                  <a:srgbClr val="0010FF"/>
                </a:solidFill>
                <a:latin typeface="FZLTZHB--B51-0"/>
                <a:cs typeface="FZLTZHB--B51-0"/>
              </a:rPr>
              <a:t>4,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54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370" dirty="0">
                <a:solidFill>
                  <a:srgbClr val="0010FF"/>
                </a:solidFill>
                <a:latin typeface="FZLTZHB--B51-0"/>
                <a:cs typeface="FZLTZHB--B51-0"/>
              </a:rPr>
              <a:t>i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ge</a:t>
            </a:r>
            <a:r>
              <a:rPr sz="2000" b="1" spc="595" dirty="0">
                <a:solidFill>
                  <a:srgbClr val="0010FF"/>
                </a:solidFill>
                <a:latin typeface="FZLTZHB--B51-0"/>
                <a:cs typeface="FZLTZHB--B51-0"/>
              </a:rPr>
              <a:t>r</a:t>
            </a:r>
            <a:r>
              <a:rPr sz="2000" b="1" spc="29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-21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100" dirty="0">
                <a:solidFill>
                  <a:srgbClr val="0010FF"/>
                </a:solidFill>
                <a:latin typeface="FZLTZHB--B51-0"/>
                <a:cs typeface="FZLTZHB--B51-0"/>
              </a:rPr>
              <a:t>4,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5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565" dirty="0">
                <a:solidFill>
                  <a:srgbClr val="0010FF"/>
                </a:solidFill>
                <a:latin typeface="FZLTZHB--B51-0"/>
                <a:cs typeface="FZLTZHB--B51-0"/>
              </a:rPr>
              <a:t>i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g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e</a:t>
            </a:r>
            <a:r>
              <a:rPr sz="2000" b="1" spc="240" dirty="0">
                <a:solidFill>
                  <a:srgbClr val="0010FF"/>
                </a:solidFill>
                <a:latin typeface="FZLTZHB--B51-0"/>
                <a:cs typeface="FZLTZHB--B51-0"/>
              </a:rPr>
              <a:t>r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90" dirty="0">
                <a:solidFill>
                  <a:srgbClr val="0010FF"/>
                </a:solidFill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50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列表类型操作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587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列表类型操作函数和方法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2798" y="1285561"/>
          <a:ext cx="8165703" cy="35318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marL="67119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函数或方法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66">
                <a:tc>
                  <a:txBody>
                    <a:bodyPr/>
                    <a:lstStyle/>
                    <a:p>
                      <a:pPr marL="51308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s.a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ppe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在列表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ls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最后增加一个元素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marL="7467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s.c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lea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r()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删除列表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ls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中所有元素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74866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s.c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op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y()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生成一个新列表，赋值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ls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中所有元素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marL="5632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ns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spc="6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t(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在列表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ls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的第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位置增加元素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marL="7645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s.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pop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i)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将列表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ls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中第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位置元素取出并删除该元素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5143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s.</a:t>
                      </a:r>
                      <a:r>
                        <a:rPr sz="2000" spc="-3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emo</a:t>
                      </a: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将列表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ls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中出现的第一个元素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删除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s.</a:t>
                      </a:r>
                      <a:r>
                        <a:rPr sz="2000" spc="-3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spc="-15" dirty="0"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2000" spc="1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se()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将列表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ls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中的元素反转</a:t>
                      </a: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2348" y="1547782"/>
            <a:ext cx="6176010" cy="2997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989965" algn="l"/>
                <a:tab pos="1270000" algn="l"/>
                <a:tab pos="2387600" algn="l"/>
                <a:tab pos="3366135" algn="l"/>
                <a:tab pos="462407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90" dirty="0">
                <a:latin typeface="FZLTZHB--B51-0"/>
                <a:cs typeface="FZLTZHB--B51-0"/>
              </a:rPr>
              <a:t>[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75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80" dirty="0">
                <a:solidFill>
                  <a:srgbClr val="1DB41D"/>
                </a:solidFill>
                <a:latin typeface="FZLTZHB--B51-0"/>
                <a:cs typeface="FZLTZHB--B51-0"/>
              </a:rPr>
              <a:t>a</a:t>
            </a:r>
            <a:r>
              <a:rPr sz="20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20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g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95" dirty="0">
                <a:solidFill>
                  <a:srgbClr val="1DB41D"/>
                </a:solidFill>
                <a:latin typeface="FZLTZHB--B51-0"/>
                <a:cs typeface="FZLTZHB--B51-0"/>
              </a:rPr>
              <a:t>i</a:t>
            </a:r>
            <a:r>
              <a:rPr sz="2000" b="1" spc="240" dirty="0">
                <a:solidFill>
                  <a:srgbClr val="1DB41D"/>
                </a:solidFill>
                <a:latin typeface="FZLTZHB--B51-0"/>
                <a:cs typeface="FZLTZHB--B51-0"/>
              </a:rPr>
              <a:t>g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2000" b="1" spc="240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spc="-225" dirty="0">
                <a:latin typeface="FZLTZHB--B51-0"/>
                <a:cs typeface="FZLTZHB--B51-0"/>
              </a:rPr>
              <a:t>2</a:t>
            </a:r>
            <a:r>
              <a:rPr sz="2000" b="1" spc="-235" dirty="0">
                <a:latin typeface="FZLTZHB--B51-0"/>
                <a:cs typeface="FZLTZHB--B51-0"/>
              </a:rPr>
              <a:t>4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  <a:tabLst>
                <a:tab pos="57150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125" dirty="0">
                <a:latin typeface="FZLTZHB--B51-0"/>
                <a:cs typeface="FZLTZHB--B51-0"/>
              </a:rPr>
              <a:t>s</a:t>
            </a:r>
            <a:r>
              <a:rPr sz="2000" b="1" spc="420" dirty="0">
                <a:latin typeface="FZLTZHB--B51-0"/>
                <a:cs typeface="FZLTZHB--B51-0"/>
              </a:rPr>
              <a:t>.</a:t>
            </a:r>
            <a:r>
              <a:rPr sz="2000" b="1" spc="-229" dirty="0">
                <a:latin typeface="FZLTZHB--B51-0"/>
                <a:cs typeface="FZLTZHB--B51-0"/>
              </a:rPr>
              <a:t>ap</a:t>
            </a:r>
            <a:r>
              <a:rPr sz="2000" b="1" spc="-235" dirty="0">
                <a:latin typeface="FZLTZHB--B51-0"/>
                <a:cs typeface="FZLTZHB--B51-0"/>
              </a:rPr>
              <a:t>p</a:t>
            </a:r>
            <a:r>
              <a:rPr sz="2000" b="1" spc="-240" dirty="0">
                <a:latin typeface="FZLTZHB--B51-0"/>
                <a:cs typeface="FZLTZHB--B51-0"/>
              </a:rPr>
              <a:t>e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45" dirty="0">
                <a:latin typeface="FZLTZHB--B51-0"/>
                <a:cs typeface="FZLTZHB--B51-0"/>
              </a:rPr>
              <a:t>d</a:t>
            </a:r>
            <a:r>
              <a:rPr sz="2000" b="1" spc="30" dirty="0">
                <a:latin typeface="FZLTZHB--B51-0"/>
                <a:cs typeface="FZLTZHB--B51-0"/>
              </a:rPr>
              <a:t>(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-215" dirty="0">
                <a:latin typeface="FZLTZHB--B51-0"/>
                <a:cs typeface="FZLTZHB--B51-0"/>
              </a:rPr>
              <a:t>2</a:t>
            </a:r>
            <a:r>
              <a:rPr sz="2000" b="1" spc="-235" dirty="0">
                <a:latin typeface="FZLTZHB--B51-0"/>
                <a:cs typeface="FZLTZHB--B51-0"/>
              </a:rPr>
              <a:t>3</a:t>
            </a:r>
            <a:r>
              <a:rPr sz="2000" b="1" spc="-245" dirty="0">
                <a:latin typeface="FZLTZHB--B51-0"/>
                <a:cs typeface="FZLTZHB--B51-0"/>
              </a:rPr>
              <a:t>4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  <a:tabLst>
                <a:tab pos="1130300" algn="l"/>
                <a:tab pos="2109470" algn="l"/>
                <a:tab pos="3367404" algn="l"/>
                <a:tab pos="4206875" algn="l"/>
              </a:tabLst>
            </a:pPr>
            <a:r>
              <a:rPr sz="2000" b="1" spc="385" dirty="0">
                <a:solidFill>
                  <a:srgbClr val="0010FF"/>
                </a:solidFill>
                <a:latin typeface="FZLTZHB--B51-0"/>
                <a:cs typeface="FZLTZHB--B51-0"/>
              </a:rPr>
              <a:t>[</a:t>
            </a:r>
            <a:r>
              <a:rPr sz="2000" b="1" spc="12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60" dirty="0">
                <a:solidFill>
                  <a:srgbClr val="0010FF"/>
                </a:solidFill>
                <a:latin typeface="FZLTZHB--B51-0"/>
                <a:cs typeface="FZLTZHB--B51-0"/>
              </a:rPr>
              <a:t>c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2000" b="1" spc="35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do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g</a:t>
            </a:r>
            <a:r>
              <a:rPr sz="2000" b="1" spc="555" dirty="0">
                <a:solidFill>
                  <a:srgbClr val="0010FF"/>
                </a:solidFill>
                <a:latin typeface="FZLTZHB--B51-0"/>
                <a:cs typeface="FZLTZHB--B51-0"/>
              </a:rPr>
              <a:t>',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37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63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i</a:t>
            </a:r>
            <a:r>
              <a:rPr sz="2000" b="1" spc="250" dirty="0">
                <a:solidFill>
                  <a:srgbClr val="0010FF"/>
                </a:solidFill>
                <a:latin typeface="FZLTZHB--B51-0"/>
                <a:cs typeface="FZLTZHB--B51-0"/>
              </a:rPr>
              <a:t>g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e</a:t>
            </a:r>
            <a:r>
              <a:rPr sz="2000" b="1" spc="595" dirty="0">
                <a:solidFill>
                  <a:srgbClr val="0010FF"/>
                </a:solidFill>
                <a:latin typeface="FZLTZHB--B51-0"/>
                <a:cs typeface="FZLTZHB--B51-0"/>
              </a:rPr>
              <a:t>r</a:t>
            </a:r>
            <a:r>
              <a:rPr sz="2000" b="1" spc="29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02</a:t>
            </a:r>
            <a:r>
              <a:rPr sz="2000" b="1" spc="100" dirty="0">
                <a:solidFill>
                  <a:srgbClr val="0010FF"/>
                </a:solidFill>
                <a:latin typeface="FZLTZHB--B51-0"/>
                <a:cs typeface="FZLTZHB--B51-0"/>
              </a:rPr>
              <a:t>4,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4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21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r>
              <a:rPr sz="2000" b="1" spc="390" dirty="0">
                <a:solidFill>
                  <a:srgbClr val="0010FF"/>
                </a:solidFill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  <a:tabLst>
                <a:tab pos="571500" algn="l"/>
                <a:tab pos="238823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345" dirty="0">
                <a:latin typeface="FZLTZHB--B51-0"/>
                <a:cs typeface="FZLTZHB--B51-0"/>
              </a:rPr>
              <a:t>s.</a:t>
            </a:r>
            <a:r>
              <a:rPr sz="2000" b="1" spc="185" dirty="0">
                <a:latin typeface="FZLTZHB--B51-0"/>
                <a:cs typeface="FZLTZHB--B51-0"/>
              </a:rPr>
              <a:t>i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-114" dirty="0">
                <a:latin typeface="FZLTZHB--B51-0"/>
                <a:cs typeface="FZLTZHB--B51-0"/>
              </a:rPr>
              <a:t>s</a:t>
            </a:r>
            <a:r>
              <a:rPr sz="2000" b="1" spc="5" dirty="0">
                <a:latin typeface="FZLTZHB--B51-0"/>
                <a:cs typeface="FZLTZHB--B51-0"/>
              </a:rPr>
              <a:t>e</a:t>
            </a:r>
            <a:r>
              <a:rPr sz="2000" b="1" spc="-5" dirty="0">
                <a:latin typeface="FZLTZHB--B51-0"/>
                <a:cs typeface="FZLTZHB--B51-0"/>
              </a:rPr>
              <a:t>r</a:t>
            </a:r>
            <a:r>
              <a:rPr sz="2000" b="1" spc="34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155" dirty="0">
                <a:latin typeface="FZLTZHB--B51-0"/>
                <a:cs typeface="FZLTZHB--B51-0"/>
              </a:rPr>
              <a:t>3</a:t>
            </a:r>
            <a:r>
              <a:rPr sz="2000" b="1" spc="75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hu</a:t>
            </a:r>
            <a:r>
              <a:rPr sz="2000" b="1" spc="-680" dirty="0">
                <a:solidFill>
                  <a:srgbClr val="1DB41D"/>
                </a:solidFill>
                <a:latin typeface="FZLTZHB--B51-0"/>
                <a:cs typeface="FZLTZHB--B51-0"/>
              </a:rPr>
              <a:t>m</a:t>
            </a:r>
            <a:r>
              <a:rPr sz="2000" b="1" spc="-455" dirty="0">
                <a:solidFill>
                  <a:srgbClr val="1DB41D"/>
                </a:solidFill>
                <a:latin typeface="FZLTZHB--B51-0"/>
                <a:cs typeface="FZLTZHB--B51-0"/>
              </a:rPr>
              <a:t>a</a:t>
            </a:r>
            <a:r>
              <a:rPr sz="2000" b="1" spc="-250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  <a:tabLst>
                <a:tab pos="1130300" algn="l"/>
                <a:tab pos="2109470" algn="l"/>
                <a:tab pos="3367404" algn="l"/>
                <a:tab pos="4625340" algn="l"/>
                <a:tab pos="5464175" algn="l"/>
              </a:tabLst>
            </a:pPr>
            <a:r>
              <a:rPr sz="2000" b="1" spc="385" dirty="0">
                <a:solidFill>
                  <a:srgbClr val="0010FF"/>
                </a:solidFill>
                <a:latin typeface="FZLTZHB--B51-0"/>
                <a:cs typeface="FZLTZHB--B51-0"/>
              </a:rPr>
              <a:t>[</a:t>
            </a:r>
            <a:r>
              <a:rPr sz="2000" b="1" spc="12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60" dirty="0">
                <a:solidFill>
                  <a:srgbClr val="0010FF"/>
                </a:solidFill>
                <a:latin typeface="FZLTZHB--B51-0"/>
                <a:cs typeface="FZLTZHB--B51-0"/>
              </a:rPr>
              <a:t>c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2000" b="1" spc="35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do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g</a:t>
            </a:r>
            <a:r>
              <a:rPr sz="2000" b="1" spc="555" dirty="0">
                <a:solidFill>
                  <a:srgbClr val="0010FF"/>
                </a:solidFill>
                <a:latin typeface="FZLTZHB--B51-0"/>
                <a:cs typeface="FZLTZHB--B51-0"/>
              </a:rPr>
              <a:t>',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37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63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i</a:t>
            </a:r>
            <a:r>
              <a:rPr sz="2000" b="1" spc="250" dirty="0">
                <a:solidFill>
                  <a:srgbClr val="0010FF"/>
                </a:solidFill>
                <a:latin typeface="FZLTZHB--B51-0"/>
                <a:cs typeface="FZLTZHB--B51-0"/>
              </a:rPr>
              <a:t>g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e</a:t>
            </a:r>
            <a:r>
              <a:rPr sz="2000" b="1" spc="595" dirty="0">
                <a:solidFill>
                  <a:srgbClr val="0010FF"/>
                </a:solidFill>
                <a:latin typeface="FZLTZHB--B51-0"/>
                <a:cs typeface="FZLTZHB--B51-0"/>
              </a:rPr>
              <a:t>r</a:t>
            </a:r>
            <a:r>
              <a:rPr sz="2000" b="1" spc="29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-240" dirty="0">
                <a:solidFill>
                  <a:srgbClr val="0010FF"/>
                </a:solidFill>
                <a:latin typeface="FZLTZHB--B51-0"/>
                <a:cs typeface="FZLTZHB--B51-0"/>
              </a:rPr>
              <a:t>h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u</a:t>
            </a:r>
            <a:r>
              <a:rPr sz="2000" b="1" spc="-680" dirty="0">
                <a:solidFill>
                  <a:srgbClr val="0010FF"/>
                </a:solidFill>
                <a:latin typeface="FZLTZHB--B51-0"/>
                <a:cs typeface="FZLTZHB--B51-0"/>
              </a:rPr>
              <a:t>m</a:t>
            </a:r>
            <a:r>
              <a:rPr sz="2000" b="1" spc="-445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n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2000" b="1" spc="-21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100" dirty="0">
                <a:solidFill>
                  <a:srgbClr val="0010FF"/>
                </a:solidFill>
                <a:latin typeface="FZLTZHB--B51-0"/>
                <a:cs typeface="FZLTZHB--B51-0"/>
              </a:rPr>
              <a:t>4,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215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r>
              <a:rPr sz="2000" b="1" spc="390" dirty="0">
                <a:solidFill>
                  <a:srgbClr val="0010FF"/>
                </a:solidFill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  <a:tabLst>
                <a:tab pos="57150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185" dirty="0">
                <a:latin typeface="FZLTZHB--B51-0"/>
                <a:cs typeface="FZLTZHB--B51-0"/>
              </a:rPr>
              <a:t>s.</a:t>
            </a:r>
            <a:r>
              <a:rPr sz="2000" b="1" spc="165" dirty="0">
                <a:latin typeface="FZLTZHB--B51-0"/>
                <a:cs typeface="FZLTZHB--B51-0"/>
              </a:rPr>
              <a:t>r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-105" dirty="0">
                <a:latin typeface="FZLTZHB--B51-0"/>
                <a:cs typeface="FZLTZHB--B51-0"/>
              </a:rPr>
              <a:t>v</a:t>
            </a:r>
            <a:r>
              <a:rPr sz="2000" b="1" spc="5" dirty="0">
                <a:latin typeface="FZLTZHB--B51-0"/>
                <a:cs typeface="FZLTZHB--B51-0"/>
              </a:rPr>
              <a:t>e</a:t>
            </a:r>
            <a:r>
              <a:rPr sz="2000" b="1" spc="-5" dirty="0">
                <a:latin typeface="FZLTZHB--B51-0"/>
                <a:cs typeface="FZLTZHB--B51-0"/>
              </a:rPr>
              <a:t>r</a:t>
            </a:r>
            <a:r>
              <a:rPr sz="2000" b="1" spc="-175" dirty="0">
                <a:latin typeface="FZLTZHB--B51-0"/>
                <a:cs typeface="FZLTZHB--B51-0"/>
              </a:rPr>
              <a:t>se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1200"/>
              </a:spcBef>
              <a:tabLst>
                <a:tab pos="991235" algn="l"/>
                <a:tab pos="1829435" algn="l"/>
                <a:tab pos="3087370" algn="l"/>
                <a:tab pos="4345940" algn="l"/>
                <a:tab pos="5323840" algn="l"/>
              </a:tabLst>
            </a:pPr>
            <a:r>
              <a:rPr sz="2000" b="1" spc="385" dirty="0">
                <a:solidFill>
                  <a:srgbClr val="0010FF"/>
                </a:solidFill>
                <a:latin typeface="FZLTZHB--B51-0"/>
                <a:cs typeface="FZLTZHB--B51-0"/>
              </a:rPr>
              <a:t>[</a:t>
            </a:r>
            <a:r>
              <a:rPr sz="2000" b="1" spc="-70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9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4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r>
              <a:rPr sz="2000" b="1" spc="-204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100" dirty="0">
                <a:solidFill>
                  <a:srgbClr val="0010FF"/>
                </a:solidFill>
                <a:latin typeface="FZLTZHB--B51-0"/>
                <a:cs typeface="FZLTZHB--B51-0"/>
              </a:rPr>
              <a:t>4,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h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u</a:t>
            </a:r>
            <a:r>
              <a:rPr sz="2000" b="1" spc="-680" dirty="0">
                <a:solidFill>
                  <a:srgbClr val="0010FF"/>
                </a:solidFill>
                <a:latin typeface="FZLTZHB--B51-0"/>
                <a:cs typeface="FZLTZHB--B51-0"/>
              </a:rPr>
              <a:t>m</a:t>
            </a:r>
            <a:r>
              <a:rPr sz="2000" b="1" spc="-455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n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37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64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575" dirty="0">
                <a:solidFill>
                  <a:srgbClr val="0010FF"/>
                </a:solidFill>
                <a:latin typeface="FZLTZHB--B51-0"/>
                <a:cs typeface="FZLTZHB--B51-0"/>
              </a:rPr>
              <a:t>i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g</a:t>
            </a:r>
            <a:r>
              <a:rPr sz="2000" b="1" spc="5" dirty="0">
                <a:solidFill>
                  <a:srgbClr val="0010FF"/>
                </a:solidFill>
                <a:latin typeface="FZLTZHB--B51-0"/>
                <a:cs typeface="FZLTZHB--B51-0"/>
              </a:rPr>
              <a:t>e</a:t>
            </a:r>
            <a:r>
              <a:rPr sz="2000" b="1" spc="-5" dirty="0">
                <a:solidFill>
                  <a:srgbClr val="0010FF"/>
                </a:solidFill>
                <a:latin typeface="FZLTZHB--B51-0"/>
                <a:cs typeface="FZLTZHB--B51-0"/>
              </a:rPr>
              <a:t>r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d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o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g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-165" dirty="0">
                <a:solidFill>
                  <a:srgbClr val="0010FF"/>
                </a:solidFill>
                <a:latin typeface="FZLTZHB--B51-0"/>
                <a:cs typeface="FZLTZHB--B51-0"/>
              </a:rPr>
              <a:t>c</a:t>
            </a:r>
            <a:r>
              <a:rPr sz="2000" b="1" spc="80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2000" b="1" spc="4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525" dirty="0">
                <a:solidFill>
                  <a:srgbClr val="0010FF"/>
                </a:solidFill>
                <a:latin typeface="FZLTZHB--B51-0"/>
                <a:cs typeface="FZLTZHB--B51-0"/>
              </a:rPr>
              <a:t>']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50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列表类型操作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50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列表功能默写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b="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pc="-5" dirty="0"/>
              <a:t>定义空列表</a:t>
            </a:r>
            <a:r>
              <a:rPr spc="95" dirty="0">
                <a:latin typeface="Arial"/>
                <a:cs typeface="Arial"/>
              </a:rPr>
              <a:t>lt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b="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pc="-5" dirty="0"/>
              <a:t>向</a:t>
            </a:r>
            <a:r>
              <a:rPr spc="95" dirty="0">
                <a:latin typeface="Arial"/>
                <a:cs typeface="Arial"/>
              </a:rPr>
              <a:t>lt</a:t>
            </a:r>
            <a:r>
              <a:rPr spc="-5" dirty="0"/>
              <a:t>新增</a:t>
            </a:r>
            <a:r>
              <a:rPr spc="114" dirty="0">
                <a:latin typeface="Arial"/>
                <a:cs typeface="Arial"/>
              </a:rPr>
              <a:t>5</a:t>
            </a:r>
            <a:r>
              <a:rPr spc="-5" dirty="0"/>
              <a:t>个元素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b="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pc="-5" dirty="0"/>
              <a:t>修改</a:t>
            </a:r>
            <a:r>
              <a:rPr spc="95" dirty="0">
                <a:latin typeface="Arial"/>
                <a:cs typeface="Arial"/>
              </a:rPr>
              <a:t>lt</a:t>
            </a:r>
            <a:r>
              <a:rPr spc="-5" dirty="0"/>
              <a:t>中第</a:t>
            </a:r>
            <a:r>
              <a:rPr spc="114" dirty="0">
                <a:latin typeface="Arial"/>
                <a:cs typeface="Arial"/>
              </a:rPr>
              <a:t>2</a:t>
            </a:r>
            <a:r>
              <a:rPr spc="-5" dirty="0"/>
              <a:t>个元素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b="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pc="-5" dirty="0"/>
              <a:t>向</a:t>
            </a:r>
            <a:r>
              <a:rPr spc="95" dirty="0">
                <a:latin typeface="Arial"/>
                <a:cs typeface="Arial"/>
              </a:rPr>
              <a:t>lt</a:t>
            </a:r>
            <a:r>
              <a:rPr spc="-5" dirty="0"/>
              <a:t>中第</a:t>
            </a:r>
            <a:r>
              <a:rPr spc="114" dirty="0">
                <a:latin typeface="Arial"/>
                <a:cs typeface="Arial"/>
              </a:rPr>
              <a:t>2</a:t>
            </a:r>
            <a:r>
              <a:rPr spc="-5" dirty="0"/>
              <a:t>个位置增加一个元素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b="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pc="-5" dirty="0"/>
              <a:t>从</a:t>
            </a:r>
            <a:r>
              <a:rPr spc="95" dirty="0">
                <a:latin typeface="Arial"/>
                <a:cs typeface="Arial"/>
              </a:rPr>
              <a:t>lt</a:t>
            </a:r>
            <a:r>
              <a:rPr spc="-5" dirty="0"/>
              <a:t>中第</a:t>
            </a:r>
            <a:r>
              <a:rPr spc="114" dirty="0">
                <a:latin typeface="Arial"/>
                <a:cs typeface="Arial"/>
              </a:rPr>
              <a:t>1</a:t>
            </a:r>
            <a:r>
              <a:rPr spc="-5" dirty="0"/>
              <a:t>个位置删除一个元素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b="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pc="-5" dirty="0"/>
              <a:t>删除</a:t>
            </a:r>
            <a:r>
              <a:rPr spc="95" dirty="0">
                <a:latin typeface="Arial"/>
                <a:cs typeface="Arial"/>
              </a:rPr>
              <a:t>lt</a:t>
            </a:r>
            <a:r>
              <a:rPr spc="-5" dirty="0"/>
              <a:t>中第</a:t>
            </a:r>
            <a:r>
              <a:rPr spc="114" dirty="0">
                <a:latin typeface="Arial"/>
                <a:cs typeface="Arial"/>
              </a:rPr>
              <a:t>1</a:t>
            </a:r>
            <a:r>
              <a:rPr spc="200" dirty="0">
                <a:latin typeface="Arial"/>
                <a:cs typeface="Arial"/>
              </a:rPr>
              <a:t>-</a:t>
            </a:r>
            <a:r>
              <a:rPr spc="114" dirty="0">
                <a:latin typeface="Arial"/>
                <a:cs typeface="Arial"/>
              </a:rPr>
              <a:t>3</a:t>
            </a:r>
            <a:r>
              <a:rPr spc="-5" dirty="0"/>
              <a:t>位置元素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b="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pc="-5" dirty="0"/>
              <a:t>判断</a:t>
            </a:r>
            <a:r>
              <a:rPr spc="95" dirty="0">
                <a:latin typeface="Arial"/>
                <a:cs typeface="Arial"/>
              </a:rPr>
              <a:t>lt</a:t>
            </a:r>
            <a:r>
              <a:rPr spc="-5" dirty="0"/>
              <a:t>中是否包含数字</a:t>
            </a:r>
            <a:r>
              <a:rPr spc="120" dirty="0">
                <a:latin typeface="Arial"/>
                <a:cs typeface="Arial"/>
              </a:rPr>
              <a:t>0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b="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pc="-5" dirty="0"/>
              <a:t>向</a:t>
            </a:r>
            <a:r>
              <a:rPr spc="95" dirty="0">
                <a:latin typeface="Arial"/>
                <a:cs typeface="Arial"/>
              </a:rPr>
              <a:t>lt</a:t>
            </a:r>
            <a:r>
              <a:rPr spc="-5" dirty="0"/>
              <a:t>新增数字</a:t>
            </a:r>
            <a:r>
              <a:rPr spc="120" dirty="0">
                <a:latin typeface="Arial"/>
                <a:cs typeface="Arial"/>
              </a:rPr>
              <a:t>0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b="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pc="-5" dirty="0"/>
              <a:t>返回数字</a:t>
            </a:r>
            <a:r>
              <a:rPr spc="114" dirty="0">
                <a:latin typeface="Arial"/>
                <a:cs typeface="Arial"/>
              </a:rPr>
              <a:t>0</a:t>
            </a:r>
            <a:r>
              <a:rPr spc="-5" dirty="0"/>
              <a:t>所在</a:t>
            </a:r>
            <a:r>
              <a:rPr spc="95" dirty="0">
                <a:latin typeface="Arial"/>
                <a:cs typeface="Arial"/>
              </a:rPr>
              <a:t>lt</a:t>
            </a:r>
            <a:r>
              <a:rPr spc="-5" dirty="0"/>
              <a:t>中的索引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b="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pc="95" dirty="0">
                <a:latin typeface="Arial"/>
                <a:cs typeface="Arial"/>
              </a:rPr>
              <a:t>lt</a:t>
            </a:r>
            <a:r>
              <a:rPr spc="-5" dirty="0"/>
              <a:t>的长度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b="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pc="95" dirty="0">
                <a:latin typeface="Arial"/>
                <a:cs typeface="Arial"/>
              </a:rPr>
              <a:t>lt</a:t>
            </a:r>
            <a:r>
              <a:rPr spc="-5" dirty="0"/>
              <a:t>中最大元素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0066FF"/>
              </a:buClr>
              <a:buFont typeface="Wingdings"/>
              <a:buChar char=""/>
              <a:tabLst>
                <a:tab pos="469900" algn="l"/>
              </a:tabLst>
            </a:pPr>
            <a:r>
              <a:rPr spc="-5" dirty="0"/>
              <a:t>清空</a:t>
            </a:r>
            <a:r>
              <a:rPr spc="95" dirty="0">
                <a:latin typeface="Arial"/>
                <a:cs typeface="Arial"/>
              </a:rPr>
              <a:t>lt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50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列表功能默写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b="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pc="-5" dirty="0"/>
              <a:t>定义空列表</a:t>
            </a:r>
            <a:r>
              <a:rPr spc="95" dirty="0">
                <a:latin typeface="Arial"/>
                <a:cs typeface="Arial"/>
              </a:rPr>
              <a:t>lt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b="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pc="-5" dirty="0"/>
              <a:t>向</a:t>
            </a:r>
            <a:r>
              <a:rPr spc="95" dirty="0">
                <a:latin typeface="Arial"/>
                <a:cs typeface="Arial"/>
              </a:rPr>
              <a:t>lt</a:t>
            </a:r>
            <a:r>
              <a:rPr spc="-5" dirty="0"/>
              <a:t>新增</a:t>
            </a:r>
            <a:r>
              <a:rPr spc="114" dirty="0">
                <a:latin typeface="Arial"/>
                <a:cs typeface="Arial"/>
              </a:rPr>
              <a:t>5</a:t>
            </a:r>
            <a:r>
              <a:rPr spc="-5" dirty="0"/>
              <a:t>个元素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b="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pc="-5" dirty="0"/>
              <a:t>修改</a:t>
            </a:r>
            <a:r>
              <a:rPr spc="95" dirty="0">
                <a:latin typeface="Arial"/>
                <a:cs typeface="Arial"/>
              </a:rPr>
              <a:t>lt</a:t>
            </a:r>
            <a:r>
              <a:rPr spc="-5" dirty="0"/>
              <a:t>中第</a:t>
            </a:r>
            <a:r>
              <a:rPr spc="114" dirty="0">
                <a:latin typeface="Arial"/>
                <a:cs typeface="Arial"/>
              </a:rPr>
              <a:t>2</a:t>
            </a:r>
            <a:r>
              <a:rPr spc="-5" dirty="0"/>
              <a:t>个元素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b="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pc="-5" dirty="0"/>
              <a:t>向</a:t>
            </a:r>
            <a:r>
              <a:rPr spc="95" dirty="0">
                <a:latin typeface="Arial"/>
                <a:cs typeface="Arial"/>
              </a:rPr>
              <a:t>lt</a:t>
            </a:r>
            <a:r>
              <a:rPr spc="-5" dirty="0"/>
              <a:t>中第</a:t>
            </a:r>
            <a:r>
              <a:rPr spc="114" dirty="0">
                <a:latin typeface="Arial"/>
                <a:cs typeface="Arial"/>
              </a:rPr>
              <a:t>2</a:t>
            </a:r>
            <a:r>
              <a:rPr spc="-5" dirty="0"/>
              <a:t>个位置增加一个元素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b="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pc="-5" dirty="0"/>
              <a:t>从</a:t>
            </a:r>
            <a:r>
              <a:rPr spc="95" dirty="0">
                <a:latin typeface="Arial"/>
                <a:cs typeface="Arial"/>
              </a:rPr>
              <a:t>lt</a:t>
            </a:r>
            <a:r>
              <a:rPr spc="-5" dirty="0"/>
              <a:t>中第</a:t>
            </a:r>
            <a:r>
              <a:rPr spc="114" dirty="0">
                <a:latin typeface="Arial"/>
                <a:cs typeface="Arial"/>
              </a:rPr>
              <a:t>1</a:t>
            </a:r>
            <a:r>
              <a:rPr spc="-5" dirty="0"/>
              <a:t>个位置删除一个元素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b="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pc="-5" dirty="0"/>
              <a:t>删除</a:t>
            </a:r>
            <a:r>
              <a:rPr spc="95" dirty="0">
                <a:latin typeface="Arial"/>
                <a:cs typeface="Arial"/>
              </a:rPr>
              <a:t>lt</a:t>
            </a:r>
            <a:r>
              <a:rPr spc="-5" dirty="0"/>
              <a:t>中第</a:t>
            </a:r>
            <a:r>
              <a:rPr spc="114" dirty="0">
                <a:latin typeface="Arial"/>
                <a:cs typeface="Arial"/>
              </a:rPr>
              <a:t>1</a:t>
            </a:r>
            <a:r>
              <a:rPr spc="200" dirty="0">
                <a:latin typeface="Arial"/>
                <a:cs typeface="Arial"/>
              </a:rPr>
              <a:t>-</a:t>
            </a:r>
            <a:r>
              <a:rPr spc="114" dirty="0">
                <a:latin typeface="Arial"/>
                <a:cs typeface="Arial"/>
              </a:rPr>
              <a:t>3</a:t>
            </a:r>
            <a:r>
              <a:rPr spc="-5" dirty="0"/>
              <a:t>位置元素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82455" y="1603614"/>
            <a:ext cx="2961640" cy="302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989965" algn="l"/>
                <a:tab pos="12693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345" dirty="0">
                <a:latin typeface="FZLTZHB--B51-0"/>
                <a:cs typeface="FZLTZHB--B51-0"/>
              </a:rPr>
              <a:t>t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95" dirty="0">
                <a:latin typeface="FZLTZHB--B51-0"/>
                <a:cs typeface="FZLTZHB--B51-0"/>
              </a:rPr>
              <a:t>[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0865" algn="l"/>
                <a:tab pos="989965" algn="l"/>
                <a:tab pos="140970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345" dirty="0">
                <a:latin typeface="FZLTZHB--B51-0"/>
                <a:cs typeface="FZLTZHB--B51-0"/>
              </a:rPr>
              <a:t>t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70" dirty="0">
                <a:latin typeface="FZLTZHB--B51-0"/>
                <a:cs typeface="FZLTZHB--B51-0"/>
              </a:rPr>
              <a:t>+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90" dirty="0">
                <a:latin typeface="FZLTZHB--B51-0"/>
                <a:cs typeface="FZLTZHB--B51-0"/>
              </a:rPr>
              <a:t>[</a:t>
            </a:r>
            <a:r>
              <a:rPr sz="2000" b="1" spc="50" dirty="0">
                <a:latin typeface="FZLTZHB--B51-0"/>
                <a:cs typeface="FZLTZHB--B51-0"/>
              </a:rPr>
              <a:t>1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-204" dirty="0">
                <a:latin typeface="FZLTZHB--B51-0"/>
                <a:cs typeface="FZLTZHB--B51-0"/>
              </a:rPr>
              <a:t>2</a:t>
            </a:r>
            <a:r>
              <a:rPr sz="2000" b="1" spc="455" dirty="0">
                <a:latin typeface="FZLTZHB--B51-0"/>
                <a:cs typeface="FZLTZHB--B51-0"/>
              </a:rPr>
              <a:t>,</a:t>
            </a:r>
            <a:r>
              <a:rPr sz="2000" b="1" spc="-225" dirty="0">
                <a:latin typeface="FZLTZHB--B51-0"/>
                <a:cs typeface="FZLTZHB--B51-0"/>
              </a:rPr>
              <a:t>3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-250" dirty="0">
                <a:latin typeface="FZLTZHB--B51-0"/>
                <a:cs typeface="FZLTZHB--B51-0"/>
              </a:rPr>
              <a:t>4</a:t>
            </a:r>
            <a:r>
              <a:rPr sz="2000" b="1" spc="455" dirty="0">
                <a:latin typeface="FZLTZHB--B51-0"/>
                <a:cs typeface="FZLTZHB--B51-0"/>
              </a:rPr>
              <a:t>,</a:t>
            </a:r>
            <a:r>
              <a:rPr sz="2000" b="1" spc="-220" dirty="0">
                <a:latin typeface="FZLTZHB--B51-0"/>
                <a:cs typeface="FZLTZHB--B51-0"/>
              </a:rPr>
              <a:t>5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tabLst>
                <a:tab pos="572135" algn="l"/>
                <a:tab pos="1410970" algn="l"/>
                <a:tab pos="169037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390" dirty="0">
                <a:latin typeface="FZLTZHB--B51-0"/>
                <a:cs typeface="FZLTZHB--B51-0"/>
              </a:rPr>
              <a:t>[</a:t>
            </a:r>
            <a:r>
              <a:rPr sz="2000" b="1" spc="-210" dirty="0">
                <a:latin typeface="FZLTZHB--B51-0"/>
                <a:cs typeface="FZLTZHB--B51-0"/>
              </a:rPr>
              <a:t>2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6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tabLst>
                <a:tab pos="572135" algn="l"/>
                <a:tab pos="238887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425" dirty="0">
                <a:latin typeface="FZLTZHB--B51-0"/>
                <a:cs typeface="FZLTZHB--B51-0"/>
              </a:rPr>
              <a:t>.</a:t>
            </a:r>
            <a:r>
              <a:rPr sz="2000" b="1" spc="565" dirty="0">
                <a:latin typeface="FZLTZHB--B51-0"/>
                <a:cs typeface="FZLTZHB--B51-0"/>
              </a:rPr>
              <a:t>i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-114" dirty="0">
                <a:latin typeface="FZLTZHB--B51-0"/>
                <a:cs typeface="FZLTZHB--B51-0"/>
              </a:rPr>
              <a:t>s</a:t>
            </a:r>
            <a:r>
              <a:rPr sz="2000" b="1" spc="-235" dirty="0">
                <a:latin typeface="FZLTZHB--B51-0"/>
                <a:cs typeface="FZLTZHB--B51-0"/>
              </a:rPr>
              <a:t>e</a:t>
            </a:r>
            <a:r>
              <a:rPr sz="2000" b="1" spc="310" dirty="0">
                <a:latin typeface="FZLTZHB--B51-0"/>
                <a:cs typeface="FZLTZHB--B51-0"/>
              </a:rPr>
              <a:t>r</a:t>
            </a:r>
            <a:r>
              <a:rPr sz="2000" b="1" spc="265" dirty="0"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04" dirty="0">
                <a:latin typeface="FZLTZHB--B51-0"/>
                <a:cs typeface="FZLTZHB--B51-0"/>
              </a:rPr>
              <a:t>2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15" dirty="0">
                <a:latin typeface="FZLTZHB--B51-0"/>
                <a:cs typeface="FZLTZHB--B51-0"/>
              </a:rPr>
              <a:t>7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tabLst>
                <a:tab pos="572135" algn="l"/>
                <a:tab pos="113093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225" dirty="0">
                <a:latin typeface="FZLTZHB--B51-0"/>
                <a:cs typeface="FZLTZHB--B51-0"/>
              </a:rPr>
              <a:t>d</a:t>
            </a:r>
            <a:r>
              <a:rPr sz="2000" b="1" spc="170" dirty="0">
                <a:latin typeface="FZLTZHB--B51-0"/>
                <a:cs typeface="FZLTZHB--B51-0"/>
              </a:rPr>
              <a:t>el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50" dirty="0">
                <a:latin typeface="FZLTZHB--B51-0"/>
                <a:cs typeface="FZLTZHB--B51-0"/>
              </a:rPr>
              <a:t>1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tabLst>
                <a:tab pos="572135" algn="l"/>
                <a:tab pos="113093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225" dirty="0">
                <a:latin typeface="FZLTZHB--B51-0"/>
                <a:cs typeface="FZLTZHB--B51-0"/>
              </a:rPr>
              <a:t>d</a:t>
            </a:r>
            <a:r>
              <a:rPr sz="2000" b="1" spc="170" dirty="0">
                <a:latin typeface="FZLTZHB--B51-0"/>
                <a:cs typeface="FZLTZHB--B51-0"/>
              </a:rPr>
              <a:t>el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50" dirty="0">
                <a:latin typeface="FZLTZHB--B51-0"/>
                <a:cs typeface="FZLTZHB--B51-0"/>
              </a:rPr>
              <a:t>1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-245" dirty="0">
                <a:latin typeface="FZLTZHB--B51-0"/>
                <a:cs typeface="FZLTZHB--B51-0"/>
              </a:rPr>
              <a:t>4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50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列表功能默写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b="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pc="-5" dirty="0"/>
              <a:t>判断</a:t>
            </a:r>
            <a:r>
              <a:rPr spc="95" dirty="0">
                <a:latin typeface="Arial"/>
                <a:cs typeface="Arial"/>
              </a:rPr>
              <a:t>lt</a:t>
            </a:r>
            <a:r>
              <a:rPr spc="-5" dirty="0"/>
              <a:t>中是否包含数字</a:t>
            </a:r>
            <a:r>
              <a:rPr spc="120" dirty="0">
                <a:latin typeface="Arial"/>
                <a:cs typeface="Arial"/>
              </a:rPr>
              <a:t>0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b="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pc="-5" dirty="0"/>
              <a:t>向</a:t>
            </a:r>
            <a:r>
              <a:rPr spc="95" dirty="0">
                <a:latin typeface="Arial"/>
                <a:cs typeface="Arial"/>
              </a:rPr>
              <a:t>lt</a:t>
            </a:r>
            <a:r>
              <a:rPr spc="-5" dirty="0"/>
              <a:t>新增数字</a:t>
            </a:r>
            <a:r>
              <a:rPr spc="120" dirty="0">
                <a:latin typeface="Arial"/>
                <a:cs typeface="Arial"/>
              </a:rPr>
              <a:t>0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b="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pc="-5" dirty="0"/>
              <a:t>返回数字</a:t>
            </a:r>
            <a:r>
              <a:rPr spc="114" dirty="0">
                <a:latin typeface="Arial"/>
                <a:cs typeface="Arial"/>
              </a:rPr>
              <a:t>0</a:t>
            </a:r>
            <a:r>
              <a:rPr spc="-5" dirty="0"/>
              <a:t>所在</a:t>
            </a:r>
            <a:r>
              <a:rPr spc="95" dirty="0">
                <a:latin typeface="Arial"/>
                <a:cs typeface="Arial"/>
              </a:rPr>
              <a:t>lt</a:t>
            </a:r>
            <a:r>
              <a:rPr spc="-5" dirty="0"/>
              <a:t>中的索引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b="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pc="95" dirty="0">
                <a:latin typeface="Arial"/>
                <a:cs typeface="Arial"/>
              </a:rPr>
              <a:t>lt</a:t>
            </a:r>
            <a:r>
              <a:rPr spc="-5" dirty="0"/>
              <a:t>的长度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0" spc="-5" dirty="0">
                <a:solidFill>
                  <a:srgbClr val="0066FF"/>
                </a:solidFill>
                <a:latin typeface="Wingdings"/>
                <a:cs typeface="Wingdings"/>
              </a:rPr>
              <a:t></a:t>
            </a:r>
            <a:r>
              <a:rPr b="0" spc="105" dirty="0">
                <a:solidFill>
                  <a:srgbClr val="0066FF"/>
                </a:solidFill>
                <a:latin typeface="Wingdings"/>
                <a:cs typeface="Wingdings"/>
              </a:rPr>
              <a:t> </a:t>
            </a:r>
            <a:r>
              <a:rPr spc="95" dirty="0">
                <a:latin typeface="Arial"/>
                <a:cs typeface="Arial"/>
              </a:rPr>
              <a:t>lt</a:t>
            </a:r>
            <a:r>
              <a:rPr spc="-5" dirty="0"/>
              <a:t>中最大元素</a:t>
            </a: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0066FF"/>
              </a:buClr>
              <a:buFont typeface="Wingdings"/>
              <a:buChar char=""/>
              <a:tabLst>
                <a:tab pos="469900" algn="l"/>
              </a:tabLst>
            </a:pPr>
            <a:r>
              <a:rPr spc="-5" dirty="0"/>
              <a:t>清空</a:t>
            </a:r>
            <a:r>
              <a:rPr spc="95" dirty="0">
                <a:latin typeface="Arial"/>
                <a:cs typeface="Arial"/>
              </a:rPr>
              <a:t>lt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3457" y="1667812"/>
            <a:ext cx="2261870" cy="302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850900" algn="l"/>
                <a:tab pos="127000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250" dirty="0">
                <a:latin typeface="FZLTZHB--B51-0"/>
                <a:cs typeface="FZLTZHB--B51-0"/>
              </a:rPr>
              <a:t>0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65" dirty="0">
                <a:latin typeface="FZLTZHB--B51-0"/>
                <a:cs typeface="FZLTZHB--B51-0"/>
              </a:rPr>
              <a:t>i</a:t>
            </a:r>
            <a:r>
              <a:rPr sz="2000" b="1" spc="-250" dirty="0">
                <a:latin typeface="FZLTZHB--B51-0"/>
                <a:cs typeface="FZLTZHB--B51-0"/>
              </a:rPr>
              <a:t>n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345" dirty="0">
                <a:latin typeface="FZLTZHB--B51-0"/>
                <a:cs typeface="FZLTZHB--B51-0"/>
              </a:rPr>
              <a:t>t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08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425" dirty="0">
                <a:latin typeface="FZLTZHB--B51-0"/>
                <a:cs typeface="FZLTZHB--B51-0"/>
              </a:rPr>
              <a:t>.</a:t>
            </a:r>
            <a:r>
              <a:rPr sz="2000" b="1" spc="-229" dirty="0">
                <a:latin typeface="FZLTZHB--B51-0"/>
                <a:cs typeface="FZLTZHB--B51-0"/>
              </a:rPr>
              <a:t>a</a:t>
            </a:r>
            <a:r>
              <a:rPr sz="2000" b="1" spc="-235" dirty="0">
                <a:latin typeface="FZLTZHB--B51-0"/>
                <a:cs typeface="FZLTZHB--B51-0"/>
              </a:rPr>
              <a:t>ppe</a:t>
            </a:r>
            <a:r>
              <a:rPr sz="2000" b="1" spc="-240" dirty="0">
                <a:latin typeface="FZLTZHB--B51-0"/>
                <a:cs typeface="FZLTZHB--B51-0"/>
              </a:rPr>
              <a:t>n</a:t>
            </a:r>
            <a:r>
              <a:rPr sz="2000" b="1" spc="-245" dirty="0">
                <a:latin typeface="FZLTZHB--B51-0"/>
                <a:cs typeface="FZLTZHB--B51-0"/>
              </a:rPr>
              <a:t>d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425" dirty="0">
                <a:latin typeface="FZLTZHB--B51-0"/>
                <a:cs typeface="FZLTZHB--B51-0"/>
              </a:rPr>
              <a:t>.</a:t>
            </a:r>
            <a:r>
              <a:rPr sz="2000" b="1" spc="565" dirty="0">
                <a:latin typeface="FZLTZHB--B51-0"/>
                <a:cs typeface="FZLTZHB--B51-0"/>
              </a:rPr>
              <a:t>i</a:t>
            </a:r>
            <a:r>
              <a:rPr sz="2000" b="1" spc="-245" dirty="0">
                <a:latin typeface="FZLTZHB--B51-0"/>
                <a:cs typeface="FZLTZHB--B51-0"/>
              </a:rPr>
              <a:t>n</a:t>
            </a:r>
            <a:r>
              <a:rPr sz="2000" b="1" spc="-225" dirty="0">
                <a:latin typeface="FZLTZHB--B51-0"/>
                <a:cs typeface="FZLTZHB--B51-0"/>
              </a:rPr>
              <a:t>d</a:t>
            </a:r>
            <a:r>
              <a:rPr sz="2000" b="1" spc="-235" dirty="0">
                <a:latin typeface="FZLTZHB--B51-0"/>
                <a:cs typeface="FZLTZHB--B51-0"/>
              </a:rPr>
              <a:t>e</a:t>
            </a:r>
            <a:r>
              <a:rPr sz="2000" b="1" spc="-155" dirty="0">
                <a:latin typeface="FZLTZHB--B51-0"/>
                <a:cs typeface="FZLTZHB--B51-0"/>
              </a:rPr>
              <a:t>x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40" dirty="0">
                <a:latin typeface="FZLTZHB--B51-0"/>
                <a:cs typeface="FZLTZHB--B51-0"/>
              </a:rPr>
              <a:t>en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380" dirty="0">
                <a:latin typeface="FZLTZHB--B51-0"/>
                <a:cs typeface="FZLTZHB--B51-0"/>
              </a:rPr>
              <a:t>l</a:t>
            </a:r>
            <a:r>
              <a:rPr sz="2000" b="1" spc="540" dirty="0">
                <a:latin typeface="FZLTZHB--B51-0"/>
                <a:cs typeface="FZLTZHB--B51-0"/>
              </a:rPr>
              <a:t>t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08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900" dirty="0">
                <a:latin typeface="FZLTZHB--B51-0"/>
                <a:cs typeface="FZLTZHB--B51-0"/>
              </a:rPr>
              <a:t>m</a:t>
            </a:r>
            <a:r>
              <a:rPr sz="2000" b="1" spc="-229" dirty="0">
                <a:latin typeface="FZLTZHB--B51-0"/>
                <a:cs typeface="FZLTZHB--B51-0"/>
              </a:rPr>
              <a:t>a</a:t>
            </a:r>
            <a:r>
              <a:rPr sz="2000" b="1" spc="95" dirty="0">
                <a:latin typeface="FZLTZHB--B51-0"/>
                <a:cs typeface="FZLTZHB--B51-0"/>
              </a:rPr>
              <a:t>x</a:t>
            </a:r>
            <a:r>
              <a:rPr sz="2000" b="1" spc="55" dirty="0">
                <a:latin typeface="FZLTZHB--B51-0"/>
                <a:cs typeface="FZLTZHB--B51-0"/>
              </a:rPr>
              <a:t>(</a:t>
            </a:r>
            <a:r>
              <a:rPr sz="2000" b="1" spc="380" dirty="0">
                <a:latin typeface="FZLTZHB--B51-0"/>
                <a:cs typeface="FZLTZHB--B51-0"/>
              </a:rPr>
              <a:t>l</a:t>
            </a:r>
            <a:r>
              <a:rPr sz="2000" b="1" spc="540" dirty="0">
                <a:latin typeface="FZLTZHB--B51-0"/>
                <a:cs typeface="FZLTZHB--B51-0"/>
              </a:rPr>
              <a:t>t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708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380" dirty="0">
                <a:latin typeface="FZLTZHB--B51-0"/>
                <a:cs typeface="FZLTZHB--B51-0"/>
              </a:rPr>
              <a:t>l</a:t>
            </a:r>
            <a:r>
              <a:rPr sz="2000" b="1" spc="535" dirty="0">
                <a:latin typeface="FZLTZHB--B51-0"/>
                <a:cs typeface="FZLTZHB--B51-0"/>
              </a:rPr>
              <a:t>t</a:t>
            </a:r>
            <a:r>
              <a:rPr sz="2000" b="1" spc="425" dirty="0">
                <a:latin typeface="FZLTZHB--B51-0"/>
                <a:cs typeface="FZLTZHB--B51-0"/>
              </a:rPr>
              <a:t>.</a:t>
            </a:r>
            <a:r>
              <a:rPr sz="2000" b="1" spc="-175" dirty="0">
                <a:latin typeface="FZLTZHB--B51-0"/>
                <a:cs typeface="FZLTZHB--B51-0"/>
              </a:rPr>
              <a:t>c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-229" dirty="0">
                <a:latin typeface="FZLTZHB--B51-0"/>
                <a:cs typeface="FZLTZHB--B51-0"/>
              </a:rPr>
              <a:t>a</a:t>
            </a:r>
            <a:r>
              <a:rPr sz="2000" b="1" spc="235" dirty="0">
                <a:latin typeface="FZLTZHB--B51-0"/>
                <a:cs typeface="FZLTZHB--B51-0"/>
              </a:rPr>
              <a:t>r</a:t>
            </a:r>
            <a:r>
              <a:rPr sz="2000" b="1" spc="300" dirty="0">
                <a:latin typeface="FZLTZHB--B51-0"/>
                <a:cs typeface="FZLTZHB--B51-0"/>
              </a:rPr>
              <a:t>(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26283" y="2302361"/>
            <a:ext cx="40919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序列类型应用场景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787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序列类型应用场景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501" y="1529255"/>
            <a:ext cx="7868284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935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数据表示：元组</a:t>
            </a:r>
            <a:r>
              <a:rPr sz="2400" b="1" spc="114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和</a:t>
            </a:r>
            <a:r>
              <a:rPr sz="2400" b="1" spc="114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列表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元组用于元素不改变的应用场景，更多用于固定搭配场景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列表更加灵活，它是最常用的序列类型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最主要作用：表示一组有序数据，进而操作它们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7939" y="1486035"/>
            <a:ext cx="6823075" cy="232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400" b="1" spc="-95" dirty="0">
                <a:latin typeface="Arial"/>
                <a:cs typeface="Arial"/>
              </a:rPr>
              <a:t>…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400" b="1" i="1" spc="-7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dirty="0">
                <a:latin typeface="Heiti SC"/>
                <a:cs typeface="Heiti SC"/>
              </a:rPr>
              <a:t>遍历循环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计数、字符串、列表、文件</a:t>
            </a:r>
            <a:r>
              <a:rPr sz="2400" b="1" spc="-9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buClr>
                <a:srgbClr val="007EDE"/>
              </a:buClr>
              <a:buFont typeface="Arial"/>
              <a:buChar char="-"/>
              <a:tabLst>
                <a:tab pos="236854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while</a:t>
            </a:r>
            <a:r>
              <a:rPr sz="2400" b="1" dirty="0">
                <a:latin typeface="Heiti SC"/>
                <a:cs typeface="Heiti SC"/>
              </a:rPr>
              <a:t>无限循环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  <a:buClr>
                <a:srgbClr val="007EDE"/>
              </a:buClr>
              <a:buFont typeface="Arial"/>
              <a:buChar char="-"/>
            </a:pPr>
            <a:endParaRPr sz="200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buClr>
                <a:srgbClr val="007EDE"/>
              </a:buClr>
              <a:buFont typeface="Arial"/>
              <a:buChar char="-"/>
              <a:tabLst>
                <a:tab pos="236854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contin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u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spc="5" dirty="0">
                <a:latin typeface="Heiti SC"/>
                <a:cs typeface="Heiti SC"/>
              </a:rPr>
              <a:t>和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bre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ak</a:t>
            </a:r>
            <a:r>
              <a:rPr sz="2400" b="1" dirty="0">
                <a:latin typeface="Heiti SC"/>
                <a:cs typeface="Heiti SC"/>
              </a:rPr>
              <a:t>保留</a:t>
            </a:r>
            <a:r>
              <a:rPr sz="2400" b="1" spc="5" dirty="0">
                <a:latin typeface="Heiti SC"/>
                <a:cs typeface="Heiti SC"/>
              </a:rPr>
              <a:t>字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退出当前循环层次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循环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else</a:t>
            </a:r>
            <a:r>
              <a:rPr sz="2400" b="1" dirty="0">
                <a:latin typeface="Heiti SC"/>
                <a:cs typeface="Heiti SC"/>
              </a:rPr>
              <a:t>的高级用法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与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break</a:t>
            </a:r>
            <a:r>
              <a:rPr sz="2400" b="1" dirty="0">
                <a:latin typeface="Heiti SC"/>
                <a:cs typeface="Heiti SC"/>
              </a:rPr>
              <a:t>有关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28689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程序的循环结构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30160" y="3936878"/>
            <a:ext cx="875365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787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序列类型应用场景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58584" y="1529255"/>
            <a:ext cx="12446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元素遍历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5766" y="2693859"/>
            <a:ext cx="315150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70380" algn="l"/>
                <a:tab pos="2942590" algn="l"/>
              </a:tabLst>
            </a:pPr>
            <a:r>
              <a:rPr sz="2800" b="1" i="1" spc="-145" dirty="0">
                <a:solidFill>
                  <a:srgbClr val="FF921A"/>
                </a:solidFill>
                <a:latin typeface="Menlo"/>
                <a:cs typeface="Menlo"/>
              </a:rPr>
              <a:t>f</a:t>
            </a:r>
            <a:r>
              <a:rPr sz="2800" b="1" i="1" spc="-150" dirty="0">
                <a:solidFill>
                  <a:srgbClr val="FF921A"/>
                </a:solidFill>
                <a:latin typeface="Menlo"/>
                <a:cs typeface="Menlo"/>
              </a:rPr>
              <a:t>o</a:t>
            </a:r>
            <a:r>
              <a:rPr sz="2800" b="1" i="1" spc="-145" dirty="0">
                <a:solidFill>
                  <a:srgbClr val="FF921A"/>
                </a:solidFill>
                <a:latin typeface="Menlo"/>
                <a:cs typeface="Menlo"/>
              </a:rPr>
              <a:t>r</a:t>
            </a:r>
            <a:r>
              <a:rPr sz="2800" b="1" i="1" spc="-150" dirty="0">
                <a:solidFill>
                  <a:srgbClr val="FF921A"/>
                </a:solidFill>
                <a:latin typeface="Menlo"/>
                <a:cs typeface="Menlo"/>
              </a:rPr>
              <a:t> </a:t>
            </a:r>
            <a:r>
              <a:rPr sz="2800" b="1" spc="229" dirty="0">
                <a:latin typeface="FZLTZHB--B51-0"/>
                <a:cs typeface="FZLTZHB--B51-0"/>
              </a:rPr>
              <a:t>it</a:t>
            </a:r>
            <a:r>
              <a:rPr sz="2800" b="1" spc="495" dirty="0">
                <a:latin typeface="FZLTZHB--B51-0"/>
                <a:cs typeface="FZLTZHB--B51-0"/>
              </a:rPr>
              <a:t>e</a:t>
            </a:r>
            <a:r>
              <a:rPr sz="2800" b="1" spc="-1260" dirty="0">
                <a:latin typeface="FZLTZHB--B51-0"/>
                <a:cs typeface="FZLTZHB--B51-0"/>
              </a:rPr>
              <a:t>m</a:t>
            </a:r>
            <a:r>
              <a:rPr sz="2800" b="1" dirty="0">
                <a:latin typeface="FZLTZHB--B51-0"/>
                <a:cs typeface="FZLTZHB--B51-0"/>
              </a:rPr>
              <a:t>	</a:t>
            </a:r>
            <a:r>
              <a:rPr sz="2800" b="1" i="1" spc="-145" dirty="0">
                <a:solidFill>
                  <a:srgbClr val="FF921A"/>
                </a:solidFill>
                <a:latin typeface="Menlo"/>
                <a:cs typeface="Menlo"/>
              </a:rPr>
              <a:t>in</a:t>
            </a:r>
            <a:r>
              <a:rPr sz="2800" b="1" i="1" spc="-155" dirty="0">
                <a:solidFill>
                  <a:srgbClr val="FF921A"/>
                </a:solidFill>
                <a:latin typeface="Menlo"/>
                <a:cs typeface="Menlo"/>
              </a:rPr>
              <a:t> </a:t>
            </a:r>
            <a:r>
              <a:rPr sz="2800" b="1" spc="805" dirty="0">
                <a:latin typeface="FZLTZHB--B51-0"/>
                <a:cs typeface="FZLTZHB--B51-0"/>
              </a:rPr>
              <a:t>l</a:t>
            </a:r>
            <a:r>
              <a:rPr sz="2800" b="1" spc="-165" dirty="0">
                <a:latin typeface="FZLTZHB--B51-0"/>
                <a:cs typeface="FZLTZHB--B51-0"/>
              </a:rPr>
              <a:t>s</a:t>
            </a:r>
            <a:r>
              <a:rPr sz="2800" b="1" dirty="0">
                <a:latin typeface="FZLTZHB--B51-0"/>
                <a:cs typeface="FZLTZHB--B51-0"/>
              </a:rPr>
              <a:t>	</a:t>
            </a:r>
            <a:r>
              <a:rPr sz="2800" b="1" spc="595" dirty="0">
                <a:solidFill>
                  <a:srgbClr val="C00000"/>
                </a:solidFill>
                <a:latin typeface="FZLTZHB--B51-0"/>
                <a:cs typeface="FZLTZHB--B51-0"/>
              </a:rPr>
              <a:t>:</a:t>
            </a:r>
            <a:endParaRPr sz="28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7933" y="3526192"/>
            <a:ext cx="148463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90" dirty="0">
                <a:latin typeface="FZLTZHB--B51-0"/>
                <a:cs typeface="FZLTZHB--B51-0"/>
              </a:rPr>
              <a:t>&lt;</a:t>
            </a:r>
            <a:r>
              <a:rPr sz="2800" b="1" dirty="0">
                <a:latin typeface="Heiti SC"/>
                <a:cs typeface="Heiti SC"/>
              </a:rPr>
              <a:t>语句块</a:t>
            </a:r>
            <a:r>
              <a:rPr sz="2800" b="1" spc="-375" dirty="0">
                <a:latin typeface="FZLTZHB--B51-0"/>
                <a:cs typeface="FZLTZHB--B51-0"/>
              </a:rPr>
              <a:t>&gt;</a:t>
            </a:r>
            <a:endParaRPr sz="28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6421" y="2693859"/>
            <a:ext cx="315150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70380" algn="l"/>
                <a:tab pos="2942590" algn="l"/>
              </a:tabLst>
            </a:pPr>
            <a:r>
              <a:rPr sz="2800" b="1" i="1" spc="-145" dirty="0">
                <a:solidFill>
                  <a:srgbClr val="FF921A"/>
                </a:solidFill>
                <a:latin typeface="Menlo"/>
                <a:cs typeface="Menlo"/>
              </a:rPr>
              <a:t>f</a:t>
            </a:r>
            <a:r>
              <a:rPr sz="2800" b="1" i="1" spc="-150" dirty="0">
                <a:solidFill>
                  <a:srgbClr val="FF921A"/>
                </a:solidFill>
                <a:latin typeface="Menlo"/>
                <a:cs typeface="Menlo"/>
              </a:rPr>
              <a:t>o</a:t>
            </a:r>
            <a:r>
              <a:rPr sz="2800" b="1" i="1" spc="-145" dirty="0">
                <a:solidFill>
                  <a:srgbClr val="FF921A"/>
                </a:solidFill>
                <a:latin typeface="Menlo"/>
                <a:cs typeface="Menlo"/>
              </a:rPr>
              <a:t>r</a:t>
            </a:r>
            <a:r>
              <a:rPr sz="2800" b="1" i="1" spc="-150" dirty="0">
                <a:solidFill>
                  <a:srgbClr val="FF921A"/>
                </a:solidFill>
                <a:latin typeface="Menlo"/>
                <a:cs typeface="Menlo"/>
              </a:rPr>
              <a:t> </a:t>
            </a:r>
            <a:r>
              <a:rPr sz="2800" b="1" spc="229" dirty="0">
                <a:latin typeface="FZLTZHB--B51-0"/>
                <a:cs typeface="FZLTZHB--B51-0"/>
              </a:rPr>
              <a:t>it</a:t>
            </a:r>
            <a:r>
              <a:rPr sz="2800" b="1" spc="495" dirty="0">
                <a:latin typeface="FZLTZHB--B51-0"/>
                <a:cs typeface="FZLTZHB--B51-0"/>
              </a:rPr>
              <a:t>e</a:t>
            </a:r>
            <a:r>
              <a:rPr sz="2800" b="1" spc="-1260" dirty="0">
                <a:latin typeface="FZLTZHB--B51-0"/>
                <a:cs typeface="FZLTZHB--B51-0"/>
              </a:rPr>
              <a:t>m</a:t>
            </a:r>
            <a:r>
              <a:rPr sz="2800" b="1" dirty="0">
                <a:latin typeface="FZLTZHB--B51-0"/>
                <a:cs typeface="FZLTZHB--B51-0"/>
              </a:rPr>
              <a:t>	</a:t>
            </a:r>
            <a:r>
              <a:rPr sz="2800" b="1" i="1" spc="-145" dirty="0">
                <a:solidFill>
                  <a:srgbClr val="FF921A"/>
                </a:solidFill>
                <a:latin typeface="Menlo"/>
                <a:cs typeface="Menlo"/>
              </a:rPr>
              <a:t>in</a:t>
            </a:r>
            <a:r>
              <a:rPr sz="2800" b="1" i="1" spc="-155" dirty="0">
                <a:solidFill>
                  <a:srgbClr val="FF921A"/>
                </a:solidFill>
                <a:latin typeface="Menlo"/>
                <a:cs typeface="Menlo"/>
              </a:rPr>
              <a:t> </a:t>
            </a:r>
            <a:r>
              <a:rPr sz="2800" b="1" spc="490" dirty="0">
                <a:latin typeface="FZLTZHB--B51-0"/>
                <a:cs typeface="FZLTZHB--B51-0"/>
              </a:rPr>
              <a:t>t</a:t>
            </a:r>
            <a:r>
              <a:rPr sz="2800" b="1" spc="-330" dirty="0">
                <a:latin typeface="FZLTZHB--B51-0"/>
                <a:cs typeface="FZLTZHB--B51-0"/>
              </a:rPr>
              <a:t>p</a:t>
            </a:r>
            <a:r>
              <a:rPr sz="2800" b="1" dirty="0">
                <a:latin typeface="FZLTZHB--B51-0"/>
                <a:cs typeface="FZLTZHB--B51-0"/>
              </a:rPr>
              <a:t>	</a:t>
            </a:r>
            <a:r>
              <a:rPr sz="2800" b="1" spc="595" dirty="0">
                <a:solidFill>
                  <a:srgbClr val="C00000"/>
                </a:solidFill>
                <a:latin typeface="FZLTZHB--B51-0"/>
                <a:cs typeface="FZLTZHB--B51-0"/>
              </a:rPr>
              <a:t>:</a:t>
            </a:r>
            <a:endParaRPr sz="28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48588" y="3526192"/>
            <a:ext cx="148463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90" dirty="0">
                <a:latin typeface="FZLTZHB--B51-0"/>
                <a:cs typeface="FZLTZHB--B51-0"/>
              </a:rPr>
              <a:t>&lt;</a:t>
            </a:r>
            <a:r>
              <a:rPr sz="2800" b="1" dirty="0">
                <a:latin typeface="Heiti SC"/>
                <a:cs typeface="Heiti SC"/>
              </a:rPr>
              <a:t>语句块</a:t>
            </a:r>
            <a:r>
              <a:rPr sz="2800" b="1" spc="-375" dirty="0">
                <a:latin typeface="FZLTZHB--B51-0"/>
                <a:cs typeface="FZLTZHB--B51-0"/>
              </a:rPr>
              <a:t>&gt;</a:t>
            </a:r>
            <a:endParaRPr sz="28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0787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序列类型应用场景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4857" y="1529255"/>
            <a:ext cx="6649084" cy="3313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1597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数据保护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3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如果不希望数据被程序所改变，转换成元组类型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L="695960">
              <a:lnSpc>
                <a:spcPct val="100000"/>
              </a:lnSpc>
              <a:tabLst>
                <a:tab pos="1254125" algn="l"/>
                <a:tab pos="1673860" algn="l"/>
                <a:tab pos="1953260" algn="l"/>
                <a:tab pos="3071495" algn="l"/>
                <a:tab pos="4050029" algn="l"/>
                <a:tab pos="530733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90" dirty="0">
                <a:latin typeface="FZLTZHB--B51-0"/>
                <a:cs typeface="FZLTZHB--B51-0"/>
              </a:rPr>
              <a:t>[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75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80" dirty="0">
                <a:solidFill>
                  <a:srgbClr val="1DB41D"/>
                </a:solidFill>
                <a:latin typeface="FZLTZHB--B51-0"/>
                <a:cs typeface="FZLTZHB--B51-0"/>
              </a:rPr>
              <a:t>a</a:t>
            </a:r>
            <a:r>
              <a:rPr sz="20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20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g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95" dirty="0">
                <a:solidFill>
                  <a:srgbClr val="1DB41D"/>
                </a:solidFill>
                <a:latin typeface="FZLTZHB--B51-0"/>
                <a:cs typeface="FZLTZHB--B51-0"/>
              </a:rPr>
              <a:t>i</a:t>
            </a:r>
            <a:r>
              <a:rPr sz="2000" b="1" spc="240" dirty="0">
                <a:solidFill>
                  <a:srgbClr val="1DB41D"/>
                </a:solidFill>
                <a:latin typeface="FZLTZHB--B51-0"/>
                <a:cs typeface="FZLTZHB--B51-0"/>
              </a:rPr>
              <a:t>g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2000" b="1" spc="240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spc="-225" dirty="0">
                <a:latin typeface="FZLTZHB--B51-0"/>
                <a:cs typeface="FZLTZHB--B51-0"/>
              </a:rPr>
              <a:t>2</a:t>
            </a:r>
            <a:r>
              <a:rPr sz="2000" b="1" spc="-235" dirty="0">
                <a:latin typeface="FZLTZHB--B51-0"/>
                <a:cs typeface="FZLTZHB--B51-0"/>
              </a:rPr>
              <a:t>4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  <a:p>
            <a:pPr marL="696595">
              <a:lnSpc>
                <a:spcPct val="100000"/>
              </a:lnSpc>
              <a:spcBef>
                <a:spcPts val="1200"/>
              </a:spcBef>
              <a:tabLst>
                <a:tab pos="1255395" algn="l"/>
                <a:tab pos="1674495" algn="l"/>
                <a:tab pos="195389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345" dirty="0">
                <a:latin typeface="FZLTZHB--B51-0"/>
                <a:cs typeface="FZLTZHB--B51-0"/>
              </a:rPr>
              <a:t>t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-245" dirty="0">
                <a:latin typeface="FZLTZHB--B51-0"/>
                <a:cs typeface="FZLTZHB--B51-0"/>
              </a:rPr>
              <a:t>u</a:t>
            </a:r>
            <a:r>
              <a:rPr sz="2000" b="1" spc="240" dirty="0">
                <a:latin typeface="FZLTZHB--B51-0"/>
                <a:cs typeface="FZLTZHB--B51-0"/>
              </a:rPr>
              <a:t>p</a:t>
            </a:r>
            <a:r>
              <a:rPr sz="2000" b="1" spc="90" dirty="0">
                <a:latin typeface="FZLTZHB--B51-0"/>
                <a:cs typeface="FZLTZHB--B51-0"/>
              </a:rPr>
              <a:t>l</a:t>
            </a:r>
            <a:r>
              <a:rPr sz="2000" b="1" spc="-225" dirty="0">
                <a:latin typeface="FZLTZHB--B51-0"/>
                <a:cs typeface="FZLTZHB--B51-0"/>
              </a:rPr>
              <a:t>e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135" dirty="0"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s</a:t>
            </a:r>
            <a:r>
              <a:rPr sz="2000" b="1" spc="305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696595">
              <a:lnSpc>
                <a:spcPct val="100000"/>
              </a:lnSpc>
              <a:spcBef>
                <a:spcPts val="1200"/>
              </a:spcBef>
              <a:tabLst>
                <a:tab pos="125539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345" dirty="0">
                <a:latin typeface="FZLTZHB--B51-0"/>
                <a:cs typeface="FZLTZHB--B51-0"/>
              </a:rPr>
              <a:t>t</a:t>
            </a:r>
            <a:endParaRPr sz="2000">
              <a:latin typeface="FZLTZHB--B51-0"/>
              <a:cs typeface="FZLTZHB--B51-0"/>
            </a:endParaRPr>
          </a:p>
          <a:p>
            <a:pPr marL="696595">
              <a:lnSpc>
                <a:spcPct val="100000"/>
              </a:lnSpc>
              <a:spcBef>
                <a:spcPts val="1200"/>
              </a:spcBef>
              <a:tabLst>
                <a:tab pos="1814195" algn="l"/>
                <a:tab pos="2793365" algn="l"/>
                <a:tab pos="4050665" algn="l"/>
              </a:tabLst>
            </a:pPr>
            <a:r>
              <a:rPr sz="2000" b="1" spc="300" dirty="0">
                <a:solidFill>
                  <a:srgbClr val="0010FF"/>
                </a:solidFill>
                <a:latin typeface="FZLTZHB--B51-0"/>
                <a:cs typeface="FZLTZHB--B51-0"/>
              </a:rPr>
              <a:t>(</a:t>
            </a:r>
            <a:r>
              <a:rPr sz="2000" b="1" spc="12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360" dirty="0">
                <a:solidFill>
                  <a:srgbClr val="0010FF"/>
                </a:solidFill>
                <a:latin typeface="FZLTZHB--B51-0"/>
                <a:cs typeface="FZLTZHB--B51-0"/>
              </a:rPr>
              <a:t>c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a</a:t>
            </a:r>
            <a:r>
              <a:rPr sz="2000" b="1" spc="35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65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66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do</a:t>
            </a:r>
            <a:r>
              <a:rPr sz="2000" b="1" spc="-235" dirty="0">
                <a:solidFill>
                  <a:srgbClr val="0010FF"/>
                </a:solidFill>
                <a:latin typeface="FZLTZHB--B51-0"/>
                <a:cs typeface="FZLTZHB--B51-0"/>
              </a:rPr>
              <a:t>g</a:t>
            </a:r>
            <a:r>
              <a:rPr sz="2000" b="1" spc="555" dirty="0">
                <a:solidFill>
                  <a:srgbClr val="0010FF"/>
                </a:solidFill>
                <a:latin typeface="FZLTZHB--B51-0"/>
                <a:cs typeface="FZLTZHB--B51-0"/>
              </a:rPr>
              <a:t>',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370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630" dirty="0">
                <a:solidFill>
                  <a:srgbClr val="0010FF"/>
                </a:solidFill>
                <a:latin typeface="FZLTZHB--B51-0"/>
                <a:cs typeface="FZLTZHB--B51-0"/>
              </a:rPr>
              <a:t>t</a:t>
            </a: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i</a:t>
            </a:r>
            <a:r>
              <a:rPr sz="2000" b="1" spc="250" dirty="0">
                <a:solidFill>
                  <a:srgbClr val="0010FF"/>
                </a:solidFill>
                <a:latin typeface="FZLTZHB--B51-0"/>
                <a:cs typeface="FZLTZHB--B51-0"/>
              </a:rPr>
              <a:t>g</a:t>
            </a:r>
            <a:r>
              <a:rPr sz="2000" b="1" spc="-225" dirty="0">
                <a:solidFill>
                  <a:srgbClr val="0010FF"/>
                </a:solidFill>
                <a:latin typeface="FZLTZHB--B51-0"/>
                <a:cs typeface="FZLTZHB--B51-0"/>
              </a:rPr>
              <a:t>e</a:t>
            </a:r>
            <a:r>
              <a:rPr sz="2000" b="1" spc="595" dirty="0">
                <a:solidFill>
                  <a:srgbClr val="0010FF"/>
                </a:solidFill>
                <a:latin typeface="FZLTZHB--B51-0"/>
                <a:cs typeface="FZLTZHB--B51-0"/>
              </a:rPr>
              <a:t>r</a:t>
            </a:r>
            <a:r>
              <a:rPr sz="2000" b="1" spc="295" dirty="0">
                <a:solidFill>
                  <a:srgbClr val="0010FF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02</a:t>
            </a:r>
            <a:r>
              <a:rPr sz="2000" b="1" spc="30" dirty="0">
                <a:solidFill>
                  <a:srgbClr val="0010FF"/>
                </a:solidFill>
                <a:latin typeface="FZLTZHB--B51-0"/>
                <a:cs typeface="FZLTZHB--B51-0"/>
              </a:rPr>
              <a:t>4)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2791" y="2302361"/>
            <a:ext cx="2058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单元小结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0035" y="3736352"/>
            <a:ext cx="875360" cy="805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5921" y="1654513"/>
            <a:ext cx="7564755" cy="230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序列是基类类型，扩展类型包括：字符串、元组和列表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元组用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和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0" dirty="0">
                <a:latin typeface="Arial"/>
                <a:cs typeface="Arial"/>
              </a:rPr>
              <a:t>upl</a:t>
            </a:r>
            <a:r>
              <a:rPr sz="2400" b="1" spc="85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创建，列表用</a:t>
            </a:r>
            <a:r>
              <a:rPr sz="2400" b="1" spc="135" dirty="0">
                <a:latin typeface="Arial"/>
                <a:cs typeface="Arial"/>
              </a:rPr>
              <a:t>[]</a:t>
            </a:r>
            <a:r>
              <a:rPr sz="2400" b="1" dirty="0">
                <a:latin typeface="Heiti SC"/>
                <a:cs typeface="Heiti SC"/>
              </a:rPr>
              <a:t>和</a:t>
            </a:r>
            <a:r>
              <a:rPr sz="2400" b="1" spc="-155" dirty="0">
                <a:latin typeface="Arial"/>
                <a:cs typeface="Arial"/>
              </a:rPr>
              <a:t>s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spc="165" dirty="0">
                <a:latin typeface="Arial"/>
                <a:cs typeface="Arial"/>
              </a:rPr>
              <a:t>t(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创建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元组操作与序列操作基本相同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列表操作在序列操作基础上，增加了更多的灵活性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28689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序列类型及操作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31549" y="1996584"/>
            <a:ext cx="568071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 Unicode MS"/>
                <a:cs typeface="Arial Unicode MS"/>
              </a:rPr>
              <a:t>实例</a:t>
            </a:r>
            <a:r>
              <a:rPr sz="4400" spc="130" dirty="0">
                <a:latin typeface="Microsoft Sans Serif"/>
                <a:cs typeface="Microsoft Sans Serif"/>
              </a:rPr>
              <a:t>9</a:t>
            </a:r>
            <a:r>
              <a:rPr sz="4400" spc="-165" dirty="0">
                <a:latin typeface="Microsoft Sans Serif"/>
                <a:cs typeface="Microsoft Sans Serif"/>
              </a:rPr>
              <a:t>:</a:t>
            </a:r>
            <a:r>
              <a:rPr sz="4400" spc="130" dirty="0">
                <a:latin typeface="Microsoft Sans Serif"/>
                <a:cs typeface="Microsoft Sans Serif"/>
              </a:rPr>
              <a:t> </a:t>
            </a:r>
            <a:r>
              <a:rPr sz="4400" spc="-5" dirty="0">
                <a:latin typeface="Arial Unicode MS"/>
                <a:cs typeface="Arial Unicode MS"/>
              </a:rPr>
              <a:t>基本统计值计算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323" rIns="0" bIns="0" rtlCol="0">
            <a:spAutoFit/>
          </a:bodyPr>
          <a:lstStyle/>
          <a:p>
            <a:pPr marL="387985">
              <a:lnSpc>
                <a:spcPct val="100000"/>
              </a:lnSpc>
            </a:pPr>
            <a:r>
              <a:rPr sz="2400" spc="-135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170" dirty="0">
                <a:solidFill>
                  <a:srgbClr val="1C85EE"/>
                </a:solidFill>
                <a:latin typeface="Microsoft Sans Serif"/>
                <a:cs typeface="Microsoft Sans Serif"/>
              </a:rPr>
              <a:t>thon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8477" cy="54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925" y="3632453"/>
            <a:ext cx="1841508" cy="57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4630" y="2302361"/>
            <a:ext cx="617474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基本统计值计算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问</a:t>
            </a:r>
            <a:r>
              <a:rPr sz="4000" spc="-10" dirty="0">
                <a:latin typeface="Arial Unicode MS"/>
                <a:cs typeface="Arial Unicode MS"/>
              </a:rPr>
              <a:t>题</a:t>
            </a:r>
            <a:r>
              <a:rPr sz="4000" dirty="0">
                <a:latin typeface="Arial Unicode MS"/>
                <a:cs typeface="Arial Unicode MS"/>
              </a:rPr>
              <a:t>分析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450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问题分析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66286" y="1529255"/>
            <a:ext cx="5861050" cy="286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206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基本统计值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需求：给出一组数，对它们有个概要理解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72110" indent="-360045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该怎么做呢？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72110">
              <a:lnSpc>
                <a:spcPct val="100000"/>
              </a:lnSpc>
              <a:spcBef>
                <a:spcPts val="1639"/>
              </a:spcBef>
            </a:pPr>
            <a:r>
              <a:rPr sz="2400" b="1" dirty="0">
                <a:latin typeface="Heiti SC"/>
                <a:cs typeface="Heiti SC"/>
              </a:rPr>
              <a:t>总个数、求和、平均值、方差、中位数</a:t>
            </a:r>
            <a:r>
              <a:rPr sz="2400" b="1" spc="-9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450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问题分析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281" y="1529255"/>
            <a:ext cx="8072755" cy="3177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970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基本统计值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3550">
              <a:latin typeface="Times New Roman"/>
              <a:cs typeface="Times New Roman"/>
            </a:endParaRPr>
          </a:p>
          <a:p>
            <a:pPr marL="433705" algn="ctr">
              <a:lnSpc>
                <a:spcPts val="2575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方差：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ts val="2575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总个数：</a:t>
            </a:r>
            <a:r>
              <a:rPr sz="2400" b="1" spc="30" dirty="0">
                <a:latin typeface="Arial"/>
                <a:cs typeface="Arial"/>
              </a:rPr>
              <a:t>l</a:t>
            </a:r>
            <a:r>
              <a:rPr sz="2400" b="1" spc="70" dirty="0">
                <a:latin typeface="Arial"/>
                <a:cs typeface="Arial"/>
              </a:rPr>
              <a:t>e</a:t>
            </a:r>
            <a:r>
              <a:rPr sz="2400" b="1" spc="80" dirty="0">
                <a:latin typeface="Arial"/>
                <a:cs typeface="Arial"/>
              </a:rPr>
              <a:t>n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  <a:p>
            <a:pPr marL="3684904">
              <a:lnSpc>
                <a:spcPct val="100000"/>
              </a:lnSpc>
              <a:spcBef>
                <a:spcPts val="290"/>
              </a:spcBef>
            </a:pPr>
            <a:r>
              <a:rPr sz="2000" b="1" spc="-5" dirty="0">
                <a:latin typeface="Heiti SC"/>
                <a:cs typeface="Heiti SC"/>
              </a:rPr>
              <a:t>各数据与平均数差的平方和的平均数</a:t>
            </a:r>
            <a:endParaRPr sz="2000">
              <a:latin typeface="Heiti SC"/>
              <a:cs typeface="Heiti SC"/>
            </a:endParaRPr>
          </a:p>
          <a:p>
            <a:pPr marL="12700">
              <a:lnSpc>
                <a:spcPts val="2705"/>
              </a:lnSpc>
              <a:spcBef>
                <a:spcPts val="18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求和：</a:t>
            </a:r>
            <a:r>
              <a:rPr sz="2400" b="1" spc="125" dirty="0">
                <a:latin typeface="Arial"/>
                <a:cs typeface="Arial"/>
              </a:rPr>
              <a:t>fo</a:t>
            </a:r>
            <a:r>
              <a:rPr sz="2400" b="1" spc="105" dirty="0">
                <a:latin typeface="Arial"/>
                <a:cs typeface="Arial"/>
              </a:rPr>
              <a:t>r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…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85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3684904">
              <a:lnSpc>
                <a:spcPts val="2705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中位数：排序，然后</a:t>
            </a:r>
            <a:r>
              <a:rPr sz="2400" b="1" spc="-9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45"/>
              </a:lnSpc>
              <a:spcBef>
                <a:spcPts val="34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平均值：求和</a:t>
            </a:r>
            <a:r>
              <a:rPr sz="2400" b="1" spc="459" dirty="0">
                <a:latin typeface="Arial"/>
                <a:cs typeface="Arial"/>
              </a:rPr>
              <a:t>/</a:t>
            </a:r>
            <a:r>
              <a:rPr sz="2400" b="1" dirty="0">
                <a:latin typeface="Heiti SC"/>
                <a:cs typeface="Heiti SC"/>
              </a:rPr>
              <a:t>总个数</a:t>
            </a:r>
            <a:endParaRPr sz="2400">
              <a:latin typeface="Heiti SC"/>
              <a:cs typeface="Heiti SC"/>
            </a:endParaRPr>
          </a:p>
          <a:p>
            <a:pPr marL="3684904">
              <a:lnSpc>
                <a:spcPts val="2065"/>
              </a:lnSpc>
            </a:pPr>
            <a:r>
              <a:rPr sz="2000" b="1" spc="-5" dirty="0">
                <a:latin typeface="Heiti SC"/>
                <a:cs typeface="Heiti SC"/>
              </a:rPr>
              <a:t>奇数找中间</a:t>
            </a:r>
            <a:r>
              <a:rPr sz="2000" b="1" spc="114" dirty="0">
                <a:latin typeface="Arial"/>
                <a:cs typeface="Arial"/>
              </a:rPr>
              <a:t>1</a:t>
            </a:r>
            <a:r>
              <a:rPr sz="2000" b="1" spc="-5" dirty="0">
                <a:latin typeface="Heiti SC"/>
                <a:cs typeface="Heiti SC"/>
              </a:rPr>
              <a:t>个，偶数找中</a:t>
            </a:r>
            <a:r>
              <a:rPr sz="2000" b="1" dirty="0">
                <a:latin typeface="Heiti SC"/>
                <a:cs typeface="Heiti SC"/>
              </a:rPr>
              <a:t>间</a:t>
            </a:r>
            <a:r>
              <a:rPr sz="2000" b="1" spc="120" dirty="0">
                <a:latin typeface="Arial"/>
                <a:cs typeface="Arial"/>
              </a:rPr>
              <a:t>2</a:t>
            </a:r>
            <a:r>
              <a:rPr sz="2000" b="1" spc="-5" dirty="0">
                <a:latin typeface="Heiti SC"/>
                <a:cs typeface="Heiti SC"/>
              </a:rPr>
              <a:t>个</a:t>
            </a:r>
            <a:r>
              <a:rPr sz="2000" b="1" dirty="0">
                <a:latin typeface="Heiti SC"/>
                <a:cs typeface="Heiti SC"/>
              </a:rPr>
              <a:t>取</a:t>
            </a:r>
            <a:r>
              <a:rPr sz="2000" b="1" spc="-5" dirty="0">
                <a:latin typeface="Heiti SC"/>
                <a:cs typeface="Heiti SC"/>
              </a:rPr>
              <a:t>平均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4630" y="2302361"/>
            <a:ext cx="617474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基本统计值计算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实</a:t>
            </a:r>
            <a:r>
              <a:rPr sz="4000" spc="-10" dirty="0">
                <a:latin typeface="Arial Unicode MS"/>
                <a:cs typeface="Arial Unicode MS"/>
              </a:rPr>
              <a:t>例</a:t>
            </a:r>
            <a:r>
              <a:rPr sz="4000" dirty="0">
                <a:latin typeface="Arial Unicode MS"/>
                <a:cs typeface="Arial Unicode MS"/>
              </a:rPr>
              <a:t>讲解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3725" y="3821239"/>
            <a:ext cx="875360" cy="805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98549" y="1558043"/>
            <a:ext cx="6741795" cy="232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使用保留字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def</a:t>
            </a:r>
            <a:r>
              <a:rPr sz="2400" b="1" dirty="0">
                <a:latin typeface="Heiti SC"/>
                <a:cs typeface="Heiti SC"/>
              </a:rPr>
              <a:t>定义函数，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lam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bd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2400" b="1" dirty="0">
                <a:latin typeface="Heiti SC"/>
                <a:cs typeface="Heiti SC"/>
              </a:rPr>
              <a:t>定义匿名函数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可选参数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赋初值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、可变参数</a:t>
            </a:r>
            <a:r>
              <a:rPr sz="2400" b="1" spc="135" dirty="0">
                <a:latin typeface="Arial"/>
                <a:cs typeface="Arial"/>
              </a:rPr>
              <a:t>(*</a:t>
            </a:r>
            <a:r>
              <a:rPr sz="2400" b="1" spc="225" dirty="0">
                <a:latin typeface="Arial"/>
                <a:cs typeface="Arial"/>
              </a:rPr>
              <a:t>b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、名称传递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保留字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return</a:t>
            </a:r>
            <a:r>
              <a:rPr sz="2400" b="1" dirty="0">
                <a:latin typeface="Heiti SC"/>
                <a:cs typeface="Heiti SC"/>
              </a:rPr>
              <a:t>可以返回任意多个结果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保留字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global</a:t>
            </a:r>
            <a:r>
              <a:rPr sz="2400" b="1" dirty="0">
                <a:latin typeface="Heiti SC"/>
                <a:cs typeface="Heiti SC"/>
              </a:rPr>
              <a:t>声明使用全局变量，一些隐式规则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32746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函数的定义与使用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1231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基本统计值计算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291" y="862995"/>
            <a:ext cx="189611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65" dirty="0">
                <a:solidFill>
                  <a:srgbClr val="DC0012"/>
                </a:solidFill>
                <a:latin typeface="FZLTZHB--B51-0"/>
                <a:cs typeface="FZLTZHB--B51-0"/>
              </a:rPr>
              <a:t>#CalSt</a:t>
            </a:r>
            <a:r>
              <a:rPr sz="1400" b="1" spc="-70" dirty="0">
                <a:solidFill>
                  <a:srgbClr val="DC0012"/>
                </a:solidFill>
                <a:latin typeface="FZLTZHB--B51-0"/>
                <a:cs typeface="FZLTZHB--B51-0"/>
              </a:rPr>
              <a:t>a</a:t>
            </a:r>
            <a:r>
              <a:rPr sz="1400" b="1" spc="140" dirty="0">
                <a:solidFill>
                  <a:srgbClr val="DC0012"/>
                </a:solidFill>
                <a:latin typeface="FZLTZHB--B51-0"/>
                <a:cs typeface="FZLTZHB--B51-0"/>
              </a:rPr>
              <a:t>tistic</a:t>
            </a:r>
            <a:r>
              <a:rPr sz="1400" b="1" spc="200" dirty="0">
                <a:solidFill>
                  <a:srgbClr val="DC0012"/>
                </a:solidFill>
                <a:latin typeface="FZLTZHB--B51-0"/>
                <a:cs typeface="FZLTZHB--B51-0"/>
              </a:rPr>
              <a:t>s</a:t>
            </a:r>
            <a:r>
              <a:rPr sz="1400" b="1" spc="-50" dirty="0">
                <a:solidFill>
                  <a:srgbClr val="DC0012"/>
                </a:solidFill>
                <a:latin typeface="FZLTZHB--B51-0"/>
                <a:cs typeface="FZLTZHB--B51-0"/>
              </a:rPr>
              <a:t>V1.py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291" y="1108536"/>
            <a:ext cx="4675505" cy="3286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 marR="635635" indent="-393700">
              <a:lnSpc>
                <a:spcPct val="120000"/>
              </a:lnSpc>
              <a:tabLst>
                <a:tab pos="1981200" algn="l"/>
              </a:tabLst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ge</a:t>
            </a:r>
            <a:r>
              <a:rPr sz="1400" b="1" spc="235" dirty="0">
                <a:solidFill>
                  <a:srgbClr val="0101FF"/>
                </a:solidFill>
                <a:latin typeface="FZLTZHB--B51-0"/>
                <a:cs typeface="FZLTZHB--B51-0"/>
              </a:rPr>
              <a:t>t</a:t>
            </a:r>
            <a:r>
              <a:rPr sz="1400" b="1" spc="-425" dirty="0">
                <a:solidFill>
                  <a:srgbClr val="0101FF"/>
                </a:solidFill>
                <a:latin typeface="FZLTZHB--B51-0"/>
                <a:cs typeface="FZLTZHB--B51-0"/>
              </a:rPr>
              <a:t>N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u</a:t>
            </a:r>
            <a:r>
              <a:rPr sz="1400" b="1" spc="-630" dirty="0">
                <a:solidFill>
                  <a:srgbClr val="0101FF"/>
                </a:solidFill>
                <a:latin typeface="FZLTZHB--B51-0"/>
                <a:cs typeface="FZLTZHB--B51-0"/>
              </a:rPr>
              <a:t>m</a:t>
            </a:r>
            <a:r>
              <a:rPr sz="1400" b="1" spc="260" dirty="0">
                <a:latin typeface="FZLTZHB--B51-0"/>
                <a:cs typeface="FZLTZHB--B51-0"/>
              </a:rPr>
              <a:t>()</a:t>
            </a:r>
            <a:r>
              <a:rPr sz="1400" b="1" spc="215" dirty="0">
                <a:latin typeface="FZLTZHB--B51-0"/>
                <a:cs typeface="FZLTZHB--B51-0"/>
              </a:rPr>
              <a:t>:</a:t>
            </a:r>
            <a:r>
              <a:rPr sz="1400" b="1" dirty="0">
                <a:latin typeface="FZLTZHB--B51-0"/>
                <a:cs typeface="FZLTZHB--B51-0"/>
              </a:rPr>
              <a:t>	</a:t>
            </a:r>
            <a:r>
              <a:rPr sz="1400" b="1" spc="-135" dirty="0">
                <a:latin typeface="FZLTZHB--B51-0"/>
                <a:cs typeface="FZLTZHB--B51-0"/>
              </a:rPr>
              <a:t>#</a:t>
            </a:r>
            <a:r>
              <a:rPr sz="1400" b="1" spc="-5" dirty="0">
                <a:latin typeface="Heiti SC"/>
                <a:cs typeface="Heiti SC"/>
              </a:rPr>
              <a:t>获取用户不定长度的输入 </a:t>
            </a:r>
            <a:r>
              <a:rPr sz="1400" b="1" spc="-275" dirty="0">
                <a:latin typeface="FZLTZHB--B51-0"/>
                <a:cs typeface="FZLTZHB--B51-0"/>
              </a:rPr>
              <a:t>nu</a:t>
            </a:r>
            <a:r>
              <a:rPr sz="1400" b="1" spc="-405" dirty="0">
                <a:latin typeface="FZLTZHB--B51-0"/>
                <a:cs typeface="FZLTZHB--B51-0"/>
              </a:rPr>
              <a:t>m</a:t>
            </a:r>
            <a:r>
              <a:rPr sz="1400" b="1" spc="-85" dirty="0">
                <a:latin typeface="FZLTZHB--B51-0"/>
                <a:cs typeface="FZLTZHB--B51-0"/>
              </a:rPr>
              <a:t>s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280" dirty="0">
                <a:latin typeface="FZLTZHB--B51-0"/>
                <a:cs typeface="FZLTZHB--B51-0"/>
              </a:rPr>
              <a:t>[]</a:t>
            </a:r>
            <a:endParaRPr sz="140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395" dirty="0">
                <a:latin typeface="FZLTZHB--B51-0"/>
                <a:cs typeface="FZLTZHB--B51-0"/>
              </a:rPr>
              <a:t>i</a:t>
            </a:r>
            <a:r>
              <a:rPr sz="1400" b="1" spc="-434" dirty="0">
                <a:latin typeface="FZLTZHB--B51-0"/>
                <a:cs typeface="FZLTZHB--B51-0"/>
              </a:rPr>
              <a:t>N</a:t>
            </a:r>
            <a:r>
              <a:rPr sz="1400" b="1" spc="-175" dirty="0">
                <a:latin typeface="FZLTZHB--B51-0"/>
                <a:cs typeface="FZLTZHB--B51-0"/>
              </a:rPr>
              <a:t>u</a:t>
            </a:r>
            <a:r>
              <a:rPr sz="1400" b="1" spc="-630" dirty="0">
                <a:latin typeface="FZLTZHB--B51-0"/>
                <a:cs typeface="FZLTZHB--B51-0"/>
              </a:rPr>
              <a:t>m</a:t>
            </a:r>
            <a:r>
              <a:rPr sz="1400" b="1" spc="-300" dirty="0">
                <a:latin typeface="FZLTZHB--B51-0"/>
                <a:cs typeface="FZLTZHB--B51-0"/>
              </a:rPr>
              <a:t>S</a:t>
            </a:r>
            <a:r>
              <a:rPr sz="1400" b="1" spc="245" dirty="0">
                <a:latin typeface="FZLTZHB--B51-0"/>
                <a:cs typeface="FZLTZHB--B51-0"/>
              </a:rPr>
              <a:t>t</a:t>
            </a:r>
            <a:r>
              <a:rPr sz="1400" b="1" spc="165" dirty="0">
                <a:latin typeface="FZLTZHB--B51-0"/>
                <a:cs typeface="FZLTZHB--B51-0"/>
              </a:rPr>
              <a:t>r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395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14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1400" b="1" spc="-17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1400" b="1" spc="-165" dirty="0">
                <a:solidFill>
                  <a:srgbClr val="900090"/>
                </a:solidFill>
                <a:latin typeface="FZLTZHB--B51-0"/>
                <a:cs typeface="FZLTZHB--B51-0"/>
              </a:rPr>
              <a:t>u</a:t>
            </a:r>
            <a:r>
              <a:rPr sz="14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195" dirty="0">
                <a:solidFill>
                  <a:srgbClr val="00AA03"/>
                </a:solidFill>
                <a:latin typeface="FZLTZHB--B51-0"/>
                <a:cs typeface="FZLTZHB--B51-0"/>
              </a:rPr>
              <a:t>"</a:t>
            </a:r>
            <a:r>
              <a:rPr sz="1400" b="1" spc="-5" dirty="0">
                <a:solidFill>
                  <a:srgbClr val="00AA03"/>
                </a:solidFill>
                <a:latin typeface="Heiti SC"/>
                <a:cs typeface="Heiti SC"/>
              </a:rPr>
              <a:t>请</a:t>
            </a:r>
            <a:r>
              <a:rPr sz="1400" b="1" dirty="0">
                <a:solidFill>
                  <a:srgbClr val="00AA03"/>
                </a:solidFill>
                <a:latin typeface="Heiti SC"/>
                <a:cs typeface="Heiti SC"/>
              </a:rPr>
              <a:t>输</a:t>
            </a:r>
            <a:r>
              <a:rPr sz="1400" b="1" spc="-5" dirty="0">
                <a:solidFill>
                  <a:srgbClr val="00AA03"/>
                </a:solidFill>
                <a:latin typeface="Heiti SC"/>
                <a:cs typeface="Heiti SC"/>
              </a:rPr>
              <a:t>入数</a:t>
            </a:r>
            <a:r>
              <a:rPr sz="1400" b="1" dirty="0">
                <a:solidFill>
                  <a:srgbClr val="00AA03"/>
                </a:solidFill>
                <a:latin typeface="Heiti SC"/>
                <a:cs typeface="Heiti SC"/>
              </a:rPr>
              <a:t>字</a:t>
            </a:r>
            <a:r>
              <a:rPr sz="1400" b="1" spc="220" dirty="0">
                <a:solidFill>
                  <a:srgbClr val="00AA03"/>
                </a:solidFill>
                <a:latin typeface="FZLTZHB--B51-0"/>
                <a:cs typeface="FZLTZHB--B51-0"/>
              </a:rPr>
              <a:t>(</a:t>
            </a:r>
            <a:r>
              <a:rPr sz="1400" b="1" spc="-5" dirty="0">
                <a:solidFill>
                  <a:srgbClr val="00AA03"/>
                </a:solidFill>
                <a:latin typeface="Heiti SC"/>
                <a:cs typeface="Heiti SC"/>
              </a:rPr>
              <a:t>回车</a:t>
            </a:r>
            <a:r>
              <a:rPr sz="1400" b="1" dirty="0">
                <a:solidFill>
                  <a:srgbClr val="00AA03"/>
                </a:solidFill>
                <a:latin typeface="Heiti SC"/>
                <a:cs typeface="Heiti SC"/>
              </a:rPr>
              <a:t>退出</a:t>
            </a:r>
            <a:r>
              <a:rPr sz="1400" b="1" spc="220" dirty="0">
                <a:solidFill>
                  <a:srgbClr val="00AA03"/>
                </a:solidFill>
                <a:latin typeface="FZLTZHB--B51-0"/>
                <a:cs typeface="FZLTZHB--B51-0"/>
              </a:rPr>
              <a:t>)</a:t>
            </a:r>
            <a:r>
              <a:rPr sz="1400" b="1" spc="295" dirty="0">
                <a:solidFill>
                  <a:srgbClr val="00AA03"/>
                </a:solidFill>
                <a:latin typeface="FZLTZHB--B51-0"/>
                <a:cs typeface="FZLTZHB--B51-0"/>
              </a:rPr>
              <a:t>:</a:t>
            </a:r>
            <a:r>
              <a:rPr sz="1400" b="1" dirty="0">
                <a:solidFill>
                  <a:srgbClr val="00AA03"/>
                </a:solidFill>
                <a:latin typeface="FZLTZHB--B51-0"/>
                <a:cs typeface="FZLTZHB--B51-0"/>
              </a:rPr>
              <a:t> </a:t>
            </a:r>
            <a:r>
              <a:rPr sz="1400" b="1" spc="25" dirty="0">
                <a:solidFill>
                  <a:srgbClr val="00AA03"/>
                </a:solidFill>
                <a:latin typeface="FZLTZHB--B51-0"/>
                <a:cs typeface="FZLTZHB--B51-0"/>
              </a:rPr>
              <a:t> </a:t>
            </a:r>
            <a:r>
              <a:rPr sz="1400" b="1" spc="185" dirty="0">
                <a:solidFill>
                  <a:srgbClr val="00AA03"/>
                </a:solidFill>
                <a:latin typeface="FZLTZHB--B51-0"/>
                <a:cs typeface="FZLTZHB--B51-0"/>
              </a:rPr>
              <a:t>"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799465" marR="1308735" indent="-394335">
              <a:lnSpc>
                <a:spcPct val="12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wh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75" dirty="0">
                <a:latin typeface="FZLTZHB--B51-0"/>
                <a:cs typeface="FZLTZHB--B51-0"/>
              </a:rPr>
              <a:t>iNu</a:t>
            </a:r>
            <a:r>
              <a:rPr sz="1400" b="1" spc="-290" dirty="0">
                <a:latin typeface="FZLTZHB--B51-0"/>
                <a:cs typeface="FZLTZHB--B51-0"/>
              </a:rPr>
              <a:t>m</a:t>
            </a:r>
            <a:r>
              <a:rPr sz="1400" b="1" spc="40" dirty="0">
                <a:latin typeface="FZLTZHB--B51-0"/>
                <a:cs typeface="FZLTZHB--B51-0"/>
              </a:rPr>
              <a:t>St</a:t>
            </a:r>
            <a:r>
              <a:rPr sz="1400" b="1" spc="25" dirty="0">
                <a:latin typeface="FZLTZHB--B51-0"/>
                <a:cs typeface="FZLTZHB--B51-0"/>
              </a:rPr>
              <a:t>r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40" dirty="0">
                <a:latin typeface="FZLTZHB--B51-0"/>
                <a:cs typeface="FZLTZHB--B51-0"/>
              </a:rPr>
              <a:t>!</a:t>
            </a:r>
            <a:r>
              <a:rPr sz="1400" b="1" spc="7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229" dirty="0">
                <a:latin typeface="FZLTZHB--B51-0"/>
                <a:cs typeface="FZLTZHB--B51-0"/>
              </a:rPr>
              <a:t>"":</a:t>
            </a:r>
            <a:r>
              <a:rPr sz="1400" b="1" spc="165" dirty="0">
                <a:latin typeface="FZLTZHB--B51-0"/>
                <a:cs typeface="FZLTZHB--B51-0"/>
              </a:rPr>
              <a:t> </a:t>
            </a:r>
            <a:r>
              <a:rPr sz="1400" b="1" spc="-150" dirty="0">
                <a:latin typeface="FZLTZHB--B51-0"/>
                <a:cs typeface="FZLTZHB--B51-0"/>
              </a:rPr>
              <a:t>nums.</a:t>
            </a:r>
            <a:r>
              <a:rPr sz="1400" b="1" spc="-145" dirty="0">
                <a:latin typeface="FZLTZHB--B51-0"/>
                <a:cs typeface="FZLTZHB--B51-0"/>
              </a:rPr>
              <a:t>a</a:t>
            </a:r>
            <a:r>
              <a:rPr sz="1400" b="1" spc="-165" dirty="0">
                <a:latin typeface="FZLTZHB--B51-0"/>
                <a:cs typeface="FZLTZHB--B51-0"/>
              </a:rPr>
              <a:t>ppend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-155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1400" b="1" spc="60" dirty="0">
                <a:solidFill>
                  <a:srgbClr val="900090"/>
                </a:solidFill>
                <a:latin typeface="FZLTZHB--B51-0"/>
                <a:cs typeface="FZLTZHB--B51-0"/>
              </a:rPr>
              <a:t>val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-60" dirty="0">
                <a:latin typeface="FZLTZHB--B51-0"/>
                <a:cs typeface="FZLTZHB--B51-0"/>
              </a:rPr>
              <a:t>iN</a:t>
            </a:r>
            <a:r>
              <a:rPr sz="1400" b="1" spc="-65" dirty="0">
                <a:latin typeface="FZLTZHB--B51-0"/>
                <a:cs typeface="FZLTZHB--B51-0"/>
              </a:rPr>
              <a:t>u</a:t>
            </a:r>
            <a:r>
              <a:rPr sz="1400" b="1" spc="-130" dirty="0">
                <a:latin typeface="FZLTZHB--B51-0"/>
                <a:cs typeface="FZLTZHB--B51-0"/>
              </a:rPr>
              <a:t>mStr</a:t>
            </a:r>
            <a:r>
              <a:rPr sz="1400" b="1" spc="220" dirty="0">
                <a:latin typeface="FZLTZHB--B51-0"/>
                <a:cs typeface="FZLTZHB--B51-0"/>
              </a:rPr>
              <a:t>))</a:t>
            </a:r>
            <a:endParaRPr sz="1400">
              <a:latin typeface="FZLTZHB--B51-0"/>
              <a:cs typeface="FZLTZHB--B51-0"/>
            </a:endParaRPr>
          </a:p>
          <a:p>
            <a:pPr marL="799465">
              <a:lnSpc>
                <a:spcPct val="100000"/>
              </a:lnSpc>
              <a:spcBef>
                <a:spcPts val="335"/>
              </a:spcBef>
            </a:pPr>
            <a:r>
              <a:rPr sz="1400" b="1" spc="395" dirty="0">
                <a:latin typeface="FZLTZHB--B51-0"/>
                <a:cs typeface="FZLTZHB--B51-0"/>
              </a:rPr>
              <a:t>i</a:t>
            </a:r>
            <a:r>
              <a:rPr sz="1400" b="1" spc="-434" dirty="0">
                <a:latin typeface="FZLTZHB--B51-0"/>
                <a:cs typeface="FZLTZHB--B51-0"/>
              </a:rPr>
              <a:t>N</a:t>
            </a:r>
            <a:r>
              <a:rPr sz="1400" b="1" spc="-175" dirty="0">
                <a:latin typeface="FZLTZHB--B51-0"/>
                <a:cs typeface="FZLTZHB--B51-0"/>
              </a:rPr>
              <a:t>u</a:t>
            </a:r>
            <a:r>
              <a:rPr sz="1400" b="1" spc="-630" dirty="0">
                <a:latin typeface="FZLTZHB--B51-0"/>
                <a:cs typeface="FZLTZHB--B51-0"/>
              </a:rPr>
              <a:t>m</a:t>
            </a:r>
            <a:r>
              <a:rPr sz="1400" b="1" spc="-300" dirty="0">
                <a:latin typeface="FZLTZHB--B51-0"/>
                <a:cs typeface="FZLTZHB--B51-0"/>
              </a:rPr>
              <a:t>S</a:t>
            </a:r>
            <a:r>
              <a:rPr sz="1400" b="1" spc="245" dirty="0">
                <a:latin typeface="FZLTZHB--B51-0"/>
                <a:cs typeface="FZLTZHB--B51-0"/>
              </a:rPr>
              <a:t>t</a:t>
            </a:r>
            <a:r>
              <a:rPr sz="1400" b="1" spc="165" dirty="0">
                <a:latin typeface="FZLTZHB--B51-0"/>
                <a:cs typeface="FZLTZHB--B51-0"/>
              </a:rPr>
              <a:t>r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30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395" dirty="0">
                <a:solidFill>
                  <a:srgbClr val="900090"/>
                </a:solidFill>
                <a:latin typeface="FZLTZHB--B51-0"/>
                <a:cs typeface="FZLTZHB--B51-0"/>
              </a:rPr>
              <a:t>i</a:t>
            </a:r>
            <a:r>
              <a:rPr sz="14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1400" b="1" spc="-17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1400" b="1" spc="-165" dirty="0">
                <a:solidFill>
                  <a:srgbClr val="900090"/>
                </a:solidFill>
                <a:latin typeface="FZLTZHB--B51-0"/>
                <a:cs typeface="FZLTZHB--B51-0"/>
              </a:rPr>
              <a:t>u</a:t>
            </a:r>
            <a:r>
              <a:rPr sz="14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195" dirty="0">
                <a:solidFill>
                  <a:srgbClr val="00AA03"/>
                </a:solidFill>
                <a:latin typeface="FZLTZHB--B51-0"/>
                <a:cs typeface="FZLTZHB--B51-0"/>
              </a:rPr>
              <a:t>"</a:t>
            </a:r>
            <a:r>
              <a:rPr sz="1400" b="1" spc="-5" dirty="0">
                <a:solidFill>
                  <a:srgbClr val="00AA03"/>
                </a:solidFill>
                <a:latin typeface="Heiti SC"/>
                <a:cs typeface="Heiti SC"/>
              </a:rPr>
              <a:t>请输</a:t>
            </a:r>
            <a:r>
              <a:rPr sz="1400" b="1" dirty="0">
                <a:solidFill>
                  <a:srgbClr val="00AA03"/>
                </a:solidFill>
                <a:latin typeface="Heiti SC"/>
                <a:cs typeface="Heiti SC"/>
              </a:rPr>
              <a:t>入</a:t>
            </a:r>
            <a:r>
              <a:rPr sz="1400" b="1" spc="-5" dirty="0">
                <a:solidFill>
                  <a:srgbClr val="00AA03"/>
                </a:solidFill>
                <a:latin typeface="Heiti SC"/>
                <a:cs typeface="Heiti SC"/>
              </a:rPr>
              <a:t>数</a:t>
            </a:r>
            <a:r>
              <a:rPr sz="1400" b="1" dirty="0">
                <a:solidFill>
                  <a:srgbClr val="00AA03"/>
                </a:solidFill>
                <a:latin typeface="Heiti SC"/>
                <a:cs typeface="Heiti SC"/>
              </a:rPr>
              <a:t>字</a:t>
            </a:r>
            <a:r>
              <a:rPr sz="1400" b="1" spc="210" dirty="0">
                <a:solidFill>
                  <a:srgbClr val="00AA03"/>
                </a:solidFill>
                <a:latin typeface="FZLTZHB--B51-0"/>
                <a:cs typeface="FZLTZHB--B51-0"/>
              </a:rPr>
              <a:t>(</a:t>
            </a:r>
            <a:r>
              <a:rPr sz="1400" b="1" dirty="0">
                <a:solidFill>
                  <a:srgbClr val="00AA03"/>
                </a:solidFill>
                <a:latin typeface="Heiti SC"/>
                <a:cs typeface="Heiti SC"/>
              </a:rPr>
              <a:t>回</a:t>
            </a:r>
            <a:r>
              <a:rPr sz="1400" b="1" spc="-5" dirty="0">
                <a:solidFill>
                  <a:srgbClr val="00AA03"/>
                </a:solidFill>
                <a:latin typeface="Heiti SC"/>
                <a:cs typeface="Heiti SC"/>
              </a:rPr>
              <a:t>车退</a:t>
            </a:r>
            <a:r>
              <a:rPr sz="1400" b="1" dirty="0">
                <a:solidFill>
                  <a:srgbClr val="00AA03"/>
                </a:solidFill>
                <a:latin typeface="Heiti SC"/>
                <a:cs typeface="Heiti SC"/>
              </a:rPr>
              <a:t>出</a:t>
            </a:r>
            <a:r>
              <a:rPr sz="1400" b="1" spc="225" dirty="0">
                <a:solidFill>
                  <a:srgbClr val="00AA03"/>
                </a:solidFill>
                <a:latin typeface="FZLTZHB--B51-0"/>
                <a:cs typeface="FZLTZHB--B51-0"/>
              </a:rPr>
              <a:t>)</a:t>
            </a:r>
            <a:r>
              <a:rPr sz="1400" b="1" spc="295" dirty="0">
                <a:solidFill>
                  <a:srgbClr val="00AA03"/>
                </a:solidFill>
                <a:latin typeface="FZLTZHB--B51-0"/>
                <a:cs typeface="FZLTZHB--B51-0"/>
              </a:rPr>
              <a:t>:</a:t>
            </a:r>
            <a:r>
              <a:rPr sz="1400" b="1" dirty="0">
                <a:solidFill>
                  <a:srgbClr val="00AA03"/>
                </a:solidFill>
                <a:latin typeface="FZLTZHB--B51-0"/>
                <a:cs typeface="FZLTZHB--B51-0"/>
              </a:rPr>
              <a:t> </a:t>
            </a:r>
            <a:r>
              <a:rPr sz="1400" b="1" spc="25" dirty="0">
                <a:solidFill>
                  <a:srgbClr val="00AA03"/>
                </a:solidFill>
                <a:latin typeface="FZLTZHB--B51-0"/>
                <a:cs typeface="FZLTZHB--B51-0"/>
              </a:rPr>
              <a:t> </a:t>
            </a:r>
            <a:r>
              <a:rPr sz="1400" b="1" spc="185" dirty="0">
                <a:solidFill>
                  <a:srgbClr val="00AA03"/>
                </a:solidFill>
                <a:latin typeface="FZLTZHB--B51-0"/>
                <a:cs typeface="FZLTZHB--B51-0"/>
              </a:rPr>
              <a:t>"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ur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275" dirty="0">
                <a:latin typeface="FZLTZHB--B51-0"/>
                <a:cs typeface="FZLTZHB--B51-0"/>
              </a:rPr>
              <a:t>nu</a:t>
            </a:r>
            <a:r>
              <a:rPr sz="1400" b="1" spc="-405" dirty="0">
                <a:latin typeface="FZLTZHB--B51-0"/>
                <a:cs typeface="FZLTZHB--B51-0"/>
              </a:rPr>
              <a:t>m</a:t>
            </a:r>
            <a:r>
              <a:rPr sz="1400" b="1" spc="-85" dirty="0">
                <a:latin typeface="FZLTZHB--B51-0"/>
                <a:cs typeface="FZLTZHB--B51-0"/>
              </a:rPr>
              <a:t>s</a:t>
            </a:r>
            <a:endParaRPr sz="1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750">
              <a:latin typeface="Times New Roman"/>
              <a:cs typeface="Times New Roman"/>
            </a:endParaRPr>
          </a:p>
          <a:p>
            <a:pPr marL="405765" marR="1700530" indent="-393700">
              <a:lnSpc>
                <a:spcPct val="120000"/>
              </a:lnSpc>
              <a:tabLst>
                <a:tab pos="1981200" algn="l"/>
              </a:tabLst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640" dirty="0">
                <a:solidFill>
                  <a:srgbClr val="0101FF"/>
                </a:solidFill>
                <a:latin typeface="FZLTZHB--B51-0"/>
                <a:cs typeface="FZLTZHB--B51-0"/>
              </a:rPr>
              <a:t>m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e</a:t>
            </a:r>
            <a:r>
              <a:rPr sz="1400" b="1" spc="-165" dirty="0">
                <a:solidFill>
                  <a:srgbClr val="0101FF"/>
                </a:solidFill>
                <a:latin typeface="FZLTZHB--B51-0"/>
                <a:cs typeface="FZLTZHB--B51-0"/>
              </a:rPr>
              <a:t>a</a:t>
            </a:r>
            <a:r>
              <a:rPr sz="1400" b="1" spc="-170" dirty="0">
                <a:solidFill>
                  <a:srgbClr val="0101FF"/>
                </a:solidFill>
                <a:latin typeface="FZLTZHB--B51-0"/>
                <a:cs typeface="FZLTZHB--B51-0"/>
              </a:rPr>
              <a:t>n</a:t>
            </a:r>
            <a:r>
              <a:rPr sz="1400" b="1" spc="-135" dirty="0">
                <a:latin typeface="FZLTZHB--B51-0"/>
                <a:cs typeface="FZLTZHB--B51-0"/>
              </a:rPr>
              <a:t>(numbe</a:t>
            </a:r>
            <a:r>
              <a:rPr sz="1400" b="1" spc="-80" dirty="0">
                <a:latin typeface="FZLTZHB--B51-0"/>
                <a:cs typeface="FZLTZHB--B51-0"/>
              </a:rPr>
              <a:t>r</a:t>
            </a:r>
            <a:r>
              <a:rPr sz="1400" b="1" spc="165" dirty="0">
                <a:latin typeface="FZLTZHB--B51-0"/>
                <a:cs typeface="FZLTZHB--B51-0"/>
              </a:rPr>
              <a:t>s)</a:t>
            </a:r>
            <a:r>
              <a:rPr sz="1400" b="1" spc="105" dirty="0">
                <a:latin typeface="FZLTZHB--B51-0"/>
                <a:cs typeface="FZLTZHB--B51-0"/>
              </a:rPr>
              <a:t>:</a:t>
            </a:r>
            <a:r>
              <a:rPr sz="1400" b="1" dirty="0">
                <a:latin typeface="FZLTZHB--B51-0"/>
                <a:cs typeface="FZLTZHB--B51-0"/>
              </a:rPr>
              <a:t>	</a:t>
            </a:r>
            <a:r>
              <a:rPr sz="1400" b="1" spc="-135" dirty="0">
                <a:latin typeface="FZLTZHB--B51-0"/>
                <a:cs typeface="FZLTZHB--B51-0"/>
              </a:rPr>
              <a:t>#</a:t>
            </a:r>
            <a:r>
              <a:rPr sz="1400" b="1" spc="-5" dirty="0">
                <a:latin typeface="Heiti SC"/>
                <a:cs typeface="Heiti SC"/>
              </a:rPr>
              <a:t>计算平均值 </a:t>
            </a:r>
            <a:r>
              <a:rPr sz="1400" b="1" spc="-85" dirty="0">
                <a:latin typeface="FZLTZHB--B51-0"/>
                <a:cs typeface="FZLTZHB--B51-0"/>
              </a:rPr>
              <a:t>s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5" dirty="0">
                <a:latin typeface="FZLTZHB--B51-0"/>
                <a:cs typeface="FZLTZHB--B51-0"/>
              </a:rPr>
              <a:t>0.0</a:t>
            </a:r>
            <a:endParaRPr sz="1400">
              <a:latin typeface="FZLTZHB--B51-0"/>
              <a:cs typeface="FZLTZHB--B51-0"/>
            </a:endParaRPr>
          </a:p>
          <a:p>
            <a:pPr marL="800100" marR="2390775" indent="-394335">
              <a:lnSpc>
                <a:spcPct val="120000"/>
              </a:lnSpc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275" dirty="0">
                <a:latin typeface="FZLTZHB--B51-0"/>
                <a:cs typeface="FZLTZHB--B51-0"/>
              </a:rPr>
              <a:t>nu</a:t>
            </a:r>
            <a:r>
              <a:rPr sz="1400" b="1" spc="-415" dirty="0">
                <a:latin typeface="FZLTZHB--B51-0"/>
                <a:cs typeface="FZLTZHB--B51-0"/>
              </a:rPr>
              <a:t>m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200" dirty="0">
                <a:latin typeface="FZLTZHB--B51-0"/>
                <a:cs typeface="FZLTZHB--B51-0"/>
              </a:rPr>
              <a:t>numbe</a:t>
            </a:r>
            <a:r>
              <a:rPr sz="1400" b="1" spc="-110" dirty="0">
                <a:latin typeface="FZLTZHB--B51-0"/>
                <a:cs typeface="FZLTZHB--B51-0"/>
              </a:rPr>
              <a:t>r</a:t>
            </a:r>
            <a:r>
              <a:rPr sz="1400" b="1" spc="110" dirty="0">
                <a:latin typeface="FZLTZHB--B51-0"/>
                <a:cs typeface="FZLTZHB--B51-0"/>
              </a:rPr>
              <a:t>s:</a:t>
            </a:r>
            <a:r>
              <a:rPr sz="1400" b="1" spc="65" dirty="0">
                <a:latin typeface="FZLTZHB--B51-0"/>
                <a:cs typeface="FZLTZHB--B51-0"/>
              </a:rPr>
              <a:t> </a:t>
            </a:r>
            <a:r>
              <a:rPr sz="1400" b="1" spc="-85" dirty="0">
                <a:latin typeface="FZLTZHB--B51-0"/>
                <a:cs typeface="FZLTZHB--B51-0"/>
              </a:rPr>
              <a:t>s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85" dirty="0">
                <a:latin typeface="FZLTZHB--B51-0"/>
                <a:cs typeface="FZLTZHB--B51-0"/>
              </a:rPr>
              <a:t>s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85" dirty="0">
                <a:latin typeface="FZLTZHB--B51-0"/>
                <a:cs typeface="FZLTZHB--B51-0"/>
              </a:rPr>
              <a:t>+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320" dirty="0">
                <a:latin typeface="FZLTZHB--B51-0"/>
                <a:cs typeface="FZLTZHB--B51-0"/>
              </a:rPr>
              <a:t>num</a:t>
            </a:r>
            <a:endParaRPr sz="1400">
              <a:latin typeface="FZLTZHB--B51-0"/>
              <a:cs typeface="FZLTZHB--B51-0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ur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85" dirty="0">
                <a:latin typeface="FZLTZHB--B51-0"/>
                <a:cs typeface="FZLTZHB--B51-0"/>
              </a:rPr>
              <a:t>s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335" dirty="0">
                <a:latin typeface="FZLTZHB--B51-0"/>
                <a:cs typeface="FZLTZHB--B51-0"/>
              </a:rPr>
              <a:t>/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25" dirty="0">
                <a:solidFill>
                  <a:srgbClr val="900090"/>
                </a:solidFill>
                <a:latin typeface="FZLTZHB--B51-0"/>
                <a:cs typeface="FZLTZHB--B51-0"/>
              </a:rPr>
              <a:t>len</a:t>
            </a:r>
            <a:r>
              <a:rPr sz="1400" b="1" spc="-35" dirty="0">
                <a:latin typeface="FZLTZHB--B51-0"/>
                <a:cs typeface="FZLTZHB--B51-0"/>
              </a:rPr>
              <a:t>(n</a:t>
            </a:r>
            <a:r>
              <a:rPr sz="1400" b="1" spc="-40" dirty="0">
                <a:latin typeface="FZLTZHB--B51-0"/>
                <a:cs typeface="FZLTZHB--B51-0"/>
              </a:rPr>
              <a:t>u</a:t>
            </a:r>
            <a:r>
              <a:rPr sz="1400" b="1" spc="-110" dirty="0">
                <a:latin typeface="FZLTZHB--B51-0"/>
                <a:cs typeface="FZLTZHB--B51-0"/>
              </a:rPr>
              <a:t>mbers)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0859" y="2474961"/>
            <a:ext cx="23818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获取多数据输入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30859" y="3206481"/>
            <a:ext cx="26866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通过函数分隔功能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1231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基本统计值计算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276" y="338027"/>
            <a:ext cx="4356100" cy="1237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 marR="1165225" indent="-393700">
              <a:lnSpc>
                <a:spcPct val="120000"/>
              </a:lnSpc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de</a:t>
            </a:r>
            <a:r>
              <a:rPr sz="1400" b="1" spc="-80" dirty="0">
                <a:latin typeface="FZLTZHB--B51-0"/>
                <a:cs typeface="FZLTZHB--B51-0"/>
              </a:rPr>
              <a:t>v</a:t>
            </a:r>
            <a:r>
              <a:rPr sz="1400" b="1" spc="-125" dirty="0">
                <a:latin typeface="FZLTZHB--B51-0"/>
                <a:cs typeface="FZLTZHB--B51-0"/>
              </a:rPr>
              <a:t>(number</a:t>
            </a:r>
            <a:r>
              <a:rPr sz="1400" b="1" spc="-110" dirty="0">
                <a:latin typeface="FZLTZHB--B51-0"/>
                <a:cs typeface="FZLTZHB--B51-0"/>
              </a:rPr>
              <a:t>s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640" dirty="0">
                <a:latin typeface="FZLTZHB--B51-0"/>
                <a:cs typeface="FZLTZHB--B51-0"/>
              </a:rPr>
              <a:t>m</a:t>
            </a:r>
            <a:r>
              <a:rPr sz="1400" b="1" spc="-170" dirty="0">
                <a:latin typeface="FZLTZHB--B51-0"/>
                <a:cs typeface="FZLTZHB--B51-0"/>
              </a:rPr>
              <a:t>e</a:t>
            </a:r>
            <a:r>
              <a:rPr sz="1400" b="1" spc="-165" dirty="0">
                <a:latin typeface="FZLTZHB--B51-0"/>
                <a:cs typeface="FZLTZHB--B51-0"/>
              </a:rPr>
              <a:t>a</a:t>
            </a:r>
            <a:r>
              <a:rPr sz="1400" b="1" spc="135" dirty="0">
                <a:latin typeface="FZLTZHB--B51-0"/>
                <a:cs typeface="FZLTZHB--B51-0"/>
              </a:rPr>
              <a:t>n)</a:t>
            </a:r>
            <a:r>
              <a:rPr sz="1400" b="1" spc="80" dirty="0">
                <a:latin typeface="FZLTZHB--B51-0"/>
                <a:cs typeface="FZLTZHB--B51-0"/>
              </a:rPr>
              <a:t>: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#</a:t>
            </a:r>
            <a:r>
              <a:rPr sz="1400" b="1" spc="-5" dirty="0">
                <a:latin typeface="Heiti SC"/>
                <a:cs typeface="Heiti SC"/>
              </a:rPr>
              <a:t>计算方差 </a:t>
            </a:r>
            <a:r>
              <a:rPr sz="1400" b="1" spc="-130" dirty="0">
                <a:latin typeface="FZLTZHB--B51-0"/>
                <a:cs typeface="FZLTZHB--B51-0"/>
              </a:rPr>
              <a:t>sde</a:t>
            </a:r>
            <a:r>
              <a:rPr sz="1400" b="1" spc="-75" dirty="0">
                <a:latin typeface="FZLTZHB--B51-0"/>
                <a:cs typeface="FZLTZHB--B51-0"/>
              </a:rPr>
              <a:t>v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5" dirty="0">
                <a:latin typeface="FZLTZHB--B51-0"/>
                <a:cs typeface="FZLTZHB--B51-0"/>
              </a:rPr>
              <a:t>0.0</a:t>
            </a:r>
            <a:endParaRPr sz="1400">
              <a:latin typeface="FZLTZHB--B51-0"/>
              <a:cs typeface="FZLTZHB--B51-0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275" dirty="0">
                <a:latin typeface="FZLTZHB--B51-0"/>
                <a:cs typeface="FZLTZHB--B51-0"/>
              </a:rPr>
              <a:t>nu</a:t>
            </a:r>
            <a:r>
              <a:rPr sz="1400" b="1" spc="-415" dirty="0">
                <a:latin typeface="FZLTZHB--B51-0"/>
                <a:cs typeface="FZLTZHB--B51-0"/>
              </a:rPr>
              <a:t>m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200" dirty="0">
                <a:latin typeface="FZLTZHB--B51-0"/>
                <a:cs typeface="FZLTZHB--B51-0"/>
              </a:rPr>
              <a:t>numbe</a:t>
            </a:r>
            <a:r>
              <a:rPr sz="1400" b="1" spc="-110" dirty="0">
                <a:latin typeface="FZLTZHB--B51-0"/>
                <a:cs typeface="FZLTZHB--B51-0"/>
              </a:rPr>
              <a:t>r</a:t>
            </a:r>
            <a:r>
              <a:rPr sz="1400" b="1" spc="110" dirty="0">
                <a:latin typeface="FZLTZHB--B51-0"/>
                <a:cs typeface="FZLTZHB--B51-0"/>
              </a:rPr>
              <a:t>s:</a:t>
            </a:r>
            <a:endParaRPr sz="1400">
              <a:latin typeface="FZLTZHB--B51-0"/>
              <a:cs typeface="FZLTZHB--B51-0"/>
            </a:endParaRPr>
          </a:p>
          <a:p>
            <a:pPr marL="799465">
              <a:lnSpc>
                <a:spcPct val="100000"/>
              </a:lnSpc>
              <a:spcBef>
                <a:spcPts val="335"/>
              </a:spcBef>
            </a:pPr>
            <a:r>
              <a:rPr sz="1400" b="1" spc="-120" dirty="0">
                <a:latin typeface="FZLTZHB--B51-0"/>
                <a:cs typeface="FZLTZHB--B51-0"/>
              </a:rPr>
              <a:t>sde</a:t>
            </a:r>
            <a:r>
              <a:rPr sz="1400" b="1" spc="-114" dirty="0">
                <a:latin typeface="FZLTZHB--B51-0"/>
                <a:cs typeface="FZLTZHB--B51-0"/>
              </a:rPr>
              <a:t>v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20" dirty="0">
                <a:latin typeface="FZLTZHB--B51-0"/>
                <a:cs typeface="FZLTZHB--B51-0"/>
              </a:rPr>
              <a:t>sde</a:t>
            </a:r>
            <a:r>
              <a:rPr sz="1400" b="1" spc="-114" dirty="0">
                <a:latin typeface="FZLTZHB--B51-0"/>
                <a:cs typeface="FZLTZHB--B51-0"/>
              </a:rPr>
              <a:t>v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85" dirty="0">
                <a:latin typeface="FZLTZHB--B51-0"/>
                <a:cs typeface="FZLTZHB--B51-0"/>
              </a:rPr>
              <a:t>+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-275" dirty="0">
                <a:latin typeface="FZLTZHB--B51-0"/>
                <a:cs typeface="FZLTZHB--B51-0"/>
              </a:rPr>
              <a:t>nu</a:t>
            </a:r>
            <a:r>
              <a:rPr sz="1400" b="1" spc="-415" dirty="0">
                <a:latin typeface="FZLTZHB--B51-0"/>
                <a:cs typeface="FZLTZHB--B51-0"/>
              </a:rPr>
              <a:t>m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85" dirty="0">
                <a:latin typeface="FZLTZHB--B51-0"/>
                <a:cs typeface="FZLTZHB--B51-0"/>
              </a:rPr>
              <a:t>-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35" dirty="0">
                <a:latin typeface="FZLTZHB--B51-0"/>
                <a:cs typeface="FZLTZHB--B51-0"/>
              </a:rPr>
              <a:t>mean)</a:t>
            </a:r>
            <a:r>
              <a:rPr sz="1400" b="1" spc="-90" dirty="0">
                <a:latin typeface="FZLTZHB--B51-0"/>
                <a:cs typeface="FZLTZHB--B51-0"/>
              </a:rPr>
              <a:t>*</a:t>
            </a:r>
            <a:r>
              <a:rPr sz="1400" b="1" spc="-15" dirty="0">
                <a:latin typeface="FZLTZHB--B51-0"/>
                <a:cs typeface="FZLTZHB--B51-0"/>
              </a:rPr>
              <a:t>*2</a:t>
            </a:r>
            <a:endParaRPr sz="1400">
              <a:latin typeface="FZLTZHB--B51-0"/>
              <a:cs typeface="FZLTZHB--B51-0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ur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240" dirty="0">
                <a:solidFill>
                  <a:srgbClr val="900090"/>
                </a:solidFill>
                <a:latin typeface="FZLTZHB--B51-0"/>
                <a:cs typeface="FZLTZHB--B51-0"/>
              </a:rPr>
              <a:t>po</a:t>
            </a:r>
            <a:r>
              <a:rPr sz="1400" b="1" spc="-325" dirty="0">
                <a:solidFill>
                  <a:srgbClr val="900090"/>
                </a:solidFill>
                <a:latin typeface="FZLTZHB--B51-0"/>
                <a:cs typeface="FZLTZHB--B51-0"/>
              </a:rPr>
              <a:t>w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-120" dirty="0">
                <a:latin typeface="FZLTZHB--B51-0"/>
                <a:cs typeface="FZLTZHB--B51-0"/>
              </a:rPr>
              <a:t>sde</a:t>
            </a:r>
            <a:r>
              <a:rPr sz="1400" b="1" spc="-114" dirty="0">
                <a:latin typeface="FZLTZHB--B51-0"/>
                <a:cs typeface="FZLTZHB--B51-0"/>
              </a:rPr>
              <a:t>v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335" dirty="0">
                <a:latin typeface="FZLTZHB--B51-0"/>
                <a:cs typeface="FZLTZHB--B51-0"/>
              </a:rPr>
              <a:t>/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215" dirty="0">
                <a:latin typeface="FZLTZHB--B51-0"/>
                <a:cs typeface="FZLTZHB--B51-0"/>
              </a:rPr>
              <a:t>(</a:t>
            </a:r>
            <a:r>
              <a:rPr sz="1400" b="1" spc="25" dirty="0">
                <a:solidFill>
                  <a:srgbClr val="900090"/>
                </a:solidFill>
                <a:latin typeface="FZLTZHB--B51-0"/>
                <a:cs typeface="FZLTZHB--B51-0"/>
              </a:rPr>
              <a:t>len</a:t>
            </a:r>
            <a:r>
              <a:rPr sz="1400" b="1" spc="20" dirty="0">
                <a:latin typeface="FZLTZHB--B51-0"/>
                <a:cs typeface="FZLTZHB--B51-0"/>
              </a:rPr>
              <a:t>(</a:t>
            </a:r>
            <a:r>
              <a:rPr sz="1400" b="1" spc="35" dirty="0">
                <a:latin typeface="FZLTZHB--B51-0"/>
                <a:cs typeface="FZLTZHB--B51-0"/>
              </a:rPr>
              <a:t>n</a:t>
            </a:r>
            <a:r>
              <a:rPr sz="1400" b="1" spc="-114" dirty="0">
                <a:latin typeface="FZLTZHB--B51-0"/>
                <a:cs typeface="FZLTZHB--B51-0"/>
              </a:rPr>
              <a:t>umbers)</a:t>
            </a:r>
            <a:r>
              <a:rPr sz="1400" b="1" spc="-180" dirty="0">
                <a:latin typeface="FZLTZHB--B51-0"/>
                <a:cs typeface="FZLTZHB--B51-0"/>
              </a:rPr>
              <a:t>-</a:t>
            </a:r>
            <a:r>
              <a:rPr sz="1400" b="1" spc="210" dirty="0">
                <a:latin typeface="FZLTZHB--B51-0"/>
                <a:cs typeface="FZLTZHB--B51-0"/>
              </a:rPr>
              <a:t>1)</a:t>
            </a:r>
            <a:r>
              <a:rPr sz="1400" b="1" spc="14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85" dirty="0">
                <a:latin typeface="FZLTZHB--B51-0"/>
                <a:cs typeface="FZLTZHB--B51-0"/>
              </a:rPr>
              <a:t>0</a:t>
            </a:r>
            <a:r>
              <a:rPr sz="1400" b="1" spc="50" dirty="0">
                <a:latin typeface="FZLTZHB--B51-0"/>
                <a:cs typeface="FZLTZHB--B51-0"/>
              </a:rPr>
              <a:t>.</a:t>
            </a:r>
            <a:r>
              <a:rPr sz="1400" b="1" spc="35" dirty="0">
                <a:latin typeface="FZLTZHB--B51-0"/>
                <a:cs typeface="FZLTZHB--B51-0"/>
              </a:rPr>
              <a:t>5)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453" y="1884634"/>
            <a:ext cx="2289175" cy="97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765" marR="5080" indent="-393700">
              <a:lnSpc>
                <a:spcPct val="120000"/>
              </a:lnSpc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de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5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640" dirty="0">
                <a:latin typeface="FZLTZHB--B51-0"/>
                <a:cs typeface="FZLTZHB--B51-0"/>
              </a:rPr>
              <a:t>m</a:t>
            </a:r>
            <a:r>
              <a:rPr sz="1400" b="1" spc="-170" dirty="0">
                <a:latin typeface="FZLTZHB--B51-0"/>
                <a:cs typeface="FZLTZHB--B51-0"/>
              </a:rPr>
              <a:t>ed</a:t>
            </a:r>
            <a:r>
              <a:rPr sz="1400" b="1" spc="-100" dirty="0">
                <a:latin typeface="FZLTZHB--B51-0"/>
                <a:cs typeface="FZLTZHB--B51-0"/>
              </a:rPr>
              <a:t>ian(num</a:t>
            </a:r>
            <a:r>
              <a:rPr sz="1400" b="1" spc="-105" dirty="0">
                <a:latin typeface="FZLTZHB--B51-0"/>
                <a:cs typeface="FZLTZHB--B51-0"/>
              </a:rPr>
              <a:t>b</a:t>
            </a:r>
            <a:r>
              <a:rPr sz="1400" b="1" spc="90" dirty="0">
                <a:latin typeface="FZLTZHB--B51-0"/>
                <a:cs typeface="FZLTZHB--B51-0"/>
              </a:rPr>
              <a:t>ers):</a:t>
            </a:r>
            <a:r>
              <a:rPr sz="1400" b="1" spc="50" dirty="0">
                <a:latin typeface="FZLTZHB--B51-0"/>
                <a:cs typeface="FZLTZHB--B51-0"/>
              </a:rPr>
              <a:t> </a:t>
            </a:r>
            <a:r>
              <a:rPr sz="1400" b="1" spc="-25" dirty="0">
                <a:solidFill>
                  <a:srgbClr val="900090"/>
                </a:solidFill>
                <a:latin typeface="FZLTZHB--B51-0"/>
                <a:cs typeface="FZLTZHB--B51-0"/>
              </a:rPr>
              <a:t>so</a:t>
            </a:r>
            <a:r>
              <a:rPr sz="1400" b="1" spc="-1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1400" b="1" spc="-25" dirty="0">
                <a:solidFill>
                  <a:srgbClr val="900090"/>
                </a:solidFill>
                <a:latin typeface="FZLTZHB--B51-0"/>
                <a:cs typeface="FZLTZHB--B51-0"/>
              </a:rPr>
              <a:t>ted</a:t>
            </a:r>
            <a:r>
              <a:rPr sz="1400" b="1" spc="-155" dirty="0">
                <a:latin typeface="FZLTZHB--B51-0"/>
                <a:cs typeface="FZLTZHB--B51-0"/>
              </a:rPr>
              <a:t>(nu</a:t>
            </a:r>
            <a:r>
              <a:rPr sz="1400" b="1" spc="-270" dirty="0">
                <a:latin typeface="FZLTZHB--B51-0"/>
                <a:cs typeface="FZLTZHB--B51-0"/>
              </a:rPr>
              <a:t>m</a:t>
            </a:r>
            <a:r>
              <a:rPr sz="1400" b="1" spc="-5" dirty="0">
                <a:latin typeface="FZLTZHB--B51-0"/>
                <a:cs typeface="FZLTZHB--B51-0"/>
              </a:rPr>
              <a:t>bers)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90" dirty="0">
                <a:latin typeface="FZLTZHB--B51-0"/>
                <a:cs typeface="FZLTZHB--B51-0"/>
              </a:rPr>
              <a:t>si</a:t>
            </a:r>
            <a:r>
              <a:rPr sz="1400" b="1" spc="120" dirty="0">
                <a:latin typeface="FZLTZHB--B51-0"/>
                <a:cs typeface="FZLTZHB--B51-0"/>
              </a:rPr>
              <a:t>z</a:t>
            </a:r>
            <a:r>
              <a:rPr sz="1400" b="1" spc="-165" dirty="0">
                <a:latin typeface="FZLTZHB--B51-0"/>
                <a:cs typeface="FZLTZHB--B51-0"/>
              </a:rPr>
              <a:t>e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25" dirty="0">
                <a:solidFill>
                  <a:srgbClr val="900090"/>
                </a:solidFill>
                <a:latin typeface="FZLTZHB--B51-0"/>
                <a:cs typeface="FZLTZHB--B51-0"/>
              </a:rPr>
              <a:t>len</a:t>
            </a:r>
            <a:r>
              <a:rPr sz="1400" b="1" spc="-135" dirty="0">
                <a:latin typeface="FZLTZHB--B51-0"/>
                <a:cs typeface="FZLTZHB--B51-0"/>
              </a:rPr>
              <a:t>(numbe</a:t>
            </a:r>
            <a:r>
              <a:rPr sz="1400" b="1" spc="-80" dirty="0">
                <a:latin typeface="FZLTZHB--B51-0"/>
                <a:cs typeface="FZLTZHB--B51-0"/>
              </a:rPr>
              <a:t>r</a:t>
            </a:r>
            <a:r>
              <a:rPr sz="1400" b="1" spc="70" dirty="0">
                <a:latin typeface="FZLTZHB--B51-0"/>
                <a:cs typeface="FZLTZHB--B51-0"/>
              </a:rPr>
              <a:t>s)</a:t>
            </a:r>
            <a:r>
              <a:rPr sz="1400" b="1" spc="40" dirty="0">
                <a:latin typeface="FZLTZHB--B51-0"/>
                <a:cs typeface="FZLTZHB--B51-0"/>
              </a:rPr>
              <a:t>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30" dirty="0">
                <a:latin typeface="FZLTZHB--B51-0"/>
                <a:cs typeface="FZLTZHB--B51-0"/>
              </a:rPr>
              <a:t>siz</a:t>
            </a:r>
            <a:r>
              <a:rPr sz="1400" b="1" spc="40" dirty="0">
                <a:latin typeface="FZLTZHB--B51-0"/>
                <a:cs typeface="FZLTZHB--B51-0"/>
              </a:rPr>
              <a:t>e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625" dirty="0">
                <a:latin typeface="FZLTZHB--B51-0"/>
                <a:cs typeface="FZLTZHB--B51-0"/>
              </a:rPr>
              <a:t>%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45" dirty="0">
                <a:latin typeface="FZLTZHB--B51-0"/>
                <a:cs typeface="FZLTZHB--B51-0"/>
              </a:rPr>
              <a:t>2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65" dirty="0">
                <a:latin typeface="FZLTZHB--B51-0"/>
                <a:cs typeface="FZLTZHB--B51-0"/>
              </a:rPr>
              <a:t>0: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7555" y="1874155"/>
            <a:ext cx="1010285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40" dirty="0">
                <a:latin typeface="FZLTZHB--B51-0"/>
                <a:cs typeface="FZLTZHB--B51-0"/>
              </a:rPr>
              <a:t>#</a:t>
            </a:r>
            <a:r>
              <a:rPr sz="1400" b="1" spc="-5" dirty="0">
                <a:latin typeface="Heiti SC"/>
                <a:cs typeface="Heiti SC"/>
              </a:rPr>
              <a:t>计算中位数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7718" y="2908720"/>
            <a:ext cx="5045710" cy="45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0">
              <a:lnSpc>
                <a:spcPct val="100000"/>
              </a:lnSpc>
            </a:pPr>
            <a:r>
              <a:rPr sz="1400" b="1" spc="-340" dirty="0">
                <a:latin typeface="FZLTZHB--B51-0"/>
                <a:cs typeface="FZLTZHB--B51-0"/>
              </a:rPr>
              <a:t>me</a:t>
            </a:r>
            <a:r>
              <a:rPr sz="1400" b="1" spc="-275" dirty="0">
                <a:latin typeface="FZLTZHB--B51-0"/>
                <a:cs typeface="FZLTZHB--B51-0"/>
              </a:rPr>
              <a:t>d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35" dirty="0">
                <a:latin typeface="FZLTZHB--B51-0"/>
                <a:cs typeface="FZLTZHB--B51-0"/>
              </a:rPr>
              <a:t>(numbe</a:t>
            </a:r>
            <a:r>
              <a:rPr sz="1400" b="1" spc="-80" dirty="0">
                <a:latin typeface="FZLTZHB--B51-0"/>
                <a:cs typeface="FZLTZHB--B51-0"/>
              </a:rPr>
              <a:t>r</a:t>
            </a:r>
            <a:r>
              <a:rPr sz="1400" b="1" spc="100" dirty="0">
                <a:latin typeface="FZLTZHB--B51-0"/>
                <a:cs typeface="FZLTZHB--B51-0"/>
              </a:rPr>
              <a:t>s[size</a:t>
            </a:r>
            <a:r>
              <a:rPr sz="1400" b="1" spc="70" dirty="0">
                <a:latin typeface="FZLTZHB--B51-0"/>
                <a:cs typeface="FZLTZHB--B51-0"/>
              </a:rPr>
              <a:t>/</a:t>
            </a:r>
            <a:r>
              <a:rPr sz="1400" b="1" spc="100" dirty="0">
                <a:latin typeface="FZLTZHB--B51-0"/>
                <a:cs typeface="FZLTZHB--B51-0"/>
              </a:rPr>
              <a:t>/2</a:t>
            </a:r>
            <a:r>
              <a:rPr sz="1400" b="1" spc="-190" dirty="0">
                <a:latin typeface="FZLTZHB--B51-0"/>
                <a:cs typeface="FZLTZHB--B51-0"/>
              </a:rPr>
              <a:t>-</a:t>
            </a:r>
            <a:r>
              <a:rPr sz="1400" b="1" spc="190" dirty="0">
                <a:latin typeface="FZLTZHB--B51-0"/>
                <a:cs typeface="FZLTZHB--B51-0"/>
              </a:rPr>
              <a:t>1</a:t>
            </a:r>
            <a:r>
              <a:rPr sz="1400" b="1" spc="125" dirty="0">
                <a:latin typeface="FZLTZHB--B51-0"/>
                <a:cs typeface="FZLTZHB--B51-0"/>
              </a:rPr>
              <a:t>]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85" dirty="0">
                <a:latin typeface="FZLTZHB--B51-0"/>
                <a:cs typeface="FZLTZHB--B51-0"/>
              </a:rPr>
              <a:t>+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200" dirty="0">
                <a:latin typeface="FZLTZHB--B51-0"/>
                <a:cs typeface="FZLTZHB--B51-0"/>
              </a:rPr>
              <a:t>numbe</a:t>
            </a:r>
            <a:r>
              <a:rPr sz="1400" b="1" spc="-110" dirty="0">
                <a:latin typeface="FZLTZHB--B51-0"/>
                <a:cs typeface="FZLTZHB--B51-0"/>
              </a:rPr>
              <a:t>r</a:t>
            </a:r>
            <a:r>
              <a:rPr sz="1400" b="1" spc="100" dirty="0">
                <a:latin typeface="FZLTZHB--B51-0"/>
                <a:cs typeface="FZLTZHB--B51-0"/>
              </a:rPr>
              <a:t>s[size</a:t>
            </a:r>
            <a:r>
              <a:rPr sz="1400" b="1" spc="70" dirty="0">
                <a:latin typeface="FZLTZHB--B51-0"/>
                <a:cs typeface="FZLTZHB--B51-0"/>
              </a:rPr>
              <a:t>/</a:t>
            </a:r>
            <a:r>
              <a:rPr sz="1400" b="1" spc="150" dirty="0">
                <a:latin typeface="FZLTZHB--B51-0"/>
                <a:cs typeface="FZLTZHB--B51-0"/>
              </a:rPr>
              <a:t>/2])/2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el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400" b="1" spc="295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7718" y="3420762"/>
            <a:ext cx="2585720" cy="459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0">
              <a:lnSpc>
                <a:spcPct val="100000"/>
              </a:lnSpc>
            </a:pPr>
            <a:r>
              <a:rPr sz="1400" b="1" spc="-340" dirty="0">
                <a:latin typeface="FZLTZHB--B51-0"/>
                <a:cs typeface="FZLTZHB--B51-0"/>
              </a:rPr>
              <a:t>me</a:t>
            </a:r>
            <a:r>
              <a:rPr sz="1400" b="1" spc="-275" dirty="0">
                <a:latin typeface="FZLTZHB--B51-0"/>
                <a:cs typeface="FZLTZHB--B51-0"/>
              </a:rPr>
              <a:t>d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75" dirty="0">
                <a:latin typeface="FZLTZHB--B51-0"/>
                <a:cs typeface="FZLTZHB--B51-0"/>
              </a:rPr>
              <a:t>number</a:t>
            </a:r>
            <a:r>
              <a:rPr sz="1400" b="1" spc="-150" dirty="0">
                <a:latin typeface="FZLTZHB--B51-0"/>
                <a:cs typeface="FZLTZHB--B51-0"/>
              </a:rPr>
              <a:t>s</a:t>
            </a:r>
            <a:r>
              <a:rPr sz="1400" b="1" spc="165" dirty="0">
                <a:latin typeface="FZLTZHB--B51-0"/>
                <a:cs typeface="FZLTZHB--B51-0"/>
              </a:rPr>
              <a:t>[size/</a:t>
            </a:r>
            <a:r>
              <a:rPr sz="1400" b="1" spc="114" dirty="0">
                <a:latin typeface="FZLTZHB--B51-0"/>
                <a:cs typeface="FZLTZHB--B51-0"/>
              </a:rPr>
              <a:t>/</a:t>
            </a:r>
            <a:r>
              <a:rPr sz="1400" b="1" spc="70" dirty="0">
                <a:latin typeface="FZLTZHB--B51-0"/>
                <a:cs typeface="FZLTZHB--B51-0"/>
              </a:rPr>
              <a:t>2]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re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ur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6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-315" dirty="0">
                <a:latin typeface="FZLTZHB--B51-0"/>
                <a:cs typeface="FZLTZHB--B51-0"/>
              </a:rPr>
              <a:t>med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631" y="4188826"/>
            <a:ext cx="6760209" cy="71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60365">
              <a:lnSpc>
                <a:spcPct val="120000"/>
              </a:lnSpc>
              <a:tabLst>
                <a:tab pos="504190" algn="l"/>
              </a:tabLst>
            </a:pPr>
            <a:r>
              <a:rPr sz="1400" b="1" spc="-175" dirty="0">
                <a:latin typeface="FZLTZHB--B51-0"/>
                <a:cs typeface="FZLTZHB--B51-0"/>
              </a:rPr>
              <a:t>n  </a:t>
            </a:r>
            <a:r>
              <a:rPr sz="1400" b="1" spc="-170" dirty="0">
                <a:latin typeface="FZLTZHB--B51-0"/>
                <a:cs typeface="FZLTZHB--B51-0"/>
              </a:rPr>
              <a:t>=	</a:t>
            </a:r>
            <a:r>
              <a:rPr sz="1400" b="1" spc="-160" dirty="0">
                <a:latin typeface="FZLTZHB--B51-0"/>
                <a:cs typeface="FZLTZHB--B51-0"/>
              </a:rPr>
              <a:t>g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-245" dirty="0">
                <a:latin typeface="FZLTZHB--B51-0"/>
                <a:cs typeface="FZLTZHB--B51-0"/>
              </a:rPr>
              <a:t>tNum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-635" dirty="0">
                <a:latin typeface="FZLTZHB--B51-0"/>
                <a:cs typeface="FZLTZHB--B51-0"/>
              </a:rPr>
              <a:t>m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	</a:t>
            </a:r>
            <a:r>
              <a:rPr sz="1400" b="1" spc="-475" dirty="0">
                <a:latin typeface="FZLTZHB--B51-0"/>
                <a:cs typeface="FZLTZHB--B51-0"/>
              </a:rPr>
              <a:t>m</a:t>
            </a:r>
            <a:r>
              <a:rPr sz="1400" b="1" spc="-310" dirty="0">
                <a:latin typeface="FZLTZHB--B51-0"/>
                <a:cs typeface="FZLTZHB--B51-0"/>
              </a:rPr>
              <a:t>e</a:t>
            </a:r>
            <a:r>
              <a:rPr sz="1400" b="1" spc="-10" dirty="0">
                <a:latin typeface="FZLTZHB--B51-0"/>
                <a:cs typeface="FZLTZHB--B51-0"/>
              </a:rPr>
              <a:t>an(n)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-175" dirty="0">
                <a:latin typeface="FZLTZHB--B51-0"/>
                <a:cs typeface="FZLTZHB--B51-0"/>
              </a:rPr>
              <a:t>p</a:t>
            </a:r>
            <a:r>
              <a:rPr sz="1400" b="1" spc="160" dirty="0">
                <a:latin typeface="FZLTZHB--B51-0"/>
                <a:cs typeface="FZLTZHB--B51-0"/>
              </a:rPr>
              <a:t>r</a:t>
            </a:r>
            <a:r>
              <a:rPr sz="1400" b="1" spc="395" dirty="0">
                <a:latin typeface="FZLTZHB--B51-0"/>
                <a:cs typeface="FZLTZHB--B51-0"/>
              </a:rPr>
              <a:t>i</a:t>
            </a:r>
            <a:r>
              <a:rPr sz="1400" b="1" spc="-170" dirty="0">
                <a:latin typeface="FZLTZHB--B51-0"/>
                <a:cs typeface="FZLTZHB--B51-0"/>
              </a:rPr>
              <a:t>n</a:t>
            </a:r>
            <a:r>
              <a:rPr sz="1400" b="1" spc="245" dirty="0">
                <a:latin typeface="FZLTZHB--B51-0"/>
                <a:cs typeface="FZLTZHB--B51-0"/>
              </a:rPr>
              <a:t>t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195" dirty="0">
                <a:solidFill>
                  <a:srgbClr val="00AA03"/>
                </a:solidFill>
                <a:latin typeface="FZLTZHB--B51-0"/>
                <a:cs typeface="FZLTZHB--B51-0"/>
              </a:rPr>
              <a:t>"</a:t>
            </a:r>
            <a:r>
              <a:rPr sz="1400" b="1" spc="-5" dirty="0">
                <a:solidFill>
                  <a:srgbClr val="00AA03"/>
                </a:solidFill>
                <a:latin typeface="Heiti SC"/>
                <a:cs typeface="Heiti SC"/>
              </a:rPr>
              <a:t>平均</a:t>
            </a:r>
            <a:r>
              <a:rPr sz="1400" b="1" dirty="0">
                <a:solidFill>
                  <a:srgbClr val="00AA03"/>
                </a:solidFill>
                <a:latin typeface="Heiti SC"/>
                <a:cs typeface="Heiti SC"/>
              </a:rPr>
              <a:t>值</a:t>
            </a:r>
            <a:r>
              <a:rPr sz="1400" b="1" spc="235" dirty="0">
                <a:solidFill>
                  <a:srgbClr val="00AA03"/>
                </a:solidFill>
                <a:latin typeface="FZLTZHB--B51-0"/>
                <a:cs typeface="FZLTZHB--B51-0"/>
              </a:rPr>
              <a:t>:</a:t>
            </a:r>
            <a:r>
              <a:rPr sz="1400" b="1" spc="285" dirty="0">
                <a:solidFill>
                  <a:srgbClr val="00AA03"/>
                </a:solidFill>
                <a:latin typeface="FZLTZHB--B51-0"/>
                <a:cs typeface="FZLTZHB--B51-0"/>
              </a:rPr>
              <a:t>{</a:t>
            </a:r>
            <a:r>
              <a:rPr sz="1400" b="1" spc="295" dirty="0">
                <a:solidFill>
                  <a:srgbClr val="00AA03"/>
                </a:solidFill>
                <a:latin typeface="FZLTZHB--B51-0"/>
                <a:cs typeface="FZLTZHB--B51-0"/>
              </a:rPr>
              <a:t>}</a:t>
            </a:r>
            <a:r>
              <a:rPr sz="1400" b="1" spc="229" dirty="0">
                <a:solidFill>
                  <a:srgbClr val="00AA03"/>
                </a:solidFill>
                <a:latin typeface="FZLTZHB--B51-0"/>
                <a:cs typeface="FZLTZHB--B51-0"/>
              </a:rPr>
              <a:t>,</a:t>
            </a:r>
            <a:r>
              <a:rPr sz="1400" b="1" dirty="0">
                <a:solidFill>
                  <a:srgbClr val="00AA03"/>
                </a:solidFill>
                <a:latin typeface="Heiti SC"/>
                <a:cs typeface="Heiti SC"/>
              </a:rPr>
              <a:t>方差</a:t>
            </a:r>
            <a:r>
              <a:rPr sz="1400" b="1" spc="200" dirty="0">
                <a:solidFill>
                  <a:srgbClr val="00AA03"/>
                </a:solidFill>
                <a:latin typeface="FZLTZHB--B51-0"/>
                <a:cs typeface="FZLTZHB--B51-0"/>
              </a:rPr>
              <a:t>:{:.2}</a:t>
            </a:r>
            <a:r>
              <a:rPr sz="1400" b="1" spc="310" dirty="0">
                <a:solidFill>
                  <a:srgbClr val="00AA03"/>
                </a:solidFill>
                <a:latin typeface="FZLTZHB--B51-0"/>
                <a:cs typeface="FZLTZHB--B51-0"/>
              </a:rPr>
              <a:t>,</a:t>
            </a:r>
            <a:r>
              <a:rPr sz="1400" b="1" spc="-5" dirty="0">
                <a:solidFill>
                  <a:srgbClr val="00AA03"/>
                </a:solidFill>
                <a:latin typeface="Heiti SC"/>
                <a:cs typeface="Heiti SC"/>
              </a:rPr>
              <a:t>中</a:t>
            </a:r>
            <a:r>
              <a:rPr sz="1400" b="1" dirty="0">
                <a:solidFill>
                  <a:srgbClr val="00AA03"/>
                </a:solidFill>
                <a:latin typeface="Heiti SC"/>
                <a:cs typeface="Heiti SC"/>
              </a:rPr>
              <a:t>位数</a:t>
            </a:r>
            <a:r>
              <a:rPr sz="1400" b="1" spc="240" dirty="0">
                <a:solidFill>
                  <a:srgbClr val="00AA03"/>
                </a:solidFill>
                <a:latin typeface="FZLTZHB--B51-0"/>
                <a:cs typeface="FZLTZHB--B51-0"/>
              </a:rPr>
              <a:t>:{}.</a:t>
            </a:r>
            <a:r>
              <a:rPr sz="1400" b="1" spc="275" dirty="0">
                <a:solidFill>
                  <a:srgbClr val="00AA03"/>
                </a:solidFill>
                <a:latin typeface="FZLTZHB--B51-0"/>
                <a:cs typeface="FZLTZHB--B51-0"/>
              </a:rPr>
              <a:t>"</a:t>
            </a:r>
            <a:r>
              <a:rPr sz="1400" b="1" spc="-30" dirty="0">
                <a:latin typeface="FZLTZHB--B51-0"/>
                <a:cs typeface="FZLTZHB--B51-0"/>
              </a:rPr>
              <a:t>.forma</a:t>
            </a:r>
            <a:r>
              <a:rPr sz="1400" b="1" spc="45" dirty="0">
                <a:latin typeface="FZLTZHB--B51-0"/>
                <a:cs typeface="FZLTZHB--B51-0"/>
              </a:rPr>
              <a:t>t(m</a:t>
            </a:r>
            <a:r>
              <a:rPr sz="1400" b="1" spc="20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de</a:t>
            </a:r>
            <a:r>
              <a:rPr sz="1400" b="1" spc="-80" dirty="0">
                <a:latin typeface="FZLTZHB--B51-0"/>
                <a:cs typeface="FZLTZHB--B51-0"/>
              </a:rPr>
              <a:t>v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-160" dirty="0">
                <a:latin typeface="FZLTZHB--B51-0"/>
                <a:cs typeface="FZLTZHB--B51-0"/>
              </a:rPr>
              <a:t>n,m</a:t>
            </a:r>
            <a:r>
              <a:rPr sz="1400" b="1" dirty="0">
                <a:latin typeface="FZLTZHB--B51-0"/>
                <a:cs typeface="FZLTZHB--B51-0"/>
              </a:rPr>
              <a:t>),med</a:t>
            </a:r>
            <a:r>
              <a:rPr sz="1400" b="1" spc="0" dirty="0">
                <a:latin typeface="FZLTZHB--B51-0"/>
                <a:cs typeface="FZLTZHB--B51-0"/>
              </a:rPr>
              <a:t>i</a:t>
            </a:r>
            <a:r>
              <a:rPr sz="1400" b="1" spc="30" dirty="0">
                <a:latin typeface="FZLTZHB--B51-0"/>
                <a:cs typeface="FZLTZHB--B51-0"/>
              </a:rPr>
              <a:t>an(n)</a:t>
            </a:r>
            <a:r>
              <a:rPr sz="1400" b="1" spc="25" dirty="0">
                <a:latin typeface="FZLTZHB--B51-0"/>
                <a:cs typeface="FZLTZHB--B51-0"/>
              </a:rPr>
              <a:t>)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30859" y="2474961"/>
            <a:ext cx="23818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获取多数据输入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30859" y="3206481"/>
            <a:ext cx="26866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通过函数分隔功能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84630" y="2302361"/>
            <a:ext cx="6174740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基本统计值计算</a:t>
            </a:r>
            <a:r>
              <a:rPr sz="4000" spc="-200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dirty="0">
                <a:latin typeface="Arial Unicode MS"/>
                <a:cs typeface="Arial Unicode MS"/>
              </a:rPr>
              <a:t>举</a:t>
            </a:r>
            <a:r>
              <a:rPr sz="4000" spc="-10" dirty="0">
                <a:latin typeface="Arial Unicode MS"/>
                <a:cs typeface="Arial Unicode MS"/>
              </a:rPr>
              <a:t>一</a:t>
            </a:r>
            <a:r>
              <a:rPr sz="4000" dirty="0">
                <a:latin typeface="Arial Unicode MS"/>
                <a:cs typeface="Arial Unicode MS"/>
              </a:rPr>
              <a:t>反三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79969" y="4443984"/>
            <a:ext cx="1538477" cy="540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8630" y="4001629"/>
            <a:ext cx="6985000" cy="666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870575">
              <a:lnSpc>
                <a:spcPct val="120000"/>
              </a:lnSpc>
              <a:tabLst>
                <a:tab pos="433070" algn="l"/>
              </a:tabLst>
            </a:pPr>
            <a:r>
              <a:rPr sz="1200" b="1" spc="-150" dirty="0">
                <a:latin typeface="FZLTZHB--B51-0"/>
                <a:cs typeface="FZLTZHB--B51-0"/>
              </a:rPr>
              <a:t>n </a:t>
            </a:r>
            <a:r>
              <a:rPr sz="1200" b="1" spc="-5" dirty="0">
                <a:latin typeface="FZLTZHB--B51-0"/>
                <a:cs typeface="FZLTZHB--B51-0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=</a:t>
            </a:r>
            <a:r>
              <a:rPr sz="1200" b="1" dirty="0">
                <a:latin typeface="FZLTZHB--B51-0"/>
                <a:cs typeface="FZLTZHB--B51-0"/>
              </a:rPr>
              <a:t>	</a:t>
            </a:r>
            <a:r>
              <a:rPr sz="1200" b="1" spc="-25" dirty="0">
                <a:latin typeface="FZLTZHB--B51-0"/>
                <a:cs typeface="FZLTZHB--B51-0"/>
              </a:rPr>
              <a:t>ge</a:t>
            </a:r>
            <a:r>
              <a:rPr sz="1200" b="1" spc="-10" dirty="0">
                <a:latin typeface="FZLTZHB--B51-0"/>
                <a:cs typeface="FZLTZHB--B51-0"/>
              </a:rPr>
              <a:t>t</a:t>
            </a:r>
            <a:r>
              <a:rPr sz="1200" b="1" spc="-365" dirty="0">
                <a:latin typeface="FZLTZHB--B51-0"/>
                <a:cs typeface="FZLTZHB--B51-0"/>
              </a:rPr>
              <a:t>N</a:t>
            </a:r>
            <a:r>
              <a:rPr sz="1200" b="1" spc="-345" dirty="0">
                <a:latin typeface="FZLTZHB--B51-0"/>
                <a:cs typeface="FZLTZHB--B51-0"/>
              </a:rPr>
              <a:t>um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185" dirty="0">
                <a:latin typeface="FZLTZHB--B51-0"/>
                <a:cs typeface="FZLTZHB--B51-0"/>
              </a:rPr>
              <a:t>)</a:t>
            </a:r>
            <a:r>
              <a:rPr sz="1200" b="1" spc="130" dirty="0">
                <a:latin typeface="FZLTZHB--B51-0"/>
                <a:cs typeface="FZLTZHB--B51-0"/>
              </a:rPr>
              <a:t> </a:t>
            </a:r>
            <a:r>
              <a:rPr sz="1200" b="1" spc="-545" dirty="0">
                <a:latin typeface="FZLTZHB--B51-0"/>
                <a:cs typeface="FZLTZHB--B51-0"/>
              </a:rPr>
              <a:t>m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-5" dirty="0">
                <a:latin typeface="FZLTZHB--B51-0"/>
                <a:cs typeface="FZLTZHB--B51-0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=</a:t>
            </a:r>
            <a:r>
              <a:rPr sz="1200" b="1" dirty="0">
                <a:latin typeface="FZLTZHB--B51-0"/>
                <a:cs typeface="FZLTZHB--B51-0"/>
              </a:rPr>
              <a:t>	</a:t>
            </a:r>
            <a:r>
              <a:rPr sz="1200" b="1" spc="-290" dirty="0">
                <a:latin typeface="FZLTZHB--B51-0"/>
                <a:cs typeface="FZLTZHB--B51-0"/>
              </a:rPr>
              <a:t>me</a:t>
            </a:r>
            <a:r>
              <a:rPr sz="1200" b="1" spc="-225" dirty="0">
                <a:latin typeface="FZLTZHB--B51-0"/>
                <a:cs typeface="FZLTZHB--B51-0"/>
              </a:rPr>
              <a:t>a</a:t>
            </a:r>
            <a:r>
              <a:rPr sz="1200" b="1" spc="-145" dirty="0">
                <a:latin typeface="FZLTZHB--B51-0"/>
                <a:cs typeface="FZLTZHB--B51-0"/>
              </a:rPr>
              <a:t>n</a:t>
            </a:r>
            <a:r>
              <a:rPr sz="1200" b="1" spc="75" dirty="0">
                <a:latin typeface="FZLTZHB--B51-0"/>
                <a:cs typeface="FZLTZHB--B51-0"/>
              </a:rPr>
              <a:t>(n)</a:t>
            </a:r>
            <a:endParaRPr sz="12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95" dirty="0">
                <a:latin typeface="FZLTZHB--B51-0"/>
                <a:cs typeface="FZLTZHB--B51-0"/>
              </a:rPr>
              <a:t>print(</a:t>
            </a:r>
            <a:r>
              <a:rPr sz="1200" b="1" spc="165" dirty="0">
                <a:solidFill>
                  <a:srgbClr val="00AA03"/>
                </a:solidFill>
                <a:latin typeface="FZLTZHB--B51-0"/>
                <a:cs typeface="FZLTZHB--B51-0"/>
              </a:rPr>
              <a:t>"</a:t>
            </a:r>
            <a:r>
              <a:rPr sz="1200" b="1" spc="165" dirty="0">
                <a:solidFill>
                  <a:srgbClr val="00AA03"/>
                </a:solidFill>
                <a:latin typeface="Heiti SC"/>
                <a:cs typeface="Heiti SC"/>
              </a:rPr>
              <a:t>平均值</a:t>
            </a:r>
            <a:r>
              <a:rPr sz="1200" b="1" spc="220" dirty="0">
                <a:solidFill>
                  <a:srgbClr val="00AA03"/>
                </a:solidFill>
                <a:latin typeface="FZLTZHB--B51-0"/>
                <a:cs typeface="FZLTZHB--B51-0"/>
              </a:rPr>
              <a:t>:{},</a:t>
            </a:r>
            <a:r>
              <a:rPr sz="1200" b="1" spc="220" dirty="0">
                <a:solidFill>
                  <a:srgbClr val="00AA03"/>
                </a:solidFill>
                <a:latin typeface="Heiti SC"/>
                <a:cs typeface="Heiti SC"/>
              </a:rPr>
              <a:t>方差</a:t>
            </a:r>
            <a:r>
              <a:rPr sz="1200" b="1" spc="200" dirty="0">
                <a:solidFill>
                  <a:srgbClr val="00AA03"/>
                </a:solidFill>
                <a:latin typeface="FZLTZHB--B51-0"/>
                <a:cs typeface="FZLTZHB--B51-0"/>
              </a:rPr>
              <a:t>:</a:t>
            </a:r>
            <a:r>
              <a:rPr sz="1200" b="1" spc="240" dirty="0">
                <a:solidFill>
                  <a:srgbClr val="00AA03"/>
                </a:solidFill>
                <a:latin typeface="FZLTZHB--B51-0"/>
                <a:cs typeface="FZLTZHB--B51-0"/>
              </a:rPr>
              <a:t>{</a:t>
            </a:r>
            <a:r>
              <a:rPr sz="1200" b="1" spc="254" dirty="0">
                <a:solidFill>
                  <a:srgbClr val="00AA03"/>
                </a:solidFill>
                <a:latin typeface="FZLTZHB--B51-0"/>
                <a:cs typeface="FZLTZHB--B51-0"/>
              </a:rPr>
              <a:t>:</a:t>
            </a:r>
            <a:r>
              <a:rPr sz="1200" b="1" spc="260" dirty="0">
                <a:solidFill>
                  <a:srgbClr val="00AA03"/>
                </a:solidFill>
                <a:latin typeface="FZLTZHB--B51-0"/>
                <a:cs typeface="FZLTZHB--B51-0"/>
              </a:rPr>
              <a:t>.</a:t>
            </a:r>
            <a:r>
              <a:rPr sz="1200" b="1" spc="35" dirty="0">
                <a:solidFill>
                  <a:srgbClr val="00AA03"/>
                </a:solidFill>
                <a:latin typeface="FZLTZHB--B51-0"/>
                <a:cs typeface="FZLTZHB--B51-0"/>
              </a:rPr>
              <a:t>2</a:t>
            </a:r>
            <a:r>
              <a:rPr sz="1200" b="1" spc="25" dirty="0">
                <a:solidFill>
                  <a:srgbClr val="00AA03"/>
                </a:solidFill>
                <a:latin typeface="FZLTZHB--B51-0"/>
                <a:cs typeface="FZLTZHB--B51-0"/>
              </a:rPr>
              <a:t>}</a:t>
            </a:r>
            <a:r>
              <a:rPr sz="1200" b="1" spc="270" dirty="0">
                <a:solidFill>
                  <a:srgbClr val="00AA03"/>
                </a:solidFill>
                <a:latin typeface="FZLTZHB--B51-0"/>
                <a:cs typeface="FZLTZHB--B51-0"/>
              </a:rPr>
              <a:t>,</a:t>
            </a:r>
            <a:r>
              <a:rPr sz="1200" b="1" dirty="0">
                <a:solidFill>
                  <a:srgbClr val="00AA03"/>
                </a:solidFill>
                <a:latin typeface="Heiti SC"/>
                <a:cs typeface="Heiti SC"/>
              </a:rPr>
              <a:t>中位数</a:t>
            </a:r>
            <a:r>
              <a:rPr sz="1200" b="1" spc="200" dirty="0">
                <a:solidFill>
                  <a:srgbClr val="00AA03"/>
                </a:solidFill>
                <a:latin typeface="FZLTZHB--B51-0"/>
                <a:cs typeface="FZLTZHB--B51-0"/>
              </a:rPr>
              <a:t>:</a:t>
            </a:r>
            <a:r>
              <a:rPr sz="1200" b="1" spc="240" dirty="0">
                <a:solidFill>
                  <a:srgbClr val="00AA03"/>
                </a:solidFill>
                <a:latin typeface="FZLTZHB--B51-0"/>
                <a:cs typeface="FZLTZHB--B51-0"/>
              </a:rPr>
              <a:t>{</a:t>
            </a:r>
            <a:r>
              <a:rPr sz="1200" b="1" spc="235" dirty="0">
                <a:solidFill>
                  <a:srgbClr val="00AA03"/>
                </a:solidFill>
                <a:latin typeface="FZLTZHB--B51-0"/>
                <a:cs typeface="FZLTZHB--B51-0"/>
              </a:rPr>
              <a:t>}</a:t>
            </a:r>
            <a:r>
              <a:rPr sz="1200" b="1" spc="204" dirty="0">
                <a:solidFill>
                  <a:srgbClr val="00AA03"/>
                </a:solidFill>
                <a:latin typeface="FZLTZHB--B51-0"/>
                <a:cs typeface="FZLTZHB--B51-0"/>
              </a:rPr>
              <a:t>.</a:t>
            </a:r>
            <a:r>
              <a:rPr sz="1200" b="1" spc="165" dirty="0">
                <a:solidFill>
                  <a:srgbClr val="00AA03"/>
                </a:solidFill>
                <a:latin typeface="FZLTZHB--B51-0"/>
                <a:cs typeface="FZLTZHB--B51-0"/>
              </a:rPr>
              <a:t>"</a:t>
            </a:r>
            <a:r>
              <a:rPr sz="1200" b="1" spc="240" dirty="0">
                <a:latin typeface="FZLTZHB--B51-0"/>
                <a:cs typeface="FZLTZHB--B51-0"/>
              </a:rPr>
              <a:t>.</a:t>
            </a:r>
            <a:r>
              <a:rPr sz="1200" b="1" spc="254" dirty="0">
                <a:latin typeface="FZLTZHB--B51-0"/>
                <a:cs typeface="FZLTZHB--B51-0"/>
              </a:rPr>
              <a:t>f</a:t>
            </a:r>
            <a:r>
              <a:rPr sz="1200" b="1" spc="5" dirty="0">
                <a:latin typeface="FZLTZHB--B51-0"/>
                <a:cs typeface="FZLTZHB--B51-0"/>
              </a:rPr>
              <a:t>or</a:t>
            </a:r>
            <a:r>
              <a:rPr sz="1200" b="1" spc="-409" dirty="0">
                <a:latin typeface="FZLTZHB--B51-0"/>
                <a:cs typeface="FZLTZHB--B51-0"/>
              </a:rPr>
              <a:t>m</a:t>
            </a:r>
            <a:r>
              <a:rPr sz="1200" b="1" spc="-265" dirty="0">
                <a:latin typeface="FZLTZHB--B51-0"/>
                <a:cs typeface="FZLTZHB--B51-0"/>
              </a:rPr>
              <a:t>a</a:t>
            </a:r>
            <a:r>
              <a:rPr sz="1200" b="1" spc="-35" dirty="0">
                <a:latin typeface="FZLTZHB--B51-0"/>
                <a:cs typeface="FZLTZHB--B51-0"/>
              </a:rPr>
              <a:t>t(</a:t>
            </a:r>
            <a:r>
              <a:rPr sz="1200" b="1" spc="-80" dirty="0">
                <a:latin typeface="FZLTZHB--B51-0"/>
                <a:cs typeface="FZLTZHB--B51-0"/>
              </a:rPr>
              <a:t>m</a:t>
            </a:r>
            <a:r>
              <a:rPr sz="1200" b="1" spc="270" dirty="0">
                <a:latin typeface="FZLTZHB--B51-0"/>
                <a:cs typeface="FZLTZHB--B51-0"/>
              </a:rPr>
              <a:t>,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25" dirty="0">
                <a:latin typeface="FZLTZHB--B51-0"/>
                <a:cs typeface="FZLTZHB--B51-0"/>
              </a:rPr>
              <a:t> </a:t>
            </a:r>
            <a:r>
              <a:rPr sz="1200" b="1" spc="-40" dirty="0">
                <a:latin typeface="FZLTZHB--B51-0"/>
                <a:cs typeface="FZLTZHB--B51-0"/>
              </a:rPr>
              <a:t>dev(</a:t>
            </a:r>
            <a:r>
              <a:rPr sz="1200" b="1" spc="-140" dirty="0">
                <a:latin typeface="FZLTZHB--B51-0"/>
                <a:cs typeface="FZLTZHB--B51-0"/>
              </a:rPr>
              <a:t>n,m</a:t>
            </a:r>
            <a:r>
              <a:rPr sz="1200" b="1" spc="-70" dirty="0">
                <a:latin typeface="FZLTZHB--B51-0"/>
                <a:cs typeface="FZLTZHB--B51-0"/>
              </a:rPr>
              <a:t>),me</a:t>
            </a:r>
            <a:r>
              <a:rPr sz="1200" b="1" spc="-75" dirty="0">
                <a:latin typeface="FZLTZHB--B51-0"/>
                <a:cs typeface="FZLTZHB--B51-0"/>
              </a:rPr>
              <a:t>d</a:t>
            </a:r>
            <a:r>
              <a:rPr sz="1200" b="1" spc="15" dirty="0">
                <a:latin typeface="FZLTZHB--B51-0"/>
                <a:cs typeface="FZLTZHB--B51-0"/>
              </a:rPr>
              <a:t>ia</a:t>
            </a:r>
            <a:r>
              <a:rPr sz="1200" b="1" spc="30" dirty="0">
                <a:latin typeface="FZLTZHB--B51-0"/>
                <a:cs typeface="FZLTZHB--B51-0"/>
              </a:rPr>
              <a:t>n</a:t>
            </a:r>
            <a:r>
              <a:rPr sz="1200" b="1" spc="10" dirty="0">
                <a:latin typeface="FZLTZHB--B51-0"/>
                <a:cs typeface="FZLTZHB--B51-0"/>
              </a:rPr>
              <a:t>(</a:t>
            </a:r>
            <a:r>
              <a:rPr sz="1200" b="1" spc="25" dirty="0">
                <a:latin typeface="FZLTZHB--B51-0"/>
                <a:cs typeface="FZLTZHB--B51-0"/>
              </a:rPr>
              <a:t>n</a:t>
            </a:r>
            <a:r>
              <a:rPr sz="1200" b="1" spc="185" dirty="0">
                <a:latin typeface="FZLTZHB--B51-0"/>
                <a:cs typeface="FZLTZHB--B51-0"/>
              </a:rPr>
              <a:t>)</a:t>
            </a:r>
            <a:r>
              <a:rPr sz="1200" b="1" spc="190" dirty="0">
                <a:latin typeface="FZLTZHB--B51-0"/>
                <a:cs typeface="FZLTZHB--B51-0"/>
              </a:rPr>
              <a:t>)</a:t>
            </a:r>
            <a:r>
              <a:rPr sz="1200" b="1" spc="185" dirty="0">
                <a:latin typeface="FZLTZHB--B51-0"/>
                <a:cs typeface="FZLTZHB--B51-0"/>
              </a:rPr>
              <a:t>)</a:t>
            </a:r>
            <a:endParaRPr sz="1200" dirty="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4668" y="952104"/>
            <a:ext cx="162433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200" dirty="0">
                <a:solidFill>
                  <a:srgbClr val="DC0012"/>
                </a:solidFill>
                <a:latin typeface="FZLTZHB--B51-0"/>
                <a:cs typeface="FZLTZHB--B51-0"/>
              </a:rPr>
              <a:t>#C</a:t>
            </a:r>
            <a:r>
              <a:rPr sz="1200" b="1" spc="-175" dirty="0">
                <a:solidFill>
                  <a:srgbClr val="DC0012"/>
                </a:solidFill>
                <a:latin typeface="FZLTZHB--B51-0"/>
                <a:cs typeface="FZLTZHB--B51-0"/>
              </a:rPr>
              <a:t>a</a:t>
            </a:r>
            <a:r>
              <a:rPr sz="1200" b="1" spc="20" dirty="0">
                <a:solidFill>
                  <a:srgbClr val="DC0012"/>
                </a:solidFill>
                <a:latin typeface="FZLTZHB--B51-0"/>
                <a:cs typeface="FZLTZHB--B51-0"/>
              </a:rPr>
              <a:t>l</a:t>
            </a:r>
            <a:r>
              <a:rPr sz="1200" b="1" spc="65" dirty="0">
                <a:solidFill>
                  <a:srgbClr val="DC0012"/>
                </a:solidFill>
                <a:latin typeface="FZLTZHB--B51-0"/>
                <a:cs typeface="FZLTZHB--B51-0"/>
              </a:rPr>
              <a:t>S</a:t>
            </a:r>
            <a:r>
              <a:rPr sz="1200" b="1" spc="105" dirty="0">
                <a:solidFill>
                  <a:srgbClr val="DC0012"/>
                </a:solidFill>
                <a:latin typeface="FZLTZHB--B51-0"/>
                <a:cs typeface="FZLTZHB--B51-0"/>
              </a:rPr>
              <a:t>ta</a:t>
            </a:r>
            <a:r>
              <a:rPr sz="1200" b="1" spc="80" dirty="0">
                <a:solidFill>
                  <a:srgbClr val="DC0012"/>
                </a:solidFill>
                <a:latin typeface="FZLTZHB--B51-0"/>
                <a:cs typeface="FZLTZHB--B51-0"/>
              </a:rPr>
              <a:t>t</a:t>
            </a:r>
            <a:r>
              <a:rPr sz="1200" b="1" spc="350" dirty="0">
                <a:solidFill>
                  <a:srgbClr val="DC0012"/>
                </a:solidFill>
                <a:latin typeface="FZLTZHB--B51-0"/>
                <a:cs typeface="FZLTZHB--B51-0"/>
              </a:rPr>
              <a:t>i</a:t>
            </a:r>
            <a:r>
              <a:rPr sz="1200" b="1" spc="190" dirty="0">
                <a:solidFill>
                  <a:srgbClr val="DC0012"/>
                </a:solidFill>
                <a:latin typeface="FZLTZHB--B51-0"/>
                <a:cs typeface="FZLTZHB--B51-0"/>
              </a:rPr>
              <a:t>st</a:t>
            </a:r>
            <a:r>
              <a:rPr sz="1200" b="1" spc="105" dirty="0">
                <a:solidFill>
                  <a:srgbClr val="DC0012"/>
                </a:solidFill>
                <a:latin typeface="FZLTZHB--B51-0"/>
                <a:cs typeface="FZLTZHB--B51-0"/>
              </a:rPr>
              <a:t>i</a:t>
            </a:r>
            <a:r>
              <a:rPr sz="1200" b="1" spc="-90" dirty="0">
                <a:solidFill>
                  <a:srgbClr val="DC0012"/>
                </a:solidFill>
                <a:latin typeface="FZLTZHB--B51-0"/>
                <a:cs typeface="FZLTZHB--B51-0"/>
              </a:rPr>
              <a:t>c</a:t>
            </a:r>
            <a:r>
              <a:rPr sz="1200" b="1" spc="-80" dirty="0">
                <a:solidFill>
                  <a:srgbClr val="DC0012"/>
                </a:solidFill>
                <a:latin typeface="FZLTZHB--B51-0"/>
                <a:cs typeface="FZLTZHB--B51-0"/>
              </a:rPr>
              <a:t>s</a:t>
            </a:r>
            <a:r>
              <a:rPr sz="1200" b="1" spc="-5" dirty="0">
                <a:solidFill>
                  <a:srgbClr val="DC0012"/>
                </a:solidFill>
                <a:latin typeface="FZLTZHB--B51-0"/>
                <a:cs typeface="FZLTZHB--B51-0"/>
              </a:rPr>
              <a:t>V1</a:t>
            </a:r>
            <a:r>
              <a:rPr sz="1200" b="1" dirty="0">
                <a:solidFill>
                  <a:srgbClr val="DC0012"/>
                </a:solidFill>
                <a:latin typeface="FZLTZHB--B51-0"/>
                <a:cs typeface="FZLTZHB--B51-0"/>
              </a:rPr>
              <a:t>.</a:t>
            </a:r>
            <a:r>
              <a:rPr sz="1200" b="1" spc="-140" dirty="0">
                <a:solidFill>
                  <a:srgbClr val="DC0012"/>
                </a:solidFill>
                <a:latin typeface="FZLTZHB--B51-0"/>
                <a:cs typeface="FZLTZHB--B51-0"/>
              </a:rPr>
              <a:t>p</a:t>
            </a:r>
            <a:r>
              <a:rPr sz="1200" b="1" spc="-70" dirty="0">
                <a:solidFill>
                  <a:srgbClr val="DC0012"/>
                </a:solidFill>
                <a:latin typeface="FZLTZHB--B51-0"/>
                <a:cs typeface="FZLTZHB--B51-0"/>
              </a:rPr>
              <a:t>y</a:t>
            </a:r>
            <a:endParaRPr sz="12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def</a:t>
            </a:r>
            <a:r>
              <a:rPr sz="1200" b="1" i="1" spc="-5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-190" dirty="0">
                <a:solidFill>
                  <a:srgbClr val="0101FF"/>
                </a:solidFill>
                <a:latin typeface="FZLTZHB--B51-0"/>
                <a:cs typeface="FZLTZHB--B51-0"/>
              </a:rPr>
              <a:t>getNum</a:t>
            </a:r>
            <a:r>
              <a:rPr sz="1200" b="1" spc="204" dirty="0">
                <a:latin typeface="FZLTZHB--B51-0"/>
                <a:cs typeface="FZLTZHB--B51-0"/>
              </a:rPr>
              <a:t>():</a:t>
            </a:r>
            <a:endParaRPr sz="1200">
              <a:latin typeface="FZLTZHB--B51-0"/>
              <a:cs typeface="FZLTZHB--B51-0"/>
            </a:endParaRPr>
          </a:p>
          <a:p>
            <a:pPr marL="348615">
              <a:lnSpc>
                <a:spcPct val="100000"/>
              </a:lnSpc>
              <a:spcBef>
                <a:spcPts val="285"/>
              </a:spcBef>
            </a:pPr>
            <a:r>
              <a:rPr sz="1200" b="1" spc="-145" dirty="0">
                <a:latin typeface="FZLTZHB--B51-0"/>
                <a:cs typeface="FZLTZHB--B51-0"/>
              </a:rPr>
              <a:t>n</a:t>
            </a:r>
            <a:r>
              <a:rPr sz="1200" b="1" spc="-254" dirty="0">
                <a:latin typeface="FZLTZHB--B51-0"/>
                <a:cs typeface="FZLTZHB--B51-0"/>
              </a:rPr>
              <a:t>ums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5" dirty="0">
                <a:latin typeface="FZLTZHB--B51-0"/>
                <a:cs typeface="FZLTZHB--B51-0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=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-5" dirty="0">
                <a:latin typeface="FZLTZHB--B51-0"/>
                <a:cs typeface="FZLTZHB--B51-0"/>
              </a:rPr>
              <a:t> </a:t>
            </a:r>
            <a:r>
              <a:rPr sz="1200" b="1" spc="240" dirty="0">
                <a:latin typeface="FZLTZHB--B51-0"/>
                <a:cs typeface="FZLTZHB--B51-0"/>
              </a:rPr>
              <a:t>[</a:t>
            </a:r>
            <a:r>
              <a:rPr sz="1200" b="1" spc="235" dirty="0">
                <a:latin typeface="FZLTZHB--B51-0"/>
                <a:cs typeface="FZLTZHB--B51-0"/>
              </a:rPr>
              <a:t>]</a:t>
            </a:r>
            <a:endParaRPr sz="12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7165" y="1162565"/>
            <a:ext cx="1785620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10" dirty="0">
                <a:latin typeface="FZLTZHB--B51-0"/>
                <a:cs typeface="FZLTZHB--B51-0"/>
              </a:rPr>
              <a:t>#</a:t>
            </a:r>
            <a:r>
              <a:rPr sz="1200" b="1" spc="-110" dirty="0">
                <a:latin typeface="Heiti SC"/>
                <a:cs typeface="Heiti SC"/>
              </a:rPr>
              <a:t>获取用户不定长度的输入</a:t>
            </a:r>
            <a:endParaRPr sz="1200">
              <a:latin typeface="Heiti SC"/>
              <a:cs typeface="Heiti S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4668" y="1601477"/>
            <a:ext cx="4004945" cy="2381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0">
              <a:lnSpc>
                <a:spcPct val="100000"/>
              </a:lnSpc>
            </a:pPr>
            <a:r>
              <a:rPr sz="1200" b="1" spc="-90" dirty="0">
                <a:latin typeface="FZLTZHB--B51-0"/>
                <a:cs typeface="FZLTZHB--B51-0"/>
              </a:rPr>
              <a:t>iNumStr </a:t>
            </a:r>
            <a:r>
              <a:rPr sz="1200" b="1" spc="10" dirty="0">
                <a:latin typeface="FZLTZHB--B51-0"/>
                <a:cs typeface="FZLTZHB--B51-0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=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25" dirty="0">
                <a:solidFill>
                  <a:srgbClr val="900090"/>
                </a:solidFill>
                <a:latin typeface="FZLTZHB--B51-0"/>
                <a:cs typeface="FZLTZHB--B51-0"/>
              </a:rPr>
              <a:t>input</a:t>
            </a:r>
            <a:r>
              <a:rPr sz="1200" b="1" spc="185" dirty="0">
                <a:latin typeface="FZLTZHB--B51-0"/>
                <a:cs typeface="FZLTZHB--B51-0"/>
              </a:rPr>
              <a:t>(</a:t>
            </a:r>
            <a:r>
              <a:rPr sz="1200" b="1" spc="165" dirty="0">
                <a:solidFill>
                  <a:srgbClr val="00AA03"/>
                </a:solidFill>
                <a:latin typeface="FZLTZHB--B51-0"/>
                <a:cs typeface="FZLTZHB--B51-0"/>
              </a:rPr>
              <a:t>"</a:t>
            </a:r>
            <a:r>
              <a:rPr sz="1200" b="1" dirty="0">
                <a:solidFill>
                  <a:srgbClr val="00AA03"/>
                </a:solidFill>
                <a:latin typeface="Heiti SC"/>
                <a:cs typeface="Heiti SC"/>
              </a:rPr>
              <a:t>请输入数字</a:t>
            </a:r>
            <a:r>
              <a:rPr sz="1200" b="1" spc="185" dirty="0">
                <a:solidFill>
                  <a:srgbClr val="00AA03"/>
                </a:solidFill>
                <a:latin typeface="FZLTZHB--B51-0"/>
                <a:cs typeface="FZLTZHB--B51-0"/>
              </a:rPr>
              <a:t>(</a:t>
            </a:r>
            <a:r>
              <a:rPr sz="1200" b="1" dirty="0">
                <a:solidFill>
                  <a:srgbClr val="00AA03"/>
                </a:solidFill>
                <a:latin typeface="Heiti SC"/>
                <a:cs typeface="Heiti SC"/>
              </a:rPr>
              <a:t>回车退出</a:t>
            </a:r>
            <a:r>
              <a:rPr sz="1200" b="1" spc="220" dirty="0">
                <a:solidFill>
                  <a:srgbClr val="00AA03"/>
                </a:solidFill>
                <a:latin typeface="FZLTZHB--B51-0"/>
                <a:cs typeface="FZLTZHB--B51-0"/>
              </a:rPr>
              <a:t>):</a:t>
            </a:r>
            <a:r>
              <a:rPr sz="1200" b="1" dirty="0">
                <a:solidFill>
                  <a:srgbClr val="00AA03"/>
                </a:solidFill>
                <a:latin typeface="FZLTZHB--B51-0"/>
                <a:cs typeface="FZLTZHB--B51-0"/>
              </a:rPr>
              <a:t> </a:t>
            </a:r>
            <a:r>
              <a:rPr sz="1200" b="1" spc="15" dirty="0">
                <a:solidFill>
                  <a:srgbClr val="00AA03"/>
                </a:solidFill>
                <a:latin typeface="FZLTZHB--B51-0"/>
                <a:cs typeface="FZLTZHB--B51-0"/>
              </a:rPr>
              <a:t> </a:t>
            </a:r>
            <a:r>
              <a:rPr sz="1200" b="1" spc="165" dirty="0">
                <a:solidFill>
                  <a:srgbClr val="00AA03"/>
                </a:solidFill>
                <a:latin typeface="FZLTZHB--B51-0"/>
                <a:cs typeface="FZLTZHB--B51-0"/>
              </a:rPr>
              <a:t>"</a:t>
            </a:r>
            <a:r>
              <a:rPr sz="1200" b="1" spc="185" dirty="0">
                <a:latin typeface="FZLTZHB--B51-0"/>
                <a:cs typeface="FZLTZHB--B51-0"/>
              </a:rPr>
              <a:t>)</a:t>
            </a:r>
            <a:endParaRPr sz="1200" dirty="0">
              <a:latin typeface="FZLTZHB--B51-0"/>
              <a:cs typeface="FZLTZHB--B51-0"/>
            </a:endParaRPr>
          </a:p>
          <a:p>
            <a:pPr marL="685165" marR="1123315" indent="-337185">
              <a:lnSpc>
                <a:spcPct val="120000"/>
              </a:lnSpc>
            </a:pP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w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hi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-5" dirty="0">
                <a:latin typeface="FZLTZHB--B51-0"/>
                <a:cs typeface="FZLTZHB--B51-0"/>
              </a:rPr>
              <a:t>i</a:t>
            </a:r>
            <a:r>
              <a:rPr sz="1200" b="1" spc="-15" dirty="0">
                <a:latin typeface="FZLTZHB--B51-0"/>
                <a:cs typeface="FZLTZHB--B51-0"/>
              </a:rPr>
              <a:t>N</a:t>
            </a:r>
            <a:r>
              <a:rPr sz="1200" b="1" spc="-275" dirty="0">
                <a:latin typeface="FZLTZHB--B51-0"/>
                <a:cs typeface="FZLTZHB--B51-0"/>
              </a:rPr>
              <a:t>u</a:t>
            </a:r>
            <a:r>
              <a:rPr sz="1200" b="1" spc="-405" dirty="0">
                <a:latin typeface="FZLTZHB--B51-0"/>
                <a:cs typeface="FZLTZHB--B51-0"/>
              </a:rPr>
              <a:t>m</a:t>
            </a:r>
            <a:r>
              <a:rPr sz="1200" b="1" spc="30" dirty="0">
                <a:latin typeface="FZLTZHB--B51-0"/>
                <a:cs typeface="FZLTZHB--B51-0"/>
              </a:rPr>
              <a:t>Str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5" dirty="0">
                <a:latin typeface="FZLTZHB--B51-0"/>
                <a:cs typeface="FZLTZHB--B51-0"/>
              </a:rPr>
              <a:t> </a:t>
            </a:r>
            <a:r>
              <a:rPr sz="1200" b="1" spc="50" dirty="0">
                <a:latin typeface="FZLTZHB--B51-0"/>
                <a:cs typeface="FZLTZHB--B51-0"/>
              </a:rPr>
              <a:t>!=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165" dirty="0">
                <a:latin typeface="FZLTZHB--B51-0"/>
                <a:cs typeface="FZLTZHB--B51-0"/>
              </a:rPr>
              <a:t>"</a:t>
            </a:r>
            <a:r>
              <a:rPr sz="1200" b="1" spc="170" dirty="0">
                <a:latin typeface="FZLTZHB--B51-0"/>
                <a:cs typeface="FZLTZHB--B51-0"/>
              </a:rPr>
              <a:t>"</a:t>
            </a:r>
            <a:r>
              <a:rPr sz="1200" b="1" spc="254" dirty="0">
                <a:latin typeface="FZLTZHB--B51-0"/>
                <a:cs typeface="FZLTZHB--B51-0"/>
              </a:rPr>
              <a:t>:</a:t>
            </a:r>
            <a:r>
              <a:rPr sz="1200" b="1" spc="210" dirty="0">
                <a:latin typeface="FZLTZHB--B51-0"/>
                <a:cs typeface="FZLTZHB--B51-0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n</a:t>
            </a:r>
            <a:r>
              <a:rPr sz="1200" b="1" spc="-280" dirty="0">
                <a:latin typeface="FZLTZHB--B51-0"/>
                <a:cs typeface="FZLTZHB--B51-0"/>
              </a:rPr>
              <a:t>um</a:t>
            </a:r>
            <a:r>
              <a:rPr sz="1200" b="1" spc="-200" dirty="0">
                <a:latin typeface="FZLTZHB--B51-0"/>
                <a:cs typeface="FZLTZHB--B51-0"/>
              </a:rPr>
              <a:t>s</a:t>
            </a:r>
            <a:r>
              <a:rPr sz="1200" b="1" spc="40" dirty="0">
                <a:latin typeface="FZLTZHB--B51-0"/>
                <a:cs typeface="FZLTZHB--B51-0"/>
              </a:rPr>
              <a:t>.</a:t>
            </a:r>
            <a:r>
              <a:rPr sz="1200" b="1" spc="85" dirty="0">
                <a:latin typeface="FZLTZHB--B51-0"/>
                <a:cs typeface="FZLTZHB--B51-0"/>
              </a:rPr>
              <a:t>a</a:t>
            </a:r>
            <a:r>
              <a:rPr sz="1200" b="1" spc="-145" dirty="0">
                <a:latin typeface="FZLTZHB--B51-0"/>
                <a:cs typeface="FZLTZHB--B51-0"/>
              </a:rPr>
              <a:t>pp</a:t>
            </a:r>
            <a:r>
              <a:rPr sz="1200" b="1" spc="-135" dirty="0">
                <a:latin typeface="FZLTZHB--B51-0"/>
                <a:cs typeface="FZLTZHB--B51-0"/>
              </a:rPr>
              <a:t>e</a:t>
            </a:r>
            <a:r>
              <a:rPr sz="1200" b="1" spc="-145" dirty="0">
                <a:latin typeface="FZLTZHB--B51-0"/>
                <a:cs typeface="FZLTZHB--B51-0"/>
              </a:rPr>
              <a:t>n</a:t>
            </a:r>
            <a:r>
              <a:rPr sz="1200" b="1" spc="-140" dirty="0">
                <a:latin typeface="FZLTZHB--B51-0"/>
                <a:cs typeface="FZLTZHB--B51-0"/>
              </a:rPr>
              <a:t>d</a:t>
            </a:r>
            <a:r>
              <a:rPr sz="1200" b="1" spc="185" dirty="0">
                <a:latin typeface="FZLTZHB--B51-0"/>
                <a:cs typeface="FZLTZHB--B51-0"/>
              </a:rPr>
              <a:t>(</a:t>
            </a:r>
            <a:r>
              <a:rPr sz="1200" b="1" spc="-100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1200" b="1" spc="-95" dirty="0">
                <a:solidFill>
                  <a:srgbClr val="900090"/>
                </a:solidFill>
                <a:latin typeface="FZLTZHB--B51-0"/>
                <a:cs typeface="FZLTZHB--B51-0"/>
              </a:rPr>
              <a:t>v</a:t>
            </a:r>
            <a:r>
              <a:rPr sz="1200" b="1" spc="155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1200" b="1" spc="60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1200" b="1" spc="185" dirty="0">
                <a:latin typeface="FZLTZHB--B51-0"/>
                <a:cs typeface="FZLTZHB--B51-0"/>
              </a:rPr>
              <a:t>(</a:t>
            </a:r>
            <a:r>
              <a:rPr sz="1200" b="1" spc="350" dirty="0">
                <a:latin typeface="FZLTZHB--B51-0"/>
                <a:cs typeface="FZLTZHB--B51-0"/>
              </a:rPr>
              <a:t>i</a:t>
            </a:r>
            <a:r>
              <a:rPr sz="1200" b="1" spc="-365" dirty="0">
                <a:latin typeface="FZLTZHB--B51-0"/>
                <a:cs typeface="FZLTZHB--B51-0"/>
              </a:rPr>
              <a:t>N</a:t>
            </a:r>
            <a:r>
              <a:rPr sz="1200" b="1" spc="-325" dirty="0">
                <a:latin typeface="FZLTZHB--B51-0"/>
                <a:cs typeface="FZLTZHB--B51-0"/>
              </a:rPr>
              <a:t>um</a:t>
            </a:r>
            <a:r>
              <a:rPr sz="1200" b="1" spc="-295" dirty="0">
                <a:latin typeface="FZLTZHB--B51-0"/>
                <a:cs typeface="FZLTZHB--B51-0"/>
              </a:rPr>
              <a:t>S</a:t>
            </a:r>
            <a:r>
              <a:rPr sz="1200" b="1" spc="160" dirty="0">
                <a:latin typeface="FZLTZHB--B51-0"/>
                <a:cs typeface="FZLTZHB--B51-0"/>
              </a:rPr>
              <a:t>t</a:t>
            </a:r>
            <a:r>
              <a:rPr sz="1200" b="1" spc="190" dirty="0">
                <a:latin typeface="FZLTZHB--B51-0"/>
                <a:cs typeface="FZLTZHB--B51-0"/>
              </a:rPr>
              <a:t>r</a:t>
            </a:r>
            <a:r>
              <a:rPr sz="1200" b="1" spc="185" dirty="0">
                <a:latin typeface="FZLTZHB--B51-0"/>
                <a:cs typeface="FZLTZHB--B51-0"/>
              </a:rPr>
              <a:t>))</a:t>
            </a:r>
            <a:endParaRPr sz="1200" dirty="0">
              <a:latin typeface="FZLTZHB--B51-0"/>
              <a:cs typeface="FZLTZHB--B51-0"/>
            </a:endParaRPr>
          </a:p>
          <a:p>
            <a:pPr marL="685165">
              <a:lnSpc>
                <a:spcPct val="100000"/>
              </a:lnSpc>
              <a:spcBef>
                <a:spcPts val="285"/>
              </a:spcBef>
            </a:pPr>
            <a:r>
              <a:rPr sz="1200" b="1" spc="-90" dirty="0">
                <a:latin typeface="FZLTZHB--B51-0"/>
                <a:cs typeface="FZLTZHB--B51-0"/>
              </a:rPr>
              <a:t>iNumStr </a:t>
            </a:r>
            <a:r>
              <a:rPr sz="1200" b="1" spc="15" dirty="0">
                <a:latin typeface="FZLTZHB--B51-0"/>
                <a:cs typeface="FZLTZHB--B51-0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=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25" dirty="0">
                <a:solidFill>
                  <a:srgbClr val="900090"/>
                </a:solidFill>
                <a:latin typeface="FZLTZHB--B51-0"/>
                <a:cs typeface="FZLTZHB--B51-0"/>
              </a:rPr>
              <a:t>input</a:t>
            </a:r>
            <a:r>
              <a:rPr sz="1200" b="1" spc="185" dirty="0">
                <a:latin typeface="FZLTZHB--B51-0"/>
                <a:cs typeface="FZLTZHB--B51-0"/>
              </a:rPr>
              <a:t>(</a:t>
            </a:r>
            <a:r>
              <a:rPr sz="1200" b="1" spc="165" dirty="0">
                <a:solidFill>
                  <a:srgbClr val="00AA03"/>
                </a:solidFill>
                <a:latin typeface="FZLTZHB--B51-0"/>
                <a:cs typeface="FZLTZHB--B51-0"/>
              </a:rPr>
              <a:t>"</a:t>
            </a:r>
            <a:r>
              <a:rPr sz="1200" b="1" dirty="0">
                <a:solidFill>
                  <a:srgbClr val="00AA03"/>
                </a:solidFill>
                <a:latin typeface="Heiti SC"/>
                <a:cs typeface="Heiti SC"/>
              </a:rPr>
              <a:t>请输入数字</a:t>
            </a:r>
            <a:r>
              <a:rPr sz="1200" b="1" spc="185" dirty="0">
                <a:solidFill>
                  <a:srgbClr val="00AA03"/>
                </a:solidFill>
                <a:latin typeface="FZLTZHB--B51-0"/>
                <a:cs typeface="FZLTZHB--B51-0"/>
              </a:rPr>
              <a:t>(</a:t>
            </a:r>
            <a:r>
              <a:rPr sz="1200" b="1" dirty="0">
                <a:solidFill>
                  <a:srgbClr val="00AA03"/>
                </a:solidFill>
                <a:latin typeface="Heiti SC"/>
                <a:cs typeface="Heiti SC"/>
              </a:rPr>
              <a:t>回车退出</a:t>
            </a:r>
            <a:r>
              <a:rPr sz="1200" b="1" spc="220" dirty="0">
                <a:solidFill>
                  <a:srgbClr val="00AA03"/>
                </a:solidFill>
                <a:latin typeface="FZLTZHB--B51-0"/>
                <a:cs typeface="FZLTZHB--B51-0"/>
              </a:rPr>
              <a:t>):</a:t>
            </a:r>
            <a:r>
              <a:rPr sz="1200" b="1" dirty="0">
                <a:solidFill>
                  <a:srgbClr val="00AA03"/>
                </a:solidFill>
                <a:latin typeface="FZLTZHB--B51-0"/>
                <a:cs typeface="FZLTZHB--B51-0"/>
              </a:rPr>
              <a:t> </a:t>
            </a:r>
            <a:r>
              <a:rPr sz="1200" b="1" spc="15" dirty="0">
                <a:solidFill>
                  <a:srgbClr val="00AA03"/>
                </a:solidFill>
                <a:latin typeface="FZLTZHB--B51-0"/>
                <a:cs typeface="FZLTZHB--B51-0"/>
              </a:rPr>
              <a:t> </a:t>
            </a:r>
            <a:r>
              <a:rPr sz="1200" b="1" spc="165" dirty="0">
                <a:solidFill>
                  <a:srgbClr val="00AA03"/>
                </a:solidFill>
                <a:latin typeface="FZLTZHB--B51-0"/>
                <a:cs typeface="FZLTZHB--B51-0"/>
              </a:rPr>
              <a:t>"</a:t>
            </a:r>
            <a:r>
              <a:rPr sz="1200" b="1" spc="185" dirty="0">
                <a:latin typeface="FZLTZHB--B51-0"/>
                <a:cs typeface="FZLTZHB--B51-0"/>
              </a:rPr>
              <a:t>)</a:t>
            </a:r>
            <a:endParaRPr sz="1200" dirty="0">
              <a:latin typeface="FZLTZHB--B51-0"/>
              <a:cs typeface="FZLTZHB--B51-0"/>
            </a:endParaRPr>
          </a:p>
          <a:p>
            <a:pPr marL="348615">
              <a:lnSpc>
                <a:spcPct val="100000"/>
              </a:lnSpc>
              <a:spcBef>
                <a:spcPts val="285"/>
              </a:spcBef>
            </a:pP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et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ur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200" b="1" spc="-140" dirty="0">
                <a:latin typeface="FZLTZHB--B51-0"/>
                <a:cs typeface="FZLTZHB--B51-0"/>
              </a:rPr>
              <a:t>n</a:t>
            </a:r>
            <a:r>
              <a:rPr sz="1200" b="1" spc="-145" dirty="0">
                <a:latin typeface="FZLTZHB--B51-0"/>
                <a:cs typeface="FZLTZHB--B51-0"/>
              </a:rPr>
              <a:t>u</a:t>
            </a:r>
            <a:r>
              <a:rPr sz="1200" b="1" spc="-305" dirty="0">
                <a:latin typeface="FZLTZHB--B51-0"/>
                <a:cs typeface="FZLTZHB--B51-0"/>
              </a:rPr>
              <a:t>ms</a:t>
            </a:r>
            <a:endParaRPr sz="12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48615" marR="1455420" indent="-336550">
              <a:lnSpc>
                <a:spcPct val="120000"/>
              </a:lnSpc>
              <a:tabLst>
                <a:tab pos="1694814" algn="l"/>
              </a:tabLst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def</a:t>
            </a:r>
            <a:r>
              <a:rPr sz="1200" b="1" i="1" spc="-5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-240" dirty="0">
                <a:solidFill>
                  <a:srgbClr val="0101FF"/>
                </a:solidFill>
                <a:latin typeface="FZLTZHB--B51-0"/>
                <a:cs typeface="FZLTZHB--B51-0"/>
              </a:rPr>
              <a:t>mean</a:t>
            </a:r>
            <a:r>
              <a:rPr sz="1200" b="1" spc="-80" dirty="0">
                <a:latin typeface="FZLTZHB--B51-0"/>
                <a:cs typeface="FZLTZHB--B51-0"/>
              </a:rPr>
              <a:t>(numbers</a:t>
            </a:r>
            <a:r>
              <a:rPr sz="1200" b="1" spc="-45" dirty="0">
                <a:latin typeface="FZLTZHB--B51-0"/>
                <a:cs typeface="FZLTZHB--B51-0"/>
              </a:rPr>
              <a:t>)</a:t>
            </a:r>
            <a:r>
              <a:rPr sz="1200" b="1" spc="254" dirty="0">
                <a:latin typeface="FZLTZHB--B51-0"/>
                <a:cs typeface="FZLTZHB--B51-0"/>
              </a:rPr>
              <a:t>:</a:t>
            </a:r>
            <a:r>
              <a:rPr sz="1200" b="1" dirty="0">
                <a:latin typeface="FZLTZHB--B51-0"/>
                <a:cs typeface="FZLTZHB--B51-0"/>
              </a:rPr>
              <a:t>	</a:t>
            </a:r>
            <a:r>
              <a:rPr sz="1200" b="1" spc="-110" dirty="0">
                <a:latin typeface="FZLTZHB--B51-0"/>
                <a:cs typeface="FZLTZHB--B51-0"/>
              </a:rPr>
              <a:t>#</a:t>
            </a:r>
            <a:r>
              <a:rPr sz="1200" b="1" dirty="0">
                <a:latin typeface="Heiti SC"/>
                <a:cs typeface="Heiti SC"/>
              </a:rPr>
              <a:t>计算平均值 </a:t>
            </a:r>
            <a:r>
              <a:rPr sz="1200" b="1" spc="-75" dirty="0">
                <a:latin typeface="FZLTZHB--B51-0"/>
                <a:cs typeface="FZLTZHB--B51-0"/>
              </a:rPr>
              <a:t>s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145" dirty="0">
                <a:latin typeface="FZLTZHB--B51-0"/>
                <a:cs typeface="FZLTZHB--B51-0"/>
              </a:rPr>
              <a:t>=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145" dirty="0">
                <a:latin typeface="FZLTZHB--B51-0"/>
                <a:cs typeface="FZLTZHB--B51-0"/>
              </a:rPr>
              <a:t>0</a:t>
            </a:r>
            <a:r>
              <a:rPr sz="1200" b="1" spc="55" dirty="0">
                <a:latin typeface="FZLTZHB--B51-0"/>
                <a:cs typeface="FZLTZHB--B51-0"/>
              </a:rPr>
              <a:t>.0</a:t>
            </a:r>
            <a:endParaRPr sz="1200" dirty="0">
              <a:latin typeface="FZLTZHB--B51-0"/>
              <a:cs typeface="FZLTZHB--B51-0"/>
            </a:endParaRPr>
          </a:p>
          <a:p>
            <a:pPr marL="685165" marR="2049145" indent="-337185">
              <a:lnSpc>
                <a:spcPct val="120000"/>
              </a:lnSpc>
            </a:pP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or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n</a:t>
            </a:r>
            <a:r>
              <a:rPr sz="1200" b="1" spc="-345" dirty="0">
                <a:latin typeface="FZLTZHB--B51-0"/>
                <a:cs typeface="FZLTZHB--B51-0"/>
              </a:rPr>
              <a:t>um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n</a:t>
            </a:r>
            <a:r>
              <a:rPr sz="1200" b="1" spc="-140" dirty="0">
                <a:latin typeface="FZLTZHB--B51-0"/>
                <a:cs typeface="FZLTZHB--B51-0"/>
              </a:rPr>
              <a:t>u</a:t>
            </a:r>
            <a:r>
              <a:rPr sz="1200" b="1" spc="-540" dirty="0">
                <a:latin typeface="FZLTZHB--B51-0"/>
                <a:cs typeface="FZLTZHB--B51-0"/>
              </a:rPr>
              <a:t>m</a:t>
            </a:r>
            <a:r>
              <a:rPr sz="1200" b="1" spc="-55" dirty="0">
                <a:latin typeface="FZLTZHB--B51-0"/>
                <a:cs typeface="FZLTZHB--B51-0"/>
              </a:rPr>
              <a:t>be</a:t>
            </a:r>
            <a:r>
              <a:rPr sz="1200" b="1" spc="-30" dirty="0">
                <a:latin typeface="FZLTZHB--B51-0"/>
                <a:cs typeface="FZLTZHB--B51-0"/>
              </a:rPr>
              <a:t>r</a:t>
            </a:r>
            <a:r>
              <a:rPr sz="1200" b="1" spc="90" dirty="0">
                <a:latin typeface="FZLTZHB--B51-0"/>
                <a:cs typeface="FZLTZHB--B51-0"/>
              </a:rPr>
              <a:t>s:</a:t>
            </a:r>
            <a:r>
              <a:rPr sz="1200" b="1" spc="50" dirty="0">
                <a:latin typeface="FZLTZHB--B51-0"/>
                <a:cs typeface="FZLTZHB--B51-0"/>
              </a:rPr>
              <a:t> </a:t>
            </a:r>
            <a:r>
              <a:rPr sz="1200" b="1" spc="-75" dirty="0">
                <a:latin typeface="FZLTZHB--B51-0"/>
                <a:cs typeface="FZLTZHB--B51-0"/>
              </a:rPr>
              <a:t>s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145" dirty="0">
                <a:latin typeface="FZLTZHB--B51-0"/>
                <a:cs typeface="FZLTZHB--B51-0"/>
              </a:rPr>
              <a:t>=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75" dirty="0">
                <a:latin typeface="FZLTZHB--B51-0"/>
                <a:cs typeface="FZLTZHB--B51-0"/>
              </a:rPr>
              <a:t>s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160" dirty="0">
                <a:latin typeface="FZLTZHB--B51-0"/>
                <a:cs typeface="FZLTZHB--B51-0"/>
              </a:rPr>
              <a:t>+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-5" dirty="0">
                <a:latin typeface="FZLTZHB--B51-0"/>
                <a:cs typeface="FZLTZHB--B51-0"/>
              </a:rPr>
              <a:t> </a:t>
            </a:r>
            <a:r>
              <a:rPr sz="1200" b="1" spc="-275" dirty="0">
                <a:latin typeface="FZLTZHB--B51-0"/>
                <a:cs typeface="FZLTZHB--B51-0"/>
              </a:rPr>
              <a:t>num</a:t>
            </a:r>
            <a:endParaRPr sz="1200" dirty="0">
              <a:latin typeface="FZLTZHB--B51-0"/>
              <a:cs typeface="FZLTZHB--B51-0"/>
            </a:endParaRPr>
          </a:p>
          <a:p>
            <a:pPr marL="348615">
              <a:lnSpc>
                <a:spcPct val="100000"/>
              </a:lnSpc>
              <a:spcBef>
                <a:spcPts val="285"/>
              </a:spcBef>
            </a:pP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et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ur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200" b="1" spc="-75" dirty="0">
                <a:latin typeface="FZLTZHB--B51-0"/>
                <a:cs typeface="FZLTZHB--B51-0"/>
              </a:rPr>
              <a:t>s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285" dirty="0">
                <a:latin typeface="FZLTZHB--B51-0"/>
                <a:cs typeface="FZLTZHB--B51-0"/>
              </a:rPr>
              <a:t>/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5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1200" b="1" spc="150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1200" b="1" spc="-14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1200" b="1" spc="-35" dirty="0">
                <a:latin typeface="FZLTZHB--B51-0"/>
                <a:cs typeface="FZLTZHB--B51-0"/>
              </a:rPr>
              <a:t>(nu</a:t>
            </a:r>
            <a:r>
              <a:rPr sz="1200" b="1" spc="-409" dirty="0">
                <a:latin typeface="FZLTZHB--B51-0"/>
                <a:cs typeface="FZLTZHB--B51-0"/>
              </a:rPr>
              <a:t>m</a:t>
            </a:r>
            <a:r>
              <a:rPr sz="1200" b="1" spc="-270" dirty="0">
                <a:latin typeface="FZLTZHB--B51-0"/>
                <a:cs typeface="FZLTZHB--B51-0"/>
              </a:rPr>
              <a:t>b</a:t>
            </a:r>
            <a:r>
              <a:rPr sz="1200" b="1" spc="-25" dirty="0">
                <a:latin typeface="FZLTZHB--B51-0"/>
                <a:cs typeface="FZLTZHB--B51-0"/>
              </a:rPr>
              <a:t>er</a:t>
            </a:r>
            <a:r>
              <a:rPr sz="1200" b="1" spc="-20" dirty="0">
                <a:latin typeface="FZLTZHB--B51-0"/>
                <a:cs typeface="FZLTZHB--B51-0"/>
              </a:rPr>
              <a:t>s</a:t>
            </a:r>
            <a:r>
              <a:rPr sz="1200" b="1" spc="185" dirty="0">
                <a:latin typeface="FZLTZHB--B51-0"/>
                <a:cs typeface="FZLTZHB--B51-0"/>
              </a:rPr>
              <a:t>)</a:t>
            </a:r>
            <a:endParaRPr sz="1200" dirty="0">
              <a:latin typeface="FZLTZHB--B51-0"/>
              <a:cs typeface="FZLTZHB--B51-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630" y="700793"/>
            <a:ext cx="3727450" cy="1064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8615" marR="993775" indent="-336550">
              <a:lnSpc>
                <a:spcPct val="120000"/>
              </a:lnSpc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def</a:t>
            </a:r>
            <a:r>
              <a:rPr sz="1200" b="1" i="1" spc="-5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-80" dirty="0">
                <a:latin typeface="FZLTZHB--B51-0"/>
                <a:cs typeface="FZLTZHB--B51-0"/>
              </a:rPr>
              <a:t>dev(numbers,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20" dirty="0">
                <a:latin typeface="FZLTZHB--B51-0"/>
                <a:cs typeface="FZLTZHB--B51-0"/>
              </a:rPr>
              <a:t> </a:t>
            </a:r>
            <a:r>
              <a:rPr sz="1200" b="1" spc="-90" dirty="0">
                <a:latin typeface="FZLTZHB--B51-0"/>
                <a:cs typeface="FZLTZHB--B51-0"/>
              </a:rPr>
              <a:t>mean):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10" dirty="0">
                <a:latin typeface="FZLTZHB--B51-0"/>
                <a:cs typeface="FZLTZHB--B51-0"/>
              </a:rPr>
              <a:t> </a:t>
            </a:r>
            <a:r>
              <a:rPr sz="1200" b="1" spc="-110" dirty="0">
                <a:latin typeface="FZLTZHB--B51-0"/>
                <a:cs typeface="FZLTZHB--B51-0"/>
              </a:rPr>
              <a:t>#</a:t>
            </a:r>
            <a:r>
              <a:rPr sz="1200" b="1" dirty="0">
                <a:latin typeface="Heiti SC"/>
                <a:cs typeface="Heiti SC"/>
              </a:rPr>
              <a:t>计算方差 </a:t>
            </a:r>
            <a:r>
              <a:rPr sz="1200" b="1" spc="-70" dirty="0">
                <a:latin typeface="FZLTZHB--B51-0"/>
                <a:cs typeface="FZLTZHB--B51-0"/>
              </a:rPr>
              <a:t>s</a:t>
            </a:r>
            <a:r>
              <a:rPr sz="1200" b="1" spc="-114" dirty="0">
                <a:latin typeface="FZLTZHB--B51-0"/>
                <a:cs typeface="FZLTZHB--B51-0"/>
              </a:rPr>
              <a:t>dev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5" dirty="0">
                <a:latin typeface="FZLTZHB--B51-0"/>
                <a:cs typeface="FZLTZHB--B51-0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=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-5" dirty="0">
                <a:latin typeface="FZLTZHB--B51-0"/>
                <a:cs typeface="FZLTZHB--B51-0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0</a:t>
            </a:r>
            <a:r>
              <a:rPr sz="1200" b="1" spc="55" dirty="0">
                <a:latin typeface="FZLTZHB--B51-0"/>
                <a:cs typeface="FZLTZHB--B51-0"/>
              </a:rPr>
              <a:t>.0</a:t>
            </a:r>
            <a:endParaRPr sz="1200">
              <a:latin typeface="FZLTZHB--B51-0"/>
              <a:cs typeface="FZLTZHB--B51-0"/>
            </a:endParaRPr>
          </a:p>
          <a:p>
            <a:pPr marL="348615">
              <a:lnSpc>
                <a:spcPct val="100000"/>
              </a:lnSpc>
              <a:spcBef>
                <a:spcPts val="285"/>
              </a:spcBef>
            </a:pP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or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n</a:t>
            </a:r>
            <a:r>
              <a:rPr sz="1200" b="1" spc="-345" dirty="0">
                <a:latin typeface="FZLTZHB--B51-0"/>
                <a:cs typeface="FZLTZHB--B51-0"/>
              </a:rPr>
              <a:t>um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n</a:t>
            </a:r>
            <a:r>
              <a:rPr sz="1200" b="1" spc="-140" dirty="0">
                <a:latin typeface="FZLTZHB--B51-0"/>
                <a:cs typeface="FZLTZHB--B51-0"/>
              </a:rPr>
              <a:t>u</a:t>
            </a:r>
            <a:r>
              <a:rPr sz="1200" b="1" spc="-540" dirty="0">
                <a:latin typeface="FZLTZHB--B51-0"/>
                <a:cs typeface="FZLTZHB--B51-0"/>
              </a:rPr>
              <a:t>m</a:t>
            </a:r>
            <a:r>
              <a:rPr sz="1200" b="1" spc="-55" dirty="0">
                <a:latin typeface="FZLTZHB--B51-0"/>
                <a:cs typeface="FZLTZHB--B51-0"/>
              </a:rPr>
              <a:t>be</a:t>
            </a:r>
            <a:r>
              <a:rPr sz="1200" b="1" spc="-30" dirty="0">
                <a:latin typeface="FZLTZHB--B51-0"/>
                <a:cs typeface="FZLTZHB--B51-0"/>
              </a:rPr>
              <a:t>r</a:t>
            </a:r>
            <a:r>
              <a:rPr sz="1200" b="1" spc="90" dirty="0">
                <a:latin typeface="FZLTZHB--B51-0"/>
                <a:cs typeface="FZLTZHB--B51-0"/>
              </a:rPr>
              <a:t>s:</a:t>
            </a:r>
            <a:endParaRPr sz="1200">
              <a:latin typeface="FZLTZHB--B51-0"/>
              <a:cs typeface="FZLTZHB--B51-0"/>
            </a:endParaRPr>
          </a:p>
          <a:p>
            <a:pPr marL="685165">
              <a:lnSpc>
                <a:spcPct val="100000"/>
              </a:lnSpc>
              <a:spcBef>
                <a:spcPts val="285"/>
              </a:spcBef>
            </a:pPr>
            <a:r>
              <a:rPr sz="1200" b="1" spc="-70" dirty="0">
                <a:latin typeface="FZLTZHB--B51-0"/>
                <a:cs typeface="FZLTZHB--B51-0"/>
              </a:rPr>
              <a:t>s</a:t>
            </a:r>
            <a:r>
              <a:rPr sz="1200" b="1" spc="-114" dirty="0">
                <a:latin typeface="FZLTZHB--B51-0"/>
                <a:cs typeface="FZLTZHB--B51-0"/>
              </a:rPr>
              <a:t>dev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145" dirty="0">
                <a:latin typeface="FZLTZHB--B51-0"/>
                <a:cs typeface="FZLTZHB--B51-0"/>
              </a:rPr>
              <a:t>=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75" dirty="0">
                <a:latin typeface="FZLTZHB--B51-0"/>
                <a:cs typeface="FZLTZHB--B51-0"/>
              </a:rPr>
              <a:t>s</a:t>
            </a:r>
            <a:r>
              <a:rPr sz="1200" b="1" spc="-114" dirty="0">
                <a:latin typeface="FZLTZHB--B51-0"/>
                <a:cs typeface="FZLTZHB--B51-0"/>
              </a:rPr>
              <a:t>de</a:t>
            </a:r>
            <a:r>
              <a:rPr sz="1200" b="1" spc="-105" dirty="0">
                <a:latin typeface="FZLTZHB--B51-0"/>
                <a:cs typeface="FZLTZHB--B51-0"/>
              </a:rPr>
              <a:t>v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-5" dirty="0">
                <a:latin typeface="FZLTZHB--B51-0"/>
                <a:cs typeface="FZLTZHB--B51-0"/>
              </a:rPr>
              <a:t> </a:t>
            </a:r>
            <a:r>
              <a:rPr sz="1200" b="1" spc="-160" dirty="0">
                <a:latin typeface="FZLTZHB--B51-0"/>
                <a:cs typeface="FZLTZHB--B51-0"/>
              </a:rPr>
              <a:t>+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-280" dirty="0">
                <a:latin typeface="FZLTZHB--B51-0"/>
                <a:cs typeface="FZLTZHB--B51-0"/>
              </a:rPr>
              <a:t>num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5" dirty="0">
                <a:latin typeface="FZLTZHB--B51-0"/>
                <a:cs typeface="FZLTZHB--B51-0"/>
              </a:rPr>
              <a:t> </a:t>
            </a:r>
            <a:r>
              <a:rPr sz="1200" b="1" spc="-160" dirty="0">
                <a:latin typeface="FZLTZHB--B51-0"/>
                <a:cs typeface="FZLTZHB--B51-0"/>
              </a:rPr>
              <a:t>-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-5" dirty="0">
                <a:latin typeface="FZLTZHB--B51-0"/>
                <a:cs typeface="FZLTZHB--B51-0"/>
              </a:rPr>
              <a:t> </a:t>
            </a:r>
            <a:r>
              <a:rPr sz="1200" b="1" spc="-405" dirty="0">
                <a:latin typeface="FZLTZHB--B51-0"/>
                <a:cs typeface="FZLTZHB--B51-0"/>
              </a:rPr>
              <a:t>m</a:t>
            </a:r>
            <a:r>
              <a:rPr sz="1200" b="1" spc="-275" dirty="0">
                <a:latin typeface="FZLTZHB--B51-0"/>
                <a:cs typeface="FZLTZHB--B51-0"/>
              </a:rPr>
              <a:t>e</a:t>
            </a:r>
            <a:r>
              <a:rPr sz="1200" b="1" spc="-135" dirty="0">
                <a:latin typeface="FZLTZHB--B51-0"/>
                <a:cs typeface="FZLTZHB--B51-0"/>
              </a:rPr>
              <a:t>a</a:t>
            </a:r>
            <a:r>
              <a:rPr sz="1200" b="1" spc="-145" dirty="0">
                <a:latin typeface="FZLTZHB--B51-0"/>
                <a:cs typeface="FZLTZHB--B51-0"/>
              </a:rPr>
              <a:t>n</a:t>
            </a:r>
            <a:r>
              <a:rPr sz="1200" b="1" spc="185" dirty="0">
                <a:latin typeface="FZLTZHB--B51-0"/>
                <a:cs typeface="FZLTZHB--B51-0"/>
              </a:rPr>
              <a:t>)</a:t>
            </a:r>
            <a:r>
              <a:rPr sz="1200" b="1" spc="25" dirty="0">
                <a:latin typeface="FZLTZHB--B51-0"/>
                <a:cs typeface="FZLTZHB--B51-0"/>
              </a:rPr>
              <a:t>**2</a:t>
            </a:r>
            <a:endParaRPr sz="1200">
              <a:latin typeface="FZLTZHB--B51-0"/>
              <a:cs typeface="FZLTZHB--B51-0"/>
            </a:endParaRPr>
          </a:p>
          <a:p>
            <a:pPr marL="348615">
              <a:lnSpc>
                <a:spcPct val="100000"/>
              </a:lnSpc>
              <a:spcBef>
                <a:spcPts val="285"/>
              </a:spcBef>
            </a:pP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et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ur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200" b="1" spc="-140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12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o</a:t>
            </a:r>
            <a:r>
              <a:rPr sz="1200" b="1" spc="-320" dirty="0">
                <a:solidFill>
                  <a:srgbClr val="900090"/>
                </a:solidFill>
                <a:latin typeface="FZLTZHB--B51-0"/>
                <a:cs typeface="FZLTZHB--B51-0"/>
              </a:rPr>
              <a:t>w</a:t>
            </a:r>
            <a:r>
              <a:rPr sz="1200" b="1" spc="185" dirty="0">
                <a:latin typeface="FZLTZHB--B51-0"/>
                <a:cs typeface="FZLTZHB--B51-0"/>
              </a:rPr>
              <a:t>(</a:t>
            </a:r>
            <a:r>
              <a:rPr sz="1200" b="1" spc="-75" dirty="0">
                <a:latin typeface="FZLTZHB--B51-0"/>
                <a:cs typeface="FZLTZHB--B51-0"/>
              </a:rPr>
              <a:t>s</a:t>
            </a:r>
            <a:r>
              <a:rPr sz="1200" b="1" spc="-114" dirty="0">
                <a:latin typeface="FZLTZHB--B51-0"/>
                <a:cs typeface="FZLTZHB--B51-0"/>
              </a:rPr>
              <a:t>de</a:t>
            </a:r>
            <a:r>
              <a:rPr sz="1200" b="1" spc="-105" dirty="0">
                <a:latin typeface="FZLTZHB--B51-0"/>
                <a:cs typeface="FZLTZHB--B51-0"/>
              </a:rPr>
              <a:t>v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-5" dirty="0">
                <a:latin typeface="FZLTZHB--B51-0"/>
                <a:cs typeface="FZLTZHB--B51-0"/>
              </a:rPr>
              <a:t> </a:t>
            </a:r>
            <a:r>
              <a:rPr sz="1200" b="1" spc="285" dirty="0">
                <a:latin typeface="FZLTZHB--B51-0"/>
                <a:cs typeface="FZLTZHB--B51-0"/>
              </a:rPr>
              <a:t>/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15" dirty="0">
                <a:solidFill>
                  <a:srgbClr val="900090"/>
                </a:solidFill>
                <a:latin typeface="FZLTZHB--B51-0"/>
                <a:cs typeface="FZLTZHB--B51-0"/>
              </a:rPr>
              <a:t>le</a:t>
            </a:r>
            <a:r>
              <a:rPr sz="1200" b="1" spc="30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1200" b="1" spc="190" dirty="0">
                <a:latin typeface="FZLTZHB--B51-0"/>
                <a:cs typeface="FZLTZHB--B51-0"/>
              </a:rPr>
              <a:t>(</a:t>
            </a:r>
            <a:r>
              <a:rPr sz="1200" b="1" spc="-240" dirty="0">
                <a:latin typeface="FZLTZHB--B51-0"/>
                <a:cs typeface="FZLTZHB--B51-0"/>
              </a:rPr>
              <a:t>nu</a:t>
            </a:r>
            <a:r>
              <a:rPr sz="1200" b="1" spc="-350" dirty="0">
                <a:latin typeface="FZLTZHB--B51-0"/>
                <a:cs typeface="FZLTZHB--B51-0"/>
              </a:rPr>
              <a:t>m</a:t>
            </a:r>
            <a:r>
              <a:rPr sz="1200" b="1" spc="-140" dirty="0">
                <a:latin typeface="FZLTZHB--B51-0"/>
                <a:cs typeface="FZLTZHB--B51-0"/>
              </a:rPr>
              <a:t>b</a:t>
            </a:r>
            <a:r>
              <a:rPr sz="1200" b="1" spc="-135" dirty="0">
                <a:latin typeface="FZLTZHB--B51-0"/>
                <a:cs typeface="FZLTZHB--B51-0"/>
              </a:rPr>
              <a:t>e</a:t>
            </a:r>
            <a:r>
              <a:rPr sz="1200" b="1" spc="90" dirty="0">
                <a:latin typeface="FZLTZHB--B51-0"/>
                <a:cs typeface="FZLTZHB--B51-0"/>
              </a:rPr>
              <a:t>rs</a:t>
            </a:r>
            <a:r>
              <a:rPr sz="1200" b="1" spc="75" dirty="0">
                <a:latin typeface="FZLTZHB--B51-0"/>
                <a:cs typeface="FZLTZHB--B51-0"/>
              </a:rPr>
              <a:t>)</a:t>
            </a:r>
            <a:r>
              <a:rPr sz="1200" b="1" spc="-155" dirty="0">
                <a:latin typeface="FZLTZHB--B51-0"/>
                <a:cs typeface="FZLTZHB--B51-0"/>
              </a:rPr>
              <a:t>-</a:t>
            </a:r>
            <a:r>
              <a:rPr sz="1200" b="1" spc="160" dirty="0">
                <a:latin typeface="FZLTZHB--B51-0"/>
                <a:cs typeface="FZLTZHB--B51-0"/>
              </a:rPr>
              <a:t>1),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145" dirty="0">
                <a:latin typeface="FZLTZHB--B51-0"/>
                <a:cs typeface="FZLTZHB--B51-0"/>
              </a:rPr>
              <a:t>0</a:t>
            </a:r>
            <a:r>
              <a:rPr sz="1200" b="1" spc="100" dirty="0">
                <a:latin typeface="FZLTZHB--B51-0"/>
                <a:cs typeface="FZLTZHB--B51-0"/>
              </a:rPr>
              <a:t>.5)</a:t>
            </a:r>
            <a:endParaRPr sz="1200">
              <a:latin typeface="FZLTZHB--B51-0"/>
              <a:cs typeface="FZLTZHB--B51-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630" y="2026524"/>
            <a:ext cx="1960245" cy="836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8615" marR="5080" indent="-336550">
              <a:lnSpc>
                <a:spcPct val="120000"/>
              </a:lnSpc>
            </a:pP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def</a:t>
            </a:r>
            <a:r>
              <a:rPr sz="1200" b="1" i="1" spc="-5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200" b="1" spc="-125" dirty="0">
                <a:latin typeface="FZLTZHB--B51-0"/>
                <a:cs typeface="FZLTZHB--B51-0"/>
              </a:rPr>
              <a:t>median(numbe</a:t>
            </a:r>
            <a:r>
              <a:rPr sz="1200" b="1" spc="-75" dirty="0">
                <a:latin typeface="FZLTZHB--B51-0"/>
                <a:cs typeface="FZLTZHB--B51-0"/>
              </a:rPr>
              <a:t>r</a:t>
            </a:r>
            <a:r>
              <a:rPr sz="1200" b="1" spc="120" dirty="0">
                <a:latin typeface="FZLTZHB--B51-0"/>
                <a:cs typeface="FZLTZHB--B51-0"/>
              </a:rPr>
              <a:t>s):</a:t>
            </a:r>
            <a:r>
              <a:rPr sz="1200" b="1" spc="75" dirty="0">
                <a:latin typeface="FZLTZHB--B51-0"/>
                <a:cs typeface="FZLTZHB--B51-0"/>
              </a:rPr>
              <a:t> </a:t>
            </a:r>
            <a:r>
              <a:rPr sz="1200" b="1" spc="-95" dirty="0">
                <a:solidFill>
                  <a:srgbClr val="900090"/>
                </a:solidFill>
                <a:latin typeface="FZLTZHB--B51-0"/>
                <a:cs typeface="FZLTZHB--B51-0"/>
              </a:rPr>
              <a:t>s</a:t>
            </a:r>
            <a:r>
              <a:rPr sz="1200" b="1" spc="-110" dirty="0">
                <a:solidFill>
                  <a:srgbClr val="900090"/>
                </a:solidFill>
                <a:latin typeface="FZLTZHB--B51-0"/>
                <a:cs typeface="FZLTZHB--B51-0"/>
              </a:rPr>
              <a:t>o</a:t>
            </a:r>
            <a:r>
              <a:rPr sz="1200" b="1" spc="1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1200" b="1" spc="-15" dirty="0">
                <a:solidFill>
                  <a:srgbClr val="900090"/>
                </a:solidFill>
                <a:latin typeface="FZLTZHB--B51-0"/>
                <a:cs typeface="FZLTZHB--B51-0"/>
              </a:rPr>
              <a:t>te</a:t>
            </a:r>
            <a:r>
              <a:rPr sz="1200" b="1" spc="-25" dirty="0">
                <a:solidFill>
                  <a:srgbClr val="900090"/>
                </a:solidFill>
                <a:latin typeface="FZLTZHB--B51-0"/>
                <a:cs typeface="FZLTZHB--B51-0"/>
              </a:rPr>
              <a:t>d</a:t>
            </a:r>
            <a:r>
              <a:rPr sz="1200" b="1" spc="10" dirty="0">
                <a:latin typeface="FZLTZHB--B51-0"/>
                <a:cs typeface="FZLTZHB--B51-0"/>
              </a:rPr>
              <a:t>(</a:t>
            </a:r>
            <a:r>
              <a:rPr sz="1200" b="1" spc="25" dirty="0">
                <a:latin typeface="FZLTZHB--B51-0"/>
                <a:cs typeface="FZLTZHB--B51-0"/>
              </a:rPr>
              <a:t>n</a:t>
            </a:r>
            <a:r>
              <a:rPr sz="1200" b="1" spc="-275" dirty="0">
                <a:latin typeface="FZLTZHB--B51-0"/>
                <a:cs typeface="FZLTZHB--B51-0"/>
              </a:rPr>
              <a:t>u</a:t>
            </a:r>
            <a:r>
              <a:rPr sz="1200" b="1" spc="-405" dirty="0">
                <a:latin typeface="FZLTZHB--B51-0"/>
                <a:cs typeface="FZLTZHB--B51-0"/>
              </a:rPr>
              <a:t>m</a:t>
            </a:r>
            <a:r>
              <a:rPr sz="1200" b="1" spc="-55" dirty="0">
                <a:latin typeface="FZLTZHB--B51-0"/>
                <a:cs typeface="FZLTZHB--B51-0"/>
              </a:rPr>
              <a:t>be</a:t>
            </a:r>
            <a:r>
              <a:rPr sz="1200" b="1" spc="-30" dirty="0">
                <a:latin typeface="FZLTZHB--B51-0"/>
                <a:cs typeface="FZLTZHB--B51-0"/>
              </a:rPr>
              <a:t>r</a:t>
            </a:r>
            <a:r>
              <a:rPr sz="1200" b="1" spc="-70" dirty="0">
                <a:latin typeface="FZLTZHB--B51-0"/>
                <a:cs typeface="FZLTZHB--B51-0"/>
              </a:rPr>
              <a:t>s</a:t>
            </a:r>
            <a:r>
              <a:rPr sz="1200" b="1" spc="185" dirty="0">
                <a:latin typeface="FZLTZHB--B51-0"/>
                <a:cs typeface="FZLTZHB--B51-0"/>
              </a:rPr>
              <a:t>)</a:t>
            </a:r>
            <a:r>
              <a:rPr sz="1200" b="1" spc="130" dirty="0">
                <a:latin typeface="FZLTZHB--B51-0"/>
                <a:cs typeface="FZLTZHB--B51-0"/>
              </a:rPr>
              <a:t> </a:t>
            </a:r>
            <a:r>
              <a:rPr sz="1200" b="1" spc="-70" dirty="0">
                <a:latin typeface="FZLTZHB--B51-0"/>
                <a:cs typeface="FZLTZHB--B51-0"/>
              </a:rPr>
              <a:t>s</a:t>
            </a:r>
            <a:r>
              <a:rPr sz="1200" b="1" spc="60" dirty="0">
                <a:latin typeface="FZLTZHB--B51-0"/>
                <a:cs typeface="FZLTZHB--B51-0"/>
              </a:rPr>
              <a:t>ize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5" dirty="0">
                <a:latin typeface="FZLTZHB--B51-0"/>
                <a:cs typeface="FZLTZHB--B51-0"/>
              </a:rPr>
              <a:t> </a:t>
            </a:r>
            <a:r>
              <a:rPr sz="1200" b="1" spc="-145" dirty="0">
                <a:latin typeface="FZLTZHB--B51-0"/>
                <a:cs typeface="FZLTZHB--B51-0"/>
              </a:rPr>
              <a:t>=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-5" dirty="0">
                <a:latin typeface="FZLTZHB--B51-0"/>
                <a:cs typeface="FZLTZHB--B51-0"/>
              </a:rPr>
              <a:t> </a:t>
            </a:r>
            <a:r>
              <a:rPr sz="1200" b="1" spc="350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1200" b="1" spc="-145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1200" b="1" spc="-140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1200" b="1" spc="-35" dirty="0">
                <a:latin typeface="FZLTZHB--B51-0"/>
                <a:cs typeface="FZLTZHB--B51-0"/>
              </a:rPr>
              <a:t>(nu</a:t>
            </a:r>
            <a:r>
              <a:rPr sz="1200" b="1" spc="-540" dirty="0">
                <a:latin typeface="FZLTZHB--B51-0"/>
                <a:cs typeface="FZLTZHB--B51-0"/>
              </a:rPr>
              <a:t>m</a:t>
            </a:r>
            <a:r>
              <a:rPr sz="1200" b="1" spc="-55" dirty="0">
                <a:latin typeface="FZLTZHB--B51-0"/>
                <a:cs typeface="FZLTZHB--B51-0"/>
              </a:rPr>
              <a:t>be</a:t>
            </a:r>
            <a:r>
              <a:rPr sz="1200" b="1" spc="-30" dirty="0">
                <a:latin typeface="FZLTZHB--B51-0"/>
                <a:cs typeface="FZLTZHB--B51-0"/>
              </a:rPr>
              <a:t>r</a:t>
            </a:r>
            <a:r>
              <a:rPr sz="1200" b="1" spc="55" dirty="0">
                <a:latin typeface="FZLTZHB--B51-0"/>
                <a:cs typeface="FZLTZHB--B51-0"/>
              </a:rPr>
              <a:t>s)</a:t>
            </a:r>
            <a:r>
              <a:rPr sz="1200" b="1" spc="30" dirty="0">
                <a:latin typeface="FZLTZHB--B51-0"/>
                <a:cs typeface="FZLTZHB--B51-0"/>
              </a:rPr>
              <a:t> 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f </a:t>
            </a:r>
            <a:r>
              <a:rPr sz="1200" b="1" spc="-70" dirty="0">
                <a:latin typeface="FZLTZHB--B51-0"/>
                <a:cs typeface="FZLTZHB--B51-0"/>
              </a:rPr>
              <a:t>s</a:t>
            </a:r>
            <a:r>
              <a:rPr sz="1200" b="1" spc="350" dirty="0">
                <a:latin typeface="FZLTZHB--B51-0"/>
                <a:cs typeface="FZLTZHB--B51-0"/>
              </a:rPr>
              <a:t>i</a:t>
            </a:r>
            <a:r>
              <a:rPr sz="1200" b="1" spc="-85" dirty="0">
                <a:latin typeface="FZLTZHB--B51-0"/>
                <a:cs typeface="FZLTZHB--B51-0"/>
              </a:rPr>
              <a:t>ze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535" dirty="0">
                <a:latin typeface="FZLTZHB--B51-0"/>
                <a:cs typeface="FZLTZHB--B51-0"/>
              </a:rPr>
              <a:t>%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125" dirty="0">
                <a:latin typeface="FZLTZHB--B51-0"/>
                <a:cs typeface="FZLTZHB--B51-0"/>
              </a:rPr>
              <a:t>2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-5" dirty="0">
                <a:latin typeface="FZLTZHB--B51-0"/>
                <a:cs typeface="FZLTZHB--B51-0"/>
              </a:rPr>
              <a:t> </a:t>
            </a:r>
            <a:r>
              <a:rPr sz="1200" b="1" spc="-140" dirty="0">
                <a:latin typeface="FZLTZHB--B51-0"/>
                <a:cs typeface="FZLTZHB--B51-0"/>
              </a:rPr>
              <a:t>=</a:t>
            </a:r>
            <a:r>
              <a:rPr sz="1200" b="1" spc="-145" dirty="0">
                <a:latin typeface="FZLTZHB--B51-0"/>
                <a:cs typeface="FZLTZHB--B51-0"/>
              </a:rPr>
              <a:t>=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55" dirty="0">
                <a:latin typeface="FZLTZHB--B51-0"/>
                <a:cs typeface="FZLTZHB--B51-0"/>
              </a:rPr>
              <a:t>0:</a:t>
            </a:r>
            <a:endParaRPr sz="1200">
              <a:latin typeface="FZLTZHB--B51-0"/>
              <a:cs typeface="FZLTZHB--B51-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7930" y="2017529"/>
            <a:ext cx="871219" cy="18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10" dirty="0">
                <a:latin typeface="FZLTZHB--B51-0"/>
                <a:cs typeface="FZLTZHB--B51-0"/>
              </a:rPr>
              <a:t>#</a:t>
            </a:r>
            <a:r>
              <a:rPr sz="1200" b="1" spc="-110" dirty="0">
                <a:latin typeface="Heiti SC"/>
                <a:cs typeface="Heiti SC"/>
              </a:rPr>
              <a:t>计算中位数</a:t>
            </a:r>
            <a:endParaRPr sz="1200">
              <a:latin typeface="Heiti SC"/>
              <a:cs typeface="Heiti S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4672" y="2904348"/>
            <a:ext cx="4318000" cy="836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0">
              <a:lnSpc>
                <a:spcPct val="100000"/>
              </a:lnSpc>
            </a:pPr>
            <a:r>
              <a:rPr sz="1200" b="1" spc="-540" dirty="0">
                <a:latin typeface="FZLTZHB--B51-0"/>
                <a:cs typeface="FZLTZHB--B51-0"/>
              </a:rPr>
              <a:t>m</a:t>
            </a:r>
            <a:r>
              <a:rPr sz="1200" b="1" spc="-140" dirty="0">
                <a:latin typeface="FZLTZHB--B51-0"/>
                <a:cs typeface="FZLTZHB--B51-0"/>
              </a:rPr>
              <a:t>ed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145" dirty="0">
                <a:latin typeface="FZLTZHB--B51-0"/>
                <a:cs typeface="FZLTZHB--B51-0"/>
              </a:rPr>
              <a:t>=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35" dirty="0">
                <a:latin typeface="FZLTZHB--B51-0"/>
                <a:cs typeface="FZLTZHB--B51-0"/>
              </a:rPr>
              <a:t>(nu</a:t>
            </a:r>
            <a:r>
              <a:rPr sz="1200" b="1" spc="-540" dirty="0">
                <a:latin typeface="FZLTZHB--B51-0"/>
                <a:cs typeface="FZLTZHB--B51-0"/>
              </a:rPr>
              <a:t>m</a:t>
            </a:r>
            <a:r>
              <a:rPr sz="1200" b="1" spc="-55" dirty="0">
                <a:latin typeface="FZLTZHB--B51-0"/>
                <a:cs typeface="FZLTZHB--B51-0"/>
              </a:rPr>
              <a:t>be</a:t>
            </a:r>
            <a:r>
              <a:rPr sz="1200" b="1" spc="-30" dirty="0">
                <a:latin typeface="FZLTZHB--B51-0"/>
                <a:cs typeface="FZLTZHB--B51-0"/>
              </a:rPr>
              <a:t>r</a:t>
            </a:r>
            <a:r>
              <a:rPr sz="1200" b="1" spc="105" dirty="0">
                <a:latin typeface="FZLTZHB--B51-0"/>
                <a:cs typeface="FZLTZHB--B51-0"/>
              </a:rPr>
              <a:t>s</a:t>
            </a:r>
            <a:r>
              <a:rPr sz="1200" b="1" spc="65" dirty="0">
                <a:latin typeface="FZLTZHB--B51-0"/>
                <a:cs typeface="FZLTZHB--B51-0"/>
              </a:rPr>
              <a:t>[</a:t>
            </a:r>
            <a:r>
              <a:rPr sz="1200" b="1" spc="75" dirty="0">
                <a:latin typeface="FZLTZHB--B51-0"/>
                <a:cs typeface="FZLTZHB--B51-0"/>
              </a:rPr>
              <a:t>si</a:t>
            </a:r>
            <a:r>
              <a:rPr sz="1200" b="1" spc="100" dirty="0">
                <a:latin typeface="FZLTZHB--B51-0"/>
                <a:cs typeface="FZLTZHB--B51-0"/>
              </a:rPr>
              <a:t>z</a:t>
            </a:r>
            <a:r>
              <a:rPr sz="1200" b="1" spc="-135" dirty="0">
                <a:latin typeface="FZLTZHB--B51-0"/>
                <a:cs typeface="FZLTZHB--B51-0"/>
              </a:rPr>
              <a:t>e</a:t>
            </a:r>
            <a:r>
              <a:rPr sz="1200" b="1" spc="110" dirty="0">
                <a:latin typeface="FZLTZHB--B51-0"/>
                <a:cs typeface="FZLTZHB--B51-0"/>
              </a:rPr>
              <a:t>//</a:t>
            </a:r>
            <a:r>
              <a:rPr sz="1200" b="1" spc="235" dirty="0">
                <a:latin typeface="FZLTZHB--B51-0"/>
                <a:cs typeface="FZLTZHB--B51-0"/>
              </a:rPr>
              <a:t>2</a:t>
            </a:r>
            <a:r>
              <a:rPr sz="1200" b="1" spc="-160" dirty="0">
                <a:latin typeface="FZLTZHB--B51-0"/>
                <a:cs typeface="FZLTZHB--B51-0"/>
              </a:rPr>
              <a:t>-</a:t>
            </a:r>
            <a:r>
              <a:rPr sz="1200" b="1" spc="35" dirty="0">
                <a:latin typeface="FZLTZHB--B51-0"/>
                <a:cs typeface="FZLTZHB--B51-0"/>
              </a:rPr>
              <a:t>1</a:t>
            </a:r>
            <a:r>
              <a:rPr sz="1200" b="1" spc="235" dirty="0">
                <a:latin typeface="FZLTZHB--B51-0"/>
                <a:cs typeface="FZLTZHB--B51-0"/>
              </a:rPr>
              <a:t>]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-5" dirty="0">
                <a:latin typeface="FZLTZHB--B51-0"/>
                <a:cs typeface="FZLTZHB--B51-0"/>
              </a:rPr>
              <a:t> </a:t>
            </a:r>
            <a:r>
              <a:rPr sz="1200" b="1" spc="-160" dirty="0">
                <a:latin typeface="FZLTZHB--B51-0"/>
                <a:cs typeface="FZLTZHB--B51-0"/>
              </a:rPr>
              <a:t>+</a:t>
            </a:r>
            <a:r>
              <a:rPr sz="1200" b="1" dirty="0">
                <a:latin typeface="FZLTZHB--B51-0"/>
                <a:cs typeface="FZLTZHB--B51-0"/>
              </a:rPr>
              <a:t> </a:t>
            </a:r>
            <a:r>
              <a:rPr sz="1200" b="1" spc="5" dirty="0">
                <a:latin typeface="FZLTZHB--B51-0"/>
                <a:cs typeface="FZLTZHB--B51-0"/>
              </a:rPr>
              <a:t> </a:t>
            </a:r>
            <a:r>
              <a:rPr sz="1200" b="1" spc="-240" dirty="0">
                <a:latin typeface="FZLTZHB--B51-0"/>
                <a:cs typeface="FZLTZHB--B51-0"/>
              </a:rPr>
              <a:t>nu</a:t>
            </a:r>
            <a:r>
              <a:rPr sz="1200" b="1" spc="-350" dirty="0">
                <a:latin typeface="FZLTZHB--B51-0"/>
                <a:cs typeface="FZLTZHB--B51-0"/>
              </a:rPr>
              <a:t>m</a:t>
            </a:r>
            <a:r>
              <a:rPr sz="1200" b="1" spc="-140" dirty="0">
                <a:latin typeface="FZLTZHB--B51-0"/>
                <a:cs typeface="FZLTZHB--B51-0"/>
              </a:rPr>
              <a:t>b</a:t>
            </a:r>
            <a:r>
              <a:rPr sz="1200" b="1" spc="-135" dirty="0">
                <a:latin typeface="FZLTZHB--B51-0"/>
                <a:cs typeface="FZLTZHB--B51-0"/>
              </a:rPr>
              <a:t>e</a:t>
            </a:r>
            <a:r>
              <a:rPr sz="1200" b="1" spc="114" dirty="0">
                <a:latin typeface="FZLTZHB--B51-0"/>
                <a:cs typeface="FZLTZHB--B51-0"/>
              </a:rPr>
              <a:t>rs</a:t>
            </a:r>
            <a:r>
              <a:rPr sz="1200" b="1" spc="80" dirty="0">
                <a:latin typeface="FZLTZHB--B51-0"/>
                <a:cs typeface="FZLTZHB--B51-0"/>
              </a:rPr>
              <a:t>[</a:t>
            </a:r>
            <a:r>
              <a:rPr sz="1200" b="1" spc="-70" dirty="0">
                <a:latin typeface="FZLTZHB--B51-0"/>
                <a:cs typeface="FZLTZHB--B51-0"/>
              </a:rPr>
              <a:t>s</a:t>
            </a:r>
            <a:r>
              <a:rPr sz="1200" b="1" spc="50" dirty="0">
                <a:latin typeface="FZLTZHB--B51-0"/>
                <a:cs typeface="FZLTZHB--B51-0"/>
              </a:rPr>
              <a:t>iz</a:t>
            </a:r>
            <a:r>
              <a:rPr sz="1200" b="1" spc="85" dirty="0">
                <a:latin typeface="FZLTZHB--B51-0"/>
                <a:cs typeface="FZLTZHB--B51-0"/>
              </a:rPr>
              <a:t>e</a:t>
            </a:r>
            <a:r>
              <a:rPr sz="1200" b="1" spc="285" dirty="0">
                <a:latin typeface="FZLTZHB--B51-0"/>
                <a:cs typeface="FZLTZHB--B51-0"/>
              </a:rPr>
              <a:t>/</a:t>
            </a:r>
            <a:r>
              <a:rPr sz="1200" b="1" spc="290" dirty="0">
                <a:latin typeface="FZLTZHB--B51-0"/>
                <a:cs typeface="FZLTZHB--B51-0"/>
              </a:rPr>
              <a:t>/</a:t>
            </a:r>
            <a:r>
              <a:rPr sz="1200" b="1" spc="105" dirty="0">
                <a:latin typeface="FZLTZHB--B51-0"/>
                <a:cs typeface="FZLTZHB--B51-0"/>
              </a:rPr>
              <a:t>2]</a:t>
            </a:r>
            <a:r>
              <a:rPr sz="1200" b="1" spc="85" dirty="0">
                <a:latin typeface="FZLTZHB--B51-0"/>
                <a:cs typeface="FZLTZHB--B51-0"/>
              </a:rPr>
              <a:t>)</a:t>
            </a:r>
            <a:r>
              <a:rPr sz="1200" b="1" spc="290" dirty="0">
                <a:latin typeface="FZLTZHB--B51-0"/>
                <a:cs typeface="FZLTZHB--B51-0"/>
              </a:rPr>
              <a:t>/</a:t>
            </a:r>
            <a:r>
              <a:rPr sz="1200" b="1" spc="-125" dirty="0">
                <a:latin typeface="FZLTZHB--B51-0"/>
                <a:cs typeface="FZLTZHB--B51-0"/>
              </a:rPr>
              <a:t>2</a:t>
            </a:r>
            <a:endParaRPr sz="12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ls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1200" b="1" spc="254" dirty="0">
                <a:latin typeface="FZLTZHB--B51-0"/>
                <a:cs typeface="FZLTZHB--B51-0"/>
              </a:rPr>
              <a:t>:</a:t>
            </a:r>
            <a:endParaRPr sz="1200">
              <a:latin typeface="FZLTZHB--B51-0"/>
              <a:cs typeface="FZLTZHB--B51-0"/>
            </a:endParaRPr>
          </a:p>
          <a:p>
            <a:pPr marL="349250">
              <a:lnSpc>
                <a:spcPct val="100000"/>
              </a:lnSpc>
              <a:spcBef>
                <a:spcPts val="285"/>
              </a:spcBef>
            </a:pPr>
            <a:r>
              <a:rPr sz="1200" b="1" spc="-540" dirty="0">
                <a:latin typeface="FZLTZHB--B51-0"/>
                <a:cs typeface="FZLTZHB--B51-0"/>
              </a:rPr>
              <a:t>m</a:t>
            </a:r>
            <a:r>
              <a:rPr sz="1200" b="1" spc="-140" dirty="0">
                <a:latin typeface="FZLTZHB--B51-0"/>
                <a:cs typeface="FZLTZHB--B51-0"/>
              </a:rPr>
              <a:t>ed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145" dirty="0">
                <a:latin typeface="FZLTZHB--B51-0"/>
                <a:cs typeface="FZLTZHB--B51-0"/>
              </a:rPr>
              <a:t>=</a:t>
            </a:r>
            <a:r>
              <a:rPr sz="1200" b="1" dirty="0">
                <a:latin typeface="FZLTZHB--B51-0"/>
                <a:cs typeface="FZLTZHB--B51-0"/>
              </a:rPr>
              <a:t>  </a:t>
            </a:r>
            <a:r>
              <a:rPr sz="1200" b="1" spc="-240" dirty="0">
                <a:latin typeface="FZLTZHB--B51-0"/>
                <a:cs typeface="FZLTZHB--B51-0"/>
              </a:rPr>
              <a:t>nu</a:t>
            </a:r>
            <a:r>
              <a:rPr sz="1200" b="1" spc="-350" dirty="0">
                <a:latin typeface="FZLTZHB--B51-0"/>
                <a:cs typeface="FZLTZHB--B51-0"/>
              </a:rPr>
              <a:t>m</a:t>
            </a:r>
            <a:r>
              <a:rPr sz="1200" b="1" spc="-140" dirty="0">
                <a:latin typeface="FZLTZHB--B51-0"/>
                <a:cs typeface="FZLTZHB--B51-0"/>
              </a:rPr>
              <a:t>b</a:t>
            </a:r>
            <a:r>
              <a:rPr sz="1200" b="1" spc="-25" dirty="0">
                <a:latin typeface="FZLTZHB--B51-0"/>
                <a:cs typeface="FZLTZHB--B51-0"/>
              </a:rPr>
              <a:t>er</a:t>
            </a:r>
            <a:r>
              <a:rPr sz="1200" b="1" spc="-20" dirty="0">
                <a:latin typeface="FZLTZHB--B51-0"/>
                <a:cs typeface="FZLTZHB--B51-0"/>
              </a:rPr>
              <a:t>s</a:t>
            </a:r>
            <a:r>
              <a:rPr sz="1200" b="1" spc="60" dirty="0">
                <a:latin typeface="FZLTZHB--B51-0"/>
                <a:cs typeface="FZLTZHB--B51-0"/>
              </a:rPr>
              <a:t>[</a:t>
            </a:r>
            <a:r>
              <a:rPr sz="1200" b="1" spc="110" dirty="0">
                <a:latin typeface="FZLTZHB--B51-0"/>
                <a:cs typeface="FZLTZHB--B51-0"/>
              </a:rPr>
              <a:t>s</a:t>
            </a:r>
            <a:r>
              <a:rPr sz="1200" b="1" spc="50" dirty="0">
                <a:latin typeface="FZLTZHB--B51-0"/>
                <a:cs typeface="FZLTZHB--B51-0"/>
              </a:rPr>
              <a:t>iz</a:t>
            </a:r>
            <a:r>
              <a:rPr sz="1200" b="1" spc="85" dirty="0">
                <a:latin typeface="FZLTZHB--B51-0"/>
                <a:cs typeface="FZLTZHB--B51-0"/>
              </a:rPr>
              <a:t>e</a:t>
            </a:r>
            <a:r>
              <a:rPr sz="1200" b="1" spc="290" dirty="0">
                <a:latin typeface="FZLTZHB--B51-0"/>
                <a:cs typeface="FZLTZHB--B51-0"/>
              </a:rPr>
              <a:t>/</a:t>
            </a:r>
            <a:r>
              <a:rPr sz="1200" b="1" spc="130" dirty="0">
                <a:latin typeface="FZLTZHB--B51-0"/>
                <a:cs typeface="FZLTZHB--B51-0"/>
              </a:rPr>
              <a:t>/2]</a:t>
            </a:r>
            <a:endParaRPr sz="12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et</a:t>
            </a:r>
            <a:r>
              <a:rPr sz="1200" b="1" i="1" spc="-60" dirty="0">
                <a:solidFill>
                  <a:srgbClr val="FF7700"/>
                </a:solidFill>
                <a:latin typeface="Menlo"/>
                <a:cs typeface="Menlo"/>
              </a:rPr>
              <a:t>ur</a:t>
            </a:r>
            <a:r>
              <a:rPr sz="1200" b="1" i="1" spc="-6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200" b="1" spc="-540" dirty="0">
                <a:latin typeface="FZLTZHB--B51-0"/>
                <a:cs typeface="FZLTZHB--B51-0"/>
              </a:rPr>
              <a:t>m</a:t>
            </a:r>
            <a:r>
              <a:rPr sz="1200" b="1" spc="-140" dirty="0">
                <a:latin typeface="FZLTZHB--B51-0"/>
                <a:cs typeface="FZLTZHB--B51-0"/>
              </a:rPr>
              <a:t>ed</a:t>
            </a:r>
            <a:endParaRPr sz="1200">
              <a:latin typeface="FZLTZHB--B51-0"/>
              <a:cs typeface="FZLTZHB--B51-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12716" y="2068448"/>
            <a:ext cx="431800" cy="288290"/>
          </a:xfrm>
          <a:custGeom>
            <a:avLst/>
            <a:gdLst/>
            <a:ahLst/>
            <a:cxnLst/>
            <a:rect l="l" t="t" r="r" b="b"/>
            <a:pathLst>
              <a:path w="431800" h="288289">
                <a:moveTo>
                  <a:pt x="431291" y="216026"/>
                </a:moveTo>
                <a:lnTo>
                  <a:pt x="144017" y="216026"/>
                </a:lnTo>
                <a:lnTo>
                  <a:pt x="144017" y="288035"/>
                </a:lnTo>
                <a:lnTo>
                  <a:pt x="0" y="144017"/>
                </a:lnTo>
                <a:lnTo>
                  <a:pt x="144017" y="0"/>
                </a:lnTo>
                <a:lnTo>
                  <a:pt x="144017" y="72008"/>
                </a:lnTo>
                <a:lnTo>
                  <a:pt x="431291" y="72008"/>
                </a:lnTo>
                <a:lnTo>
                  <a:pt x="431291" y="216026"/>
                </a:lnTo>
                <a:close/>
              </a:path>
            </a:pathLst>
          </a:custGeom>
          <a:ln w="25146">
            <a:solidFill>
              <a:srgbClr val="FF7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4505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1598" y="1603177"/>
            <a:ext cx="7257415" cy="2660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257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技术能力扩展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6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获取多个数据：从控制台获取多个不确定数据的方法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6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分隔多个函数：模块化设计方法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6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充分利用函数：充分利用</a:t>
            </a:r>
            <a:r>
              <a:rPr sz="2400" b="1" spc="5" dirty="0">
                <a:latin typeface="Arial"/>
                <a:cs typeface="Arial"/>
              </a:rPr>
              <a:t>P</a:t>
            </a:r>
            <a:r>
              <a:rPr sz="2400" b="1" spc="10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0" dirty="0">
                <a:latin typeface="Arial"/>
                <a:cs typeface="Arial"/>
              </a:rPr>
              <a:t>o</a:t>
            </a:r>
            <a:r>
              <a:rPr sz="2400" b="1" spc="95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提供的内置函数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699" y="30947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9847" y="1855623"/>
            <a:ext cx="3635905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96538" y="2302361"/>
            <a:ext cx="1550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Arial Unicode MS"/>
                <a:cs typeface="Arial Unicode MS"/>
              </a:rPr>
              <a:t>小花絮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699" y="30947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9847" y="1855623"/>
            <a:ext cx="3635905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15450" y="1215364"/>
            <a:ext cx="249618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5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800" b="1" spc="70" dirty="0">
                <a:solidFill>
                  <a:srgbClr val="006FC0"/>
                </a:solidFill>
                <a:latin typeface="Arial"/>
                <a:cs typeface="Arial"/>
              </a:rPr>
              <a:t>u</a:t>
            </a:r>
            <a:r>
              <a:rPr sz="2800" b="1" spc="17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800" b="1" spc="22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800" b="1" spc="45" dirty="0">
                <a:solidFill>
                  <a:srgbClr val="006FC0"/>
                </a:solidFill>
                <a:latin typeface="Arial"/>
                <a:cs typeface="Arial"/>
              </a:rPr>
              <a:t>l</a:t>
            </a:r>
            <a:r>
              <a:rPr sz="2800" b="1" spc="7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800" b="1" dirty="0">
                <a:solidFill>
                  <a:srgbClr val="006FC0"/>
                </a:solidFill>
                <a:latin typeface="Heiti SC"/>
                <a:cs typeface="Heiti SC"/>
              </a:rPr>
              <a:t>绘图作品</a:t>
            </a:r>
            <a:endParaRPr sz="28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5478" y="2279904"/>
            <a:ext cx="1872233" cy="1908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59776" y="2243717"/>
            <a:ext cx="5796915" cy="149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每个小小成就汇成人生发展的历史</a:t>
            </a:r>
            <a:r>
              <a:rPr sz="2000" b="1" dirty="0">
                <a:latin typeface="Heiti SC"/>
                <a:cs typeface="Heiti SC"/>
              </a:rPr>
              <a:t>坐</a:t>
            </a:r>
            <a:r>
              <a:rPr sz="2000" b="1" spc="-5" dirty="0">
                <a:latin typeface="Heiti SC"/>
                <a:cs typeface="Heiti SC"/>
              </a:rPr>
              <a:t>标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回想小时候的第一幅画、第一次考</a:t>
            </a:r>
            <a:r>
              <a:rPr sz="2000" b="1" dirty="0">
                <a:latin typeface="Heiti SC"/>
                <a:cs typeface="Heiti SC"/>
              </a:rPr>
              <a:t>试</a:t>
            </a:r>
            <a:r>
              <a:rPr sz="2000" b="1" spc="-5" dirty="0">
                <a:latin typeface="Heiti SC"/>
                <a:cs typeface="Heiti SC"/>
              </a:rPr>
              <a:t>、第</a:t>
            </a:r>
            <a:r>
              <a:rPr sz="2000" b="1" dirty="0">
                <a:latin typeface="Heiti SC"/>
                <a:cs typeface="Heiti SC"/>
              </a:rPr>
              <a:t>一</a:t>
            </a:r>
            <a:r>
              <a:rPr sz="2000" b="1" spc="-5" dirty="0">
                <a:latin typeface="Heiti SC"/>
                <a:cs typeface="Heiti SC"/>
              </a:rPr>
              <a:t>个满分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请在</a:t>
            </a:r>
            <a:r>
              <a:rPr sz="2000" b="1" spc="-25" dirty="0">
                <a:latin typeface="Arial"/>
                <a:cs typeface="Arial"/>
              </a:rPr>
              <a:t>P</a:t>
            </a:r>
            <a:r>
              <a:rPr sz="2000" b="1" spc="35" dirty="0">
                <a:latin typeface="Arial"/>
                <a:cs typeface="Arial"/>
              </a:rPr>
              <a:t>y</a:t>
            </a:r>
            <a:r>
              <a:rPr sz="2000" b="1" spc="90" dirty="0">
                <a:latin typeface="Arial"/>
                <a:cs typeface="Arial"/>
              </a:rPr>
              <a:t>th</a:t>
            </a:r>
            <a:r>
              <a:rPr sz="2000" b="1" spc="125" dirty="0">
                <a:latin typeface="Arial"/>
                <a:cs typeface="Arial"/>
              </a:rPr>
              <a:t>o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114" dirty="0">
                <a:latin typeface="Arial"/>
                <a:cs typeface="Arial"/>
              </a:rPr>
              <a:t>123</a:t>
            </a:r>
            <a:r>
              <a:rPr sz="2000" b="1" spc="-5" dirty="0">
                <a:latin typeface="Heiti SC"/>
                <a:cs typeface="Heiti SC"/>
              </a:rPr>
              <a:t>上留下</a:t>
            </a:r>
            <a:r>
              <a:rPr sz="2000" b="1" dirty="0">
                <a:latin typeface="Heiti SC"/>
                <a:cs typeface="Heiti SC"/>
              </a:rPr>
              <a:t>你</a:t>
            </a:r>
            <a:r>
              <a:rPr sz="2000" b="1" spc="-5" dirty="0">
                <a:latin typeface="Heiti SC"/>
                <a:cs typeface="Heiti SC"/>
              </a:rPr>
              <a:t>自己的</a:t>
            </a:r>
            <a:r>
              <a:rPr sz="2000" b="1" spc="75" dirty="0">
                <a:latin typeface="Arial"/>
                <a:cs typeface="Arial"/>
              </a:rPr>
              <a:t>t</a:t>
            </a:r>
            <a:r>
              <a:rPr sz="2000" b="1" spc="155" dirty="0">
                <a:latin typeface="Arial"/>
                <a:cs typeface="Arial"/>
              </a:rPr>
              <a:t>u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100" dirty="0">
                <a:latin typeface="Arial"/>
                <a:cs typeface="Arial"/>
              </a:rPr>
              <a:t>t</a:t>
            </a:r>
            <a:r>
              <a:rPr sz="2000" b="1" spc="85" dirty="0">
                <a:latin typeface="Arial"/>
                <a:cs typeface="Arial"/>
              </a:rPr>
              <a:t>l</a:t>
            </a:r>
            <a:r>
              <a:rPr sz="2000" b="1" spc="50" dirty="0">
                <a:latin typeface="Arial"/>
                <a:cs typeface="Arial"/>
              </a:rPr>
              <a:t>e</a:t>
            </a:r>
            <a:r>
              <a:rPr sz="2000" b="1" spc="-5" dirty="0">
                <a:latin typeface="Heiti SC"/>
                <a:cs typeface="Heiti SC"/>
              </a:rPr>
              <a:t>作品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9776" y="4072211"/>
            <a:ext cx="57969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Heiti SC"/>
                <a:cs typeface="Heiti SC"/>
              </a:rPr>
              <a:t>此生只做一次！创意不限、精彩不</a:t>
            </a:r>
            <a:r>
              <a:rPr sz="2000" b="1" dirty="0">
                <a:latin typeface="Heiti SC"/>
                <a:cs typeface="Heiti SC"/>
              </a:rPr>
              <a:t>限</a:t>
            </a:r>
            <a:r>
              <a:rPr sz="2000" b="1" spc="-5" dirty="0">
                <a:latin typeface="Heiti SC"/>
                <a:cs typeface="Heiti SC"/>
              </a:rPr>
              <a:t>、回</a:t>
            </a:r>
            <a:r>
              <a:rPr sz="2000" b="1" dirty="0">
                <a:latin typeface="Heiti SC"/>
                <a:cs typeface="Heiti SC"/>
              </a:rPr>
              <a:t>忆</a:t>
            </a:r>
            <a:r>
              <a:rPr sz="2000" b="1" spc="-5" dirty="0">
                <a:latin typeface="Heiti SC"/>
                <a:cs typeface="Heiti SC"/>
              </a:rPr>
              <a:t>无限！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026" y="4256420"/>
            <a:ext cx="217487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0" dirty="0">
                <a:solidFill>
                  <a:srgbClr val="00AA03"/>
                </a:solidFill>
                <a:latin typeface="Arial"/>
                <a:cs typeface="Arial"/>
              </a:rPr>
              <a:t>h</a:t>
            </a:r>
            <a:r>
              <a:rPr sz="1600" b="1" spc="130" dirty="0">
                <a:solidFill>
                  <a:srgbClr val="00AA03"/>
                </a:solidFill>
                <a:latin typeface="Arial"/>
                <a:cs typeface="Arial"/>
              </a:rPr>
              <a:t>tt</a:t>
            </a:r>
            <a:r>
              <a:rPr sz="1600" b="1" spc="-5" dirty="0">
                <a:solidFill>
                  <a:srgbClr val="00AA03"/>
                </a:solidFill>
                <a:latin typeface="Arial"/>
                <a:cs typeface="Arial"/>
              </a:rPr>
              <a:t>ps</a:t>
            </a:r>
            <a:r>
              <a:rPr sz="1600" b="1" spc="-85" dirty="0">
                <a:solidFill>
                  <a:srgbClr val="00AA03"/>
                </a:solidFill>
                <a:latin typeface="Arial"/>
                <a:cs typeface="Arial"/>
              </a:rPr>
              <a:t>:</a:t>
            </a:r>
            <a:r>
              <a:rPr sz="1600" b="1" spc="305" dirty="0">
                <a:solidFill>
                  <a:srgbClr val="00AA03"/>
                </a:solidFill>
                <a:latin typeface="Arial"/>
                <a:cs typeface="Arial"/>
              </a:rPr>
              <a:t>//</a:t>
            </a:r>
            <a:r>
              <a:rPr sz="1600" b="1" spc="55" dirty="0">
                <a:solidFill>
                  <a:srgbClr val="00AA03"/>
                </a:solidFill>
                <a:latin typeface="Arial"/>
                <a:cs typeface="Arial"/>
              </a:rPr>
              <a:t>py</a:t>
            </a:r>
            <a:r>
              <a:rPr sz="1600" b="1" spc="130" dirty="0">
                <a:solidFill>
                  <a:srgbClr val="00AA03"/>
                </a:solidFill>
                <a:latin typeface="Arial"/>
                <a:cs typeface="Arial"/>
              </a:rPr>
              <a:t>t</a:t>
            </a:r>
            <a:r>
              <a:rPr sz="1600" b="1" spc="50" dirty="0">
                <a:solidFill>
                  <a:srgbClr val="00AA03"/>
                </a:solidFill>
                <a:latin typeface="Arial"/>
                <a:cs typeface="Arial"/>
              </a:rPr>
              <a:t>h</a:t>
            </a:r>
            <a:r>
              <a:rPr sz="1600" b="1" spc="70" dirty="0">
                <a:solidFill>
                  <a:srgbClr val="00AA03"/>
                </a:solidFill>
                <a:latin typeface="Arial"/>
                <a:cs typeface="Arial"/>
              </a:rPr>
              <a:t>o</a:t>
            </a:r>
            <a:r>
              <a:rPr sz="1600" b="1" spc="60" dirty="0">
                <a:solidFill>
                  <a:srgbClr val="00AA03"/>
                </a:solidFill>
                <a:latin typeface="Arial"/>
                <a:cs typeface="Arial"/>
              </a:rPr>
              <a:t>n</a:t>
            </a:r>
            <a:r>
              <a:rPr sz="1600" b="1" spc="85" dirty="0">
                <a:solidFill>
                  <a:srgbClr val="00AA03"/>
                </a:solidFill>
                <a:latin typeface="Arial"/>
                <a:cs typeface="Arial"/>
              </a:rPr>
              <a:t>123</a:t>
            </a:r>
            <a:r>
              <a:rPr sz="1600" b="1" spc="35" dirty="0">
                <a:solidFill>
                  <a:srgbClr val="00AA03"/>
                </a:solidFill>
                <a:latin typeface="Arial"/>
                <a:cs typeface="Arial"/>
              </a:rPr>
              <a:t>.</a:t>
            </a:r>
            <a:r>
              <a:rPr sz="1600" b="1" spc="50" dirty="0">
                <a:solidFill>
                  <a:srgbClr val="00AA03"/>
                </a:solidFill>
                <a:latin typeface="Arial"/>
                <a:cs typeface="Arial"/>
              </a:rPr>
              <a:t>io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3999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1925" y="3110864"/>
            <a:ext cx="7287895" cy="0"/>
          </a:xfrm>
          <a:custGeom>
            <a:avLst/>
            <a:gdLst/>
            <a:ahLst/>
            <a:cxnLst/>
            <a:rect l="l" t="t" r="r" b="b"/>
            <a:pathLst>
              <a:path w="7287895">
                <a:moveTo>
                  <a:pt x="0" y="0"/>
                </a:moveTo>
                <a:lnTo>
                  <a:pt x="7287768" y="0"/>
                </a:lnTo>
              </a:path>
            </a:pathLst>
          </a:custGeom>
          <a:ln w="14477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04007" y="1996584"/>
            <a:ext cx="3935729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Arial Unicode MS"/>
                <a:cs typeface="Arial Unicode MS"/>
              </a:rPr>
              <a:t>字典类型及操作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323" rIns="0" bIns="0" rtlCol="0">
            <a:spAutoFit/>
          </a:bodyPr>
          <a:lstStyle/>
          <a:p>
            <a:pPr marL="387985">
              <a:lnSpc>
                <a:spcPct val="100000"/>
              </a:lnSpc>
            </a:pPr>
            <a:r>
              <a:rPr sz="2400" spc="-135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170" dirty="0">
                <a:solidFill>
                  <a:srgbClr val="1C85EE"/>
                </a:solidFill>
                <a:latin typeface="Microsoft Sans Serif"/>
                <a:cs typeface="Microsoft Sans Serif"/>
              </a:rPr>
              <a:t>thon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8477" cy="540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1925" y="3632453"/>
            <a:ext cx="1841508" cy="579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13212" y="1725528"/>
            <a:ext cx="4929505" cy="1647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模块化设计：松耦合、紧耦合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函数递归的</a:t>
            </a:r>
            <a:r>
              <a:rPr sz="2400" b="1" spc="145" dirty="0">
                <a:latin typeface="Arial"/>
                <a:cs typeface="Arial"/>
              </a:rPr>
              <a:t>2</a:t>
            </a:r>
            <a:r>
              <a:rPr sz="2400" b="1" dirty="0">
                <a:latin typeface="Heiti SC"/>
                <a:cs typeface="Heiti SC"/>
              </a:rPr>
              <a:t>个特征：基例和链条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函数递归的实现：函数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spc="425" dirty="0">
                <a:latin typeface="Arial"/>
                <a:cs typeface="Arial"/>
              </a:rPr>
              <a:t>+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分支结构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03725" y="3821239"/>
            <a:ext cx="875360" cy="805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36810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代码复用与函数递归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2791" y="2302361"/>
            <a:ext cx="205867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单元开篇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0035" y="3736352"/>
            <a:ext cx="875360" cy="805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44333" y="4328921"/>
            <a:ext cx="1600199" cy="800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0060" y="2032501"/>
            <a:ext cx="1188085" cy="1258570"/>
          </a:xfrm>
          <a:custGeom>
            <a:avLst/>
            <a:gdLst/>
            <a:ahLst/>
            <a:cxnLst/>
            <a:rect l="l" t="t" r="r" b="b"/>
            <a:pathLst>
              <a:path w="1188085" h="1258570">
                <a:moveTo>
                  <a:pt x="312077" y="896620"/>
                </a:moveTo>
                <a:lnTo>
                  <a:pt x="247722" y="919480"/>
                </a:lnTo>
                <a:lnTo>
                  <a:pt x="225880" y="925830"/>
                </a:lnTo>
                <a:lnTo>
                  <a:pt x="161500" y="948690"/>
                </a:lnTo>
                <a:lnTo>
                  <a:pt x="121191" y="966470"/>
                </a:lnTo>
                <a:lnTo>
                  <a:pt x="84518" y="988060"/>
                </a:lnTo>
                <a:lnTo>
                  <a:pt x="52805" y="1012190"/>
                </a:lnTo>
                <a:lnTo>
                  <a:pt x="27377" y="1043940"/>
                </a:lnTo>
                <a:lnTo>
                  <a:pt x="9559" y="1080770"/>
                </a:lnTo>
                <a:lnTo>
                  <a:pt x="676" y="1125220"/>
                </a:lnTo>
                <a:lnTo>
                  <a:pt x="0" y="1150620"/>
                </a:lnTo>
                <a:lnTo>
                  <a:pt x="1509" y="1162050"/>
                </a:lnTo>
                <a:lnTo>
                  <a:pt x="15130" y="1210310"/>
                </a:lnTo>
                <a:lnTo>
                  <a:pt x="26052" y="1234440"/>
                </a:lnTo>
                <a:lnTo>
                  <a:pt x="32432" y="1247140"/>
                </a:lnTo>
                <a:lnTo>
                  <a:pt x="39383" y="1258570"/>
                </a:lnTo>
                <a:lnTo>
                  <a:pt x="312077" y="1258570"/>
                </a:lnTo>
                <a:lnTo>
                  <a:pt x="312077" y="896620"/>
                </a:lnTo>
                <a:close/>
              </a:path>
              <a:path w="1188085" h="1258570">
                <a:moveTo>
                  <a:pt x="312077" y="580390"/>
                </a:moveTo>
                <a:lnTo>
                  <a:pt x="312077" y="624840"/>
                </a:lnTo>
                <a:lnTo>
                  <a:pt x="317081" y="628650"/>
                </a:lnTo>
                <a:lnTo>
                  <a:pt x="322085" y="629920"/>
                </a:lnTo>
                <a:lnTo>
                  <a:pt x="329655" y="638810"/>
                </a:lnTo>
                <a:lnTo>
                  <a:pt x="334496" y="648970"/>
                </a:lnTo>
                <a:lnTo>
                  <a:pt x="339712" y="659130"/>
                </a:lnTo>
                <a:lnTo>
                  <a:pt x="345433" y="669290"/>
                </a:lnTo>
                <a:lnTo>
                  <a:pt x="351786" y="680720"/>
                </a:lnTo>
                <a:lnTo>
                  <a:pt x="358903" y="693420"/>
                </a:lnTo>
                <a:lnTo>
                  <a:pt x="366911" y="706120"/>
                </a:lnTo>
                <a:lnTo>
                  <a:pt x="372399" y="716280"/>
                </a:lnTo>
                <a:lnTo>
                  <a:pt x="378409" y="726440"/>
                </a:lnTo>
                <a:lnTo>
                  <a:pt x="384874" y="737870"/>
                </a:lnTo>
                <a:lnTo>
                  <a:pt x="391729" y="748030"/>
                </a:lnTo>
                <a:lnTo>
                  <a:pt x="398908" y="759460"/>
                </a:lnTo>
                <a:lnTo>
                  <a:pt x="406346" y="769620"/>
                </a:lnTo>
                <a:lnTo>
                  <a:pt x="413978" y="781050"/>
                </a:lnTo>
                <a:lnTo>
                  <a:pt x="421737" y="792480"/>
                </a:lnTo>
                <a:lnTo>
                  <a:pt x="418552" y="803910"/>
                </a:lnTo>
                <a:lnTo>
                  <a:pt x="414379" y="815340"/>
                </a:lnTo>
                <a:lnTo>
                  <a:pt x="386207" y="855980"/>
                </a:lnTo>
                <a:lnTo>
                  <a:pt x="350791" y="881380"/>
                </a:lnTo>
                <a:lnTo>
                  <a:pt x="335839" y="887730"/>
                </a:lnTo>
                <a:lnTo>
                  <a:pt x="328333" y="891540"/>
                </a:lnTo>
                <a:lnTo>
                  <a:pt x="320827" y="894080"/>
                </a:lnTo>
                <a:lnTo>
                  <a:pt x="312077" y="896620"/>
                </a:lnTo>
                <a:lnTo>
                  <a:pt x="312077" y="1258570"/>
                </a:lnTo>
                <a:lnTo>
                  <a:pt x="593522" y="1258570"/>
                </a:lnTo>
                <a:lnTo>
                  <a:pt x="593522" y="1214120"/>
                </a:lnTo>
                <a:lnTo>
                  <a:pt x="584771" y="1212850"/>
                </a:lnTo>
                <a:lnTo>
                  <a:pt x="578510" y="1205230"/>
                </a:lnTo>
                <a:lnTo>
                  <a:pt x="578510" y="1186180"/>
                </a:lnTo>
                <a:lnTo>
                  <a:pt x="584771" y="1178560"/>
                </a:lnTo>
                <a:lnTo>
                  <a:pt x="593522" y="1178560"/>
                </a:lnTo>
                <a:lnTo>
                  <a:pt x="593522" y="1165860"/>
                </a:lnTo>
                <a:lnTo>
                  <a:pt x="584771" y="1164590"/>
                </a:lnTo>
                <a:lnTo>
                  <a:pt x="578510" y="1156970"/>
                </a:lnTo>
                <a:lnTo>
                  <a:pt x="578510" y="1137920"/>
                </a:lnTo>
                <a:lnTo>
                  <a:pt x="584771" y="1129030"/>
                </a:lnTo>
                <a:lnTo>
                  <a:pt x="593522" y="1129030"/>
                </a:lnTo>
                <a:lnTo>
                  <a:pt x="593522" y="1109980"/>
                </a:lnTo>
                <a:lnTo>
                  <a:pt x="555282" y="1096010"/>
                </a:lnTo>
                <a:lnTo>
                  <a:pt x="519962" y="1078230"/>
                </a:lnTo>
                <a:lnTo>
                  <a:pt x="486769" y="1056640"/>
                </a:lnTo>
                <a:lnTo>
                  <a:pt x="444443" y="1018540"/>
                </a:lnTo>
                <a:lnTo>
                  <a:pt x="413117" y="982980"/>
                </a:lnTo>
                <a:lnTo>
                  <a:pt x="391991" y="953770"/>
                </a:lnTo>
                <a:lnTo>
                  <a:pt x="381267" y="938530"/>
                </a:lnTo>
                <a:lnTo>
                  <a:pt x="370397" y="922020"/>
                </a:lnTo>
                <a:lnTo>
                  <a:pt x="381987" y="916940"/>
                </a:lnTo>
                <a:lnTo>
                  <a:pt x="392871" y="910590"/>
                </a:lnTo>
                <a:lnTo>
                  <a:pt x="421938" y="885190"/>
                </a:lnTo>
                <a:lnTo>
                  <a:pt x="447001" y="855980"/>
                </a:lnTo>
                <a:lnTo>
                  <a:pt x="462355" y="834390"/>
                </a:lnTo>
                <a:lnTo>
                  <a:pt x="469822" y="824230"/>
                </a:lnTo>
                <a:lnTo>
                  <a:pt x="592997" y="824230"/>
                </a:lnTo>
                <a:lnTo>
                  <a:pt x="592369" y="769620"/>
                </a:lnTo>
                <a:lnTo>
                  <a:pt x="551964" y="769620"/>
                </a:lnTo>
                <a:lnTo>
                  <a:pt x="538790" y="767080"/>
                </a:lnTo>
                <a:lnTo>
                  <a:pt x="501585" y="745490"/>
                </a:lnTo>
                <a:lnTo>
                  <a:pt x="476074" y="703580"/>
                </a:lnTo>
                <a:lnTo>
                  <a:pt x="474296" y="690880"/>
                </a:lnTo>
                <a:lnTo>
                  <a:pt x="474446" y="678180"/>
                </a:lnTo>
                <a:lnTo>
                  <a:pt x="504397" y="643890"/>
                </a:lnTo>
                <a:lnTo>
                  <a:pt x="545491" y="628650"/>
                </a:lnTo>
                <a:lnTo>
                  <a:pt x="593522" y="623570"/>
                </a:lnTo>
                <a:lnTo>
                  <a:pt x="593522" y="622300"/>
                </a:lnTo>
                <a:lnTo>
                  <a:pt x="427971" y="622300"/>
                </a:lnTo>
                <a:lnTo>
                  <a:pt x="418971" y="619760"/>
                </a:lnTo>
                <a:lnTo>
                  <a:pt x="410753" y="614680"/>
                </a:lnTo>
                <a:lnTo>
                  <a:pt x="403290" y="607060"/>
                </a:lnTo>
                <a:lnTo>
                  <a:pt x="396553" y="596900"/>
                </a:lnTo>
                <a:lnTo>
                  <a:pt x="332350" y="596900"/>
                </a:lnTo>
                <a:lnTo>
                  <a:pt x="321650" y="589280"/>
                </a:lnTo>
                <a:lnTo>
                  <a:pt x="312077" y="580390"/>
                </a:lnTo>
                <a:close/>
              </a:path>
              <a:path w="1188085" h="1258570">
                <a:moveTo>
                  <a:pt x="774124" y="815340"/>
                </a:moveTo>
                <a:lnTo>
                  <a:pt x="733245" y="815340"/>
                </a:lnTo>
                <a:lnTo>
                  <a:pt x="738023" y="828040"/>
                </a:lnTo>
                <a:lnTo>
                  <a:pt x="756130" y="864870"/>
                </a:lnTo>
                <a:lnTo>
                  <a:pt x="780232" y="895350"/>
                </a:lnTo>
                <a:lnTo>
                  <a:pt x="822439" y="923290"/>
                </a:lnTo>
                <a:lnTo>
                  <a:pt x="810807" y="937260"/>
                </a:lnTo>
                <a:lnTo>
                  <a:pt x="799515" y="951230"/>
                </a:lnTo>
                <a:lnTo>
                  <a:pt x="788510" y="965200"/>
                </a:lnTo>
                <a:lnTo>
                  <a:pt x="777738" y="976630"/>
                </a:lnTo>
                <a:lnTo>
                  <a:pt x="725513" y="1031240"/>
                </a:lnTo>
                <a:lnTo>
                  <a:pt x="693557" y="1056640"/>
                </a:lnTo>
                <a:lnTo>
                  <a:pt x="659372" y="1079500"/>
                </a:lnTo>
                <a:lnTo>
                  <a:pt x="621514" y="1098550"/>
                </a:lnTo>
                <a:lnTo>
                  <a:pt x="593522" y="1109980"/>
                </a:lnTo>
                <a:lnTo>
                  <a:pt x="593522" y="1129030"/>
                </a:lnTo>
                <a:lnTo>
                  <a:pt x="604787" y="1129030"/>
                </a:lnTo>
                <a:lnTo>
                  <a:pt x="612280" y="1136650"/>
                </a:lnTo>
                <a:lnTo>
                  <a:pt x="612280" y="1156970"/>
                </a:lnTo>
                <a:lnTo>
                  <a:pt x="604787" y="1165860"/>
                </a:lnTo>
                <a:lnTo>
                  <a:pt x="593522" y="1165860"/>
                </a:lnTo>
                <a:lnTo>
                  <a:pt x="593522" y="1178560"/>
                </a:lnTo>
                <a:lnTo>
                  <a:pt x="604787" y="1178560"/>
                </a:lnTo>
                <a:lnTo>
                  <a:pt x="612280" y="1184910"/>
                </a:lnTo>
                <a:lnTo>
                  <a:pt x="612280" y="1205230"/>
                </a:lnTo>
                <a:lnTo>
                  <a:pt x="604787" y="1214120"/>
                </a:lnTo>
                <a:lnTo>
                  <a:pt x="593522" y="1214120"/>
                </a:lnTo>
                <a:lnTo>
                  <a:pt x="593522" y="1258570"/>
                </a:lnTo>
                <a:lnTo>
                  <a:pt x="876224" y="1258570"/>
                </a:lnTo>
                <a:lnTo>
                  <a:pt x="875987" y="897890"/>
                </a:lnTo>
                <a:lnTo>
                  <a:pt x="866950" y="894080"/>
                </a:lnTo>
                <a:lnTo>
                  <a:pt x="855848" y="890270"/>
                </a:lnTo>
                <a:lnTo>
                  <a:pt x="840682" y="882650"/>
                </a:lnTo>
                <a:lnTo>
                  <a:pt x="827185" y="876300"/>
                </a:lnTo>
                <a:lnTo>
                  <a:pt x="815201" y="867410"/>
                </a:lnTo>
                <a:lnTo>
                  <a:pt x="804658" y="859790"/>
                </a:lnTo>
                <a:lnTo>
                  <a:pt x="795484" y="849630"/>
                </a:lnTo>
                <a:lnTo>
                  <a:pt x="787606" y="839470"/>
                </a:lnTo>
                <a:lnTo>
                  <a:pt x="780952" y="829310"/>
                </a:lnTo>
                <a:lnTo>
                  <a:pt x="775451" y="819150"/>
                </a:lnTo>
                <a:lnTo>
                  <a:pt x="774124" y="815340"/>
                </a:lnTo>
                <a:close/>
              </a:path>
              <a:path w="1188085" h="1258570">
                <a:moveTo>
                  <a:pt x="876224" y="897890"/>
                </a:moveTo>
                <a:lnTo>
                  <a:pt x="876224" y="1258570"/>
                </a:lnTo>
                <a:lnTo>
                  <a:pt x="1153745" y="1248410"/>
                </a:lnTo>
                <a:lnTo>
                  <a:pt x="1171285" y="1211580"/>
                </a:lnTo>
                <a:lnTo>
                  <a:pt x="1185281" y="1164590"/>
                </a:lnTo>
                <a:lnTo>
                  <a:pt x="1187691" y="1140460"/>
                </a:lnTo>
                <a:lnTo>
                  <a:pt x="1187100" y="1116330"/>
                </a:lnTo>
                <a:lnTo>
                  <a:pt x="1178363" y="1074420"/>
                </a:lnTo>
                <a:lnTo>
                  <a:pt x="1160661" y="1038860"/>
                </a:lnTo>
                <a:lnTo>
                  <a:pt x="1135323" y="1009650"/>
                </a:lnTo>
                <a:lnTo>
                  <a:pt x="1103676" y="985520"/>
                </a:lnTo>
                <a:lnTo>
                  <a:pt x="1067050" y="966470"/>
                </a:lnTo>
                <a:lnTo>
                  <a:pt x="1026772" y="948690"/>
                </a:lnTo>
                <a:lnTo>
                  <a:pt x="984171" y="933450"/>
                </a:lnTo>
                <a:lnTo>
                  <a:pt x="962415" y="927100"/>
                </a:lnTo>
                <a:lnTo>
                  <a:pt x="940576" y="919480"/>
                </a:lnTo>
                <a:lnTo>
                  <a:pt x="918820" y="913130"/>
                </a:lnTo>
                <a:lnTo>
                  <a:pt x="876224" y="897890"/>
                </a:lnTo>
                <a:close/>
              </a:path>
              <a:path w="1188085" h="1258570">
                <a:moveTo>
                  <a:pt x="592997" y="824230"/>
                </a:moveTo>
                <a:lnTo>
                  <a:pt x="469822" y="824230"/>
                </a:lnTo>
                <a:lnTo>
                  <a:pt x="506806" y="847090"/>
                </a:lnTo>
                <a:lnTo>
                  <a:pt x="519072" y="852170"/>
                </a:lnTo>
                <a:lnTo>
                  <a:pt x="542999" y="862330"/>
                </a:lnTo>
                <a:lnTo>
                  <a:pt x="554486" y="866140"/>
                </a:lnTo>
                <a:lnTo>
                  <a:pt x="565542" y="868680"/>
                </a:lnTo>
                <a:lnTo>
                  <a:pt x="576081" y="869950"/>
                </a:lnTo>
                <a:lnTo>
                  <a:pt x="593522" y="869950"/>
                </a:lnTo>
                <a:lnTo>
                  <a:pt x="592997" y="824230"/>
                </a:lnTo>
                <a:close/>
              </a:path>
              <a:path w="1188085" h="1258570">
                <a:moveTo>
                  <a:pt x="594779" y="750570"/>
                </a:moveTo>
                <a:lnTo>
                  <a:pt x="593522" y="750570"/>
                </a:lnTo>
                <a:lnTo>
                  <a:pt x="593522" y="869950"/>
                </a:lnTo>
                <a:lnTo>
                  <a:pt x="614177" y="869950"/>
                </a:lnTo>
                <a:lnTo>
                  <a:pt x="635924" y="864870"/>
                </a:lnTo>
                <a:lnTo>
                  <a:pt x="695968" y="839470"/>
                </a:lnTo>
                <a:lnTo>
                  <a:pt x="733245" y="815340"/>
                </a:lnTo>
                <a:lnTo>
                  <a:pt x="774124" y="815340"/>
                </a:lnTo>
                <a:lnTo>
                  <a:pt x="771029" y="806450"/>
                </a:lnTo>
                <a:lnTo>
                  <a:pt x="767615" y="795020"/>
                </a:lnTo>
                <a:lnTo>
                  <a:pt x="765136" y="782320"/>
                </a:lnTo>
                <a:lnTo>
                  <a:pt x="773596" y="773430"/>
                </a:lnTo>
                <a:lnTo>
                  <a:pt x="777125" y="769620"/>
                </a:lnTo>
                <a:lnTo>
                  <a:pt x="635812" y="769620"/>
                </a:lnTo>
                <a:lnTo>
                  <a:pt x="625098" y="767080"/>
                </a:lnTo>
                <a:lnTo>
                  <a:pt x="615153" y="759460"/>
                </a:lnTo>
                <a:lnTo>
                  <a:pt x="605280" y="753110"/>
                </a:lnTo>
                <a:lnTo>
                  <a:pt x="594779" y="750570"/>
                </a:lnTo>
                <a:close/>
              </a:path>
              <a:path w="1188085" h="1258570">
                <a:moveTo>
                  <a:pt x="592151" y="750570"/>
                </a:moveTo>
                <a:lnTo>
                  <a:pt x="582456" y="753110"/>
                </a:lnTo>
                <a:lnTo>
                  <a:pt x="573035" y="759460"/>
                </a:lnTo>
                <a:lnTo>
                  <a:pt x="563126" y="765810"/>
                </a:lnTo>
                <a:lnTo>
                  <a:pt x="551964" y="769620"/>
                </a:lnTo>
                <a:lnTo>
                  <a:pt x="592369" y="769620"/>
                </a:lnTo>
                <a:lnTo>
                  <a:pt x="592151" y="750570"/>
                </a:lnTo>
                <a:close/>
              </a:path>
              <a:path w="1188085" h="1258570">
                <a:moveTo>
                  <a:pt x="641140" y="579120"/>
                </a:moveTo>
                <a:lnTo>
                  <a:pt x="610400" y="579120"/>
                </a:lnTo>
                <a:lnTo>
                  <a:pt x="593522" y="581660"/>
                </a:lnTo>
                <a:lnTo>
                  <a:pt x="606978" y="624840"/>
                </a:lnTo>
                <a:lnTo>
                  <a:pt x="622932" y="626110"/>
                </a:lnTo>
                <a:lnTo>
                  <a:pt x="638334" y="628650"/>
                </a:lnTo>
                <a:lnTo>
                  <a:pt x="678549" y="643890"/>
                </a:lnTo>
                <a:lnTo>
                  <a:pt x="708213" y="683260"/>
                </a:lnTo>
                <a:lnTo>
                  <a:pt x="709569" y="697230"/>
                </a:lnTo>
                <a:lnTo>
                  <a:pt x="707716" y="707390"/>
                </a:lnTo>
                <a:lnTo>
                  <a:pt x="680583" y="748030"/>
                </a:lnTo>
                <a:lnTo>
                  <a:pt x="635812" y="769620"/>
                </a:lnTo>
                <a:lnTo>
                  <a:pt x="777125" y="769620"/>
                </a:lnTo>
                <a:lnTo>
                  <a:pt x="804780" y="734060"/>
                </a:lnTo>
                <a:lnTo>
                  <a:pt x="824263" y="699770"/>
                </a:lnTo>
                <a:lnTo>
                  <a:pt x="829801" y="688340"/>
                </a:lnTo>
                <a:lnTo>
                  <a:pt x="849437" y="655320"/>
                </a:lnTo>
                <a:lnTo>
                  <a:pt x="861212" y="632460"/>
                </a:lnTo>
                <a:lnTo>
                  <a:pt x="876224" y="624840"/>
                </a:lnTo>
                <a:lnTo>
                  <a:pt x="876099" y="622300"/>
                </a:lnTo>
                <a:lnTo>
                  <a:pt x="753505" y="622300"/>
                </a:lnTo>
                <a:lnTo>
                  <a:pt x="744500" y="621030"/>
                </a:lnTo>
                <a:lnTo>
                  <a:pt x="734873" y="615950"/>
                </a:lnTo>
                <a:lnTo>
                  <a:pt x="733628" y="613410"/>
                </a:lnTo>
                <a:lnTo>
                  <a:pt x="731126" y="612140"/>
                </a:lnTo>
                <a:lnTo>
                  <a:pt x="726792" y="609600"/>
                </a:lnTo>
                <a:lnTo>
                  <a:pt x="719140" y="603250"/>
                </a:lnTo>
                <a:lnTo>
                  <a:pt x="710656" y="598170"/>
                </a:lnTo>
                <a:lnTo>
                  <a:pt x="667989" y="582930"/>
                </a:lnTo>
                <a:lnTo>
                  <a:pt x="655041" y="580390"/>
                </a:lnTo>
                <a:lnTo>
                  <a:pt x="641140" y="579120"/>
                </a:lnTo>
                <a:close/>
              </a:path>
              <a:path w="1188085" h="1258570">
                <a:moveTo>
                  <a:pt x="311163" y="163830"/>
                </a:moveTo>
                <a:lnTo>
                  <a:pt x="306140" y="176530"/>
                </a:lnTo>
                <a:lnTo>
                  <a:pt x="301437" y="187960"/>
                </a:lnTo>
                <a:lnTo>
                  <a:pt x="297045" y="199390"/>
                </a:lnTo>
                <a:lnTo>
                  <a:pt x="292956" y="212090"/>
                </a:lnTo>
                <a:lnTo>
                  <a:pt x="289160" y="224790"/>
                </a:lnTo>
                <a:lnTo>
                  <a:pt x="285650" y="236220"/>
                </a:lnTo>
                <a:lnTo>
                  <a:pt x="276736" y="274320"/>
                </a:lnTo>
                <a:lnTo>
                  <a:pt x="270066" y="312420"/>
                </a:lnTo>
                <a:lnTo>
                  <a:pt x="265400" y="350520"/>
                </a:lnTo>
                <a:lnTo>
                  <a:pt x="263284" y="374650"/>
                </a:lnTo>
                <a:lnTo>
                  <a:pt x="260031" y="381000"/>
                </a:lnTo>
                <a:lnTo>
                  <a:pt x="245721" y="427990"/>
                </a:lnTo>
                <a:lnTo>
                  <a:pt x="241528" y="471170"/>
                </a:lnTo>
                <a:lnTo>
                  <a:pt x="241844" y="481330"/>
                </a:lnTo>
                <a:lnTo>
                  <a:pt x="247186" y="519430"/>
                </a:lnTo>
                <a:lnTo>
                  <a:pt x="257773" y="556260"/>
                </a:lnTo>
                <a:lnTo>
                  <a:pt x="283235" y="600710"/>
                </a:lnTo>
                <a:lnTo>
                  <a:pt x="312077" y="624840"/>
                </a:lnTo>
                <a:lnTo>
                  <a:pt x="310946" y="579120"/>
                </a:lnTo>
                <a:lnTo>
                  <a:pt x="304665" y="570230"/>
                </a:lnTo>
                <a:lnTo>
                  <a:pt x="298994" y="561340"/>
                </a:lnTo>
                <a:lnTo>
                  <a:pt x="282809" y="515620"/>
                </a:lnTo>
                <a:lnTo>
                  <a:pt x="277998" y="469900"/>
                </a:lnTo>
                <a:lnTo>
                  <a:pt x="277967" y="464820"/>
                </a:lnTo>
                <a:lnTo>
                  <a:pt x="278677" y="452120"/>
                </a:lnTo>
                <a:lnTo>
                  <a:pt x="285731" y="412750"/>
                </a:lnTo>
                <a:lnTo>
                  <a:pt x="304309" y="375920"/>
                </a:lnTo>
                <a:lnTo>
                  <a:pt x="312077" y="370840"/>
                </a:lnTo>
                <a:lnTo>
                  <a:pt x="311163" y="163830"/>
                </a:lnTo>
                <a:close/>
              </a:path>
              <a:path w="1188085" h="1258570">
                <a:moveTo>
                  <a:pt x="565698" y="577850"/>
                </a:moveTo>
                <a:lnTo>
                  <a:pt x="550393" y="577850"/>
                </a:lnTo>
                <a:lnTo>
                  <a:pt x="522754" y="580390"/>
                </a:lnTo>
                <a:lnTo>
                  <a:pt x="510371" y="584200"/>
                </a:lnTo>
                <a:lnTo>
                  <a:pt x="498913" y="586740"/>
                </a:lnTo>
                <a:lnTo>
                  <a:pt x="461861" y="605790"/>
                </a:lnTo>
                <a:lnTo>
                  <a:pt x="454673" y="610870"/>
                </a:lnTo>
                <a:lnTo>
                  <a:pt x="452171" y="612140"/>
                </a:lnTo>
                <a:lnTo>
                  <a:pt x="448424" y="615950"/>
                </a:lnTo>
                <a:lnTo>
                  <a:pt x="437779" y="621030"/>
                </a:lnTo>
                <a:lnTo>
                  <a:pt x="427971" y="622300"/>
                </a:lnTo>
                <a:lnTo>
                  <a:pt x="593522" y="622300"/>
                </a:lnTo>
                <a:lnTo>
                  <a:pt x="593522" y="581660"/>
                </a:lnTo>
                <a:lnTo>
                  <a:pt x="582024" y="580390"/>
                </a:lnTo>
                <a:lnTo>
                  <a:pt x="565698" y="577850"/>
                </a:lnTo>
                <a:close/>
              </a:path>
              <a:path w="1188085" h="1258570">
                <a:moveTo>
                  <a:pt x="652349" y="0"/>
                </a:moveTo>
                <a:lnTo>
                  <a:pt x="633423" y="0"/>
                </a:lnTo>
                <a:lnTo>
                  <a:pt x="613816" y="1270"/>
                </a:lnTo>
                <a:lnTo>
                  <a:pt x="593522" y="3810"/>
                </a:lnTo>
                <a:lnTo>
                  <a:pt x="593522" y="278130"/>
                </a:lnTo>
                <a:lnTo>
                  <a:pt x="613309" y="290830"/>
                </a:lnTo>
                <a:lnTo>
                  <a:pt x="633089" y="304800"/>
                </a:lnTo>
                <a:lnTo>
                  <a:pt x="643068" y="312420"/>
                </a:lnTo>
                <a:lnTo>
                  <a:pt x="663386" y="325120"/>
                </a:lnTo>
                <a:lnTo>
                  <a:pt x="673799" y="332740"/>
                </a:lnTo>
                <a:lnTo>
                  <a:pt x="684429" y="339090"/>
                </a:lnTo>
                <a:lnTo>
                  <a:pt x="695314" y="344170"/>
                </a:lnTo>
                <a:lnTo>
                  <a:pt x="706489" y="350520"/>
                </a:lnTo>
                <a:lnTo>
                  <a:pt x="742125" y="365760"/>
                </a:lnTo>
                <a:lnTo>
                  <a:pt x="781695" y="377190"/>
                </a:lnTo>
                <a:lnTo>
                  <a:pt x="826186" y="382270"/>
                </a:lnTo>
                <a:lnTo>
                  <a:pt x="825827" y="398780"/>
                </a:lnTo>
                <a:lnTo>
                  <a:pt x="822575" y="452120"/>
                </a:lnTo>
                <a:lnTo>
                  <a:pt x="815742" y="505460"/>
                </a:lnTo>
                <a:lnTo>
                  <a:pt x="804923" y="554990"/>
                </a:lnTo>
                <a:lnTo>
                  <a:pt x="789712" y="594360"/>
                </a:lnTo>
                <a:lnTo>
                  <a:pt x="761902" y="621030"/>
                </a:lnTo>
                <a:lnTo>
                  <a:pt x="753505" y="622300"/>
                </a:lnTo>
                <a:lnTo>
                  <a:pt x="876099" y="622300"/>
                </a:lnTo>
                <a:lnTo>
                  <a:pt x="874667" y="593090"/>
                </a:lnTo>
                <a:lnTo>
                  <a:pt x="854980" y="593090"/>
                </a:lnTo>
                <a:lnTo>
                  <a:pt x="844140" y="590550"/>
                </a:lnTo>
                <a:lnTo>
                  <a:pt x="841641" y="544830"/>
                </a:lnTo>
                <a:lnTo>
                  <a:pt x="840965" y="515620"/>
                </a:lnTo>
                <a:lnTo>
                  <a:pt x="841064" y="490220"/>
                </a:lnTo>
                <a:lnTo>
                  <a:pt x="843450" y="444500"/>
                </a:lnTo>
                <a:lnTo>
                  <a:pt x="850904" y="397510"/>
                </a:lnTo>
                <a:lnTo>
                  <a:pt x="876224" y="368300"/>
                </a:lnTo>
                <a:lnTo>
                  <a:pt x="876224" y="173990"/>
                </a:lnTo>
                <a:lnTo>
                  <a:pt x="858954" y="138430"/>
                </a:lnTo>
                <a:lnTo>
                  <a:pt x="828712" y="91440"/>
                </a:lnTo>
                <a:lnTo>
                  <a:pt x="793108" y="54610"/>
                </a:lnTo>
                <a:lnTo>
                  <a:pt x="751964" y="25400"/>
                </a:lnTo>
                <a:lnTo>
                  <a:pt x="705104" y="7620"/>
                </a:lnTo>
                <a:lnTo>
                  <a:pt x="670599" y="1270"/>
                </a:lnTo>
                <a:lnTo>
                  <a:pt x="652349" y="0"/>
                </a:lnTo>
                <a:close/>
              </a:path>
              <a:path w="1188085" h="1258570">
                <a:moveTo>
                  <a:pt x="876224" y="173990"/>
                </a:moveTo>
                <a:lnTo>
                  <a:pt x="882080" y="372110"/>
                </a:lnTo>
                <a:lnTo>
                  <a:pt x="888696" y="381000"/>
                </a:lnTo>
                <a:lnTo>
                  <a:pt x="895450" y="393700"/>
                </a:lnTo>
                <a:lnTo>
                  <a:pt x="907790" y="435610"/>
                </a:lnTo>
                <a:lnTo>
                  <a:pt x="910230" y="462280"/>
                </a:lnTo>
                <a:lnTo>
                  <a:pt x="910212" y="474980"/>
                </a:lnTo>
                <a:lnTo>
                  <a:pt x="905427" y="514350"/>
                </a:lnTo>
                <a:lnTo>
                  <a:pt x="888695" y="560070"/>
                </a:lnTo>
                <a:lnTo>
                  <a:pt x="876224" y="579120"/>
                </a:lnTo>
                <a:lnTo>
                  <a:pt x="883260" y="621030"/>
                </a:lnTo>
                <a:lnTo>
                  <a:pt x="910882" y="591820"/>
                </a:lnTo>
                <a:lnTo>
                  <a:pt x="931814" y="549910"/>
                </a:lnTo>
                <a:lnTo>
                  <a:pt x="943083" y="508000"/>
                </a:lnTo>
                <a:lnTo>
                  <a:pt x="945573" y="474980"/>
                </a:lnTo>
                <a:lnTo>
                  <a:pt x="945455" y="462280"/>
                </a:lnTo>
                <a:lnTo>
                  <a:pt x="940418" y="419100"/>
                </a:lnTo>
                <a:lnTo>
                  <a:pt x="924493" y="370840"/>
                </a:lnTo>
                <a:lnTo>
                  <a:pt x="922746" y="356870"/>
                </a:lnTo>
                <a:lnTo>
                  <a:pt x="920829" y="342900"/>
                </a:lnTo>
                <a:lnTo>
                  <a:pt x="918744" y="328930"/>
                </a:lnTo>
                <a:lnTo>
                  <a:pt x="916488" y="316230"/>
                </a:lnTo>
                <a:lnTo>
                  <a:pt x="914064" y="302260"/>
                </a:lnTo>
                <a:lnTo>
                  <a:pt x="911470" y="289560"/>
                </a:lnTo>
                <a:lnTo>
                  <a:pt x="908706" y="276860"/>
                </a:lnTo>
                <a:lnTo>
                  <a:pt x="905774" y="264160"/>
                </a:lnTo>
                <a:lnTo>
                  <a:pt x="902672" y="252730"/>
                </a:lnTo>
                <a:lnTo>
                  <a:pt x="899401" y="240030"/>
                </a:lnTo>
                <a:lnTo>
                  <a:pt x="884626" y="194310"/>
                </a:lnTo>
                <a:lnTo>
                  <a:pt x="880509" y="184150"/>
                </a:lnTo>
                <a:lnTo>
                  <a:pt x="876224" y="173990"/>
                </a:lnTo>
                <a:close/>
              </a:path>
              <a:path w="1188085" h="1258570">
                <a:moveTo>
                  <a:pt x="583893" y="5080"/>
                </a:moveTo>
                <a:lnTo>
                  <a:pt x="573115" y="7620"/>
                </a:lnTo>
                <a:lnTo>
                  <a:pt x="561153" y="10160"/>
                </a:lnTo>
                <a:lnTo>
                  <a:pt x="547561" y="12700"/>
                </a:lnTo>
                <a:lnTo>
                  <a:pt x="531890" y="16510"/>
                </a:lnTo>
                <a:lnTo>
                  <a:pt x="508442" y="21590"/>
                </a:lnTo>
                <a:lnTo>
                  <a:pt x="495538" y="24130"/>
                </a:lnTo>
                <a:lnTo>
                  <a:pt x="481276" y="27940"/>
                </a:lnTo>
                <a:lnTo>
                  <a:pt x="440244" y="35560"/>
                </a:lnTo>
                <a:lnTo>
                  <a:pt x="404456" y="52070"/>
                </a:lnTo>
                <a:lnTo>
                  <a:pt x="373540" y="74930"/>
                </a:lnTo>
                <a:lnTo>
                  <a:pt x="347123" y="104140"/>
                </a:lnTo>
                <a:lnTo>
                  <a:pt x="324831" y="137160"/>
                </a:lnTo>
                <a:lnTo>
                  <a:pt x="312077" y="162560"/>
                </a:lnTo>
                <a:lnTo>
                  <a:pt x="316854" y="370840"/>
                </a:lnTo>
                <a:lnTo>
                  <a:pt x="323945" y="374650"/>
                </a:lnTo>
                <a:lnTo>
                  <a:pt x="330682" y="382270"/>
                </a:lnTo>
                <a:lnTo>
                  <a:pt x="343661" y="426720"/>
                </a:lnTo>
                <a:lnTo>
                  <a:pt x="346451" y="464820"/>
                </a:lnTo>
                <a:lnTo>
                  <a:pt x="346541" y="482600"/>
                </a:lnTo>
                <a:lnTo>
                  <a:pt x="346415" y="487680"/>
                </a:lnTo>
                <a:lnTo>
                  <a:pt x="342708" y="537210"/>
                </a:lnTo>
                <a:lnTo>
                  <a:pt x="335606" y="581660"/>
                </a:lnTo>
                <a:lnTo>
                  <a:pt x="332350" y="596900"/>
                </a:lnTo>
                <a:lnTo>
                  <a:pt x="396553" y="596900"/>
                </a:lnTo>
                <a:lnTo>
                  <a:pt x="380435" y="553720"/>
                </a:lnTo>
                <a:lnTo>
                  <a:pt x="369883" y="497840"/>
                </a:lnTo>
                <a:lnTo>
                  <a:pt x="365576" y="457200"/>
                </a:lnTo>
                <a:lnTo>
                  <a:pt x="363199" y="416560"/>
                </a:lnTo>
                <a:lnTo>
                  <a:pt x="362648" y="394970"/>
                </a:lnTo>
                <a:lnTo>
                  <a:pt x="362773" y="360680"/>
                </a:lnTo>
                <a:lnTo>
                  <a:pt x="365467" y="318770"/>
                </a:lnTo>
                <a:lnTo>
                  <a:pt x="378202" y="270510"/>
                </a:lnTo>
                <a:lnTo>
                  <a:pt x="396811" y="234950"/>
                </a:lnTo>
                <a:lnTo>
                  <a:pt x="444956" y="217170"/>
                </a:lnTo>
                <a:lnTo>
                  <a:pt x="591372" y="217170"/>
                </a:lnTo>
                <a:lnTo>
                  <a:pt x="583893" y="5080"/>
                </a:lnTo>
                <a:close/>
              </a:path>
              <a:path w="1188085" h="1258570">
                <a:moveTo>
                  <a:pt x="874107" y="581660"/>
                </a:moveTo>
                <a:lnTo>
                  <a:pt x="865068" y="589280"/>
                </a:lnTo>
                <a:lnTo>
                  <a:pt x="854980" y="593090"/>
                </a:lnTo>
                <a:lnTo>
                  <a:pt x="874667" y="593090"/>
                </a:lnTo>
                <a:lnTo>
                  <a:pt x="874107" y="581660"/>
                </a:lnTo>
                <a:close/>
              </a:path>
              <a:path w="1188085" h="1258570">
                <a:moveTo>
                  <a:pt x="591372" y="217170"/>
                </a:moveTo>
                <a:lnTo>
                  <a:pt x="444956" y="217170"/>
                </a:lnTo>
                <a:lnTo>
                  <a:pt x="470570" y="219710"/>
                </a:lnTo>
                <a:lnTo>
                  <a:pt x="498476" y="227330"/>
                </a:lnTo>
                <a:lnTo>
                  <a:pt x="539362" y="243840"/>
                </a:lnTo>
                <a:lnTo>
                  <a:pt x="593522" y="278130"/>
                </a:lnTo>
                <a:lnTo>
                  <a:pt x="591372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836" y="543673"/>
            <a:ext cx="28689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 Unicode MS"/>
                <a:cs typeface="Arial Unicode MS"/>
              </a:rPr>
              <a:t>字典类型及操作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25158" y="1642941"/>
            <a:ext cx="3082925" cy="157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639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字典类型定义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639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字典处理函数及方法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26390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400" b="1" spc="245" dirty="0">
                <a:latin typeface="Heiti SC"/>
                <a:cs typeface="Heiti SC"/>
              </a:rPr>
              <a:t>字典类型应用场景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4538" y="2302361"/>
            <a:ext cx="3075305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字典类型定义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50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字典类型定义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4353" y="1529255"/>
            <a:ext cx="5295900" cy="112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20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理解“映射”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映射是一种键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索引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和值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数据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的对应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5355" y="3434604"/>
            <a:ext cx="10407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内部颜色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5355" y="4044102"/>
            <a:ext cx="104076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外部颜色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1527" y="3012371"/>
            <a:ext cx="533400" cy="165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b="1" spc="-5" dirty="0">
                <a:latin typeface="Heiti SC"/>
                <a:cs typeface="Heiti SC"/>
              </a:rPr>
              <a:t>红色 黑色 蓝色 白色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5816" y="3312944"/>
            <a:ext cx="18021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内部颜色：蓝色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35816" y="3922442"/>
            <a:ext cx="18021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外部颜色：红色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50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字典类型定义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94353" y="1529255"/>
            <a:ext cx="5295900" cy="112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20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理解“映射”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映射是一种键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索引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和值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数据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的对应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4356" y="3438959"/>
            <a:ext cx="18021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内部颜色：蓝色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356" y="4048457"/>
            <a:ext cx="18021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外部颜色：红色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61790" y="3651884"/>
            <a:ext cx="323850" cy="325120"/>
          </a:xfrm>
          <a:custGeom>
            <a:avLst/>
            <a:gdLst/>
            <a:ahLst/>
            <a:cxnLst/>
            <a:rect l="l" t="t" r="r" b="b"/>
            <a:pathLst>
              <a:path w="323850" h="325120">
                <a:moveTo>
                  <a:pt x="0" y="81152"/>
                </a:moveTo>
                <a:lnTo>
                  <a:pt x="161925" y="81152"/>
                </a:lnTo>
                <a:lnTo>
                  <a:pt x="161925" y="0"/>
                </a:lnTo>
                <a:lnTo>
                  <a:pt x="323850" y="162305"/>
                </a:lnTo>
                <a:lnTo>
                  <a:pt x="161925" y="324611"/>
                </a:lnTo>
                <a:lnTo>
                  <a:pt x="161925" y="243458"/>
                </a:lnTo>
                <a:lnTo>
                  <a:pt x="0" y="243458"/>
                </a:lnTo>
                <a:lnTo>
                  <a:pt x="0" y="81152"/>
                </a:lnTo>
                <a:close/>
              </a:path>
            </a:pathLst>
          </a:custGeom>
          <a:ln w="25146">
            <a:solidFill>
              <a:srgbClr val="FF7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78707" y="3323439"/>
            <a:ext cx="4316095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28164" algn="l"/>
                <a:tab pos="2107565" algn="l"/>
              </a:tabLst>
            </a:pP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25" dirty="0">
                <a:solidFill>
                  <a:srgbClr val="1DB41D"/>
                </a:solidFill>
                <a:latin typeface="FZLTZHB--B51-0"/>
                <a:cs typeface="FZLTZHB--B51-0"/>
              </a:rPr>
              <a:t>s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2000" b="1" spc="-229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2000" b="1" spc="-4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-90" dirty="0">
                <a:solidFill>
                  <a:srgbClr val="1DB41D"/>
                </a:solidFill>
                <a:latin typeface="FZLTZHB--B51-0"/>
                <a:cs typeface="FZLTZHB--B51-0"/>
              </a:rPr>
              <a:t>A</a:t>
            </a:r>
            <a:r>
              <a:rPr sz="2000" b="1" spc="-85" dirty="0">
                <a:solidFill>
                  <a:srgbClr val="1DB41D"/>
                </a:solidFill>
                <a:latin typeface="FZLTZHB--B51-0"/>
                <a:cs typeface="FZLTZHB--B51-0"/>
              </a:rPr>
              <a:t>dd</a:t>
            </a:r>
            <a:r>
              <a:rPr sz="2000" b="1" spc="-65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5" dirty="0">
                <a:solidFill>
                  <a:srgbClr val="C00000"/>
                </a:solidFill>
                <a:latin typeface="FZLTZHB--B51-0"/>
                <a:cs typeface="FZLTZHB--B51-0"/>
              </a:rPr>
              <a:t>"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中关村南大街</a:t>
            </a:r>
            <a:r>
              <a:rPr sz="2000" b="1" spc="-225" dirty="0">
                <a:solidFill>
                  <a:srgbClr val="C00000"/>
                </a:solidFill>
                <a:latin typeface="FZLTZHB--B51-0"/>
                <a:cs typeface="FZLTZHB--B51-0"/>
              </a:rPr>
              <a:t>5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号</a:t>
            </a:r>
            <a:r>
              <a:rPr sz="2000" b="1" spc="275" dirty="0">
                <a:solidFill>
                  <a:srgbClr val="C00000"/>
                </a:solidFill>
                <a:latin typeface="FZLTZHB--B51-0"/>
                <a:cs typeface="FZLTZHB--B51-0"/>
              </a:rPr>
              <a:t>"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8707" y="3704064"/>
            <a:ext cx="1282700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20000"/>
              </a:lnSpc>
            </a:pP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75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375" dirty="0">
                <a:solidFill>
                  <a:srgbClr val="1DB41D"/>
                </a:solidFill>
                <a:latin typeface="FZLTZHB--B51-0"/>
                <a:cs typeface="FZLTZHB--B51-0"/>
              </a:rPr>
              <a:t>i</a:t>
            </a:r>
            <a:r>
              <a:rPr sz="2000" b="1" spc="53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-114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229" dirty="0">
                <a:solidFill>
                  <a:srgbClr val="1DB41D"/>
                </a:solidFill>
                <a:latin typeface="FZLTZHB--B51-0"/>
                <a:cs typeface="FZLTZHB--B51-0"/>
              </a:rPr>
              <a:t> "</a:t>
            </a:r>
            <a:r>
              <a:rPr sz="2000" b="1" spc="-50" dirty="0">
                <a:solidFill>
                  <a:srgbClr val="1DB41D"/>
                </a:solidFill>
                <a:latin typeface="FZLTZHB--B51-0"/>
                <a:cs typeface="FZLTZHB--B51-0"/>
              </a:rPr>
              <a:t>z</a:t>
            </a:r>
            <a:r>
              <a:rPr sz="2000" b="1" spc="95" dirty="0">
                <a:solidFill>
                  <a:srgbClr val="1DB41D"/>
                </a:solidFill>
                <a:latin typeface="FZLTZHB--B51-0"/>
                <a:cs typeface="FZLTZHB--B51-0"/>
              </a:rPr>
              <a:t>i</a:t>
            </a:r>
            <a:r>
              <a:rPr sz="20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165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d</a:t>
            </a:r>
            <a:r>
              <a:rPr sz="2000" b="1" spc="-229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4767" y="3689086"/>
            <a:ext cx="1423670" cy="659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2100" algn="l"/>
              </a:tabLst>
            </a:pPr>
            <a:r>
              <a:rPr sz="2000" b="1" spc="425" dirty="0">
                <a:latin typeface="FZLTZHB--B51-0"/>
                <a:cs typeface="FZLTZHB--B51-0"/>
              </a:rPr>
              <a:t>:	</a:t>
            </a:r>
            <a:r>
              <a:rPr sz="2000" b="1" spc="275" dirty="0">
                <a:solidFill>
                  <a:srgbClr val="C00000"/>
                </a:solidFill>
                <a:latin typeface="FZLTZHB--B51-0"/>
                <a:cs typeface="FZLTZHB--B51-0"/>
              </a:rPr>
              <a:t>"</a:t>
            </a:r>
            <a:r>
              <a:rPr sz="2000" b="1" spc="-5" dirty="0">
                <a:solidFill>
                  <a:srgbClr val="C00000"/>
                </a:solidFill>
                <a:latin typeface="Heiti SC"/>
                <a:cs typeface="Heiti SC"/>
              </a:rPr>
              <a:t>北京市</a:t>
            </a:r>
            <a:r>
              <a:rPr sz="2000" b="1" spc="275" dirty="0">
                <a:solidFill>
                  <a:srgbClr val="C00000"/>
                </a:solidFill>
                <a:latin typeface="FZLTZHB--B51-0"/>
                <a:cs typeface="FZLTZHB--B51-0"/>
              </a:rPr>
              <a:t>"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2735" algn="l"/>
              </a:tabLst>
            </a:pPr>
            <a:r>
              <a:rPr sz="2000" b="1" spc="425" dirty="0">
                <a:latin typeface="FZLTZHB--B51-0"/>
                <a:cs typeface="FZLTZHB--B51-0"/>
              </a:rPr>
              <a:t>:	</a:t>
            </a:r>
            <a:r>
              <a:rPr sz="2000" b="1" spc="275" dirty="0">
                <a:solidFill>
                  <a:srgbClr val="C00000"/>
                </a:solidFill>
                <a:latin typeface="FZLTZHB--B51-0"/>
                <a:cs typeface="FZLTZHB--B51-0"/>
              </a:rPr>
              <a:t>"</a:t>
            </a:r>
            <a:r>
              <a:rPr sz="2000" b="1" spc="45" dirty="0">
                <a:solidFill>
                  <a:srgbClr val="C00000"/>
                </a:solidFill>
                <a:latin typeface="FZLTZHB--B51-0"/>
                <a:cs typeface="FZLTZHB--B51-0"/>
              </a:rPr>
              <a:t>1</a:t>
            </a:r>
            <a:r>
              <a:rPr sz="2000" b="1" spc="-250" dirty="0">
                <a:solidFill>
                  <a:srgbClr val="C00000"/>
                </a:solidFill>
                <a:latin typeface="FZLTZHB--B51-0"/>
                <a:cs typeface="FZLTZHB--B51-0"/>
              </a:rPr>
              <a:t>0</a:t>
            </a:r>
            <a:r>
              <a:rPr sz="2000" b="1" spc="-245" dirty="0">
                <a:solidFill>
                  <a:srgbClr val="C00000"/>
                </a:solidFill>
                <a:latin typeface="FZLTZHB--B51-0"/>
                <a:cs typeface="FZLTZHB--B51-0"/>
              </a:rPr>
              <a:t>00</a:t>
            </a:r>
            <a:r>
              <a:rPr sz="2000" b="1" spc="-114" dirty="0">
                <a:solidFill>
                  <a:srgbClr val="C00000"/>
                </a:solidFill>
                <a:latin typeface="FZLTZHB--B51-0"/>
                <a:cs typeface="FZLTZHB--B51-0"/>
              </a:rPr>
              <a:t>8</a:t>
            </a:r>
            <a:r>
              <a:rPr sz="2000" b="1" spc="-95" dirty="0">
                <a:solidFill>
                  <a:srgbClr val="C00000"/>
                </a:solidFill>
                <a:latin typeface="FZLTZHB--B51-0"/>
                <a:cs typeface="FZLTZHB--B51-0"/>
              </a:rPr>
              <a:t>1</a:t>
            </a:r>
            <a:r>
              <a:rPr sz="2000" b="1" spc="275" dirty="0">
                <a:solidFill>
                  <a:srgbClr val="C00000"/>
                </a:solidFill>
                <a:latin typeface="FZLTZHB--B51-0"/>
                <a:cs typeface="FZLTZHB--B51-0"/>
              </a:rPr>
              <a:t>"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50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字典类型定义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94353" y="1529255"/>
            <a:ext cx="5295900" cy="112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20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理解“映射”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映射是一种键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索引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和值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数据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的对应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74876" y="3296067"/>
            <a:ext cx="18021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内部颜色：蓝色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4876" y="3905565"/>
            <a:ext cx="180213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外部颜色：红色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80584" y="363435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0" y="80962"/>
                </a:moveTo>
                <a:lnTo>
                  <a:pt x="161925" y="80962"/>
                </a:lnTo>
                <a:lnTo>
                  <a:pt x="161925" y="0"/>
                </a:lnTo>
                <a:lnTo>
                  <a:pt x="323850" y="161924"/>
                </a:lnTo>
                <a:lnTo>
                  <a:pt x="161925" y="323849"/>
                </a:lnTo>
                <a:lnTo>
                  <a:pt x="161925" y="242887"/>
                </a:lnTo>
                <a:lnTo>
                  <a:pt x="0" y="242887"/>
                </a:lnTo>
                <a:lnTo>
                  <a:pt x="0" y="80962"/>
                </a:lnTo>
                <a:close/>
              </a:path>
            </a:pathLst>
          </a:custGeom>
          <a:ln w="25146">
            <a:solidFill>
              <a:srgbClr val="FF7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7347" y="3203778"/>
            <a:ext cx="31000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49400" algn="l"/>
                <a:tab pos="2248535" algn="l"/>
              </a:tabLst>
            </a:pPr>
            <a:r>
              <a:rPr sz="2000" b="1" spc="390" dirty="0">
                <a:latin typeface="FZLTZHB--B51-0"/>
                <a:cs typeface="FZLTZHB--B51-0"/>
              </a:rPr>
              <a:t>[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110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35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70" dirty="0">
                <a:latin typeface="FZLTZHB--B51-0"/>
                <a:cs typeface="FZLTZHB--B51-0"/>
              </a:rPr>
              <a:t>1</a:t>
            </a:r>
            <a:r>
              <a:rPr sz="2000" b="1" spc="-90" dirty="0">
                <a:latin typeface="FZLTZHB--B51-0"/>
                <a:cs typeface="FZLTZHB--B51-0"/>
              </a:rPr>
              <a:t>2</a:t>
            </a:r>
            <a:r>
              <a:rPr sz="2000" b="1" spc="-220" dirty="0">
                <a:latin typeface="FZLTZHB--B51-0"/>
                <a:cs typeface="FZLTZHB--B51-0"/>
              </a:rPr>
              <a:t>3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25" dirty="0">
                <a:solidFill>
                  <a:srgbClr val="1DB41D"/>
                </a:solidFill>
                <a:latin typeface="FZLTZHB--B51-0"/>
                <a:cs typeface="FZLTZHB--B51-0"/>
              </a:rPr>
              <a:t>.</a:t>
            </a:r>
            <a:r>
              <a:rPr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i</a:t>
            </a:r>
            <a:r>
              <a:rPr sz="2000" b="1" spc="-220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2627" y="3646037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182397"/>
                </a:moveTo>
                <a:lnTo>
                  <a:pt x="0" y="0"/>
                </a:lnTo>
              </a:path>
            </a:pathLst>
          </a:custGeom>
          <a:ln w="2514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54530" y="358254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6472" y="3975673"/>
            <a:ext cx="4605655" cy="932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116965" algn="l"/>
                <a:tab pos="1955800" algn="l"/>
              </a:tabLst>
            </a:pPr>
            <a:r>
              <a:rPr sz="2000" b="1" spc="-250" dirty="0">
                <a:latin typeface="FZLTZHB--B51-0"/>
                <a:cs typeface="FZLTZHB--B51-0"/>
              </a:rPr>
              <a:t>0	</a:t>
            </a:r>
            <a:r>
              <a:rPr sz="2000" b="1" spc="50" dirty="0">
                <a:latin typeface="FZLTZHB--B51-0"/>
                <a:cs typeface="FZLTZHB--B51-0"/>
              </a:rPr>
              <a:t>1	</a:t>
            </a:r>
            <a:r>
              <a:rPr sz="2000" b="1" spc="-210" dirty="0">
                <a:latin typeface="FZLTZHB--B51-0"/>
                <a:cs typeface="FZLTZHB--B51-0"/>
              </a:rPr>
              <a:t>2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序列类型由</a:t>
            </a:r>
            <a:r>
              <a:rPr sz="2000" b="1" spc="50" dirty="0">
                <a:latin typeface="Arial"/>
                <a:cs typeface="Arial"/>
              </a:rPr>
              <a:t>0.</a:t>
            </a:r>
            <a:r>
              <a:rPr sz="2000" b="1" spc="40" dirty="0">
                <a:latin typeface="Arial"/>
                <a:cs typeface="Arial"/>
              </a:rPr>
              <a:t>.</a:t>
            </a:r>
            <a:r>
              <a:rPr sz="2000" b="1" spc="245" dirty="0">
                <a:latin typeface="Arial"/>
                <a:cs typeface="Arial"/>
              </a:rPr>
              <a:t>N</a:t>
            </a:r>
            <a:r>
              <a:rPr sz="2000" b="1" dirty="0">
                <a:latin typeface="Heiti SC"/>
                <a:cs typeface="Heiti SC"/>
              </a:rPr>
              <a:t>整</a:t>
            </a:r>
            <a:r>
              <a:rPr sz="2000" b="1" spc="-5" dirty="0">
                <a:latin typeface="Heiti SC"/>
                <a:cs typeface="Heiti SC"/>
              </a:rPr>
              <a:t>数作</a:t>
            </a:r>
            <a:r>
              <a:rPr sz="2000" b="1" dirty="0">
                <a:latin typeface="Heiti SC"/>
                <a:cs typeface="Heiti SC"/>
              </a:rPr>
              <a:t>为</a:t>
            </a:r>
            <a:r>
              <a:rPr sz="2000" b="1" spc="-5" dirty="0">
                <a:latin typeface="Heiti SC"/>
                <a:cs typeface="Heiti SC"/>
              </a:rPr>
              <a:t>数据</a:t>
            </a:r>
            <a:r>
              <a:rPr sz="2000" b="1" dirty="0">
                <a:latin typeface="Heiti SC"/>
                <a:cs typeface="Heiti SC"/>
              </a:rPr>
              <a:t>的</a:t>
            </a:r>
            <a:r>
              <a:rPr sz="2000" b="1" spc="-5" dirty="0">
                <a:latin typeface="Heiti SC"/>
                <a:cs typeface="Heiti SC"/>
              </a:rPr>
              <a:t>默认</a:t>
            </a:r>
            <a:r>
              <a:rPr sz="2000" b="1" dirty="0">
                <a:latin typeface="Heiti SC"/>
                <a:cs typeface="Heiti SC"/>
              </a:rPr>
              <a:t>索</a:t>
            </a:r>
            <a:r>
              <a:rPr sz="2000" b="1" spc="-5" dirty="0">
                <a:latin typeface="Heiti SC"/>
                <a:cs typeface="Heiti SC"/>
              </a:rPr>
              <a:t>引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5247" y="4628617"/>
            <a:ext cx="383159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Heiti SC"/>
                <a:cs typeface="Heiti SC"/>
              </a:rPr>
              <a:t>映射类型则由用户为数据定义索引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6505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字典类型定义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6363" y="1529255"/>
            <a:ext cx="7067550" cy="324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8562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字典类型是“映射”的体现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305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键值对：键是数据索引的扩展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字典是键值对的集合，键值对之间无序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采用大括号</a:t>
            </a:r>
            <a:r>
              <a:rPr sz="2400" b="1" dirty="0">
                <a:latin typeface="Arial"/>
                <a:cs typeface="Arial"/>
              </a:rPr>
              <a:t>{}</a:t>
            </a:r>
            <a:r>
              <a:rPr sz="2400" b="1" dirty="0">
                <a:latin typeface="Heiti SC"/>
                <a:cs typeface="Heiti SC"/>
              </a:rPr>
              <a:t>和</a:t>
            </a:r>
            <a:r>
              <a:rPr sz="2400" b="1" spc="125" dirty="0">
                <a:latin typeface="Arial"/>
                <a:cs typeface="Arial"/>
              </a:rPr>
              <a:t>d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-95" dirty="0">
                <a:latin typeface="Arial"/>
                <a:cs typeface="Arial"/>
              </a:rPr>
              <a:t>c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创建，键值对用冒号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5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表示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2095"/>
              </a:spcBef>
              <a:tabLst>
                <a:tab pos="2304415" algn="l"/>
                <a:tab pos="4429125" algn="l"/>
                <a:tab pos="4765675" algn="l"/>
                <a:tab pos="5101590" algn="l"/>
              </a:tabLst>
            </a:pPr>
            <a:r>
              <a:rPr sz="24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{&lt;</a:t>
            </a:r>
            <a:r>
              <a:rPr sz="2400" b="1" spc="15" dirty="0">
                <a:solidFill>
                  <a:srgbClr val="1DB41D"/>
                </a:solidFill>
                <a:latin typeface="Heiti SC"/>
                <a:cs typeface="Heiti SC"/>
              </a:rPr>
              <a:t>键</a:t>
            </a:r>
            <a:r>
              <a:rPr sz="2400" b="1" spc="-20" dirty="0">
                <a:solidFill>
                  <a:srgbClr val="1DB41D"/>
                </a:solidFill>
                <a:latin typeface="FZLTZHB--B51-0"/>
                <a:cs typeface="FZLTZHB--B51-0"/>
              </a:rPr>
              <a:t>1&gt;:&lt;</a:t>
            </a:r>
            <a:r>
              <a:rPr sz="2400" b="1" spc="-20" dirty="0">
                <a:solidFill>
                  <a:srgbClr val="1DB41D"/>
                </a:solidFill>
                <a:latin typeface="Heiti SC"/>
                <a:cs typeface="Heiti SC"/>
              </a:rPr>
              <a:t>值</a:t>
            </a:r>
            <a:r>
              <a:rPr sz="24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400" b="1" spc="-320" dirty="0">
                <a:solidFill>
                  <a:srgbClr val="1DB41D"/>
                </a:solidFill>
                <a:latin typeface="FZLTZHB--B51-0"/>
                <a:cs typeface="FZLTZHB--B51-0"/>
              </a:rPr>
              <a:t>&gt;</a:t>
            </a:r>
            <a:r>
              <a:rPr sz="2400" b="1" spc="540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24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400" b="1" spc="-335" dirty="0">
                <a:solidFill>
                  <a:srgbClr val="1DB41D"/>
                </a:solidFill>
                <a:latin typeface="FZLTZHB--B51-0"/>
                <a:cs typeface="FZLTZHB--B51-0"/>
              </a:rPr>
              <a:t>&lt;</a:t>
            </a:r>
            <a:r>
              <a:rPr sz="2400" b="1" dirty="0">
                <a:solidFill>
                  <a:srgbClr val="1DB41D"/>
                </a:solidFill>
                <a:latin typeface="Heiti SC"/>
                <a:cs typeface="Heiti SC"/>
              </a:rPr>
              <a:t>键</a:t>
            </a:r>
            <a:r>
              <a:rPr sz="2400" b="1" spc="-100" dirty="0">
                <a:solidFill>
                  <a:srgbClr val="1DB41D"/>
                </a:solidFill>
                <a:latin typeface="FZLTZHB--B51-0"/>
                <a:cs typeface="FZLTZHB--B51-0"/>
              </a:rPr>
              <a:t>2&gt;:&lt;</a:t>
            </a:r>
            <a:r>
              <a:rPr sz="2400" b="1" dirty="0">
                <a:solidFill>
                  <a:srgbClr val="1DB41D"/>
                </a:solidFill>
                <a:latin typeface="Heiti SC"/>
                <a:cs typeface="Heiti SC"/>
              </a:rPr>
              <a:t>值</a:t>
            </a:r>
            <a:r>
              <a:rPr sz="24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400" b="1" spc="-320" dirty="0">
                <a:solidFill>
                  <a:srgbClr val="1DB41D"/>
                </a:solidFill>
                <a:latin typeface="FZLTZHB--B51-0"/>
                <a:cs typeface="FZLTZHB--B51-0"/>
              </a:rPr>
              <a:t>&gt;</a:t>
            </a:r>
            <a:r>
              <a:rPr sz="2400" b="1" spc="540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24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400" b="1" spc="-1085" dirty="0">
                <a:solidFill>
                  <a:srgbClr val="1DB41D"/>
                </a:solidFill>
                <a:latin typeface="FZLTZHB--B51-0"/>
                <a:cs typeface="FZLTZHB--B51-0"/>
              </a:rPr>
              <a:t>…</a:t>
            </a:r>
            <a:r>
              <a:rPr sz="24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400" b="1" spc="540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24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400" b="1" spc="-335" dirty="0">
                <a:solidFill>
                  <a:srgbClr val="1DB41D"/>
                </a:solidFill>
                <a:latin typeface="FZLTZHB--B51-0"/>
                <a:cs typeface="FZLTZHB--B51-0"/>
              </a:rPr>
              <a:t>&lt;</a:t>
            </a:r>
            <a:r>
              <a:rPr sz="2400" b="1" dirty="0">
                <a:solidFill>
                  <a:srgbClr val="1DB41D"/>
                </a:solidFill>
                <a:latin typeface="Heiti SC"/>
                <a:cs typeface="Heiti SC"/>
              </a:rPr>
              <a:t>键</a:t>
            </a:r>
            <a:r>
              <a:rPr sz="2400" b="1" spc="-110" dirty="0">
                <a:solidFill>
                  <a:srgbClr val="1DB41D"/>
                </a:solidFill>
                <a:latin typeface="FZLTZHB--B51-0"/>
                <a:cs typeface="FZLTZHB--B51-0"/>
              </a:rPr>
              <a:t>n&gt;:&lt;</a:t>
            </a:r>
            <a:r>
              <a:rPr sz="2400" b="1" dirty="0">
                <a:solidFill>
                  <a:srgbClr val="1DB41D"/>
                </a:solidFill>
                <a:latin typeface="Heiti SC"/>
                <a:cs typeface="Heiti SC"/>
              </a:rPr>
              <a:t>值</a:t>
            </a:r>
            <a:r>
              <a:rPr sz="2400" b="1" spc="-290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400" b="1" spc="-320" dirty="0">
                <a:solidFill>
                  <a:srgbClr val="1DB41D"/>
                </a:solidFill>
                <a:latin typeface="FZLTZHB--B51-0"/>
                <a:cs typeface="FZLTZHB--B51-0"/>
              </a:rPr>
              <a:t>&gt;</a:t>
            </a:r>
            <a:r>
              <a:rPr sz="2400" b="1" spc="360" dirty="0">
                <a:solidFill>
                  <a:srgbClr val="1DB41D"/>
                </a:solidFill>
                <a:latin typeface="FZLTZHB--B51-0"/>
                <a:cs typeface="FZLTZHB--B51-0"/>
              </a:rPr>
              <a:t>}</a:t>
            </a:r>
            <a:endParaRPr sz="2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1870">
              <a:lnSpc>
                <a:spcPts val="4795"/>
              </a:lnSpc>
            </a:pPr>
            <a:r>
              <a:rPr dirty="0">
                <a:latin typeface="Arial Unicode MS"/>
                <a:cs typeface="Arial Unicode MS"/>
              </a:rPr>
              <a:t>字典类型的用法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67075" y="1529255"/>
            <a:ext cx="7947025" cy="315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在字典变量中，通过键获得值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2450">
              <a:latin typeface="Times New Roman"/>
              <a:cs typeface="Times New Roman"/>
            </a:endParaRPr>
          </a:p>
          <a:p>
            <a:pPr marL="62230" algn="ctr">
              <a:lnSpc>
                <a:spcPct val="100000"/>
              </a:lnSpc>
              <a:tabLst>
                <a:tab pos="1786889" algn="l"/>
                <a:tab pos="2122805" algn="l"/>
                <a:tab pos="4415155" algn="l"/>
                <a:tab pos="4751070" algn="l"/>
                <a:tab pos="5088255" algn="l"/>
              </a:tabLst>
            </a:pPr>
            <a:r>
              <a:rPr sz="2400" b="1" spc="-335" dirty="0">
                <a:solidFill>
                  <a:srgbClr val="1DB41D"/>
                </a:solidFill>
                <a:latin typeface="FZLTZHB--B51-0"/>
                <a:cs typeface="FZLTZHB--B51-0"/>
              </a:rPr>
              <a:t>&lt;</a:t>
            </a:r>
            <a:r>
              <a:rPr sz="2400" b="1" spc="-335" dirty="0">
                <a:solidFill>
                  <a:srgbClr val="1DB41D"/>
                </a:solidFill>
                <a:latin typeface="Heiti SC"/>
                <a:cs typeface="Heiti SC"/>
              </a:rPr>
              <a:t>字典变量</a:t>
            </a:r>
            <a:r>
              <a:rPr sz="2400" b="1" spc="-325" dirty="0">
                <a:solidFill>
                  <a:srgbClr val="1DB41D"/>
                </a:solidFill>
                <a:latin typeface="FZLTZHB--B51-0"/>
                <a:cs typeface="FZLTZHB--B51-0"/>
              </a:rPr>
              <a:t>&gt;	</a:t>
            </a:r>
            <a:r>
              <a:rPr sz="2400" b="1" spc="-285" dirty="0">
                <a:latin typeface="FZLTZHB--B51-0"/>
                <a:cs typeface="FZLTZHB--B51-0"/>
              </a:rPr>
              <a:t>=	</a:t>
            </a:r>
            <a:r>
              <a:rPr sz="2400" b="1" spc="360" dirty="0">
                <a:latin typeface="FZLTZHB--B51-0"/>
                <a:cs typeface="FZLTZHB--B51-0"/>
              </a:rPr>
              <a:t>{</a:t>
            </a:r>
            <a:r>
              <a:rPr sz="2400" b="1" spc="-335" dirty="0">
                <a:solidFill>
                  <a:srgbClr val="1DB41D"/>
                </a:solidFill>
                <a:latin typeface="FZLTZHB--B51-0"/>
                <a:cs typeface="FZLTZHB--B51-0"/>
              </a:rPr>
              <a:t>&lt;</a:t>
            </a:r>
            <a:r>
              <a:rPr sz="2400" b="1" spc="-335" dirty="0">
                <a:solidFill>
                  <a:srgbClr val="1DB41D"/>
                </a:solidFill>
                <a:latin typeface="Heiti SC"/>
                <a:cs typeface="Heiti SC"/>
              </a:rPr>
              <a:t>键</a:t>
            </a:r>
            <a:r>
              <a:rPr sz="2400" b="1" spc="-130" dirty="0">
                <a:solidFill>
                  <a:srgbClr val="1DB41D"/>
                </a:solidFill>
                <a:latin typeface="FZLTZHB--B51-0"/>
                <a:cs typeface="FZLTZHB--B51-0"/>
              </a:rPr>
              <a:t>1&gt;</a:t>
            </a:r>
            <a:r>
              <a:rPr sz="2400" b="1" spc="509" dirty="0">
                <a:solidFill>
                  <a:srgbClr val="C00000"/>
                </a:solidFill>
                <a:latin typeface="FZLTZHB--B51-0"/>
                <a:cs typeface="FZLTZHB--B51-0"/>
              </a:rPr>
              <a:t>:</a:t>
            </a:r>
            <a:r>
              <a:rPr sz="2400" b="1" spc="-335" dirty="0">
                <a:solidFill>
                  <a:srgbClr val="1DB41D"/>
                </a:solidFill>
                <a:latin typeface="FZLTZHB--B51-0"/>
                <a:cs typeface="FZLTZHB--B51-0"/>
              </a:rPr>
              <a:t>&lt;</a:t>
            </a:r>
            <a:r>
              <a:rPr sz="2400" b="1" spc="-335" dirty="0">
                <a:solidFill>
                  <a:srgbClr val="1DB41D"/>
                </a:solidFill>
                <a:latin typeface="Heiti SC"/>
                <a:cs typeface="Heiti SC"/>
              </a:rPr>
              <a:t>值</a:t>
            </a:r>
            <a:r>
              <a:rPr sz="2400" b="1" spc="6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400" b="1" spc="-320" dirty="0">
                <a:solidFill>
                  <a:srgbClr val="1DB41D"/>
                </a:solidFill>
                <a:latin typeface="FZLTZHB--B51-0"/>
                <a:cs typeface="FZLTZHB--B51-0"/>
              </a:rPr>
              <a:t>&gt;</a:t>
            </a:r>
            <a:r>
              <a:rPr sz="2400" b="1" spc="540" dirty="0">
                <a:latin typeface="FZLTZHB--B51-0"/>
                <a:cs typeface="FZLTZHB--B51-0"/>
              </a:rPr>
              <a:t>,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1085" dirty="0">
                <a:solidFill>
                  <a:srgbClr val="1DB41D"/>
                </a:solidFill>
                <a:latin typeface="FZLTZHB--B51-0"/>
                <a:cs typeface="FZLTZHB--B51-0"/>
              </a:rPr>
              <a:t>…</a:t>
            </a:r>
            <a:r>
              <a:rPr sz="24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400" b="1" spc="540" dirty="0">
                <a:latin typeface="FZLTZHB--B51-0"/>
                <a:cs typeface="FZLTZHB--B51-0"/>
              </a:rPr>
              <a:t>,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335" dirty="0">
                <a:solidFill>
                  <a:srgbClr val="1DB41D"/>
                </a:solidFill>
                <a:latin typeface="FZLTZHB--B51-0"/>
                <a:cs typeface="FZLTZHB--B51-0"/>
              </a:rPr>
              <a:t>&lt;</a:t>
            </a:r>
            <a:r>
              <a:rPr sz="2400" b="1" dirty="0">
                <a:solidFill>
                  <a:srgbClr val="1DB41D"/>
                </a:solidFill>
                <a:latin typeface="Heiti SC"/>
                <a:cs typeface="Heiti SC"/>
              </a:rPr>
              <a:t>键</a:t>
            </a:r>
            <a:r>
              <a:rPr sz="2400" b="1" spc="-310" dirty="0">
                <a:solidFill>
                  <a:srgbClr val="1DB41D"/>
                </a:solidFill>
                <a:latin typeface="FZLTZHB--B51-0"/>
                <a:cs typeface="FZLTZHB--B51-0"/>
              </a:rPr>
              <a:t>n&gt;</a:t>
            </a:r>
            <a:r>
              <a:rPr sz="2400" b="1" spc="509" dirty="0">
                <a:solidFill>
                  <a:srgbClr val="C00000"/>
                </a:solidFill>
                <a:latin typeface="FZLTZHB--B51-0"/>
                <a:cs typeface="FZLTZHB--B51-0"/>
              </a:rPr>
              <a:t>:</a:t>
            </a:r>
            <a:r>
              <a:rPr sz="2400" b="1" spc="-335" dirty="0">
                <a:solidFill>
                  <a:srgbClr val="1DB41D"/>
                </a:solidFill>
                <a:latin typeface="FZLTZHB--B51-0"/>
                <a:cs typeface="FZLTZHB--B51-0"/>
              </a:rPr>
              <a:t>&lt;</a:t>
            </a:r>
            <a:r>
              <a:rPr sz="2400" b="1" dirty="0">
                <a:solidFill>
                  <a:srgbClr val="1DB41D"/>
                </a:solidFill>
                <a:latin typeface="Heiti SC"/>
                <a:cs typeface="Heiti SC"/>
              </a:rPr>
              <a:t>值</a:t>
            </a:r>
            <a:r>
              <a:rPr sz="2400" b="1" spc="-290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400" b="1" spc="-320" dirty="0">
                <a:solidFill>
                  <a:srgbClr val="1DB41D"/>
                </a:solidFill>
                <a:latin typeface="FZLTZHB--B51-0"/>
                <a:cs typeface="FZLTZHB--B51-0"/>
              </a:rPr>
              <a:t>&gt;</a:t>
            </a:r>
            <a:r>
              <a:rPr sz="2400" b="1" spc="360" dirty="0">
                <a:latin typeface="FZLTZHB--B51-0"/>
                <a:cs typeface="FZLTZHB--B51-0"/>
              </a:rPr>
              <a:t>}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870"/>
              </a:spcBef>
              <a:tabLst>
                <a:tab pos="809625" algn="l"/>
                <a:tab pos="1145540" algn="l"/>
                <a:tab pos="4242435" algn="l"/>
                <a:tab pos="6944359" algn="l"/>
                <a:tab pos="7280909" algn="l"/>
              </a:tabLst>
            </a:pPr>
            <a:r>
              <a:rPr sz="2400" b="1" spc="-335" dirty="0">
                <a:solidFill>
                  <a:srgbClr val="1DB41D"/>
                </a:solidFill>
                <a:latin typeface="FZLTZHB--B51-0"/>
                <a:cs typeface="FZLTZHB--B51-0"/>
              </a:rPr>
              <a:t>&lt;</a:t>
            </a:r>
            <a:r>
              <a:rPr sz="2400" b="1" spc="-335" dirty="0">
                <a:solidFill>
                  <a:srgbClr val="1DB41D"/>
                </a:solidFill>
                <a:latin typeface="Heiti SC"/>
                <a:cs typeface="Heiti SC"/>
              </a:rPr>
              <a:t>值</a:t>
            </a:r>
            <a:r>
              <a:rPr sz="2400" b="1" spc="-325" dirty="0">
                <a:solidFill>
                  <a:srgbClr val="1DB41D"/>
                </a:solidFill>
                <a:latin typeface="FZLTZHB--B51-0"/>
                <a:cs typeface="FZLTZHB--B51-0"/>
              </a:rPr>
              <a:t>&gt;	</a:t>
            </a:r>
            <a:r>
              <a:rPr sz="2400" b="1" spc="-285" dirty="0">
                <a:latin typeface="FZLTZHB--B51-0"/>
                <a:cs typeface="FZLTZHB--B51-0"/>
              </a:rPr>
              <a:t>=	</a:t>
            </a:r>
            <a:r>
              <a:rPr sz="2400" b="1" spc="-335" dirty="0">
                <a:solidFill>
                  <a:srgbClr val="1DB41D"/>
                </a:solidFill>
                <a:latin typeface="FZLTZHB--B51-0"/>
                <a:cs typeface="FZLTZHB--B51-0"/>
              </a:rPr>
              <a:t>&lt;</a:t>
            </a:r>
            <a:r>
              <a:rPr sz="2400" b="1" spc="-335" dirty="0">
                <a:solidFill>
                  <a:srgbClr val="1DB41D"/>
                </a:solidFill>
                <a:latin typeface="Heiti SC"/>
                <a:cs typeface="Heiti SC"/>
              </a:rPr>
              <a:t>字典变量</a:t>
            </a:r>
            <a:r>
              <a:rPr sz="2400" b="1" spc="-325" dirty="0">
                <a:solidFill>
                  <a:srgbClr val="1DB41D"/>
                </a:solidFill>
                <a:latin typeface="FZLTZHB--B51-0"/>
                <a:cs typeface="FZLTZHB--B51-0"/>
              </a:rPr>
              <a:t>&gt;</a:t>
            </a:r>
            <a:r>
              <a:rPr sz="2400" b="1" spc="470" dirty="0">
                <a:latin typeface="FZLTZHB--B51-0"/>
                <a:cs typeface="FZLTZHB--B51-0"/>
              </a:rPr>
              <a:t>[</a:t>
            </a:r>
            <a:r>
              <a:rPr sz="2400" b="1" spc="-335" dirty="0">
                <a:solidFill>
                  <a:srgbClr val="1DB41D"/>
                </a:solidFill>
                <a:latin typeface="FZLTZHB--B51-0"/>
                <a:cs typeface="FZLTZHB--B51-0"/>
              </a:rPr>
              <a:t>&lt;</a:t>
            </a:r>
            <a:r>
              <a:rPr sz="2400" b="1" spc="-335" dirty="0">
                <a:solidFill>
                  <a:srgbClr val="1DB41D"/>
                </a:solidFill>
                <a:latin typeface="Heiti SC"/>
                <a:cs typeface="Heiti SC"/>
              </a:rPr>
              <a:t>键</a:t>
            </a:r>
            <a:r>
              <a:rPr sz="2400" b="1" spc="-325" dirty="0">
                <a:solidFill>
                  <a:srgbClr val="1DB41D"/>
                </a:solidFill>
                <a:latin typeface="FZLTZHB--B51-0"/>
                <a:cs typeface="FZLTZHB--B51-0"/>
              </a:rPr>
              <a:t>&gt;</a:t>
            </a:r>
            <a:r>
              <a:rPr sz="2400" b="1" spc="470" dirty="0">
                <a:latin typeface="FZLTZHB--B51-0"/>
                <a:cs typeface="FZLTZHB--B51-0"/>
              </a:rPr>
              <a:t>]	</a:t>
            </a:r>
            <a:r>
              <a:rPr sz="2400" b="1" spc="-335" dirty="0">
                <a:solidFill>
                  <a:srgbClr val="1DB41D"/>
                </a:solidFill>
                <a:latin typeface="FZLTZHB--B51-0"/>
                <a:cs typeface="FZLTZHB--B51-0"/>
              </a:rPr>
              <a:t>&lt;</a:t>
            </a:r>
            <a:r>
              <a:rPr sz="2400" b="1" spc="-335" dirty="0">
                <a:solidFill>
                  <a:srgbClr val="1DB41D"/>
                </a:solidFill>
                <a:latin typeface="Heiti SC"/>
                <a:cs typeface="Heiti SC"/>
              </a:rPr>
              <a:t>字典变量</a:t>
            </a:r>
            <a:r>
              <a:rPr sz="2400" b="1" spc="-325" dirty="0">
                <a:solidFill>
                  <a:srgbClr val="1DB41D"/>
                </a:solidFill>
                <a:latin typeface="FZLTZHB--B51-0"/>
                <a:cs typeface="FZLTZHB--B51-0"/>
              </a:rPr>
              <a:t>&gt;</a:t>
            </a:r>
            <a:r>
              <a:rPr sz="2400" b="1" spc="470" dirty="0">
                <a:latin typeface="FZLTZHB--B51-0"/>
                <a:cs typeface="FZLTZHB--B51-0"/>
              </a:rPr>
              <a:t>[</a:t>
            </a:r>
            <a:r>
              <a:rPr sz="2400" b="1" spc="-335" dirty="0">
                <a:solidFill>
                  <a:srgbClr val="1DB41D"/>
                </a:solidFill>
                <a:latin typeface="FZLTZHB--B51-0"/>
                <a:cs typeface="FZLTZHB--B51-0"/>
              </a:rPr>
              <a:t>&lt;</a:t>
            </a:r>
            <a:r>
              <a:rPr sz="2400" b="1" spc="-335" dirty="0">
                <a:solidFill>
                  <a:srgbClr val="1DB41D"/>
                </a:solidFill>
                <a:latin typeface="Heiti SC"/>
                <a:cs typeface="Heiti SC"/>
              </a:rPr>
              <a:t>键</a:t>
            </a:r>
            <a:r>
              <a:rPr sz="2400" b="1" spc="-325" dirty="0">
                <a:solidFill>
                  <a:srgbClr val="1DB41D"/>
                </a:solidFill>
                <a:latin typeface="FZLTZHB--B51-0"/>
                <a:cs typeface="FZLTZHB--B51-0"/>
              </a:rPr>
              <a:t>&gt;</a:t>
            </a:r>
            <a:r>
              <a:rPr sz="2400" b="1" spc="470" dirty="0">
                <a:latin typeface="FZLTZHB--B51-0"/>
                <a:cs typeface="FZLTZHB--B51-0"/>
              </a:rPr>
              <a:t>]	</a:t>
            </a:r>
            <a:r>
              <a:rPr sz="2400" b="1" spc="-285" dirty="0">
                <a:latin typeface="FZLTZHB--B51-0"/>
                <a:cs typeface="FZLTZHB--B51-0"/>
              </a:rPr>
              <a:t>=	</a:t>
            </a:r>
            <a:r>
              <a:rPr sz="2400" b="1" spc="-335" dirty="0">
                <a:solidFill>
                  <a:srgbClr val="1DB41D"/>
                </a:solidFill>
                <a:latin typeface="FZLTZHB--B51-0"/>
                <a:cs typeface="FZLTZHB--B51-0"/>
              </a:rPr>
              <a:t>&lt;</a:t>
            </a:r>
            <a:r>
              <a:rPr sz="2400" b="1" spc="-335" dirty="0">
                <a:solidFill>
                  <a:srgbClr val="1DB41D"/>
                </a:solidFill>
                <a:latin typeface="Heiti SC"/>
                <a:cs typeface="Heiti SC"/>
              </a:rPr>
              <a:t>值</a:t>
            </a:r>
            <a:r>
              <a:rPr sz="2400" b="1" spc="-325" dirty="0">
                <a:solidFill>
                  <a:srgbClr val="1DB41D"/>
                </a:solidFill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900">
              <a:latin typeface="Times New Roman"/>
              <a:cs typeface="Times New Roman"/>
            </a:endParaRPr>
          </a:p>
          <a:p>
            <a:pPr marL="1256030">
              <a:lnSpc>
                <a:spcPct val="100000"/>
              </a:lnSpc>
            </a:pPr>
            <a:r>
              <a:rPr sz="2400" b="1" spc="135" dirty="0">
                <a:latin typeface="Arial"/>
                <a:cs typeface="Arial"/>
              </a:rPr>
              <a:t>[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135" dirty="0">
                <a:latin typeface="Arial"/>
                <a:cs typeface="Arial"/>
              </a:rPr>
              <a:t>]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用来向字典变量中索引或增加元素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6115" y="1607091"/>
            <a:ext cx="6807834" cy="210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850900" algn="l"/>
                <a:tab pos="113030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d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95" dirty="0">
                <a:latin typeface="FZLTZHB--B51-0"/>
                <a:cs typeface="FZLTZHB--B51-0"/>
              </a:rPr>
              <a:t>{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中国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38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北京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 </a:t>
            </a:r>
            <a:r>
              <a:rPr sz="2000" b="1" spc="-135" dirty="0">
                <a:latin typeface="FZLTZHB--B51-0"/>
                <a:cs typeface="FZLTZHB--B51-0"/>
              </a:rPr>
              <a:t> 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美国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38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华盛顿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 </a:t>
            </a:r>
            <a:r>
              <a:rPr sz="2000" b="1" spc="-135" dirty="0">
                <a:latin typeface="FZLTZHB--B51-0"/>
                <a:cs typeface="FZLTZHB--B51-0"/>
              </a:rPr>
              <a:t> 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法国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380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巴黎</a:t>
            </a:r>
            <a:r>
              <a:rPr sz="18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00" dirty="0">
                <a:latin typeface="FZLTZHB--B51-0"/>
                <a:cs typeface="FZLTZHB--B51-0"/>
              </a:rPr>
              <a:t>}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08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d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{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2000" spc="-5" dirty="0">
                <a:solidFill>
                  <a:srgbClr val="0010FF"/>
                </a:solidFill>
                <a:latin typeface="Arial Unicode MS"/>
                <a:cs typeface="Arial Unicode MS"/>
              </a:rPr>
              <a:t>中国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':</a:t>
            </a:r>
            <a:r>
              <a:rPr sz="2000" spc="-90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2000" spc="-5" dirty="0">
                <a:solidFill>
                  <a:srgbClr val="0010FF"/>
                </a:solidFill>
                <a:latin typeface="Arial Unicode MS"/>
                <a:cs typeface="Arial Unicode MS"/>
              </a:rPr>
              <a:t>北京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',</a:t>
            </a:r>
            <a:r>
              <a:rPr sz="2000" spc="-90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2000" spc="-5" dirty="0">
                <a:solidFill>
                  <a:srgbClr val="0010FF"/>
                </a:solidFill>
                <a:latin typeface="Arial Unicode MS"/>
                <a:cs typeface="Arial Unicode MS"/>
              </a:rPr>
              <a:t>美国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':</a:t>
            </a:r>
            <a:r>
              <a:rPr sz="2000" spc="-90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2000" spc="-5" dirty="0">
                <a:solidFill>
                  <a:srgbClr val="0010FF"/>
                </a:solidFill>
                <a:latin typeface="Arial Unicode MS"/>
                <a:cs typeface="Arial Unicode MS"/>
              </a:rPr>
              <a:t>华盛顿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',</a:t>
            </a:r>
            <a:r>
              <a:rPr sz="2000" spc="-85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2000" spc="-5" dirty="0">
                <a:solidFill>
                  <a:srgbClr val="0010FF"/>
                </a:solidFill>
                <a:latin typeface="Arial Unicode MS"/>
                <a:cs typeface="Arial Unicode MS"/>
              </a:rPr>
              <a:t>法国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':</a:t>
            </a:r>
            <a:r>
              <a:rPr sz="2000" spc="-90" dirty="0">
                <a:solidFill>
                  <a:srgbClr val="0010FF"/>
                </a:solidFill>
                <a:latin typeface="Andale Mono"/>
                <a:cs typeface="Andale Mono"/>
              </a:rPr>
              <a:t> 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2000" spc="-5" dirty="0">
                <a:solidFill>
                  <a:srgbClr val="0010FF"/>
                </a:solidFill>
                <a:latin typeface="Arial Unicode MS"/>
                <a:cs typeface="Arial Unicode MS"/>
              </a:rPr>
              <a:t>巴黎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'}</a:t>
            </a:r>
            <a:endParaRPr sz="2000">
              <a:latin typeface="Andale Mono"/>
              <a:cs typeface="Andale Mon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0865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d</a:t>
            </a:r>
            <a:r>
              <a:rPr sz="2000" b="1" spc="390" dirty="0">
                <a:latin typeface="FZLTZHB--B51-0"/>
                <a:cs typeface="FZLTZHB--B51-0"/>
              </a:rPr>
              <a:t>[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Arial Unicode MS"/>
                <a:cs typeface="Arial Unicode MS"/>
              </a:rPr>
              <a:t>中国</a:t>
            </a:r>
            <a:r>
              <a:rPr sz="2000" b="1" spc="27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90" dirty="0">
                <a:latin typeface="FZLTZHB--B51-0"/>
                <a:cs typeface="FZLTZHB--B51-0"/>
              </a:rPr>
              <a:t>]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2000" spc="-5" dirty="0">
                <a:solidFill>
                  <a:srgbClr val="0010FF"/>
                </a:solidFill>
                <a:latin typeface="Arial Unicode MS"/>
                <a:cs typeface="Arial Unicode MS"/>
              </a:rPr>
              <a:t>北京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endParaRPr sz="2000">
              <a:latin typeface="Andale Mono"/>
              <a:cs typeface="Andale Mon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6115" y="3893342"/>
            <a:ext cx="3100070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0865" algn="l"/>
                <a:tab pos="989965" algn="l"/>
                <a:tab pos="1270000" algn="l"/>
                <a:tab pos="1689100" algn="l"/>
                <a:tab pos="1968500" algn="l"/>
              </a:tabLst>
            </a:pPr>
            <a:r>
              <a:rPr sz="2000" b="1" spc="-275" dirty="0">
                <a:solidFill>
                  <a:srgbClr val="780D16"/>
                </a:solidFill>
                <a:latin typeface="FZLTZHB--B51-0"/>
                <a:cs typeface="FZLTZHB--B51-0"/>
              </a:rPr>
              <a:t>&gt;</a:t>
            </a: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</a:t>
            </a:r>
            <a:r>
              <a:rPr sz="2000" b="1" dirty="0">
                <a:solidFill>
                  <a:srgbClr val="780D16"/>
                </a:solidFill>
                <a:latin typeface="FZLTZHB--B51-0"/>
                <a:cs typeface="FZLTZHB--B51-0"/>
              </a:rPr>
              <a:t>	</a:t>
            </a:r>
            <a:r>
              <a:rPr sz="2000" b="1" spc="-225" dirty="0">
                <a:latin typeface="FZLTZHB--B51-0"/>
                <a:cs typeface="FZLTZHB--B51-0"/>
              </a:rPr>
              <a:t>d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0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05" dirty="0">
                <a:latin typeface="FZLTZHB--B51-0"/>
                <a:cs typeface="FZLTZHB--B51-0"/>
              </a:rPr>
              <a:t>{</a:t>
            </a:r>
            <a:r>
              <a:rPr sz="2000" b="1" spc="300" dirty="0">
                <a:latin typeface="FZLTZHB--B51-0"/>
                <a:cs typeface="FZLTZHB--B51-0"/>
              </a:rPr>
              <a:t>}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15" dirty="0">
                <a:latin typeface="FZLTZHB--B51-0"/>
                <a:cs typeface="FZLTZHB--B51-0"/>
              </a:rPr>
              <a:t>;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350" dirty="0">
                <a:latin typeface="FZLTZHB--B51-0"/>
                <a:cs typeface="FZLTZHB--B51-0"/>
              </a:rPr>
              <a:t>t</a:t>
            </a:r>
            <a:r>
              <a:rPr sz="2000" b="1" spc="-120" dirty="0">
                <a:latin typeface="FZLTZHB--B51-0"/>
                <a:cs typeface="FZLTZHB--B51-0"/>
              </a:rPr>
              <a:t>y</a:t>
            </a:r>
            <a:r>
              <a:rPr sz="2000" b="1" spc="-235" dirty="0">
                <a:latin typeface="FZLTZHB--B51-0"/>
                <a:cs typeface="FZLTZHB--B51-0"/>
              </a:rPr>
              <a:t>p</a:t>
            </a:r>
            <a:r>
              <a:rPr sz="2000" b="1" spc="-240" dirty="0">
                <a:latin typeface="FZLTZHB--B51-0"/>
                <a:cs typeface="FZLTZHB--B51-0"/>
              </a:rPr>
              <a:t>e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25" dirty="0">
                <a:latin typeface="FZLTZHB--B51-0"/>
                <a:cs typeface="FZLTZHB--B51-0"/>
              </a:rPr>
              <a:t>d</a:t>
            </a:r>
            <a:r>
              <a:rPr sz="2000" b="1" spc="35" dirty="0">
                <a:latin typeface="FZLTZHB--B51-0"/>
                <a:cs typeface="FZLTZHB--B51-0"/>
              </a:rPr>
              <a:t>e)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&lt;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c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l</a:t>
            </a:r>
            <a:r>
              <a:rPr sz="2000" spc="-100" dirty="0">
                <a:solidFill>
                  <a:srgbClr val="0010FF"/>
                </a:solidFill>
                <a:latin typeface="Andale Mono"/>
                <a:cs typeface="Andale Mono"/>
              </a:rPr>
              <a:t>as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s 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'</a:t>
            </a:r>
            <a:r>
              <a:rPr sz="2000" spc="-100" dirty="0">
                <a:solidFill>
                  <a:srgbClr val="0010FF"/>
                </a:solidFill>
                <a:latin typeface="Andale Mono"/>
                <a:cs typeface="Andale Mono"/>
              </a:rPr>
              <a:t>di</a:t>
            </a:r>
            <a:r>
              <a:rPr sz="2000" spc="-110" dirty="0">
                <a:solidFill>
                  <a:srgbClr val="0010FF"/>
                </a:solidFill>
                <a:latin typeface="Andale Mono"/>
                <a:cs typeface="Andale Mono"/>
              </a:rPr>
              <a:t>ct'</a:t>
            </a:r>
            <a:r>
              <a:rPr sz="2000" spc="-105" dirty="0">
                <a:solidFill>
                  <a:srgbClr val="0010FF"/>
                </a:solidFill>
                <a:latin typeface="Andale Mono"/>
                <a:cs typeface="Andale Mono"/>
              </a:rPr>
              <a:t>&gt;</a:t>
            </a:r>
            <a:endParaRPr sz="2000">
              <a:latin typeface="Andale Mono"/>
              <a:cs typeface="Andale Mon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387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字典类型定义和使用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86844" y="3824361"/>
            <a:ext cx="1950720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60" dirty="0">
                <a:latin typeface="Arial"/>
                <a:cs typeface="Arial"/>
              </a:rPr>
              <a:t>t</a:t>
            </a:r>
            <a:r>
              <a:rPr sz="2000" b="1" spc="30" dirty="0">
                <a:latin typeface="Arial"/>
                <a:cs typeface="Arial"/>
              </a:rPr>
              <a:t>y</a:t>
            </a:r>
            <a:r>
              <a:rPr sz="2000" b="1" spc="90" dirty="0">
                <a:latin typeface="Arial"/>
                <a:cs typeface="Arial"/>
              </a:rPr>
              <a:t>pe(</a:t>
            </a:r>
            <a:r>
              <a:rPr sz="2000" b="1" spc="80" dirty="0">
                <a:latin typeface="Arial"/>
                <a:cs typeface="Arial"/>
              </a:rPr>
              <a:t>x)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latin typeface="Heiti SC"/>
                <a:cs typeface="Heiti SC"/>
              </a:rPr>
              <a:t>返回变量</a:t>
            </a:r>
            <a:r>
              <a:rPr sz="2000" b="1" spc="55" dirty="0">
                <a:latin typeface="Arial"/>
                <a:cs typeface="Arial"/>
              </a:rPr>
              <a:t>x</a:t>
            </a:r>
            <a:r>
              <a:rPr sz="2000" b="1" spc="-5" dirty="0">
                <a:latin typeface="Heiti SC"/>
                <a:cs typeface="Heiti SC"/>
              </a:rPr>
              <a:t>的类型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760" y="3018542"/>
            <a:ext cx="2134933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0909" y="1779423"/>
            <a:ext cx="3635907" cy="1634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942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41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1776" y="2302361"/>
            <a:ext cx="459994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/>
                <a:cs typeface="Arial Unicode MS"/>
              </a:rPr>
              <a:t>字典处理函数及方法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3254</Words>
  <Application>Microsoft Macintosh PowerPoint</Application>
  <PresentationFormat>全屏显示(16:9)</PresentationFormat>
  <Paragraphs>1008</Paragraphs>
  <Slides>142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142</vt:i4>
      </vt:variant>
    </vt:vector>
  </HeadingPairs>
  <TitlesOfParts>
    <vt:vector size="154" baseType="lpstr">
      <vt:lpstr>Arial Unicode MS</vt:lpstr>
      <vt:lpstr>FZLTZHB--B51-0</vt:lpstr>
      <vt:lpstr>Heiti SC</vt:lpstr>
      <vt:lpstr>Andale Mono</vt:lpstr>
      <vt:lpstr>Arial</vt:lpstr>
      <vt:lpstr>Calibri</vt:lpstr>
      <vt:lpstr>Courier New</vt:lpstr>
      <vt:lpstr>Menlo</vt:lpstr>
      <vt:lpstr>Microsoft Sans Serif</vt:lpstr>
      <vt:lpstr>Times New Roman</vt:lpstr>
      <vt:lpstr>Wingdings</vt:lpstr>
      <vt:lpstr>Office Theme</vt:lpstr>
      <vt:lpstr>PowerPoint 演示文稿</vt:lpstr>
      <vt:lpstr>Python语言程序设计</vt:lpstr>
      <vt:lpstr>前课复习</vt:lpstr>
      <vt:lpstr>数字类型及操作</vt:lpstr>
      <vt:lpstr>字符串类型及操作</vt:lpstr>
      <vt:lpstr>程序的分支结构</vt:lpstr>
      <vt:lpstr>程序的循环结构</vt:lpstr>
      <vt:lpstr>函数的定义与使用</vt:lpstr>
      <vt:lpstr>代码复用与函数递归</vt:lpstr>
      <vt:lpstr>本课概要</vt:lpstr>
      <vt:lpstr>第6章 组合数据类型</vt:lpstr>
      <vt:lpstr>第6章 组合数据类型</vt:lpstr>
      <vt:lpstr>第6章 组合数据类型</vt:lpstr>
      <vt:lpstr>练习与作业</vt:lpstr>
      <vt:lpstr>第6章 组合数据类型</vt:lpstr>
      <vt:lpstr>PowerPoint 演示文稿</vt:lpstr>
      <vt:lpstr>PowerPoint 演示文稿</vt:lpstr>
      <vt:lpstr>Python语言程序设计</vt:lpstr>
      <vt:lpstr>单元开篇</vt:lpstr>
      <vt:lpstr>集合类型及操作</vt:lpstr>
      <vt:lpstr>集合类型定义</vt:lpstr>
      <vt:lpstr>集合类型的定义</vt:lpstr>
      <vt:lpstr>集合类型的定义</vt:lpstr>
      <vt:lpstr>集合类型的定义</vt:lpstr>
      <vt:lpstr>集合操作符</vt:lpstr>
      <vt:lpstr>集合间操作</vt:lpstr>
      <vt:lpstr>集合操作符</vt:lpstr>
      <vt:lpstr>集合操作符</vt:lpstr>
      <vt:lpstr>集合类型的定义</vt:lpstr>
      <vt:lpstr>集合处理方法</vt:lpstr>
      <vt:lpstr>集合处理方法</vt:lpstr>
      <vt:lpstr>集合处理方法</vt:lpstr>
      <vt:lpstr>集合处理方法</vt:lpstr>
      <vt:lpstr>集合类型应用场景</vt:lpstr>
      <vt:lpstr>集合类型应用场景</vt:lpstr>
      <vt:lpstr>集合类型应用场景</vt:lpstr>
      <vt:lpstr>单元小结</vt:lpstr>
      <vt:lpstr>集合类型及操作</vt:lpstr>
      <vt:lpstr>PowerPoint 演示文稿</vt:lpstr>
      <vt:lpstr>PowerPoint 演示文稿</vt:lpstr>
      <vt:lpstr>Python语言程序设计</vt:lpstr>
      <vt:lpstr>单元开篇</vt:lpstr>
      <vt:lpstr>序列类型及操作</vt:lpstr>
      <vt:lpstr>序列类型定义</vt:lpstr>
      <vt:lpstr>序列类型定义</vt:lpstr>
      <vt:lpstr>序列类型定义</vt:lpstr>
      <vt:lpstr>序列类型定义</vt:lpstr>
      <vt:lpstr>序列处理函数及方法</vt:lpstr>
      <vt:lpstr>序列类型通用操作符</vt:lpstr>
      <vt:lpstr>序列类型操作实例</vt:lpstr>
      <vt:lpstr>序列类型通用函数和方法</vt:lpstr>
      <vt:lpstr>序列类型操作实例</vt:lpstr>
      <vt:lpstr>元组类型及操作</vt:lpstr>
      <vt:lpstr>元组类型定义</vt:lpstr>
      <vt:lpstr>元组类型定义</vt:lpstr>
      <vt:lpstr>元组类型操作</vt:lpstr>
      <vt:lpstr>元组类型操作</vt:lpstr>
      <vt:lpstr>列表类型及操作</vt:lpstr>
      <vt:lpstr>列表类型定义</vt:lpstr>
      <vt:lpstr>列表类型定义</vt:lpstr>
      <vt:lpstr>列表类型操作函数和方法</vt:lpstr>
      <vt:lpstr>列表类型操作</vt:lpstr>
      <vt:lpstr>列表类型操作函数和方法</vt:lpstr>
      <vt:lpstr>列表类型操作</vt:lpstr>
      <vt:lpstr>列表功能默写</vt:lpstr>
      <vt:lpstr>列表功能默写</vt:lpstr>
      <vt:lpstr>列表功能默写</vt:lpstr>
      <vt:lpstr>序列类型应用场景</vt:lpstr>
      <vt:lpstr>序列类型应用场景</vt:lpstr>
      <vt:lpstr>序列类型应用场景</vt:lpstr>
      <vt:lpstr>序列类型应用场景</vt:lpstr>
      <vt:lpstr>单元小结</vt:lpstr>
      <vt:lpstr>序列类型及操作</vt:lpstr>
      <vt:lpstr>PowerPoint 演示文稿</vt:lpstr>
      <vt:lpstr>Python语言程序设计</vt:lpstr>
      <vt:lpstr>PowerPoint 演示文稿</vt:lpstr>
      <vt:lpstr>问题分析</vt:lpstr>
      <vt:lpstr>问题分析</vt:lpstr>
      <vt:lpstr>PowerPoint 演示文稿</vt:lpstr>
      <vt:lpstr>基本统计值计算</vt:lpstr>
      <vt:lpstr>基本统计值计算</vt:lpstr>
      <vt:lpstr>PowerPoint 演示文稿</vt:lpstr>
      <vt:lpstr>PowerPoint 演示文稿</vt:lpstr>
      <vt:lpstr>举一反三</vt:lpstr>
      <vt:lpstr>PowerPoint 演示文稿</vt:lpstr>
      <vt:lpstr>Turtle绘图作品</vt:lpstr>
      <vt:lpstr>PowerPoint 演示文稿</vt:lpstr>
      <vt:lpstr>PowerPoint 演示文稿</vt:lpstr>
      <vt:lpstr>Python语言程序设计</vt:lpstr>
      <vt:lpstr>单元开篇</vt:lpstr>
      <vt:lpstr>字典类型及操作</vt:lpstr>
      <vt:lpstr>字典类型定义</vt:lpstr>
      <vt:lpstr>字典类型定义</vt:lpstr>
      <vt:lpstr>字典类型定义</vt:lpstr>
      <vt:lpstr>字典类型定义</vt:lpstr>
      <vt:lpstr>字典类型定义</vt:lpstr>
      <vt:lpstr>字典类型的用法</vt:lpstr>
      <vt:lpstr>字典类型定义和使用</vt:lpstr>
      <vt:lpstr>字典处理函数及方法</vt:lpstr>
      <vt:lpstr>字典类型操作函数和方法</vt:lpstr>
      <vt:lpstr>字典类型操作</vt:lpstr>
      <vt:lpstr>字典类型操作函数和方法</vt:lpstr>
      <vt:lpstr>字典类型操作</vt:lpstr>
      <vt:lpstr>字典功能默写</vt:lpstr>
      <vt:lpstr>字典类型应用场景</vt:lpstr>
      <vt:lpstr>字典类型应用场景</vt:lpstr>
      <vt:lpstr>字典类型应用场景</vt:lpstr>
      <vt:lpstr>单元小结</vt:lpstr>
      <vt:lpstr>字典类型及操作</vt:lpstr>
      <vt:lpstr>PowerPoint 演示文稿</vt:lpstr>
      <vt:lpstr>PowerPoint 演示文稿</vt:lpstr>
      <vt:lpstr>PowerPoint 演示文稿</vt:lpstr>
      <vt:lpstr>PowerPoint 演示文稿</vt:lpstr>
      <vt:lpstr>Python语言程序设计</vt:lpstr>
      <vt:lpstr>jieba库基本介绍</vt:lpstr>
      <vt:lpstr>jieba库概述</vt:lpstr>
      <vt:lpstr>jieba库的安装</vt:lpstr>
      <vt:lpstr>jieba分词的原理</vt:lpstr>
      <vt:lpstr>jieba库使用说明</vt:lpstr>
      <vt:lpstr>jieba分词的三种模式</vt:lpstr>
      <vt:lpstr>jieba库常用函数</vt:lpstr>
      <vt:lpstr>jieba库常用函数</vt:lpstr>
      <vt:lpstr>jieba分词要点</vt:lpstr>
      <vt:lpstr>PowerPoint 演示文稿</vt:lpstr>
      <vt:lpstr>PowerPoint 演示文稿</vt:lpstr>
      <vt:lpstr>Python语言程序设计</vt:lpstr>
      <vt:lpstr>PowerPoint 演示文稿</vt:lpstr>
      <vt:lpstr>问题分析</vt:lpstr>
      <vt:lpstr>问题分析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《三国演义》人物出场统计</vt:lpstr>
      <vt:lpstr>PowerPoint 演示文稿</vt:lpstr>
      <vt:lpstr>- 根据结果进一步优化</vt:lpstr>
      <vt:lpstr>PowerPoint 演示文稿</vt:lpstr>
      <vt:lpstr>PowerPoint 演示文稿</vt:lpstr>
      <vt:lpstr>举一反三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Song</dc:creator>
  <cp:lastModifiedBy>谢 少军</cp:lastModifiedBy>
  <cp:revision>2</cp:revision>
  <dcterms:created xsi:type="dcterms:W3CDTF">2020-09-17T17:14:30Z</dcterms:created>
  <dcterms:modified xsi:type="dcterms:W3CDTF">2020-09-17T09:55:22Z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2020-09-17T00:00:00Z</vt:filetime>
  </property>
  <property fmtid="{D5CDD505-2E9C-101B-9397-08002B2CF9AE}" pid="3" name="Creator">
    <vt:lpwstr>Acrobat PDFMaker 19 PowerPoint 版</vt:lpwstr>
  </property>
  <property fmtid="{D5CDD505-2E9C-101B-9397-08002B2CF9AE}" pid="4" name="LastSaved">
    <vt:filetime>2020-09-17T00:00:00Z</vt:filetime>
  </property>
</Properties>
</file>