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/>
    <p:restoredTop sz="94632"/>
  </p:normalViewPr>
  <p:slideViewPr>
    <p:cSldViewPr>
      <p:cViewPr varScale="1">
        <p:scale>
          <a:sx n="162" d="100"/>
          <a:sy n="162" d="100"/>
        </p:scale>
        <p:origin x="208" y="4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6FC0"/>
                </a:solidFill>
                <a:latin typeface="Heiti SC"/>
                <a:cs typeface="Heiti S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244333" y="4328921"/>
            <a:ext cx="1600199" cy="800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75001" y="582707"/>
            <a:ext cx="4793996" cy="508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6926" y="2066453"/>
            <a:ext cx="7670147" cy="2370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006FC0"/>
                </a:solidFill>
                <a:latin typeface="Heiti SC"/>
                <a:cs typeface="Heiti S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2873" y="1456803"/>
            <a:ext cx="2956560" cy="210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实例</a:t>
            </a:r>
            <a:r>
              <a:rPr sz="2000" b="1" spc="10" dirty="0">
                <a:latin typeface="Arial"/>
                <a:cs typeface="Arial"/>
              </a:rPr>
              <a:t>1</a:t>
            </a:r>
            <a:r>
              <a:rPr sz="2000" b="1" spc="5" dirty="0">
                <a:latin typeface="Arial"/>
                <a:cs typeface="Arial"/>
              </a:rPr>
              <a:t>:</a:t>
            </a:r>
            <a:r>
              <a:rPr sz="2000" b="1" spc="55" dirty="0">
                <a:latin typeface="Arial"/>
                <a:cs typeface="Arial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温度转换</a:t>
            </a:r>
            <a:endParaRPr sz="20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实例</a:t>
            </a:r>
            <a:r>
              <a:rPr sz="2000" b="1" spc="114" dirty="0">
                <a:latin typeface="Arial"/>
                <a:cs typeface="Arial"/>
              </a:rPr>
              <a:t>2</a:t>
            </a:r>
            <a:r>
              <a:rPr sz="2000" b="1" spc="-100" dirty="0">
                <a:latin typeface="Arial"/>
                <a:cs typeface="Arial"/>
              </a:rPr>
              <a:t>:</a:t>
            </a:r>
            <a:r>
              <a:rPr sz="2000" b="1" spc="60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P</a:t>
            </a:r>
            <a:r>
              <a:rPr sz="2000" b="1" spc="35" dirty="0">
                <a:latin typeface="Arial"/>
                <a:cs typeface="Arial"/>
              </a:rPr>
              <a:t>y</a:t>
            </a:r>
            <a:r>
              <a:rPr sz="2000" b="1" spc="90" dirty="0">
                <a:latin typeface="Arial"/>
                <a:cs typeface="Arial"/>
              </a:rPr>
              <a:t>th</a:t>
            </a:r>
            <a:r>
              <a:rPr sz="2000" b="1" spc="125" dirty="0">
                <a:latin typeface="Arial"/>
                <a:cs typeface="Arial"/>
              </a:rPr>
              <a:t>o</a:t>
            </a:r>
            <a:r>
              <a:rPr sz="2000" b="1" spc="70" dirty="0">
                <a:latin typeface="Arial"/>
                <a:cs typeface="Arial"/>
              </a:rPr>
              <a:t>n</a:t>
            </a:r>
            <a:r>
              <a:rPr sz="2000" b="1" spc="-5" dirty="0">
                <a:latin typeface="Heiti SC"/>
                <a:cs typeface="Heiti SC"/>
              </a:rPr>
              <a:t>蟒蛇绘制</a:t>
            </a:r>
            <a:endParaRPr sz="20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实例</a:t>
            </a:r>
            <a:r>
              <a:rPr sz="2000" b="1" spc="10" dirty="0">
                <a:latin typeface="Arial"/>
                <a:cs typeface="Arial"/>
              </a:rPr>
              <a:t>3</a:t>
            </a:r>
            <a:r>
              <a:rPr sz="2000" b="1" spc="5" dirty="0">
                <a:latin typeface="Arial"/>
                <a:cs typeface="Arial"/>
              </a:rPr>
              <a:t>:</a:t>
            </a:r>
            <a:r>
              <a:rPr sz="2000" b="1" spc="55" dirty="0">
                <a:latin typeface="Arial"/>
                <a:cs typeface="Arial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天天向上的力量</a:t>
            </a:r>
            <a:endParaRPr sz="20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实例</a:t>
            </a:r>
            <a:r>
              <a:rPr sz="2000" b="1" spc="10" dirty="0">
                <a:latin typeface="Arial"/>
                <a:cs typeface="Arial"/>
              </a:rPr>
              <a:t>4</a:t>
            </a:r>
            <a:r>
              <a:rPr sz="2000" b="1" spc="5" dirty="0">
                <a:latin typeface="Arial"/>
                <a:cs typeface="Arial"/>
              </a:rPr>
              <a:t>:</a:t>
            </a:r>
            <a:r>
              <a:rPr sz="2000" b="1" spc="55" dirty="0">
                <a:latin typeface="Arial"/>
                <a:cs typeface="Arial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文本进度条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505" y="4188333"/>
            <a:ext cx="875360" cy="805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83740" y="3441477"/>
            <a:ext cx="875365" cy="8057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98142" y="4380062"/>
            <a:ext cx="913765" cy="96520"/>
          </a:xfrm>
          <a:custGeom>
            <a:avLst/>
            <a:gdLst/>
            <a:ahLst/>
            <a:cxnLst/>
            <a:rect l="l" t="t" r="r" b="b"/>
            <a:pathLst>
              <a:path w="913764" h="96520">
                <a:moveTo>
                  <a:pt x="0" y="96354"/>
                </a:moveTo>
                <a:lnTo>
                  <a:pt x="913384" y="0"/>
                </a:lnTo>
              </a:path>
            </a:pathLst>
          </a:custGeom>
          <a:ln w="38100">
            <a:solidFill>
              <a:srgbClr val="D984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86581" y="4325235"/>
            <a:ext cx="120014" cy="113664"/>
          </a:xfrm>
          <a:custGeom>
            <a:avLst/>
            <a:gdLst/>
            <a:ahLst/>
            <a:cxnLst/>
            <a:rect l="l" t="t" r="r" b="b"/>
            <a:pathLst>
              <a:path w="120014" h="113664">
                <a:moveTo>
                  <a:pt x="0" y="0"/>
                </a:moveTo>
                <a:lnTo>
                  <a:pt x="12001" y="113664"/>
                </a:lnTo>
                <a:lnTo>
                  <a:pt x="119672" y="44830"/>
                </a:lnTo>
                <a:lnTo>
                  <a:pt x="0" y="0"/>
                </a:lnTo>
                <a:close/>
              </a:path>
            </a:pathLst>
          </a:custGeom>
          <a:solidFill>
            <a:srgbClr val="D984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44234" y="3954104"/>
            <a:ext cx="913765" cy="96520"/>
          </a:xfrm>
          <a:custGeom>
            <a:avLst/>
            <a:gdLst/>
            <a:ahLst/>
            <a:cxnLst/>
            <a:rect l="l" t="t" r="r" b="b"/>
            <a:pathLst>
              <a:path w="913765" h="96520">
                <a:moveTo>
                  <a:pt x="0" y="96354"/>
                </a:moveTo>
                <a:lnTo>
                  <a:pt x="913384" y="0"/>
                </a:lnTo>
              </a:path>
            </a:pathLst>
          </a:custGeom>
          <a:ln w="38100">
            <a:solidFill>
              <a:srgbClr val="D984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32674" y="3899277"/>
            <a:ext cx="120014" cy="113664"/>
          </a:xfrm>
          <a:custGeom>
            <a:avLst/>
            <a:gdLst/>
            <a:ahLst/>
            <a:cxnLst/>
            <a:rect l="l" t="t" r="r" b="b"/>
            <a:pathLst>
              <a:path w="120015" h="113664">
                <a:moveTo>
                  <a:pt x="0" y="0"/>
                </a:moveTo>
                <a:lnTo>
                  <a:pt x="12001" y="113665"/>
                </a:lnTo>
                <a:lnTo>
                  <a:pt x="119672" y="44831"/>
                </a:lnTo>
                <a:lnTo>
                  <a:pt x="0" y="0"/>
                </a:lnTo>
                <a:close/>
              </a:path>
            </a:pathLst>
          </a:custGeom>
          <a:solidFill>
            <a:srgbClr val="D984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82643" y="3819428"/>
            <a:ext cx="875360" cy="8057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55285" y="850362"/>
            <a:ext cx="2992120" cy="210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实例</a:t>
            </a:r>
            <a:r>
              <a:rPr sz="2000" b="1" spc="5" dirty="0">
                <a:latin typeface="Arial"/>
                <a:cs typeface="Arial"/>
              </a:rPr>
              <a:t>5:</a:t>
            </a:r>
            <a:r>
              <a:rPr sz="2000" b="1" spc="-5" dirty="0">
                <a:latin typeface="Heiti SC"/>
                <a:cs typeface="Heiti SC"/>
              </a:rPr>
              <a:t>身体质量指数</a:t>
            </a:r>
            <a:r>
              <a:rPr sz="2000" b="1" spc="155" dirty="0">
                <a:latin typeface="Arial"/>
                <a:cs typeface="Arial"/>
              </a:rPr>
              <a:t>BM</a:t>
            </a:r>
            <a:r>
              <a:rPr sz="2000" b="1" spc="110" dirty="0">
                <a:latin typeface="Arial"/>
                <a:cs typeface="Arial"/>
              </a:rPr>
              <a:t>I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实例</a:t>
            </a:r>
            <a:r>
              <a:rPr sz="2000" b="1" spc="10" dirty="0">
                <a:latin typeface="Arial"/>
                <a:cs typeface="Arial"/>
              </a:rPr>
              <a:t>6</a:t>
            </a:r>
            <a:r>
              <a:rPr sz="2000" b="1" spc="5" dirty="0">
                <a:latin typeface="Arial"/>
                <a:cs typeface="Arial"/>
              </a:rPr>
              <a:t>:</a:t>
            </a:r>
            <a:r>
              <a:rPr sz="2000" b="1" spc="55" dirty="0">
                <a:latin typeface="Arial"/>
                <a:cs typeface="Arial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圆周率的计算</a:t>
            </a:r>
            <a:endParaRPr sz="20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实例</a:t>
            </a:r>
            <a:r>
              <a:rPr sz="2000" b="1" spc="10" dirty="0">
                <a:latin typeface="Arial"/>
                <a:cs typeface="Arial"/>
              </a:rPr>
              <a:t>7</a:t>
            </a:r>
            <a:r>
              <a:rPr sz="2000" b="1" spc="5" dirty="0">
                <a:latin typeface="Arial"/>
                <a:cs typeface="Arial"/>
              </a:rPr>
              <a:t>:</a:t>
            </a:r>
            <a:r>
              <a:rPr sz="2000" b="1" spc="55" dirty="0">
                <a:latin typeface="Arial"/>
                <a:cs typeface="Arial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七段数码管绘制</a:t>
            </a:r>
            <a:endParaRPr sz="20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实例</a:t>
            </a:r>
            <a:r>
              <a:rPr sz="2000" b="1" spc="10" dirty="0">
                <a:latin typeface="Arial"/>
                <a:cs typeface="Arial"/>
              </a:rPr>
              <a:t>8</a:t>
            </a:r>
            <a:r>
              <a:rPr sz="2000" b="1" spc="5" dirty="0">
                <a:latin typeface="Arial"/>
                <a:cs typeface="Arial"/>
              </a:rPr>
              <a:t>:</a:t>
            </a:r>
            <a:r>
              <a:rPr sz="2000" b="1" spc="55" dirty="0">
                <a:latin typeface="Arial"/>
                <a:cs typeface="Arial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科赫雪花小包裹</a:t>
            </a:r>
            <a:endParaRPr sz="2000" dirty="0">
              <a:latin typeface="Heiti SC"/>
              <a:cs typeface="Heiti S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30490" y="2133171"/>
            <a:ext cx="296545" cy="247015"/>
          </a:xfrm>
          <a:custGeom>
            <a:avLst/>
            <a:gdLst/>
            <a:ahLst/>
            <a:cxnLst/>
            <a:rect l="l" t="t" r="r" b="b"/>
            <a:pathLst>
              <a:path w="296545" h="247014">
                <a:moveTo>
                  <a:pt x="0" y="128498"/>
                </a:moveTo>
                <a:lnTo>
                  <a:pt x="155854" y="59181"/>
                </a:lnTo>
                <a:lnTo>
                  <a:pt x="129527" y="0"/>
                </a:lnTo>
                <a:lnTo>
                  <a:pt x="296379" y="67576"/>
                </a:lnTo>
                <a:lnTo>
                  <a:pt x="234822" y="236740"/>
                </a:lnTo>
                <a:lnTo>
                  <a:pt x="208495" y="177558"/>
                </a:lnTo>
                <a:lnTo>
                  <a:pt x="52641" y="246875"/>
                </a:lnTo>
                <a:lnTo>
                  <a:pt x="0" y="128498"/>
                </a:lnTo>
                <a:close/>
              </a:path>
            </a:pathLst>
          </a:custGeom>
          <a:ln w="25400">
            <a:solidFill>
              <a:srgbClr val="D984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10827" y="329353"/>
            <a:ext cx="43046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0" dirty="0">
                <a:latin typeface="Microsoft Sans Serif"/>
                <a:cs typeface="Microsoft Sans Serif"/>
              </a:rPr>
              <a:t>P</a:t>
            </a:r>
            <a:r>
              <a:rPr sz="3200" spc="-30" dirty="0">
                <a:latin typeface="Microsoft Sans Serif"/>
                <a:cs typeface="Microsoft Sans Serif"/>
              </a:rPr>
              <a:t>y</a:t>
            </a:r>
            <a:r>
              <a:rPr sz="3200" spc="160" dirty="0">
                <a:latin typeface="Microsoft Sans Serif"/>
                <a:cs typeface="Microsoft Sans Serif"/>
              </a:rPr>
              <a:t>t</a:t>
            </a:r>
            <a:r>
              <a:rPr sz="3200" spc="320" dirty="0">
                <a:latin typeface="Microsoft Sans Serif"/>
                <a:cs typeface="Microsoft Sans Serif"/>
              </a:rPr>
              <a:t>h</a:t>
            </a:r>
            <a:r>
              <a:rPr sz="3200" spc="220" dirty="0">
                <a:latin typeface="Microsoft Sans Serif"/>
                <a:cs typeface="Microsoft Sans Serif"/>
              </a:rPr>
              <a:t>o</a:t>
            </a:r>
            <a:r>
              <a:rPr sz="3200" spc="215" dirty="0">
                <a:latin typeface="Microsoft Sans Serif"/>
                <a:cs typeface="Microsoft Sans Serif"/>
              </a:rPr>
              <a:t>n</a:t>
            </a:r>
            <a:r>
              <a:rPr sz="3200" spc="-5" dirty="0"/>
              <a:t>实例解析</a:t>
            </a:r>
            <a:r>
              <a:rPr sz="3200" spc="95" dirty="0"/>
              <a:t> </a:t>
            </a:r>
            <a:r>
              <a:rPr sz="3200" spc="45" dirty="0">
                <a:latin typeface="Microsoft Sans Serif"/>
                <a:cs typeface="Microsoft Sans Serif"/>
              </a:rPr>
              <a:t>(1</a:t>
            </a:r>
            <a:r>
              <a:rPr sz="3200" spc="95" dirty="0">
                <a:latin typeface="Microsoft Sans Serif"/>
                <a:cs typeface="Microsoft Sans Serif"/>
              </a:rPr>
              <a:t>6</a:t>
            </a:r>
            <a:r>
              <a:rPr sz="3200" spc="-5" dirty="0"/>
              <a:t>个</a:t>
            </a:r>
            <a:r>
              <a:rPr sz="3200" dirty="0">
                <a:latin typeface="Microsoft Sans Serif"/>
                <a:cs typeface="Microsoft Sans Serif"/>
              </a:rPr>
              <a:t>)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4905" y="1526416"/>
            <a:ext cx="3215005" cy="210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实例</a:t>
            </a:r>
            <a:r>
              <a:rPr sz="2000" b="1" spc="10" dirty="0">
                <a:latin typeface="Arial"/>
                <a:cs typeface="Arial"/>
              </a:rPr>
              <a:t>9</a:t>
            </a:r>
            <a:r>
              <a:rPr sz="2000" b="1" spc="5" dirty="0">
                <a:latin typeface="Arial"/>
                <a:cs typeface="Arial"/>
              </a:rPr>
              <a:t>:</a:t>
            </a:r>
            <a:r>
              <a:rPr sz="2000" b="1" spc="55" dirty="0">
                <a:latin typeface="Arial"/>
                <a:cs typeface="Arial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基本统计值计算</a:t>
            </a:r>
            <a:endParaRPr sz="20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实例</a:t>
            </a:r>
            <a:r>
              <a:rPr sz="2000" b="1" spc="50" dirty="0">
                <a:latin typeface="Arial"/>
                <a:cs typeface="Arial"/>
              </a:rPr>
              <a:t>10</a:t>
            </a:r>
            <a:r>
              <a:rPr sz="2000" b="1" spc="30" dirty="0">
                <a:latin typeface="Arial"/>
                <a:cs typeface="Arial"/>
              </a:rPr>
              <a:t>:</a:t>
            </a:r>
            <a:r>
              <a:rPr sz="2000" b="1" spc="60" dirty="0">
                <a:latin typeface="Arial"/>
                <a:cs typeface="Arial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文本词频统计</a:t>
            </a:r>
            <a:endParaRPr sz="20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实例</a:t>
            </a:r>
            <a:r>
              <a:rPr sz="2000" b="1" spc="50" dirty="0">
                <a:latin typeface="Arial"/>
                <a:cs typeface="Arial"/>
              </a:rPr>
              <a:t>11</a:t>
            </a:r>
            <a:r>
              <a:rPr sz="2000" b="1" spc="30" dirty="0">
                <a:latin typeface="Arial"/>
                <a:cs typeface="Arial"/>
              </a:rPr>
              <a:t>:</a:t>
            </a:r>
            <a:r>
              <a:rPr sz="2000" b="1" spc="60" dirty="0">
                <a:latin typeface="Arial"/>
                <a:cs typeface="Arial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自动轨迹绘制</a:t>
            </a:r>
            <a:endParaRPr sz="20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实例</a:t>
            </a:r>
            <a:r>
              <a:rPr sz="2000" b="1" spc="50" dirty="0">
                <a:latin typeface="Arial"/>
                <a:cs typeface="Arial"/>
              </a:rPr>
              <a:t>12</a:t>
            </a:r>
            <a:r>
              <a:rPr sz="2000" b="1" spc="30" dirty="0">
                <a:latin typeface="Arial"/>
                <a:cs typeface="Arial"/>
              </a:rPr>
              <a:t>:</a:t>
            </a:r>
            <a:r>
              <a:rPr sz="2000" b="1" spc="60" dirty="0">
                <a:latin typeface="Arial"/>
                <a:cs typeface="Arial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政府工作报告词云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505" y="4188333"/>
            <a:ext cx="875360" cy="805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83740" y="3441477"/>
            <a:ext cx="875365" cy="8057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98142" y="4380062"/>
            <a:ext cx="913765" cy="96520"/>
          </a:xfrm>
          <a:custGeom>
            <a:avLst/>
            <a:gdLst/>
            <a:ahLst/>
            <a:cxnLst/>
            <a:rect l="l" t="t" r="r" b="b"/>
            <a:pathLst>
              <a:path w="913764" h="96520">
                <a:moveTo>
                  <a:pt x="0" y="96354"/>
                </a:moveTo>
                <a:lnTo>
                  <a:pt x="913384" y="0"/>
                </a:lnTo>
              </a:path>
            </a:pathLst>
          </a:custGeom>
          <a:ln w="38100">
            <a:solidFill>
              <a:srgbClr val="D984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86581" y="4325235"/>
            <a:ext cx="120014" cy="113664"/>
          </a:xfrm>
          <a:custGeom>
            <a:avLst/>
            <a:gdLst/>
            <a:ahLst/>
            <a:cxnLst/>
            <a:rect l="l" t="t" r="r" b="b"/>
            <a:pathLst>
              <a:path w="120014" h="113664">
                <a:moveTo>
                  <a:pt x="0" y="0"/>
                </a:moveTo>
                <a:lnTo>
                  <a:pt x="12001" y="113664"/>
                </a:lnTo>
                <a:lnTo>
                  <a:pt x="119672" y="44830"/>
                </a:lnTo>
                <a:lnTo>
                  <a:pt x="0" y="0"/>
                </a:lnTo>
                <a:close/>
              </a:path>
            </a:pathLst>
          </a:custGeom>
          <a:solidFill>
            <a:srgbClr val="D984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44234" y="3954104"/>
            <a:ext cx="913765" cy="96520"/>
          </a:xfrm>
          <a:custGeom>
            <a:avLst/>
            <a:gdLst/>
            <a:ahLst/>
            <a:cxnLst/>
            <a:rect l="l" t="t" r="r" b="b"/>
            <a:pathLst>
              <a:path w="913765" h="96520">
                <a:moveTo>
                  <a:pt x="0" y="96354"/>
                </a:moveTo>
                <a:lnTo>
                  <a:pt x="913384" y="0"/>
                </a:lnTo>
              </a:path>
            </a:pathLst>
          </a:custGeom>
          <a:ln w="38100">
            <a:solidFill>
              <a:srgbClr val="D984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32674" y="3899277"/>
            <a:ext cx="120014" cy="113664"/>
          </a:xfrm>
          <a:custGeom>
            <a:avLst/>
            <a:gdLst/>
            <a:ahLst/>
            <a:cxnLst/>
            <a:rect l="l" t="t" r="r" b="b"/>
            <a:pathLst>
              <a:path w="120015" h="113664">
                <a:moveTo>
                  <a:pt x="0" y="0"/>
                </a:moveTo>
                <a:lnTo>
                  <a:pt x="12001" y="113665"/>
                </a:lnTo>
                <a:lnTo>
                  <a:pt x="119672" y="44831"/>
                </a:lnTo>
                <a:lnTo>
                  <a:pt x="0" y="0"/>
                </a:lnTo>
                <a:close/>
              </a:path>
            </a:pathLst>
          </a:custGeom>
          <a:solidFill>
            <a:srgbClr val="D984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82643" y="3819428"/>
            <a:ext cx="875360" cy="8057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004390" y="1030362"/>
            <a:ext cx="3722370" cy="210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实例</a:t>
            </a:r>
            <a:r>
              <a:rPr sz="2000" b="1" spc="50" dirty="0">
                <a:latin typeface="Arial"/>
                <a:cs typeface="Arial"/>
              </a:rPr>
              <a:t>13</a:t>
            </a:r>
            <a:r>
              <a:rPr sz="2000" b="1" spc="30" dirty="0">
                <a:latin typeface="Arial"/>
                <a:cs typeface="Arial"/>
              </a:rPr>
              <a:t>:</a:t>
            </a:r>
            <a:r>
              <a:rPr sz="2000" b="1" spc="60" dirty="0">
                <a:latin typeface="Arial"/>
                <a:cs typeface="Arial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体育竞技分析</a:t>
            </a:r>
            <a:endParaRPr sz="20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实例</a:t>
            </a:r>
            <a:r>
              <a:rPr sz="2000" b="1" spc="50" dirty="0">
                <a:latin typeface="Arial"/>
                <a:cs typeface="Arial"/>
              </a:rPr>
              <a:t>14</a:t>
            </a:r>
            <a:r>
              <a:rPr sz="2000" b="1" spc="30" dirty="0">
                <a:latin typeface="Arial"/>
                <a:cs typeface="Arial"/>
              </a:rPr>
              <a:t>:</a:t>
            </a:r>
            <a:r>
              <a:rPr sz="2000" b="1" spc="60" dirty="0">
                <a:latin typeface="Arial"/>
                <a:cs typeface="Arial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第三方库安装脚本</a:t>
            </a:r>
            <a:endParaRPr sz="20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实例</a:t>
            </a:r>
            <a:r>
              <a:rPr sz="2000" b="1" spc="50" dirty="0">
                <a:latin typeface="Arial"/>
                <a:cs typeface="Arial"/>
              </a:rPr>
              <a:t>15</a:t>
            </a:r>
            <a:r>
              <a:rPr sz="2000" b="1" spc="30" dirty="0">
                <a:latin typeface="Arial"/>
                <a:cs typeface="Arial"/>
              </a:rPr>
              <a:t>:</a:t>
            </a:r>
            <a:r>
              <a:rPr sz="2000" b="1" spc="60" dirty="0">
                <a:latin typeface="Arial"/>
                <a:cs typeface="Arial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霍兰德人格分析雷达图</a:t>
            </a:r>
            <a:endParaRPr sz="20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实例</a:t>
            </a:r>
            <a:r>
              <a:rPr sz="2000" b="1" spc="50" dirty="0">
                <a:latin typeface="Arial"/>
                <a:cs typeface="Arial"/>
              </a:rPr>
              <a:t>16</a:t>
            </a:r>
            <a:r>
              <a:rPr sz="2000" b="1" spc="30" dirty="0">
                <a:latin typeface="Arial"/>
                <a:cs typeface="Arial"/>
              </a:rPr>
              <a:t>:</a:t>
            </a:r>
            <a:r>
              <a:rPr sz="2000" b="1" spc="60" dirty="0">
                <a:latin typeface="Arial"/>
                <a:cs typeface="Arial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玫瑰花绘制</a:t>
            </a:r>
            <a:endParaRPr sz="2000" dirty="0">
              <a:latin typeface="Heiti SC"/>
              <a:cs typeface="Heiti S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18613" y="2217787"/>
            <a:ext cx="296545" cy="247015"/>
          </a:xfrm>
          <a:custGeom>
            <a:avLst/>
            <a:gdLst/>
            <a:ahLst/>
            <a:cxnLst/>
            <a:rect l="l" t="t" r="r" b="b"/>
            <a:pathLst>
              <a:path w="296545" h="247014">
                <a:moveTo>
                  <a:pt x="0" y="128498"/>
                </a:moveTo>
                <a:lnTo>
                  <a:pt x="155854" y="59181"/>
                </a:lnTo>
                <a:lnTo>
                  <a:pt x="129527" y="0"/>
                </a:lnTo>
                <a:lnTo>
                  <a:pt x="296379" y="67576"/>
                </a:lnTo>
                <a:lnTo>
                  <a:pt x="234822" y="236740"/>
                </a:lnTo>
                <a:lnTo>
                  <a:pt x="208495" y="177558"/>
                </a:lnTo>
                <a:lnTo>
                  <a:pt x="52641" y="246875"/>
                </a:lnTo>
                <a:lnTo>
                  <a:pt x="0" y="128498"/>
                </a:lnTo>
                <a:close/>
              </a:path>
            </a:pathLst>
          </a:custGeom>
          <a:ln w="25400">
            <a:solidFill>
              <a:srgbClr val="D984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10827" y="329353"/>
            <a:ext cx="43046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0" dirty="0">
                <a:latin typeface="Microsoft Sans Serif"/>
                <a:cs typeface="Microsoft Sans Serif"/>
              </a:rPr>
              <a:t>P</a:t>
            </a:r>
            <a:r>
              <a:rPr sz="3200" spc="-30" dirty="0">
                <a:latin typeface="Microsoft Sans Serif"/>
                <a:cs typeface="Microsoft Sans Serif"/>
              </a:rPr>
              <a:t>y</a:t>
            </a:r>
            <a:r>
              <a:rPr sz="3200" spc="160" dirty="0">
                <a:latin typeface="Microsoft Sans Serif"/>
                <a:cs typeface="Microsoft Sans Serif"/>
              </a:rPr>
              <a:t>t</a:t>
            </a:r>
            <a:r>
              <a:rPr sz="3200" spc="320" dirty="0">
                <a:latin typeface="Microsoft Sans Serif"/>
                <a:cs typeface="Microsoft Sans Serif"/>
              </a:rPr>
              <a:t>h</a:t>
            </a:r>
            <a:r>
              <a:rPr sz="3200" spc="220" dirty="0">
                <a:latin typeface="Microsoft Sans Serif"/>
                <a:cs typeface="Microsoft Sans Serif"/>
              </a:rPr>
              <a:t>o</a:t>
            </a:r>
            <a:r>
              <a:rPr sz="3200" spc="215" dirty="0">
                <a:latin typeface="Microsoft Sans Serif"/>
                <a:cs typeface="Microsoft Sans Serif"/>
              </a:rPr>
              <a:t>n</a:t>
            </a:r>
            <a:r>
              <a:rPr sz="3200" spc="-5" dirty="0"/>
              <a:t>实例解析</a:t>
            </a:r>
            <a:r>
              <a:rPr sz="3200" spc="95" dirty="0"/>
              <a:t> </a:t>
            </a:r>
            <a:r>
              <a:rPr sz="3200" spc="45" dirty="0">
                <a:latin typeface="Microsoft Sans Serif"/>
                <a:cs typeface="Microsoft Sans Serif"/>
              </a:rPr>
              <a:t>(1</a:t>
            </a:r>
            <a:r>
              <a:rPr sz="3200" spc="95" dirty="0">
                <a:latin typeface="Microsoft Sans Serif"/>
                <a:cs typeface="Microsoft Sans Serif"/>
              </a:rPr>
              <a:t>6</a:t>
            </a:r>
            <a:r>
              <a:rPr sz="3200" spc="-5" dirty="0"/>
              <a:t>个</a:t>
            </a:r>
            <a:r>
              <a:rPr sz="3200" dirty="0">
                <a:latin typeface="Microsoft Sans Serif"/>
                <a:cs typeface="Microsoft Sans Serif"/>
              </a:rPr>
              <a:t>)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80029" y="2302361"/>
            <a:ext cx="3583304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课程考核及证书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5855">
              <a:lnSpc>
                <a:spcPts val="4795"/>
              </a:lnSpc>
            </a:pPr>
            <a:r>
              <a:rPr dirty="0"/>
              <a:t>全课程考核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89156" y="1601263"/>
            <a:ext cx="536511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  <a:tabLst>
                <a:tab pos="2997835" algn="l"/>
              </a:tabLst>
            </a:pPr>
            <a:r>
              <a:rPr sz="2400" b="1" spc="145" dirty="0">
                <a:solidFill>
                  <a:srgbClr val="006FC0"/>
                </a:solidFill>
                <a:latin typeface="Arial"/>
                <a:cs typeface="Arial"/>
              </a:rPr>
              <a:t>9</a:t>
            </a:r>
            <a:r>
              <a:rPr sz="2400" b="1" spc="145" dirty="0">
                <a:solidFill>
                  <a:srgbClr val="006FC0"/>
                </a:solidFill>
                <a:latin typeface="Heiti SC"/>
                <a:cs typeface="Heiti SC"/>
              </a:rPr>
              <a:t>次作业</a:t>
            </a:r>
            <a:r>
              <a:rPr sz="2400" b="1" spc="110" dirty="0">
                <a:solidFill>
                  <a:srgbClr val="006FC0"/>
                </a:solidFill>
                <a:latin typeface="Heiti SC"/>
                <a:cs typeface="Heiti SC"/>
              </a:rPr>
              <a:t> </a:t>
            </a:r>
            <a:r>
              <a:rPr sz="2400" b="1" spc="425" dirty="0">
                <a:solidFill>
                  <a:srgbClr val="006FC0"/>
                </a:solidFill>
                <a:latin typeface="Arial"/>
                <a:cs typeface="Arial"/>
              </a:rPr>
              <a:t>+</a:t>
            </a:r>
            <a:r>
              <a:rPr sz="2400" b="1" spc="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spc="145" dirty="0">
                <a:solidFill>
                  <a:srgbClr val="006FC0"/>
                </a:solidFill>
                <a:latin typeface="Arial"/>
                <a:cs typeface="Arial"/>
              </a:rPr>
              <a:t>10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次测验	</a:t>
            </a:r>
            <a:r>
              <a:rPr sz="2400" b="1" spc="160" dirty="0">
                <a:solidFill>
                  <a:srgbClr val="006FC0"/>
                </a:solidFill>
                <a:latin typeface="Arial"/>
                <a:cs typeface="Arial"/>
              </a:rPr>
              <a:t>@</a:t>
            </a:r>
            <a:r>
              <a:rPr sz="2400" b="1" spc="95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2400" b="1" spc="45" dirty="0">
                <a:solidFill>
                  <a:srgbClr val="006FC0"/>
                </a:solidFill>
                <a:latin typeface="Arial"/>
                <a:cs typeface="Arial"/>
              </a:rPr>
              <a:t>y</a:t>
            </a:r>
            <a:r>
              <a:rPr sz="2400" b="1" spc="19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2400" b="1" spc="75" dirty="0">
                <a:solidFill>
                  <a:srgbClr val="006FC0"/>
                </a:solidFill>
                <a:latin typeface="Arial"/>
                <a:cs typeface="Arial"/>
              </a:rPr>
              <a:t>h</a:t>
            </a:r>
            <a:r>
              <a:rPr sz="2400" b="1" spc="90" dirty="0">
                <a:solidFill>
                  <a:srgbClr val="006FC0"/>
                </a:solidFill>
                <a:latin typeface="Arial"/>
                <a:cs typeface="Arial"/>
              </a:rPr>
              <a:t>on</a:t>
            </a:r>
            <a:r>
              <a:rPr sz="2400" b="1" spc="145" dirty="0">
                <a:solidFill>
                  <a:srgbClr val="006FC0"/>
                </a:solidFill>
                <a:latin typeface="Arial"/>
                <a:cs typeface="Arial"/>
              </a:rPr>
              <a:t>12</a:t>
            </a:r>
            <a:r>
              <a:rPr sz="2400" b="1" spc="140" dirty="0">
                <a:solidFill>
                  <a:srgbClr val="006FC0"/>
                </a:solidFill>
                <a:latin typeface="Arial"/>
                <a:cs typeface="Arial"/>
              </a:rPr>
              <a:t>3</a:t>
            </a:r>
            <a:r>
              <a:rPr sz="2400" b="1" spc="10" dirty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r>
              <a:rPr sz="2400" b="1" spc="35" dirty="0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sz="2400" b="1" spc="110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0473" y="2786533"/>
            <a:ext cx="6264910" cy="149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9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000" spc="50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000" b="1" spc="114" dirty="0">
                <a:latin typeface="Arial"/>
                <a:cs typeface="Arial"/>
              </a:rPr>
              <a:t>9</a:t>
            </a:r>
            <a:r>
              <a:rPr sz="2000" b="1" spc="-5" dirty="0">
                <a:latin typeface="Heiti SC"/>
                <a:cs typeface="Heiti SC"/>
              </a:rPr>
              <a:t>次作业：不计入总分，仅供练</a:t>
            </a:r>
            <a:r>
              <a:rPr sz="2000" b="1" dirty="0">
                <a:latin typeface="Heiti SC"/>
                <a:cs typeface="Heiti SC"/>
              </a:rPr>
              <a:t>习</a:t>
            </a:r>
            <a:r>
              <a:rPr sz="2000" b="1" spc="-5" dirty="0">
                <a:latin typeface="Heiti SC"/>
                <a:cs typeface="Heiti SC"/>
              </a:rPr>
              <a:t>使用</a:t>
            </a:r>
            <a:r>
              <a:rPr sz="2000" b="1" dirty="0">
                <a:latin typeface="Heiti SC"/>
                <a:cs typeface="Heiti SC"/>
              </a:rPr>
              <a:t>，共</a:t>
            </a:r>
            <a:r>
              <a:rPr sz="2000" b="1" spc="120" dirty="0">
                <a:latin typeface="Arial"/>
                <a:cs typeface="Arial"/>
              </a:rPr>
              <a:t>45</a:t>
            </a:r>
            <a:r>
              <a:rPr sz="2000" b="1" spc="-5" dirty="0">
                <a:latin typeface="Heiti SC"/>
                <a:cs typeface="Heiti SC"/>
              </a:rPr>
              <a:t>道编程题</a:t>
            </a:r>
            <a:endParaRPr sz="20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19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000" spc="50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000" b="1" spc="114" dirty="0">
                <a:latin typeface="Arial"/>
                <a:cs typeface="Arial"/>
              </a:rPr>
              <a:t>10</a:t>
            </a:r>
            <a:r>
              <a:rPr sz="2000" b="1" spc="-5" dirty="0">
                <a:latin typeface="Heiti SC"/>
                <a:cs typeface="Heiti SC"/>
              </a:rPr>
              <a:t>次测验：各</a:t>
            </a:r>
            <a:r>
              <a:rPr sz="2000" b="1" spc="120" dirty="0">
                <a:latin typeface="Arial"/>
                <a:cs typeface="Arial"/>
              </a:rPr>
              <a:t>10</a:t>
            </a:r>
            <a:r>
              <a:rPr sz="2000" b="1" spc="-5" dirty="0">
                <a:latin typeface="Heiti SC"/>
                <a:cs typeface="Heiti SC"/>
              </a:rPr>
              <a:t>分，</a:t>
            </a:r>
            <a:r>
              <a:rPr sz="2000" b="1" dirty="0">
                <a:latin typeface="Heiti SC"/>
                <a:cs typeface="Heiti SC"/>
              </a:rPr>
              <a:t>共</a:t>
            </a:r>
            <a:r>
              <a:rPr sz="2000" b="1" spc="120" dirty="0">
                <a:latin typeface="Arial"/>
                <a:cs typeface="Arial"/>
              </a:rPr>
              <a:t>1</a:t>
            </a:r>
            <a:r>
              <a:rPr sz="2000" b="1" spc="125" dirty="0">
                <a:latin typeface="Arial"/>
                <a:cs typeface="Arial"/>
              </a:rPr>
              <a:t>0</a:t>
            </a:r>
            <a:r>
              <a:rPr sz="2000" b="1" spc="114" dirty="0">
                <a:latin typeface="Arial"/>
                <a:cs typeface="Arial"/>
              </a:rPr>
              <a:t>0</a:t>
            </a:r>
            <a:r>
              <a:rPr sz="2000" b="1" dirty="0">
                <a:latin typeface="Heiti SC"/>
                <a:cs typeface="Heiti SC"/>
              </a:rPr>
              <a:t>道</a:t>
            </a:r>
            <a:r>
              <a:rPr sz="2000" b="1" spc="-5" dirty="0">
                <a:latin typeface="Heiti SC"/>
                <a:cs typeface="Heiti SC"/>
              </a:rPr>
              <a:t>单选</a:t>
            </a:r>
            <a:r>
              <a:rPr sz="2000" b="1" dirty="0">
                <a:latin typeface="Heiti SC"/>
                <a:cs typeface="Heiti SC"/>
              </a:rPr>
              <a:t>题，</a:t>
            </a:r>
            <a:r>
              <a:rPr sz="2000" b="1" spc="120" dirty="0">
                <a:latin typeface="Arial"/>
                <a:cs typeface="Arial"/>
              </a:rPr>
              <a:t>2</a:t>
            </a:r>
            <a:r>
              <a:rPr sz="2000" b="1" spc="114" dirty="0">
                <a:latin typeface="Arial"/>
                <a:cs typeface="Arial"/>
              </a:rPr>
              <a:t>0</a:t>
            </a:r>
            <a:r>
              <a:rPr sz="2000" b="1" dirty="0">
                <a:latin typeface="Heiti SC"/>
                <a:cs typeface="Heiti SC"/>
              </a:rPr>
              <a:t>道</a:t>
            </a:r>
            <a:r>
              <a:rPr sz="2000" b="1" spc="-5" dirty="0">
                <a:latin typeface="Heiti SC"/>
                <a:cs typeface="Heiti SC"/>
              </a:rPr>
              <a:t>编程题</a:t>
            </a:r>
            <a:endParaRPr sz="20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19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000" spc="50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共</a:t>
            </a:r>
            <a:r>
              <a:rPr sz="2000" b="1" spc="114" dirty="0">
                <a:solidFill>
                  <a:srgbClr val="006FC0"/>
                </a:solidFill>
                <a:latin typeface="Arial"/>
                <a:cs typeface="Arial"/>
              </a:rPr>
              <a:t>100</a:t>
            </a:r>
            <a:r>
              <a:rPr sz="2000" b="1" spc="-5" dirty="0">
                <a:latin typeface="Heiti SC"/>
                <a:cs typeface="Heiti SC"/>
              </a:rPr>
              <a:t>分，</a:t>
            </a:r>
            <a:r>
              <a:rPr sz="2000" b="1" spc="-5" dirty="0">
                <a:solidFill>
                  <a:srgbClr val="C00000"/>
                </a:solidFill>
                <a:latin typeface="Heiti SC"/>
                <a:cs typeface="Heiti SC"/>
              </a:rPr>
              <a:t>课程</a:t>
            </a:r>
            <a:r>
              <a:rPr sz="2000" b="1" dirty="0">
                <a:solidFill>
                  <a:srgbClr val="C00000"/>
                </a:solidFill>
                <a:latin typeface="Heiti SC"/>
                <a:cs typeface="Heiti SC"/>
              </a:rPr>
              <a:t>分</a:t>
            </a:r>
            <a:r>
              <a:rPr sz="2000" b="1" spc="-5" dirty="0">
                <a:solidFill>
                  <a:srgbClr val="C00000"/>
                </a:solidFill>
                <a:latin typeface="Heiti SC"/>
                <a:cs typeface="Heiti SC"/>
              </a:rPr>
              <a:t>数含</a:t>
            </a:r>
            <a:r>
              <a:rPr sz="2000" b="1" dirty="0">
                <a:solidFill>
                  <a:srgbClr val="C00000"/>
                </a:solidFill>
                <a:latin typeface="Heiti SC"/>
                <a:cs typeface="Heiti SC"/>
              </a:rPr>
              <a:t>金</a:t>
            </a:r>
            <a:r>
              <a:rPr sz="2000" b="1" spc="-5" dirty="0">
                <a:solidFill>
                  <a:srgbClr val="C00000"/>
                </a:solidFill>
                <a:latin typeface="Heiti SC"/>
                <a:cs typeface="Heiti SC"/>
              </a:rPr>
              <a:t>量十足</a:t>
            </a:r>
            <a:r>
              <a:rPr sz="2000" b="1" spc="-5" dirty="0">
                <a:latin typeface="Heiti SC"/>
                <a:cs typeface="Heiti SC"/>
              </a:rPr>
              <a:t>！</a:t>
            </a:r>
            <a:endParaRPr sz="20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0490">
              <a:lnSpc>
                <a:spcPts val="4795"/>
              </a:lnSpc>
            </a:pPr>
            <a:r>
              <a:rPr dirty="0"/>
              <a:t>课程证书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4316" y="1496314"/>
            <a:ext cx="7743190" cy="3183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60350" algn="ctr">
              <a:lnSpc>
                <a:spcPct val="100000"/>
              </a:lnSpc>
            </a:pPr>
            <a:r>
              <a:rPr sz="2400" b="1" dirty="0" err="1">
                <a:solidFill>
                  <a:srgbClr val="006FC0"/>
                </a:solidFill>
                <a:latin typeface="Heiti SC"/>
                <a:cs typeface="Heiti SC"/>
              </a:rPr>
              <a:t>课程证书申</a:t>
            </a:r>
            <a:r>
              <a:rPr lang="zh-CN" altLang="en-US" sz="2400" b="1" dirty="0">
                <a:solidFill>
                  <a:srgbClr val="006FC0"/>
                </a:solidFill>
                <a:latin typeface="Heiti SC"/>
                <a:cs typeface="Heiti SC"/>
              </a:rPr>
              <a:t>领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70865" algn="l"/>
                <a:tab pos="2374265" algn="l"/>
                <a:tab pos="3073400" algn="l"/>
                <a:tab pos="5245100" algn="l"/>
              </a:tabLst>
            </a:pPr>
            <a:r>
              <a:rPr sz="2000" b="1" i="1" spc="-110" dirty="0">
                <a:solidFill>
                  <a:srgbClr val="FF7700"/>
                </a:solidFill>
                <a:latin typeface="Courier New"/>
                <a:cs typeface="Courier New"/>
              </a:rPr>
              <a:t>i</a:t>
            </a:r>
            <a:r>
              <a:rPr sz="2000" b="1" i="1" spc="-105" dirty="0">
                <a:solidFill>
                  <a:srgbClr val="FF7700"/>
                </a:solidFill>
                <a:latin typeface="Courier New"/>
                <a:cs typeface="Courier New"/>
              </a:rPr>
              <a:t>f</a:t>
            </a:r>
            <a:r>
              <a:rPr sz="2000" b="1" i="1" dirty="0">
                <a:solidFill>
                  <a:srgbClr val="FF7700"/>
                </a:solidFill>
                <a:latin typeface="Courier New"/>
                <a:cs typeface="Courier New"/>
              </a:rPr>
              <a:t>	</a:t>
            </a:r>
            <a:r>
              <a:rPr sz="2000" b="1" spc="-5" dirty="0">
                <a:latin typeface="Heiti SC"/>
                <a:cs typeface="Heiti SC"/>
              </a:rPr>
              <a:t>课程当前学期</a:t>
            </a:r>
            <a:r>
              <a:rPr sz="2000" b="1" dirty="0">
                <a:latin typeface="Heiti SC"/>
                <a:cs typeface="Heiti SC"/>
              </a:rPr>
              <a:t>	</a:t>
            </a:r>
            <a:r>
              <a:rPr sz="2000" b="1" i="1" spc="-110" dirty="0">
                <a:solidFill>
                  <a:srgbClr val="FF7700"/>
                </a:solidFill>
                <a:latin typeface="Courier New"/>
                <a:cs typeface="Courier New"/>
              </a:rPr>
              <a:t>a</a:t>
            </a:r>
            <a:r>
              <a:rPr sz="2000" b="1" i="1" spc="-105" dirty="0">
                <a:solidFill>
                  <a:srgbClr val="FF7700"/>
                </a:solidFill>
                <a:latin typeface="Courier New"/>
                <a:cs typeface="Courier New"/>
              </a:rPr>
              <a:t>nd</a:t>
            </a:r>
            <a:r>
              <a:rPr sz="2000" b="1" i="1" dirty="0">
                <a:solidFill>
                  <a:srgbClr val="FF7700"/>
                </a:solidFill>
                <a:latin typeface="Courier New"/>
                <a:cs typeface="Courier New"/>
              </a:rPr>
              <a:t>	</a:t>
            </a:r>
            <a:r>
              <a:rPr sz="2000" b="1" spc="-5" dirty="0">
                <a:latin typeface="Heiti SC"/>
                <a:cs typeface="Heiti SC"/>
              </a:rPr>
              <a:t>开课期内完成考核</a:t>
            </a:r>
            <a:r>
              <a:rPr sz="2000" b="1" dirty="0">
                <a:latin typeface="Heiti SC"/>
                <a:cs typeface="Heiti SC"/>
              </a:rPr>
              <a:t>	</a:t>
            </a:r>
            <a:r>
              <a:rPr sz="2000" b="1" i="1" spc="-105" dirty="0">
                <a:solidFill>
                  <a:srgbClr val="FF7700"/>
                </a:solidFill>
                <a:latin typeface="Courier New"/>
                <a:cs typeface="Courier New"/>
              </a:rPr>
              <a:t>: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570865">
              <a:lnSpc>
                <a:spcPct val="100000"/>
              </a:lnSpc>
            </a:pPr>
            <a:r>
              <a:rPr sz="2000" b="1" spc="-5" dirty="0">
                <a:latin typeface="Heiti SC"/>
                <a:cs typeface="Heiti SC"/>
              </a:rPr>
              <a:t>按照中国大学</a:t>
            </a:r>
            <a:r>
              <a:rPr sz="2000" b="1" spc="-105" dirty="0">
                <a:latin typeface="Courier New"/>
                <a:cs typeface="Courier New"/>
              </a:rPr>
              <a:t>M</a:t>
            </a:r>
            <a:r>
              <a:rPr sz="2000" b="1" spc="-110" dirty="0">
                <a:latin typeface="Courier New"/>
                <a:cs typeface="Courier New"/>
              </a:rPr>
              <a:t>O</a:t>
            </a:r>
            <a:r>
              <a:rPr sz="2000" b="1" spc="-105" dirty="0">
                <a:latin typeface="Courier New"/>
                <a:cs typeface="Courier New"/>
              </a:rPr>
              <a:t>O</a:t>
            </a:r>
            <a:r>
              <a:rPr sz="2000" b="1" spc="-110" dirty="0">
                <a:latin typeface="Courier New"/>
                <a:cs typeface="Courier New"/>
              </a:rPr>
              <a:t>C</a:t>
            </a:r>
            <a:r>
              <a:rPr sz="2000" b="1" spc="-5" dirty="0">
                <a:latin typeface="Heiti SC"/>
                <a:cs typeface="Heiti SC"/>
              </a:rPr>
              <a:t>要求，申</a:t>
            </a:r>
            <a:r>
              <a:rPr sz="2000" b="1" dirty="0">
                <a:latin typeface="Heiti SC"/>
                <a:cs typeface="Heiti SC"/>
              </a:rPr>
              <a:t>请</a:t>
            </a:r>
            <a:r>
              <a:rPr sz="2000" b="1" spc="-5" dirty="0">
                <a:latin typeface="Heiti SC"/>
                <a:cs typeface="Heiti SC"/>
              </a:rPr>
              <a:t>结课</a:t>
            </a:r>
            <a:r>
              <a:rPr sz="2000" b="1" dirty="0">
                <a:latin typeface="Heiti SC"/>
                <a:cs typeface="Heiti SC"/>
              </a:rPr>
              <a:t>证</a:t>
            </a:r>
            <a:r>
              <a:rPr sz="2000" b="1" spc="-5" dirty="0">
                <a:latin typeface="Heiti SC"/>
                <a:cs typeface="Heiti SC"/>
              </a:rPr>
              <a:t>书</a:t>
            </a:r>
            <a:endParaRPr sz="20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i="1" spc="-110" dirty="0">
                <a:solidFill>
                  <a:srgbClr val="FF7700"/>
                </a:solidFill>
                <a:latin typeface="Courier New"/>
                <a:cs typeface="Courier New"/>
              </a:rPr>
              <a:t>e</a:t>
            </a:r>
            <a:r>
              <a:rPr sz="2000" b="1" i="1" spc="-105" dirty="0">
                <a:solidFill>
                  <a:srgbClr val="FF7700"/>
                </a:solidFill>
                <a:latin typeface="Courier New"/>
                <a:cs typeface="Courier New"/>
              </a:rPr>
              <a:t>l</a:t>
            </a:r>
            <a:r>
              <a:rPr sz="2000" b="1" i="1" spc="-110" dirty="0">
                <a:solidFill>
                  <a:srgbClr val="FF7700"/>
                </a:solidFill>
                <a:latin typeface="Courier New"/>
                <a:cs typeface="Courier New"/>
              </a:rPr>
              <a:t>s</a:t>
            </a:r>
            <a:r>
              <a:rPr sz="2000" b="1" i="1" spc="-105" dirty="0">
                <a:solidFill>
                  <a:srgbClr val="FF7700"/>
                </a:solidFill>
                <a:latin typeface="Courier New"/>
                <a:cs typeface="Courier New"/>
              </a:rPr>
              <a:t>e</a:t>
            </a:r>
            <a:r>
              <a:rPr sz="2000" b="1" i="1" spc="-95" dirty="0">
                <a:solidFill>
                  <a:srgbClr val="FF7700"/>
                </a:solidFill>
                <a:latin typeface="Courier New"/>
                <a:cs typeface="Courier New"/>
              </a:rPr>
              <a:t> </a:t>
            </a:r>
            <a:r>
              <a:rPr sz="2000" b="1" i="1" spc="-105" dirty="0">
                <a:solidFill>
                  <a:srgbClr val="FF7700"/>
                </a:solidFill>
                <a:latin typeface="Courier New"/>
                <a:cs typeface="Courier New"/>
              </a:rPr>
              <a:t>:</a:t>
            </a:r>
            <a:endParaRPr sz="2000" dirty="0">
              <a:latin typeface="Courier New"/>
              <a:cs typeface="Courier New"/>
            </a:endParaRPr>
          </a:p>
          <a:p>
            <a:pPr marL="570865" marR="5080">
              <a:lnSpc>
                <a:spcPct val="180000"/>
              </a:lnSpc>
            </a:pPr>
            <a:r>
              <a:rPr sz="2000" b="1" spc="-5" dirty="0">
                <a:latin typeface="Heiti SC"/>
                <a:cs typeface="Heiti SC"/>
              </a:rPr>
              <a:t>关注课程，学习内容，全部内容</a:t>
            </a:r>
            <a:r>
              <a:rPr sz="2000" b="1" dirty="0">
                <a:latin typeface="Heiti SC"/>
                <a:cs typeface="Heiti SC"/>
              </a:rPr>
              <a:t>自</a:t>
            </a:r>
            <a:r>
              <a:rPr sz="2000" b="1" spc="-5" dirty="0">
                <a:latin typeface="Heiti SC"/>
                <a:cs typeface="Heiti SC"/>
              </a:rPr>
              <a:t>由查</a:t>
            </a:r>
            <a:r>
              <a:rPr sz="2000" b="1" dirty="0">
                <a:latin typeface="Heiti SC"/>
                <a:cs typeface="Heiti SC"/>
              </a:rPr>
              <a:t>看</a:t>
            </a:r>
            <a:r>
              <a:rPr sz="2000" b="1" spc="-5" dirty="0">
                <a:latin typeface="Heiti SC"/>
                <a:cs typeface="Heiti SC"/>
              </a:rPr>
              <a:t>，并</a:t>
            </a:r>
            <a:r>
              <a:rPr sz="2000" b="1" dirty="0">
                <a:latin typeface="Heiti SC"/>
                <a:cs typeface="Heiti SC"/>
              </a:rPr>
              <a:t>完</a:t>
            </a:r>
            <a:r>
              <a:rPr sz="2000" b="1" spc="-5" dirty="0">
                <a:latin typeface="Heiti SC"/>
                <a:cs typeface="Heiti SC"/>
              </a:rPr>
              <a:t>成考核 待课程再次开设，不用再次考核</a:t>
            </a:r>
            <a:r>
              <a:rPr sz="2000" b="1" dirty="0">
                <a:latin typeface="Heiti SC"/>
                <a:cs typeface="Heiti SC"/>
              </a:rPr>
              <a:t>，</a:t>
            </a:r>
            <a:r>
              <a:rPr sz="2000" b="1" spc="-5" dirty="0">
                <a:latin typeface="Heiti SC"/>
                <a:cs typeface="Heiti SC"/>
              </a:rPr>
              <a:t>直接</a:t>
            </a:r>
            <a:r>
              <a:rPr sz="2000" b="1" dirty="0">
                <a:latin typeface="Heiti SC"/>
                <a:cs typeface="Heiti SC"/>
              </a:rPr>
              <a:t>向</a:t>
            </a:r>
            <a:r>
              <a:rPr sz="2000" b="1" spc="-5" dirty="0">
                <a:latin typeface="Heiti SC"/>
                <a:cs typeface="Heiti SC"/>
              </a:rPr>
              <a:t>中国</a:t>
            </a:r>
            <a:r>
              <a:rPr sz="2000" b="1" dirty="0">
                <a:latin typeface="Heiti SC"/>
                <a:cs typeface="Heiti SC"/>
              </a:rPr>
              <a:t>大</a:t>
            </a:r>
            <a:r>
              <a:rPr sz="2000" b="1" spc="-5" dirty="0">
                <a:latin typeface="Heiti SC"/>
                <a:cs typeface="Heiti SC"/>
              </a:rPr>
              <a:t>学</a:t>
            </a:r>
            <a:r>
              <a:rPr sz="2000" b="1" spc="-105" dirty="0">
                <a:latin typeface="Courier New"/>
                <a:cs typeface="Courier New"/>
              </a:rPr>
              <a:t>M</a:t>
            </a:r>
            <a:r>
              <a:rPr sz="2000" b="1" spc="-100" dirty="0">
                <a:latin typeface="Courier New"/>
                <a:cs typeface="Courier New"/>
              </a:rPr>
              <a:t>O</a:t>
            </a:r>
            <a:r>
              <a:rPr sz="2000" b="1" spc="-105" dirty="0">
                <a:latin typeface="Courier New"/>
                <a:cs typeface="Courier New"/>
              </a:rPr>
              <a:t>O</a:t>
            </a:r>
            <a:r>
              <a:rPr sz="2000" b="1" spc="-110" dirty="0">
                <a:latin typeface="Courier New"/>
                <a:cs typeface="Courier New"/>
              </a:rPr>
              <a:t>C</a:t>
            </a:r>
            <a:r>
              <a:rPr sz="2000" b="1" dirty="0">
                <a:latin typeface="Heiti SC"/>
                <a:cs typeface="Heiti SC"/>
              </a:rPr>
              <a:t>申</a:t>
            </a:r>
            <a:r>
              <a:rPr sz="2000" b="1" spc="-5" dirty="0">
                <a:latin typeface="Heiti SC"/>
                <a:cs typeface="Heiti SC"/>
              </a:rPr>
              <a:t>请证书</a:t>
            </a:r>
            <a:endParaRPr sz="20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0490">
              <a:lnSpc>
                <a:spcPts val="4795"/>
              </a:lnSpc>
            </a:pPr>
            <a:r>
              <a:rPr dirty="0"/>
              <a:t>课程证书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35173" y="1601263"/>
            <a:ext cx="30734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课程证书什么样子呢？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35090" y="1514094"/>
            <a:ext cx="1985771" cy="28887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7532" y="2285238"/>
            <a:ext cx="2880359" cy="21175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51364" y="4600847"/>
            <a:ext cx="20326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免费结课证书</a:t>
            </a:r>
            <a:r>
              <a:rPr sz="1800" b="1" spc="100" dirty="0">
                <a:latin typeface="Arial"/>
                <a:cs typeface="Arial"/>
              </a:rPr>
              <a:t>(</a:t>
            </a:r>
            <a:r>
              <a:rPr sz="1800" b="1" spc="100" dirty="0">
                <a:latin typeface="Heiti SC"/>
                <a:cs typeface="Heiti SC"/>
              </a:rPr>
              <a:t>电子</a:t>
            </a:r>
            <a:r>
              <a:rPr sz="1800" b="1" spc="1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11551" y="4600847"/>
            <a:ext cx="20326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收费认证证书</a:t>
            </a:r>
            <a:r>
              <a:rPr sz="1800" b="1" spc="100" dirty="0">
                <a:latin typeface="Arial"/>
                <a:cs typeface="Arial"/>
              </a:rPr>
              <a:t>(</a:t>
            </a:r>
            <a:r>
              <a:rPr sz="1800" b="1" spc="100" dirty="0">
                <a:latin typeface="Heiti SC"/>
                <a:cs typeface="Heiti SC"/>
              </a:rPr>
              <a:t>纸质</a:t>
            </a:r>
            <a:r>
              <a:rPr sz="1800" b="1" spc="1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05956" y="3857244"/>
            <a:ext cx="441325" cy="432434"/>
          </a:xfrm>
          <a:custGeom>
            <a:avLst/>
            <a:gdLst/>
            <a:ahLst/>
            <a:cxnLst/>
            <a:rect l="l" t="t" r="r" b="b"/>
            <a:pathLst>
              <a:path w="441325" h="432435">
                <a:moveTo>
                  <a:pt x="0" y="0"/>
                </a:moveTo>
                <a:lnTo>
                  <a:pt x="441198" y="0"/>
                </a:lnTo>
                <a:lnTo>
                  <a:pt x="441198" y="432053"/>
                </a:lnTo>
                <a:lnTo>
                  <a:pt x="0" y="432053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25296" y="3219450"/>
            <a:ext cx="2085975" cy="504825"/>
          </a:xfrm>
          <a:custGeom>
            <a:avLst/>
            <a:gdLst/>
            <a:ahLst/>
            <a:cxnLst/>
            <a:rect l="l" t="t" r="r" b="b"/>
            <a:pathLst>
              <a:path w="2085975" h="504825">
                <a:moveTo>
                  <a:pt x="0" y="0"/>
                </a:moveTo>
                <a:lnTo>
                  <a:pt x="2085593" y="0"/>
                </a:lnTo>
                <a:lnTo>
                  <a:pt x="2085593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ln w="35051">
            <a:solidFill>
              <a:srgbClr val="FF69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43116" y="3240785"/>
            <a:ext cx="1569720" cy="504190"/>
          </a:xfrm>
          <a:custGeom>
            <a:avLst/>
            <a:gdLst/>
            <a:ahLst/>
            <a:cxnLst/>
            <a:rect l="l" t="t" r="r" b="b"/>
            <a:pathLst>
              <a:path w="1569720" h="504189">
                <a:moveTo>
                  <a:pt x="0" y="0"/>
                </a:moveTo>
                <a:lnTo>
                  <a:pt x="1569720" y="0"/>
                </a:lnTo>
                <a:lnTo>
                  <a:pt x="1569720" y="503681"/>
                </a:lnTo>
                <a:lnTo>
                  <a:pt x="0" y="503681"/>
                </a:lnTo>
                <a:lnTo>
                  <a:pt x="0" y="0"/>
                </a:lnTo>
                <a:close/>
              </a:path>
            </a:pathLst>
          </a:custGeom>
          <a:ln w="35052">
            <a:solidFill>
              <a:srgbClr val="FF69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267351" y="3101797"/>
            <a:ext cx="15703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Heiti SC"/>
                <a:cs typeface="Heiti SC"/>
              </a:rPr>
              <a:t>合格</a:t>
            </a:r>
            <a:r>
              <a:rPr sz="2400" b="1" spc="114" dirty="0">
                <a:latin typeface="Heiti SC"/>
                <a:cs typeface="Heiti SC"/>
              </a:rPr>
              <a:t> </a:t>
            </a:r>
            <a:r>
              <a:rPr sz="2400" b="1" spc="465" dirty="0">
                <a:latin typeface="Arial"/>
                <a:cs typeface="Arial"/>
              </a:rPr>
              <a:t>/</a:t>
            </a:r>
            <a:r>
              <a:rPr sz="2400" b="1" spc="45" dirty="0"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优秀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0490">
              <a:lnSpc>
                <a:spcPts val="4795"/>
              </a:lnSpc>
            </a:pPr>
            <a:r>
              <a:rPr dirty="0"/>
              <a:t>课程证书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08939" y="1601263"/>
            <a:ext cx="7867015" cy="281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9110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课程证书有什么用？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6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不解决就业问题，不解决行业准入问题，不解决收入问题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6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证书是一份证明</a:t>
            </a:r>
            <a:r>
              <a:rPr sz="2400" b="1" dirty="0">
                <a:latin typeface="Heiti SC"/>
                <a:cs typeface="Heiti SC"/>
              </a:rPr>
              <a:t>：证明自己的努力、自己的水平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6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证书是一份提醒</a:t>
            </a:r>
            <a:r>
              <a:rPr sz="2400" b="1" dirty="0">
                <a:latin typeface="Heiti SC"/>
                <a:cs typeface="Heiti SC"/>
              </a:rPr>
              <a:t>：提醒自己继续努力、继续前行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2791" y="2302361"/>
            <a:ext cx="205867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学习展望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2283707"/>
            <a:ext cx="2134933" cy="1921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7646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5"/>
              </a:lnSpc>
            </a:pPr>
            <a:r>
              <a:rPr spc="-60" dirty="0">
                <a:latin typeface="Microsoft Sans Serif"/>
                <a:cs typeface="Microsoft Sans Serif"/>
              </a:rPr>
              <a:t>P</a:t>
            </a:r>
            <a:r>
              <a:rPr spc="-35" dirty="0">
                <a:latin typeface="Microsoft Sans Serif"/>
                <a:cs typeface="Microsoft Sans Serif"/>
              </a:rPr>
              <a:t>y</a:t>
            </a:r>
            <a:r>
              <a:rPr spc="370" dirty="0">
                <a:latin typeface="Microsoft Sans Serif"/>
                <a:cs typeface="Microsoft Sans Serif"/>
              </a:rPr>
              <a:t>t</a:t>
            </a:r>
            <a:r>
              <a:rPr spc="265" dirty="0">
                <a:latin typeface="Microsoft Sans Serif"/>
                <a:cs typeface="Microsoft Sans Serif"/>
              </a:rPr>
              <a:t>ho</a:t>
            </a:r>
            <a:r>
              <a:rPr spc="260" dirty="0">
                <a:latin typeface="Microsoft Sans Serif"/>
                <a:cs typeface="Microsoft Sans Serif"/>
              </a:rPr>
              <a:t>n</a:t>
            </a:r>
            <a:r>
              <a:rPr dirty="0"/>
              <a:t>从</a:t>
            </a:r>
            <a:r>
              <a:rPr spc="-10" dirty="0"/>
              <a:t>入</a:t>
            </a:r>
            <a:r>
              <a:rPr dirty="0"/>
              <a:t>门到</a:t>
            </a:r>
            <a:r>
              <a:rPr spc="-10" dirty="0"/>
              <a:t>精</a:t>
            </a:r>
            <a:r>
              <a:rPr dirty="0"/>
              <a:t>通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943764" y="1601263"/>
            <a:ext cx="3256279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spc="5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2400" b="1" spc="10" dirty="0">
                <a:solidFill>
                  <a:srgbClr val="006FC0"/>
                </a:solidFill>
                <a:latin typeface="Arial"/>
                <a:cs typeface="Arial"/>
              </a:rPr>
              <a:t>y</a:t>
            </a:r>
            <a:r>
              <a:rPr sz="2400" b="1" spc="19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2400" b="1" spc="75" dirty="0">
                <a:solidFill>
                  <a:srgbClr val="006FC0"/>
                </a:solidFill>
                <a:latin typeface="Arial"/>
                <a:cs typeface="Arial"/>
              </a:rPr>
              <a:t>h</a:t>
            </a:r>
            <a:r>
              <a:rPr sz="2400" b="1" spc="90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400" b="1" spc="95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语法的三个阶段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19131" y="2283714"/>
            <a:ext cx="1259840" cy="1260475"/>
          </a:xfrm>
          <a:custGeom>
            <a:avLst/>
            <a:gdLst/>
            <a:ahLst/>
            <a:cxnLst/>
            <a:rect l="l" t="t" r="r" b="b"/>
            <a:pathLst>
              <a:path w="1259840" h="1260475">
                <a:moveTo>
                  <a:pt x="1259586" y="0"/>
                </a:moveTo>
                <a:lnTo>
                  <a:pt x="237324" y="0"/>
                </a:lnTo>
                <a:lnTo>
                  <a:pt x="217861" y="786"/>
                </a:lnTo>
                <a:lnTo>
                  <a:pt x="162314" y="12098"/>
                </a:lnTo>
                <a:lnTo>
                  <a:pt x="112315" y="35555"/>
                </a:lnTo>
                <a:lnTo>
                  <a:pt x="69513" y="69508"/>
                </a:lnTo>
                <a:lnTo>
                  <a:pt x="35558" y="112309"/>
                </a:lnTo>
                <a:lnTo>
                  <a:pt x="12099" y="162309"/>
                </a:lnTo>
                <a:lnTo>
                  <a:pt x="786" y="217859"/>
                </a:lnTo>
                <a:lnTo>
                  <a:pt x="0" y="237324"/>
                </a:lnTo>
                <a:lnTo>
                  <a:pt x="0" y="1260348"/>
                </a:lnTo>
                <a:lnTo>
                  <a:pt x="1022273" y="1260348"/>
                </a:lnTo>
                <a:lnTo>
                  <a:pt x="1041737" y="1259561"/>
                </a:lnTo>
                <a:lnTo>
                  <a:pt x="1097282" y="1248249"/>
                </a:lnTo>
                <a:lnTo>
                  <a:pt x="1147279" y="1224792"/>
                </a:lnTo>
                <a:lnTo>
                  <a:pt x="1190078" y="1190839"/>
                </a:lnTo>
                <a:lnTo>
                  <a:pt x="1224031" y="1148038"/>
                </a:lnTo>
                <a:lnTo>
                  <a:pt x="1247487" y="1098038"/>
                </a:lnTo>
                <a:lnTo>
                  <a:pt x="1258799" y="1042488"/>
                </a:lnTo>
                <a:lnTo>
                  <a:pt x="1259586" y="1023023"/>
                </a:lnTo>
                <a:lnTo>
                  <a:pt x="1259586" y="0"/>
                </a:lnTo>
                <a:close/>
              </a:path>
            </a:pathLst>
          </a:custGeom>
          <a:solidFill>
            <a:srgbClr val="8A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61729" y="2529074"/>
            <a:ext cx="309245" cy="313055"/>
          </a:xfrm>
          <a:custGeom>
            <a:avLst/>
            <a:gdLst/>
            <a:ahLst/>
            <a:cxnLst/>
            <a:rect l="l" t="t" r="r" b="b"/>
            <a:pathLst>
              <a:path w="309245" h="313055">
                <a:moveTo>
                  <a:pt x="198545" y="0"/>
                </a:moveTo>
                <a:lnTo>
                  <a:pt x="8350" y="193789"/>
                </a:lnTo>
                <a:lnTo>
                  <a:pt x="7559" y="206513"/>
                </a:lnTo>
                <a:lnTo>
                  <a:pt x="4912" y="219546"/>
                </a:lnTo>
                <a:lnTo>
                  <a:pt x="0" y="231745"/>
                </a:lnTo>
                <a:lnTo>
                  <a:pt x="67964" y="312712"/>
                </a:lnTo>
                <a:lnTo>
                  <a:pt x="78621" y="307279"/>
                </a:lnTo>
                <a:lnTo>
                  <a:pt x="91250" y="303528"/>
                </a:lnTo>
                <a:lnTo>
                  <a:pt x="104544" y="301412"/>
                </a:lnTo>
                <a:lnTo>
                  <a:pt x="309251" y="106603"/>
                </a:lnTo>
                <a:lnTo>
                  <a:pt x="1985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87189" y="2957324"/>
            <a:ext cx="259079" cy="255904"/>
          </a:xfrm>
          <a:custGeom>
            <a:avLst/>
            <a:gdLst/>
            <a:ahLst/>
            <a:cxnLst/>
            <a:rect l="l" t="t" r="r" b="b"/>
            <a:pathLst>
              <a:path w="259079" h="255905">
                <a:moveTo>
                  <a:pt x="99352" y="113893"/>
                </a:moveTo>
                <a:lnTo>
                  <a:pt x="63690" y="141655"/>
                </a:lnTo>
                <a:lnTo>
                  <a:pt x="0" y="240030"/>
                </a:lnTo>
                <a:lnTo>
                  <a:pt x="16154" y="255562"/>
                </a:lnTo>
                <a:lnTo>
                  <a:pt x="115506" y="192493"/>
                </a:lnTo>
                <a:lnTo>
                  <a:pt x="143078" y="157187"/>
                </a:lnTo>
                <a:lnTo>
                  <a:pt x="135470" y="149186"/>
                </a:lnTo>
                <a:lnTo>
                  <a:pt x="163039" y="121894"/>
                </a:lnTo>
                <a:lnTo>
                  <a:pt x="107429" y="121894"/>
                </a:lnTo>
                <a:lnTo>
                  <a:pt x="99352" y="113893"/>
                </a:lnTo>
                <a:close/>
              </a:path>
              <a:path w="259079" h="255905">
                <a:moveTo>
                  <a:pt x="230555" y="0"/>
                </a:moveTo>
                <a:lnTo>
                  <a:pt x="107429" y="121894"/>
                </a:lnTo>
                <a:lnTo>
                  <a:pt x="163039" y="121894"/>
                </a:lnTo>
                <a:lnTo>
                  <a:pt x="258597" y="27292"/>
                </a:lnTo>
                <a:lnTo>
                  <a:pt x="2305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87189" y="2957324"/>
            <a:ext cx="259079" cy="255904"/>
          </a:xfrm>
          <a:custGeom>
            <a:avLst/>
            <a:gdLst/>
            <a:ahLst/>
            <a:cxnLst/>
            <a:rect l="l" t="t" r="r" b="b"/>
            <a:pathLst>
              <a:path w="259079" h="255905">
                <a:moveTo>
                  <a:pt x="99352" y="113893"/>
                </a:moveTo>
                <a:lnTo>
                  <a:pt x="63690" y="141655"/>
                </a:lnTo>
                <a:lnTo>
                  <a:pt x="0" y="240030"/>
                </a:lnTo>
                <a:lnTo>
                  <a:pt x="16154" y="255562"/>
                </a:lnTo>
                <a:lnTo>
                  <a:pt x="115506" y="192493"/>
                </a:lnTo>
                <a:lnTo>
                  <a:pt x="143078" y="157187"/>
                </a:lnTo>
                <a:lnTo>
                  <a:pt x="135470" y="149186"/>
                </a:lnTo>
                <a:lnTo>
                  <a:pt x="163039" y="121894"/>
                </a:lnTo>
                <a:lnTo>
                  <a:pt x="107429" y="121894"/>
                </a:lnTo>
                <a:lnTo>
                  <a:pt x="99352" y="113893"/>
                </a:lnTo>
                <a:close/>
              </a:path>
              <a:path w="259079" h="255905">
                <a:moveTo>
                  <a:pt x="230555" y="0"/>
                </a:moveTo>
                <a:lnTo>
                  <a:pt x="107429" y="121894"/>
                </a:lnTo>
                <a:lnTo>
                  <a:pt x="163039" y="121894"/>
                </a:lnTo>
                <a:lnTo>
                  <a:pt x="258597" y="27292"/>
                </a:lnTo>
                <a:lnTo>
                  <a:pt x="2305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14068" y="2547550"/>
            <a:ext cx="667385" cy="667385"/>
          </a:xfrm>
          <a:custGeom>
            <a:avLst/>
            <a:gdLst/>
            <a:ahLst/>
            <a:cxnLst/>
            <a:rect l="l" t="t" r="r" b="b"/>
            <a:pathLst>
              <a:path w="667384" h="667385">
                <a:moveTo>
                  <a:pt x="397758" y="295277"/>
                </a:moveTo>
                <a:lnTo>
                  <a:pt x="195855" y="295277"/>
                </a:lnTo>
                <a:lnTo>
                  <a:pt x="547970" y="643924"/>
                </a:lnTo>
                <a:lnTo>
                  <a:pt x="557031" y="653284"/>
                </a:lnTo>
                <a:lnTo>
                  <a:pt x="567965" y="660332"/>
                </a:lnTo>
                <a:lnTo>
                  <a:pt x="580232" y="665036"/>
                </a:lnTo>
                <a:lnTo>
                  <a:pt x="593293" y="667360"/>
                </a:lnTo>
                <a:lnTo>
                  <a:pt x="607129" y="666364"/>
                </a:lnTo>
                <a:lnTo>
                  <a:pt x="641627" y="649744"/>
                </a:lnTo>
                <a:lnTo>
                  <a:pt x="655166" y="632075"/>
                </a:lnTo>
                <a:lnTo>
                  <a:pt x="603266" y="632075"/>
                </a:lnTo>
                <a:lnTo>
                  <a:pt x="588607" y="628217"/>
                </a:lnTo>
                <a:lnTo>
                  <a:pt x="578812" y="618687"/>
                </a:lnTo>
                <a:lnTo>
                  <a:pt x="579309" y="600985"/>
                </a:lnTo>
                <a:lnTo>
                  <a:pt x="584636" y="588906"/>
                </a:lnTo>
                <a:lnTo>
                  <a:pt x="593634" y="582163"/>
                </a:lnTo>
                <a:lnTo>
                  <a:pt x="666132" y="582163"/>
                </a:lnTo>
                <a:lnTo>
                  <a:pt x="666014" y="580862"/>
                </a:lnTo>
                <a:lnTo>
                  <a:pt x="663011" y="569831"/>
                </a:lnTo>
                <a:lnTo>
                  <a:pt x="658083" y="559406"/>
                </a:lnTo>
                <a:lnTo>
                  <a:pt x="651265" y="549765"/>
                </a:lnTo>
                <a:lnTo>
                  <a:pt x="397758" y="295277"/>
                </a:lnTo>
                <a:close/>
              </a:path>
              <a:path w="667384" h="667385">
                <a:moveTo>
                  <a:pt x="666132" y="582163"/>
                </a:moveTo>
                <a:lnTo>
                  <a:pt x="593634" y="582163"/>
                </a:lnTo>
                <a:lnTo>
                  <a:pt x="611199" y="583467"/>
                </a:lnTo>
                <a:lnTo>
                  <a:pt x="623127" y="589473"/>
                </a:lnTo>
                <a:lnTo>
                  <a:pt x="629653" y="599133"/>
                </a:lnTo>
                <a:lnTo>
                  <a:pt x="627850" y="614984"/>
                </a:lnTo>
                <a:lnTo>
                  <a:pt x="620731" y="625870"/>
                </a:lnTo>
                <a:lnTo>
                  <a:pt x="609591" y="631417"/>
                </a:lnTo>
                <a:lnTo>
                  <a:pt x="603266" y="632075"/>
                </a:lnTo>
                <a:lnTo>
                  <a:pt x="655166" y="632075"/>
                </a:lnTo>
                <a:lnTo>
                  <a:pt x="658067" y="627460"/>
                </a:lnTo>
                <a:lnTo>
                  <a:pt x="663118" y="615796"/>
                </a:lnTo>
                <a:lnTo>
                  <a:pt x="666102" y="604023"/>
                </a:lnTo>
                <a:lnTo>
                  <a:pt x="667056" y="592318"/>
                </a:lnTo>
                <a:lnTo>
                  <a:pt x="666132" y="582163"/>
                </a:lnTo>
                <a:close/>
              </a:path>
              <a:path w="667384" h="667385">
                <a:moveTo>
                  <a:pt x="6887" y="108860"/>
                </a:moveTo>
                <a:lnTo>
                  <a:pt x="3617" y="121093"/>
                </a:lnTo>
                <a:lnTo>
                  <a:pt x="1380" y="133409"/>
                </a:lnTo>
                <a:lnTo>
                  <a:pt x="174" y="145753"/>
                </a:lnTo>
                <a:lnTo>
                  <a:pt x="0" y="158067"/>
                </a:lnTo>
                <a:lnTo>
                  <a:pt x="857" y="170296"/>
                </a:lnTo>
                <a:lnTo>
                  <a:pt x="14606" y="217221"/>
                </a:lnTo>
                <a:lnTo>
                  <a:pt x="46572" y="258968"/>
                </a:lnTo>
                <a:lnTo>
                  <a:pt x="80318" y="282734"/>
                </a:lnTo>
                <a:lnTo>
                  <a:pt x="126974" y="299317"/>
                </a:lnTo>
                <a:lnTo>
                  <a:pt x="150368" y="301614"/>
                </a:lnTo>
                <a:lnTo>
                  <a:pt x="161956" y="301356"/>
                </a:lnTo>
                <a:lnTo>
                  <a:pt x="173424" y="300196"/>
                </a:lnTo>
                <a:lnTo>
                  <a:pt x="184736" y="298161"/>
                </a:lnTo>
                <a:lnTo>
                  <a:pt x="195855" y="295277"/>
                </a:lnTo>
                <a:lnTo>
                  <a:pt x="397758" y="295277"/>
                </a:lnTo>
                <a:lnTo>
                  <a:pt x="298934" y="196071"/>
                </a:lnTo>
                <a:lnTo>
                  <a:pt x="90059" y="196071"/>
                </a:lnTo>
                <a:lnTo>
                  <a:pt x="6887" y="108860"/>
                </a:lnTo>
                <a:close/>
              </a:path>
              <a:path w="667384" h="667385">
                <a:moveTo>
                  <a:pt x="151416" y="0"/>
                </a:moveTo>
                <a:lnTo>
                  <a:pt x="139860" y="274"/>
                </a:lnTo>
                <a:lnTo>
                  <a:pt x="128352" y="1581"/>
                </a:lnTo>
                <a:lnTo>
                  <a:pt x="116919" y="3920"/>
                </a:lnTo>
                <a:lnTo>
                  <a:pt x="196383" y="88959"/>
                </a:lnTo>
                <a:lnTo>
                  <a:pt x="172761" y="172373"/>
                </a:lnTo>
                <a:lnTo>
                  <a:pt x="90059" y="196071"/>
                </a:lnTo>
                <a:lnTo>
                  <a:pt x="298934" y="196071"/>
                </a:lnTo>
                <a:lnTo>
                  <a:pt x="295151" y="192274"/>
                </a:lnTo>
                <a:lnTo>
                  <a:pt x="298320" y="180162"/>
                </a:lnTo>
                <a:lnTo>
                  <a:pt x="300349" y="167968"/>
                </a:lnTo>
                <a:lnTo>
                  <a:pt x="301263" y="155746"/>
                </a:lnTo>
                <a:lnTo>
                  <a:pt x="301087" y="143551"/>
                </a:lnTo>
                <a:lnTo>
                  <a:pt x="289992" y="96141"/>
                </a:lnTo>
                <a:lnTo>
                  <a:pt x="263489" y="53550"/>
                </a:lnTo>
                <a:lnTo>
                  <a:pt x="231314" y="26791"/>
                </a:lnTo>
                <a:lnTo>
                  <a:pt x="186095" y="5344"/>
                </a:lnTo>
                <a:lnTo>
                  <a:pt x="162993" y="754"/>
                </a:lnTo>
                <a:lnTo>
                  <a:pt x="1514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65130" y="3894172"/>
          <a:ext cx="8105596" cy="10175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0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9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54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432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400" b="1" spc="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ho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400" b="1" dirty="0">
                          <a:latin typeface="Heiti SC"/>
                          <a:cs typeface="Heiti SC"/>
                        </a:rPr>
                        <a:t>基础语法</a:t>
                      </a:r>
                      <a:endParaRPr sz="24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400" b="1" spc="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ho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400" b="1" dirty="0">
                          <a:latin typeface="Heiti SC"/>
                          <a:cs typeface="Heiti SC"/>
                        </a:rPr>
                        <a:t>进阶语法</a:t>
                      </a:r>
                      <a:endParaRPr sz="24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283845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400" b="1" spc="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ho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400" b="1" dirty="0">
                          <a:latin typeface="Heiti SC"/>
                          <a:cs typeface="Heiti SC"/>
                        </a:rPr>
                        <a:t>高级语法</a:t>
                      </a:r>
                      <a:endParaRPr sz="24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270">
                <a:tc>
                  <a:txBody>
                    <a:bodyPr/>
                    <a:lstStyle/>
                    <a:p>
                      <a:pPr marL="52768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C00000"/>
                          </a:solidFill>
                          <a:latin typeface="Heiti SC"/>
                          <a:cs typeface="Heiti SC"/>
                        </a:rPr>
                        <a:t>函数式编程</a:t>
                      </a:r>
                      <a:endParaRPr sz="20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66611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C00000"/>
                          </a:solidFill>
                          <a:latin typeface="Heiti SC"/>
                          <a:cs typeface="Heiti SC"/>
                        </a:rPr>
                        <a:t>面向对象编程</a:t>
                      </a:r>
                      <a:endParaRPr sz="20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59690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Py</a:t>
                      </a:r>
                      <a:r>
                        <a:rPr sz="2000" b="1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th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oni</a:t>
                      </a:r>
                      <a:r>
                        <a:rPr sz="2000" b="1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Heiti SC"/>
                          <a:cs typeface="Heiti SC"/>
                        </a:rPr>
                        <a:t>编程</a:t>
                      </a:r>
                      <a:endParaRPr sz="20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2348" y="4518152"/>
            <a:ext cx="195453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latin typeface="Arial"/>
                <a:cs typeface="Arial"/>
              </a:rPr>
              <a:t>P</a:t>
            </a:r>
            <a:r>
              <a:rPr sz="2000" b="1" spc="35" dirty="0">
                <a:latin typeface="Arial"/>
                <a:cs typeface="Arial"/>
              </a:rPr>
              <a:t>y</a:t>
            </a:r>
            <a:r>
              <a:rPr sz="2000" b="1" spc="90" dirty="0">
                <a:latin typeface="Arial"/>
                <a:cs typeface="Arial"/>
              </a:rPr>
              <a:t>th</a:t>
            </a:r>
            <a:r>
              <a:rPr sz="2000" b="1" spc="125" dirty="0">
                <a:latin typeface="Arial"/>
                <a:cs typeface="Arial"/>
              </a:rPr>
              <a:t>o</a:t>
            </a:r>
            <a:r>
              <a:rPr sz="2000" b="1" spc="70" dirty="0">
                <a:latin typeface="Arial"/>
                <a:cs typeface="Arial"/>
              </a:rPr>
              <a:t>n</a:t>
            </a:r>
            <a:r>
              <a:rPr sz="2000" b="1" spc="-5" dirty="0">
                <a:latin typeface="Heiti SC"/>
                <a:cs typeface="Heiti SC"/>
              </a:rPr>
              <a:t>基础语法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11596" y="4518152"/>
            <a:ext cx="195453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latin typeface="Arial"/>
                <a:cs typeface="Arial"/>
              </a:rPr>
              <a:t>P</a:t>
            </a:r>
            <a:r>
              <a:rPr sz="2000" b="1" spc="35" dirty="0">
                <a:latin typeface="Arial"/>
                <a:cs typeface="Arial"/>
              </a:rPr>
              <a:t>y</a:t>
            </a:r>
            <a:r>
              <a:rPr sz="2000" b="1" spc="90" dirty="0">
                <a:latin typeface="Arial"/>
                <a:cs typeface="Arial"/>
              </a:rPr>
              <a:t>th</a:t>
            </a:r>
            <a:r>
              <a:rPr sz="2000" b="1" spc="125" dirty="0">
                <a:latin typeface="Arial"/>
                <a:cs typeface="Arial"/>
              </a:rPr>
              <a:t>o</a:t>
            </a:r>
            <a:r>
              <a:rPr sz="2000" b="1" spc="70" dirty="0">
                <a:latin typeface="Arial"/>
                <a:cs typeface="Arial"/>
              </a:rPr>
              <a:t>n</a:t>
            </a:r>
            <a:r>
              <a:rPr sz="2000" b="1" spc="-5" dirty="0">
                <a:latin typeface="Heiti SC"/>
                <a:cs typeface="Heiti SC"/>
              </a:rPr>
              <a:t>进阶语法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35076" y="4518152"/>
            <a:ext cx="195453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latin typeface="Arial"/>
                <a:cs typeface="Arial"/>
              </a:rPr>
              <a:t>P</a:t>
            </a:r>
            <a:r>
              <a:rPr sz="2000" b="1" spc="35" dirty="0">
                <a:latin typeface="Arial"/>
                <a:cs typeface="Arial"/>
              </a:rPr>
              <a:t>y</a:t>
            </a:r>
            <a:r>
              <a:rPr sz="2000" b="1" spc="90" dirty="0">
                <a:latin typeface="Arial"/>
                <a:cs typeface="Arial"/>
              </a:rPr>
              <a:t>th</a:t>
            </a:r>
            <a:r>
              <a:rPr sz="2000" b="1" spc="125" dirty="0">
                <a:latin typeface="Arial"/>
                <a:cs typeface="Arial"/>
              </a:rPr>
              <a:t>o</a:t>
            </a:r>
            <a:r>
              <a:rPr sz="2000" b="1" spc="70" dirty="0">
                <a:latin typeface="Arial"/>
                <a:cs typeface="Arial"/>
              </a:rPr>
              <a:t>n</a:t>
            </a:r>
            <a:r>
              <a:rPr sz="2000" b="1" spc="-5" dirty="0">
                <a:latin typeface="Heiti SC"/>
                <a:cs typeface="Heiti SC"/>
              </a:rPr>
              <a:t>高级语法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99922" y="4155947"/>
            <a:ext cx="7546340" cy="0"/>
          </a:xfrm>
          <a:custGeom>
            <a:avLst/>
            <a:gdLst/>
            <a:ahLst/>
            <a:cxnLst/>
            <a:rect l="l" t="t" r="r" b="b"/>
            <a:pathLst>
              <a:path w="7546340">
                <a:moveTo>
                  <a:pt x="0" y="0"/>
                </a:moveTo>
                <a:lnTo>
                  <a:pt x="7545984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87990" y="4083554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79">
                <a:moveTo>
                  <a:pt x="0" y="0"/>
                </a:moveTo>
                <a:lnTo>
                  <a:pt x="57911" y="72390"/>
                </a:lnTo>
                <a:lnTo>
                  <a:pt x="0" y="144780"/>
                </a:lnTo>
                <a:lnTo>
                  <a:pt x="144779" y="7239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9922" y="662179"/>
            <a:ext cx="0" cy="3514090"/>
          </a:xfrm>
          <a:custGeom>
            <a:avLst/>
            <a:gdLst/>
            <a:ahLst/>
            <a:cxnLst/>
            <a:rect l="l" t="t" r="r" b="b"/>
            <a:pathLst>
              <a:path h="3514090">
                <a:moveTo>
                  <a:pt x="0" y="3513531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7537" y="575309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80" h="144779">
                <a:moveTo>
                  <a:pt x="72390" y="0"/>
                </a:moveTo>
                <a:lnTo>
                  <a:pt x="0" y="144779"/>
                </a:lnTo>
                <a:lnTo>
                  <a:pt x="72390" y="86867"/>
                </a:lnTo>
                <a:lnTo>
                  <a:pt x="115824" y="86867"/>
                </a:lnTo>
                <a:lnTo>
                  <a:pt x="72390" y="0"/>
                </a:lnTo>
                <a:close/>
              </a:path>
              <a:path w="144780" h="144779">
                <a:moveTo>
                  <a:pt x="115824" y="86867"/>
                </a:moveTo>
                <a:lnTo>
                  <a:pt x="72390" y="86867"/>
                </a:lnTo>
                <a:lnTo>
                  <a:pt x="144780" y="144779"/>
                </a:lnTo>
                <a:lnTo>
                  <a:pt x="115824" y="868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72529" y="4069080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40" h="180339">
                <a:moveTo>
                  <a:pt x="89726" y="0"/>
                </a:moveTo>
                <a:lnTo>
                  <a:pt x="48484" y="10093"/>
                </a:lnTo>
                <a:lnTo>
                  <a:pt x="17306" y="36869"/>
                </a:lnTo>
                <a:lnTo>
                  <a:pt x="1172" y="75349"/>
                </a:lnTo>
                <a:lnTo>
                  <a:pt x="0" y="90494"/>
                </a:lnTo>
                <a:lnTo>
                  <a:pt x="1258" y="104997"/>
                </a:lnTo>
                <a:lnTo>
                  <a:pt x="17569" y="143277"/>
                </a:lnTo>
                <a:lnTo>
                  <a:pt x="48900" y="169869"/>
                </a:lnTo>
                <a:lnTo>
                  <a:pt x="90386" y="179830"/>
                </a:lnTo>
                <a:lnTo>
                  <a:pt x="104904" y="178587"/>
                </a:lnTo>
                <a:lnTo>
                  <a:pt x="143228" y="162304"/>
                </a:lnTo>
                <a:lnTo>
                  <a:pt x="169854" y="131000"/>
                </a:lnTo>
                <a:lnTo>
                  <a:pt x="179829" y="89572"/>
                </a:lnTo>
                <a:lnTo>
                  <a:pt x="178604" y="75036"/>
                </a:lnTo>
                <a:lnTo>
                  <a:pt x="162355" y="36659"/>
                </a:lnTo>
                <a:lnTo>
                  <a:pt x="131084" y="9992"/>
                </a:lnTo>
                <a:lnTo>
                  <a:pt x="89726" y="0"/>
                </a:lnTo>
                <a:close/>
              </a:path>
            </a:pathLst>
          </a:custGeom>
          <a:solidFill>
            <a:srgbClr val="1C8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00373" y="4069080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89726" y="0"/>
                </a:moveTo>
                <a:lnTo>
                  <a:pt x="48484" y="10093"/>
                </a:lnTo>
                <a:lnTo>
                  <a:pt x="17306" y="36869"/>
                </a:lnTo>
                <a:lnTo>
                  <a:pt x="1172" y="75349"/>
                </a:lnTo>
                <a:lnTo>
                  <a:pt x="0" y="90494"/>
                </a:lnTo>
                <a:lnTo>
                  <a:pt x="1258" y="104997"/>
                </a:lnTo>
                <a:lnTo>
                  <a:pt x="17569" y="143277"/>
                </a:lnTo>
                <a:lnTo>
                  <a:pt x="48900" y="169869"/>
                </a:lnTo>
                <a:lnTo>
                  <a:pt x="90386" y="179830"/>
                </a:lnTo>
                <a:lnTo>
                  <a:pt x="104904" y="178587"/>
                </a:lnTo>
                <a:lnTo>
                  <a:pt x="143228" y="162304"/>
                </a:lnTo>
                <a:lnTo>
                  <a:pt x="169854" y="131000"/>
                </a:lnTo>
                <a:lnTo>
                  <a:pt x="179829" y="89572"/>
                </a:lnTo>
                <a:lnTo>
                  <a:pt x="178604" y="75036"/>
                </a:lnTo>
                <a:lnTo>
                  <a:pt x="162355" y="36659"/>
                </a:lnTo>
                <a:lnTo>
                  <a:pt x="131084" y="9992"/>
                </a:lnTo>
                <a:lnTo>
                  <a:pt x="89726" y="0"/>
                </a:lnTo>
                <a:close/>
              </a:path>
            </a:pathLst>
          </a:custGeom>
          <a:solidFill>
            <a:srgbClr val="1C8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15503" y="4066033"/>
            <a:ext cx="180975" cy="180340"/>
          </a:xfrm>
          <a:custGeom>
            <a:avLst/>
            <a:gdLst/>
            <a:ahLst/>
            <a:cxnLst/>
            <a:rect l="l" t="t" r="r" b="b"/>
            <a:pathLst>
              <a:path w="180975" h="180339">
                <a:moveTo>
                  <a:pt x="89779" y="0"/>
                </a:moveTo>
                <a:lnTo>
                  <a:pt x="48492" y="10187"/>
                </a:lnTo>
                <a:lnTo>
                  <a:pt x="17297" y="36963"/>
                </a:lnTo>
                <a:lnTo>
                  <a:pt x="1160" y="75378"/>
                </a:lnTo>
                <a:lnTo>
                  <a:pt x="0" y="91460"/>
                </a:lnTo>
                <a:lnTo>
                  <a:pt x="1398" y="105828"/>
                </a:lnTo>
                <a:lnTo>
                  <a:pt x="18008" y="143710"/>
                </a:lnTo>
                <a:lnTo>
                  <a:pt x="49613" y="169990"/>
                </a:lnTo>
                <a:lnTo>
                  <a:pt x="91547" y="179822"/>
                </a:lnTo>
                <a:lnTo>
                  <a:pt x="106017" y="178469"/>
                </a:lnTo>
                <a:lnTo>
                  <a:pt x="144180" y="162002"/>
                </a:lnTo>
                <a:lnTo>
                  <a:pt x="170663" y="130602"/>
                </a:lnTo>
                <a:lnTo>
                  <a:pt x="180576" y="88995"/>
                </a:lnTo>
                <a:lnTo>
                  <a:pt x="179265" y="74539"/>
                </a:lnTo>
                <a:lnTo>
                  <a:pt x="162821" y="36399"/>
                </a:lnTo>
                <a:lnTo>
                  <a:pt x="131377" y="9917"/>
                </a:lnTo>
                <a:lnTo>
                  <a:pt x="89779" y="0"/>
                </a:lnTo>
                <a:close/>
              </a:path>
            </a:pathLst>
          </a:custGeom>
          <a:solidFill>
            <a:srgbClr val="1C8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66390" y="3217782"/>
            <a:ext cx="7740015" cy="798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25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1800" b="1" spc="30" dirty="0">
                <a:solidFill>
                  <a:srgbClr val="006FC0"/>
                </a:solidFill>
                <a:latin typeface="Arial"/>
                <a:cs typeface="Arial"/>
              </a:rPr>
              <a:t>y</a:t>
            </a:r>
            <a:r>
              <a:rPr sz="1800" b="1" spc="65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1800" b="1" spc="130" dirty="0">
                <a:solidFill>
                  <a:srgbClr val="006FC0"/>
                </a:solidFill>
                <a:latin typeface="Arial"/>
                <a:cs typeface="Arial"/>
              </a:rPr>
              <a:t>h</a:t>
            </a:r>
            <a:r>
              <a:rPr sz="1800" b="1" spc="75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1800" b="1" spc="6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网络爬虫与信息提取</a:t>
            </a:r>
            <a:endParaRPr sz="18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16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2000" b="1" spc="-5" dirty="0">
                <a:solidFill>
                  <a:srgbClr val="FF921A"/>
                </a:solidFill>
                <a:latin typeface="Heiti SC"/>
                <a:cs typeface="Heiti SC"/>
              </a:rPr>
              <a:t>语法深度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79343" y="229678"/>
            <a:ext cx="104076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921A"/>
                </a:solidFill>
                <a:latin typeface="Heiti SC"/>
                <a:cs typeface="Heiti SC"/>
              </a:rPr>
              <a:t>应用深度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5790" y="1788440"/>
            <a:ext cx="279400" cy="119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b="1" spc="-5" dirty="0">
                <a:latin typeface="Heiti SC"/>
                <a:cs typeface="Heiti SC"/>
              </a:rPr>
              <a:t>计 算 生 态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40278" y="2594389"/>
            <a:ext cx="244792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25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1800" b="1" spc="30" dirty="0">
                <a:solidFill>
                  <a:srgbClr val="006FC0"/>
                </a:solidFill>
                <a:latin typeface="Arial"/>
                <a:cs typeface="Arial"/>
              </a:rPr>
              <a:t>y</a:t>
            </a:r>
            <a:r>
              <a:rPr sz="1800" b="1" spc="65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1800" b="1" spc="130" dirty="0">
                <a:solidFill>
                  <a:srgbClr val="006FC0"/>
                </a:solidFill>
                <a:latin typeface="Arial"/>
                <a:cs typeface="Arial"/>
              </a:rPr>
              <a:t>h</a:t>
            </a:r>
            <a:r>
              <a:rPr sz="1800" b="1" spc="75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1800" b="1" spc="6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数据分析与展示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96792" y="1966197"/>
            <a:ext cx="221932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25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1800" b="1" spc="30" dirty="0">
                <a:solidFill>
                  <a:srgbClr val="006FC0"/>
                </a:solidFill>
                <a:latin typeface="Arial"/>
                <a:cs typeface="Arial"/>
              </a:rPr>
              <a:t>y</a:t>
            </a:r>
            <a:r>
              <a:rPr sz="1800" b="1" spc="65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1800" b="1" spc="130" dirty="0">
                <a:solidFill>
                  <a:srgbClr val="006FC0"/>
                </a:solidFill>
                <a:latin typeface="Arial"/>
                <a:cs typeface="Arial"/>
              </a:rPr>
              <a:t>h</a:t>
            </a:r>
            <a:r>
              <a:rPr sz="1800" b="1" spc="75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1800" b="1" spc="6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机器学习应用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06774" y="660257"/>
            <a:ext cx="2905125" cy="92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933450">
              <a:lnSpc>
                <a:spcPct val="100000"/>
              </a:lnSpc>
            </a:pPr>
            <a:r>
              <a:rPr sz="1800" b="1" spc="-70" dirty="0">
                <a:solidFill>
                  <a:srgbClr val="006FC0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25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1800" b="1" spc="30" dirty="0">
                <a:solidFill>
                  <a:srgbClr val="006FC0"/>
                </a:solidFill>
                <a:latin typeface="Arial"/>
                <a:cs typeface="Arial"/>
              </a:rPr>
              <a:t>y</a:t>
            </a:r>
            <a:r>
              <a:rPr sz="1800" b="1" spc="65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1800" b="1" spc="130" dirty="0">
                <a:solidFill>
                  <a:srgbClr val="006FC0"/>
                </a:solidFill>
                <a:latin typeface="Arial"/>
                <a:cs typeface="Arial"/>
              </a:rPr>
              <a:t>h</a:t>
            </a:r>
            <a:r>
              <a:rPr sz="1800" b="1" spc="75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1800" b="1" spc="6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科学计算三维可视化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13175" y="2043665"/>
            <a:ext cx="371982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5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2400" b="1" spc="10" dirty="0">
                <a:solidFill>
                  <a:srgbClr val="006FC0"/>
                </a:solidFill>
                <a:latin typeface="Arial"/>
                <a:cs typeface="Arial"/>
              </a:rPr>
              <a:t>y</a:t>
            </a:r>
            <a:r>
              <a:rPr sz="2400" b="1" spc="19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2400" b="1" spc="75" dirty="0">
                <a:solidFill>
                  <a:srgbClr val="006FC0"/>
                </a:solidFill>
                <a:latin typeface="Arial"/>
                <a:cs typeface="Arial"/>
              </a:rPr>
              <a:t>h</a:t>
            </a:r>
            <a:r>
              <a:rPr sz="2400" b="1" spc="90" dirty="0">
                <a:solidFill>
                  <a:srgbClr val="006FC0"/>
                </a:solidFill>
                <a:latin typeface="Arial"/>
                <a:cs typeface="Arial"/>
              </a:rPr>
              <a:t>on</a:t>
            </a:r>
            <a:r>
              <a:rPr sz="2400" b="1" spc="420" dirty="0">
                <a:solidFill>
                  <a:srgbClr val="006FC0"/>
                </a:solidFill>
                <a:latin typeface="Arial"/>
                <a:cs typeface="Arial"/>
              </a:rPr>
              <a:t>+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大数据</a:t>
            </a:r>
            <a:r>
              <a:rPr sz="2400" b="1" spc="420" dirty="0">
                <a:solidFill>
                  <a:srgbClr val="006FC0"/>
                </a:solidFill>
                <a:latin typeface="Arial"/>
                <a:cs typeface="Arial"/>
              </a:rPr>
              <a:t>+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人工智能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91559" y="2764822"/>
            <a:ext cx="402462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5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2400" b="1" spc="10" dirty="0">
                <a:solidFill>
                  <a:srgbClr val="006FC0"/>
                </a:solidFill>
                <a:latin typeface="Arial"/>
                <a:cs typeface="Arial"/>
              </a:rPr>
              <a:t>y</a:t>
            </a:r>
            <a:r>
              <a:rPr sz="2400" b="1" spc="19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2400" b="1" spc="75" dirty="0">
                <a:solidFill>
                  <a:srgbClr val="006FC0"/>
                </a:solidFill>
                <a:latin typeface="Arial"/>
                <a:cs typeface="Arial"/>
              </a:rPr>
              <a:t>h</a:t>
            </a:r>
            <a:r>
              <a:rPr sz="2400" b="1" spc="90" dirty="0">
                <a:solidFill>
                  <a:srgbClr val="006FC0"/>
                </a:solidFill>
                <a:latin typeface="Arial"/>
                <a:cs typeface="Arial"/>
              </a:rPr>
              <a:t>on</a:t>
            </a:r>
            <a:r>
              <a:rPr sz="2400" b="1" spc="420" dirty="0">
                <a:solidFill>
                  <a:srgbClr val="006FC0"/>
                </a:solidFill>
                <a:latin typeface="Arial"/>
                <a:cs typeface="Arial"/>
              </a:rPr>
              <a:t>+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嵌入式</a:t>
            </a:r>
            <a:r>
              <a:rPr sz="2400" b="1" spc="420" dirty="0">
                <a:solidFill>
                  <a:srgbClr val="006FC0"/>
                </a:solidFill>
                <a:latin typeface="Arial"/>
                <a:cs typeface="Arial"/>
              </a:rPr>
              <a:t>+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可编程硬件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1925" y="3110864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66570" y="1996584"/>
            <a:ext cx="561086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Arial Unicode MS"/>
                <a:cs typeface="Arial Unicode MS"/>
              </a:rPr>
              <a:t>全课程总结与学习展望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6324" y="694331"/>
            <a:ext cx="28854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35" dirty="0">
                <a:solidFill>
                  <a:srgbClr val="1C85EE"/>
                </a:solidFill>
                <a:latin typeface="Microsoft Sans Serif"/>
                <a:cs typeface="Microsoft Sans Serif"/>
              </a:rPr>
              <a:t>P</a:t>
            </a:r>
            <a:r>
              <a:rPr sz="2400" spc="75" dirty="0">
                <a:solidFill>
                  <a:srgbClr val="1C85EE"/>
                </a:solidFill>
                <a:latin typeface="Microsoft Sans Serif"/>
                <a:cs typeface="Microsoft Sans Serif"/>
              </a:rPr>
              <a:t>y</a:t>
            </a:r>
            <a:r>
              <a:rPr sz="2400" spc="170" dirty="0">
                <a:solidFill>
                  <a:srgbClr val="1C85EE"/>
                </a:solidFill>
                <a:latin typeface="Microsoft Sans Serif"/>
                <a:cs typeface="Microsoft Sans Serif"/>
              </a:rPr>
              <a:t>thon</a:t>
            </a:r>
            <a:r>
              <a:rPr sz="2400" dirty="0">
                <a:solidFill>
                  <a:srgbClr val="1C85EE"/>
                </a:solidFill>
              </a:rPr>
              <a:t>语言程序设计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1216" y="3579876"/>
            <a:ext cx="1538477" cy="5402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1925" y="3632453"/>
            <a:ext cx="1841508" cy="579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2348" y="4518152"/>
            <a:ext cx="195453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latin typeface="Arial"/>
                <a:cs typeface="Arial"/>
              </a:rPr>
              <a:t>P</a:t>
            </a:r>
            <a:r>
              <a:rPr sz="2000" b="1" spc="35" dirty="0">
                <a:latin typeface="Arial"/>
                <a:cs typeface="Arial"/>
              </a:rPr>
              <a:t>y</a:t>
            </a:r>
            <a:r>
              <a:rPr sz="2000" b="1" spc="90" dirty="0">
                <a:latin typeface="Arial"/>
                <a:cs typeface="Arial"/>
              </a:rPr>
              <a:t>th</a:t>
            </a:r>
            <a:r>
              <a:rPr sz="2000" b="1" spc="125" dirty="0">
                <a:latin typeface="Arial"/>
                <a:cs typeface="Arial"/>
              </a:rPr>
              <a:t>o</a:t>
            </a:r>
            <a:r>
              <a:rPr sz="2000" b="1" spc="70" dirty="0">
                <a:latin typeface="Arial"/>
                <a:cs typeface="Arial"/>
              </a:rPr>
              <a:t>n</a:t>
            </a:r>
            <a:r>
              <a:rPr sz="2000" b="1" spc="-5" dirty="0">
                <a:latin typeface="Heiti SC"/>
                <a:cs typeface="Heiti SC"/>
              </a:rPr>
              <a:t>基础语法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11596" y="4518152"/>
            <a:ext cx="195453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latin typeface="Arial"/>
                <a:cs typeface="Arial"/>
              </a:rPr>
              <a:t>P</a:t>
            </a:r>
            <a:r>
              <a:rPr sz="2000" b="1" spc="35" dirty="0">
                <a:latin typeface="Arial"/>
                <a:cs typeface="Arial"/>
              </a:rPr>
              <a:t>y</a:t>
            </a:r>
            <a:r>
              <a:rPr sz="2000" b="1" spc="90" dirty="0">
                <a:latin typeface="Arial"/>
                <a:cs typeface="Arial"/>
              </a:rPr>
              <a:t>th</a:t>
            </a:r>
            <a:r>
              <a:rPr sz="2000" b="1" spc="125" dirty="0">
                <a:latin typeface="Arial"/>
                <a:cs typeface="Arial"/>
              </a:rPr>
              <a:t>o</a:t>
            </a:r>
            <a:r>
              <a:rPr sz="2000" b="1" spc="70" dirty="0">
                <a:latin typeface="Arial"/>
                <a:cs typeface="Arial"/>
              </a:rPr>
              <a:t>n</a:t>
            </a:r>
            <a:r>
              <a:rPr sz="2000" b="1" spc="-5" dirty="0">
                <a:latin typeface="Heiti SC"/>
                <a:cs typeface="Heiti SC"/>
              </a:rPr>
              <a:t>进阶语法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35076" y="4518152"/>
            <a:ext cx="195453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latin typeface="Arial"/>
                <a:cs typeface="Arial"/>
              </a:rPr>
              <a:t>P</a:t>
            </a:r>
            <a:r>
              <a:rPr sz="2000" b="1" spc="35" dirty="0">
                <a:latin typeface="Arial"/>
                <a:cs typeface="Arial"/>
              </a:rPr>
              <a:t>y</a:t>
            </a:r>
            <a:r>
              <a:rPr sz="2000" b="1" spc="90" dirty="0">
                <a:latin typeface="Arial"/>
                <a:cs typeface="Arial"/>
              </a:rPr>
              <a:t>th</a:t>
            </a:r>
            <a:r>
              <a:rPr sz="2000" b="1" spc="125" dirty="0">
                <a:latin typeface="Arial"/>
                <a:cs typeface="Arial"/>
              </a:rPr>
              <a:t>o</a:t>
            </a:r>
            <a:r>
              <a:rPr sz="2000" b="1" spc="70" dirty="0">
                <a:latin typeface="Arial"/>
                <a:cs typeface="Arial"/>
              </a:rPr>
              <a:t>n</a:t>
            </a:r>
            <a:r>
              <a:rPr sz="2000" b="1" spc="-5" dirty="0">
                <a:latin typeface="Heiti SC"/>
                <a:cs typeface="Heiti SC"/>
              </a:rPr>
              <a:t>高级语法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99922" y="4155947"/>
            <a:ext cx="7546340" cy="0"/>
          </a:xfrm>
          <a:custGeom>
            <a:avLst/>
            <a:gdLst/>
            <a:ahLst/>
            <a:cxnLst/>
            <a:rect l="l" t="t" r="r" b="b"/>
            <a:pathLst>
              <a:path w="7546340">
                <a:moveTo>
                  <a:pt x="0" y="0"/>
                </a:moveTo>
                <a:lnTo>
                  <a:pt x="7545984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87990" y="4083554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79">
                <a:moveTo>
                  <a:pt x="0" y="0"/>
                </a:moveTo>
                <a:lnTo>
                  <a:pt x="57911" y="72390"/>
                </a:lnTo>
                <a:lnTo>
                  <a:pt x="0" y="144780"/>
                </a:lnTo>
                <a:lnTo>
                  <a:pt x="144779" y="7239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9922" y="662179"/>
            <a:ext cx="0" cy="3514090"/>
          </a:xfrm>
          <a:custGeom>
            <a:avLst/>
            <a:gdLst/>
            <a:ahLst/>
            <a:cxnLst/>
            <a:rect l="l" t="t" r="r" b="b"/>
            <a:pathLst>
              <a:path h="3514090">
                <a:moveTo>
                  <a:pt x="0" y="3513531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7537" y="575309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80" h="144779">
                <a:moveTo>
                  <a:pt x="72390" y="0"/>
                </a:moveTo>
                <a:lnTo>
                  <a:pt x="0" y="144779"/>
                </a:lnTo>
                <a:lnTo>
                  <a:pt x="72390" y="86867"/>
                </a:lnTo>
                <a:lnTo>
                  <a:pt x="115824" y="86867"/>
                </a:lnTo>
                <a:lnTo>
                  <a:pt x="72390" y="0"/>
                </a:lnTo>
                <a:close/>
              </a:path>
              <a:path w="144780" h="144779">
                <a:moveTo>
                  <a:pt x="115824" y="86867"/>
                </a:moveTo>
                <a:lnTo>
                  <a:pt x="72390" y="86867"/>
                </a:lnTo>
                <a:lnTo>
                  <a:pt x="144780" y="144779"/>
                </a:lnTo>
                <a:lnTo>
                  <a:pt x="115824" y="868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72529" y="4069080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40" h="180339">
                <a:moveTo>
                  <a:pt x="89726" y="0"/>
                </a:moveTo>
                <a:lnTo>
                  <a:pt x="48484" y="10093"/>
                </a:lnTo>
                <a:lnTo>
                  <a:pt x="17306" y="36869"/>
                </a:lnTo>
                <a:lnTo>
                  <a:pt x="1172" y="75349"/>
                </a:lnTo>
                <a:lnTo>
                  <a:pt x="0" y="90494"/>
                </a:lnTo>
                <a:lnTo>
                  <a:pt x="1258" y="104997"/>
                </a:lnTo>
                <a:lnTo>
                  <a:pt x="17569" y="143277"/>
                </a:lnTo>
                <a:lnTo>
                  <a:pt x="48900" y="169869"/>
                </a:lnTo>
                <a:lnTo>
                  <a:pt x="90386" y="179830"/>
                </a:lnTo>
                <a:lnTo>
                  <a:pt x="104904" y="178587"/>
                </a:lnTo>
                <a:lnTo>
                  <a:pt x="143228" y="162304"/>
                </a:lnTo>
                <a:lnTo>
                  <a:pt x="169854" y="131000"/>
                </a:lnTo>
                <a:lnTo>
                  <a:pt x="179829" y="89572"/>
                </a:lnTo>
                <a:lnTo>
                  <a:pt x="178604" y="75036"/>
                </a:lnTo>
                <a:lnTo>
                  <a:pt x="162355" y="36659"/>
                </a:lnTo>
                <a:lnTo>
                  <a:pt x="131084" y="9992"/>
                </a:lnTo>
                <a:lnTo>
                  <a:pt x="89726" y="0"/>
                </a:lnTo>
                <a:close/>
              </a:path>
            </a:pathLst>
          </a:custGeom>
          <a:solidFill>
            <a:srgbClr val="1C8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00373" y="4069080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89726" y="0"/>
                </a:moveTo>
                <a:lnTo>
                  <a:pt x="48484" y="10093"/>
                </a:lnTo>
                <a:lnTo>
                  <a:pt x="17306" y="36869"/>
                </a:lnTo>
                <a:lnTo>
                  <a:pt x="1172" y="75349"/>
                </a:lnTo>
                <a:lnTo>
                  <a:pt x="0" y="90494"/>
                </a:lnTo>
                <a:lnTo>
                  <a:pt x="1258" y="104997"/>
                </a:lnTo>
                <a:lnTo>
                  <a:pt x="17569" y="143277"/>
                </a:lnTo>
                <a:lnTo>
                  <a:pt x="48900" y="169869"/>
                </a:lnTo>
                <a:lnTo>
                  <a:pt x="90386" y="179830"/>
                </a:lnTo>
                <a:lnTo>
                  <a:pt x="104904" y="178587"/>
                </a:lnTo>
                <a:lnTo>
                  <a:pt x="143228" y="162304"/>
                </a:lnTo>
                <a:lnTo>
                  <a:pt x="169854" y="131000"/>
                </a:lnTo>
                <a:lnTo>
                  <a:pt x="179829" y="89572"/>
                </a:lnTo>
                <a:lnTo>
                  <a:pt x="178604" y="75036"/>
                </a:lnTo>
                <a:lnTo>
                  <a:pt x="162355" y="36659"/>
                </a:lnTo>
                <a:lnTo>
                  <a:pt x="131084" y="9992"/>
                </a:lnTo>
                <a:lnTo>
                  <a:pt x="89726" y="0"/>
                </a:lnTo>
                <a:close/>
              </a:path>
            </a:pathLst>
          </a:custGeom>
          <a:solidFill>
            <a:srgbClr val="1C8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15503" y="4066033"/>
            <a:ext cx="180975" cy="180340"/>
          </a:xfrm>
          <a:custGeom>
            <a:avLst/>
            <a:gdLst/>
            <a:ahLst/>
            <a:cxnLst/>
            <a:rect l="l" t="t" r="r" b="b"/>
            <a:pathLst>
              <a:path w="180975" h="180339">
                <a:moveTo>
                  <a:pt x="89779" y="0"/>
                </a:moveTo>
                <a:lnTo>
                  <a:pt x="48492" y="10187"/>
                </a:lnTo>
                <a:lnTo>
                  <a:pt x="17297" y="36963"/>
                </a:lnTo>
                <a:lnTo>
                  <a:pt x="1160" y="75378"/>
                </a:lnTo>
                <a:lnTo>
                  <a:pt x="0" y="91460"/>
                </a:lnTo>
                <a:lnTo>
                  <a:pt x="1398" y="105828"/>
                </a:lnTo>
                <a:lnTo>
                  <a:pt x="18008" y="143710"/>
                </a:lnTo>
                <a:lnTo>
                  <a:pt x="49613" y="169990"/>
                </a:lnTo>
                <a:lnTo>
                  <a:pt x="91547" y="179822"/>
                </a:lnTo>
                <a:lnTo>
                  <a:pt x="106017" y="178469"/>
                </a:lnTo>
                <a:lnTo>
                  <a:pt x="144180" y="162002"/>
                </a:lnTo>
                <a:lnTo>
                  <a:pt x="170663" y="130602"/>
                </a:lnTo>
                <a:lnTo>
                  <a:pt x="180576" y="88995"/>
                </a:lnTo>
                <a:lnTo>
                  <a:pt x="179265" y="74539"/>
                </a:lnTo>
                <a:lnTo>
                  <a:pt x="162821" y="36399"/>
                </a:lnTo>
                <a:lnTo>
                  <a:pt x="131377" y="9917"/>
                </a:lnTo>
                <a:lnTo>
                  <a:pt x="89779" y="0"/>
                </a:lnTo>
                <a:close/>
              </a:path>
            </a:pathLst>
          </a:custGeom>
          <a:solidFill>
            <a:srgbClr val="1C8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965841" y="3736701"/>
            <a:ext cx="104076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921A"/>
                </a:solidFill>
                <a:latin typeface="Heiti SC"/>
                <a:cs typeface="Heiti SC"/>
              </a:rPr>
              <a:t>语法深度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79343" y="229678"/>
            <a:ext cx="104076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921A"/>
                </a:solidFill>
                <a:latin typeface="Heiti SC"/>
                <a:cs typeface="Heiti SC"/>
              </a:rPr>
              <a:t>应用深度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5790" y="1788440"/>
            <a:ext cx="279400" cy="119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b="1" spc="-5" dirty="0">
                <a:latin typeface="Heiti SC"/>
                <a:cs typeface="Heiti SC"/>
              </a:rPr>
              <a:t>计 算 生 态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78636" y="634746"/>
            <a:ext cx="3206495" cy="31622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008261" y="2775407"/>
            <a:ext cx="31648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网易云课堂</a:t>
            </a:r>
            <a:r>
              <a:rPr sz="2400" b="1" spc="114" dirty="0">
                <a:solidFill>
                  <a:srgbClr val="006FC0"/>
                </a:solidFill>
                <a:latin typeface="Heiti SC"/>
                <a:cs typeface="Heiti SC"/>
              </a:rPr>
              <a:t> 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微专业课程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02749" y="1349248"/>
            <a:ext cx="3837304" cy="878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85115">
              <a:lnSpc>
                <a:spcPct val="15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爱课程中国大学</a:t>
            </a:r>
            <a:r>
              <a:rPr sz="2400" b="1" spc="110" dirty="0">
                <a:solidFill>
                  <a:srgbClr val="006FC0"/>
                </a:solidFill>
                <a:latin typeface="Arial"/>
                <a:cs typeface="Arial"/>
              </a:rPr>
              <a:t>MOOC 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在线开放课程</a:t>
            </a:r>
            <a:r>
              <a:rPr sz="2400" b="1" spc="114" dirty="0">
                <a:solidFill>
                  <a:srgbClr val="006FC0"/>
                </a:solidFill>
                <a:latin typeface="Heiti SC"/>
                <a:cs typeface="Heiti SC"/>
              </a:rPr>
              <a:t> </a:t>
            </a:r>
            <a:r>
              <a:rPr sz="2400" b="1" spc="450" dirty="0">
                <a:solidFill>
                  <a:srgbClr val="006FC0"/>
                </a:solidFill>
                <a:latin typeface="Arial"/>
                <a:cs typeface="Arial"/>
              </a:rPr>
              <a:t>&amp;</a:t>
            </a:r>
            <a:r>
              <a:rPr sz="2400" b="1" spc="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微专业课程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126020" y="3324225"/>
            <a:ext cx="1030605" cy="488315"/>
          </a:xfrm>
          <a:custGeom>
            <a:avLst/>
            <a:gdLst/>
            <a:ahLst/>
            <a:cxnLst/>
            <a:rect l="l" t="t" r="r" b="b"/>
            <a:pathLst>
              <a:path w="1030604" h="488314">
                <a:moveTo>
                  <a:pt x="1030300" y="0"/>
                </a:moveTo>
                <a:lnTo>
                  <a:pt x="0" y="488035"/>
                </a:lnTo>
              </a:path>
            </a:pathLst>
          </a:custGeom>
          <a:ln w="2514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22716" y="3749432"/>
            <a:ext cx="142240" cy="114935"/>
          </a:xfrm>
          <a:custGeom>
            <a:avLst/>
            <a:gdLst/>
            <a:ahLst/>
            <a:cxnLst/>
            <a:rect l="l" t="t" r="r" b="b"/>
            <a:pathLst>
              <a:path w="142239" h="114935">
                <a:moveTo>
                  <a:pt x="87591" y="0"/>
                </a:moveTo>
                <a:lnTo>
                  <a:pt x="0" y="111759"/>
                </a:lnTo>
                <a:lnTo>
                  <a:pt x="141960" y="114769"/>
                </a:lnTo>
                <a:lnTo>
                  <a:pt x="8759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32067" y="3307460"/>
            <a:ext cx="459105" cy="537845"/>
          </a:xfrm>
          <a:custGeom>
            <a:avLst/>
            <a:gdLst/>
            <a:ahLst/>
            <a:cxnLst/>
            <a:rect l="l" t="t" r="r" b="b"/>
            <a:pathLst>
              <a:path w="459104" h="537845">
                <a:moveTo>
                  <a:pt x="0" y="0"/>
                </a:moveTo>
                <a:lnTo>
                  <a:pt x="458622" y="537362"/>
                </a:lnTo>
              </a:path>
            </a:pathLst>
          </a:custGeom>
          <a:ln w="2514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34144" y="3793937"/>
            <a:ext cx="130810" cy="138430"/>
          </a:xfrm>
          <a:custGeom>
            <a:avLst/>
            <a:gdLst/>
            <a:ahLst/>
            <a:cxnLst/>
            <a:rect l="l" t="t" r="r" b="b"/>
            <a:pathLst>
              <a:path w="130809" h="138429">
                <a:moveTo>
                  <a:pt x="96608" y="0"/>
                </a:moveTo>
                <a:lnTo>
                  <a:pt x="0" y="82435"/>
                </a:lnTo>
                <a:lnTo>
                  <a:pt x="130746" y="137820"/>
                </a:lnTo>
                <a:lnTo>
                  <a:pt x="96608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68551" y="1317174"/>
            <a:ext cx="482600" cy="310515"/>
          </a:xfrm>
          <a:custGeom>
            <a:avLst/>
            <a:gdLst/>
            <a:ahLst/>
            <a:cxnLst/>
            <a:rect l="l" t="t" r="r" b="b"/>
            <a:pathLst>
              <a:path w="482600" h="310514">
                <a:moveTo>
                  <a:pt x="482612" y="310032"/>
                </a:moveTo>
                <a:lnTo>
                  <a:pt x="0" y="0"/>
                </a:lnTo>
              </a:path>
            </a:pathLst>
          </a:custGeom>
          <a:ln w="2514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72377" y="1255393"/>
            <a:ext cx="141605" cy="122555"/>
          </a:xfrm>
          <a:custGeom>
            <a:avLst/>
            <a:gdLst/>
            <a:ahLst/>
            <a:cxnLst/>
            <a:rect l="l" t="t" r="r" b="b"/>
            <a:pathLst>
              <a:path w="141604" h="122555">
                <a:moveTo>
                  <a:pt x="0" y="0"/>
                </a:moveTo>
                <a:lnTo>
                  <a:pt x="72529" y="122072"/>
                </a:lnTo>
                <a:lnTo>
                  <a:pt x="141173" y="15227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86091" y="2351151"/>
            <a:ext cx="465455" cy="282575"/>
          </a:xfrm>
          <a:custGeom>
            <a:avLst/>
            <a:gdLst/>
            <a:ahLst/>
            <a:cxnLst/>
            <a:rect l="l" t="t" r="r" b="b"/>
            <a:pathLst>
              <a:path w="465454" h="282575">
                <a:moveTo>
                  <a:pt x="465048" y="0"/>
                </a:moveTo>
                <a:lnTo>
                  <a:pt x="0" y="282346"/>
                </a:lnTo>
              </a:path>
            </a:pathLst>
          </a:custGeom>
          <a:ln w="2514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88378" y="2572622"/>
            <a:ext cx="141605" cy="120650"/>
          </a:xfrm>
          <a:custGeom>
            <a:avLst/>
            <a:gdLst/>
            <a:ahLst/>
            <a:cxnLst/>
            <a:rect l="l" t="t" r="r" b="b"/>
            <a:pathLst>
              <a:path w="141604" h="120650">
                <a:moveTo>
                  <a:pt x="75603" y="0"/>
                </a:moveTo>
                <a:lnTo>
                  <a:pt x="0" y="120192"/>
                </a:lnTo>
                <a:lnTo>
                  <a:pt x="141516" y="108559"/>
                </a:lnTo>
                <a:lnTo>
                  <a:pt x="7560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0490">
              <a:lnSpc>
                <a:spcPct val="100000"/>
              </a:lnSpc>
            </a:pPr>
            <a:r>
              <a:rPr dirty="0"/>
              <a:t>这是广告</a:t>
            </a:r>
          </a:p>
        </p:txBody>
      </p:sp>
      <p:sp>
        <p:nvSpPr>
          <p:cNvPr id="6" name="object 6"/>
          <p:cNvSpPr/>
          <p:nvPr/>
        </p:nvSpPr>
        <p:spPr>
          <a:xfrm>
            <a:off x="395477" y="1324355"/>
            <a:ext cx="2160269" cy="34724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53848" y="1445545"/>
            <a:ext cx="3436620" cy="300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4020" indent="-401955">
              <a:lnSpc>
                <a:spcPct val="100000"/>
              </a:lnSpc>
              <a:tabLst>
                <a:tab pos="2508885" algn="l"/>
              </a:tabLst>
            </a:pPr>
            <a:r>
              <a:rPr sz="2400" b="1" spc="5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2400" b="1" spc="10" dirty="0">
                <a:solidFill>
                  <a:srgbClr val="006FC0"/>
                </a:solidFill>
                <a:latin typeface="Arial"/>
                <a:cs typeface="Arial"/>
              </a:rPr>
              <a:t>y</a:t>
            </a:r>
            <a:r>
              <a:rPr sz="2400" b="1" spc="19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2400" b="1" spc="75" dirty="0">
                <a:solidFill>
                  <a:srgbClr val="006FC0"/>
                </a:solidFill>
                <a:latin typeface="Arial"/>
                <a:cs typeface="Arial"/>
              </a:rPr>
              <a:t>h</a:t>
            </a:r>
            <a:r>
              <a:rPr sz="2400" b="1" spc="90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400" b="1" spc="95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应用基础	微专业</a:t>
            </a:r>
            <a:endParaRPr sz="2400">
              <a:latin typeface="Heiti SC"/>
              <a:cs typeface="Heiti SC"/>
            </a:endParaRPr>
          </a:p>
          <a:p>
            <a:pPr marL="160020" marR="323850" indent="-635" algn="ctr">
              <a:lnSpc>
                <a:spcPct val="200000"/>
              </a:lnSpc>
              <a:spcBef>
                <a:spcPts val="1860"/>
              </a:spcBef>
            </a:pPr>
            <a:r>
              <a:rPr sz="2000" b="1" spc="-25" dirty="0">
                <a:latin typeface="Arial"/>
                <a:cs typeface="Arial"/>
              </a:rPr>
              <a:t>P</a:t>
            </a:r>
            <a:r>
              <a:rPr sz="2000" b="1" spc="35" dirty="0">
                <a:latin typeface="Arial"/>
                <a:cs typeface="Arial"/>
              </a:rPr>
              <a:t>y</a:t>
            </a:r>
            <a:r>
              <a:rPr sz="2000" b="1" spc="90" dirty="0">
                <a:latin typeface="Arial"/>
                <a:cs typeface="Arial"/>
              </a:rPr>
              <a:t>th</a:t>
            </a:r>
            <a:r>
              <a:rPr sz="2000" b="1" spc="125" dirty="0">
                <a:latin typeface="Arial"/>
                <a:cs typeface="Arial"/>
              </a:rPr>
              <a:t>o</a:t>
            </a:r>
            <a:r>
              <a:rPr sz="2000" b="1" spc="70" dirty="0">
                <a:latin typeface="Arial"/>
                <a:cs typeface="Arial"/>
              </a:rPr>
              <a:t>n</a:t>
            </a:r>
            <a:r>
              <a:rPr sz="2000" b="1" spc="-5" dirty="0">
                <a:latin typeface="Heiti SC"/>
                <a:cs typeface="Heiti SC"/>
              </a:rPr>
              <a:t>从入门到精通 </a:t>
            </a:r>
            <a:r>
              <a:rPr sz="2000" b="1" spc="114" dirty="0">
                <a:latin typeface="Arial"/>
                <a:cs typeface="Arial"/>
              </a:rPr>
              <a:t>11</a:t>
            </a:r>
            <a:r>
              <a:rPr sz="2000" b="1" spc="-5" dirty="0">
                <a:latin typeface="Heiti SC"/>
                <a:cs typeface="Heiti SC"/>
              </a:rPr>
              <a:t>周的</a:t>
            </a:r>
            <a:r>
              <a:rPr sz="2000" b="1" spc="-25" dirty="0">
                <a:latin typeface="Arial"/>
                <a:cs typeface="Arial"/>
              </a:rPr>
              <a:t>P</a:t>
            </a:r>
            <a:r>
              <a:rPr sz="2000" b="1" spc="35" dirty="0">
                <a:latin typeface="Arial"/>
                <a:cs typeface="Arial"/>
              </a:rPr>
              <a:t>y</a:t>
            </a:r>
            <a:r>
              <a:rPr sz="2000" b="1" spc="90" dirty="0">
                <a:latin typeface="Arial"/>
                <a:cs typeface="Arial"/>
              </a:rPr>
              <a:t>th</a:t>
            </a:r>
            <a:r>
              <a:rPr sz="2000" b="1" spc="125" dirty="0">
                <a:latin typeface="Arial"/>
                <a:cs typeface="Arial"/>
              </a:rPr>
              <a:t>o</a:t>
            </a:r>
            <a:r>
              <a:rPr sz="2000" b="1" spc="70" dirty="0">
                <a:latin typeface="Arial"/>
                <a:cs typeface="Arial"/>
              </a:rPr>
              <a:t>n</a:t>
            </a:r>
            <a:r>
              <a:rPr sz="2000" b="1" spc="-5" dirty="0">
                <a:latin typeface="Heiti SC"/>
                <a:cs typeface="Heiti SC"/>
              </a:rPr>
              <a:t>大牛计划 适合有编程基础同学 主要以精通</a:t>
            </a:r>
            <a:r>
              <a:rPr sz="2000" b="1" spc="-25" dirty="0">
                <a:latin typeface="Arial"/>
                <a:cs typeface="Arial"/>
              </a:rPr>
              <a:t>P</a:t>
            </a:r>
            <a:r>
              <a:rPr sz="2000" b="1" spc="35" dirty="0">
                <a:latin typeface="Arial"/>
                <a:cs typeface="Arial"/>
              </a:rPr>
              <a:t>y</a:t>
            </a:r>
            <a:r>
              <a:rPr sz="2000" b="1" spc="90" dirty="0">
                <a:latin typeface="Arial"/>
                <a:cs typeface="Arial"/>
              </a:rPr>
              <a:t>th</a:t>
            </a:r>
            <a:r>
              <a:rPr sz="2000" b="1" spc="125" dirty="0">
                <a:latin typeface="Arial"/>
                <a:cs typeface="Arial"/>
              </a:rPr>
              <a:t>o</a:t>
            </a:r>
            <a:r>
              <a:rPr sz="2000" b="1" spc="70" dirty="0">
                <a:latin typeface="Arial"/>
                <a:cs typeface="Arial"/>
              </a:rPr>
              <a:t>n</a:t>
            </a:r>
            <a:r>
              <a:rPr sz="2000" b="1" spc="-5" dirty="0">
                <a:latin typeface="Heiti SC"/>
                <a:cs typeface="Heiti SC"/>
              </a:rPr>
              <a:t>为目标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05371" y="2045207"/>
            <a:ext cx="2376677" cy="23766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0490">
              <a:lnSpc>
                <a:spcPts val="4795"/>
              </a:lnSpc>
            </a:pPr>
            <a:r>
              <a:rPr dirty="0"/>
              <a:t>学习展望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08666" y="1601263"/>
            <a:ext cx="7921625" cy="281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86690" algn="ctr">
              <a:lnSpc>
                <a:spcPct val="100000"/>
              </a:lnSpc>
            </a:pPr>
            <a:r>
              <a:rPr sz="2400" b="1" spc="5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2400" b="1" spc="10" dirty="0">
                <a:solidFill>
                  <a:srgbClr val="006FC0"/>
                </a:solidFill>
                <a:latin typeface="Arial"/>
                <a:cs typeface="Arial"/>
              </a:rPr>
              <a:t>y</a:t>
            </a:r>
            <a:r>
              <a:rPr sz="2400" b="1" spc="19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2400" b="1" spc="75" dirty="0">
                <a:solidFill>
                  <a:srgbClr val="006FC0"/>
                </a:solidFill>
                <a:latin typeface="Arial"/>
                <a:cs typeface="Arial"/>
              </a:rPr>
              <a:t>h</a:t>
            </a:r>
            <a:r>
              <a:rPr sz="2400" b="1" spc="90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400" b="1" spc="95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未来之路在哪里？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2150">
              <a:latin typeface="Times New Roman"/>
              <a:cs typeface="Times New Roman"/>
            </a:endParaRPr>
          </a:p>
          <a:p>
            <a:pPr marL="234315" indent="-221615">
              <a:lnSpc>
                <a:spcPct val="100000"/>
              </a:lnSpc>
              <a:buClr>
                <a:srgbClr val="007EDE"/>
              </a:buClr>
              <a:buFont typeface="Microsoft Sans Serif"/>
              <a:buChar char="-"/>
              <a:tabLst>
                <a:tab pos="234950" algn="l"/>
              </a:tabLst>
            </a:pPr>
            <a:r>
              <a:rPr sz="2400" b="1" spc="-25" dirty="0">
                <a:latin typeface="Arial"/>
                <a:cs typeface="Arial"/>
              </a:rPr>
              <a:t>P</a:t>
            </a:r>
            <a:r>
              <a:rPr sz="2400" b="1" spc="45" dirty="0">
                <a:latin typeface="Arial"/>
                <a:cs typeface="Arial"/>
              </a:rPr>
              <a:t>y</a:t>
            </a:r>
            <a:r>
              <a:rPr sz="2400" b="1" spc="95" dirty="0">
                <a:latin typeface="Arial"/>
                <a:cs typeface="Arial"/>
              </a:rPr>
              <a:t>t</a:t>
            </a:r>
            <a:r>
              <a:rPr sz="2400" b="1" spc="170" dirty="0">
                <a:latin typeface="Arial"/>
                <a:cs typeface="Arial"/>
              </a:rPr>
              <a:t>h</a:t>
            </a:r>
            <a:r>
              <a:rPr sz="2400" b="1" spc="110" dirty="0">
                <a:latin typeface="Arial"/>
                <a:cs typeface="Arial"/>
              </a:rPr>
              <a:t>o</a:t>
            </a:r>
            <a:r>
              <a:rPr sz="2400" b="1" spc="85" dirty="0">
                <a:latin typeface="Arial"/>
                <a:cs typeface="Arial"/>
              </a:rPr>
              <a:t>n</a:t>
            </a:r>
            <a:r>
              <a:rPr sz="2400" b="1" spc="30" dirty="0">
                <a:latin typeface="Arial"/>
                <a:cs typeface="Arial"/>
              </a:rPr>
              <a:t> </a:t>
            </a:r>
            <a:r>
              <a:rPr sz="2400" b="1" spc="-229" dirty="0">
                <a:latin typeface="Arial"/>
                <a:cs typeface="Arial"/>
              </a:rPr>
              <a:t>E</a:t>
            </a:r>
            <a:r>
              <a:rPr sz="2400" b="1" spc="25" dirty="0">
                <a:latin typeface="Arial"/>
                <a:cs typeface="Arial"/>
              </a:rPr>
              <a:t>v</a:t>
            </a:r>
            <a:r>
              <a:rPr sz="2400" b="1" spc="60" dirty="0">
                <a:latin typeface="Arial"/>
                <a:cs typeface="Arial"/>
              </a:rPr>
              <a:t>e</a:t>
            </a:r>
            <a:r>
              <a:rPr sz="2400" b="1" spc="180" dirty="0">
                <a:latin typeface="Arial"/>
                <a:cs typeface="Arial"/>
              </a:rPr>
              <a:t>r</a:t>
            </a:r>
            <a:r>
              <a:rPr sz="2400" b="1" spc="110" dirty="0">
                <a:latin typeface="Arial"/>
                <a:cs typeface="Arial"/>
              </a:rPr>
              <a:t>yw</a:t>
            </a:r>
            <a:r>
              <a:rPr sz="2400" b="1" spc="75" dirty="0">
                <a:latin typeface="Arial"/>
                <a:cs typeface="Arial"/>
              </a:rPr>
              <a:t>h</a:t>
            </a:r>
            <a:r>
              <a:rPr sz="2400" b="1" spc="60" dirty="0">
                <a:latin typeface="Arial"/>
                <a:cs typeface="Arial"/>
              </a:rPr>
              <a:t>e</a:t>
            </a:r>
            <a:r>
              <a:rPr sz="2400" b="1" spc="70" dirty="0">
                <a:latin typeface="Arial"/>
                <a:cs typeface="Arial"/>
              </a:rPr>
              <a:t>r</a:t>
            </a:r>
            <a:r>
              <a:rPr sz="2400" b="1" spc="60" dirty="0">
                <a:latin typeface="Arial"/>
                <a:cs typeface="Arial"/>
              </a:rPr>
              <a:t>e</a:t>
            </a:r>
            <a:r>
              <a:rPr sz="2400" b="1" dirty="0">
                <a:latin typeface="Heiti SC"/>
                <a:cs typeface="Heiti SC"/>
              </a:rPr>
              <a:t>，</a:t>
            </a:r>
            <a:r>
              <a:rPr sz="2400" b="1" spc="5" dirty="0">
                <a:latin typeface="Arial"/>
                <a:cs typeface="Arial"/>
              </a:rPr>
              <a:t>P</a:t>
            </a:r>
            <a:r>
              <a:rPr sz="2400" b="1" spc="10" dirty="0">
                <a:latin typeface="Arial"/>
                <a:cs typeface="Arial"/>
              </a:rPr>
              <a:t>y</a:t>
            </a:r>
            <a:r>
              <a:rPr sz="2400" b="1" spc="190" dirty="0">
                <a:latin typeface="Arial"/>
                <a:cs typeface="Arial"/>
              </a:rPr>
              <a:t>t</a:t>
            </a:r>
            <a:r>
              <a:rPr sz="2400" b="1" spc="75" dirty="0">
                <a:latin typeface="Arial"/>
                <a:cs typeface="Arial"/>
              </a:rPr>
              <a:t>h</a:t>
            </a:r>
            <a:r>
              <a:rPr sz="2400" b="1" spc="90" dirty="0">
                <a:latin typeface="Arial"/>
                <a:cs typeface="Arial"/>
              </a:rPr>
              <a:t>o</a:t>
            </a:r>
            <a:r>
              <a:rPr sz="2400" b="1" spc="95" dirty="0">
                <a:latin typeface="Arial"/>
                <a:cs typeface="Arial"/>
              </a:rPr>
              <a:t>n</a:t>
            </a:r>
            <a:r>
              <a:rPr sz="2400" b="1" dirty="0">
                <a:latin typeface="Heiti SC"/>
                <a:cs typeface="Heiti SC"/>
              </a:rPr>
              <a:t>无处不在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7EDE"/>
              </a:buClr>
              <a:buFont typeface="Microsoft Sans Serif"/>
              <a:buChar char="-"/>
            </a:pPr>
            <a:endParaRPr sz="2500">
              <a:latin typeface="Times New Roman"/>
              <a:cs typeface="Times New Roman"/>
            </a:endParaRPr>
          </a:p>
          <a:p>
            <a:pPr marL="233679" indent="-220979">
              <a:lnSpc>
                <a:spcPct val="100000"/>
              </a:lnSpc>
              <a:buClr>
                <a:srgbClr val="007EDE"/>
              </a:buClr>
              <a:buFont typeface="Microsoft Sans Serif"/>
              <a:buChar char="-"/>
              <a:tabLst>
                <a:tab pos="234315" algn="l"/>
              </a:tabLst>
            </a:pPr>
            <a:r>
              <a:rPr sz="2400" b="1" spc="5" dirty="0">
                <a:latin typeface="Arial"/>
                <a:cs typeface="Arial"/>
              </a:rPr>
              <a:t>P</a:t>
            </a:r>
            <a:r>
              <a:rPr sz="2400" b="1" spc="10" dirty="0">
                <a:latin typeface="Arial"/>
                <a:cs typeface="Arial"/>
              </a:rPr>
              <a:t>y</a:t>
            </a:r>
            <a:r>
              <a:rPr sz="2400" b="1" spc="190" dirty="0">
                <a:latin typeface="Arial"/>
                <a:cs typeface="Arial"/>
              </a:rPr>
              <a:t>t</a:t>
            </a:r>
            <a:r>
              <a:rPr sz="2400" b="1" spc="75" dirty="0">
                <a:latin typeface="Arial"/>
                <a:cs typeface="Arial"/>
              </a:rPr>
              <a:t>h</a:t>
            </a:r>
            <a:r>
              <a:rPr sz="2400" b="1" spc="90" dirty="0">
                <a:latin typeface="Arial"/>
                <a:cs typeface="Arial"/>
              </a:rPr>
              <a:t>o</a:t>
            </a:r>
            <a:r>
              <a:rPr sz="2400" b="1" spc="95" dirty="0">
                <a:latin typeface="Arial"/>
                <a:cs typeface="Arial"/>
              </a:rPr>
              <a:t>n</a:t>
            </a:r>
            <a:r>
              <a:rPr sz="2400" b="1" spc="30" dirty="0">
                <a:latin typeface="Arial"/>
                <a:cs typeface="Arial"/>
              </a:rPr>
              <a:t> </a:t>
            </a:r>
            <a:r>
              <a:rPr sz="2400" b="1" spc="90" dirty="0">
                <a:latin typeface="Arial"/>
                <a:cs typeface="Arial"/>
              </a:rPr>
              <a:t>O</a:t>
            </a:r>
            <a:r>
              <a:rPr sz="2400" b="1" spc="80" dirty="0">
                <a:latin typeface="Arial"/>
                <a:cs typeface="Arial"/>
              </a:rPr>
              <a:t>n</a:t>
            </a:r>
            <a:r>
              <a:rPr sz="2400" b="1" spc="35" dirty="0">
                <a:latin typeface="Arial"/>
                <a:cs typeface="Arial"/>
              </a:rPr>
              <a:t>l</a:t>
            </a:r>
            <a:r>
              <a:rPr sz="2400" b="1" spc="40" dirty="0">
                <a:latin typeface="Arial"/>
                <a:cs typeface="Arial"/>
              </a:rPr>
              <a:t>y</a:t>
            </a:r>
            <a:r>
              <a:rPr sz="2400" b="1" spc="45" dirty="0">
                <a:latin typeface="Arial"/>
                <a:cs typeface="Arial"/>
              </a:rPr>
              <a:t> </a:t>
            </a:r>
            <a:r>
              <a:rPr sz="2400" b="1" spc="295" dirty="0">
                <a:latin typeface="Arial"/>
                <a:cs typeface="Arial"/>
              </a:rPr>
              <a:t>N</a:t>
            </a:r>
            <a:r>
              <a:rPr sz="2400" b="1" spc="190" dirty="0">
                <a:latin typeface="Arial"/>
                <a:cs typeface="Arial"/>
              </a:rPr>
              <a:t>o</a:t>
            </a:r>
            <a:r>
              <a:rPr sz="2400" b="1" spc="105" dirty="0">
                <a:latin typeface="Arial"/>
                <a:cs typeface="Arial"/>
              </a:rPr>
              <a:t>t</a:t>
            </a:r>
            <a:r>
              <a:rPr sz="2400" b="1" spc="45" dirty="0">
                <a:latin typeface="Arial"/>
                <a:cs typeface="Arial"/>
              </a:rPr>
              <a:t> </a:t>
            </a:r>
            <a:r>
              <a:rPr sz="2400" b="1" spc="-75" dirty="0">
                <a:latin typeface="Arial"/>
                <a:cs typeface="Arial"/>
              </a:rPr>
              <a:t>En</a:t>
            </a:r>
            <a:r>
              <a:rPr sz="2400" b="1" spc="90" dirty="0">
                <a:latin typeface="Arial"/>
                <a:cs typeface="Arial"/>
              </a:rPr>
              <a:t>ou</a:t>
            </a:r>
            <a:r>
              <a:rPr sz="2400" b="1" spc="105" dirty="0">
                <a:latin typeface="Arial"/>
                <a:cs typeface="Arial"/>
              </a:rPr>
              <a:t>g</a:t>
            </a:r>
            <a:r>
              <a:rPr sz="2400" b="1" spc="110" dirty="0">
                <a:latin typeface="Arial"/>
                <a:cs typeface="Arial"/>
              </a:rPr>
              <a:t>h</a:t>
            </a:r>
            <a:r>
              <a:rPr sz="2400" b="1" dirty="0">
                <a:latin typeface="Heiti SC"/>
                <a:cs typeface="Heiti SC"/>
              </a:rPr>
              <a:t>，只有</a:t>
            </a:r>
            <a:r>
              <a:rPr sz="2400" b="1" spc="5" dirty="0">
                <a:latin typeface="Arial"/>
                <a:cs typeface="Arial"/>
              </a:rPr>
              <a:t>P</a:t>
            </a:r>
            <a:r>
              <a:rPr sz="2400" b="1" spc="10" dirty="0">
                <a:latin typeface="Arial"/>
                <a:cs typeface="Arial"/>
              </a:rPr>
              <a:t>y</a:t>
            </a:r>
            <a:r>
              <a:rPr sz="2400" b="1" spc="190" dirty="0">
                <a:latin typeface="Arial"/>
                <a:cs typeface="Arial"/>
              </a:rPr>
              <a:t>t</a:t>
            </a:r>
            <a:r>
              <a:rPr sz="2400" b="1" spc="75" dirty="0">
                <a:latin typeface="Arial"/>
                <a:cs typeface="Arial"/>
              </a:rPr>
              <a:t>h</a:t>
            </a:r>
            <a:r>
              <a:rPr sz="2400" b="1" spc="90" dirty="0">
                <a:latin typeface="Arial"/>
                <a:cs typeface="Arial"/>
              </a:rPr>
              <a:t>o</a:t>
            </a:r>
            <a:r>
              <a:rPr sz="2400" b="1" spc="95" dirty="0">
                <a:latin typeface="Arial"/>
                <a:cs typeface="Arial"/>
              </a:rPr>
              <a:t>n</a:t>
            </a:r>
            <a:r>
              <a:rPr sz="2400" b="1" dirty="0">
                <a:latin typeface="Heiti SC"/>
                <a:cs typeface="Heiti SC"/>
              </a:rPr>
              <a:t>可以但不足够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7EDE"/>
              </a:buClr>
              <a:buFont typeface="Microsoft Sans Serif"/>
              <a:buChar char="-"/>
            </a:pPr>
            <a:endParaRPr sz="2500">
              <a:latin typeface="Times New Roman"/>
              <a:cs typeface="Times New Roman"/>
            </a:endParaRPr>
          </a:p>
          <a:p>
            <a:pPr marL="233679" indent="-220979">
              <a:lnSpc>
                <a:spcPct val="100000"/>
              </a:lnSpc>
              <a:buClr>
                <a:srgbClr val="007EDE"/>
              </a:buClr>
              <a:buFont typeface="Microsoft Sans Serif"/>
              <a:buChar char="-"/>
              <a:tabLst>
                <a:tab pos="234315" algn="l"/>
              </a:tabLst>
            </a:pPr>
            <a:r>
              <a:rPr sz="2400" b="1" spc="5" dirty="0">
                <a:latin typeface="Arial"/>
                <a:cs typeface="Arial"/>
              </a:rPr>
              <a:t>P</a:t>
            </a:r>
            <a:r>
              <a:rPr sz="2400" b="1" spc="10" dirty="0">
                <a:latin typeface="Arial"/>
                <a:cs typeface="Arial"/>
              </a:rPr>
              <a:t>y</a:t>
            </a:r>
            <a:r>
              <a:rPr sz="2400" b="1" spc="190" dirty="0">
                <a:latin typeface="Arial"/>
                <a:cs typeface="Arial"/>
              </a:rPr>
              <a:t>t</a:t>
            </a:r>
            <a:r>
              <a:rPr sz="2400" b="1" spc="75" dirty="0">
                <a:latin typeface="Arial"/>
                <a:cs typeface="Arial"/>
              </a:rPr>
              <a:t>h</a:t>
            </a:r>
            <a:r>
              <a:rPr sz="2400" b="1" spc="90" dirty="0">
                <a:latin typeface="Arial"/>
                <a:cs typeface="Arial"/>
              </a:rPr>
              <a:t>o</a:t>
            </a:r>
            <a:r>
              <a:rPr sz="2400" b="1" spc="95" dirty="0">
                <a:latin typeface="Arial"/>
                <a:cs typeface="Arial"/>
              </a:rPr>
              <a:t>n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spc="-229" dirty="0">
                <a:latin typeface="Arial"/>
                <a:cs typeface="Arial"/>
              </a:rPr>
              <a:t>E</a:t>
            </a:r>
            <a:r>
              <a:rPr sz="2400" b="1" spc="-95" dirty="0">
                <a:latin typeface="Arial"/>
                <a:cs typeface="Arial"/>
              </a:rPr>
              <a:t>c</a:t>
            </a:r>
            <a:r>
              <a:rPr sz="2400" b="1" spc="110" dirty="0">
                <a:latin typeface="Arial"/>
                <a:cs typeface="Arial"/>
              </a:rPr>
              <a:t>o</a:t>
            </a:r>
            <a:r>
              <a:rPr sz="2400" b="1" spc="-225" dirty="0">
                <a:latin typeface="Arial"/>
                <a:cs typeface="Arial"/>
              </a:rPr>
              <a:t>S</a:t>
            </a:r>
            <a:r>
              <a:rPr sz="2400" b="1" spc="-55" dirty="0">
                <a:latin typeface="Arial"/>
                <a:cs typeface="Arial"/>
              </a:rPr>
              <a:t>y</a:t>
            </a:r>
            <a:r>
              <a:rPr sz="2400" b="1" spc="-60" dirty="0">
                <a:latin typeface="Arial"/>
                <a:cs typeface="Arial"/>
              </a:rPr>
              <a:t>s</a:t>
            </a:r>
            <a:r>
              <a:rPr sz="2400" b="1" spc="180" dirty="0">
                <a:latin typeface="Arial"/>
                <a:cs typeface="Arial"/>
              </a:rPr>
              <a:t>t</a:t>
            </a:r>
            <a:r>
              <a:rPr sz="2400" b="1" spc="60" dirty="0">
                <a:latin typeface="Arial"/>
                <a:cs typeface="Arial"/>
              </a:rPr>
              <a:t>e</a:t>
            </a:r>
            <a:r>
              <a:rPr sz="2400" b="1" spc="220" dirty="0">
                <a:latin typeface="Arial"/>
                <a:cs typeface="Arial"/>
              </a:rPr>
              <a:t>m</a:t>
            </a:r>
            <a:r>
              <a:rPr sz="2400" b="1" dirty="0">
                <a:latin typeface="Heiti SC"/>
                <a:cs typeface="Heiti SC"/>
              </a:rPr>
              <a:t>，</a:t>
            </a:r>
            <a:r>
              <a:rPr sz="2400" b="1" spc="5" dirty="0">
                <a:latin typeface="Arial"/>
                <a:cs typeface="Arial"/>
              </a:rPr>
              <a:t>P</a:t>
            </a:r>
            <a:r>
              <a:rPr sz="2400" b="1" spc="10" dirty="0">
                <a:latin typeface="Arial"/>
                <a:cs typeface="Arial"/>
              </a:rPr>
              <a:t>y</a:t>
            </a:r>
            <a:r>
              <a:rPr sz="2400" b="1" spc="190" dirty="0">
                <a:latin typeface="Arial"/>
                <a:cs typeface="Arial"/>
              </a:rPr>
              <a:t>t</a:t>
            </a:r>
            <a:r>
              <a:rPr sz="2400" b="1" spc="75" dirty="0">
                <a:latin typeface="Arial"/>
                <a:cs typeface="Arial"/>
              </a:rPr>
              <a:t>h</a:t>
            </a:r>
            <a:r>
              <a:rPr sz="2400" b="1" spc="90" dirty="0">
                <a:latin typeface="Arial"/>
                <a:cs typeface="Arial"/>
              </a:rPr>
              <a:t>o</a:t>
            </a:r>
            <a:r>
              <a:rPr sz="2400" b="1" spc="95" dirty="0">
                <a:latin typeface="Arial"/>
                <a:cs typeface="Arial"/>
              </a:rPr>
              <a:t>n</a:t>
            </a:r>
            <a:r>
              <a:rPr sz="2400" b="1" dirty="0">
                <a:latin typeface="Heiti SC"/>
                <a:cs typeface="Heiti SC"/>
              </a:rPr>
              <a:t>计算生态将成为编程主流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4901" y="2379421"/>
            <a:ext cx="5373370" cy="50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185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3600" b="1" spc="-185" dirty="0">
                <a:solidFill>
                  <a:srgbClr val="00AF50"/>
                </a:solidFill>
                <a:latin typeface="Heiti SC"/>
                <a:cs typeface="Heiti SC"/>
              </a:rPr>
              <a:t>人生苦短，我学</a:t>
            </a:r>
            <a:r>
              <a:rPr sz="3600" b="1" spc="-45" dirty="0">
                <a:solidFill>
                  <a:srgbClr val="00AF50"/>
                </a:solidFill>
                <a:latin typeface="Arial"/>
                <a:cs typeface="Arial"/>
              </a:rPr>
              <a:t>P</a:t>
            </a:r>
            <a:r>
              <a:rPr sz="3600" b="1" spc="70" dirty="0">
                <a:solidFill>
                  <a:srgbClr val="00AF50"/>
                </a:solidFill>
                <a:latin typeface="Arial"/>
                <a:cs typeface="Arial"/>
              </a:rPr>
              <a:t>y</a:t>
            </a:r>
            <a:r>
              <a:rPr sz="3600" b="1" spc="170" dirty="0">
                <a:solidFill>
                  <a:srgbClr val="00AF50"/>
                </a:solidFill>
                <a:latin typeface="Arial"/>
                <a:cs typeface="Arial"/>
              </a:rPr>
              <a:t>th</a:t>
            </a:r>
            <a:r>
              <a:rPr sz="3600" b="1" spc="225" dirty="0">
                <a:solidFill>
                  <a:srgbClr val="00AF50"/>
                </a:solidFill>
                <a:latin typeface="Arial"/>
                <a:cs typeface="Arial"/>
              </a:rPr>
              <a:t>o</a:t>
            </a:r>
            <a:r>
              <a:rPr sz="3600" b="1" spc="130" dirty="0">
                <a:solidFill>
                  <a:srgbClr val="00AF50"/>
                </a:solidFill>
                <a:latin typeface="Arial"/>
                <a:cs typeface="Arial"/>
              </a:rPr>
              <a:t>n</a:t>
            </a:r>
            <a:r>
              <a:rPr sz="3600" spc="-185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88284" y="2302361"/>
            <a:ext cx="256667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全课程总结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1855">
              <a:lnSpc>
                <a:spcPct val="100000"/>
              </a:lnSpc>
            </a:pPr>
            <a:r>
              <a:rPr dirty="0"/>
              <a:t>课程内容设计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18315" y="1658602"/>
            <a:ext cx="6482080" cy="286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Wingdings"/>
                <a:cs typeface="Wingdings"/>
              </a:rPr>
              <a:t></a:t>
            </a:r>
            <a:r>
              <a:rPr sz="2000" spc="-1395" dirty="0">
                <a:latin typeface="Wingdings"/>
                <a:cs typeface="Wingdings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Heiti SC"/>
                <a:cs typeface="Heiti SC"/>
              </a:rPr>
              <a:t>第一部分：</a:t>
            </a:r>
            <a:r>
              <a:rPr sz="2000" b="1" spc="-25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2000" b="1" spc="35" dirty="0">
                <a:solidFill>
                  <a:srgbClr val="006FC0"/>
                </a:solidFill>
                <a:latin typeface="Arial"/>
                <a:cs typeface="Arial"/>
              </a:rPr>
              <a:t>y</a:t>
            </a:r>
            <a:r>
              <a:rPr sz="2000" b="1" spc="90" dirty="0">
                <a:solidFill>
                  <a:srgbClr val="006FC0"/>
                </a:solidFill>
                <a:latin typeface="Arial"/>
                <a:cs typeface="Arial"/>
              </a:rPr>
              <a:t>th</a:t>
            </a:r>
            <a:r>
              <a:rPr sz="2000" b="1" spc="125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000" b="1" spc="7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000" b="1" spc="-5" dirty="0">
                <a:solidFill>
                  <a:srgbClr val="006FC0"/>
                </a:solidFill>
                <a:latin typeface="Heiti SC"/>
                <a:cs typeface="Heiti SC"/>
              </a:rPr>
              <a:t>快速入门（</a:t>
            </a:r>
            <a:r>
              <a:rPr sz="2000" b="1" spc="114" dirty="0">
                <a:solidFill>
                  <a:srgbClr val="006FC0"/>
                </a:solidFill>
                <a:latin typeface="Arial"/>
                <a:cs typeface="Arial"/>
              </a:rPr>
              <a:t>2</a:t>
            </a:r>
            <a:r>
              <a:rPr sz="2000" b="1" spc="-5" dirty="0">
                <a:solidFill>
                  <a:srgbClr val="006FC0"/>
                </a:solidFill>
                <a:latin typeface="Heiti SC"/>
                <a:cs typeface="Heiti SC"/>
              </a:rPr>
              <a:t>周）</a:t>
            </a:r>
            <a:endParaRPr sz="2000">
              <a:latin typeface="Heiti SC"/>
              <a:cs typeface="Heiti SC"/>
            </a:endParaRPr>
          </a:p>
          <a:p>
            <a:pPr marL="558800">
              <a:lnSpc>
                <a:spcPct val="100000"/>
              </a:lnSpc>
              <a:spcBef>
                <a:spcPts val="1795"/>
              </a:spcBef>
            </a:pPr>
            <a:r>
              <a:rPr sz="1800" b="1" dirty="0">
                <a:latin typeface="Heiti SC"/>
                <a:cs typeface="Heiti SC"/>
              </a:rPr>
              <a:t>围绕</a:t>
            </a:r>
            <a:r>
              <a:rPr sz="1800" b="1" spc="105" dirty="0">
                <a:latin typeface="Arial"/>
                <a:cs typeface="Arial"/>
              </a:rPr>
              <a:t>2</a:t>
            </a:r>
            <a:r>
              <a:rPr sz="1800" b="1" spc="105" dirty="0">
                <a:latin typeface="Heiti SC"/>
                <a:cs typeface="Heiti SC"/>
              </a:rPr>
              <a:t>个具体实例，讲解</a:t>
            </a:r>
            <a:r>
              <a:rPr sz="1800" b="1" spc="-25" dirty="0">
                <a:latin typeface="Arial"/>
                <a:cs typeface="Arial"/>
              </a:rPr>
              <a:t>P</a:t>
            </a:r>
            <a:r>
              <a:rPr sz="1800" b="1" spc="30" dirty="0">
                <a:latin typeface="Arial"/>
                <a:cs typeface="Arial"/>
              </a:rPr>
              <a:t>y</a:t>
            </a:r>
            <a:r>
              <a:rPr sz="1800" b="1" spc="65" dirty="0">
                <a:latin typeface="Arial"/>
                <a:cs typeface="Arial"/>
              </a:rPr>
              <a:t>t</a:t>
            </a:r>
            <a:r>
              <a:rPr sz="1800" b="1" spc="130" dirty="0">
                <a:latin typeface="Arial"/>
                <a:cs typeface="Arial"/>
              </a:rPr>
              <a:t>h</a:t>
            </a:r>
            <a:r>
              <a:rPr sz="1800" b="1" spc="75" dirty="0">
                <a:latin typeface="Arial"/>
                <a:cs typeface="Arial"/>
              </a:rPr>
              <a:t>o</a:t>
            </a:r>
            <a:r>
              <a:rPr sz="1800" b="1" spc="60" dirty="0">
                <a:latin typeface="Arial"/>
                <a:cs typeface="Arial"/>
              </a:rPr>
              <a:t>n</a:t>
            </a:r>
            <a:r>
              <a:rPr sz="1800" b="1" dirty="0">
                <a:latin typeface="Heiti SC"/>
                <a:cs typeface="Heiti SC"/>
              </a:rPr>
              <a:t>基本语法元素，</a:t>
            </a:r>
            <a:r>
              <a:rPr sz="1800" b="1" dirty="0">
                <a:solidFill>
                  <a:srgbClr val="D98430"/>
                </a:solidFill>
                <a:latin typeface="Heiti SC"/>
                <a:cs typeface="Heiti SC"/>
              </a:rPr>
              <a:t>感性认识</a:t>
            </a:r>
            <a:endParaRPr sz="18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Wingdings"/>
                <a:cs typeface="Wingdings"/>
              </a:rPr>
              <a:t></a:t>
            </a:r>
            <a:r>
              <a:rPr sz="2000" spc="-1395" dirty="0">
                <a:latin typeface="Wingdings"/>
                <a:cs typeface="Wingdings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Heiti SC"/>
                <a:cs typeface="Heiti SC"/>
              </a:rPr>
              <a:t>第二部分：</a:t>
            </a:r>
            <a:r>
              <a:rPr sz="2000" b="1" spc="-25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2000" b="1" spc="35" dirty="0">
                <a:solidFill>
                  <a:srgbClr val="006FC0"/>
                </a:solidFill>
                <a:latin typeface="Arial"/>
                <a:cs typeface="Arial"/>
              </a:rPr>
              <a:t>y</a:t>
            </a:r>
            <a:r>
              <a:rPr sz="2000" b="1" spc="90" dirty="0">
                <a:solidFill>
                  <a:srgbClr val="006FC0"/>
                </a:solidFill>
                <a:latin typeface="Arial"/>
                <a:cs typeface="Arial"/>
              </a:rPr>
              <a:t>th</a:t>
            </a:r>
            <a:r>
              <a:rPr sz="2000" b="1" spc="125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000" b="1" spc="7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000" b="1" spc="-5" dirty="0">
                <a:solidFill>
                  <a:srgbClr val="006FC0"/>
                </a:solidFill>
                <a:latin typeface="Heiti SC"/>
                <a:cs typeface="Heiti SC"/>
              </a:rPr>
              <a:t>基础语法（</a:t>
            </a:r>
            <a:r>
              <a:rPr sz="2000" b="1" spc="114" dirty="0">
                <a:solidFill>
                  <a:srgbClr val="006FC0"/>
                </a:solidFill>
                <a:latin typeface="Arial"/>
                <a:cs typeface="Arial"/>
              </a:rPr>
              <a:t>5</a:t>
            </a:r>
            <a:r>
              <a:rPr sz="2000" b="1" spc="-5" dirty="0">
                <a:solidFill>
                  <a:srgbClr val="006FC0"/>
                </a:solidFill>
                <a:latin typeface="Heiti SC"/>
                <a:cs typeface="Heiti SC"/>
              </a:rPr>
              <a:t>周）</a:t>
            </a:r>
            <a:endParaRPr sz="2000">
              <a:latin typeface="Heiti SC"/>
              <a:cs typeface="Heiti SC"/>
            </a:endParaRPr>
          </a:p>
          <a:p>
            <a:pPr marL="559435">
              <a:lnSpc>
                <a:spcPct val="100000"/>
              </a:lnSpc>
              <a:spcBef>
                <a:spcPts val="1795"/>
              </a:spcBef>
            </a:pPr>
            <a:r>
              <a:rPr sz="1800" b="1" dirty="0">
                <a:latin typeface="Heiti SC"/>
                <a:cs typeface="Heiti SC"/>
              </a:rPr>
              <a:t>从</a:t>
            </a:r>
            <a:r>
              <a:rPr sz="1800" b="1" spc="105" dirty="0">
                <a:latin typeface="Arial"/>
                <a:cs typeface="Arial"/>
              </a:rPr>
              <a:t>5</a:t>
            </a:r>
            <a:r>
              <a:rPr sz="1800" b="1" spc="105" dirty="0">
                <a:latin typeface="Heiti SC"/>
                <a:cs typeface="Heiti SC"/>
              </a:rPr>
              <a:t>个方面讲解基础语法全体系，提供</a:t>
            </a:r>
            <a:r>
              <a:rPr sz="1800" b="1" spc="105" dirty="0">
                <a:latin typeface="Arial"/>
                <a:cs typeface="Arial"/>
              </a:rPr>
              <a:t>10</a:t>
            </a:r>
            <a:r>
              <a:rPr sz="1800" b="1" spc="105" dirty="0">
                <a:latin typeface="Heiti SC"/>
                <a:cs typeface="Heiti SC"/>
              </a:rPr>
              <a:t>个实例，</a:t>
            </a:r>
            <a:r>
              <a:rPr sz="1800" b="1" spc="105" dirty="0">
                <a:solidFill>
                  <a:srgbClr val="D98430"/>
                </a:solidFill>
                <a:latin typeface="Heiti SC"/>
                <a:cs typeface="Heiti SC"/>
              </a:rPr>
              <a:t>理性学习</a:t>
            </a:r>
            <a:endParaRPr sz="18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Wingdings"/>
                <a:cs typeface="Wingdings"/>
              </a:rPr>
              <a:t></a:t>
            </a:r>
            <a:r>
              <a:rPr sz="2000" spc="-1395" dirty="0">
                <a:latin typeface="Wingdings"/>
                <a:cs typeface="Wingdings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Heiti SC"/>
                <a:cs typeface="Heiti SC"/>
              </a:rPr>
              <a:t>第三部分：</a:t>
            </a:r>
            <a:r>
              <a:rPr sz="2000" b="1" spc="-25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2000" b="1" spc="35" dirty="0">
                <a:solidFill>
                  <a:srgbClr val="006FC0"/>
                </a:solidFill>
                <a:latin typeface="Arial"/>
                <a:cs typeface="Arial"/>
              </a:rPr>
              <a:t>y</a:t>
            </a:r>
            <a:r>
              <a:rPr sz="2000" b="1" spc="90" dirty="0">
                <a:solidFill>
                  <a:srgbClr val="006FC0"/>
                </a:solidFill>
                <a:latin typeface="Arial"/>
                <a:cs typeface="Arial"/>
              </a:rPr>
              <a:t>th</a:t>
            </a:r>
            <a:r>
              <a:rPr sz="2000" b="1" spc="125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000" b="1" spc="7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000" b="1" spc="-5" dirty="0">
                <a:solidFill>
                  <a:srgbClr val="006FC0"/>
                </a:solidFill>
                <a:latin typeface="Heiti SC"/>
                <a:cs typeface="Heiti SC"/>
              </a:rPr>
              <a:t>编程思维（</a:t>
            </a:r>
            <a:r>
              <a:rPr sz="2000" b="1" spc="114" dirty="0">
                <a:solidFill>
                  <a:srgbClr val="006FC0"/>
                </a:solidFill>
                <a:latin typeface="Arial"/>
                <a:cs typeface="Arial"/>
              </a:rPr>
              <a:t>2</a:t>
            </a:r>
            <a:r>
              <a:rPr sz="2000" b="1" spc="-5" dirty="0">
                <a:solidFill>
                  <a:srgbClr val="006FC0"/>
                </a:solidFill>
                <a:latin typeface="Heiti SC"/>
                <a:cs typeface="Heiti SC"/>
              </a:rPr>
              <a:t>周）</a:t>
            </a:r>
            <a:endParaRPr sz="2000">
              <a:latin typeface="Heiti SC"/>
              <a:cs typeface="Heiti SC"/>
            </a:endParaRPr>
          </a:p>
          <a:p>
            <a:pPr marL="558800">
              <a:lnSpc>
                <a:spcPct val="100000"/>
              </a:lnSpc>
              <a:spcBef>
                <a:spcPts val="1795"/>
              </a:spcBef>
            </a:pPr>
            <a:r>
              <a:rPr sz="1800" b="1" dirty="0">
                <a:latin typeface="Heiti SC"/>
                <a:cs typeface="Heiti SC"/>
              </a:rPr>
              <a:t>从方法学角度开阔认识，提升整体编程能力，</a:t>
            </a:r>
            <a:r>
              <a:rPr sz="1800" b="1" dirty="0">
                <a:solidFill>
                  <a:srgbClr val="D98430"/>
                </a:solidFill>
                <a:latin typeface="Heiti SC"/>
                <a:cs typeface="Heiti SC"/>
              </a:rPr>
              <a:t>展望未来</a:t>
            </a:r>
            <a:endParaRPr sz="18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9234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1855">
              <a:lnSpc>
                <a:spcPts val="4795"/>
              </a:lnSpc>
            </a:pPr>
            <a:r>
              <a:rPr dirty="0"/>
              <a:t>课程内容设计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44376" y="1601263"/>
            <a:ext cx="565531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面向过程编程的</a:t>
            </a:r>
            <a:r>
              <a:rPr sz="2400" spc="185" dirty="0">
                <a:latin typeface="Microsoft Sans Serif"/>
                <a:cs typeface="Microsoft Sans Serif"/>
              </a:rPr>
              <a:t>"</a:t>
            </a:r>
            <a:r>
              <a:rPr sz="2400" b="1" spc="5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2400" b="1" spc="10" dirty="0">
                <a:solidFill>
                  <a:srgbClr val="006FC0"/>
                </a:solidFill>
                <a:latin typeface="Arial"/>
                <a:cs typeface="Arial"/>
              </a:rPr>
              <a:t>y</a:t>
            </a:r>
            <a:r>
              <a:rPr sz="2400" b="1" spc="19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2400" b="1" spc="75" dirty="0">
                <a:solidFill>
                  <a:srgbClr val="006FC0"/>
                </a:solidFill>
                <a:latin typeface="Arial"/>
                <a:cs typeface="Arial"/>
              </a:rPr>
              <a:t>h</a:t>
            </a:r>
            <a:r>
              <a:rPr sz="2400" b="1" spc="90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400" b="1" spc="95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基础语法</a:t>
            </a:r>
            <a:r>
              <a:rPr sz="2400" spc="185" dirty="0">
                <a:latin typeface="Microsoft Sans Serif"/>
                <a:cs typeface="Microsoft Sans Serif"/>
              </a:rPr>
              <a:t>"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全体系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6973" y="2583953"/>
            <a:ext cx="298767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27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8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800" b="1" spc="-30" dirty="0">
                <a:latin typeface="Arial"/>
                <a:cs typeface="Arial"/>
              </a:rPr>
              <a:t>P</a:t>
            </a:r>
            <a:r>
              <a:rPr sz="2800" b="1" spc="55" dirty="0">
                <a:latin typeface="Arial"/>
                <a:cs typeface="Arial"/>
              </a:rPr>
              <a:t>y</a:t>
            </a:r>
            <a:r>
              <a:rPr sz="2800" b="1" spc="130" dirty="0">
                <a:latin typeface="Arial"/>
                <a:cs typeface="Arial"/>
              </a:rPr>
              <a:t>th</a:t>
            </a:r>
            <a:r>
              <a:rPr sz="2800" b="1" spc="175" dirty="0">
                <a:latin typeface="Arial"/>
                <a:cs typeface="Arial"/>
              </a:rPr>
              <a:t>o</a:t>
            </a:r>
            <a:r>
              <a:rPr sz="2800" b="1" spc="100" dirty="0">
                <a:latin typeface="Arial"/>
                <a:cs typeface="Arial"/>
              </a:rPr>
              <a:t>n</a:t>
            </a:r>
            <a:r>
              <a:rPr sz="2800" b="1" dirty="0">
                <a:latin typeface="Heiti SC"/>
                <a:cs typeface="Heiti SC"/>
              </a:rPr>
              <a:t>基础语法</a:t>
            </a:r>
            <a:endParaRPr sz="2800">
              <a:latin typeface="Heiti SC"/>
              <a:cs typeface="Heiti S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77007" y="4101670"/>
            <a:ext cx="298767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27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8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800" b="1" spc="-30" dirty="0">
                <a:latin typeface="Arial"/>
                <a:cs typeface="Arial"/>
              </a:rPr>
              <a:t>P</a:t>
            </a:r>
            <a:r>
              <a:rPr sz="2800" b="1" spc="55" dirty="0">
                <a:latin typeface="Arial"/>
                <a:cs typeface="Arial"/>
              </a:rPr>
              <a:t>y</a:t>
            </a:r>
            <a:r>
              <a:rPr sz="2800" b="1" spc="130" dirty="0">
                <a:latin typeface="Arial"/>
                <a:cs typeface="Arial"/>
              </a:rPr>
              <a:t>th</a:t>
            </a:r>
            <a:r>
              <a:rPr sz="2800" b="1" spc="175" dirty="0">
                <a:latin typeface="Arial"/>
                <a:cs typeface="Arial"/>
              </a:rPr>
              <a:t>o</a:t>
            </a:r>
            <a:r>
              <a:rPr sz="2800" b="1" spc="100" dirty="0">
                <a:latin typeface="Arial"/>
                <a:cs typeface="Arial"/>
              </a:rPr>
              <a:t>n</a:t>
            </a:r>
            <a:r>
              <a:rPr sz="2800" b="1" dirty="0">
                <a:latin typeface="Heiti SC"/>
                <a:cs typeface="Heiti SC"/>
              </a:rPr>
              <a:t>计算生态</a:t>
            </a:r>
            <a:endParaRPr sz="2800">
              <a:latin typeface="Heiti SC"/>
              <a:cs typeface="Heiti S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97165" y="2575413"/>
            <a:ext cx="298767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27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8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800" b="1" spc="-30" dirty="0">
                <a:latin typeface="Arial"/>
                <a:cs typeface="Arial"/>
              </a:rPr>
              <a:t>P</a:t>
            </a:r>
            <a:r>
              <a:rPr sz="2800" b="1" spc="55" dirty="0">
                <a:latin typeface="Arial"/>
                <a:cs typeface="Arial"/>
              </a:rPr>
              <a:t>y</a:t>
            </a:r>
            <a:r>
              <a:rPr sz="2800" b="1" spc="130" dirty="0">
                <a:latin typeface="Arial"/>
                <a:cs typeface="Arial"/>
              </a:rPr>
              <a:t>th</a:t>
            </a:r>
            <a:r>
              <a:rPr sz="2800" b="1" spc="175" dirty="0">
                <a:latin typeface="Arial"/>
                <a:cs typeface="Arial"/>
              </a:rPr>
              <a:t>o</a:t>
            </a:r>
            <a:r>
              <a:rPr sz="2800" b="1" spc="100" dirty="0">
                <a:latin typeface="Arial"/>
                <a:cs typeface="Arial"/>
              </a:rPr>
              <a:t>n</a:t>
            </a:r>
            <a:r>
              <a:rPr sz="2800" b="1" dirty="0">
                <a:latin typeface="Heiti SC"/>
                <a:cs typeface="Heiti SC"/>
              </a:rPr>
              <a:t>实例解析</a:t>
            </a:r>
            <a:endParaRPr sz="28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44333" y="4328921"/>
            <a:ext cx="1600199" cy="800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1791" y="3244913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96449" y="2582574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97384" y="2582603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03786" y="259233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03786" y="259233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82852" y="258733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82853" y="258733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50181" y="2585372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50181" y="25853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96021" y="264954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96021" y="264954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0503" y="2648322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0501" y="2648322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16229" y="271845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16229" y="271845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85292" y="271717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85292" y="271717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59530" y="27182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59530" y="27182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38348" y="265038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38348" y="265038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03981" y="2784273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03981" y="2784273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6280" y="277759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6280" y="277759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40901" y="278361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40899" y="278361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7505" y="3249030"/>
            <a:ext cx="875360" cy="8057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083741" y="2499741"/>
            <a:ext cx="875359" cy="8057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98142" y="3438230"/>
            <a:ext cx="913765" cy="96520"/>
          </a:xfrm>
          <a:custGeom>
            <a:avLst/>
            <a:gdLst/>
            <a:ahLst/>
            <a:cxnLst/>
            <a:rect l="l" t="t" r="r" b="b"/>
            <a:pathLst>
              <a:path w="913764" h="96520">
                <a:moveTo>
                  <a:pt x="0" y="96354"/>
                </a:moveTo>
                <a:lnTo>
                  <a:pt x="913384" y="0"/>
                </a:lnTo>
              </a:path>
            </a:pathLst>
          </a:custGeom>
          <a:ln w="38100">
            <a:solidFill>
              <a:srgbClr val="D984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86581" y="3383404"/>
            <a:ext cx="120014" cy="113664"/>
          </a:xfrm>
          <a:custGeom>
            <a:avLst/>
            <a:gdLst/>
            <a:ahLst/>
            <a:cxnLst/>
            <a:rect l="l" t="t" r="r" b="b"/>
            <a:pathLst>
              <a:path w="120014" h="113664">
                <a:moveTo>
                  <a:pt x="0" y="0"/>
                </a:moveTo>
                <a:lnTo>
                  <a:pt x="12001" y="113664"/>
                </a:lnTo>
                <a:lnTo>
                  <a:pt x="119672" y="44830"/>
                </a:lnTo>
                <a:lnTo>
                  <a:pt x="0" y="0"/>
                </a:lnTo>
                <a:close/>
              </a:path>
            </a:pathLst>
          </a:custGeom>
          <a:solidFill>
            <a:srgbClr val="D984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444234" y="3012272"/>
            <a:ext cx="913765" cy="96520"/>
          </a:xfrm>
          <a:custGeom>
            <a:avLst/>
            <a:gdLst/>
            <a:ahLst/>
            <a:cxnLst/>
            <a:rect l="l" t="t" r="r" b="b"/>
            <a:pathLst>
              <a:path w="913765" h="96519">
                <a:moveTo>
                  <a:pt x="0" y="96354"/>
                </a:moveTo>
                <a:lnTo>
                  <a:pt x="913384" y="0"/>
                </a:lnTo>
              </a:path>
            </a:pathLst>
          </a:custGeom>
          <a:ln w="38100">
            <a:solidFill>
              <a:srgbClr val="D984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332674" y="2957445"/>
            <a:ext cx="120014" cy="113664"/>
          </a:xfrm>
          <a:custGeom>
            <a:avLst/>
            <a:gdLst/>
            <a:ahLst/>
            <a:cxnLst/>
            <a:rect l="l" t="t" r="r" b="b"/>
            <a:pathLst>
              <a:path w="120015" h="113664">
                <a:moveTo>
                  <a:pt x="0" y="0"/>
                </a:moveTo>
                <a:lnTo>
                  <a:pt x="12001" y="113664"/>
                </a:lnTo>
                <a:lnTo>
                  <a:pt x="119672" y="44830"/>
                </a:lnTo>
                <a:lnTo>
                  <a:pt x="0" y="0"/>
                </a:lnTo>
                <a:close/>
              </a:path>
            </a:pathLst>
          </a:custGeom>
          <a:solidFill>
            <a:srgbClr val="D984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82643" y="2880131"/>
            <a:ext cx="875360" cy="8057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1855">
              <a:lnSpc>
                <a:spcPct val="100000"/>
              </a:lnSpc>
            </a:pPr>
            <a:r>
              <a:rPr dirty="0"/>
              <a:t>课程内容设计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3035173" y="1746232"/>
            <a:ext cx="30734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好的开始是成功的一半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44333" y="4328921"/>
            <a:ext cx="1600199" cy="800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310827" y="329353"/>
            <a:ext cx="30251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0" dirty="0">
                <a:latin typeface="Microsoft Sans Serif"/>
                <a:cs typeface="Microsoft Sans Serif"/>
              </a:rPr>
              <a:t>P</a:t>
            </a:r>
            <a:r>
              <a:rPr sz="3200" spc="-30" dirty="0">
                <a:latin typeface="Microsoft Sans Serif"/>
                <a:cs typeface="Microsoft Sans Serif"/>
              </a:rPr>
              <a:t>y</a:t>
            </a:r>
            <a:r>
              <a:rPr sz="3200" spc="160" dirty="0">
                <a:latin typeface="Microsoft Sans Serif"/>
                <a:cs typeface="Microsoft Sans Serif"/>
              </a:rPr>
              <a:t>t</a:t>
            </a:r>
            <a:r>
              <a:rPr sz="3200" spc="320" dirty="0">
                <a:latin typeface="Microsoft Sans Serif"/>
                <a:cs typeface="Microsoft Sans Serif"/>
              </a:rPr>
              <a:t>h</a:t>
            </a:r>
            <a:r>
              <a:rPr sz="3200" spc="220" dirty="0">
                <a:latin typeface="Microsoft Sans Serif"/>
                <a:cs typeface="Microsoft Sans Serif"/>
              </a:rPr>
              <a:t>o</a:t>
            </a:r>
            <a:r>
              <a:rPr sz="3200" spc="215" dirty="0">
                <a:latin typeface="Microsoft Sans Serif"/>
                <a:cs typeface="Microsoft Sans Serif"/>
              </a:rPr>
              <a:t>n</a:t>
            </a:r>
            <a:r>
              <a:rPr sz="3200" spc="-5" dirty="0"/>
              <a:t>基础语法</a:t>
            </a:r>
            <a:endParaRPr sz="320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555527" y="329353"/>
            <a:ext cx="15157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Microsoft Sans Serif"/>
                <a:cs typeface="Microsoft Sans Serif"/>
              </a:rPr>
              <a:t>(</a:t>
            </a:r>
            <a:r>
              <a:rPr sz="3200" spc="-5" dirty="0">
                <a:latin typeface="Arial Unicode MS"/>
                <a:cs typeface="Arial Unicode MS"/>
              </a:rPr>
              <a:t>全体系</a:t>
            </a:r>
            <a:r>
              <a:rPr sz="3200" dirty="0">
                <a:latin typeface="Microsoft Sans Serif"/>
                <a:cs typeface="Microsoft Sans Serif"/>
              </a:rPr>
              <a:t>)</a:t>
            </a:r>
            <a:endParaRPr sz="320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07505" y="4188333"/>
            <a:ext cx="875360" cy="8057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3740" y="3441477"/>
            <a:ext cx="875365" cy="8057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98142" y="4380062"/>
            <a:ext cx="913765" cy="96520"/>
          </a:xfrm>
          <a:custGeom>
            <a:avLst/>
            <a:gdLst/>
            <a:ahLst/>
            <a:cxnLst/>
            <a:rect l="l" t="t" r="r" b="b"/>
            <a:pathLst>
              <a:path w="913764" h="96520">
                <a:moveTo>
                  <a:pt x="0" y="96354"/>
                </a:moveTo>
                <a:lnTo>
                  <a:pt x="913384" y="0"/>
                </a:lnTo>
              </a:path>
            </a:pathLst>
          </a:custGeom>
          <a:ln w="38100">
            <a:solidFill>
              <a:srgbClr val="D984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86581" y="4325235"/>
            <a:ext cx="120014" cy="113664"/>
          </a:xfrm>
          <a:custGeom>
            <a:avLst/>
            <a:gdLst/>
            <a:ahLst/>
            <a:cxnLst/>
            <a:rect l="l" t="t" r="r" b="b"/>
            <a:pathLst>
              <a:path w="120014" h="113664">
                <a:moveTo>
                  <a:pt x="0" y="0"/>
                </a:moveTo>
                <a:lnTo>
                  <a:pt x="12001" y="113664"/>
                </a:lnTo>
                <a:lnTo>
                  <a:pt x="119672" y="44830"/>
                </a:lnTo>
                <a:lnTo>
                  <a:pt x="0" y="0"/>
                </a:lnTo>
                <a:close/>
              </a:path>
            </a:pathLst>
          </a:custGeom>
          <a:solidFill>
            <a:srgbClr val="D984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59903" y="1326473"/>
            <a:ext cx="2005964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6FC0"/>
                </a:solidFill>
                <a:latin typeface="Heiti SC"/>
                <a:cs typeface="Heiti SC"/>
              </a:rPr>
              <a:t>①</a:t>
            </a:r>
            <a:r>
              <a:rPr sz="2000" b="1" spc="95" dirty="0">
                <a:solidFill>
                  <a:srgbClr val="006FC0"/>
                </a:solidFill>
                <a:latin typeface="Heiti SC"/>
                <a:cs typeface="Heiti SC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Heiti SC"/>
                <a:cs typeface="Heiti SC"/>
              </a:rPr>
              <a:t>基本数据类型</a:t>
            </a:r>
            <a:endParaRPr sz="20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600" b="1" spc="16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1600" b="1" spc="3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1600" b="1" dirty="0">
                <a:latin typeface="Heiti SC"/>
                <a:cs typeface="Heiti SC"/>
              </a:rPr>
              <a:t>整数、浮点数、复数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59903" y="2195024"/>
            <a:ext cx="78549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16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1600" b="1" spc="3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1600" b="1" dirty="0">
                <a:latin typeface="Heiti SC"/>
                <a:cs typeface="Heiti SC"/>
              </a:rPr>
              <a:t>字符串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650908" y="2876013"/>
            <a:ext cx="2131695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6FC0"/>
                </a:solidFill>
                <a:latin typeface="Heiti SC"/>
                <a:cs typeface="Heiti SC"/>
              </a:rPr>
              <a:t>②</a:t>
            </a:r>
            <a:r>
              <a:rPr sz="2000" b="1" spc="95" dirty="0">
                <a:solidFill>
                  <a:srgbClr val="006FC0"/>
                </a:solidFill>
                <a:latin typeface="Heiti SC"/>
                <a:cs typeface="Heiti SC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Heiti SC"/>
                <a:cs typeface="Heiti SC"/>
              </a:rPr>
              <a:t>程序的控制结构</a:t>
            </a:r>
            <a:endParaRPr sz="20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600" b="1" spc="16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1600" b="1" spc="3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1600" b="1" dirty="0">
                <a:latin typeface="Heiti SC"/>
                <a:cs typeface="Heiti SC"/>
              </a:rPr>
              <a:t>分支结构与异常处理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650908" y="3744564"/>
            <a:ext cx="2005964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16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1600" b="1" spc="3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1600" b="1" dirty="0">
                <a:latin typeface="Heiti SC"/>
                <a:cs typeface="Heiti SC"/>
              </a:rPr>
              <a:t>遍历循环、无限循环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230327" y="961017"/>
            <a:ext cx="2131695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6FC0"/>
                </a:solidFill>
                <a:latin typeface="Heiti SC"/>
                <a:cs typeface="Heiti SC"/>
              </a:rPr>
              <a:t>③</a:t>
            </a:r>
            <a:r>
              <a:rPr sz="2000" b="1" spc="95" dirty="0">
                <a:solidFill>
                  <a:srgbClr val="006FC0"/>
                </a:solidFill>
                <a:latin typeface="Heiti SC"/>
                <a:cs typeface="Heiti SC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Heiti SC"/>
                <a:cs typeface="Heiti SC"/>
              </a:rPr>
              <a:t>函数和代码复用</a:t>
            </a:r>
            <a:endParaRPr sz="20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600" b="1" spc="16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1600" b="1" spc="3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1600" b="1" dirty="0">
                <a:latin typeface="Heiti SC"/>
                <a:cs typeface="Heiti SC"/>
              </a:rPr>
              <a:t>函数定义和使用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230327" y="1829569"/>
            <a:ext cx="988694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16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1600" b="1" spc="3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1600" b="1" dirty="0">
                <a:latin typeface="Heiti SC"/>
                <a:cs typeface="Heiti SC"/>
              </a:rPr>
              <a:t>函数递归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727073" y="2350744"/>
            <a:ext cx="187833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6FC0"/>
                </a:solidFill>
                <a:latin typeface="Heiti SC"/>
                <a:cs typeface="Heiti SC"/>
              </a:rPr>
              <a:t>④</a:t>
            </a:r>
            <a:r>
              <a:rPr sz="2000" b="1" spc="95" dirty="0">
                <a:solidFill>
                  <a:srgbClr val="006FC0"/>
                </a:solidFill>
                <a:latin typeface="Heiti SC"/>
                <a:cs typeface="Heiti SC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Heiti SC"/>
                <a:cs typeface="Heiti SC"/>
              </a:rPr>
              <a:t>组合数据类型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727073" y="2780445"/>
            <a:ext cx="988694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16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1600" b="1" spc="3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1600" b="1" dirty="0">
                <a:latin typeface="Heiti SC"/>
                <a:cs typeface="Heiti SC"/>
              </a:rPr>
              <a:t>集合类型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727073" y="3219295"/>
            <a:ext cx="22098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16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1600" b="1" spc="3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1600" b="1" dirty="0">
                <a:latin typeface="Heiti SC"/>
                <a:cs typeface="Heiti SC"/>
              </a:rPr>
              <a:t>序列类型：元组和列表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727073" y="3658146"/>
            <a:ext cx="988694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16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1600" b="1" spc="3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1600" b="1" dirty="0">
                <a:latin typeface="Heiti SC"/>
                <a:cs typeface="Heiti SC"/>
              </a:rPr>
              <a:t>字典类型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814983" y="988976"/>
            <a:ext cx="2385695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6FC0"/>
                </a:solidFill>
                <a:latin typeface="Heiti SC"/>
                <a:cs typeface="Heiti SC"/>
              </a:rPr>
              <a:t>⑤</a:t>
            </a:r>
            <a:r>
              <a:rPr sz="2000" b="1" spc="95" dirty="0">
                <a:solidFill>
                  <a:srgbClr val="006FC0"/>
                </a:solidFill>
                <a:latin typeface="Heiti SC"/>
                <a:cs typeface="Heiti SC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Heiti SC"/>
                <a:cs typeface="Heiti SC"/>
              </a:rPr>
              <a:t>文件和数据格式化</a:t>
            </a:r>
            <a:endParaRPr sz="2000" dirty="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600" b="1" spc="16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1600" b="1" spc="3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1600" b="1" dirty="0">
                <a:latin typeface="Heiti SC"/>
                <a:cs typeface="Heiti SC"/>
              </a:rPr>
              <a:t>文件的使用</a:t>
            </a:r>
            <a:endParaRPr sz="1600" dirty="0">
              <a:latin typeface="Heiti SC"/>
              <a:cs typeface="Heiti SC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814983" y="1857528"/>
            <a:ext cx="28194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16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1600" b="1" spc="3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1600" b="1" dirty="0">
                <a:latin typeface="Heiti SC"/>
                <a:cs typeface="Heiti SC"/>
              </a:rPr>
              <a:t>一二维数据的表示存储</a:t>
            </a:r>
            <a:r>
              <a:rPr sz="1600" b="1" spc="-10" dirty="0">
                <a:latin typeface="Heiti SC"/>
                <a:cs typeface="Heiti SC"/>
              </a:rPr>
              <a:t>和</a:t>
            </a:r>
            <a:r>
              <a:rPr sz="1600" b="1" dirty="0">
                <a:latin typeface="Heiti SC"/>
                <a:cs typeface="Heiti SC"/>
              </a:rPr>
              <a:t>处理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262488" y="2336171"/>
            <a:ext cx="281305" cy="256540"/>
          </a:xfrm>
          <a:custGeom>
            <a:avLst/>
            <a:gdLst/>
            <a:ahLst/>
            <a:cxnLst/>
            <a:rect l="l" t="t" r="r" b="b"/>
            <a:pathLst>
              <a:path w="281305" h="256539">
                <a:moveTo>
                  <a:pt x="72440" y="0"/>
                </a:moveTo>
                <a:lnTo>
                  <a:pt x="213855" y="95377"/>
                </a:lnTo>
                <a:lnTo>
                  <a:pt x="250075" y="41668"/>
                </a:lnTo>
                <a:lnTo>
                  <a:pt x="281266" y="218973"/>
                </a:lnTo>
                <a:lnTo>
                  <a:pt x="105194" y="256489"/>
                </a:lnTo>
                <a:lnTo>
                  <a:pt x="141414" y="202780"/>
                </a:lnTo>
                <a:lnTo>
                  <a:pt x="0" y="107403"/>
                </a:lnTo>
                <a:lnTo>
                  <a:pt x="72440" y="0"/>
                </a:lnTo>
                <a:close/>
              </a:path>
            </a:pathLst>
          </a:custGeom>
          <a:ln w="25400">
            <a:solidFill>
              <a:srgbClr val="D984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177118" y="2269105"/>
            <a:ext cx="251460" cy="292735"/>
          </a:xfrm>
          <a:custGeom>
            <a:avLst/>
            <a:gdLst/>
            <a:ahLst/>
            <a:cxnLst/>
            <a:rect l="l" t="t" r="r" b="b"/>
            <a:pathLst>
              <a:path w="251460" h="292735">
                <a:moveTo>
                  <a:pt x="0" y="232727"/>
                </a:moveTo>
                <a:lnTo>
                  <a:pt x="78397" y="81241"/>
                </a:lnTo>
                <a:lnTo>
                  <a:pt x="20866" y="51473"/>
                </a:lnTo>
                <a:lnTo>
                  <a:pt x="193382" y="0"/>
                </a:lnTo>
                <a:lnTo>
                  <a:pt x="250990" y="170560"/>
                </a:lnTo>
                <a:lnTo>
                  <a:pt x="193459" y="140792"/>
                </a:lnTo>
                <a:lnTo>
                  <a:pt x="115062" y="292277"/>
                </a:lnTo>
                <a:lnTo>
                  <a:pt x="0" y="232727"/>
                </a:lnTo>
                <a:close/>
              </a:path>
            </a:pathLst>
          </a:custGeom>
          <a:ln w="25400">
            <a:solidFill>
              <a:srgbClr val="D984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351958" y="2009028"/>
            <a:ext cx="258445" cy="260985"/>
          </a:xfrm>
          <a:custGeom>
            <a:avLst/>
            <a:gdLst/>
            <a:ahLst/>
            <a:cxnLst/>
            <a:rect l="l" t="t" r="r" b="b"/>
            <a:pathLst>
              <a:path w="258445" h="260985">
                <a:moveTo>
                  <a:pt x="94754" y="0"/>
                </a:moveTo>
                <a:lnTo>
                  <a:pt x="211061" y="124764"/>
                </a:lnTo>
                <a:lnTo>
                  <a:pt x="258445" y="80594"/>
                </a:lnTo>
                <a:lnTo>
                  <a:pt x="248920" y="260362"/>
                </a:lnTo>
                <a:lnTo>
                  <a:pt x="68922" y="257276"/>
                </a:lnTo>
                <a:lnTo>
                  <a:pt x="116306" y="213106"/>
                </a:lnTo>
                <a:lnTo>
                  <a:pt x="0" y="88341"/>
                </a:lnTo>
                <a:lnTo>
                  <a:pt x="94754" y="0"/>
                </a:lnTo>
                <a:close/>
              </a:path>
            </a:pathLst>
          </a:custGeom>
          <a:ln w="25400">
            <a:solidFill>
              <a:srgbClr val="D984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306298" y="1844705"/>
            <a:ext cx="281305" cy="256540"/>
          </a:xfrm>
          <a:custGeom>
            <a:avLst/>
            <a:gdLst/>
            <a:ahLst/>
            <a:cxnLst/>
            <a:rect l="l" t="t" r="r" b="b"/>
            <a:pathLst>
              <a:path w="281304" h="256539">
                <a:moveTo>
                  <a:pt x="72440" y="256489"/>
                </a:moveTo>
                <a:lnTo>
                  <a:pt x="213855" y="161112"/>
                </a:lnTo>
                <a:lnTo>
                  <a:pt x="250075" y="214820"/>
                </a:lnTo>
                <a:lnTo>
                  <a:pt x="281266" y="37515"/>
                </a:lnTo>
                <a:lnTo>
                  <a:pt x="105194" y="0"/>
                </a:lnTo>
                <a:lnTo>
                  <a:pt x="141414" y="53708"/>
                </a:lnTo>
                <a:lnTo>
                  <a:pt x="0" y="149085"/>
                </a:lnTo>
                <a:lnTo>
                  <a:pt x="72440" y="256489"/>
                </a:lnTo>
                <a:close/>
              </a:path>
            </a:pathLst>
          </a:custGeom>
          <a:ln w="25400">
            <a:solidFill>
              <a:srgbClr val="D984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444234" y="3954104"/>
            <a:ext cx="913765" cy="96520"/>
          </a:xfrm>
          <a:custGeom>
            <a:avLst/>
            <a:gdLst/>
            <a:ahLst/>
            <a:cxnLst/>
            <a:rect l="l" t="t" r="r" b="b"/>
            <a:pathLst>
              <a:path w="913765" h="96520">
                <a:moveTo>
                  <a:pt x="0" y="96354"/>
                </a:moveTo>
                <a:lnTo>
                  <a:pt x="913384" y="0"/>
                </a:lnTo>
              </a:path>
            </a:pathLst>
          </a:custGeom>
          <a:ln w="38100">
            <a:solidFill>
              <a:srgbClr val="D984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332674" y="3899277"/>
            <a:ext cx="120014" cy="113664"/>
          </a:xfrm>
          <a:custGeom>
            <a:avLst/>
            <a:gdLst/>
            <a:ahLst/>
            <a:cxnLst/>
            <a:rect l="l" t="t" r="r" b="b"/>
            <a:pathLst>
              <a:path w="120015" h="113664">
                <a:moveTo>
                  <a:pt x="0" y="0"/>
                </a:moveTo>
                <a:lnTo>
                  <a:pt x="12001" y="113665"/>
                </a:lnTo>
                <a:lnTo>
                  <a:pt x="119672" y="44831"/>
                </a:lnTo>
                <a:lnTo>
                  <a:pt x="0" y="0"/>
                </a:lnTo>
                <a:close/>
              </a:path>
            </a:pathLst>
          </a:custGeom>
          <a:solidFill>
            <a:srgbClr val="D984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82643" y="3819428"/>
            <a:ext cx="875360" cy="8057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44333" y="4328921"/>
            <a:ext cx="1600199" cy="800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69082" y="1299612"/>
            <a:ext cx="1395730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D98430"/>
                </a:solidFill>
                <a:latin typeface="Heiti SC"/>
                <a:cs typeface="Heiti SC"/>
              </a:rPr>
              <a:t>①</a:t>
            </a:r>
            <a:r>
              <a:rPr sz="2000" b="1" spc="95" dirty="0">
                <a:solidFill>
                  <a:srgbClr val="D98430"/>
                </a:solidFill>
                <a:latin typeface="Heiti SC"/>
                <a:cs typeface="Heiti SC"/>
              </a:rPr>
              <a:t> </a:t>
            </a:r>
            <a:r>
              <a:rPr sz="2000" b="1" spc="75" dirty="0">
                <a:solidFill>
                  <a:srgbClr val="D98430"/>
                </a:solidFill>
                <a:latin typeface="Arial"/>
                <a:cs typeface="Arial"/>
              </a:rPr>
              <a:t>t</a:t>
            </a:r>
            <a:r>
              <a:rPr sz="2000" b="1" spc="150" dirty="0">
                <a:solidFill>
                  <a:srgbClr val="D98430"/>
                </a:solidFill>
                <a:latin typeface="Arial"/>
                <a:cs typeface="Arial"/>
              </a:rPr>
              <a:t>u</a:t>
            </a:r>
            <a:r>
              <a:rPr sz="2000" b="1" spc="120" dirty="0">
                <a:solidFill>
                  <a:srgbClr val="D98430"/>
                </a:solidFill>
                <a:latin typeface="Arial"/>
                <a:cs typeface="Arial"/>
              </a:rPr>
              <a:t>r</a:t>
            </a:r>
            <a:r>
              <a:rPr sz="2000" b="1" spc="100" dirty="0">
                <a:solidFill>
                  <a:srgbClr val="D98430"/>
                </a:solidFill>
                <a:latin typeface="Arial"/>
                <a:cs typeface="Arial"/>
              </a:rPr>
              <a:t>t</a:t>
            </a:r>
            <a:r>
              <a:rPr sz="2000" b="1" spc="85" dirty="0">
                <a:solidFill>
                  <a:srgbClr val="D98430"/>
                </a:solidFill>
                <a:latin typeface="Arial"/>
                <a:cs typeface="Arial"/>
              </a:rPr>
              <a:t>l</a:t>
            </a:r>
            <a:r>
              <a:rPr sz="2000" b="1" spc="50" dirty="0">
                <a:solidFill>
                  <a:srgbClr val="D98430"/>
                </a:solidFill>
                <a:latin typeface="Arial"/>
                <a:cs typeface="Arial"/>
              </a:rPr>
              <a:t>e</a:t>
            </a:r>
            <a:r>
              <a:rPr sz="2000" b="1" spc="-5" dirty="0">
                <a:solidFill>
                  <a:srgbClr val="D98430"/>
                </a:solidFill>
                <a:latin typeface="Heiti SC"/>
                <a:cs typeface="Heiti SC"/>
              </a:rPr>
              <a:t>库</a:t>
            </a:r>
            <a:endParaRPr sz="20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600" b="1" spc="16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1600" b="1" spc="3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1600" b="1" dirty="0">
                <a:latin typeface="Heiti SC"/>
                <a:cs typeface="Heiti SC"/>
              </a:rPr>
              <a:t>基本图形绘制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01151" y="2841132"/>
            <a:ext cx="1598930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D98430"/>
                </a:solidFill>
                <a:latin typeface="Heiti SC"/>
                <a:cs typeface="Heiti SC"/>
              </a:rPr>
              <a:t>②</a:t>
            </a:r>
            <a:r>
              <a:rPr sz="2000" b="1" spc="95" dirty="0">
                <a:solidFill>
                  <a:srgbClr val="D98430"/>
                </a:solidFill>
                <a:latin typeface="Heiti SC"/>
                <a:cs typeface="Heiti SC"/>
              </a:rPr>
              <a:t> </a:t>
            </a:r>
            <a:r>
              <a:rPr sz="2000" b="1" spc="100" dirty="0">
                <a:solidFill>
                  <a:srgbClr val="D98430"/>
                </a:solidFill>
                <a:latin typeface="Arial"/>
                <a:cs typeface="Arial"/>
              </a:rPr>
              <a:t>t</a:t>
            </a:r>
            <a:r>
              <a:rPr sz="2000" b="1" spc="85" dirty="0">
                <a:solidFill>
                  <a:srgbClr val="D98430"/>
                </a:solidFill>
                <a:latin typeface="Arial"/>
                <a:cs typeface="Arial"/>
              </a:rPr>
              <a:t>i</a:t>
            </a:r>
            <a:r>
              <a:rPr sz="2000" b="1" spc="114" dirty="0">
                <a:solidFill>
                  <a:srgbClr val="D98430"/>
                </a:solidFill>
                <a:latin typeface="Arial"/>
                <a:cs typeface="Arial"/>
              </a:rPr>
              <a:t>me</a:t>
            </a:r>
            <a:r>
              <a:rPr sz="2000" b="1" spc="-5" dirty="0">
                <a:solidFill>
                  <a:srgbClr val="D98430"/>
                </a:solidFill>
                <a:latin typeface="Heiti SC"/>
                <a:cs typeface="Heiti SC"/>
              </a:rPr>
              <a:t>库</a:t>
            </a:r>
            <a:endParaRPr sz="20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600" b="1" spc="16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1600" b="1" spc="3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1600" b="1" dirty="0">
                <a:latin typeface="Heiti SC"/>
                <a:cs typeface="Heiti SC"/>
              </a:rPr>
              <a:t>时间的基本处理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360998" y="1291056"/>
            <a:ext cx="1802764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D98430"/>
                </a:solidFill>
                <a:latin typeface="Heiti SC"/>
                <a:cs typeface="Heiti SC"/>
              </a:rPr>
              <a:t>③</a:t>
            </a:r>
            <a:r>
              <a:rPr sz="2000" b="1" spc="95" dirty="0">
                <a:solidFill>
                  <a:srgbClr val="D98430"/>
                </a:solidFill>
                <a:latin typeface="Heiti SC"/>
                <a:cs typeface="Heiti SC"/>
              </a:rPr>
              <a:t> </a:t>
            </a:r>
            <a:r>
              <a:rPr sz="2000" b="1" spc="50" dirty="0">
                <a:solidFill>
                  <a:srgbClr val="D98430"/>
                </a:solidFill>
                <a:latin typeface="Arial"/>
                <a:cs typeface="Arial"/>
              </a:rPr>
              <a:t>ra</a:t>
            </a:r>
            <a:r>
              <a:rPr sz="2000" b="1" spc="70" dirty="0">
                <a:solidFill>
                  <a:srgbClr val="D98430"/>
                </a:solidFill>
                <a:latin typeface="Arial"/>
                <a:cs typeface="Arial"/>
              </a:rPr>
              <a:t>n</a:t>
            </a:r>
            <a:r>
              <a:rPr sz="2000" b="1" spc="90" dirty="0">
                <a:solidFill>
                  <a:srgbClr val="D98430"/>
                </a:solidFill>
                <a:latin typeface="Arial"/>
                <a:cs typeface="Arial"/>
              </a:rPr>
              <a:t>d</a:t>
            </a:r>
            <a:r>
              <a:rPr sz="2000" b="1" spc="95" dirty="0">
                <a:solidFill>
                  <a:srgbClr val="D98430"/>
                </a:solidFill>
                <a:latin typeface="Arial"/>
                <a:cs typeface="Arial"/>
              </a:rPr>
              <a:t>o</a:t>
            </a:r>
            <a:r>
              <a:rPr sz="2000" b="1" spc="175" dirty="0">
                <a:solidFill>
                  <a:srgbClr val="D98430"/>
                </a:solidFill>
                <a:latin typeface="Arial"/>
                <a:cs typeface="Arial"/>
              </a:rPr>
              <a:t>m</a:t>
            </a:r>
            <a:r>
              <a:rPr sz="2000" b="1" spc="-5" dirty="0">
                <a:solidFill>
                  <a:srgbClr val="D98430"/>
                </a:solidFill>
                <a:latin typeface="Heiti SC"/>
                <a:cs typeface="Heiti SC"/>
              </a:rPr>
              <a:t>库</a:t>
            </a:r>
            <a:endParaRPr sz="20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600" b="1" spc="16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1600" b="1" spc="3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1600" b="1" dirty="0">
                <a:latin typeface="Heiti SC"/>
                <a:cs typeface="Heiti SC"/>
              </a:rPr>
              <a:t>随机数产生及应用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104950" y="2838391"/>
            <a:ext cx="2413000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D98430"/>
                </a:solidFill>
                <a:latin typeface="Heiti SC"/>
                <a:cs typeface="Heiti SC"/>
              </a:rPr>
              <a:t>④</a:t>
            </a:r>
            <a:r>
              <a:rPr sz="2000" b="1" spc="95" dirty="0">
                <a:solidFill>
                  <a:srgbClr val="D98430"/>
                </a:solidFill>
                <a:latin typeface="Heiti SC"/>
                <a:cs typeface="Heiti SC"/>
              </a:rPr>
              <a:t> </a:t>
            </a:r>
            <a:r>
              <a:rPr sz="2000" b="1" spc="5" dirty="0">
                <a:solidFill>
                  <a:srgbClr val="D98430"/>
                </a:solidFill>
                <a:latin typeface="Arial"/>
                <a:cs typeface="Arial"/>
              </a:rPr>
              <a:t>P</a:t>
            </a:r>
            <a:r>
              <a:rPr sz="2000" b="1" dirty="0">
                <a:solidFill>
                  <a:srgbClr val="D98430"/>
                </a:solidFill>
                <a:latin typeface="Arial"/>
                <a:cs typeface="Arial"/>
              </a:rPr>
              <a:t>y</a:t>
            </a:r>
            <a:r>
              <a:rPr sz="2000" b="1" spc="15" dirty="0">
                <a:solidFill>
                  <a:srgbClr val="D98430"/>
                </a:solidFill>
                <a:latin typeface="Arial"/>
                <a:cs typeface="Arial"/>
              </a:rPr>
              <a:t>Ins</a:t>
            </a:r>
            <a:r>
              <a:rPr sz="2000" b="1" spc="160" dirty="0">
                <a:solidFill>
                  <a:srgbClr val="D98430"/>
                </a:solidFill>
                <a:latin typeface="Arial"/>
                <a:cs typeface="Arial"/>
              </a:rPr>
              <a:t>t</a:t>
            </a:r>
            <a:r>
              <a:rPr sz="2000" b="1" spc="35" dirty="0">
                <a:solidFill>
                  <a:srgbClr val="D98430"/>
                </a:solidFill>
                <a:latin typeface="Arial"/>
                <a:cs typeface="Arial"/>
              </a:rPr>
              <a:t>a</a:t>
            </a:r>
            <a:r>
              <a:rPr sz="2000" b="1" spc="45" dirty="0">
                <a:solidFill>
                  <a:srgbClr val="D98430"/>
                </a:solidFill>
                <a:latin typeface="Arial"/>
                <a:cs typeface="Arial"/>
              </a:rPr>
              <a:t>lle</a:t>
            </a:r>
            <a:r>
              <a:rPr sz="2000" b="1" spc="40" dirty="0">
                <a:solidFill>
                  <a:srgbClr val="D98430"/>
                </a:solidFill>
                <a:latin typeface="Arial"/>
                <a:cs typeface="Arial"/>
              </a:rPr>
              <a:t>r</a:t>
            </a:r>
            <a:r>
              <a:rPr sz="2000" b="1" spc="-5" dirty="0">
                <a:solidFill>
                  <a:srgbClr val="D98430"/>
                </a:solidFill>
                <a:latin typeface="Heiti SC"/>
                <a:cs typeface="Heiti SC"/>
              </a:rPr>
              <a:t>库</a:t>
            </a:r>
            <a:endParaRPr sz="20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600" b="1" spc="16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1600" b="1" spc="3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1600" b="1" dirty="0">
                <a:latin typeface="Heiti SC"/>
                <a:cs typeface="Heiti SC"/>
              </a:rPr>
              <a:t>源代码打包为可执行文件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963660" y="1303715"/>
            <a:ext cx="1598930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D98430"/>
                </a:solidFill>
                <a:latin typeface="Heiti SC"/>
                <a:cs typeface="Heiti SC"/>
              </a:rPr>
              <a:t>⑤</a:t>
            </a:r>
            <a:r>
              <a:rPr sz="2000" b="1" spc="95" dirty="0">
                <a:solidFill>
                  <a:srgbClr val="D98430"/>
                </a:solidFill>
                <a:latin typeface="Heiti SC"/>
                <a:cs typeface="Heiti SC"/>
              </a:rPr>
              <a:t> </a:t>
            </a:r>
            <a:r>
              <a:rPr sz="2000" b="1" spc="40" dirty="0">
                <a:solidFill>
                  <a:srgbClr val="D98430"/>
                </a:solidFill>
                <a:latin typeface="Arial"/>
                <a:cs typeface="Arial"/>
              </a:rPr>
              <a:t>j</a:t>
            </a:r>
            <a:r>
              <a:rPr sz="2000" b="1" spc="55" dirty="0">
                <a:solidFill>
                  <a:srgbClr val="D98430"/>
                </a:solidFill>
                <a:latin typeface="Arial"/>
                <a:cs typeface="Arial"/>
              </a:rPr>
              <a:t>ieb</a:t>
            </a:r>
            <a:r>
              <a:rPr sz="2000" b="1" spc="35" dirty="0">
                <a:solidFill>
                  <a:srgbClr val="D98430"/>
                </a:solidFill>
                <a:latin typeface="Arial"/>
                <a:cs typeface="Arial"/>
              </a:rPr>
              <a:t>a</a:t>
            </a:r>
            <a:r>
              <a:rPr sz="2000" b="1" spc="-5" dirty="0">
                <a:solidFill>
                  <a:srgbClr val="D98430"/>
                </a:solidFill>
                <a:latin typeface="Heiti SC"/>
                <a:cs typeface="Heiti SC"/>
              </a:rPr>
              <a:t>库</a:t>
            </a:r>
            <a:endParaRPr sz="20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600" b="1" spc="16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1600" b="1" spc="3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1600" b="1" dirty="0">
                <a:latin typeface="Heiti SC"/>
                <a:cs typeface="Heiti SC"/>
              </a:rPr>
              <a:t>简洁的中文分词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263326" y="2271882"/>
            <a:ext cx="259079" cy="268605"/>
          </a:xfrm>
          <a:custGeom>
            <a:avLst/>
            <a:gdLst/>
            <a:ahLst/>
            <a:cxnLst/>
            <a:rect l="l" t="t" r="r" b="b"/>
            <a:pathLst>
              <a:path w="259080" h="268605">
                <a:moveTo>
                  <a:pt x="99377" y="0"/>
                </a:moveTo>
                <a:lnTo>
                  <a:pt x="208800" y="130848"/>
                </a:lnTo>
                <a:lnTo>
                  <a:pt x="258495" y="89293"/>
                </a:lnTo>
                <a:lnTo>
                  <a:pt x="239306" y="268287"/>
                </a:lnTo>
                <a:lnTo>
                  <a:pt x="59728" y="255511"/>
                </a:lnTo>
                <a:lnTo>
                  <a:pt x="109423" y="213956"/>
                </a:lnTo>
                <a:lnTo>
                  <a:pt x="0" y="83108"/>
                </a:lnTo>
                <a:lnTo>
                  <a:pt x="99377" y="0"/>
                </a:lnTo>
                <a:close/>
              </a:path>
            </a:pathLst>
          </a:custGeom>
          <a:ln w="254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966963" y="2302043"/>
            <a:ext cx="277495" cy="257810"/>
          </a:xfrm>
          <a:custGeom>
            <a:avLst/>
            <a:gdLst/>
            <a:ahLst/>
            <a:cxnLst/>
            <a:rect l="l" t="t" r="r" b="b"/>
            <a:pathLst>
              <a:path w="277494" h="257810">
                <a:moveTo>
                  <a:pt x="0" y="152692"/>
                </a:moveTo>
                <a:lnTo>
                  <a:pt x="137972" y="52400"/>
                </a:lnTo>
                <a:lnTo>
                  <a:pt x="99872" y="0"/>
                </a:lnTo>
                <a:lnTo>
                  <a:pt x="277164" y="31292"/>
                </a:lnTo>
                <a:lnTo>
                  <a:pt x="252234" y="209575"/>
                </a:lnTo>
                <a:lnTo>
                  <a:pt x="214147" y="157187"/>
                </a:lnTo>
                <a:lnTo>
                  <a:pt x="76174" y="257479"/>
                </a:lnTo>
                <a:lnTo>
                  <a:pt x="0" y="152692"/>
                </a:lnTo>
                <a:close/>
              </a:path>
            </a:pathLst>
          </a:custGeom>
          <a:ln w="254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147835" y="2837601"/>
            <a:ext cx="1971675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D98430"/>
                </a:solidFill>
                <a:latin typeface="Heiti SC"/>
                <a:cs typeface="Heiti SC"/>
              </a:rPr>
              <a:t>⑥</a:t>
            </a:r>
            <a:r>
              <a:rPr sz="2000" b="1" spc="95" dirty="0">
                <a:solidFill>
                  <a:srgbClr val="D98430"/>
                </a:solidFill>
                <a:latin typeface="Heiti SC"/>
                <a:cs typeface="Heiti SC"/>
              </a:rPr>
              <a:t> </a:t>
            </a:r>
            <a:r>
              <a:rPr sz="2000" b="1" spc="135" dirty="0">
                <a:solidFill>
                  <a:srgbClr val="D98430"/>
                </a:solidFill>
                <a:latin typeface="Arial"/>
                <a:cs typeface="Arial"/>
              </a:rPr>
              <a:t>w</a:t>
            </a:r>
            <a:r>
              <a:rPr sz="2000" b="1" spc="90" dirty="0">
                <a:solidFill>
                  <a:srgbClr val="D98430"/>
                </a:solidFill>
                <a:latin typeface="Arial"/>
                <a:cs typeface="Arial"/>
              </a:rPr>
              <a:t>o</a:t>
            </a:r>
            <a:r>
              <a:rPr sz="2000" b="1" spc="50" dirty="0">
                <a:solidFill>
                  <a:srgbClr val="D98430"/>
                </a:solidFill>
                <a:latin typeface="Arial"/>
                <a:cs typeface="Arial"/>
              </a:rPr>
              <a:t>r</a:t>
            </a:r>
            <a:r>
              <a:rPr sz="2000" b="1" spc="100" dirty="0">
                <a:solidFill>
                  <a:srgbClr val="D98430"/>
                </a:solidFill>
                <a:latin typeface="Arial"/>
                <a:cs typeface="Arial"/>
              </a:rPr>
              <a:t>d</a:t>
            </a:r>
            <a:r>
              <a:rPr sz="2000" b="1" spc="-85" dirty="0">
                <a:solidFill>
                  <a:srgbClr val="D98430"/>
                </a:solidFill>
                <a:latin typeface="Arial"/>
                <a:cs typeface="Arial"/>
              </a:rPr>
              <a:t>c</a:t>
            </a:r>
            <a:r>
              <a:rPr sz="2000" b="1" spc="35" dirty="0">
                <a:solidFill>
                  <a:srgbClr val="D98430"/>
                </a:solidFill>
                <a:latin typeface="Arial"/>
                <a:cs typeface="Arial"/>
              </a:rPr>
              <a:t>l</a:t>
            </a:r>
            <a:r>
              <a:rPr sz="2000" b="1" spc="90" dirty="0">
                <a:solidFill>
                  <a:srgbClr val="D98430"/>
                </a:solidFill>
                <a:latin typeface="Arial"/>
                <a:cs typeface="Arial"/>
              </a:rPr>
              <a:t>o</a:t>
            </a:r>
            <a:r>
              <a:rPr sz="2000" b="1" spc="70" dirty="0">
                <a:solidFill>
                  <a:srgbClr val="D98430"/>
                </a:solidFill>
                <a:latin typeface="Arial"/>
                <a:cs typeface="Arial"/>
              </a:rPr>
              <a:t>u</a:t>
            </a:r>
            <a:r>
              <a:rPr sz="2000" b="1" spc="100" dirty="0">
                <a:solidFill>
                  <a:srgbClr val="D98430"/>
                </a:solidFill>
                <a:latin typeface="Arial"/>
                <a:cs typeface="Arial"/>
              </a:rPr>
              <a:t>d</a:t>
            </a:r>
            <a:r>
              <a:rPr sz="2000" b="1" spc="-5" dirty="0">
                <a:solidFill>
                  <a:srgbClr val="D98430"/>
                </a:solidFill>
                <a:latin typeface="Heiti SC"/>
                <a:cs typeface="Heiti SC"/>
              </a:rPr>
              <a:t>库</a:t>
            </a:r>
            <a:endParaRPr sz="20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600" b="1" spc="16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1600" b="1" spc="3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1600" b="1" dirty="0">
                <a:latin typeface="Heiti SC"/>
                <a:cs typeface="Heiti SC"/>
              </a:rPr>
              <a:t>中英文词云生成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070777" y="2273664"/>
            <a:ext cx="259079" cy="268605"/>
          </a:xfrm>
          <a:custGeom>
            <a:avLst/>
            <a:gdLst/>
            <a:ahLst/>
            <a:cxnLst/>
            <a:rect l="l" t="t" r="r" b="b"/>
            <a:pathLst>
              <a:path w="259079" h="268605">
                <a:moveTo>
                  <a:pt x="99377" y="0"/>
                </a:moveTo>
                <a:lnTo>
                  <a:pt x="208800" y="130848"/>
                </a:lnTo>
                <a:lnTo>
                  <a:pt x="258495" y="89293"/>
                </a:lnTo>
                <a:lnTo>
                  <a:pt x="239306" y="268287"/>
                </a:lnTo>
                <a:lnTo>
                  <a:pt x="59728" y="255511"/>
                </a:lnTo>
                <a:lnTo>
                  <a:pt x="109423" y="213956"/>
                </a:lnTo>
                <a:lnTo>
                  <a:pt x="0" y="83108"/>
                </a:lnTo>
                <a:lnTo>
                  <a:pt x="99377" y="0"/>
                </a:lnTo>
                <a:close/>
              </a:path>
            </a:pathLst>
          </a:custGeom>
          <a:ln w="254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74414" y="2303825"/>
            <a:ext cx="277495" cy="257810"/>
          </a:xfrm>
          <a:custGeom>
            <a:avLst/>
            <a:gdLst/>
            <a:ahLst/>
            <a:cxnLst/>
            <a:rect l="l" t="t" r="r" b="b"/>
            <a:pathLst>
              <a:path w="277495" h="257810">
                <a:moveTo>
                  <a:pt x="0" y="152692"/>
                </a:moveTo>
                <a:lnTo>
                  <a:pt x="137972" y="52400"/>
                </a:lnTo>
                <a:lnTo>
                  <a:pt x="99872" y="0"/>
                </a:lnTo>
                <a:lnTo>
                  <a:pt x="277164" y="31292"/>
                </a:lnTo>
                <a:lnTo>
                  <a:pt x="252234" y="209575"/>
                </a:lnTo>
                <a:lnTo>
                  <a:pt x="214147" y="157187"/>
                </a:lnTo>
                <a:lnTo>
                  <a:pt x="76174" y="257479"/>
                </a:lnTo>
                <a:lnTo>
                  <a:pt x="0" y="152692"/>
                </a:lnTo>
                <a:close/>
              </a:path>
            </a:pathLst>
          </a:custGeom>
          <a:ln w="254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151892" y="1303715"/>
            <a:ext cx="1598930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D98430"/>
                </a:solidFill>
                <a:latin typeface="Heiti SC"/>
                <a:cs typeface="Heiti SC"/>
              </a:rPr>
              <a:t>⑦</a:t>
            </a:r>
            <a:r>
              <a:rPr sz="2000" b="1" spc="95" dirty="0">
                <a:solidFill>
                  <a:srgbClr val="D98430"/>
                </a:solidFill>
                <a:latin typeface="Heiti SC"/>
                <a:cs typeface="Heiti SC"/>
              </a:rPr>
              <a:t> </a:t>
            </a:r>
            <a:r>
              <a:rPr sz="2000" b="1" spc="90" dirty="0">
                <a:solidFill>
                  <a:srgbClr val="D98430"/>
                </a:solidFill>
                <a:latin typeface="Arial"/>
                <a:cs typeface="Arial"/>
              </a:rPr>
              <a:t>o</a:t>
            </a:r>
            <a:r>
              <a:rPr sz="2000" b="1" spc="-135" dirty="0">
                <a:solidFill>
                  <a:srgbClr val="D98430"/>
                </a:solidFill>
                <a:latin typeface="Arial"/>
                <a:cs typeface="Arial"/>
              </a:rPr>
              <a:t>s</a:t>
            </a:r>
            <a:r>
              <a:rPr sz="2000" b="1" spc="-5" dirty="0">
                <a:solidFill>
                  <a:srgbClr val="D98430"/>
                </a:solidFill>
                <a:latin typeface="Heiti SC"/>
                <a:cs typeface="Heiti SC"/>
              </a:rPr>
              <a:t>库</a:t>
            </a:r>
            <a:endParaRPr sz="2000" dirty="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600" b="1" spc="16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1600" b="1" spc="3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1600" b="1" dirty="0">
                <a:latin typeface="Heiti SC"/>
                <a:cs typeface="Heiti SC"/>
              </a:rPr>
              <a:t>操作系统小功能</a:t>
            </a:r>
            <a:endParaRPr sz="1600" dirty="0">
              <a:latin typeface="Heiti SC"/>
              <a:cs typeface="Heiti SC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502227" y="2270634"/>
            <a:ext cx="259079" cy="268605"/>
          </a:xfrm>
          <a:custGeom>
            <a:avLst/>
            <a:gdLst/>
            <a:ahLst/>
            <a:cxnLst/>
            <a:rect l="l" t="t" r="r" b="b"/>
            <a:pathLst>
              <a:path w="259079" h="268605">
                <a:moveTo>
                  <a:pt x="99377" y="0"/>
                </a:moveTo>
                <a:lnTo>
                  <a:pt x="208800" y="130848"/>
                </a:lnTo>
                <a:lnTo>
                  <a:pt x="258495" y="89293"/>
                </a:lnTo>
                <a:lnTo>
                  <a:pt x="239306" y="268287"/>
                </a:lnTo>
                <a:lnTo>
                  <a:pt x="59728" y="255511"/>
                </a:lnTo>
                <a:lnTo>
                  <a:pt x="109423" y="213956"/>
                </a:lnTo>
                <a:lnTo>
                  <a:pt x="0" y="83108"/>
                </a:lnTo>
                <a:lnTo>
                  <a:pt x="99377" y="0"/>
                </a:lnTo>
                <a:close/>
              </a:path>
            </a:pathLst>
          </a:custGeom>
          <a:ln w="254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205864" y="2300795"/>
            <a:ext cx="277495" cy="257810"/>
          </a:xfrm>
          <a:custGeom>
            <a:avLst/>
            <a:gdLst/>
            <a:ahLst/>
            <a:cxnLst/>
            <a:rect l="l" t="t" r="r" b="b"/>
            <a:pathLst>
              <a:path w="277495" h="257810">
                <a:moveTo>
                  <a:pt x="0" y="152692"/>
                </a:moveTo>
                <a:lnTo>
                  <a:pt x="137972" y="52400"/>
                </a:lnTo>
                <a:lnTo>
                  <a:pt x="99872" y="0"/>
                </a:lnTo>
                <a:lnTo>
                  <a:pt x="277164" y="31292"/>
                </a:lnTo>
                <a:lnTo>
                  <a:pt x="252234" y="209575"/>
                </a:lnTo>
                <a:lnTo>
                  <a:pt x="214147" y="157187"/>
                </a:lnTo>
                <a:lnTo>
                  <a:pt x="76174" y="257479"/>
                </a:lnTo>
                <a:lnTo>
                  <a:pt x="0" y="152692"/>
                </a:lnTo>
                <a:close/>
              </a:path>
            </a:pathLst>
          </a:custGeom>
          <a:ln w="254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7505" y="4188333"/>
            <a:ext cx="875360" cy="8057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083740" y="3441477"/>
            <a:ext cx="875365" cy="8057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98142" y="4380062"/>
            <a:ext cx="913765" cy="96520"/>
          </a:xfrm>
          <a:custGeom>
            <a:avLst/>
            <a:gdLst/>
            <a:ahLst/>
            <a:cxnLst/>
            <a:rect l="l" t="t" r="r" b="b"/>
            <a:pathLst>
              <a:path w="913764" h="96520">
                <a:moveTo>
                  <a:pt x="0" y="96354"/>
                </a:moveTo>
                <a:lnTo>
                  <a:pt x="913384" y="0"/>
                </a:lnTo>
              </a:path>
            </a:pathLst>
          </a:custGeom>
          <a:ln w="38100">
            <a:solidFill>
              <a:srgbClr val="D984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786581" y="4325235"/>
            <a:ext cx="120014" cy="113664"/>
          </a:xfrm>
          <a:custGeom>
            <a:avLst/>
            <a:gdLst/>
            <a:ahLst/>
            <a:cxnLst/>
            <a:rect l="l" t="t" r="r" b="b"/>
            <a:pathLst>
              <a:path w="120014" h="113664">
                <a:moveTo>
                  <a:pt x="0" y="0"/>
                </a:moveTo>
                <a:lnTo>
                  <a:pt x="12001" y="113664"/>
                </a:lnTo>
                <a:lnTo>
                  <a:pt x="119672" y="44830"/>
                </a:lnTo>
                <a:lnTo>
                  <a:pt x="0" y="0"/>
                </a:lnTo>
                <a:close/>
              </a:path>
            </a:pathLst>
          </a:custGeom>
          <a:solidFill>
            <a:srgbClr val="D984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444234" y="3954104"/>
            <a:ext cx="913765" cy="96520"/>
          </a:xfrm>
          <a:custGeom>
            <a:avLst/>
            <a:gdLst/>
            <a:ahLst/>
            <a:cxnLst/>
            <a:rect l="l" t="t" r="r" b="b"/>
            <a:pathLst>
              <a:path w="913765" h="96520">
                <a:moveTo>
                  <a:pt x="0" y="96354"/>
                </a:moveTo>
                <a:lnTo>
                  <a:pt x="913384" y="0"/>
                </a:lnTo>
              </a:path>
            </a:pathLst>
          </a:custGeom>
          <a:ln w="38100">
            <a:solidFill>
              <a:srgbClr val="D984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32674" y="3899277"/>
            <a:ext cx="120014" cy="113664"/>
          </a:xfrm>
          <a:custGeom>
            <a:avLst/>
            <a:gdLst/>
            <a:ahLst/>
            <a:cxnLst/>
            <a:rect l="l" t="t" r="r" b="b"/>
            <a:pathLst>
              <a:path w="120015" h="113664">
                <a:moveTo>
                  <a:pt x="0" y="0"/>
                </a:moveTo>
                <a:lnTo>
                  <a:pt x="12001" y="113665"/>
                </a:lnTo>
                <a:lnTo>
                  <a:pt x="119672" y="44831"/>
                </a:lnTo>
                <a:lnTo>
                  <a:pt x="0" y="0"/>
                </a:lnTo>
                <a:close/>
              </a:path>
            </a:pathLst>
          </a:custGeom>
          <a:solidFill>
            <a:srgbClr val="D984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82643" y="3819428"/>
            <a:ext cx="875360" cy="8057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310827" y="329353"/>
            <a:ext cx="48780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0" dirty="0">
                <a:latin typeface="Microsoft Sans Serif"/>
                <a:cs typeface="Microsoft Sans Serif"/>
              </a:rPr>
              <a:t>P</a:t>
            </a:r>
            <a:r>
              <a:rPr sz="3200" spc="-30" dirty="0">
                <a:latin typeface="Microsoft Sans Serif"/>
                <a:cs typeface="Microsoft Sans Serif"/>
              </a:rPr>
              <a:t>y</a:t>
            </a:r>
            <a:r>
              <a:rPr sz="3200" spc="160" dirty="0">
                <a:latin typeface="Microsoft Sans Serif"/>
                <a:cs typeface="Microsoft Sans Serif"/>
              </a:rPr>
              <a:t>t</a:t>
            </a:r>
            <a:r>
              <a:rPr sz="3200" spc="320" dirty="0">
                <a:latin typeface="Microsoft Sans Serif"/>
                <a:cs typeface="Microsoft Sans Serif"/>
              </a:rPr>
              <a:t>h</a:t>
            </a:r>
            <a:r>
              <a:rPr sz="3200" spc="220" dirty="0">
                <a:latin typeface="Microsoft Sans Serif"/>
                <a:cs typeface="Microsoft Sans Serif"/>
              </a:rPr>
              <a:t>o</a:t>
            </a:r>
            <a:r>
              <a:rPr sz="3200" spc="215" dirty="0">
                <a:latin typeface="Microsoft Sans Serif"/>
                <a:cs typeface="Microsoft Sans Serif"/>
              </a:rPr>
              <a:t>n</a:t>
            </a:r>
            <a:r>
              <a:rPr sz="3200" spc="-5" dirty="0"/>
              <a:t>计算生态</a:t>
            </a:r>
            <a:r>
              <a:rPr sz="3200" spc="95" dirty="0"/>
              <a:t> </a:t>
            </a:r>
            <a:r>
              <a:rPr sz="3200" dirty="0">
                <a:latin typeface="Microsoft Sans Serif"/>
                <a:cs typeface="Microsoft Sans Serif"/>
              </a:rPr>
              <a:t>(</a:t>
            </a:r>
            <a:r>
              <a:rPr sz="3200" spc="-5" dirty="0"/>
              <a:t>详解</a:t>
            </a:r>
            <a:r>
              <a:rPr sz="3200" spc="95" dirty="0">
                <a:latin typeface="Microsoft Sans Serif"/>
                <a:cs typeface="Microsoft Sans Serif"/>
              </a:rPr>
              <a:t>7</a:t>
            </a:r>
            <a:r>
              <a:rPr sz="3200" spc="-5" dirty="0"/>
              <a:t>个</a:t>
            </a:r>
            <a:r>
              <a:rPr sz="3200" dirty="0">
                <a:latin typeface="Microsoft Sans Serif"/>
                <a:cs typeface="Microsoft Sans Serif"/>
              </a:rPr>
              <a:t>)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83811" y="1882807"/>
            <a:ext cx="2968625" cy="1931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D98430"/>
                </a:solidFill>
                <a:latin typeface="Heiti SC"/>
                <a:cs typeface="Heiti SC"/>
              </a:rPr>
              <a:t>②</a:t>
            </a:r>
            <a:r>
              <a:rPr sz="2000" b="1" spc="95" dirty="0">
                <a:solidFill>
                  <a:srgbClr val="D98430"/>
                </a:solidFill>
                <a:latin typeface="Heiti SC"/>
                <a:cs typeface="Heiti SC"/>
              </a:rPr>
              <a:t> </a:t>
            </a:r>
            <a:r>
              <a:rPr sz="2000" b="1" spc="-5" dirty="0">
                <a:solidFill>
                  <a:srgbClr val="D98430"/>
                </a:solidFill>
                <a:latin typeface="Heiti SC"/>
                <a:cs typeface="Heiti SC"/>
              </a:rPr>
              <a:t>从</a:t>
            </a:r>
            <a:r>
              <a:rPr sz="2000" b="1" spc="135" dirty="0">
                <a:solidFill>
                  <a:srgbClr val="D98430"/>
                </a:solidFill>
                <a:latin typeface="Arial"/>
                <a:cs typeface="Arial"/>
              </a:rPr>
              <a:t>W</a:t>
            </a:r>
            <a:r>
              <a:rPr sz="2000" b="1" spc="114" dirty="0">
                <a:solidFill>
                  <a:srgbClr val="D98430"/>
                </a:solidFill>
                <a:latin typeface="Arial"/>
                <a:cs typeface="Arial"/>
              </a:rPr>
              <a:t>e</a:t>
            </a:r>
            <a:r>
              <a:rPr sz="2000" b="1" spc="105" dirty="0">
                <a:solidFill>
                  <a:srgbClr val="D98430"/>
                </a:solidFill>
                <a:latin typeface="Arial"/>
                <a:cs typeface="Arial"/>
              </a:rPr>
              <a:t>b</a:t>
            </a:r>
            <a:r>
              <a:rPr sz="2000" b="1" spc="-5" dirty="0">
                <a:solidFill>
                  <a:srgbClr val="D98430"/>
                </a:solidFill>
                <a:latin typeface="Heiti SC"/>
                <a:cs typeface="Heiti SC"/>
              </a:rPr>
              <a:t>解析到网络空间</a:t>
            </a:r>
            <a:endParaRPr sz="2000">
              <a:latin typeface="Heiti SC"/>
              <a:cs typeface="Heiti SC"/>
            </a:endParaRPr>
          </a:p>
          <a:p>
            <a:pPr marL="353695">
              <a:lnSpc>
                <a:spcPct val="100000"/>
              </a:lnSpc>
              <a:spcBef>
                <a:spcPts val="1130"/>
              </a:spcBef>
            </a:pPr>
            <a:r>
              <a:rPr sz="1800" b="1" spc="18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1800" b="1" spc="4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Heiti SC"/>
                <a:cs typeface="Heiti SC"/>
              </a:rPr>
              <a:t>网络爬虫</a:t>
            </a:r>
            <a:endParaRPr sz="1800">
              <a:latin typeface="Heiti SC"/>
              <a:cs typeface="Heiti SC"/>
            </a:endParaRPr>
          </a:p>
          <a:p>
            <a:pPr marL="353695">
              <a:lnSpc>
                <a:spcPct val="100000"/>
              </a:lnSpc>
              <a:spcBef>
                <a:spcPts val="1080"/>
              </a:spcBef>
            </a:pPr>
            <a:r>
              <a:rPr sz="1800" b="1" spc="18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1800" b="1" spc="4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1800" b="1" spc="120" dirty="0">
                <a:latin typeface="Arial"/>
                <a:cs typeface="Arial"/>
              </a:rPr>
              <a:t>W</a:t>
            </a:r>
            <a:r>
              <a:rPr sz="1800" b="1" spc="105" dirty="0">
                <a:latin typeface="Arial"/>
                <a:cs typeface="Arial"/>
              </a:rPr>
              <a:t>e</a:t>
            </a:r>
            <a:r>
              <a:rPr sz="1800" b="1" spc="95" dirty="0">
                <a:latin typeface="Arial"/>
                <a:cs typeface="Arial"/>
              </a:rPr>
              <a:t>b</a:t>
            </a:r>
            <a:r>
              <a:rPr sz="1800" b="1" dirty="0">
                <a:latin typeface="Heiti SC"/>
                <a:cs typeface="Heiti SC"/>
              </a:rPr>
              <a:t>信息提取</a:t>
            </a:r>
            <a:endParaRPr sz="1800">
              <a:latin typeface="Heiti SC"/>
              <a:cs typeface="Heiti SC"/>
            </a:endParaRPr>
          </a:p>
          <a:p>
            <a:pPr marL="353695">
              <a:lnSpc>
                <a:spcPct val="100000"/>
              </a:lnSpc>
              <a:spcBef>
                <a:spcPts val="1080"/>
              </a:spcBef>
            </a:pPr>
            <a:r>
              <a:rPr sz="1800" b="1" spc="18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1800" b="1" spc="4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1800" b="1" spc="120" dirty="0">
                <a:latin typeface="Arial"/>
                <a:cs typeface="Arial"/>
              </a:rPr>
              <a:t>W</a:t>
            </a:r>
            <a:r>
              <a:rPr sz="1800" b="1" spc="105" dirty="0">
                <a:latin typeface="Arial"/>
                <a:cs typeface="Arial"/>
              </a:rPr>
              <a:t>e</a:t>
            </a:r>
            <a:r>
              <a:rPr sz="1800" b="1" spc="95" dirty="0">
                <a:latin typeface="Arial"/>
                <a:cs typeface="Arial"/>
              </a:rPr>
              <a:t>b</a:t>
            </a:r>
            <a:r>
              <a:rPr sz="1800" b="1" dirty="0">
                <a:latin typeface="Heiti SC"/>
                <a:cs typeface="Heiti SC"/>
              </a:rPr>
              <a:t>网站开发</a:t>
            </a:r>
            <a:endParaRPr sz="1800">
              <a:latin typeface="Heiti SC"/>
              <a:cs typeface="Heiti SC"/>
            </a:endParaRPr>
          </a:p>
          <a:p>
            <a:pPr marL="354330">
              <a:lnSpc>
                <a:spcPct val="100000"/>
              </a:lnSpc>
              <a:spcBef>
                <a:spcPts val="1080"/>
              </a:spcBef>
            </a:pPr>
            <a:r>
              <a:rPr sz="1800" b="1" spc="18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1800" b="1" spc="4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Heiti SC"/>
                <a:cs typeface="Heiti SC"/>
              </a:rPr>
              <a:t>网络应用开发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0259" y="1307278"/>
            <a:ext cx="289306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D98430"/>
                </a:solidFill>
                <a:latin typeface="Heiti SC"/>
                <a:cs typeface="Heiti SC"/>
              </a:rPr>
              <a:t>①</a:t>
            </a:r>
            <a:r>
              <a:rPr sz="2000" b="1" spc="95" dirty="0">
                <a:solidFill>
                  <a:srgbClr val="D98430"/>
                </a:solidFill>
                <a:latin typeface="Heiti SC"/>
                <a:cs typeface="Heiti SC"/>
              </a:rPr>
              <a:t> </a:t>
            </a:r>
            <a:r>
              <a:rPr sz="2000" b="1" spc="-5" dirty="0">
                <a:solidFill>
                  <a:srgbClr val="D98430"/>
                </a:solidFill>
                <a:latin typeface="Heiti SC"/>
                <a:cs typeface="Heiti SC"/>
              </a:rPr>
              <a:t>从数据处理到人工智能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1635" y="1750347"/>
            <a:ext cx="1337310" cy="14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18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1800" b="1" spc="4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Heiti SC"/>
                <a:cs typeface="Heiti SC"/>
              </a:rPr>
              <a:t>数据分析</a:t>
            </a:r>
            <a:endParaRPr sz="18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spc="18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1800" b="1" spc="4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Heiti SC"/>
                <a:cs typeface="Heiti SC"/>
              </a:rPr>
              <a:t>数据可视化</a:t>
            </a:r>
            <a:endParaRPr sz="18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spc="18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1800" b="1" spc="4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Heiti SC"/>
                <a:cs typeface="Heiti SC"/>
              </a:rPr>
              <a:t>文本处理</a:t>
            </a:r>
            <a:endParaRPr sz="18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spc="18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1800" b="1" spc="4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Heiti SC"/>
                <a:cs typeface="Heiti SC"/>
              </a:rPr>
              <a:t>机器学习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44333" y="4328921"/>
            <a:ext cx="1600199" cy="800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30683" y="2520925"/>
            <a:ext cx="294640" cy="249554"/>
          </a:xfrm>
          <a:custGeom>
            <a:avLst/>
            <a:gdLst/>
            <a:ahLst/>
            <a:cxnLst/>
            <a:rect l="l" t="t" r="r" b="b"/>
            <a:pathLst>
              <a:path w="294639" h="249555">
                <a:moveTo>
                  <a:pt x="56603" y="0"/>
                </a:moveTo>
                <a:lnTo>
                  <a:pt x="210032" y="74523"/>
                </a:lnTo>
                <a:lnTo>
                  <a:pt x="238340" y="16256"/>
                </a:lnTo>
                <a:lnTo>
                  <a:pt x="294170" y="187401"/>
                </a:lnTo>
                <a:lnTo>
                  <a:pt x="125133" y="249326"/>
                </a:lnTo>
                <a:lnTo>
                  <a:pt x="153428" y="191058"/>
                </a:lnTo>
                <a:lnTo>
                  <a:pt x="0" y="116535"/>
                </a:lnTo>
                <a:lnTo>
                  <a:pt x="56603" y="0"/>
                </a:lnTo>
                <a:close/>
              </a:path>
            </a:pathLst>
          </a:custGeom>
          <a:ln w="254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34626" y="2511030"/>
            <a:ext cx="277495" cy="257810"/>
          </a:xfrm>
          <a:custGeom>
            <a:avLst/>
            <a:gdLst/>
            <a:ahLst/>
            <a:cxnLst/>
            <a:rect l="l" t="t" r="r" b="b"/>
            <a:pathLst>
              <a:path w="277495" h="257810">
                <a:moveTo>
                  <a:pt x="0" y="152692"/>
                </a:moveTo>
                <a:lnTo>
                  <a:pt x="137972" y="52400"/>
                </a:lnTo>
                <a:lnTo>
                  <a:pt x="99872" y="0"/>
                </a:lnTo>
                <a:lnTo>
                  <a:pt x="277164" y="31292"/>
                </a:lnTo>
                <a:lnTo>
                  <a:pt x="252234" y="209575"/>
                </a:lnTo>
                <a:lnTo>
                  <a:pt x="214147" y="157187"/>
                </a:lnTo>
                <a:lnTo>
                  <a:pt x="76174" y="257479"/>
                </a:lnTo>
                <a:lnTo>
                  <a:pt x="0" y="152692"/>
                </a:lnTo>
                <a:close/>
              </a:path>
            </a:pathLst>
          </a:custGeom>
          <a:ln w="254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7505" y="4188333"/>
            <a:ext cx="875360" cy="8057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083740" y="3441477"/>
            <a:ext cx="875365" cy="8057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98142" y="4380062"/>
            <a:ext cx="913765" cy="96520"/>
          </a:xfrm>
          <a:custGeom>
            <a:avLst/>
            <a:gdLst/>
            <a:ahLst/>
            <a:cxnLst/>
            <a:rect l="l" t="t" r="r" b="b"/>
            <a:pathLst>
              <a:path w="913764" h="96520">
                <a:moveTo>
                  <a:pt x="0" y="96354"/>
                </a:moveTo>
                <a:lnTo>
                  <a:pt x="913384" y="0"/>
                </a:lnTo>
              </a:path>
            </a:pathLst>
          </a:custGeom>
          <a:ln w="38100">
            <a:solidFill>
              <a:srgbClr val="D984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86581" y="4325235"/>
            <a:ext cx="120014" cy="113664"/>
          </a:xfrm>
          <a:custGeom>
            <a:avLst/>
            <a:gdLst/>
            <a:ahLst/>
            <a:cxnLst/>
            <a:rect l="l" t="t" r="r" b="b"/>
            <a:pathLst>
              <a:path w="120014" h="113664">
                <a:moveTo>
                  <a:pt x="0" y="0"/>
                </a:moveTo>
                <a:lnTo>
                  <a:pt x="12001" y="113664"/>
                </a:lnTo>
                <a:lnTo>
                  <a:pt x="119672" y="44830"/>
                </a:lnTo>
                <a:lnTo>
                  <a:pt x="0" y="0"/>
                </a:lnTo>
                <a:close/>
              </a:path>
            </a:pathLst>
          </a:custGeom>
          <a:solidFill>
            <a:srgbClr val="D984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444234" y="3954104"/>
            <a:ext cx="913765" cy="96520"/>
          </a:xfrm>
          <a:custGeom>
            <a:avLst/>
            <a:gdLst/>
            <a:ahLst/>
            <a:cxnLst/>
            <a:rect l="l" t="t" r="r" b="b"/>
            <a:pathLst>
              <a:path w="913765" h="96520">
                <a:moveTo>
                  <a:pt x="0" y="96354"/>
                </a:moveTo>
                <a:lnTo>
                  <a:pt x="913384" y="0"/>
                </a:lnTo>
              </a:path>
            </a:pathLst>
          </a:custGeom>
          <a:ln w="38100">
            <a:solidFill>
              <a:srgbClr val="D984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332674" y="3899277"/>
            <a:ext cx="120014" cy="113664"/>
          </a:xfrm>
          <a:custGeom>
            <a:avLst/>
            <a:gdLst/>
            <a:ahLst/>
            <a:cxnLst/>
            <a:rect l="l" t="t" r="r" b="b"/>
            <a:pathLst>
              <a:path w="120015" h="113664">
                <a:moveTo>
                  <a:pt x="0" y="0"/>
                </a:moveTo>
                <a:lnTo>
                  <a:pt x="12001" y="113665"/>
                </a:lnTo>
                <a:lnTo>
                  <a:pt x="119672" y="44831"/>
                </a:lnTo>
                <a:lnTo>
                  <a:pt x="0" y="0"/>
                </a:lnTo>
                <a:close/>
              </a:path>
            </a:pathLst>
          </a:custGeom>
          <a:solidFill>
            <a:srgbClr val="D984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82643" y="3819428"/>
            <a:ext cx="875360" cy="8057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310827" y="329353"/>
            <a:ext cx="50463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0" dirty="0">
                <a:latin typeface="Microsoft Sans Serif"/>
                <a:cs typeface="Microsoft Sans Serif"/>
              </a:rPr>
              <a:t>P</a:t>
            </a:r>
            <a:r>
              <a:rPr sz="3200" spc="-30" dirty="0">
                <a:latin typeface="Microsoft Sans Serif"/>
                <a:cs typeface="Microsoft Sans Serif"/>
              </a:rPr>
              <a:t>y</a:t>
            </a:r>
            <a:r>
              <a:rPr sz="3200" spc="160" dirty="0">
                <a:latin typeface="Microsoft Sans Serif"/>
                <a:cs typeface="Microsoft Sans Serif"/>
              </a:rPr>
              <a:t>t</a:t>
            </a:r>
            <a:r>
              <a:rPr sz="3200" spc="320" dirty="0">
                <a:latin typeface="Microsoft Sans Serif"/>
                <a:cs typeface="Microsoft Sans Serif"/>
              </a:rPr>
              <a:t>h</a:t>
            </a:r>
            <a:r>
              <a:rPr sz="3200" spc="220" dirty="0">
                <a:latin typeface="Microsoft Sans Serif"/>
                <a:cs typeface="Microsoft Sans Serif"/>
              </a:rPr>
              <a:t>o</a:t>
            </a:r>
            <a:r>
              <a:rPr sz="3200" spc="215" dirty="0">
                <a:latin typeface="Microsoft Sans Serif"/>
                <a:cs typeface="Microsoft Sans Serif"/>
              </a:rPr>
              <a:t>n</a:t>
            </a:r>
            <a:r>
              <a:rPr sz="3200" spc="-5" dirty="0"/>
              <a:t>计算生态</a:t>
            </a:r>
            <a:r>
              <a:rPr sz="3200" spc="95" dirty="0"/>
              <a:t> </a:t>
            </a:r>
            <a:r>
              <a:rPr sz="3200" dirty="0">
                <a:latin typeface="Microsoft Sans Serif"/>
                <a:cs typeface="Microsoft Sans Serif"/>
              </a:rPr>
              <a:t>(</a:t>
            </a:r>
            <a:r>
              <a:rPr sz="3200" spc="-5" dirty="0"/>
              <a:t>概览一批</a:t>
            </a:r>
            <a:r>
              <a:rPr sz="3200" dirty="0">
                <a:latin typeface="Microsoft Sans Serif"/>
                <a:cs typeface="Microsoft Sans Serif"/>
              </a:rPr>
              <a:t>)</a:t>
            </a:r>
            <a:endParaRPr sz="3200">
              <a:latin typeface="Microsoft Sans Serif"/>
              <a:cs typeface="Microsoft Sans Serif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861424" y="1302680"/>
            <a:ext cx="2893060" cy="1931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D98430"/>
                </a:solidFill>
                <a:latin typeface="Heiti SC"/>
                <a:cs typeface="Heiti SC"/>
              </a:rPr>
              <a:t>③</a:t>
            </a:r>
            <a:r>
              <a:rPr sz="2000" b="1" spc="95" dirty="0">
                <a:solidFill>
                  <a:srgbClr val="D98430"/>
                </a:solidFill>
                <a:latin typeface="Heiti SC"/>
                <a:cs typeface="Heiti SC"/>
              </a:rPr>
              <a:t> </a:t>
            </a:r>
            <a:r>
              <a:rPr sz="2000" b="1" spc="-5" dirty="0">
                <a:solidFill>
                  <a:srgbClr val="D98430"/>
                </a:solidFill>
                <a:latin typeface="Heiti SC"/>
                <a:cs typeface="Heiti SC"/>
              </a:rPr>
              <a:t>从人机交互到艺术设计</a:t>
            </a:r>
            <a:endParaRPr sz="2000">
              <a:latin typeface="Heiti SC"/>
              <a:cs typeface="Heiti SC"/>
            </a:endParaRPr>
          </a:p>
          <a:p>
            <a:pPr marL="353695">
              <a:lnSpc>
                <a:spcPct val="100000"/>
              </a:lnSpc>
              <a:spcBef>
                <a:spcPts val="1130"/>
              </a:spcBef>
            </a:pPr>
            <a:r>
              <a:rPr sz="1800" b="1" spc="18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1800" b="1" spc="4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Heiti SC"/>
                <a:cs typeface="Heiti SC"/>
              </a:rPr>
              <a:t>图形用户界面</a:t>
            </a:r>
            <a:endParaRPr sz="1800">
              <a:latin typeface="Heiti SC"/>
              <a:cs typeface="Heiti SC"/>
            </a:endParaRPr>
          </a:p>
          <a:p>
            <a:pPr marL="353695">
              <a:lnSpc>
                <a:spcPct val="100000"/>
              </a:lnSpc>
              <a:spcBef>
                <a:spcPts val="1080"/>
              </a:spcBef>
            </a:pPr>
            <a:r>
              <a:rPr sz="1800" b="1" spc="18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1800" b="1" spc="4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Heiti SC"/>
                <a:cs typeface="Heiti SC"/>
              </a:rPr>
              <a:t>游戏开发</a:t>
            </a:r>
            <a:endParaRPr sz="1800">
              <a:latin typeface="Heiti SC"/>
              <a:cs typeface="Heiti SC"/>
            </a:endParaRPr>
          </a:p>
          <a:p>
            <a:pPr marL="353695">
              <a:lnSpc>
                <a:spcPct val="100000"/>
              </a:lnSpc>
              <a:spcBef>
                <a:spcPts val="1080"/>
              </a:spcBef>
            </a:pPr>
            <a:r>
              <a:rPr sz="1800" b="1" spc="18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1800" b="1" spc="4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Heiti SC"/>
                <a:cs typeface="Heiti SC"/>
              </a:rPr>
              <a:t>虚拟现实</a:t>
            </a:r>
            <a:endParaRPr sz="1800">
              <a:latin typeface="Heiti SC"/>
              <a:cs typeface="Heiti SC"/>
            </a:endParaRPr>
          </a:p>
          <a:p>
            <a:pPr marL="353695">
              <a:lnSpc>
                <a:spcPct val="100000"/>
              </a:lnSpc>
              <a:spcBef>
                <a:spcPts val="1080"/>
              </a:spcBef>
            </a:pPr>
            <a:r>
              <a:rPr sz="1800" b="1" spc="18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1800" b="1" spc="4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Heiti SC"/>
                <a:cs typeface="Heiti SC"/>
              </a:rPr>
              <a:t>图形艺术</a:t>
            </a:r>
            <a:endParaRPr sz="18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467</Words>
  <Application>Microsoft Macintosh PowerPoint</Application>
  <PresentationFormat>全屏显示(16:9)</PresentationFormat>
  <Paragraphs>174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 Unicode MS</vt:lpstr>
      <vt:lpstr>Heiti SC</vt:lpstr>
      <vt:lpstr>Arial</vt:lpstr>
      <vt:lpstr>Calibri</vt:lpstr>
      <vt:lpstr>Courier New</vt:lpstr>
      <vt:lpstr>Microsoft Sans Serif</vt:lpstr>
      <vt:lpstr>Times New Roman</vt:lpstr>
      <vt:lpstr>Wingdings</vt:lpstr>
      <vt:lpstr>Office Theme</vt:lpstr>
      <vt:lpstr>PowerPoint 演示文稿</vt:lpstr>
      <vt:lpstr>Python语言程序设计</vt:lpstr>
      <vt:lpstr>全课程总结</vt:lpstr>
      <vt:lpstr>课程内容设计</vt:lpstr>
      <vt:lpstr>课程内容设计</vt:lpstr>
      <vt:lpstr>课程内容设计</vt:lpstr>
      <vt:lpstr>Python基础语法</vt:lpstr>
      <vt:lpstr>Python计算生态 (详解7个)</vt:lpstr>
      <vt:lpstr>Python计算生态 (概览一批)</vt:lpstr>
      <vt:lpstr>Python实例解析 (16个)</vt:lpstr>
      <vt:lpstr>Python实例解析 (16个)</vt:lpstr>
      <vt:lpstr>课程考核及证书</vt:lpstr>
      <vt:lpstr>全课程考核</vt:lpstr>
      <vt:lpstr>课程证书</vt:lpstr>
      <vt:lpstr>课程证书</vt:lpstr>
      <vt:lpstr>课程证书</vt:lpstr>
      <vt:lpstr>学习展望</vt:lpstr>
      <vt:lpstr>Python从入门到精通</vt:lpstr>
      <vt:lpstr>应用深度</vt:lpstr>
      <vt:lpstr>应用深度</vt:lpstr>
      <vt:lpstr>这是广告</vt:lpstr>
      <vt:lpstr>学习展望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 Song</dc:creator>
  <cp:lastModifiedBy>谢 少军</cp:lastModifiedBy>
  <cp:revision>1</cp:revision>
  <dcterms:created xsi:type="dcterms:W3CDTF">2020-09-17T17:24:08Z</dcterms:created>
  <dcterms:modified xsi:type="dcterms:W3CDTF">2020-09-17T10:04:17Z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2019-04-07T00:00:00Z</vt:filetime>
  </property>
  <property fmtid="{D5CDD505-2E9C-101B-9397-08002B2CF9AE}" pid="3" name="Creator">
    <vt:lpwstr>Acrobat PDFMaker 19 PowerPoint 版</vt:lpwstr>
  </property>
  <property fmtid="{D5CDD505-2E9C-101B-9397-08002B2CF9AE}" pid="4" name="LastSaved">
    <vt:filetime>2020-09-17T00:00:00Z</vt:filetime>
  </property>
</Properties>
</file>