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2" r:id="rId16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9"/>
    <p:restoredTop sz="94714"/>
  </p:normalViewPr>
  <p:slideViewPr>
    <p:cSldViewPr>
      <p:cViewPr varScale="1">
        <p:scale>
          <a:sx n="141" d="100"/>
          <a:sy n="141" d="100"/>
        </p:scale>
        <p:origin x="208" y="1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8" y="570618"/>
            <a:ext cx="5551423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051" y="1917327"/>
            <a:ext cx="8191896" cy="296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6391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Microsoft Sans Serif"/>
                <a:cs typeface="Microsoft Sans Serif"/>
              </a:rPr>
              <a:t>3</a:t>
            </a:r>
            <a:r>
              <a:rPr sz="3200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基本数据类型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517" y="1433878"/>
            <a:ext cx="3586479" cy="271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数字类型及操作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2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实例</a:t>
            </a:r>
            <a:r>
              <a:rPr sz="2200" b="1" spc="130" dirty="0">
                <a:latin typeface="Arial"/>
                <a:cs typeface="Arial"/>
              </a:rPr>
              <a:t>3</a:t>
            </a:r>
            <a:r>
              <a:rPr sz="2200" b="1" spc="-110" dirty="0">
                <a:latin typeface="Arial"/>
                <a:cs typeface="Arial"/>
              </a:rPr>
              <a:t>: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天天向上的力量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字符串类型及操作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模块</a:t>
            </a:r>
            <a:r>
              <a:rPr sz="2200" b="1" spc="130" dirty="0">
                <a:latin typeface="Arial"/>
                <a:cs typeface="Arial"/>
              </a:rPr>
              <a:t>2</a:t>
            </a:r>
            <a:r>
              <a:rPr sz="2200" b="1" spc="-110" dirty="0">
                <a:latin typeface="Arial"/>
                <a:cs typeface="Arial"/>
              </a:rPr>
              <a:t>: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175" dirty="0">
                <a:latin typeface="Arial"/>
                <a:cs typeface="Arial"/>
              </a:rPr>
              <a:t>t</a:t>
            </a:r>
            <a:r>
              <a:rPr sz="2200" b="1" spc="50" dirty="0">
                <a:latin typeface="Arial"/>
                <a:cs typeface="Arial"/>
              </a:rPr>
              <a:t>i</a:t>
            </a:r>
            <a:r>
              <a:rPr sz="2200" b="1" spc="180" dirty="0">
                <a:latin typeface="Arial"/>
                <a:cs typeface="Arial"/>
              </a:rPr>
              <a:t>m</a:t>
            </a:r>
            <a:r>
              <a:rPr sz="2200" b="1" spc="60" dirty="0">
                <a:latin typeface="Arial"/>
                <a:cs typeface="Arial"/>
              </a:rPr>
              <a:t>e</a:t>
            </a:r>
            <a:r>
              <a:rPr sz="2200" b="1" spc="-5" dirty="0">
                <a:latin typeface="Heiti SC"/>
                <a:cs typeface="Heiti SC"/>
              </a:rPr>
              <a:t>库的使用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实例</a:t>
            </a:r>
            <a:r>
              <a:rPr sz="2200" b="1" spc="130" dirty="0">
                <a:latin typeface="Arial"/>
                <a:cs typeface="Arial"/>
              </a:rPr>
              <a:t>4</a:t>
            </a:r>
            <a:r>
              <a:rPr sz="2200" b="1" spc="-110" dirty="0">
                <a:latin typeface="Arial"/>
                <a:cs typeface="Arial"/>
              </a:rPr>
              <a:t>: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文本进度条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44" y="2114035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20"/>
                </a:moveTo>
                <a:lnTo>
                  <a:pt x="247561" y="919480"/>
                </a:lnTo>
                <a:lnTo>
                  <a:pt x="225733" y="925830"/>
                </a:lnTo>
                <a:lnTo>
                  <a:pt x="161394" y="948690"/>
                </a:lnTo>
                <a:lnTo>
                  <a:pt x="121112" y="966470"/>
                </a:lnTo>
                <a:lnTo>
                  <a:pt x="84462" y="988060"/>
                </a:lnTo>
                <a:lnTo>
                  <a:pt x="52770" y="1012190"/>
                </a:lnTo>
                <a:lnTo>
                  <a:pt x="27358" y="1043940"/>
                </a:lnTo>
                <a:lnTo>
                  <a:pt x="9552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8" y="1162050"/>
                </a:lnTo>
                <a:lnTo>
                  <a:pt x="15119" y="1210310"/>
                </a:lnTo>
                <a:lnTo>
                  <a:pt x="26034" y="1234440"/>
                </a:lnTo>
                <a:lnTo>
                  <a:pt x="32411" y="1247140"/>
                </a:lnTo>
                <a:lnTo>
                  <a:pt x="39358" y="1258570"/>
                </a:lnTo>
                <a:lnTo>
                  <a:pt x="311875" y="1258570"/>
                </a:lnTo>
                <a:lnTo>
                  <a:pt x="311875" y="896620"/>
                </a:lnTo>
                <a:close/>
              </a:path>
              <a:path w="1187450" h="1258570">
                <a:moveTo>
                  <a:pt x="311875" y="580390"/>
                </a:moveTo>
                <a:lnTo>
                  <a:pt x="311875" y="624840"/>
                </a:lnTo>
                <a:lnTo>
                  <a:pt x="316878" y="628650"/>
                </a:lnTo>
                <a:lnTo>
                  <a:pt x="321870" y="629920"/>
                </a:lnTo>
                <a:lnTo>
                  <a:pt x="329422" y="638810"/>
                </a:lnTo>
                <a:lnTo>
                  <a:pt x="334264" y="648970"/>
                </a:lnTo>
                <a:lnTo>
                  <a:pt x="339478" y="659130"/>
                </a:lnTo>
                <a:lnTo>
                  <a:pt x="345196" y="669290"/>
                </a:lnTo>
                <a:lnTo>
                  <a:pt x="351546" y="680720"/>
                </a:lnTo>
                <a:lnTo>
                  <a:pt x="358657" y="693420"/>
                </a:lnTo>
                <a:lnTo>
                  <a:pt x="366661" y="706120"/>
                </a:lnTo>
                <a:lnTo>
                  <a:pt x="372145" y="716280"/>
                </a:lnTo>
                <a:lnTo>
                  <a:pt x="378151" y="726440"/>
                </a:lnTo>
                <a:lnTo>
                  <a:pt x="384614" y="737870"/>
                </a:lnTo>
                <a:lnTo>
                  <a:pt x="391467" y="748030"/>
                </a:lnTo>
                <a:lnTo>
                  <a:pt x="398645" y="759460"/>
                </a:lnTo>
                <a:lnTo>
                  <a:pt x="406081" y="769620"/>
                </a:lnTo>
                <a:lnTo>
                  <a:pt x="413711" y="781050"/>
                </a:lnTo>
                <a:lnTo>
                  <a:pt x="421469" y="792480"/>
                </a:lnTo>
                <a:lnTo>
                  <a:pt x="418291" y="803910"/>
                </a:lnTo>
                <a:lnTo>
                  <a:pt x="414124" y="815340"/>
                </a:lnTo>
                <a:lnTo>
                  <a:pt x="385976" y="855980"/>
                </a:lnTo>
                <a:lnTo>
                  <a:pt x="350573" y="881380"/>
                </a:lnTo>
                <a:lnTo>
                  <a:pt x="335624" y="887730"/>
                </a:lnTo>
                <a:lnTo>
                  <a:pt x="328131" y="891540"/>
                </a:lnTo>
                <a:lnTo>
                  <a:pt x="320625" y="894080"/>
                </a:lnTo>
                <a:lnTo>
                  <a:pt x="311875" y="896620"/>
                </a:lnTo>
                <a:lnTo>
                  <a:pt x="311875" y="1258570"/>
                </a:lnTo>
                <a:lnTo>
                  <a:pt x="593142" y="1258570"/>
                </a:lnTo>
                <a:lnTo>
                  <a:pt x="593142" y="1214120"/>
                </a:lnTo>
                <a:lnTo>
                  <a:pt x="584391" y="1212850"/>
                </a:lnTo>
                <a:lnTo>
                  <a:pt x="578143" y="1205230"/>
                </a:lnTo>
                <a:lnTo>
                  <a:pt x="578143" y="1186180"/>
                </a:lnTo>
                <a:lnTo>
                  <a:pt x="584391" y="1178560"/>
                </a:lnTo>
                <a:lnTo>
                  <a:pt x="593142" y="1178560"/>
                </a:lnTo>
                <a:lnTo>
                  <a:pt x="593142" y="1165860"/>
                </a:lnTo>
                <a:lnTo>
                  <a:pt x="584391" y="1164590"/>
                </a:lnTo>
                <a:lnTo>
                  <a:pt x="578143" y="1156970"/>
                </a:lnTo>
                <a:lnTo>
                  <a:pt x="578143" y="1137920"/>
                </a:lnTo>
                <a:lnTo>
                  <a:pt x="584391" y="1129030"/>
                </a:lnTo>
                <a:lnTo>
                  <a:pt x="593142" y="1129030"/>
                </a:lnTo>
                <a:lnTo>
                  <a:pt x="593142" y="1109980"/>
                </a:lnTo>
                <a:lnTo>
                  <a:pt x="554928" y="1096010"/>
                </a:lnTo>
                <a:lnTo>
                  <a:pt x="519630" y="1078230"/>
                </a:lnTo>
                <a:lnTo>
                  <a:pt x="486452" y="1056640"/>
                </a:lnTo>
                <a:lnTo>
                  <a:pt x="444141" y="1018540"/>
                </a:lnTo>
                <a:lnTo>
                  <a:pt x="412822" y="982980"/>
                </a:lnTo>
                <a:lnTo>
                  <a:pt x="391699" y="953770"/>
                </a:lnTo>
                <a:lnTo>
                  <a:pt x="380975" y="938530"/>
                </a:lnTo>
                <a:lnTo>
                  <a:pt x="370105" y="922020"/>
                </a:lnTo>
                <a:lnTo>
                  <a:pt x="381696" y="916940"/>
                </a:lnTo>
                <a:lnTo>
                  <a:pt x="392580" y="910590"/>
                </a:lnTo>
                <a:lnTo>
                  <a:pt x="421642" y="885190"/>
                </a:lnTo>
                <a:lnTo>
                  <a:pt x="446685" y="855980"/>
                </a:lnTo>
                <a:lnTo>
                  <a:pt x="462013" y="834390"/>
                </a:lnTo>
                <a:lnTo>
                  <a:pt x="469463" y="824230"/>
                </a:lnTo>
                <a:lnTo>
                  <a:pt x="592653" y="824230"/>
                </a:lnTo>
                <a:lnTo>
                  <a:pt x="592069" y="769620"/>
                </a:lnTo>
                <a:lnTo>
                  <a:pt x="551683" y="769620"/>
                </a:lnTo>
                <a:lnTo>
                  <a:pt x="538534" y="767080"/>
                </a:lnTo>
                <a:lnTo>
                  <a:pt x="501302" y="745490"/>
                </a:lnTo>
                <a:lnTo>
                  <a:pt x="475766" y="703580"/>
                </a:lnTo>
                <a:lnTo>
                  <a:pt x="473983" y="690880"/>
                </a:lnTo>
                <a:lnTo>
                  <a:pt x="474129" y="678180"/>
                </a:lnTo>
                <a:lnTo>
                  <a:pt x="504040" y="643890"/>
                </a:lnTo>
                <a:lnTo>
                  <a:pt x="545119" y="628650"/>
                </a:lnTo>
                <a:lnTo>
                  <a:pt x="593142" y="623570"/>
                </a:lnTo>
                <a:lnTo>
                  <a:pt x="593142" y="622300"/>
                </a:lnTo>
                <a:lnTo>
                  <a:pt x="427697" y="622300"/>
                </a:lnTo>
                <a:lnTo>
                  <a:pt x="418704" y="619760"/>
                </a:lnTo>
                <a:lnTo>
                  <a:pt x="410493" y="614680"/>
                </a:lnTo>
                <a:lnTo>
                  <a:pt x="403035" y="607060"/>
                </a:lnTo>
                <a:lnTo>
                  <a:pt x="396304" y="596900"/>
                </a:lnTo>
                <a:lnTo>
                  <a:pt x="332144" y="596900"/>
                </a:lnTo>
                <a:lnTo>
                  <a:pt x="321447" y="589280"/>
                </a:lnTo>
                <a:lnTo>
                  <a:pt x="311875" y="580390"/>
                </a:lnTo>
                <a:close/>
              </a:path>
              <a:path w="1187450" h="1258570">
                <a:moveTo>
                  <a:pt x="773626" y="815340"/>
                </a:moveTo>
                <a:lnTo>
                  <a:pt x="732762" y="815340"/>
                </a:lnTo>
                <a:lnTo>
                  <a:pt x="737539" y="828040"/>
                </a:lnTo>
                <a:lnTo>
                  <a:pt x="755637" y="864870"/>
                </a:lnTo>
                <a:lnTo>
                  <a:pt x="779725" y="895350"/>
                </a:lnTo>
                <a:lnTo>
                  <a:pt x="821907" y="923290"/>
                </a:lnTo>
                <a:lnTo>
                  <a:pt x="810282" y="937260"/>
                </a:lnTo>
                <a:lnTo>
                  <a:pt x="798997" y="951230"/>
                </a:lnTo>
                <a:lnTo>
                  <a:pt x="787999" y="965200"/>
                </a:lnTo>
                <a:lnTo>
                  <a:pt x="777235" y="976630"/>
                </a:lnTo>
                <a:lnTo>
                  <a:pt x="725044" y="1031240"/>
                </a:lnTo>
                <a:lnTo>
                  <a:pt x="693111" y="1056640"/>
                </a:lnTo>
                <a:lnTo>
                  <a:pt x="658949" y="1079500"/>
                </a:lnTo>
                <a:lnTo>
                  <a:pt x="621116" y="1098550"/>
                </a:lnTo>
                <a:lnTo>
                  <a:pt x="593142" y="1109980"/>
                </a:lnTo>
                <a:lnTo>
                  <a:pt x="593142" y="1129030"/>
                </a:lnTo>
                <a:lnTo>
                  <a:pt x="604394" y="1129030"/>
                </a:lnTo>
                <a:lnTo>
                  <a:pt x="611899" y="1136650"/>
                </a:lnTo>
                <a:lnTo>
                  <a:pt x="611899" y="1156970"/>
                </a:lnTo>
                <a:lnTo>
                  <a:pt x="604394" y="1165860"/>
                </a:lnTo>
                <a:lnTo>
                  <a:pt x="593142" y="1165860"/>
                </a:lnTo>
                <a:lnTo>
                  <a:pt x="593142" y="1178560"/>
                </a:lnTo>
                <a:lnTo>
                  <a:pt x="604394" y="1178560"/>
                </a:lnTo>
                <a:lnTo>
                  <a:pt x="611899" y="1184910"/>
                </a:lnTo>
                <a:lnTo>
                  <a:pt x="611899" y="1205230"/>
                </a:lnTo>
                <a:lnTo>
                  <a:pt x="604394" y="1214120"/>
                </a:lnTo>
                <a:lnTo>
                  <a:pt x="593142" y="1214120"/>
                </a:lnTo>
                <a:lnTo>
                  <a:pt x="593142" y="1258570"/>
                </a:lnTo>
                <a:lnTo>
                  <a:pt x="875666" y="1258570"/>
                </a:lnTo>
                <a:lnTo>
                  <a:pt x="875475" y="897890"/>
                </a:lnTo>
                <a:lnTo>
                  <a:pt x="866432" y="894080"/>
                </a:lnTo>
                <a:lnTo>
                  <a:pt x="855338" y="890270"/>
                </a:lnTo>
                <a:lnTo>
                  <a:pt x="840189" y="882650"/>
                </a:lnTo>
                <a:lnTo>
                  <a:pt x="826692" y="876300"/>
                </a:lnTo>
                <a:lnTo>
                  <a:pt x="814708" y="867410"/>
                </a:lnTo>
                <a:lnTo>
                  <a:pt x="804165" y="859790"/>
                </a:lnTo>
                <a:lnTo>
                  <a:pt x="794990" y="849630"/>
                </a:lnTo>
                <a:lnTo>
                  <a:pt x="787112" y="840740"/>
                </a:lnTo>
                <a:lnTo>
                  <a:pt x="780457" y="829310"/>
                </a:lnTo>
                <a:lnTo>
                  <a:pt x="774953" y="819150"/>
                </a:lnTo>
                <a:lnTo>
                  <a:pt x="773626" y="815340"/>
                </a:lnTo>
                <a:close/>
              </a:path>
              <a:path w="1187450" h="1258570">
                <a:moveTo>
                  <a:pt x="875666" y="897890"/>
                </a:moveTo>
                <a:lnTo>
                  <a:pt x="875666" y="1258570"/>
                </a:lnTo>
                <a:lnTo>
                  <a:pt x="1153011" y="1248410"/>
                </a:lnTo>
                <a:lnTo>
                  <a:pt x="1170537" y="1211580"/>
                </a:lnTo>
                <a:lnTo>
                  <a:pt x="1184527" y="1164590"/>
                </a:lnTo>
                <a:lnTo>
                  <a:pt x="1186943" y="1140460"/>
                </a:lnTo>
                <a:lnTo>
                  <a:pt x="1186350" y="1116330"/>
                </a:lnTo>
                <a:lnTo>
                  <a:pt x="1177617" y="1074420"/>
                </a:lnTo>
                <a:lnTo>
                  <a:pt x="1159924" y="1038860"/>
                </a:lnTo>
                <a:lnTo>
                  <a:pt x="1134601" y="1009650"/>
                </a:lnTo>
                <a:lnTo>
                  <a:pt x="1102974" y="985520"/>
                </a:lnTo>
                <a:lnTo>
                  <a:pt x="1066370" y="966470"/>
                </a:lnTo>
                <a:lnTo>
                  <a:pt x="1026118" y="948690"/>
                </a:lnTo>
                <a:lnTo>
                  <a:pt x="983544" y="933450"/>
                </a:lnTo>
                <a:lnTo>
                  <a:pt x="961802" y="927100"/>
                </a:lnTo>
                <a:lnTo>
                  <a:pt x="939977" y="919480"/>
                </a:lnTo>
                <a:lnTo>
                  <a:pt x="918235" y="913130"/>
                </a:lnTo>
                <a:lnTo>
                  <a:pt x="875666" y="897890"/>
                </a:lnTo>
                <a:close/>
              </a:path>
              <a:path w="1187450" h="1258570">
                <a:moveTo>
                  <a:pt x="592653" y="824230"/>
                </a:moveTo>
                <a:lnTo>
                  <a:pt x="469463" y="824230"/>
                </a:lnTo>
                <a:lnTo>
                  <a:pt x="494089" y="839470"/>
                </a:lnTo>
                <a:lnTo>
                  <a:pt x="542636" y="862330"/>
                </a:lnTo>
                <a:lnTo>
                  <a:pt x="575715" y="869950"/>
                </a:lnTo>
                <a:lnTo>
                  <a:pt x="593142" y="869950"/>
                </a:lnTo>
                <a:lnTo>
                  <a:pt x="592653" y="824230"/>
                </a:lnTo>
                <a:close/>
              </a:path>
              <a:path w="1187450" h="1258570">
                <a:moveTo>
                  <a:pt x="594399" y="750570"/>
                </a:moveTo>
                <a:lnTo>
                  <a:pt x="593142" y="750570"/>
                </a:lnTo>
                <a:lnTo>
                  <a:pt x="593142" y="869950"/>
                </a:lnTo>
                <a:lnTo>
                  <a:pt x="613730" y="869950"/>
                </a:lnTo>
                <a:lnTo>
                  <a:pt x="635474" y="864870"/>
                </a:lnTo>
                <a:lnTo>
                  <a:pt x="695504" y="839470"/>
                </a:lnTo>
                <a:lnTo>
                  <a:pt x="732762" y="815340"/>
                </a:lnTo>
                <a:lnTo>
                  <a:pt x="773626" y="815340"/>
                </a:lnTo>
                <a:lnTo>
                  <a:pt x="770529" y="806450"/>
                </a:lnTo>
                <a:lnTo>
                  <a:pt x="767112" y="795020"/>
                </a:lnTo>
                <a:lnTo>
                  <a:pt x="764629" y="782320"/>
                </a:lnTo>
                <a:lnTo>
                  <a:pt x="773085" y="773430"/>
                </a:lnTo>
                <a:lnTo>
                  <a:pt x="776612" y="769620"/>
                </a:lnTo>
                <a:lnTo>
                  <a:pt x="635428" y="769620"/>
                </a:lnTo>
                <a:lnTo>
                  <a:pt x="624716" y="767080"/>
                </a:lnTo>
                <a:lnTo>
                  <a:pt x="614774" y="759460"/>
                </a:lnTo>
                <a:lnTo>
                  <a:pt x="604902" y="753110"/>
                </a:lnTo>
                <a:lnTo>
                  <a:pt x="594399" y="750570"/>
                </a:lnTo>
                <a:close/>
              </a:path>
              <a:path w="1187450" h="1258570">
                <a:moveTo>
                  <a:pt x="591866" y="750570"/>
                </a:moveTo>
                <a:lnTo>
                  <a:pt x="582156" y="753110"/>
                </a:lnTo>
                <a:lnTo>
                  <a:pt x="572731" y="759460"/>
                </a:lnTo>
                <a:lnTo>
                  <a:pt x="562827" y="765810"/>
                </a:lnTo>
                <a:lnTo>
                  <a:pt x="551683" y="769620"/>
                </a:lnTo>
                <a:lnTo>
                  <a:pt x="592069" y="769620"/>
                </a:lnTo>
                <a:lnTo>
                  <a:pt x="591866" y="750570"/>
                </a:lnTo>
                <a:close/>
              </a:path>
              <a:path w="1187450" h="1258570">
                <a:moveTo>
                  <a:pt x="640755" y="579120"/>
                </a:moveTo>
                <a:lnTo>
                  <a:pt x="610020" y="579120"/>
                </a:lnTo>
                <a:lnTo>
                  <a:pt x="593142" y="581660"/>
                </a:lnTo>
                <a:lnTo>
                  <a:pt x="606487" y="624840"/>
                </a:lnTo>
                <a:lnTo>
                  <a:pt x="622446" y="626110"/>
                </a:lnTo>
                <a:lnTo>
                  <a:pt x="637852" y="628650"/>
                </a:lnTo>
                <a:lnTo>
                  <a:pt x="678081" y="643890"/>
                </a:lnTo>
                <a:lnTo>
                  <a:pt x="707759" y="683260"/>
                </a:lnTo>
                <a:lnTo>
                  <a:pt x="709117" y="697230"/>
                </a:lnTo>
                <a:lnTo>
                  <a:pt x="707271" y="707390"/>
                </a:lnTo>
                <a:lnTo>
                  <a:pt x="680173" y="748030"/>
                </a:lnTo>
                <a:lnTo>
                  <a:pt x="635428" y="769620"/>
                </a:lnTo>
                <a:lnTo>
                  <a:pt x="776612" y="769620"/>
                </a:lnTo>
                <a:lnTo>
                  <a:pt x="804255" y="734060"/>
                </a:lnTo>
                <a:lnTo>
                  <a:pt x="823729" y="699770"/>
                </a:lnTo>
                <a:lnTo>
                  <a:pt x="829263" y="688340"/>
                </a:lnTo>
                <a:lnTo>
                  <a:pt x="848892" y="655320"/>
                </a:lnTo>
                <a:lnTo>
                  <a:pt x="860667" y="632460"/>
                </a:lnTo>
                <a:lnTo>
                  <a:pt x="875666" y="624840"/>
                </a:lnTo>
                <a:lnTo>
                  <a:pt x="875542" y="622300"/>
                </a:lnTo>
                <a:lnTo>
                  <a:pt x="753025" y="622300"/>
                </a:lnTo>
                <a:lnTo>
                  <a:pt x="744026" y="621030"/>
                </a:lnTo>
                <a:lnTo>
                  <a:pt x="734404" y="615950"/>
                </a:lnTo>
                <a:lnTo>
                  <a:pt x="733159" y="613410"/>
                </a:lnTo>
                <a:lnTo>
                  <a:pt x="730657" y="612140"/>
                </a:lnTo>
                <a:lnTo>
                  <a:pt x="726370" y="609600"/>
                </a:lnTo>
                <a:lnTo>
                  <a:pt x="718723" y="603250"/>
                </a:lnTo>
                <a:lnTo>
                  <a:pt x="710244" y="598170"/>
                </a:lnTo>
                <a:lnTo>
                  <a:pt x="667597" y="582930"/>
                </a:lnTo>
                <a:lnTo>
                  <a:pt x="654653" y="580390"/>
                </a:lnTo>
                <a:lnTo>
                  <a:pt x="640755" y="579120"/>
                </a:lnTo>
                <a:close/>
              </a:path>
              <a:path w="1187450" h="1258570">
                <a:moveTo>
                  <a:pt x="310965" y="163830"/>
                </a:moveTo>
                <a:lnTo>
                  <a:pt x="305946" y="176530"/>
                </a:lnTo>
                <a:lnTo>
                  <a:pt x="301246" y="187960"/>
                </a:lnTo>
                <a:lnTo>
                  <a:pt x="296858" y="199390"/>
                </a:lnTo>
                <a:lnTo>
                  <a:pt x="292772" y="212090"/>
                </a:lnTo>
                <a:lnTo>
                  <a:pt x="288979" y="224790"/>
                </a:lnTo>
                <a:lnTo>
                  <a:pt x="285471" y="236220"/>
                </a:lnTo>
                <a:lnTo>
                  <a:pt x="276565" y="274320"/>
                </a:lnTo>
                <a:lnTo>
                  <a:pt x="269899" y="312420"/>
                </a:lnTo>
                <a:lnTo>
                  <a:pt x="265235" y="350520"/>
                </a:lnTo>
                <a:lnTo>
                  <a:pt x="263119" y="374650"/>
                </a:lnTo>
                <a:lnTo>
                  <a:pt x="259879" y="381000"/>
                </a:lnTo>
                <a:lnTo>
                  <a:pt x="245572" y="427990"/>
                </a:lnTo>
                <a:lnTo>
                  <a:pt x="241374" y="471170"/>
                </a:lnTo>
                <a:lnTo>
                  <a:pt x="241689" y="481330"/>
                </a:lnTo>
                <a:lnTo>
                  <a:pt x="247017" y="519430"/>
                </a:lnTo>
                <a:lnTo>
                  <a:pt x="257607" y="556260"/>
                </a:lnTo>
                <a:lnTo>
                  <a:pt x="283043" y="600710"/>
                </a:lnTo>
                <a:lnTo>
                  <a:pt x="311875" y="624840"/>
                </a:lnTo>
                <a:lnTo>
                  <a:pt x="310756" y="579120"/>
                </a:lnTo>
                <a:lnTo>
                  <a:pt x="304477" y="570230"/>
                </a:lnTo>
                <a:lnTo>
                  <a:pt x="298809" y="561340"/>
                </a:lnTo>
                <a:lnTo>
                  <a:pt x="282628" y="515620"/>
                </a:lnTo>
                <a:lnTo>
                  <a:pt x="277816" y="469900"/>
                </a:lnTo>
                <a:lnTo>
                  <a:pt x="277785" y="464820"/>
                </a:lnTo>
                <a:lnTo>
                  <a:pt x="278493" y="452120"/>
                </a:lnTo>
                <a:lnTo>
                  <a:pt x="285541" y="412750"/>
                </a:lnTo>
                <a:lnTo>
                  <a:pt x="304114" y="375920"/>
                </a:lnTo>
                <a:lnTo>
                  <a:pt x="311875" y="370840"/>
                </a:lnTo>
                <a:lnTo>
                  <a:pt x="310965" y="163830"/>
                </a:lnTo>
                <a:close/>
              </a:path>
              <a:path w="1187450" h="1258570">
                <a:moveTo>
                  <a:pt x="565422" y="577850"/>
                </a:moveTo>
                <a:lnTo>
                  <a:pt x="550114" y="577850"/>
                </a:lnTo>
                <a:lnTo>
                  <a:pt x="522468" y="580390"/>
                </a:lnTo>
                <a:lnTo>
                  <a:pt x="510083" y="584200"/>
                </a:lnTo>
                <a:lnTo>
                  <a:pt x="498625" y="586740"/>
                </a:lnTo>
                <a:lnTo>
                  <a:pt x="461570" y="605790"/>
                </a:lnTo>
                <a:lnTo>
                  <a:pt x="454381" y="610870"/>
                </a:lnTo>
                <a:lnTo>
                  <a:pt x="451879" y="612140"/>
                </a:lnTo>
                <a:lnTo>
                  <a:pt x="448133" y="615950"/>
                </a:lnTo>
                <a:lnTo>
                  <a:pt x="437497" y="621030"/>
                </a:lnTo>
                <a:lnTo>
                  <a:pt x="427697" y="622300"/>
                </a:lnTo>
                <a:lnTo>
                  <a:pt x="593142" y="622300"/>
                </a:lnTo>
                <a:lnTo>
                  <a:pt x="593142" y="581660"/>
                </a:lnTo>
                <a:lnTo>
                  <a:pt x="581754" y="580390"/>
                </a:lnTo>
                <a:lnTo>
                  <a:pt x="565422" y="577850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70"/>
                </a:lnTo>
                <a:lnTo>
                  <a:pt x="593142" y="3810"/>
                </a:lnTo>
                <a:lnTo>
                  <a:pt x="593142" y="278130"/>
                </a:lnTo>
                <a:lnTo>
                  <a:pt x="612917" y="290830"/>
                </a:lnTo>
                <a:lnTo>
                  <a:pt x="632685" y="304800"/>
                </a:lnTo>
                <a:lnTo>
                  <a:pt x="642657" y="312420"/>
                </a:lnTo>
                <a:lnTo>
                  <a:pt x="662962" y="325120"/>
                </a:lnTo>
                <a:lnTo>
                  <a:pt x="673368" y="332740"/>
                </a:lnTo>
                <a:lnTo>
                  <a:pt x="683991" y="339090"/>
                </a:lnTo>
                <a:lnTo>
                  <a:pt x="694869" y="344170"/>
                </a:lnTo>
                <a:lnTo>
                  <a:pt x="706037" y="350520"/>
                </a:lnTo>
                <a:lnTo>
                  <a:pt x="741651" y="365760"/>
                </a:lnTo>
                <a:lnTo>
                  <a:pt x="781198" y="377190"/>
                </a:lnTo>
                <a:lnTo>
                  <a:pt x="825666" y="382270"/>
                </a:lnTo>
                <a:lnTo>
                  <a:pt x="825306" y="398780"/>
                </a:lnTo>
                <a:lnTo>
                  <a:pt x="822052" y="452120"/>
                </a:lnTo>
                <a:lnTo>
                  <a:pt x="815222" y="505460"/>
                </a:lnTo>
                <a:lnTo>
                  <a:pt x="804409" y="554990"/>
                </a:lnTo>
                <a:lnTo>
                  <a:pt x="789209" y="594360"/>
                </a:lnTo>
                <a:lnTo>
                  <a:pt x="761417" y="621030"/>
                </a:lnTo>
                <a:lnTo>
                  <a:pt x="753025" y="622300"/>
                </a:lnTo>
                <a:lnTo>
                  <a:pt x="875542" y="622300"/>
                </a:lnTo>
                <a:lnTo>
                  <a:pt x="874121" y="593090"/>
                </a:lnTo>
                <a:lnTo>
                  <a:pt x="854439" y="593090"/>
                </a:lnTo>
                <a:lnTo>
                  <a:pt x="843598" y="590550"/>
                </a:lnTo>
                <a:lnTo>
                  <a:pt x="841102" y="544830"/>
                </a:lnTo>
                <a:lnTo>
                  <a:pt x="840426" y="515620"/>
                </a:lnTo>
                <a:lnTo>
                  <a:pt x="840524" y="490220"/>
                </a:lnTo>
                <a:lnTo>
                  <a:pt x="842910" y="444500"/>
                </a:lnTo>
                <a:lnTo>
                  <a:pt x="850360" y="397510"/>
                </a:lnTo>
                <a:lnTo>
                  <a:pt x="875666" y="368300"/>
                </a:lnTo>
                <a:lnTo>
                  <a:pt x="875666" y="173990"/>
                </a:lnTo>
                <a:lnTo>
                  <a:pt x="858405" y="138430"/>
                </a:lnTo>
                <a:lnTo>
                  <a:pt x="828180" y="91440"/>
                </a:lnTo>
                <a:lnTo>
                  <a:pt x="792598" y="54610"/>
                </a:lnTo>
                <a:lnTo>
                  <a:pt x="751481" y="25400"/>
                </a:lnTo>
                <a:lnTo>
                  <a:pt x="704651" y="7620"/>
                </a:lnTo>
                <a:lnTo>
                  <a:pt x="670169" y="1270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90"/>
                </a:moveTo>
                <a:lnTo>
                  <a:pt x="881513" y="372110"/>
                </a:lnTo>
                <a:lnTo>
                  <a:pt x="888127" y="381000"/>
                </a:lnTo>
                <a:lnTo>
                  <a:pt x="894877" y="393700"/>
                </a:lnTo>
                <a:lnTo>
                  <a:pt x="907213" y="435610"/>
                </a:lnTo>
                <a:lnTo>
                  <a:pt x="909652" y="462280"/>
                </a:lnTo>
                <a:lnTo>
                  <a:pt x="909634" y="474980"/>
                </a:lnTo>
                <a:lnTo>
                  <a:pt x="904851" y="514350"/>
                </a:lnTo>
                <a:lnTo>
                  <a:pt x="888129" y="560070"/>
                </a:lnTo>
                <a:lnTo>
                  <a:pt x="875666" y="579120"/>
                </a:lnTo>
                <a:lnTo>
                  <a:pt x="882684" y="621030"/>
                </a:lnTo>
                <a:lnTo>
                  <a:pt x="910297" y="591820"/>
                </a:lnTo>
                <a:lnTo>
                  <a:pt x="931214" y="549910"/>
                </a:lnTo>
                <a:lnTo>
                  <a:pt x="942474" y="508000"/>
                </a:lnTo>
                <a:lnTo>
                  <a:pt x="944971" y="474980"/>
                </a:lnTo>
                <a:lnTo>
                  <a:pt x="944856" y="462280"/>
                </a:lnTo>
                <a:lnTo>
                  <a:pt x="939824" y="419100"/>
                </a:lnTo>
                <a:lnTo>
                  <a:pt x="923910" y="370840"/>
                </a:lnTo>
                <a:lnTo>
                  <a:pt x="922164" y="356870"/>
                </a:lnTo>
                <a:lnTo>
                  <a:pt x="920248" y="342900"/>
                </a:lnTo>
                <a:lnTo>
                  <a:pt x="918163" y="328930"/>
                </a:lnTo>
                <a:lnTo>
                  <a:pt x="915908" y="316230"/>
                </a:lnTo>
                <a:lnTo>
                  <a:pt x="913485" y="302260"/>
                </a:lnTo>
                <a:lnTo>
                  <a:pt x="910892" y="289560"/>
                </a:lnTo>
                <a:lnTo>
                  <a:pt x="908130" y="276860"/>
                </a:lnTo>
                <a:lnTo>
                  <a:pt x="905199" y="264160"/>
                </a:lnTo>
                <a:lnTo>
                  <a:pt x="902099" y="252730"/>
                </a:lnTo>
                <a:lnTo>
                  <a:pt x="898830" y="240030"/>
                </a:lnTo>
                <a:lnTo>
                  <a:pt x="884063" y="194310"/>
                </a:lnTo>
                <a:lnTo>
                  <a:pt x="879949" y="184150"/>
                </a:lnTo>
                <a:lnTo>
                  <a:pt x="875666" y="173990"/>
                </a:lnTo>
                <a:close/>
              </a:path>
              <a:path w="1187450" h="1258570">
                <a:moveTo>
                  <a:pt x="583616" y="5080"/>
                </a:moveTo>
                <a:lnTo>
                  <a:pt x="572834" y="7620"/>
                </a:lnTo>
                <a:lnTo>
                  <a:pt x="560877" y="10160"/>
                </a:lnTo>
                <a:lnTo>
                  <a:pt x="547298" y="12700"/>
                </a:lnTo>
                <a:lnTo>
                  <a:pt x="531653" y="16510"/>
                </a:lnTo>
                <a:lnTo>
                  <a:pt x="508199" y="21590"/>
                </a:lnTo>
                <a:lnTo>
                  <a:pt x="495305" y="24130"/>
                </a:lnTo>
                <a:lnTo>
                  <a:pt x="481067" y="27940"/>
                </a:lnTo>
                <a:lnTo>
                  <a:pt x="440036" y="35560"/>
                </a:lnTo>
                <a:lnTo>
                  <a:pt x="404250" y="52070"/>
                </a:lnTo>
                <a:lnTo>
                  <a:pt x="373336" y="74930"/>
                </a:lnTo>
                <a:lnTo>
                  <a:pt x="346920" y="104140"/>
                </a:lnTo>
                <a:lnTo>
                  <a:pt x="324629" y="137160"/>
                </a:lnTo>
                <a:lnTo>
                  <a:pt x="311875" y="162560"/>
                </a:lnTo>
                <a:lnTo>
                  <a:pt x="316648" y="370840"/>
                </a:lnTo>
                <a:lnTo>
                  <a:pt x="323738" y="374650"/>
                </a:lnTo>
                <a:lnTo>
                  <a:pt x="330470" y="382270"/>
                </a:lnTo>
                <a:lnTo>
                  <a:pt x="343446" y="426720"/>
                </a:lnTo>
                <a:lnTo>
                  <a:pt x="346236" y="464820"/>
                </a:lnTo>
                <a:lnTo>
                  <a:pt x="346327" y="482600"/>
                </a:lnTo>
                <a:lnTo>
                  <a:pt x="346201" y="487680"/>
                </a:lnTo>
                <a:lnTo>
                  <a:pt x="342496" y="537210"/>
                </a:lnTo>
                <a:lnTo>
                  <a:pt x="335399" y="581660"/>
                </a:lnTo>
                <a:lnTo>
                  <a:pt x="332144" y="596900"/>
                </a:lnTo>
                <a:lnTo>
                  <a:pt x="396304" y="596900"/>
                </a:lnTo>
                <a:lnTo>
                  <a:pt x="380197" y="553720"/>
                </a:lnTo>
                <a:lnTo>
                  <a:pt x="369651" y="497840"/>
                </a:lnTo>
                <a:lnTo>
                  <a:pt x="365347" y="457200"/>
                </a:lnTo>
                <a:lnTo>
                  <a:pt x="362971" y="416560"/>
                </a:lnTo>
                <a:lnTo>
                  <a:pt x="362420" y="394970"/>
                </a:lnTo>
                <a:lnTo>
                  <a:pt x="362545" y="360680"/>
                </a:lnTo>
                <a:lnTo>
                  <a:pt x="365225" y="318770"/>
                </a:lnTo>
                <a:lnTo>
                  <a:pt x="377938" y="270510"/>
                </a:lnTo>
                <a:lnTo>
                  <a:pt x="396502" y="234950"/>
                </a:lnTo>
                <a:lnTo>
                  <a:pt x="444615" y="217170"/>
                </a:lnTo>
                <a:lnTo>
                  <a:pt x="591015" y="217170"/>
                </a:lnTo>
                <a:lnTo>
                  <a:pt x="583616" y="5080"/>
                </a:lnTo>
                <a:close/>
              </a:path>
              <a:path w="1187450" h="1258570">
                <a:moveTo>
                  <a:pt x="873565" y="581660"/>
                </a:moveTo>
                <a:lnTo>
                  <a:pt x="864527" y="589280"/>
                </a:lnTo>
                <a:lnTo>
                  <a:pt x="854439" y="593090"/>
                </a:lnTo>
                <a:lnTo>
                  <a:pt x="874121" y="593090"/>
                </a:lnTo>
                <a:lnTo>
                  <a:pt x="873565" y="581660"/>
                </a:lnTo>
                <a:close/>
              </a:path>
              <a:path w="1187450" h="1258570">
                <a:moveTo>
                  <a:pt x="591015" y="217170"/>
                </a:moveTo>
                <a:lnTo>
                  <a:pt x="444615" y="217170"/>
                </a:lnTo>
                <a:lnTo>
                  <a:pt x="470219" y="219710"/>
                </a:lnTo>
                <a:lnTo>
                  <a:pt x="498115" y="227330"/>
                </a:lnTo>
                <a:lnTo>
                  <a:pt x="538993" y="243840"/>
                </a:lnTo>
                <a:lnTo>
                  <a:pt x="593142" y="278130"/>
                </a:lnTo>
                <a:lnTo>
                  <a:pt x="591015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9205">
              <a:lnSpc>
                <a:spcPts val="4790"/>
              </a:lnSpc>
            </a:pPr>
            <a:r>
              <a:rPr spc="190" dirty="0">
                <a:latin typeface="Microsoft Sans Serif"/>
                <a:cs typeface="Microsoft Sans Serif"/>
              </a:rPr>
              <a:t>U</a:t>
            </a:r>
            <a:r>
              <a:rPr spc="140" dirty="0">
                <a:latin typeface="Microsoft Sans Serif"/>
                <a:cs typeface="Microsoft Sans Serif"/>
              </a:rPr>
              <a:t>n</a:t>
            </a:r>
            <a:r>
              <a:rPr spc="75" dirty="0">
                <a:latin typeface="Microsoft Sans Serif"/>
                <a:cs typeface="Microsoft Sans Serif"/>
              </a:rPr>
              <a:t>ic</a:t>
            </a:r>
            <a:r>
              <a:rPr spc="325" dirty="0">
                <a:latin typeface="Microsoft Sans Serif"/>
                <a:cs typeface="Microsoft Sans Serif"/>
              </a:rPr>
              <a:t>o</a:t>
            </a:r>
            <a:r>
              <a:rPr spc="320" dirty="0">
                <a:latin typeface="Microsoft Sans Serif"/>
                <a:cs typeface="Microsoft Sans Serif"/>
              </a:rPr>
              <a:t>d</a:t>
            </a:r>
            <a:r>
              <a:rPr spc="3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编码</a:t>
            </a:r>
          </a:p>
        </p:txBody>
      </p:sp>
      <p:sp>
        <p:nvSpPr>
          <p:cNvPr id="6" name="object 6"/>
          <p:cNvSpPr/>
          <p:nvPr/>
        </p:nvSpPr>
        <p:spPr>
          <a:xfrm>
            <a:off x="1115567" y="2068067"/>
            <a:ext cx="6696709" cy="2807335"/>
          </a:xfrm>
          <a:custGeom>
            <a:avLst/>
            <a:gdLst/>
            <a:ahLst/>
            <a:cxnLst/>
            <a:rect l="l" t="t" r="r" b="b"/>
            <a:pathLst>
              <a:path w="6696709" h="2807335">
                <a:moveTo>
                  <a:pt x="0" y="0"/>
                </a:moveTo>
                <a:lnTo>
                  <a:pt x="6696456" y="0"/>
                </a:lnTo>
                <a:lnTo>
                  <a:pt x="6696456" y="2807208"/>
                </a:lnTo>
                <a:lnTo>
                  <a:pt x="0" y="280720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356" y="1529255"/>
            <a:ext cx="6423660" cy="337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838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一些有趣的例子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  <a:tabLst>
                <a:tab pos="571500" algn="l"/>
                <a:tab pos="990600" algn="l"/>
                <a:tab pos="1271270" algn="l"/>
                <a:tab pos="1548765" algn="l"/>
                <a:tab pos="1829435" algn="l"/>
                <a:tab pos="2108200" algn="l"/>
                <a:tab pos="2388235" algn="l"/>
                <a:tab pos="26676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	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+	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	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=	</a:t>
            </a:r>
            <a:r>
              <a:rPr sz="20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2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	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+	</a:t>
            </a:r>
            <a:r>
              <a:rPr sz="20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hr</a:t>
            </a:r>
            <a:r>
              <a:rPr sz="2000" b="1" spc="-30" dirty="0">
                <a:solidFill>
                  <a:srgbClr val="1DB41D"/>
                </a:solidFill>
                <a:latin typeface="FZLTZHB--B51-0"/>
                <a:cs typeface="FZLTZHB--B51-0"/>
              </a:rPr>
              <a:t>(10</a:t>
            </a:r>
            <a:r>
              <a:rPr sz="2000" b="1" spc="-4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60" dirty="0">
                <a:solidFill>
                  <a:srgbClr val="1DB41D"/>
                </a:solidFill>
                <a:latin typeface="FZLTZHB--B51-0"/>
                <a:cs typeface="FZLTZHB--B51-0"/>
              </a:rPr>
              <a:t>04)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'1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+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1</a:t>
            </a:r>
            <a:r>
              <a:rPr sz="2000" spc="-9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=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2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90" dirty="0">
                <a:solidFill>
                  <a:srgbClr val="0010FF"/>
                </a:solidFill>
                <a:latin typeface="Arial Unicode MS"/>
                <a:cs typeface="Arial Unicode MS"/>
              </a:rPr>
              <a:t>✔</a:t>
            </a: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endParaRPr sz="2000" dirty="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572135" algn="l"/>
                <a:tab pos="4253865" algn="l"/>
                <a:tab pos="45339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这个字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符</a:t>
            </a:r>
            <a:r>
              <a:rPr sz="1800" spc="335" dirty="0">
                <a:solidFill>
                  <a:srgbClr val="1DB41D"/>
                </a:solidFill>
                <a:latin typeface="Arial Unicode MS"/>
                <a:cs typeface="Arial Unicode MS"/>
              </a:rPr>
              <a:t>♉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105" dirty="0">
                <a:solidFill>
                  <a:srgbClr val="1DB41D"/>
                </a:solidFill>
                <a:latin typeface="Microsoft Sans Serif"/>
                <a:cs typeface="Microsoft Sans Serif"/>
              </a:rPr>
              <a:t>Un</a:t>
            </a:r>
            <a:r>
              <a:rPr sz="20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155" dirty="0">
                <a:solidFill>
                  <a:srgbClr val="1DB41D"/>
                </a:solidFill>
                <a:latin typeface="Microsoft Sans Serif"/>
                <a:cs typeface="Microsoft Sans Serif"/>
              </a:rPr>
              <a:t>o</a:t>
            </a:r>
            <a:r>
              <a:rPr sz="2000" spc="95" dirty="0">
                <a:solidFill>
                  <a:srgbClr val="1DB41D"/>
                </a:solidFill>
                <a:latin typeface="Microsoft Sans Serif"/>
                <a:cs typeface="Microsoft Sans Serif"/>
              </a:rPr>
              <a:t>de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值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：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55" dirty="0">
                <a:latin typeface="FZLTZHB--B51-0"/>
                <a:cs typeface="FZLTZHB--B51-0"/>
              </a:rPr>
              <a:t>str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70" dirty="0">
                <a:latin typeface="FZLTZHB--B51-0"/>
                <a:cs typeface="FZLTZHB--B51-0"/>
              </a:rPr>
              <a:t>ord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spc="295" dirty="0">
                <a:solidFill>
                  <a:srgbClr val="1DB41D"/>
                </a:solidFill>
                <a:latin typeface="Arial Unicode MS"/>
                <a:cs typeface="Arial Unicode MS"/>
              </a:rPr>
              <a:t>♉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0" dirty="0"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547745" algn="l"/>
              </a:tabLst>
            </a:pP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dirty="0">
                <a:solidFill>
                  <a:srgbClr val="0010FF"/>
                </a:solidFill>
                <a:latin typeface="Arial Unicode MS"/>
                <a:cs typeface="Arial Unicode MS"/>
              </a:rPr>
              <a:t>这个字符</a:t>
            </a:r>
            <a:r>
              <a:rPr sz="2000" spc="380" dirty="0">
                <a:solidFill>
                  <a:srgbClr val="0010FF"/>
                </a:solidFill>
                <a:latin typeface="Arial Unicode MS"/>
                <a:cs typeface="Arial Unicode MS"/>
              </a:rPr>
              <a:t>♉</a:t>
            </a:r>
            <a:r>
              <a:rPr sz="2000" dirty="0">
                <a:solidFill>
                  <a:srgbClr val="0010FF"/>
                </a:solidFill>
                <a:latin typeface="Arial Unicode MS"/>
                <a:cs typeface="Arial Unicode MS"/>
              </a:rPr>
              <a:t>的</a:t>
            </a: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Un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i</a:t>
            </a: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co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d</a:t>
            </a: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e</a:t>
            </a:r>
            <a:r>
              <a:rPr sz="2000" dirty="0">
                <a:solidFill>
                  <a:srgbClr val="0010FF"/>
                </a:solidFill>
                <a:latin typeface="Arial Unicode MS"/>
                <a:cs typeface="Arial Unicode MS"/>
              </a:rPr>
              <a:t>值</a:t>
            </a:r>
            <a:r>
              <a:rPr sz="2000" spc="-15" dirty="0">
                <a:solidFill>
                  <a:srgbClr val="0010FF"/>
                </a:solidFill>
                <a:latin typeface="Arial Unicode MS"/>
                <a:cs typeface="Arial Unicode MS"/>
              </a:rPr>
              <a:t>是</a:t>
            </a:r>
            <a:r>
              <a:rPr sz="2000" dirty="0">
                <a:solidFill>
                  <a:srgbClr val="0010FF"/>
                </a:solidFill>
                <a:latin typeface="Arial Unicode MS"/>
                <a:cs typeface="Arial Unicode MS"/>
              </a:rPr>
              <a:t>：	</a:t>
            </a: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9801'</a:t>
            </a:r>
            <a:endParaRPr sz="2000" dirty="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571500" algn="l"/>
                <a:tab pos="14103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ng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165" dirty="0">
                <a:latin typeface="FZLTZHB--B51-0"/>
                <a:cs typeface="FZLTZHB--B51-0"/>
              </a:rPr>
              <a:t>2):</a:t>
            </a:r>
            <a:endParaRPr sz="2000" dirty="0">
              <a:latin typeface="FZLTZHB--B51-0"/>
              <a:cs typeface="FZLTZHB--B51-0"/>
            </a:endParaRPr>
          </a:p>
          <a:p>
            <a:pPr marL="1131570">
              <a:lnSpc>
                <a:spcPct val="100000"/>
              </a:lnSpc>
              <a:spcBef>
                <a:spcPts val="960"/>
              </a:spcBef>
              <a:tabLst>
                <a:tab pos="3225800" algn="l"/>
                <a:tab pos="3505835" algn="l"/>
                <a:tab pos="4064000" algn="l"/>
              </a:tabLst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ri</a:t>
            </a:r>
            <a:r>
              <a:rPr sz="2000" b="1" spc="28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04" dirty="0">
                <a:solidFill>
                  <a:srgbClr val="900090"/>
                </a:solidFill>
                <a:latin typeface="FZLTZHB--B51-0"/>
                <a:cs typeface="FZLTZHB--B51-0"/>
              </a:rPr>
              <a:t>ch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15" dirty="0">
                <a:latin typeface="FZLTZHB--B51-0"/>
                <a:cs typeface="FZLTZHB--B51-0"/>
              </a:rPr>
              <a:t>(</a:t>
            </a:r>
            <a:r>
              <a:rPr sz="2000" b="1" spc="45" dirty="0">
                <a:latin typeface="FZLTZHB--B51-0"/>
                <a:cs typeface="FZLTZHB--B51-0"/>
              </a:rPr>
              <a:t>9</a:t>
            </a:r>
            <a:r>
              <a:rPr sz="2000" b="1" spc="-254" dirty="0">
                <a:latin typeface="FZLTZHB--B51-0"/>
                <a:cs typeface="FZLTZHB--B51-0"/>
              </a:rPr>
              <a:t>80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60" dirty="0">
                <a:latin typeface="FZLTZHB--B51-0"/>
                <a:cs typeface="FZLTZHB--B51-0"/>
              </a:rPr>
              <a:t>i</a:t>
            </a:r>
            <a:r>
              <a:rPr sz="2000" b="1" spc="380" dirty="0">
                <a:latin typeface="FZLTZHB--B51-0"/>
                <a:cs typeface="FZLTZHB--B51-0"/>
              </a:rPr>
              <a:t>),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en</a:t>
            </a:r>
            <a:r>
              <a:rPr sz="2000" b="1" spc="-245" dirty="0">
                <a:latin typeface="FZLTZHB--B51-0"/>
                <a:cs typeface="FZLTZHB--B51-0"/>
              </a:rPr>
              <a:t>d</a:t>
            </a:r>
            <a:r>
              <a:rPr sz="2000" b="1" spc="-250" dirty="0">
                <a:latin typeface="FZLTZHB--B51-0"/>
                <a:cs typeface="FZLTZHB--B51-0"/>
              </a:rPr>
              <a:t>=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ts val="2380"/>
              </a:lnSpc>
              <a:spcBef>
                <a:spcPts val="960"/>
              </a:spcBef>
            </a:pPr>
            <a:r>
              <a:rPr sz="2000" spc="260" dirty="0">
                <a:solidFill>
                  <a:srgbClr val="0010FF"/>
                </a:solidFill>
                <a:latin typeface="Arial Unicode MS"/>
                <a:cs typeface="Arial Unicode MS"/>
              </a:rPr>
              <a:t>♈</a:t>
            </a:r>
            <a:r>
              <a:rPr sz="2000" spc="380" dirty="0">
                <a:solidFill>
                  <a:srgbClr val="0010FF"/>
                </a:solidFill>
                <a:latin typeface="Arial Unicode MS"/>
                <a:cs typeface="Arial Unicode MS"/>
              </a:rPr>
              <a:t>♉</a:t>
            </a:r>
            <a:r>
              <a:rPr sz="2000" spc="240" dirty="0">
                <a:solidFill>
                  <a:srgbClr val="0010FF"/>
                </a:solidFill>
                <a:latin typeface="Arial Unicode MS"/>
                <a:cs typeface="Arial Unicode MS"/>
              </a:rPr>
              <a:t>♊</a:t>
            </a:r>
            <a:r>
              <a:rPr sz="2000" spc="180" dirty="0">
                <a:solidFill>
                  <a:srgbClr val="0010FF"/>
                </a:solidFill>
                <a:latin typeface="Arial Unicode MS"/>
                <a:cs typeface="Arial Unicode MS"/>
              </a:rPr>
              <a:t>♋</a:t>
            </a:r>
            <a:r>
              <a:rPr sz="2000" spc="40" dirty="0">
                <a:solidFill>
                  <a:srgbClr val="0010FF"/>
                </a:solidFill>
                <a:latin typeface="Arial Unicode MS"/>
                <a:cs typeface="Arial Unicode MS"/>
              </a:rPr>
              <a:t>♌</a:t>
            </a:r>
            <a:r>
              <a:rPr sz="2000" spc="-225" dirty="0">
                <a:solidFill>
                  <a:srgbClr val="0010FF"/>
                </a:solidFill>
                <a:latin typeface="Arial Unicode MS"/>
                <a:cs typeface="Arial Unicode MS"/>
              </a:rPr>
              <a:t>♍</a:t>
            </a:r>
            <a:r>
              <a:rPr sz="2000" spc="-105" dirty="0">
                <a:solidFill>
                  <a:srgbClr val="0010FF"/>
                </a:solidFill>
                <a:latin typeface="Arial Unicode MS"/>
                <a:cs typeface="Arial Unicode MS"/>
              </a:rPr>
              <a:t>♎</a:t>
            </a:r>
            <a:r>
              <a:rPr sz="2000" spc="-135" dirty="0">
                <a:solidFill>
                  <a:srgbClr val="0010FF"/>
                </a:solidFill>
                <a:latin typeface="Arial Unicode MS"/>
                <a:cs typeface="Arial Unicode MS"/>
              </a:rPr>
              <a:t>♏</a:t>
            </a:r>
            <a:r>
              <a:rPr sz="2000" spc="254" dirty="0">
                <a:solidFill>
                  <a:srgbClr val="0010FF"/>
                </a:solidFill>
                <a:latin typeface="Arial Unicode MS"/>
                <a:cs typeface="Arial Unicode MS"/>
              </a:rPr>
              <a:t>♐</a:t>
            </a:r>
            <a:r>
              <a:rPr sz="2000" spc="265" dirty="0">
                <a:solidFill>
                  <a:srgbClr val="0010FF"/>
                </a:solidFill>
                <a:latin typeface="Arial Unicode MS"/>
                <a:cs typeface="Arial Unicode MS"/>
              </a:rPr>
              <a:t>♑</a:t>
            </a:r>
            <a:r>
              <a:rPr sz="2000" spc="345" dirty="0">
                <a:solidFill>
                  <a:srgbClr val="0010FF"/>
                </a:solidFill>
                <a:latin typeface="Arial Unicode MS"/>
                <a:cs typeface="Arial Unicode MS"/>
              </a:rPr>
              <a:t>♒</a:t>
            </a:r>
            <a:r>
              <a:rPr sz="2000" spc="30" dirty="0">
                <a:solidFill>
                  <a:srgbClr val="0010FF"/>
                </a:solidFill>
                <a:latin typeface="Arial Unicode MS"/>
                <a:cs typeface="Arial Unicode MS"/>
              </a:rPr>
              <a:t>♓</a:t>
            </a:r>
            <a:endParaRPr sz="20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字符串处理方法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284" y="1529255"/>
            <a:ext cx="8005445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 algn="ctr">
              <a:lnSpc>
                <a:spcPct val="100000"/>
              </a:lnSpc>
            </a:pP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35" dirty="0">
                <a:solidFill>
                  <a:srgbClr val="006FC0"/>
                </a:solidFill>
                <a:latin typeface="Heiti SC"/>
                <a:cs typeface="Heiti SC"/>
              </a:rPr>
              <a:t>方法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35" dirty="0">
                <a:solidFill>
                  <a:srgbClr val="006FC0"/>
                </a:solidFill>
                <a:latin typeface="Heiti SC"/>
                <a:cs typeface="Heiti SC"/>
              </a:rPr>
              <a:t>在编程中是一个专有名词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方法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特指</a:t>
            </a:r>
            <a:r>
              <a:rPr sz="2400" b="1" spc="235" dirty="0">
                <a:latin typeface="Arial"/>
                <a:cs typeface="Arial"/>
              </a:rPr>
              <a:t>&lt;a</a:t>
            </a:r>
            <a:r>
              <a:rPr sz="2400" b="1" spc="270" dirty="0">
                <a:latin typeface="Arial"/>
                <a:cs typeface="Arial"/>
              </a:rPr>
              <a:t>&gt;.&lt;b&gt;</a:t>
            </a:r>
            <a:r>
              <a:rPr sz="2400" b="1" spc="17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风格中的函数</a:t>
            </a:r>
            <a:r>
              <a:rPr sz="2400" b="1" spc="305" dirty="0">
                <a:latin typeface="Arial"/>
                <a:cs typeface="Arial"/>
              </a:rPr>
              <a:t>&lt;b&gt;</a:t>
            </a:r>
            <a:r>
              <a:rPr sz="2400" b="1" spc="17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方法本身也是函数，但与</a:t>
            </a:r>
            <a:r>
              <a:rPr sz="2400" b="1" spc="235" dirty="0">
                <a:latin typeface="Arial"/>
                <a:cs typeface="Arial"/>
              </a:rPr>
              <a:t>&lt;a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dirty="0">
                <a:latin typeface="Heiti SC"/>
                <a:cs typeface="Heiti SC"/>
              </a:rPr>
              <a:t>有关，</a:t>
            </a:r>
            <a:r>
              <a:rPr sz="2400" b="1" spc="235" dirty="0">
                <a:latin typeface="Arial"/>
                <a:cs typeface="Arial"/>
              </a:rPr>
              <a:t>&lt;a</a:t>
            </a:r>
            <a:r>
              <a:rPr sz="2400" b="1" spc="270" dirty="0">
                <a:latin typeface="Arial"/>
                <a:cs typeface="Arial"/>
              </a:rPr>
              <a:t>&gt;.&lt;b&gt;</a:t>
            </a:r>
            <a:r>
              <a:rPr sz="2400" b="1" spc="17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风格使用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字符串或字符串变量是</a:t>
            </a:r>
            <a:r>
              <a:rPr sz="2400" b="1" spc="235" dirty="0">
                <a:latin typeface="Arial"/>
                <a:cs typeface="Arial"/>
              </a:rPr>
              <a:t>&lt;a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dirty="0">
                <a:latin typeface="Heiti SC"/>
                <a:cs typeface="Heiti SC"/>
              </a:rPr>
              <a:t>，存在一些可用方法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字符串处理方法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字符串处理方法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6622" y="1416439"/>
            <a:ext cx="5207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一些以方法形式提供的字符串处理功能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798" y="1917327"/>
          <a:ext cx="8165703" cy="2983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方法及使用</a:t>
                      </a:r>
                      <a:r>
                        <a:rPr sz="1800" b="1" spc="90" dirty="0">
                          <a:latin typeface="Heiti SC"/>
                          <a:cs typeface="Heiti SC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3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8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er()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或</a:t>
                      </a:r>
                      <a:r>
                        <a:rPr sz="1800" b="1" spc="135" dirty="0">
                          <a:latin typeface="Heiti SC"/>
                          <a:cs typeface="Heiti SC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8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upper()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返回字符串的副本，全部字符小写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大写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spc="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1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spc="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.lower(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)</a:t>
                      </a:r>
                      <a:r>
                        <a:rPr sz="1800" b="1" spc="5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ab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defg</a:t>
                      </a:r>
                      <a:r>
                        <a:rPr sz="1800" spc="-1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8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li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=N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ne)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返回一个列表，由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根据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被分隔的部分组成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44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spc="6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,B,C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.split(</a:t>
                      </a:r>
                      <a:r>
                        <a:rPr sz="1800" b="1" spc="-1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,"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)</a:t>
                      </a:r>
                      <a:r>
                        <a:rPr sz="1800" b="1" spc="70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Andale Mono"/>
                          <a:cs typeface="Andale Mono"/>
                        </a:rPr>
                        <a:t>['A','B','C']</a:t>
                      </a:r>
                      <a:endParaRPr sz="18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8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ub)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返回子串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su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在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中出现的次数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800" spc="6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apple</a:t>
                      </a:r>
                      <a:r>
                        <a:rPr sz="1800" spc="4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7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da</a:t>
                      </a:r>
                      <a:r>
                        <a:rPr sz="1800" spc="-1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.count(</a:t>
                      </a:r>
                      <a:r>
                        <a:rPr sz="1800" b="1" spc="-1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a"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)</a:t>
                      </a:r>
                      <a:r>
                        <a:rPr sz="1800" b="1" spc="70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字符串处理方法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6622" y="1416439"/>
            <a:ext cx="5207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一些以方法形式提供的字符串处理功能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798" y="1917327"/>
          <a:ext cx="8165703" cy="2948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方法及使用</a:t>
                      </a:r>
                      <a:r>
                        <a:rPr sz="1800" b="1" spc="90" dirty="0">
                          <a:latin typeface="Heiti SC"/>
                          <a:cs typeface="Heiti SC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433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8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la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ce(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d,</a:t>
                      </a:r>
                      <a:r>
                        <a:rPr sz="2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new)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246379" algn="just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返回字符串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副本，所有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子串被替换为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w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ho</a:t>
                      </a:r>
                      <a:r>
                        <a:rPr sz="1800" spc="-1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.replac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",</a:t>
                      </a:r>
                      <a:r>
                        <a:rPr sz="1800" b="1" spc="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n12</a:t>
                      </a:r>
                      <a:r>
                        <a:rPr sz="1800" b="1" spc="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.i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)</a:t>
                      </a:r>
                      <a:r>
                        <a:rPr sz="1800" b="1" spc="9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ho</a:t>
                      </a:r>
                      <a:r>
                        <a:rPr sz="1800" spc="-1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123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87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8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cen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h[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ill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ch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]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614045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字符串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根据宽度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idt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居中，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fill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ch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可选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ho</a:t>
                      </a:r>
                      <a:r>
                        <a:rPr sz="1800" spc="-1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.center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20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"=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)</a:t>
                      </a:r>
                      <a:r>
                        <a:rPr sz="1800" b="1" spc="7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 </a:t>
                      </a:r>
                      <a:r>
                        <a:rPr sz="1800" spc="-10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'</a:t>
                      </a:r>
                      <a:r>
                        <a:rPr sz="1800" spc="-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=======</a:t>
                      </a:r>
                      <a:r>
                        <a:rPr sz="1800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spc="-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spc="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-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-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-5" dirty="0">
                          <a:solidFill>
                            <a:srgbClr val="3DBE3C"/>
                          </a:solidFill>
                          <a:latin typeface="Microsoft Sans Serif"/>
                          <a:cs typeface="Microsoft Sans Serif"/>
                        </a:rPr>
                        <a:t>='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字符串处理方法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6622" y="1416439"/>
            <a:ext cx="5207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一些以方法形式提供的字符串处理功能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798" y="1917327"/>
          <a:ext cx="8165703" cy="2948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方法及使用</a:t>
                      </a:r>
                      <a:r>
                        <a:rPr sz="1800" b="1" spc="90" dirty="0">
                          <a:latin typeface="Heiti SC"/>
                          <a:cs typeface="Heiti SC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433">
                <a:tc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8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.st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p(ch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245745">
                        <a:lnSpc>
                          <a:spcPct val="150000"/>
                        </a:lnSpc>
                        <a:tabLst>
                          <a:tab pos="2821305" algn="l"/>
                        </a:tabLst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从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中去掉在其左侧和右侧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ch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中列出的字符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= </a:t>
                      </a:r>
                      <a:r>
                        <a:rPr sz="1800" b="1" spc="-20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ho</a:t>
                      </a:r>
                      <a:r>
                        <a:rPr sz="1800" spc="-1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10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.strip(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	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=np</a:t>
                      </a:r>
                      <a:r>
                        <a:rPr sz="1800" b="1" spc="-10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)</a:t>
                      </a:r>
                      <a:r>
                        <a:rPr sz="1800" b="1" spc="4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ho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8726">
                <a:tc>
                  <a:txBody>
                    <a:bodyPr/>
                    <a:lstStyle/>
                    <a:p>
                      <a:pPr marL="8064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8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n(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变量除最后元素外每个元素后增加一个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","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.join(</a:t>
                      </a:r>
                      <a:r>
                        <a:rPr sz="1800" b="1" spc="-5" dirty="0">
                          <a:solidFill>
                            <a:srgbClr val="3DBE3C"/>
                          </a:solidFill>
                          <a:latin typeface="FZLTZHB--B51-0"/>
                          <a:cs typeface="FZLTZHB--B51-0"/>
                        </a:rPr>
                        <a:t>"12345"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)</a:t>
                      </a:r>
                      <a:r>
                        <a:rPr sz="1800" b="1" spc="7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669414" algn="l"/>
                        </a:tabLst>
                      </a:pP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"1,2,3,4,5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	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#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主要用于字符串分隔等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4823" y="2302972"/>
            <a:ext cx="459295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7601584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7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格式化是对字符串进行格式表达的方式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字符串格式化使用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105" dirty="0">
                <a:latin typeface="Arial"/>
                <a:cs typeface="Arial"/>
              </a:rPr>
              <a:t>o</a:t>
            </a:r>
            <a:r>
              <a:rPr sz="2400" b="1" spc="75" dirty="0">
                <a:latin typeface="Arial"/>
                <a:cs typeface="Arial"/>
              </a:rPr>
              <a:t>r</a:t>
            </a:r>
            <a:r>
              <a:rPr sz="2400" b="1" spc="160" dirty="0">
                <a:latin typeface="Arial"/>
                <a:cs typeface="Arial"/>
              </a:rPr>
              <a:t>m</a:t>
            </a:r>
            <a:r>
              <a:rPr sz="2400" b="1" spc="110" dirty="0">
                <a:latin typeface="Arial"/>
                <a:cs typeface="Arial"/>
              </a:rPr>
              <a:t>a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方法，用法如下：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250">
              <a:latin typeface="Times New Roman"/>
              <a:cs typeface="Times New Roman"/>
            </a:endParaRPr>
          </a:p>
          <a:p>
            <a:pPr marL="633095">
              <a:lnSpc>
                <a:spcPct val="100000"/>
              </a:lnSpc>
            </a:pP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模板字符串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25" dirty="0">
                <a:latin typeface="Arial"/>
                <a:cs typeface="Arial"/>
              </a:rPr>
              <a:t>.</a:t>
            </a:r>
            <a:r>
              <a:rPr sz="2800" b="1" spc="105" dirty="0">
                <a:latin typeface="Arial"/>
                <a:cs typeface="Arial"/>
              </a:rPr>
              <a:t>f</a:t>
            </a:r>
            <a:r>
              <a:rPr sz="2800" b="1" spc="204" dirty="0">
                <a:latin typeface="Arial"/>
                <a:cs typeface="Arial"/>
              </a:rPr>
              <a:t>o</a:t>
            </a:r>
            <a:r>
              <a:rPr sz="2800" b="1" spc="105" dirty="0">
                <a:latin typeface="Arial"/>
                <a:cs typeface="Arial"/>
              </a:rPr>
              <a:t>r</a:t>
            </a:r>
            <a:r>
              <a:rPr sz="2800" b="1" spc="254" dirty="0">
                <a:latin typeface="Arial"/>
                <a:cs typeface="Arial"/>
              </a:rPr>
              <a:t>m</a:t>
            </a:r>
            <a:r>
              <a:rPr sz="2800" b="1" spc="60" dirty="0">
                <a:latin typeface="Arial"/>
                <a:cs typeface="Arial"/>
              </a:rPr>
              <a:t>a</a:t>
            </a:r>
            <a:r>
              <a:rPr sz="2800" b="1" spc="180" dirty="0">
                <a:latin typeface="Arial"/>
                <a:cs typeface="Arial"/>
              </a:rPr>
              <a:t>t</a:t>
            </a:r>
            <a:r>
              <a:rPr sz="2800" b="1" spc="190" dirty="0">
                <a:latin typeface="Arial"/>
                <a:cs typeface="Arial"/>
              </a:rPr>
              <a:t>(</a:t>
            </a:r>
            <a:r>
              <a:rPr sz="2800" b="1" spc="495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逗号</a:t>
            </a:r>
            <a:r>
              <a:rPr sz="2800" b="1" spc="0" dirty="0">
                <a:latin typeface="Heiti SC"/>
                <a:cs typeface="Heiti SC"/>
              </a:rPr>
              <a:t>分</a:t>
            </a:r>
            <a:r>
              <a:rPr sz="2800" b="1" spc="-5" dirty="0">
                <a:latin typeface="Heiti SC"/>
                <a:cs typeface="Heiti SC"/>
              </a:rPr>
              <a:t>隔的</a:t>
            </a:r>
            <a:r>
              <a:rPr sz="2800" b="1" spc="0" dirty="0">
                <a:latin typeface="Heiti SC"/>
                <a:cs typeface="Heiti SC"/>
              </a:rPr>
              <a:t>参数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15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2852164"/>
            <a:ext cx="2134209" cy="1353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264" y="1529255"/>
            <a:ext cx="8305800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419100" algn="l"/>
                <a:tab pos="1739900" algn="l"/>
                <a:tab pos="3943985" algn="l"/>
              </a:tabLst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	}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05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35" dirty="0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-30" dirty="0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占用率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0" dirty="0">
                <a:latin typeface="FZLTZHB--B51-0"/>
                <a:cs typeface="FZLTZHB--B51-0"/>
              </a:rPr>
              <a:t>.forma</a:t>
            </a:r>
            <a:r>
              <a:rPr sz="2000" b="1" spc="-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469" y="2916935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611" y="285216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1" y="0"/>
                </a:moveTo>
                <a:lnTo>
                  <a:pt x="0" y="77724"/>
                </a:lnTo>
                <a:lnTo>
                  <a:pt x="77723" y="77724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469" y="4011929"/>
            <a:ext cx="3457575" cy="0"/>
          </a:xfrm>
          <a:custGeom>
            <a:avLst/>
            <a:gdLst/>
            <a:ahLst/>
            <a:cxnLst/>
            <a:rect l="l" t="t" r="r" b="b"/>
            <a:pathLst>
              <a:path w="3457575">
                <a:moveTo>
                  <a:pt x="0" y="0"/>
                </a:moveTo>
                <a:lnTo>
                  <a:pt x="34570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6573" y="397306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5308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5209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6967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847" y="4347467"/>
            <a:ext cx="27673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字符串中槽</a:t>
            </a:r>
            <a:r>
              <a:rPr sz="2000" b="1" spc="-5" dirty="0">
                <a:latin typeface="Arial"/>
                <a:cs typeface="Arial"/>
              </a:rPr>
              <a:t>{}</a:t>
            </a:r>
            <a:r>
              <a:rPr sz="2000" b="1" dirty="0">
                <a:latin typeface="Heiti SC"/>
                <a:cs typeface="Heiti SC"/>
              </a:rPr>
              <a:t>的默认</a:t>
            </a:r>
            <a:r>
              <a:rPr sz="2000" b="1" spc="-15" dirty="0">
                <a:latin typeface="Heiti SC"/>
                <a:cs typeface="Heiti SC"/>
              </a:rPr>
              <a:t>顺</a:t>
            </a:r>
            <a:r>
              <a:rPr sz="2000" b="1" dirty="0">
                <a:latin typeface="Heiti SC"/>
                <a:cs typeface="Heiti SC"/>
              </a:rPr>
              <a:t>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8959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0741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4893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6035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885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9999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4905" y="4011931"/>
            <a:ext cx="2743835" cy="0"/>
          </a:xfrm>
          <a:custGeom>
            <a:avLst/>
            <a:gdLst/>
            <a:ahLst/>
            <a:cxnLst/>
            <a:rect l="l" t="t" r="r" b="b"/>
            <a:pathLst>
              <a:path w="2743834">
                <a:moveTo>
                  <a:pt x="0" y="0"/>
                </a:moveTo>
                <a:lnTo>
                  <a:pt x="2743542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5494" y="397307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3"/>
                </a:lnTo>
                <a:lnTo>
                  <a:pt x="77724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32450" y="3508559"/>
            <a:ext cx="266255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635">
              <a:lnSpc>
                <a:spcPct val="100000"/>
              </a:lnSpc>
              <a:tabLst>
                <a:tab pos="1986914" algn="l"/>
                <a:tab pos="2461260" algn="l"/>
              </a:tabLst>
            </a:pPr>
            <a:r>
              <a:rPr sz="2400" b="1" spc="145" dirty="0">
                <a:latin typeface="Arial"/>
                <a:cs typeface="Arial"/>
              </a:rPr>
              <a:t>0	1	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45" dirty="0">
                <a:latin typeface="Arial"/>
                <a:cs typeface="Arial"/>
              </a:rPr>
              <a:t>f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40" dirty="0">
                <a:latin typeface="Arial"/>
                <a:cs typeface="Arial"/>
              </a:rPr>
              <a:t>m</a:t>
            </a:r>
            <a:r>
              <a:rPr sz="2000" b="1" spc="80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中参数</a:t>
            </a:r>
            <a:r>
              <a:rPr sz="2000" b="1" spc="-15" dirty="0">
                <a:latin typeface="Heiti SC"/>
                <a:cs typeface="Heiti SC"/>
              </a:rPr>
              <a:t>的</a:t>
            </a:r>
            <a:r>
              <a:rPr sz="2000" b="1" dirty="0">
                <a:latin typeface="Heiti SC"/>
                <a:cs typeface="Heiti SC"/>
              </a:rPr>
              <a:t>顺序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5022" y="1529255"/>
            <a:ext cx="330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772" y="2915574"/>
            <a:ext cx="830580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20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110" dirty="0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占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用率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45" dirty="0">
                <a:latin typeface="FZLTZHB--B51-0"/>
                <a:cs typeface="FZLTZHB--B51-0"/>
              </a:rPr>
              <a:t>fo</a:t>
            </a:r>
            <a:r>
              <a:rPr sz="2000" b="1" spc="114" dirty="0">
                <a:latin typeface="FZLTZHB--B51-0"/>
                <a:cs typeface="FZLTZHB--B51-0"/>
              </a:rPr>
              <a:t>r</a:t>
            </a:r>
            <a:r>
              <a:rPr sz="2000" b="1" spc="-315" dirty="0">
                <a:latin typeface="FZLTZHB--B51-0"/>
                <a:cs typeface="FZLTZHB--B51-0"/>
              </a:rPr>
              <a:t>ma</a:t>
            </a:r>
            <a:r>
              <a:rPr sz="2000" b="1" spc="-15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8857" y="3386322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409676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9999" y="332155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469" y="2158742"/>
            <a:ext cx="7195184" cy="15875"/>
          </a:xfrm>
          <a:custGeom>
            <a:avLst/>
            <a:gdLst/>
            <a:ahLst/>
            <a:cxnLst/>
            <a:rect l="l" t="t" r="r" b="b"/>
            <a:pathLst>
              <a:path w="7195184" h="15875">
                <a:moveTo>
                  <a:pt x="0" y="15786"/>
                </a:moveTo>
                <a:lnTo>
                  <a:pt x="71948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9597" y="2445257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0"/>
                </a:moveTo>
                <a:lnTo>
                  <a:pt x="0" y="33169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0741" y="276400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5446" y="2141982"/>
            <a:ext cx="5715" cy="645160"/>
          </a:xfrm>
          <a:custGeom>
            <a:avLst/>
            <a:gdLst/>
            <a:ahLst/>
            <a:cxnLst/>
            <a:rect l="l" t="t" r="r" b="b"/>
            <a:pathLst>
              <a:path w="5715" h="645160">
                <a:moveTo>
                  <a:pt x="5537" y="0"/>
                </a:moveTo>
                <a:lnTo>
                  <a:pt x="0" y="64482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6695" y="277352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201" y="78054"/>
                </a:lnTo>
                <a:lnTo>
                  <a:pt x="77724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041" y="2175508"/>
            <a:ext cx="0" cy="674370"/>
          </a:xfrm>
          <a:custGeom>
            <a:avLst/>
            <a:gdLst/>
            <a:ahLst/>
            <a:cxnLst/>
            <a:rect l="l" t="t" r="r" b="b"/>
            <a:pathLst>
              <a:path h="674369">
                <a:moveTo>
                  <a:pt x="0" y="674179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8161" y="2436117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5" h="430530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9685" y="2431547"/>
            <a:ext cx="4640580" cy="13335"/>
          </a:xfrm>
          <a:custGeom>
            <a:avLst/>
            <a:gdLst/>
            <a:ahLst/>
            <a:cxnLst/>
            <a:rect l="l" t="t" r="r" b="b"/>
            <a:pathLst>
              <a:path w="4640580" h="13335">
                <a:moveTo>
                  <a:pt x="0" y="12928"/>
                </a:moveTo>
                <a:lnTo>
                  <a:pt x="4640275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9005" y="3348993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4" h="430529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4434" y="3771138"/>
            <a:ext cx="4155440" cy="7620"/>
          </a:xfrm>
          <a:custGeom>
            <a:avLst/>
            <a:gdLst/>
            <a:ahLst/>
            <a:cxnLst/>
            <a:rect l="l" t="t" r="r" b="b"/>
            <a:pathLst>
              <a:path w="4155440" h="7620">
                <a:moveTo>
                  <a:pt x="0" y="0"/>
                </a:moveTo>
                <a:lnTo>
                  <a:pt x="4154868" y="704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12657" y="1585398"/>
            <a:ext cx="502602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方法论</a:t>
            </a:r>
            <a:endParaRPr sz="2400" dirty="0">
              <a:latin typeface="Heiti SC"/>
              <a:cs typeface="Heiti SC"/>
            </a:endParaRPr>
          </a:p>
          <a:p>
            <a:pPr marL="12700" marR="433070" indent="813435">
              <a:lnSpc>
                <a:spcPct val="18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数字及字符串类型 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实践能力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26135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初步学会编程进行字符类操作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2244" y="2114035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20"/>
                </a:moveTo>
                <a:lnTo>
                  <a:pt x="247561" y="919480"/>
                </a:lnTo>
                <a:lnTo>
                  <a:pt x="225733" y="925830"/>
                </a:lnTo>
                <a:lnTo>
                  <a:pt x="161394" y="948690"/>
                </a:lnTo>
                <a:lnTo>
                  <a:pt x="121112" y="966470"/>
                </a:lnTo>
                <a:lnTo>
                  <a:pt x="84462" y="988060"/>
                </a:lnTo>
                <a:lnTo>
                  <a:pt x="52770" y="1012190"/>
                </a:lnTo>
                <a:lnTo>
                  <a:pt x="27358" y="1043940"/>
                </a:lnTo>
                <a:lnTo>
                  <a:pt x="9552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8" y="1162050"/>
                </a:lnTo>
                <a:lnTo>
                  <a:pt x="15119" y="1210310"/>
                </a:lnTo>
                <a:lnTo>
                  <a:pt x="26034" y="1234440"/>
                </a:lnTo>
                <a:lnTo>
                  <a:pt x="32411" y="1247140"/>
                </a:lnTo>
                <a:lnTo>
                  <a:pt x="39358" y="1258570"/>
                </a:lnTo>
                <a:lnTo>
                  <a:pt x="311875" y="1258570"/>
                </a:lnTo>
                <a:lnTo>
                  <a:pt x="311875" y="896620"/>
                </a:lnTo>
                <a:close/>
              </a:path>
              <a:path w="1187450" h="1258570">
                <a:moveTo>
                  <a:pt x="311875" y="580390"/>
                </a:moveTo>
                <a:lnTo>
                  <a:pt x="311875" y="624840"/>
                </a:lnTo>
                <a:lnTo>
                  <a:pt x="316878" y="628650"/>
                </a:lnTo>
                <a:lnTo>
                  <a:pt x="321870" y="629920"/>
                </a:lnTo>
                <a:lnTo>
                  <a:pt x="329422" y="638810"/>
                </a:lnTo>
                <a:lnTo>
                  <a:pt x="334264" y="648970"/>
                </a:lnTo>
                <a:lnTo>
                  <a:pt x="339478" y="659130"/>
                </a:lnTo>
                <a:lnTo>
                  <a:pt x="345196" y="669290"/>
                </a:lnTo>
                <a:lnTo>
                  <a:pt x="351546" y="680720"/>
                </a:lnTo>
                <a:lnTo>
                  <a:pt x="358657" y="693420"/>
                </a:lnTo>
                <a:lnTo>
                  <a:pt x="366661" y="706120"/>
                </a:lnTo>
                <a:lnTo>
                  <a:pt x="372145" y="716280"/>
                </a:lnTo>
                <a:lnTo>
                  <a:pt x="378151" y="726440"/>
                </a:lnTo>
                <a:lnTo>
                  <a:pt x="384614" y="737870"/>
                </a:lnTo>
                <a:lnTo>
                  <a:pt x="391467" y="748030"/>
                </a:lnTo>
                <a:lnTo>
                  <a:pt x="398645" y="759460"/>
                </a:lnTo>
                <a:lnTo>
                  <a:pt x="406081" y="769620"/>
                </a:lnTo>
                <a:lnTo>
                  <a:pt x="413711" y="781050"/>
                </a:lnTo>
                <a:lnTo>
                  <a:pt x="421469" y="792480"/>
                </a:lnTo>
                <a:lnTo>
                  <a:pt x="418291" y="803910"/>
                </a:lnTo>
                <a:lnTo>
                  <a:pt x="414124" y="815340"/>
                </a:lnTo>
                <a:lnTo>
                  <a:pt x="385976" y="855980"/>
                </a:lnTo>
                <a:lnTo>
                  <a:pt x="350573" y="881380"/>
                </a:lnTo>
                <a:lnTo>
                  <a:pt x="335624" y="887730"/>
                </a:lnTo>
                <a:lnTo>
                  <a:pt x="328131" y="891540"/>
                </a:lnTo>
                <a:lnTo>
                  <a:pt x="320625" y="894080"/>
                </a:lnTo>
                <a:lnTo>
                  <a:pt x="311875" y="896620"/>
                </a:lnTo>
                <a:lnTo>
                  <a:pt x="311875" y="1258570"/>
                </a:lnTo>
                <a:lnTo>
                  <a:pt x="593142" y="1258570"/>
                </a:lnTo>
                <a:lnTo>
                  <a:pt x="593142" y="1214120"/>
                </a:lnTo>
                <a:lnTo>
                  <a:pt x="584391" y="1212850"/>
                </a:lnTo>
                <a:lnTo>
                  <a:pt x="578143" y="1205230"/>
                </a:lnTo>
                <a:lnTo>
                  <a:pt x="578143" y="1186180"/>
                </a:lnTo>
                <a:lnTo>
                  <a:pt x="584391" y="1178560"/>
                </a:lnTo>
                <a:lnTo>
                  <a:pt x="593142" y="1178560"/>
                </a:lnTo>
                <a:lnTo>
                  <a:pt x="593142" y="1165860"/>
                </a:lnTo>
                <a:lnTo>
                  <a:pt x="584391" y="1164590"/>
                </a:lnTo>
                <a:lnTo>
                  <a:pt x="578143" y="1156970"/>
                </a:lnTo>
                <a:lnTo>
                  <a:pt x="578143" y="1137920"/>
                </a:lnTo>
                <a:lnTo>
                  <a:pt x="584391" y="1129030"/>
                </a:lnTo>
                <a:lnTo>
                  <a:pt x="593142" y="1129030"/>
                </a:lnTo>
                <a:lnTo>
                  <a:pt x="593142" y="1109980"/>
                </a:lnTo>
                <a:lnTo>
                  <a:pt x="554928" y="1096010"/>
                </a:lnTo>
                <a:lnTo>
                  <a:pt x="519630" y="1078230"/>
                </a:lnTo>
                <a:lnTo>
                  <a:pt x="486452" y="1056640"/>
                </a:lnTo>
                <a:lnTo>
                  <a:pt x="444141" y="1018540"/>
                </a:lnTo>
                <a:lnTo>
                  <a:pt x="412822" y="982980"/>
                </a:lnTo>
                <a:lnTo>
                  <a:pt x="391699" y="953770"/>
                </a:lnTo>
                <a:lnTo>
                  <a:pt x="380975" y="938530"/>
                </a:lnTo>
                <a:lnTo>
                  <a:pt x="370105" y="922020"/>
                </a:lnTo>
                <a:lnTo>
                  <a:pt x="381696" y="916940"/>
                </a:lnTo>
                <a:lnTo>
                  <a:pt x="392580" y="910590"/>
                </a:lnTo>
                <a:lnTo>
                  <a:pt x="421642" y="885190"/>
                </a:lnTo>
                <a:lnTo>
                  <a:pt x="446685" y="855980"/>
                </a:lnTo>
                <a:lnTo>
                  <a:pt x="462013" y="834390"/>
                </a:lnTo>
                <a:lnTo>
                  <a:pt x="469463" y="824230"/>
                </a:lnTo>
                <a:lnTo>
                  <a:pt x="592653" y="824230"/>
                </a:lnTo>
                <a:lnTo>
                  <a:pt x="592069" y="769620"/>
                </a:lnTo>
                <a:lnTo>
                  <a:pt x="551683" y="769620"/>
                </a:lnTo>
                <a:lnTo>
                  <a:pt x="538534" y="767080"/>
                </a:lnTo>
                <a:lnTo>
                  <a:pt x="501302" y="745490"/>
                </a:lnTo>
                <a:lnTo>
                  <a:pt x="475766" y="703580"/>
                </a:lnTo>
                <a:lnTo>
                  <a:pt x="473983" y="690880"/>
                </a:lnTo>
                <a:lnTo>
                  <a:pt x="474129" y="678180"/>
                </a:lnTo>
                <a:lnTo>
                  <a:pt x="504040" y="643890"/>
                </a:lnTo>
                <a:lnTo>
                  <a:pt x="545119" y="628650"/>
                </a:lnTo>
                <a:lnTo>
                  <a:pt x="593142" y="623570"/>
                </a:lnTo>
                <a:lnTo>
                  <a:pt x="593142" y="622300"/>
                </a:lnTo>
                <a:lnTo>
                  <a:pt x="427697" y="622300"/>
                </a:lnTo>
                <a:lnTo>
                  <a:pt x="418704" y="619760"/>
                </a:lnTo>
                <a:lnTo>
                  <a:pt x="410493" y="614680"/>
                </a:lnTo>
                <a:lnTo>
                  <a:pt x="403035" y="607060"/>
                </a:lnTo>
                <a:lnTo>
                  <a:pt x="396304" y="596900"/>
                </a:lnTo>
                <a:lnTo>
                  <a:pt x="332144" y="596900"/>
                </a:lnTo>
                <a:lnTo>
                  <a:pt x="321447" y="589280"/>
                </a:lnTo>
                <a:lnTo>
                  <a:pt x="311875" y="580390"/>
                </a:lnTo>
                <a:close/>
              </a:path>
              <a:path w="1187450" h="1258570">
                <a:moveTo>
                  <a:pt x="773626" y="815340"/>
                </a:moveTo>
                <a:lnTo>
                  <a:pt x="732762" y="815340"/>
                </a:lnTo>
                <a:lnTo>
                  <a:pt x="737539" y="828040"/>
                </a:lnTo>
                <a:lnTo>
                  <a:pt x="755637" y="864870"/>
                </a:lnTo>
                <a:lnTo>
                  <a:pt x="779725" y="895350"/>
                </a:lnTo>
                <a:lnTo>
                  <a:pt x="821907" y="923290"/>
                </a:lnTo>
                <a:lnTo>
                  <a:pt x="810282" y="937260"/>
                </a:lnTo>
                <a:lnTo>
                  <a:pt x="798997" y="951230"/>
                </a:lnTo>
                <a:lnTo>
                  <a:pt x="787999" y="965200"/>
                </a:lnTo>
                <a:lnTo>
                  <a:pt x="777235" y="976630"/>
                </a:lnTo>
                <a:lnTo>
                  <a:pt x="725044" y="1031240"/>
                </a:lnTo>
                <a:lnTo>
                  <a:pt x="693111" y="1056640"/>
                </a:lnTo>
                <a:lnTo>
                  <a:pt x="658949" y="1079500"/>
                </a:lnTo>
                <a:lnTo>
                  <a:pt x="621116" y="1098550"/>
                </a:lnTo>
                <a:lnTo>
                  <a:pt x="593142" y="1109980"/>
                </a:lnTo>
                <a:lnTo>
                  <a:pt x="593142" y="1129030"/>
                </a:lnTo>
                <a:lnTo>
                  <a:pt x="604394" y="1129030"/>
                </a:lnTo>
                <a:lnTo>
                  <a:pt x="611899" y="1136650"/>
                </a:lnTo>
                <a:lnTo>
                  <a:pt x="611899" y="1156970"/>
                </a:lnTo>
                <a:lnTo>
                  <a:pt x="604394" y="1165860"/>
                </a:lnTo>
                <a:lnTo>
                  <a:pt x="593142" y="1165860"/>
                </a:lnTo>
                <a:lnTo>
                  <a:pt x="593142" y="1178560"/>
                </a:lnTo>
                <a:lnTo>
                  <a:pt x="604394" y="1178560"/>
                </a:lnTo>
                <a:lnTo>
                  <a:pt x="611899" y="1184910"/>
                </a:lnTo>
                <a:lnTo>
                  <a:pt x="611899" y="1205230"/>
                </a:lnTo>
                <a:lnTo>
                  <a:pt x="604394" y="1214120"/>
                </a:lnTo>
                <a:lnTo>
                  <a:pt x="593142" y="1214120"/>
                </a:lnTo>
                <a:lnTo>
                  <a:pt x="593142" y="1258570"/>
                </a:lnTo>
                <a:lnTo>
                  <a:pt x="875666" y="1258570"/>
                </a:lnTo>
                <a:lnTo>
                  <a:pt x="875475" y="897890"/>
                </a:lnTo>
                <a:lnTo>
                  <a:pt x="866432" y="894080"/>
                </a:lnTo>
                <a:lnTo>
                  <a:pt x="855338" y="890270"/>
                </a:lnTo>
                <a:lnTo>
                  <a:pt x="840189" y="882650"/>
                </a:lnTo>
                <a:lnTo>
                  <a:pt x="826692" y="876300"/>
                </a:lnTo>
                <a:lnTo>
                  <a:pt x="814708" y="867410"/>
                </a:lnTo>
                <a:lnTo>
                  <a:pt x="804165" y="859790"/>
                </a:lnTo>
                <a:lnTo>
                  <a:pt x="794990" y="849630"/>
                </a:lnTo>
                <a:lnTo>
                  <a:pt x="787112" y="840740"/>
                </a:lnTo>
                <a:lnTo>
                  <a:pt x="780457" y="829310"/>
                </a:lnTo>
                <a:lnTo>
                  <a:pt x="774953" y="819150"/>
                </a:lnTo>
                <a:lnTo>
                  <a:pt x="773626" y="815340"/>
                </a:lnTo>
                <a:close/>
              </a:path>
              <a:path w="1187450" h="1258570">
                <a:moveTo>
                  <a:pt x="875666" y="897890"/>
                </a:moveTo>
                <a:lnTo>
                  <a:pt x="875666" y="1258570"/>
                </a:lnTo>
                <a:lnTo>
                  <a:pt x="1153011" y="1248410"/>
                </a:lnTo>
                <a:lnTo>
                  <a:pt x="1170537" y="1211580"/>
                </a:lnTo>
                <a:lnTo>
                  <a:pt x="1184527" y="1164590"/>
                </a:lnTo>
                <a:lnTo>
                  <a:pt x="1186943" y="1140460"/>
                </a:lnTo>
                <a:lnTo>
                  <a:pt x="1186350" y="1116330"/>
                </a:lnTo>
                <a:lnTo>
                  <a:pt x="1177617" y="1074420"/>
                </a:lnTo>
                <a:lnTo>
                  <a:pt x="1159924" y="1038860"/>
                </a:lnTo>
                <a:lnTo>
                  <a:pt x="1134601" y="1009650"/>
                </a:lnTo>
                <a:lnTo>
                  <a:pt x="1102974" y="985520"/>
                </a:lnTo>
                <a:lnTo>
                  <a:pt x="1066370" y="966470"/>
                </a:lnTo>
                <a:lnTo>
                  <a:pt x="1026118" y="948690"/>
                </a:lnTo>
                <a:lnTo>
                  <a:pt x="983544" y="933450"/>
                </a:lnTo>
                <a:lnTo>
                  <a:pt x="961802" y="927100"/>
                </a:lnTo>
                <a:lnTo>
                  <a:pt x="939977" y="919480"/>
                </a:lnTo>
                <a:lnTo>
                  <a:pt x="918235" y="913130"/>
                </a:lnTo>
                <a:lnTo>
                  <a:pt x="875666" y="897890"/>
                </a:lnTo>
                <a:close/>
              </a:path>
              <a:path w="1187450" h="1258570">
                <a:moveTo>
                  <a:pt x="592653" y="824230"/>
                </a:moveTo>
                <a:lnTo>
                  <a:pt x="469463" y="824230"/>
                </a:lnTo>
                <a:lnTo>
                  <a:pt x="494089" y="839470"/>
                </a:lnTo>
                <a:lnTo>
                  <a:pt x="542636" y="862330"/>
                </a:lnTo>
                <a:lnTo>
                  <a:pt x="575715" y="869950"/>
                </a:lnTo>
                <a:lnTo>
                  <a:pt x="593142" y="869950"/>
                </a:lnTo>
                <a:lnTo>
                  <a:pt x="592653" y="824230"/>
                </a:lnTo>
                <a:close/>
              </a:path>
              <a:path w="1187450" h="1258570">
                <a:moveTo>
                  <a:pt x="594399" y="750570"/>
                </a:moveTo>
                <a:lnTo>
                  <a:pt x="593142" y="750570"/>
                </a:lnTo>
                <a:lnTo>
                  <a:pt x="593142" y="869950"/>
                </a:lnTo>
                <a:lnTo>
                  <a:pt x="613730" y="869950"/>
                </a:lnTo>
                <a:lnTo>
                  <a:pt x="635474" y="864870"/>
                </a:lnTo>
                <a:lnTo>
                  <a:pt x="695504" y="839470"/>
                </a:lnTo>
                <a:lnTo>
                  <a:pt x="732762" y="815340"/>
                </a:lnTo>
                <a:lnTo>
                  <a:pt x="773626" y="815340"/>
                </a:lnTo>
                <a:lnTo>
                  <a:pt x="770529" y="806450"/>
                </a:lnTo>
                <a:lnTo>
                  <a:pt x="767112" y="795020"/>
                </a:lnTo>
                <a:lnTo>
                  <a:pt x="764629" y="782320"/>
                </a:lnTo>
                <a:lnTo>
                  <a:pt x="773085" y="773430"/>
                </a:lnTo>
                <a:lnTo>
                  <a:pt x="776612" y="769620"/>
                </a:lnTo>
                <a:lnTo>
                  <a:pt x="635428" y="769620"/>
                </a:lnTo>
                <a:lnTo>
                  <a:pt x="624716" y="767080"/>
                </a:lnTo>
                <a:lnTo>
                  <a:pt x="614774" y="759460"/>
                </a:lnTo>
                <a:lnTo>
                  <a:pt x="604902" y="753110"/>
                </a:lnTo>
                <a:lnTo>
                  <a:pt x="594399" y="750570"/>
                </a:lnTo>
                <a:close/>
              </a:path>
              <a:path w="1187450" h="1258570">
                <a:moveTo>
                  <a:pt x="591866" y="750570"/>
                </a:moveTo>
                <a:lnTo>
                  <a:pt x="582156" y="753110"/>
                </a:lnTo>
                <a:lnTo>
                  <a:pt x="572731" y="759460"/>
                </a:lnTo>
                <a:lnTo>
                  <a:pt x="562827" y="765810"/>
                </a:lnTo>
                <a:lnTo>
                  <a:pt x="551683" y="769620"/>
                </a:lnTo>
                <a:lnTo>
                  <a:pt x="592069" y="769620"/>
                </a:lnTo>
                <a:lnTo>
                  <a:pt x="591866" y="750570"/>
                </a:lnTo>
                <a:close/>
              </a:path>
              <a:path w="1187450" h="1258570">
                <a:moveTo>
                  <a:pt x="640755" y="579120"/>
                </a:moveTo>
                <a:lnTo>
                  <a:pt x="610020" y="579120"/>
                </a:lnTo>
                <a:lnTo>
                  <a:pt x="593142" y="581660"/>
                </a:lnTo>
                <a:lnTo>
                  <a:pt x="606487" y="624840"/>
                </a:lnTo>
                <a:lnTo>
                  <a:pt x="622446" y="626110"/>
                </a:lnTo>
                <a:lnTo>
                  <a:pt x="637852" y="628650"/>
                </a:lnTo>
                <a:lnTo>
                  <a:pt x="678081" y="643890"/>
                </a:lnTo>
                <a:lnTo>
                  <a:pt x="707759" y="683260"/>
                </a:lnTo>
                <a:lnTo>
                  <a:pt x="709117" y="697230"/>
                </a:lnTo>
                <a:lnTo>
                  <a:pt x="707271" y="707390"/>
                </a:lnTo>
                <a:lnTo>
                  <a:pt x="680173" y="748030"/>
                </a:lnTo>
                <a:lnTo>
                  <a:pt x="635428" y="769620"/>
                </a:lnTo>
                <a:lnTo>
                  <a:pt x="776612" y="769620"/>
                </a:lnTo>
                <a:lnTo>
                  <a:pt x="804255" y="734060"/>
                </a:lnTo>
                <a:lnTo>
                  <a:pt x="823729" y="699770"/>
                </a:lnTo>
                <a:lnTo>
                  <a:pt x="829263" y="688340"/>
                </a:lnTo>
                <a:lnTo>
                  <a:pt x="848892" y="655320"/>
                </a:lnTo>
                <a:lnTo>
                  <a:pt x="860667" y="632460"/>
                </a:lnTo>
                <a:lnTo>
                  <a:pt x="875666" y="624840"/>
                </a:lnTo>
                <a:lnTo>
                  <a:pt x="875542" y="622300"/>
                </a:lnTo>
                <a:lnTo>
                  <a:pt x="753025" y="622300"/>
                </a:lnTo>
                <a:lnTo>
                  <a:pt x="744026" y="621030"/>
                </a:lnTo>
                <a:lnTo>
                  <a:pt x="734404" y="615950"/>
                </a:lnTo>
                <a:lnTo>
                  <a:pt x="733159" y="613410"/>
                </a:lnTo>
                <a:lnTo>
                  <a:pt x="730657" y="612140"/>
                </a:lnTo>
                <a:lnTo>
                  <a:pt x="726370" y="609600"/>
                </a:lnTo>
                <a:lnTo>
                  <a:pt x="718723" y="603250"/>
                </a:lnTo>
                <a:lnTo>
                  <a:pt x="710244" y="598170"/>
                </a:lnTo>
                <a:lnTo>
                  <a:pt x="667597" y="582930"/>
                </a:lnTo>
                <a:lnTo>
                  <a:pt x="654653" y="580390"/>
                </a:lnTo>
                <a:lnTo>
                  <a:pt x="640755" y="579120"/>
                </a:lnTo>
                <a:close/>
              </a:path>
              <a:path w="1187450" h="1258570">
                <a:moveTo>
                  <a:pt x="310965" y="163830"/>
                </a:moveTo>
                <a:lnTo>
                  <a:pt x="305946" y="176530"/>
                </a:lnTo>
                <a:lnTo>
                  <a:pt x="301246" y="187960"/>
                </a:lnTo>
                <a:lnTo>
                  <a:pt x="296858" y="199390"/>
                </a:lnTo>
                <a:lnTo>
                  <a:pt x="292772" y="212090"/>
                </a:lnTo>
                <a:lnTo>
                  <a:pt x="288979" y="224790"/>
                </a:lnTo>
                <a:lnTo>
                  <a:pt x="285471" y="236220"/>
                </a:lnTo>
                <a:lnTo>
                  <a:pt x="276565" y="274320"/>
                </a:lnTo>
                <a:lnTo>
                  <a:pt x="269899" y="312420"/>
                </a:lnTo>
                <a:lnTo>
                  <a:pt x="265235" y="350520"/>
                </a:lnTo>
                <a:lnTo>
                  <a:pt x="263119" y="374650"/>
                </a:lnTo>
                <a:lnTo>
                  <a:pt x="259879" y="381000"/>
                </a:lnTo>
                <a:lnTo>
                  <a:pt x="245572" y="427990"/>
                </a:lnTo>
                <a:lnTo>
                  <a:pt x="241374" y="471170"/>
                </a:lnTo>
                <a:lnTo>
                  <a:pt x="241689" y="481330"/>
                </a:lnTo>
                <a:lnTo>
                  <a:pt x="247017" y="519430"/>
                </a:lnTo>
                <a:lnTo>
                  <a:pt x="257607" y="556260"/>
                </a:lnTo>
                <a:lnTo>
                  <a:pt x="283043" y="600710"/>
                </a:lnTo>
                <a:lnTo>
                  <a:pt x="311875" y="624840"/>
                </a:lnTo>
                <a:lnTo>
                  <a:pt x="310756" y="579120"/>
                </a:lnTo>
                <a:lnTo>
                  <a:pt x="304477" y="570230"/>
                </a:lnTo>
                <a:lnTo>
                  <a:pt x="298809" y="561340"/>
                </a:lnTo>
                <a:lnTo>
                  <a:pt x="282628" y="515620"/>
                </a:lnTo>
                <a:lnTo>
                  <a:pt x="277816" y="469900"/>
                </a:lnTo>
                <a:lnTo>
                  <a:pt x="277785" y="464820"/>
                </a:lnTo>
                <a:lnTo>
                  <a:pt x="278493" y="452120"/>
                </a:lnTo>
                <a:lnTo>
                  <a:pt x="285541" y="412750"/>
                </a:lnTo>
                <a:lnTo>
                  <a:pt x="304114" y="375920"/>
                </a:lnTo>
                <a:lnTo>
                  <a:pt x="311875" y="370840"/>
                </a:lnTo>
                <a:lnTo>
                  <a:pt x="310965" y="163830"/>
                </a:lnTo>
                <a:close/>
              </a:path>
              <a:path w="1187450" h="1258570">
                <a:moveTo>
                  <a:pt x="565422" y="577850"/>
                </a:moveTo>
                <a:lnTo>
                  <a:pt x="550114" y="577850"/>
                </a:lnTo>
                <a:lnTo>
                  <a:pt x="522468" y="580390"/>
                </a:lnTo>
                <a:lnTo>
                  <a:pt x="510083" y="584200"/>
                </a:lnTo>
                <a:lnTo>
                  <a:pt x="498625" y="586740"/>
                </a:lnTo>
                <a:lnTo>
                  <a:pt x="461570" y="605790"/>
                </a:lnTo>
                <a:lnTo>
                  <a:pt x="454381" y="610870"/>
                </a:lnTo>
                <a:lnTo>
                  <a:pt x="451879" y="612140"/>
                </a:lnTo>
                <a:lnTo>
                  <a:pt x="448133" y="615950"/>
                </a:lnTo>
                <a:lnTo>
                  <a:pt x="437497" y="621030"/>
                </a:lnTo>
                <a:lnTo>
                  <a:pt x="427697" y="622300"/>
                </a:lnTo>
                <a:lnTo>
                  <a:pt x="593142" y="622300"/>
                </a:lnTo>
                <a:lnTo>
                  <a:pt x="593142" y="581660"/>
                </a:lnTo>
                <a:lnTo>
                  <a:pt x="581754" y="580390"/>
                </a:lnTo>
                <a:lnTo>
                  <a:pt x="565422" y="577850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70"/>
                </a:lnTo>
                <a:lnTo>
                  <a:pt x="593142" y="3810"/>
                </a:lnTo>
                <a:lnTo>
                  <a:pt x="593142" y="278130"/>
                </a:lnTo>
                <a:lnTo>
                  <a:pt x="612917" y="290830"/>
                </a:lnTo>
                <a:lnTo>
                  <a:pt x="632685" y="304800"/>
                </a:lnTo>
                <a:lnTo>
                  <a:pt x="642657" y="312420"/>
                </a:lnTo>
                <a:lnTo>
                  <a:pt x="662962" y="325120"/>
                </a:lnTo>
                <a:lnTo>
                  <a:pt x="673368" y="332740"/>
                </a:lnTo>
                <a:lnTo>
                  <a:pt x="683991" y="339090"/>
                </a:lnTo>
                <a:lnTo>
                  <a:pt x="694869" y="344170"/>
                </a:lnTo>
                <a:lnTo>
                  <a:pt x="706037" y="350520"/>
                </a:lnTo>
                <a:lnTo>
                  <a:pt x="741651" y="365760"/>
                </a:lnTo>
                <a:lnTo>
                  <a:pt x="781198" y="377190"/>
                </a:lnTo>
                <a:lnTo>
                  <a:pt x="825666" y="382270"/>
                </a:lnTo>
                <a:lnTo>
                  <a:pt x="825306" y="398780"/>
                </a:lnTo>
                <a:lnTo>
                  <a:pt x="822052" y="452120"/>
                </a:lnTo>
                <a:lnTo>
                  <a:pt x="815222" y="505460"/>
                </a:lnTo>
                <a:lnTo>
                  <a:pt x="804409" y="554990"/>
                </a:lnTo>
                <a:lnTo>
                  <a:pt x="789209" y="594360"/>
                </a:lnTo>
                <a:lnTo>
                  <a:pt x="761417" y="621030"/>
                </a:lnTo>
                <a:lnTo>
                  <a:pt x="753025" y="622300"/>
                </a:lnTo>
                <a:lnTo>
                  <a:pt x="875542" y="622300"/>
                </a:lnTo>
                <a:lnTo>
                  <a:pt x="874121" y="593090"/>
                </a:lnTo>
                <a:lnTo>
                  <a:pt x="854439" y="593090"/>
                </a:lnTo>
                <a:lnTo>
                  <a:pt x="843598" y="590550"/>
                </a:lnTo>
                <a:lnTo>
                  <a:pt x="841102" y="544830"/>
                </a:lnTo>
                <a:lnTo>
                  <a:pt x="840426" y="515620"/>
                </a:lnTo>
                <a:lnTo>
                  <a:pt x="840524" y="490220"/>
                </a:lnTo>
                <a:lnTo>
                  <a:pt x="842910" y="444500"/>
                </a:lnTo>
                <a:lnTo>
                  <a:pt x="850360" y="397510"/>
                </a:lnTo>
                <a:lnTo>
                  <a:pt x="875666" y="368300"/>
                </a:lnTo>
                <a:lnTo>
                  <a:pt x="875666" y="173990"/>
                </a:lnTo>
                <a:lnTo>
                  <a:pt x="858405" y="138430"/>
                </a:lnTo>
                <a:lnTo>
                  <a:pt x="828180" y="91440"/>
                </a:lnTo>
                <a:lnTo>
                  <a:pt x="792598" y="54610"/>
                </a:lnTo>
                <a:lnTo>
                  <a:pt x="751481" y="25400"/>
                </a:lnTo>
                <a:lnTo>
                  <a:pt x="704651" y="7620"/>
                </a:lnTo>
                <a:lnTo>
                  <a:pt x="670169" y="1270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90"/>
                </a:moveTo>
                <a:lnTo>
                  <a:pt x="881513" y="372110"/>
                </a:lnTo>
                <a:lnTo>
                  <a:pt x="888127" y="381000"/>
                </a:lnTo>
                <a:lnTo>
                  <a:pt x="894877" y="393700"/>
                </a:lnTo>
                <a:lnTo>
                  <a:pt x="907213" y="435610"/>
                </a:lnTo>
                <a:lnTo>
                  <a:pt x="909652" y="462280"/>
                </a:lnTo>
                <a:lnTo>
                  <a:pt x="909634" y="474980"/>
                </a:lnTo>
                <a:lnTo>
                  <a:pt x="904851" y="514350"/>
                </a:lnTo>
                <a:lnTo>
                  <a:pt x="888129" y="560070"/>
                </a:lnTo>
                <a:lnTo>
                  <a:pt x="875666" y="579120"/>
                </a:lnTo>
                <a:lnTo>
                  <a:pt x="882684" y="621030"/>
                </a:lnTo>
                <a:lnTo>
                  <a:pt x="910297" y="591820"/>
                </a:lnTo>
                <a:lnTo>
                  <a:pt x="931214" y="549910"/>
                </a:lnTo>
                <a:lnTo>
                  <a:pt x="942474" y="508000"/>
                </a:lnTo>
                <a:lnTo>
                  <a:pt x="944971" y="474980"/>
                </a:lnTo>
                <a:lnTo>
                  <a:pt x="944856" y="462280"/>
                </a:lnTo>
                <a:lnTo>
                  <a:pt x="939824" y="419100"/>
                </a:lnTo>
                <a:lnTo>
                  <a:pt x="923910" y="370840"/>
                </a:lnTo>
                <a:lnTo>
                  <a:pt x="922164" y="356870"/>
                </a:lnTo>
                <a:lnTo>
                  <a:pt x="920248" y="342900"/>
                </a:lnTo>
                <a:lnTo>
                  <a:pt x="918163" y="328930"/>
                </a:lnTo>
                <a:lnTo>
                  <a:pt x="915908" y="316230"/>
                </a:lnTo>
                <a:lnTo>
                  <a:pt x="913485" y="302260"/>
                </a:lnTo>
                <a:lnTo>
                  <a:pt x="910892" y="289560"/>
                </a:lnTo>
                <a:lnTo>
                  <a:pt x="908130" y="276860"/>
                </a:lnTo>
                <a:lnTo>
                  <a:pt x="905199" y="264160"/>
                </a:lnTo>
                <a:lnTo>
                  <a:pt x="902099" y="252730"/>
                </a:lnTo>
                <a:lnTo>
                  <a:pt x="898830" y="240030"/>
                </a:lnTo>
                <a:lnTo>
                  <a:pt x="884063" y="194310"/>
                </a:lnTo>
                <a:lnTo>
                  <a:pt x="879949" y="184150"/>
                </a:lnTo>
                <a:lnTo>
                  <a:pt x="875666" y="173990"/>
                </a:lnTo>
                <a:close/>
              </a:path>
              <a:path w="1187450" h="1258570">
                <a:moveTo>
                  <a:pt x="583616" y="5080"/>
                </a:moveTo>
                <a:lnTo>
                  <a:pt x="572834" y="7620"/>
                </a:lnTo>
                <a:lnTo>
                  <a:pt x="560877" y="10160"/>
                </a:lnTo>
                <a:lnTo>
                  <a:pt x="547298" y="12700"/>
                </a:lnTo>
                <a:lnTo>
                  <a:pt x="531653" y="16510"/>
                </a:lnTo>
                <a:lnTo>
                  <a:pt x="508199" y="21590"/>
                </a:lnTo>
                <a:lnTo>
                  <a:pt x="495305" y="24130"/>
                </a:lnTo>
                <a:lnTo>
                  <a:pt x="481067" y="27940"/>
                </a:lnTo>
                <a:lnTo>
                  <a:pt x="440036" y="35560"/>
                </a:lnTo>
                <a:lnTo>
                  <a:pt x="404250" y="52070"/>
                </a:lnTo>
                <a:lnTo>
                  <a:pt x="373336" y="74930"/>
                </a:lnTo>
                <a:lnTo>
                  <a:pt x="346920" y="104140"/>
                </a:lnTo>
                <a:lnTo>
                  <a:pt x="324629" y="137160"/>
                </a:lnTo>
                <a:lnTo>
                  <a:pt x="311875" y="162560"/>
                </a:lnTo>
                <a:lnTo>
                  <a:pt x="316648" y="370840"/>
                </a:lnTo>
                <a:lnTo>
                  <a:pt x="323738" y="374650"/>
                </a:lnTo>
                <a:lnTo>
                  <a:pt x="330470" y="382270"/>
                </a:lnTo>
                <a:lnTo>
                  <a:pt x="343446" y="426720"/>
                </a:lnTo>
                <a:lnTo>
                  <a:pt x="346236" y="464820"/>
                </a:lnTo>
                <a:lnTo>
                  <a:pt x="346327" y="482600"/>
                </a:lnTo>
                <a:lnTo>
                  <a:pt x="346201" y="487680"/>
                </a:lnTo>
                <a:lnTo>
                  <a:pt x="342496" y="537210"/>
                </a:lnTo>
                <a:lnTo>
                  <a:pt x="335399" y="581660"/>
                </a:lnTo>
                <a:lnTo>
                  <a:pt x="332144" y="596900"/>
                </a:lnTo>
                <a:lnTo>
                  <a:pt x="396304" y="596900"/>
                </a:lnTo>
                <a:lnTo>
                  <a:pt x="380197" y="553720"/>
                </a:lnTo>
                <a:lnTo>
                  <a:pt x="369651" y="497840"/>
                </a:lnTo>
                <a:lnTo>
                  <a:pt x="365347" y="457200"/>
                </a:lnTo>
                <a:lnTo>
                  <a:pt x="362971" y="416560"/>
                </a:lnTo>
                <a:lnTo>
                  <a:pt x="362420" y="394970"/>
                </a:lnTo>
                <a:lnTo>
                  <a:pt x="362545" y="360680"/>
                </a:lnTo>
                <a:lnTo>
                  <a:pt x="365225" y="318770"/>
                </a:lnTo>
                <a:lnTo>
                  <a:pt x="377938" y="270510"/>
                </a:lnTo>
                <a:lnTo>
                  <a:pt x="396502" y="234950"/>
                </a:lnTo>
                <a:lnTo>
                  <a:pt x="444615" y="217170"/>
                </a:lnTo>
                <a:lnTo>
                  <a:pt x="591015" y="217170"/>
                </a:lnTo>
                <a:lnTo>
                  <a:pt x="583616" y="5080"/>
                </a:lnTo>
                <a:close/>
              </a:path>
              <a:path w="1187450" h="1258570">
                <a:moveTo>
                  <a:pt x="873565" y="581660"/>
                </a:moveTo>
                <a:lnTo>
                  <a:pt x="864527" y="589280"/>
                </a:lnTo>
                <a:lnTo>
                  <a:pt x="854439" y="593090"/>
                </a:lnTo>
                <a:lnTo>
                  <a:pt x="874121" y="593090"/>
                </a:lnTo>
                <a:lnTo>
                  <a:pt x="873565" y="581660"/>
                </a:lnTo>
                <a:close/>
              </a:path>
              <a:path w="1187450" h="1258570">
                <a:moveTo>
                  <a:pt x="591015" y="217170"/>
                </a:moveTo>
                <a:lnTo>
                  <a:pt x="444615" y="217170"/>
                </a:lnTo>
                <a:lnTo>
                  <a:pt x="470219" y="219710"/>
                </a:lnTo>
                <a:lnTo>
                  <a:pt x="498115" y="227330"/>
                </a:lnTo>
                <a:lnTo>
                  <a:pt x="538993" y="243840"/>
                </a:lnTo>
                <a:lnTo>
                  <a:pt x="593142" y="278130"/>
                </a:lnTo>
                <a:lnTo>
                  <a:pt x="591015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6391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Microsoft Sans Serif"/>
                <a:cs typeface="Microsoft Sans Serif"/>
              </a:rPr>
              <a:t>3</a:t>
            </a:r>
            <a:r>
              <a:rPr sz="3200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基本数据类型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pc="260" dirty="0">
                <a:latin typeface="Microsoft Sans Serif"/>
                <a:cs typeface="Microsoft Sans Serif"/>
              </a:rPr>
              <a:t>f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75" dirty="0">
                <a:latin typeface="Microsoft Sans Serif"/>
                <a:cs typeface="Microsoft Sans Serif"/>
              </a:rPr>
              <a:t>r</a:t>
            </a:r>
            <a:r>
              <a:rPr spc="235" dirty="0">
                <a:latin typeface="Microsoft Sans Serif"/>
                <a:cs typeface="Microsoft Sans Serif"/>
              </a:rPr>
              <a:t>m</a:t>
            </a:r>
            <a:r>
              <a:rPr spc="150" dirty="0">
                <a:latin typeface="Microsoft Sans Serif"/>
                <a:cs typeface="Microsoft Sans Serif"/>
              </a:rPr>
              <a:t>a</a:t>
            </a: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-5" dirty="0">
                <a:latin typeface="Microsoft Sans Serif"/>
                <a:cs typeface="Microsoft Sans Serif"/>
              </a:rPr>
              <a:t>()</a:t>
            </a:r>
            <a:r>
              <a:rPr spc="-5" dirty="0">
                <a:latin typeface="Arial Unicode MS"/>
                <a:cs typeface="Arial Unicode MS"/>
              </a:rPr>
              <a:t>方法的格式控制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1120" y="1416439"/>
            <a:ext cx="561213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794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槽内部对格式化的配置方式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{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参数序号</a:t>
            </a:r>
            <a:r>
              <a:rPr sz="2800" b="1" spc="490" dirty="0">
                <a:latin typeface="Arial"/>
                <a:cs typeface="Arial"/>
              </a:rPr>
              <a:t>&gt;</a:t>
            </a:r>
            <a:r>
              <a:rPr sz="2800" b="1" spc="100" dirty="0">
                <a:latin typeface="Arial"/>
                <a:cs typeface="Arial"/>
              </a:rPr>
              <a:t> </a:t>
            </a:r>
            <a:r>
              <a:rPr sz="2800" b="1" spc="-5" dirty="0">
                <a:latin typeface="Heiti SC"/>
                <a:cs typeface="Heiti SC"/>
              </a:rPr>
              <a:t>：</a:t>
            </a:r>
            <a:r>
              <a:rPr sz="2800" b="1" spc="135" dirty="0">
                <a:latin typeface="Heiti SC"/>
                <a:cs typeface="Heiti SC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格式控制标记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019" y="3314834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19" y="3314834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3316223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4352" y="3314839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258" y="3315456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8408" y="2911602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29108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4580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8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1483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1484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1428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1429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7579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7580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9554" y="3641138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554" y="4052619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0368" y="364868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0368" y="406016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0368" y="4471642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6281" y="3648683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74881" y="4060163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8511" y="2955797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8511" y="2955037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64732" y="3641138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3332" y="405261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7351" y="3641815"/>
            <a:ext cx="261302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浮点数小数	整数类型</a:t>
            </a:r>
            <a:endParaRPr sz="1600">
              <a:latin typeface="Heiti SC"/>
              <a:cs typeface="Heiti SC"/>
            </a:endParaRPr>
          </a:p>
          <a:p>
            <a:pPr marL="52069">
              <a:lnSpc>
                <a:spcPct val="100000"/>
              </a:lnSpc>
              <a:spcBef>
                <a:spcPts val="960"/>
              </a:spcBef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r>
              <a:rPr sz="1600" b="1" dirty="0">
                <a:latin typeface="Heiti SC"/>
                <a:cs typeface="Heiti SC"/>
              </a:rPr>
              <a:t>	</a:t>
            </a: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215265" marR="356235" indent="-203200">
              <a:lnSpc>
                <a:spcPct val="15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符串最大输	浮点数类型 出长度	</a:t>
            </a: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525" y="2865558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17843" y="299294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9710" y="3003001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43518" y="300048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45191" y="2998886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80063" y="2946272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83751" y="2998903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f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75" dirty="0">
                <a:latin typeface="Microsoft Sans Serif"/>
                <a:cs typeface="Microsoft Sans Serif"/>
              </a:rPr>
              <a:t>r</a:t>
            </a:r>
            <a:r>
              <a:rPr spc="235" dirty="0">
                <a:latin typeface="Microsoft Sans Serif"/>
                <a:cs typeface="Microsoft Sans Serif"/>
              </a:rPr>
              <a:t>m</a:t>
            </a:r>
            <a:r>
              <a:rPr spc="150" dirty="0">
                <a:latin typeface="Microsoft Sans Serif"/>
                <a:cs typeface="Microsoft Sans Serif"/>
              </a:rPr>
              <a:t>a</a:t>
            </a: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-5" dirty="0">
                <a:latin typeface="Microsoft Sans Serif"/>
                <a:cs typeface="Microsoft Sans Serif"/>
              </a:rPr>
              <a:t>()</a:t>
            </a:r>
            <a:r>
              <a:rPr spc="-5" dirty="0">
                <a:latin typeface="Arial Unicode MS"/>
                <a:cs typeface="Arial Unicode MS"/>
              </a:rPr>
              <a:t>方法的格式控制</a:t>
            </a:r>
          </a:p>
        </p:txBody>
      </p:sp>
      <p:sp>
        <p:nvSpPr>
          <p:cNvPr id="3" name="object 3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4580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4578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483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1484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9554" y="2377885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554" y="2789365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0368" y="238542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0368" y="279690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0368" y="3208389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6281" y="2385429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4881" y="279690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8511" y="1692401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8511" y="16916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7843" y="1729688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9710" y="1739747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3518" y="173723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45191" y="1735632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0063" y="1683018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3751" y="173565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92367" y="2456889"/>
            <a:ext cx="3785870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1800" b="1" spc="-250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8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54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800" b="1" spc="-20" dirty="0">
                <a:solidFill>
                  <a:srgbClr val="1DB41D"/>
                </a:solidFill>
                <a:latin typeface="FZLTZHB--B51-0"/>
                <a:cs typeface="FZLTZHB--B51-0"/>
              </a:rPr>
              <a:t>0: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=</a:t>
            </a:r>
            <a:r>
              <a:rPr sz="1800" b="1" spc="-155" dirty="0">
                <a:solidFill>
                  <a:srgbClr val="1DB41D"/>
                </a:solidFill>
                <a:latin typeface="FZLTZHB--B51-0"/>
                <a:cs typeface="FZLTZHB--B51-0"/>
              </a:rPr>
              <a:t>^20</a:t>
            </a:r>
            <a:r>
              <a:rPr sz="18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185" dirty="0">
                <a:latin typeface="FZLTZHB--B51-0"/>
                <a:cs typeface="FZLTZHB--B51-0"/>
              </a:rPr>
              <a:t>.for</a:t>
            </a:r>
            <a:r>
              <a:rPr sz="1800" b="1" spc="-290" dirty="0">
                <a:latin typeface="FZLTZHB--B51-0"/>
                <a:cs typeface="FZLTZHB--B51-0"/>
              </a:rPr>
              <a:t>ma</a:t>
            </a:r>
            <a:r>
              <a:rPr sz="1800" b="1" spc="-125" dirty="0">
                <a:latin typeface="FZLTZHB--B51-0"/>
                <a:cs typeface="FZLTZHB--B51-0"/>
              </a:rPr>
              <a:t>t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-400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1800" b="1" spc="-40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1800" b="1" spc="-509" dirty="0">
                <a:solidFill>
                  <a:srgbClr val="1DB41D"/>
                </a:solidFill>
                <a:latin typeface="FZLTZHB--B51-0"/>
                <a:cs typeface="FZLTZHB--B51-0"/>
              </a:rPr>
              <a:t>THON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-55" dirty="0">
                <a:solidFill>
                  <a:srgbClr val="0010FF"/>
                </a:solidFill>
                <a:latin typeface="FZLTZHB--B51-0"/>
                <a:cs typeface="FZLTZHB--B51-0"/>
              </a:rPr>
              <a:t>'====</a:t>
            </a:r>
            <a:r>
              <a:rPr sz="18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==</a:t>
            </a:r>
            <a:r>
              <a:rPr sz="18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=</a:t>
            </a:r>
            <a:r>
              <a:rPr sz="1800" b="1" spc="-405" dirty="0">
                <a:solidFill>
                  <a:srgbClr val="0010FF"/>
                </a:solidFill>
                <a:latin typeface="FZLTZHB--B51-0"/>
                <a:cs typeface="FZLTZHB--B51-0"/>
              </a:rPr>
              <a:t>PYT</a:t>
            </a:r>
            <a:r>
              <a:rPr sz="18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1800" b="1" spc="-375" dirty="0">
                <a:solidFill>
                  <a:srgbClr val="0010FF"/>
                </a:solidFill>
                <a:latin typeface="FZLTZHB--B51-0"/>
                <a:cs typeface="FZLTZHB--B51-0"/>
              </a:rPr>
              <a:t>ON==</a:t>
            </a:r>
            <a:r>
              <a:rPr sz="1800" b="1" spc="-315" dirty="0">
                <a:solidFill>
                  <a:srgbClr val="0010FF"/>
                </a:solidFill>
                <a:latin typeface="FZLTZHB--B51-0"/>
                <a:cs typeface="FZLTZHB--B51-0"/>
              </a:rPr>
              <a:t>=</a:t>
            </a:r>
            <a:r>
              <a:rPr sz="18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==</a:t>
            </a:r>
            <a:r>
              <a:rPr sz="18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=</a:t>
            </a:r>
            <a:r>
              <a:rPr sz="1800" b="1" spc="185" dirty="0">
                <a:solidFill>
                  <a:srgbClr val="0010FF"/>
                </a:solidFill>
                <a:latin typeface="FZLTZHB--B51-0"/>
                <a:cs typeface="FZLTZHB--B51-0"/>
              </a:rPr>
              <a:t>='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92367" y="3334713"/>
            <a:ext cx="3409315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0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8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54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800" b="1" spc="75" dirty="0">
                <a:solidFill>
                  <a:srgbClr val="1DB41D"/>
                </a:solidFill>
                <a:latin typeface="FZLTZHB--B51-0"/>
                <a:cs typeface="FZLTZHB--B51-0"/>
              </a:rPr>
              <a:t>0:</a:t>
            </a:r>
            <a:r>
              <a:rPr sz="18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*</a:t>
            </a:r>
            <a:r>
              <a:rPr sz="18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&gt;20</a:t>
            </a:r>
            <a:r>
              <a:rPr sz="18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185" dirty="0">
                <a:latin typeface="FZLTZHB--B51-0"/>
                <a:cs typeface="FZLTZHB--B51-0"/>
              </a:rPr>
              <a:t>.for</a:t>
            </a:r>
            <a:r>
              <a:rPr sz="1800" b="1" spc="-290" dirty="0">
                <a:latin typeface="FZLTZHB--B51-0"/>
                <a:cs typeface="FZLTZHB--B51-0"/>
              </a:rPr>
              <a:t>ma</a:t>
            </a:r>
            <a:r>
              <a:rPr sz="1800" b="1" spc="-125" dirty="0">
                <a:latin typeface="FZLTZHB--B51-0"/>
                <a:cs typeface="FZLTZHB--B51-0"/>
              </a:rPr>
              <a:t>t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en-US"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lang="en-US" sz="1800" b="1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lang="en-US" sz="1800" b="1" spc="-32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8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b="1" spc="220" dirty="0">
                <a:solidFill>
                  <a:srgbClr val="0010FF"/>
                </a:solidFill>
                <a:latin typeface="FZLTZHB--B51-0"/>
                <a:cs typeface="FZLTZHB--B51-0"/>
              </a:rPr>
              <a:t>'***</a:t>
            </a:r>
            <a:r>
              <a:rPr sz="1800" b="1" spc="265" dirty="0">
                <a:solidFill>
                  <a:srgbClr val="0010FF"/>
                </a:solidFill>
                <a:latin typeface="FZLTZHB--B51-0"/>
                <a:cs typeface="FZLTZHB--B51-0"/>
              </a:rPr>
              <a:t>*</a:t>
            </a:r>
            <a:r>
              <a:rPr sz="1800" b="1" spc="140" dirty="0">
                <a:solidFill>
                  <a:srgbClr val="0010FF"/>
                </a:solidFill>
                <a:latin typeface="FZLTZHB--B51-0"/>
                <a:cs typeface="FZLTZHB--B51-0"/>
              </a:rPr>
              <a:t>**</a:t>
            </a:r>
            <a:r>
              <a:rPr sz="1800" b="1" spc="150" dirty="0">
                <a:solidFill>
                  <a:srgbClr val="0010FF"/>
                </a:solidFill>
                <a:latin typeface="FZLTZHB--B51-0"/>
                <a:cs typeface="FZLTZHB--B51-0"/>
              </a:rPr>
              <a:t>*</a:t>
            </a:r>
            <a:r>
              <a:rPr sz="1800" b="1" spc="140" dirty="0">
                <a:solidFill>
                  <a:srgbClr val="0010FF"/>
                </a:solidFill>
                <a:latin typeface="FZLTZHB--B51-0"/>
                <a:cs typeface="FZLTZHB--B51-0"/>
              </a:rPr>
              <a:t>***</a:t>
            </a:r>
            <a:r>
              <a:rPr sz="1800" b="1" spc="150" dirty="0">
                <a:solidFill>
                  <a:srgbClr val="0010FF"/>
                </a:solidFill>
                <a:latin typeface="FZLTZHB--B51-0"/>
                <a:cs typeface="FZLTZHB--B51-0"/>
              </a:rPr>
              <a:t>*</a:t>
            </a:r>
            <a:r>
              <a:rPr sz="1800" b="1" spc="140" dirty="0">
                <a:solidFill>
                  <a:srgbClr val="0010FF"/>
                </a:solidFill>
                <a:latin typeface="FZLTZHB--B51-0"/>
                <a:cs typeface="FZLTZHB--B51-0"/>
              </a:rPr>
              <a:t>****</a:t>
            </a:r>
            <a:r>
              <a:rPr sz="1800" b="1" spc="150" dirty="0">
                <a:solidFill>
                  <a:srgbClr val="0010FF"/>
                </a:solidFill>
                <a:latin typeface="FZLTZHB--B51-0"/>
                <a:cs typeface="FZLTZHB--B51-0"/>
              </a:rPr>
              <a:t>*</a:t>
            </a:r>
            <a:r>
              <a:rPr sz="1800" b="1" spc="50" dirty="0">
                <a:solidFill>
                  <a:srgbClr val="0010FF"/>
                </a:solidFill>
                <a:latin typeface="FZLTZHB--B51-0"/>
                <a:cs typeface="FZLTZHB--B51-0"/>
              </a:rPr>
              <a:t>*B</a:t>
            </a:r>
            <a:r>
              <a:rPr sz="18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1800" b="1" spc="-32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1800" b="1" spc="5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endParaRPr sz="1800" dirty="0">
              <a:latin typeface="FZLTZHB--B51-0"/>
              <a:cs typeface="FZLTZHB--B51-0"/>
            </a:endParaRPr>
          </a:p>
          <a:p>
            <a:pPr marL="12700" marR="381000">
              <a:lnSpc>
                <a:spcPct val="160000"/>
              </a:lnSpc>
              <a:tabLst>
                <a:tab pos="1390650" algn="l"/>
              </a:tabLst>
            </a:pPr>
            <a:r>
              <a:rPr sz="1800" b="1" spc="-250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8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54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8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:1</a:t>
            </a:r>
            <a:r>
              <a:rPr sz="18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1800" b="1" spc="254" dirty="0">
                <a:solidFill>
                  <a:srgbClr val="1DB41D"/>
                </a:solidFill>
                <a:latin typeface="FZLTZHB--B51-0"/>
                <a:cs typeface="FZLTZHB--B51-0"/>
              </a:rPr>
              <a:t>}"</a:t>
            </a:r>
            <a:r>
              <a:rPr sz="1800" b="1" spc="355" dirty="0">
                <a:latin typeface="FZLTZHB--B51-0"/>
                <a:cs typeface="FZLTZHB--B51-0"/>
              </a:rPr>
              <a:t>.</a:t>
            </a:r>
            <a:r>
              <a:rPr sz="1800" b="1" spc="380" dirty="0">
                <a:latin typeface="FZLTZHB--B51-0"/>
                <a:cs typeface="FZLTZHB--B51-0"/>
              </a:rPr>
              <a:t>f</a:t>
            </a:r>
            <a:r>
              <a:rPr sz="1800" b="1" spc="-155" dirty="0">
                <a:latin typeface="FZLTZHB--B51-0"/>
                <a:cs typeface="FZLTZHB--B51-0"/>
              </a:rPr>
              <a:t>orma</a:t>
            </a:r>
            <a:r>
              <a:rPr sz="1800" b="1" spc="-80" dirty="0">
                <a:latin typeface="FZLTZHB--B51-0"/>
                <a:cs typeface="FZLTZHB--B51-0"/>
              </a:rPr>
              <a:t>t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-434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18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IT</a:t>
            </a:r>
            <a:r>
              <a:rPr sz="18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'BI</a:t>
            </a:r>
            <a:r>
              <a:rPr sz="18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18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1800" b="1" spc="5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endParaRPr sz="18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Microsoft Sans Serif"/>
                <a:cs typeface="Microsoft Sans Serif"/>
              </a:rPr>
              <a:t>f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75" dirty="0">
                <a:latin typeface="Microsoft Sans Serif"/>
                <a:cs typeface="Microsoft Sans Serif"/>
              </a:rPr>
              <a:t>r</a:t>
            </a:r>
            <a:r>
              <a:rPr spc="235" dirty="0">
                <a:latin typeface="Microsoft Sans Serif"/>
                <a:cs typeface="Microsoft Sans Serif"/>
              </a:rPr>
              <a:t>m</a:t>
            </a:r>
            <a:r>
              <a:rPr spc="150" dirty="0">
                <a:latin typeface="Microsoft Sans Serif"/>
                <a:cs typeface="Microsoft Sans Serif"/>
              </a:rPr>
              <a:t>a</a:t>
            </a: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-5" dirty="0">
                <a:latin typeface="Microsoft Sans Serif"/>
                <a:cs typeface="Microsoft Sans Serif"/>
              </a:rPr>
              <a:t>()</a:t>
            </a:r>
            <a:r>
              <a:rPr spc="-5" dirty="0">
                <a:latin typeface="Arial Unicode MS"/>
                <a:cs typeface="Arial Unicode MS"/>
              </a:rPr>
              <a:t>方法的格式控制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723" y="2553856"/>
            <a:ext cx="358394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600" b="1" spc="160" dirty="0">
                <a:solidFill>
                  <a:srgbClr val="1DB41D"/>
                </a:solidFill>
                <a:latin typeface="FZLTZHB--B51-0"/>
                <a:cs typeface="FZLTZHB--B51-0"/>
              </a:rPr>
              <a:t>0:,</a:t>
            </a:r>
            <a:r>
              <a:rPr sz="1600" b="1" spc="155" dirty="0">
                <a:solidFill>
                  <a:srgbClr val="1DB41D"/>
                </a:solidFill>
                <a:latin typeface="FZLTZHB--B51-0"/>
                <a:cs typeface="FZLTZHB--B51-0"/>
              </a:rPr>
              <a:t>.2f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}"</a:t>
            </a:r>
            <a:r>
              <a:rPr sz="1600" b="1" spc="320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80" dirty="0">
                <a:latin typeface="FZLTZHB--B51-0"/>
                <a:cs typeface="FZLTZHB--B51-0"/>
              </a:rPr>
              <a:t>12345.</a:t>
            </a:r>
            <a:r>
              <a:rPr sz="1600" b="1" spc="-100" dirty="0">
                <a:latin typeface="FZLTZHB--B51-0"/>
                <a:cs typeface="FZLTZHB--B51-0"/>
              </a:rPr>
              <a:t>6</a:t>
            </a:r>
            <a:r>
              <a:rPr sz="1600" b="1" spc="-195" dirty="0">
                <a:latin typeface="FZLTZHB--B51-0"/>
                <a:cs typeface="FZLTZHB--B51-0"/>
              </a:rPr>
              <a:t>789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'12,345.68'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39" y="3334221"/>
            <a:ext cx="5362575" cy="139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{0:b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,{0:</a:t>
            </a:r>
            <a:r>
              <a:rPr sz="12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},</a:t>
            </a:r>
            <a:r>
              <a:rPr sz="1200" b="1" spc="23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0:d},{</a:t>
            </a:r>
            <a:r>
              <a:rPr sz="12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12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:o},{</a:t>
            </a:r>
            <a:r>
              <a:rPr sz="12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0:x</a:t>
            </a:r>
            <a:r>
              <a:rPr sz="12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2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dirty="0">
                <a:solidFill>
                  <a:srgbClr val="1DB41D"/>
                </a:solidFill>
                <a:latin typeface="FZLTZHB--B51-0"/>
                <a:cs typeface="FZLTZHB--B51-0"/>
              </a:rPr>
              <a:t>0:X}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5" dirty="0">
                <a:latin typeface="FZLTZHB--B51-0"/>
                <a:cs typeface="FZLTZHB--B51-0"/>
              </a:rPr>
              <a:t>o</a:t>
            </a:r>
            <a:r>
              <a:rPr sz="1400" b="1" spc="-145" dirty="0">
                <a:latin typeface="FZLTZHB--B51-0"/>
                <a:cs typeface="FZLTZHB--B51-0"/>
              </a:rPr>
              <a:t>r</a:t>
            </a:r>
            <a:r>
              <a:rPr sz="1400" b="1" spc="-320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65" dirty="0">
                <a:latin typeface="FZLTZHB--B51-0"/>
                <a:cs typeface="FZLTZHB--B51-0"/>
              </a:rPr>
              <a:t>4</a:t>
            </a:r>
            <a:r>
              <a:rPr sz="1400" b="1" spc="-150" dirty="0">
                <a:latin typeface="FZLTZHB--B51-0"/>
                <a:cs typeface="FZLTZHB--B51-0"/>
              </a:rPr>
              <a:t>25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b="1" spc="75" dirty="0">
                <a:solidFill>
                  <a:srgbClr val="0010FF"/>
                </a:solidFill>
                <a:latin typeface="Arial"/>
                <a:cs typeface="Arial"/>
              </a:rPr>
              <a:t>'110101001,Ʃ,4</a:t>
            </a:r>
            <a:r>
              <a:rPr sz="1600" b="1" spc="55" dirty="0">
                <a:solidFill>
                  <a:srgbClr val="0010FF"/>
                </a:solidFill>
                <a:latin typeface="Arial"/>
                <a:cs typeface="Arial"/>
              </a:rPr>
              <a:t>25,651,1a9,1A9</a:t>
            </a:r>
            <a:r>
              <a:rPr sz="1600" b="1" spc="495" dirty="0">
                <a:solidFill>
                  <a:srgbClr val="0010FF"/>
                </a:solidFill>
                <a:latin typeface="Arial"/>
                <a:cs typeface="Arial"/>
              </a:rPr>
              <a:t>'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{0:e},{0:</a:t>
            </a:r>
            <a:r>
              <a:rPr sz="1600" b="1" spc="11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6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},{0:f},{0:%}</a:t>
            </a:r>
            <a:r>
              <a:rPr sz="16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95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5" dirty="0">
                <a:latin typeface="FZLTZHB--B51-0"/>
                <a:cs typeface="FZLTZHB--B51-0"/>
              </a:rPr>
              <a:t>3.14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-60" dirty="0">
                <a:solidFill>
                  <a:srgbClr val="0010FF"/>
                </a:solidFill>
                <a:latin typeface="FZLTZHB--B51-0"/>
                <a:cs typeface="FZLTZHB--B51-0"/>
              </a:rPr>
              <a:t>'3.140000e+00</a:t>
            </a:r>
            <a:r>
              <a:rPr sz="1600" b="1" spc="-45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1600" b="1" spc="-120" dirty="0">
                <a:solidFill>
                  <a:srgbClr val="0010FF"/>
                </a:solidFill>
                <a:latin typeface="FZLTZHB--B51-0"/>
                <a:cs typeface="FZLTZHB--B51-0"/>
              </a:rPr>
              <a:t>3.140000E+00,</a:t>
            </a:r>
            <a:r>
              <a:rPr sz="1600" b="1" spc="-13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1600" b="1" spc="-55" dirty="0">
                <a:solidFill>
                  <a:srgbClr val="0010FF"/>
                </a:solidFill>
                <a:latin typeface="FZLTZHB--B51-0"/>
                <a:cs typeface="FZLTZHB--B51-0"/>
              </a:rPr>
              <a:t>.140000,314.0</a:t>
            </a:r>
            <a:r>
              <a:rPr sz="16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16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0000%'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1428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1429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7579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580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4732" y="2376917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3332" y="2788397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7351" y="2377594"/>
            <a:ext cx="103886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50000"/>
              </a:lnSpc>
            </a:pPr>
            <a:r>
              <a:rPr sz="1600" b="1" spc="-5" dirty="0">
                <a:latin typeface="Heiti SC"/>
                <a:cs typeface="Heiti SC"/>
              </a:rPr>
              <a:t>浮点数小数 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7351" y="3109312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符串最大输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0043" y="3475171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出长度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20192" y="2377796"/>
            <a:ext cx="139065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整数类型</a:t>
            </a:r>
            <a:endParaRPr sz="16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20192" y="3109515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浮点数类型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0192" y="3475373"/>
            <a:ext cx="8775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17843" y="172872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9710" y="173878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43518" y="173626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5191" y="1734665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0063" y="1682051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83751" y="173468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2940" y="1506191"/>
            <a:ext cx="7066915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3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正向递增序号、反向递减序号、</a:t>
            </a:r>
            <a:r>
              <a:rPr sz="2200" b="1" spc="380" dirty="0">
                <a:latin typeface="Arial"/>
                <a:cs typeface="Arial"/>
              </a:rPr>
              <a:t>&lt;</a:t>
            </a:r>
            <a:r>
              <a:rPr sz="2200" b="1" spc="0" dirty="0">
                <a:latin typeface="Heiti SC"/>
                <a:cs typeface="Heiti SC"/>
              </a:rPr>
              <a:t>字</a:t>
            </a:r>
            <a:r>
              <a:rPr sz="2200" b="1" spc="-5" dirty="0">
                <a:latin typeface="Heiti SC"/>
                <a:cs typeface="Heiti SC"/>
              </a:rPr>
              <a:t>符</a:t>
            </a:r>
            <a:r>
              <a:rPr sz="2200" b="1" spc="0" dirty="0">
                <a:latin typeface="Heiti SC"/>
                <a:cs typeface="Heiti SC"/>
              </a:rPr>
              <a:t>串</a:t>
            </a:r>
            <a:r>
              <a:rPr sz="2200" b="1" spc="315" dirty="0">
                <a:latin typeface="Arial"/>
                <a:cs typeface="Arial"/>
              </a:rPr>
              <a:t>&gt;</a:t>
            </a:r>
            <a:r>
              <a:rPr sz="2200" b="1" spc="190" dirty="0">
                <a:latin typeface="Arial"/>
                <a:cs typeface="Arial"/>
              </a:rPr>
              <a:t>[</a:t>
            </a:r>
            <a:r>
              <a:rPr sz="2200" b="1" spc="155" dirty="0">
                <a:latin typeface="Arial"/>
                <a:cs typeface="Arial"/>
              </a:rPr>
              <a:t>M:</a:t>
            </a:r>
            <a:r>
              <a:rPr sz="2200" b="1" spc="75" dirty="0">
                <a:latin typeface="Arial"/>
                <a:cs typeface="Arial"/>
              </a:rPr>
              <a:t>N:</a:t>
            </a:r>
            <a:r>
              <a:rPr sz="2200" b="1" spc="-60" dirty="0">
                <a:latin typeface="Arial"/>
                <a:cs typeface="Arial"/>
              </a:rPr>
              <a:t>K</a:t>
            </a:r>
            <a:r>
              <a:rPr sz="2200" b="1" spc="120" dirty="0"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3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380" dirty="0">
                <a:latin typeface="Arial"/>
                <a:cs typeface="Arial"/>
              </a:rPr>
              <a:t>+</a:t>
            </a:r>
            <a:r>
              <a:rPr sz="2200" b="1" spc="-5" dirty="0">
                <a:latin typeface="Heiti SC"/>
                <a:cs typeface="Heiti SC"/>
              </a:rPr>
              <a:t>、</a:t>
            </a:r>
            <a:r>
              <a:rPr sz="2200" b="1" spc="204" dirty="0">
                <a:latin typeface="Arial"/>
                <a:cs typeface="Arial"/>
              </a:rPr>
              <a:t>*</a:t>
            </a:r>
            <a:r>
              <a:rPr sz="2200" b="1" spc="-5" dirty="0">
                <a:latin typeface="Heiti SC"/>
                <a:cs typeface="Heiti SC"/>
              </a:rPr>
              <a:t>、</a:t>
            </a:r>
            <a:r>
              <a:rPr sz="2200" b="1" spc="30" dirty="0">
                <a:latin typeface="Arial"/>
                <a:cs typeface="Arial"/>
              </a:rPr>
              <a:t>i</a:t>
            </a:r>
            <a:r>
              <a:rPr sz="2200" b="1" spc="80" dirty="0">
                <a:latin typeface="Arial"/>
                <a:cs typeface="Arial"/>
              </a:rPr>
              <a:t>n</a:t>
            </a:r>
            <a:r>
              <a:rPr sz="2200" b="1" spc="-5" dirty="0">
                <a:latin typeface="Heiti SC"/>
                <a:cs typeface="Heiti SC"/>
              </a:rPr>
              <a:t>、</a:t>
            </a:r>
            <a:r>
              <a:rPr sz="2200" b="1" spc="25" dirty="0">
                <a:latin typeface="Arial"/>
                <a:cs typeface="Arial"/>
              </a:rPr>
              <a:t>l</a:t>
            </a:r>
            <a:r>
              <a:rPr sz="2200" b="1" spc="65" dirty="0">
                <a:latin typeface="Arial"/>
                <a:cs typeface="Arial"/>
              </a:rPr>
              <a:t>e</a:t>
            </a:r>
            <a:r>
              <a:rPr sz="2200" b="1" spc="80" dirty="0">
                <a:latin typeface="Arial"/>
                <a:cs typeface="Arial"/>
              </a:rPr>
              <a:t>n</a:t>
            </a:r>
            <a:r>
              <a:rPr sz="2200" b="1" spc="114" dirty="0">
                <a:latin typeface="Arial"/>
                <a:cs typeface="Arial"/>
              </a:rPr>
              <a:t>()</a:t>
            </a:r>
            <a:r>
              <a:rPr sz="2200" b="1" spc="-5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s</a:t>
            </a:r>
            <a:r>
              <a:rPr sz="2200" b="1" spc="10" dirty="0">
                <a:latin typeface="Arial"/>
                <a:cs typeface="Arial"/>
              </a:rPr>
              <a:t>t</a:t>
            </a:r>
            <a:r>
              <a:rPr sz="2200" b="1" spc="75" dirty="0">
                <a:latin typeface="Arial"/>
                <a:cs typeface="Arial"/>
              </a:rPr>
              <a:t>r</a:t>
            </a:r>
            <a:r>
              <a:rPr sz="2200" b="1" spc="125" dirty="0">
                <a:latin typeface="Arial"/>
                <a:cs typeface="Arial"/>
              </a:rPr>
              <a:t>(</a:t>
            </a:r>
            <a:r>
              <a:rPr sz="2200" b="1" spc="114" dirty="0">
                <a:latin typeface="Arial"/>
                <a:cs typeface="Arial"/>
              </a:rPr>
              <a:t>)</a:t>
            </a:r>
            <a:r>
              <a:rPr sz="2200" b="1" spc="0" dirty="0">
                <a:latin typeface="Heiti SC"/>
                <a:cs typeface="Heiti SC"/>
              </a:rPr>
              <a:t>、</a:t>
            </a:r>
            <a:r>
              <a:rPr sz="2200" b="1" spc="60" dirty="0">
                <a:latin typeface="Arial"/>
                <a:cs typeface="Arial"/>
              </a:rPr>
              <a:t>h</a:t>
            </a:r>
            <a:r>
              <a:rPr sz="2200" b="1" spc="65" dirty="0">
                <a:latin typeface="Arial"/>
                <a:cs typeface="Arial"/>
              </a:rPr>
              <a:t>e</a:t>
            </a:r>
            <a:r>
              <a:rPr sz="2200" b="1" spc="55" dirty="0">
                <a:latin typeface="Arial"/>
                <a:cs typeface="Arial"/>
              </a:rPr>
              <a:t>x</a:t>
            </a:r>
            <a:r>
              <a:rPr sz="2200" b="1" spc="125" dirty="0">
                <a:latin typeface="Arial"/>
                <a:cs typeface="Arial"/>
              </a:rPr>
              <a:t>(</a:t>
            </a:r>
            <a:r>
              <a:rPr sz="2200" b="1" spc="114" dirty="0">
                <a:latin typeface="Arial"/>
                <a:cs typeface="Arial"/>
              </a:rPr>
              <a:t>)</a:t>
            </a:r>
            <a:r>
              <a:rPr sz="2200" b="1" spc="0" dirty="0">
                <a:latin typeface="Heiti SC"/>
                <a:cs typeface="Heiti SC"/>
              </a:rPr>
              <a:t>、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185" dirty="0">
                <a:latin typeface="Arial"/>
                <a:cs typeface="Arial"/>
              </a:rPr>
              <a:t>t</a:t>
            </a:r>
            <a:r>
              <a:rPr sz="2200" b="1" spc="125" dirty="0">
                <a:latin typeface="Arial"/>
                <a:cs typeface="Arial"/>
              </a:rPr>
              <a:t>(</a:t>
            </a:r>
            <a:r>
              <a:rPr sz="2200" b="1" spc="114" dirty="0">
                <a:latin typeface="Arial"/>
                <a:cs typeface="Arial"/>
              </a:rPr>
              <a:t>)</a:t>
            </a:r>
            <a:r>
              <a:rPr sz="2200" b="1" spc="0" dirty="0">
                <a:latin typeface="Heiti SC"/>
                <a:cs typeface="Heiti SC"/>
              </a:rPr>
              <a:t>、</a:t>
            </a:r>
            <a:r>
              <a:rPr sz="2200" b="1" spc="90" dirty="0">
                <a:latin typeface="Arial"/>
                <a:cs typeface="Arial"/>
              </a:rPr>
              <a:t>o</a:t>
            </a:r>
            <a:r>
              <a:rPr sz="2200" b="1" spc="60" dirty="0">
                <a:latin typeface="Arial"/>
                <a:cs typeface="Arial"/>
              </a:rPr>
              <a:t>r</a:t>
            </a:r>
            <a:r>
              <a:rPr sz="2200" b="1" spc="125" dirty="0">
                <a:latin typeface="Arial"/>
                <a:cs typeface="Arial"/>
              </a:rPr>
              <a:t>d(</a:t>
            </a:r>
            <a:r>
              <a:rPr sz="2200" b="1" spc="114" dirty="0">
                <a:latin typeface="Arial"/>
                <a:cs typeface="Arial"/>
              </a:rPr>
              <a:t>)</a:t>
            </a:r>
            <a:r>
              <a:rPr sz="2200" b="1" spc="-5" dirty="0">
                <a:latin typeface="Heiti SC"/>
                <a:cs typeface="Heiti SC"/>
              </a:rPr>
              <a:t>、</a:t>
            </a:r>
            <a:r>
              <a:rPr sz="2200" b="1" spc="-75" dirty="0">
                <a:latin typeface="Arial"/>
                <a:cs typeface="Arial"/>
              </a:rPr>
              <a:t>c</a:t>
            </a:r>
            <a:r>
              <a:rPr sz="2200" b="1" spc="85" dirty="0">
                <a:latin typeface="Arial"/>
                <a:cs typeface="Arial"/>
              </a:rPr>
              <a:t>h</a:t>
            </a:r>
            <a:r>
              <a:rPr sz="2200" b="1" spc="70" dirty="0">
                <a:latin typeface="Arial"/>
                <a:cs typeface="Arial"/>
              </a:rPr>
              <a:t>r</a:t>
            </a:r>
            <a:r>
              <a:rPr sz="2200" b="1" spc="125" dirty="0">
                <a:latin typeface="Arial"/>
                <a:cs typeface="Arial"/>
              </a:rPr>
              <a:t>(</a:t>
            </a:r>
            <a:r>
              <a:rPr sz="2200" b="1" spc="12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sz="2200" b="1" spc="10" dirty="0">
                <a:latin typeface="Arial"/>
                <a:cs typeface="Arial"/>
              </a:rPr>
              <a:t>.</a:t>
            </a:r>
            <a:r>
              <a:rPr sz="2200" b="1" spc="70" dirty="0">
                <a:latin typeface="Arial"/>
                <a:cs typeface="Arial"/>
              </a:rPr>
              <a:t>lo</a:t>
            </a:r>
            <a:r>
              <a:rPr sz="2200" b="1" spc="120" dirty="0">
                <a:latin typeface="Arial"/>
                <a:cs typeface="Arial"/>
              </a:rPr>
              <a:t>w</a:t>
            </a:r>
            <a:r>
              <a:rPr sz="2200" b="1" spc="60" dirty="0">
                <a:latin typeface="Arial"/>
                <a:cs typeface="Arial"/>
              </a:rPr>
              <a:t>e</a:t>
            </a:r>
            <a:r>
              <a:rPr sz="2200" b="1" spc="80" dirty="0">
                <a:latin typeface="Arial"/>
                <a:cs typeface="Arial"/>
              </a:rPr>
              <a:t>r</a:t>
            </a:r>
            <a:r>
              <a:rPr sz="2200" b="1" spc="114" dirty="0">
                <a:latin typeface="Arial"/>
                <a:cs typeface="Arial"/>
              </a:rPr>
              <a:t>()</a:t>
            </a:r>
            <a:r>
              <a:rPr sz="2200" b="1" spc="-5" dirty="0">
                <a:latin typeface="Heiti SC"/>
                <a:cs typeface="Heiti SC"/>
              </a:rPr>
              <a:t>、</a:t>
            </a:r>
            <a:r>
              <a:rPr sz="2200" b="1" spc="10" dirty="0">
                <a:latin typeface="Arial"/>
                <a:cs typeface="Arial"/>
              </a:rPr>
              <a:t>.</a:t>
            </a:r>
            <a:r>
              <a:rPr sz="2200" b="1" spc="80" dirty="0">
                <a:latin typeface="Arial"/>
                <a:cs typeface="Arial"/>
              </a:rPr>
              <a:t>u</a:t>
            </a:r>
            <a:r>
              <a:rPr sz="2200" b="1" spc="100" dirty="0">
                <a:latin typeface="Arial"/>
                <a:cs typeface="Arial"/>
              </a:rPr>
              <a:t>pp</a:t>
            </a:r>
            <a:r>
              <a:rPr sz="2200" b="1" spc="95" dirty="0">
                <a:latin typeface="Arial"/>
                <a:cs typeface="Arial"/>
              </a:rPr>
              <a:t>e</a:t>
            </a:r>
            <a:r>
              <a:rPr sz="2200" b="1" spc="80" dirty="0">
                <a:latin typeface="Arial"/>
                <a:cs typeface="Arial"/>
              </a:rPr>
              <a:t>r</a:t>
            </a:r>
            <a:r>
              <a:rPr sz="2200" b="1" spc="114" dirty="0">
                <a:latin typeface="Arial"/>
                <a:cs typeface="Arial"/>
              </a:rPr>
              <a:t>()</a:t>
            </a:r>
            <a:r>
              <a:rPr sz="2200" b="1" spc="-5" dirty="0">
                <a:latin typeface="Heiti SC"/>
                <a:cs typeface="Heiti SC"/>
              </a:rPr>
              <a:t>、</a:t>
            </a:r>
            <a:r>
              <a:rPr sz="2200" b="1" spc="10" dirty="0">
                <a:latin typeface="Arial"/>
                <a:cs typeface="Arial"/>
              </a:rPr>
              <a:t>.</a:t>
            </a:r>
            <a:r>
              <a:rPr sz="2200" b="1" spc="-145" dirty="0">
                <a:latin typeface="Arial"/>
                <a:cs typeface="Arial"/>
              </a:rPr>
              <a:t>s</a:t>
            </a:r>
            <a:r>
              <a:rPr sz="2200" b="1" spc="114" dirty="0">
                <a:latin typeface="Arial"/>
                <a:cs typeface="Arial"/>
              </a:rPr>
              <a:t>p</a:t>
            </a:r>
            <a:r>
              <a:rPr sz="2200" b="1" spc="70" dirty="0">
                <a:latin typeface="Arial"/>
                <a:cs typeface="Arial"/>
              </a:rPr>
              <a:t>li</a:t>
            </a:r>
            <a:r>
              <a:rPr sz="2200" b="1" spc="100" dirty="0">
                <a:latin typeface="Arial"/>
                <a:cs typeface="Arial"/>
              </a:rPr>
              <a:t>t</a:t>
            </a:r>
            <a:r>
              <a:rPr sz="2200" b="1" spc="114" dirty="0">
                <a:latin typeface="Arial"/>
                <a:cs typeface="Arial"/>
              </a:rPr>
              <a:t>(</a:t>
            </a:r>
            <a:r>
              <a:rPr sz="2200" b="1" spc="125" dirty="0">
                <a:latin typeface="Arial"/>
                <a:cs typeface="Arial"/>
              </a:rPr>
              <a:t>)</a:t>
            </a:r>
            <a:r>
              <a:rPr sz="2200" b="1" spc="-5" dirty="0">
                <a:latin typeface="Heiti SC"/>
                <a:cs typeface="Heiti SC"/>
              </a:rPr>
              <a:t>、</a:t>
            </a:r>
            <a:r>
              <a:rPr sz="2200" b="1" spc="10" dirty="0">
                <a:latin typeface="Arial"/>
                <a:cs typeface="Arial"/>
              </a:rPr>
              <a:t>.</a:t>
            </a:r>
            <a:r>
              <a:rPr sz="2200" b="1" spc="-85" dirty="0">
                <a:latin typeface="Arial"/>
                <a:cs typeface="Arial"/>
              </a:rPr>
              <a:t>c</a:t>
            </a:r>
            <a:r>
              <a:rPr sz="2200" b="1" spc="80" dirty="0">
                <a:latin typeface="Arial"/>
                <a:cs typeface="Arial"/>
              </a:rPr>
              <a:t>o</a:t>
            </a:r>
            <a:r>
              <a:rPr sz="2200" b="1" spc="90" dirty="0">
                <a:latin typeface="Arial"/>
                <a:cs typeface="Arial"/>
              </a:rPr>
              <a:t>u</a:t>
            </a:r>
            <a:r>
              <a:rPr sz="2200" b="1" spc="80" dirty="0">
                <a:latin typeface="Arial"/>
                <a:cs typeface="Arial"/>
              </a:rPr>
              <a:t>n</a:t>
            </a:r>
            <a:r>
              <a:rPr sz="2200" b="1" spc="185" dirty="0">
                <a:latin typeface="Arial"/>
                <a:cs typeface="Arial"/>
              </a:rPr>
              <a:t>t</a:t>
            </a:r>
            <a:r>
              <a:rPr sz="2200" b="1" spc="125" dirty="0">
                <a:latin typeface="Arial"/>
                <a:cs typeface="Arial"/>
              </a:rPr>
              <a:t>(</a:t>
            </a:r>
            <a:r>
              <a:rPr sz="2200" b="1" spc="114" dirty="0">
                <a:latin typeface="Arial"/>
                <a:cs typeface="Arial"/>
              </a:rPr>
              <a:t>)</a:t>
            </a:r>
            <a:r>
              <a:rPr sz="2200" b="1" spc="-5" dirty="0">
                <a:latin typeface="Heiti SC"/>
                <a:cs typeface="Heiti SC"/>
              </a:rPr>
              <a:t>、</a:t>
            </a:r>
            <a:r>
              <a:rPr sz="2200" b="1" spc="10" dirty="0">
                <a:latin typeface="Arial"/>
                <a:cs typeface="Arial"/>
              </a:rPr>
              <a:t>.</a:t>
            </a:r>
            <a:r>
              <a:rPr sz="2200" b="1" spc="65" dirty="0">
                <a:latin typeface="Arial"/>
                <a:cs typeface="Arial"/>
              </a:rPr>
              <a:t>r</a:t>
            </a:r>
            <a:r>
              <a:rPr sz="2200" b="1" spc="85" dirty="0">
                <a:latin typeface="Arial"/>
                <a:cs typeface="Arial"/>
              </a:rPr>
              <a:t>e</a:t>
            </a:r>
            <a:r>
              <a:rPr sz="2200" b="1" spc="90" dirty="0">
                <a:latin typeface="Arial"/>
                <a:cs typeface="Arial"/>
              </a:rPr>
              <a:t>p</a:t>
            </a:r>
            <a:r>
              <a:rPr sz="2200" b="1" spc="30" dirty="0">
                <a:latin typeface="Arial"/>
                <a:cs typeface="Arial"/>
              </a:rPr>
              <a:t>l</a:t>
            </a:r>
            <a:r>
              <a:rPr sz="2200" b="1" spc="45" dirty="0">
                <a:latin typeface="Arial"/>
                <a:cs typeface="Arial"/>
              </a:rPr>
              <a:t>a</a:t>
            </a:r>
            <a:r>
              <a:rPr sz="2200" b="1" spc="-85" dirty="0">
                <a:latin typeface="Arial"/>
                <a:cs typeface="Arial"/>
              </a:rPr>
              <a:t>c</a:t>
            </a:r>
            <a:r>
              <a:rPr sz="2200" b="1" spc="105" dirty="0">
                <a:latin typeface="Arial"/>
                <a:cs typeface="Arial"/>
              </a:rPr>
              <a:t>e()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07EDE"/>
              </a:buClr>
              <a:buFont typeface="Arial"/>
              <a:buChar char="-"/>
            </a:pPr>
            <a:endParaRPr sz="180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sz="2200" b="1" spc="10" dirty="0">
                <a:latin typeface="Arial"/>
                <a:cs typeface="Arial"/>
              </a:rPr>
              <a:t>.</a:t>
            </a:r>
            <a:r>
              <a:rPr sz="2200" b="1" spc="-85" dirty="0">
                <a:latin typeface="Arial"/>
                <a:cs typeface="Arial"/>
              </a:rPr>
              <a:t>c</a:t>
            </a:r>
            <a:r>
              <a:rPr sz="2200" b="1" spc="70" dirty="0">
                <a:latin typeface="Arial"/>
                <a:cs typeface="Arial"/>
              </a:rPr>
              <a:t>en</a:t>
            </a:r>
            <a:r>
              <a:rPr sz="2200" b="1" spc="165" dirty="0">
                <a:latin typeface="Arial"/>
                <a:cs typeface="Arial"/>
              </a:rPr>
              <a:t>t</a:t>
            </a:r>
            <a:r>
              <a:rPr sz="2200" b="1" spc="70" dirty="0">
                <a:latin typeface="Arial"/>
                <a:cs typeface="Arial"/>
              </a:rPr>
              <a:t>er</a:t>
            </a:r>
            <a:r>
              <a:rPr sz="2200" b="1" spc="114" dirty="0">
                <a:latin typeface="Arial"/>
                <a:cs typeface="Arial"/>
              </a:rPr>
              <a:t>()</a:t>
            </a:r>
            <a:r>
              <a:rPr sz="2200" b="1" spc="-5" dirty="0">
                <a:latin typeface="Heiti SC"/>
                <a:cs typeface="Heiti SC"/>
              </a:rPr>
              <a:t>、</a:t>
            </a:r>
            <a:r>
              <a:rPr sz="2200" b="1" spc="10" dirty="0">
                <a:latin typeface="Arial"/>
                <a:cs typeface="Arial"/>
              </a:rPr>
              <a:t>.s</a:t>
            </a:r>
            <a:r>
              <a:rPr sz="2200" b="1" spc="15" dirty="0">
                <a:latin typeface="Arial"/>
                <a:cs typeface="Arial"/>
              </a:rPr>
              <a:t>t</a:t>
            </a:r>
            <a:r>
              <a:rPr sz="2200" b="1" spc="90" dirty="0">
                <a:latin typeface="Arial"/>
                <a:cs typeface="Arial"/>
              </a:rPr>
              <a:t>r</a:t>
            </a:r>
            <a:r>
              <a:rPr sz="2200" b="1" spc="30" dirty="0">
                <a:latin typeface="Arial"/>
                <a:cs typeface="Arial"/>
              </a:rPr>
              <a:t>i</a:t>
            </a:r>
            <a:r>
              <a:rPr sz="2200" b="1" spc="114" dirty="0">
                <a:latin typeface="Arial"/>
                <a:cs typeface="Arial"/>
              </a:rPr>
              <a:t>p()</a:t>
            </a:r>
            <a:r>
              <a:rPr sz="2200" b="1" spc="-5" dirty="0">
                <a:latin typeface="Heiti SC"/>
                <a:cs typeface="Heiti SC"/>
              </a:rPr>
              <a:t>、</a:t>
            </a:r>
            <a:r>
              <a:rPr sz="2200" b="1" spc="10" dirty="0">
                <a:latin typeface="Arial"/>
                <a:cs typeface="Arial"/>
              </a:rPr>
              <a:t>.</a:t>
            </a:r>
            <a:r>
              <a:rPr sz="2200" b="1" spc="50" dirty="0">
                <a:latin typeface="Arial"/>
                <a:cs typeface="Arial"/>
              </a:rPr>
              <a:t>joi</a:t>
            </a:r>
            <a:r>
              <a:rPr sz="2200" b="1" spc="90" dirty="0">
                <a:latin typeface="Arial"/>
                <a:cs typeface="Arial"/>
              </a:rPr>
              <a:t>n</a:t>
            </a:r>
            <a:r>
              <a:rPr sz="2200" b="1" spc="110" dirty="0">
                <a:latin typeface="Arial"/>
                <a:cs typeface="Arial"/>
              </a:rPr>
              <a:t>(</a:t>
            </a:r>
            <a:r>
              <a:rPr sz="2200" b="1" spc="0" dirty="0">
                <a:latin typeface="Heiti SC"/>
                <a:cs typeface="Heiti SC"/>
              </a:rPr>
              <a:t>）</a:t>
            </a:r>
            <a:r>
              <a:rPr sz="2200" b="1" spc="-10" dirty="0">
                <a:latin typeface="Heiti SC"/>
                <a:cs typeface="Heiti SC"/>
              </a:rPr>
              <a:t>、</a:t>
            </a:r>
            <a:r>
              <a:rPr sz="2200" b="1" spc="10" dirty="0">
                <a:latin typeface="Arial"/>
                <a:cs typeface="Arial"/>
              </a:rPr>
              <a:t>.</a:t>
            </a:r>
            <a:r>
              <a:rPr sz="2200" b="1" spc="150" dirty="0">
                <a:latin typeface="Arial"/>
                <a:cs typeface="Arial"/>
              </a:rPr>
              <a:t>f</a:t>
            </a:r>
            <a:r>
              <a:rPr sz="2200" b="1" spc="100" dirty="0">
                <a:latin typeface="Arial"/>
                <a:cs typeface="Arial"/>
              </a:rPr>
              <a:t>o</a:t>
            </a:r>
            <a:r>
              <a:rPr sz="2200" b="1" spc="105" dirty="0">
                <a:latin typeface="Arial"/>
                <a:cs typeface="Arial"/>
              </a:rPr>
              <a:t>rma</a:t>
            </a:r>
            <a:r>
              <a:rPr sz="2200" b="1" spc="185" dirty="0">
                <a:latin typeface="Arial"/>
                <a:cs typeface="Arial"/>
              </a:rPr>
              <a:t>t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spc="-5" dirty="0">
                <a:latin typeface="Heiti SC"/>
                <a:cs typeface="Heiti SC"/>
              </a:rPr>
              <a:t>格式化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2810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字符串类型及操作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7300" y="2302972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8500" y="1995973"/>
            <a:ext cx="520700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模块</a:t>
            </a:r>
            <a:r>
              <a:rPr sz="4400" spc="130" dirty="0">
                <a:latin typeface="Microsoft Sans Serif"/>
                <a:cs typeface="Microsoft Sans Serif"/>
              </a:rPr>
              <a:t>2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sz="4400" spc="415" dirty="0">
                <a:latin typeface="Microsoft Sans Serif"/>
                <a:cs typeface="Microsoft Sans Serif"/>
              </a:rPr>
              <a:t>t</a:t>
            </a:r>
            <a:r>
              <a:rPr sz="4400" spc="165" dirty="0">
                <a:latin typeface="Microsoft Sans Serif"/>
                <a:cs typeface="Microsoft Sans Serif"/>
              </a:rPr>
              <a:t>i</a:t>
            </a:r>
            <a:r>
              <a:rPr sz="4400" spc="459" dirty="0">
                <a:latin typeface="Microsoft Sans Serif"/>
                <a:cs typeface="Microsoft Sans Serif"/>
              </a:rPr>
              <a:t>m</a:t>
            </a:r>
            <a:r>
              <a:rPr sz="4400" spc="45" dirty="0">
                <a:latin typeface="Microsoft Sans Serif"/>
                <a:cs typeface="Microsoft Sans Serif"/>
              </a:rPr>
              <a:t>e</a:t>
            </a:r>
            <a:r>
              <a:rPr sz="4400" dirty="0">
                <a:latin typeface="Arial Unicode MS"/>
                <a:cs typeface="Arial Unicode MS"/>
              </a:rPr>
              <a:t>库的使用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5739" y="2302972"/>
            <a:ext cx="365125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库基本介绍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808" y="2302972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练习与作业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39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8978" y="1619763"/>
            <a:ext cx="5166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库是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中处理时间的标准库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93" y="2621031"/>
            <a:ext cx="2686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计算机时间的表达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93" y="3352551"/>
            <a:ext cx="5125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提供获取系统时间并格式化输出功能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293" y="4084071"/>
            <a:ext cx="6344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提供系统级精确计时功能，用于程序性能分析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7312" y="2655964"/>
            <a:ext cx="1718945" cy="84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2200" b="1" i="1" spc="-120" dirty="0">
                <a:solidFill>
                  <a:srgbClr val="FF921A"/>
                </a:solidFill>
                <a:latin typeface="Menlo"/>
                <a:cs typeface="Menlo"/>
              </a:rPr>
              <a:t>import</a:t>
            </a:r>
            <a:r>
              <a:rPr sz="2200" b="1" i="1" spc="-110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200" b="1" spc="-55" dirty="0">
                <a:latin typeface="FZLTZHB--B51-0"/>
                <a:cs typeface="FZLTZHB--B51-0"/>
              </a:rPr>
              <a:t>time </a:t>
            </a:r>
            <a:r>
              <a:rPr sz="2200" b="1" spc="380" dirty="0">
                <a:latin typeface="FZLTZHB--B51-0"/>
                <a:cs typeface="FZLTZHB--B51-0"/>
              </a:rPr>
              <a:t>t</a:t>
            </a:r>
            <a:r>
              <a:rPr sz="2200" b="1" spc="-204" dirty="0">
                <a:latin typeface="FZLTZHB--B51-0"/>
                <a:cs typeface="FZLTZHB--B51-0"/>
              </a:rPr>
              <a:t>ime</a:t>
            </a:r>
            <a:r>
              <a:rPr sz="2200" b="1" spc="45" dirty="0">
                <a:latin typeface="FZLTZHB--B51-0"/>
                <a:cs typeface="FZLTZHB--B51-0"/>
              </a:rPr>
              <a:t>.&lt;b&gt;()</a:t>
            </a:r>
            <a:endParaRPr sz="22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39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5661" y="1619763"/>
            <a:ext cx="28511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库包括三类函数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228" y="2574702"/>
            <a:ext cx="397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274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时间获取：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65" dirty="0">
                <a:latin typeface="Arial"/>
                <a:cs typeface="Arial"/>
              </a:rPr>
              <a:t>me</a:t>
            </a:r>
            <a:r>
              <a:rPr sz="2400" b="1" spc="7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c</a:t>
            </a:r>
            <a:r>
              <a:rPr sz="2400" b="1" spc="35" dirty="0">
                <a:latin typeface="Arial"/>
                <a:cs typeface="Arial"/>
              </a:rPr>
              <a:t>ti</a:t>
            </a:r>
            <a:r>
              <a:rPr sz="2400" b="1" spc="135" dirty="0">
                <a:latin typeface="Arial"/>
                <a:cs typeface="Arial"/>
              </a:rPr>
              <a:t>me()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9792" y="2574702"/>
            <a:ext cx="14566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295" dirty="0">
                <a:latin typeface="Arial"/>
                <a:cs typeface="Arial"/>
              </a:rPr>
              <a:t>m</a:t>
            </a:r>
            <a:r>
              <a:rPr sz="2400" b="1" spc="11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35" dirty="0">
                <a:latin typeface="Arial"/>
                <a:cs typeface="Arial"/>
              </a:rPr>
              <a:t>me()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228" y="3306222"/>
            <a:ext cx="5365750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5585" algn="l"/>
                <a:tab pos="3813175" algn="l"/>
              </a:tabLst>
            </a:pPr>
            <a:r>
              <a:rPr sz="2400" b="1" dirty="0">
                <a:latin typeface="Heiti SC"/>
                <a:cs typeface="Heiti SC"/>
              </a:rPr>
              <a:t>时间格式化：</a:t>
            </a:r>
            <a:r>
              <a:rPr sz="2400" b="1" spc="40" dirty="0">
                <a:latin typeface="Arial"/>
                <a:cs typeface="Arial"/>
              </a:rPr>
              <a:t>st</a:t>
            </a:r>
            <a:r>
              <a:rPr sz="2400" b="1" spc="95" dirty="0">
                <a:latin typeface="Arial"/>
                <a:cs typeface="Arial"/>
              </a:rPr>
              <a:t>r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str</a:t>
            </a:r>
            <a:r>
              <a:rPr sz="2400" b="1" spc="75" dirty="0">
                <a:latin typeface="Arial"/>
                <a:cs typeface="Arial"/>
              </a:rPr>
              <a:t>p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Microsoft Sans Serif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5585" algn="l"/>
              </a:tabLst>
            </a:pPr>
            <a:r>
              <a:rPr sz="2400" b="1" dirty="0">
                <a:latin typeface="Heiti SC"/>
                <a:cs typeface="Heiti SC"/>
              </a:rPr>
              <a:t>程序计时：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45" dirty="0">
                <a:latin typeface="Arial"/>
                <a:cs typeface="Arial"/>
              </a:rPr>
              <a:t>le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r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-260" dirty="0">
                <a:latin typeface="Arial"/>
                <a:cs typeface="Arial"/>
              </a:rPr>
              <a:t>_</a:t>
            </a:r>
            <a:r>
              <a:rPr sz="2400" b="1" spc="25" dirty="0">
                <a:latin typeface="Arial"/>
                <a:cs typeface="Arial"/>
              </a:rPr>
              <a:t>co</a:t>
            </a:r>
            <a:r>
              <a:rPr sz="2400" b="1" spc="3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r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3" cy="331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获取当前时间戳，即计算机内部时间值，浮点数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8750" marR="2595245" indent="1206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time.time()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151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93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876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6022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82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获取当前时间并以易读方式表示，返回字符串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time.ctime()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'Fr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J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n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12: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18'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4" cy="2651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536">
                <a:tc>
                  <a:txBody>
                    <a:bodyPr/>
                    <a:lstStyle/>
                    <a:p>
                      <a:pPr marL="1015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获取当前时间，表示为计算机可处理的时间格式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45415" indent="2540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time.gmtime()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45415">
                        <a:lnSpc>
                          <a:spcPct val="16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time.struct_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ime(tm_year=2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18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tm_mon=1, tm_mday=26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m_hour=4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in=11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tm_sec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16, tm_wday=4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_yday=26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sdst=0)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808" y="2302972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634428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1039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将时间以合理的方式展示出来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格式化：类似字符串格式化，需要有展示模板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展示模板由特定的格式化控制符组成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40" dirty="0">
                <a:latin typeface="Arial"/>
                <a:cs typeface="Arial"/>
              </a:rPr>
              <a:t>st</a:t>
            </a:r>
            <a:r>
              <a:rPr sz="2400" b="1" spc="95" dirty="0">
                <a:latin typeface="Arial"/>
                <a:cs typeface="Arial"/>
              </a:rPr>
              <a:t>r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方法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45106" y="3544858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701303"/>
          <a:ext cx="8165704" cy="2585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687">
                <a:tc>
                  <a:txBody>
                    <a:bodyPr/>
                    <a:lstStyle/>
                    <a:p>
                      <a:pPr marL="67437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35" dirty="0">
                          <a:latin typeface="Microsoft Sans Serif"/>
                          <a:cs typeface="Microsoft Sans Serif"/>
                        </a:rPr>
                        <a:t>rf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43180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tpl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是格式化模板字符串，用来定义输出效果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是计算机内部时间类型变量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time.gmtime()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8750" marR="88900">
                        <a:lnSpc>
                          <a:spcPct val="16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ftime(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-%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-%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2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H: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M:%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10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,t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'20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-2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12: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0'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格式化控制符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485280"/>
          <a:ext cx="8165702" cy="308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格式化字符串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日期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时间说明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值范围和实例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年份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999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月份名称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6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y~Dece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月份名称缩写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n~Dec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日期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31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星期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ond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y~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格式化控制符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485280"/>
          <a:ext cx="8165702" cy="308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格式化字符串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日期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时间说明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值范围和实例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星期缩写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on~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小时（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制）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23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小时（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制）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451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上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下午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PM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分钟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秒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46948" y="1577242"/>
            <a:ext cx="15722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练习</a:t>
            </a:r>
            <a:r>
              <a:rPr sz="2400" b="1" spc="105" dirty="0">
                <a:solidFill>
                  <a:srgbClr val="007EDE"/>
                </a:solidFill>
                <a:latin typeface="Heiti SC"/>
                <a:cs typeface="Heiti SC"/>
              </a:rPr>
              <a:t> 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可选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0764" y="2235611"/>
            <a:ext cx="13512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40" dirty="0">
                <a:latin typeface="Arial"/>
                <a:cs typeface="Arial"/>
              </a:rPr>
              <a:t>5</a:t>
            </a:r>
            <a:r>
              <a:rPr sz="2400" b="1" dirty="0">
                <a:latin typeface="Heiti SC"/>
                <a:cs typeface="Heiti SC"/>
              </a:rPr>
              <a:t>道编程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8000" y="2235611"/>
            <a:ext cx="19977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0" dirty="0">
                <a:latin typeface="Arial"/>
                <a:cs typeface="Arial"/>
              </a:rPr>
              <a:t>@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spc="140" dirty="0">
                <a:latin typeface="Arial"/>
                <a:cs typeface="Arial"/>
              </a:rPr>
              <a:t>123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6948" y="2893978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测验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0764" y="3552346"/>
            <a:ext cx="2872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道单选</a:t>
            </a:r>
            <a:r>
              <a:rPr sz="2400" b="1" spc="280" dirty="0">
                <a:latin typeface="Arial"/>
                <a:cs typeface="Arial"/>
              </a:rPr>
              <a:t>+2</a:t>
            </a:r>
            <a:r>
              <a:rPr sz="2400" b="1" dirty="0">
                <a:latin typeface="Heiti SC"/>
                <a:cs typeface="Heiti SC"/>
              </a:rPr>
              <a:t>道编程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8952" y="3552346"/>
            <a:ext cx="19977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0" dirty="0">
                <a:latin typeface="Arial"/>
                <a:cs typeface="Arial"/>
              </a:rPr>
              <a:t>@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spc="140" dirty="0">
                <a:latin typeface="Arial"/>
                <a:cs typeface="Arial"/>
              </a:rPr>
              <a:t>123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8112" y="2114035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20"/>
                </a:moveTo>
                <a:lnTo>
                  <a:pt x="247561" y="919480"/>
                </a:lnTo>
                <a:lnTo>
                  <a:pt x="225733" y="925830"/>
                </a:lnTo>
                <a:lnTo>
                  <a:pt x="161394" y="948690"/>
                </a:lnTo>
                <a:lnTo>
                  <a:pt x="121112" y="966470"/>
                </a:lnTo>
                <a:lnTo>
                  <a:pt x="84462" y="988060"/>
                </a:lnTo>
                <a:lnTo>
                  <a:pt x="52770" y="1012190"/>
                </a:lnTo>
                <a:lnTo>
                  <a:pt x="27358" y="1043940"/>
                </a:lnTo>
                <a:lnTo>
                  <a:pt x="9552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8" y="1162050"/>
                </a:lnTo>
                <a:lnTo>
                  <a:pt x="15119" y="1210310"/>
                </a:lnTo>
                <a:lnTo>
                  <a:pt x="26034" y="1234440"/>
                </a:lnTo>
                <a:lnTo>
                  <a:pt x="32411" y="1247140"/>
                </a:lnTo>
                <a:lnTo>
                  <a:pt x="39358" y="1258570"/>
                </a:lnTo>
                <a:lnTo>
                  <a:pt x="311875" y="1258570"/>
                </a:lnTo>
                <a:lnTo>
                  <a:pt x="311875" y="896620"/>
                </a:lnTo>
                <a:close/>
              </a:path>
              <a:path w="1187450" h="1258570">
                <a:moveTo>
                  <a:pt x="311875" y="580390"/>
                </a:moveTo>
                <a:lnTo>
                  <a:pt x="311875" y="624840"/>
                </a:lnTo>
                <a:lnTo>
                  <a:pt x="316878" y="628650"/>
                </a:lnTo>
                <a:lnTo>
                  <a:pt x="321870" y="629920"/>
                </a:lnTo>
                <a:lnTo>
                  <a:pt x="329422" y="638810"/>
                </a:lnTo>
                <a:lnTo>
                  <a:pt x="334264" y="648970"/>
                </a:lnTo>
                <a:lnTo>
                  <a:pt x="339478" y="659130"/>
                </a:lnTo>
                <a:lnTo>
                  <a:pt x="345196" y="669290"/>
                </a:lnTo>
                <a:lnTo>
                  <a:pt x="351546" y="680720"/>
                </a:lnTo>
                <a:lnTo>
                  <a:pt x="358657" y="693420"/>
                </a:lnTo>
                <a:lnTo>
                  <a:pt x="366661" y="706120"/>
                </a:lnTo>
                <a:lnTo>
                  <a:pt x="372145" y="716280"/>
                </a:lnTo>
                <a:lnTo>
                  <a:pt x="378151" y="726440"/>
                </a:lnTo>
                <a:lnTo>
                  <a:pt x="384614" y="737870"/>
                </a:lnTo>
                <a:lnTo>
                  <a:pt x="391467" y="748030"/>
                </a:lnTo>
                <a:lnTo>
                  <a:pt x="398645" y="759460"/>
                </a:lnTo>
                <a:lnTo>
                  <a:pt x="406081" y="769620"/>
                </a:lnTo>
                <a:lnTo>
                  <a:pt x="413711" y="781050"/>
                </a:lnTo>
                <a:lnTo>
                  <a:pt x="421469" y="792480"/>
                </a:lnTo>
                <a:lnTo>
                  <a:pt x="418291" y="803910"/>
                </a:lnTo>
                <a:lnTo>
                  <a:pt x="414124" y="815340"/>
                </a:lnTo>
                <a:lnTo>
                  <a:pt x="385976" y="855980"/>
                </a:lnTo>
                <a:lnTo>
                  <a:pt x="350573" y="881380"/>
                </a:lnTo>
                <a:lnTo>
                  <a:pt x="335624" y="887730"/>
                </a:lnTo>
                <a:lnTo>
                  <a:pt x="328131" y="891540"/>
                </a:lnTo>
                <a:lnTo>
                  <a:pt x="320625" y="894080"/>
                </a:lnTo>
                <a:lnTo>
                  <a:pt x="311875" y="896620"/>
                </a:lnTo>
                <a:lnTo>
                  <a:pt x="311875" y="1258570"/>
                </a:lnTo>
                <a:lnTo>
                  <a:pt x="593142" y="1258570"/>
                </a:lnTo>
                <a:lnTo>
                  <a:pt x="593142" y="1214120"/>
                </a:lnTo>
                <a:lnTo>
                  <a:pt x="584391" y="1212850"/>
                </a:lnTo>
                <a:lnTo>
                  <a:pt x="578143" y="1205230"/>
                </a:lnTo>
                <a:lnTo>
                  <a:pt x="578143" y="1186180"/>
                </a:lnTo>
                <a:lnTo>
                  <a:pt x="584391" y="1178560"/>
                </a:lnTo>
                <a:lnTo>
                  <a:pt x="593142" y="1178560"/>
                </a:lnTo>
                <a:lnTo>
                  <a:pt x="593142" y="1165860"/>
                </a:lnTo>
                <a:lnTo>
                  <a:pt x="584391" y="1164590"/>
                </a:lnTo>
                <a:lnTo>
                  <a:pt x="578143" y="1156970"/>
                </a:lnTo>
                <a:lnTo>
                  <a:pt x="578143" y="1137920"/>
                </a:lnTo>
                <a:lnTo>
                  <a:pt x="584391" y="1129030"/>
                </a:lnTo>
                <a:lnTo>
                  <a:pt x="593142" y="1129030"/>
                </a:lnTo>
                <a:lnTo>
                  <a:pt x="593142" y="1109980"/>
                </a:lnTo>
                <a:lnTo>
                  <a:pt x="554928" y="1096010"/>
                </a:lnTo>
                <a:lnTo>
                  <a:pt x="519630" y="1078230"/>
                </a:lnTo>
                <a:lnTo>
                  <a:pt x="486452" y="1056640"/>
                </a:lnTo>
                <a:lnTo>
                  <a:pt x="444141" y="1018540"/>
                </a:lnTo>
                <a:lnTo>
                  <a:pt x="412822" y="982980"/>
                </a:lnTo>
                <a:lnTo>
                  <a:pt x="391699" y="953770"/>
                </a:lnTo>
                <a:lnTo>
                  <a:pt x="380975" y="938530"/>
                </a:lnTo>
                <a:lnTo>
                  <a:pt x="370105" y="922020"/>
                </a:lnTo>
                <a:lnTo>
                  <a:pt x="381696" y="916940"/>
                </a:lnTo>
                <a:lnTo>
                  <a:pt x="392580" y="910590"/>
                </a:lnTo>
                <a:lnTo>
                  <a:pt x="421642" y="885190"/>
                </a:lnTo>
                <a:lnTo>
                  <a:pt x="446685" y="855980"/>
                </a:lnTo>
                <a:lnTo>
                  <a:pt x="462013" y="834390"/>
                </a:lnTo>
                <a:lnTo>
                  <a:pt x="469463" y="824230"/>
                </a:lnTo>
                <a:lnTo>
                  <a:pt x="592653" y="824230"/>
                </a:lnTo>
                <a:lnTo>
                  <a:pt x="592069" y="769620"/>
                </a:lnTo>
                <a:lnTo>
                  <a:pt x="551683" y="769620"/>
                </a:lnTo>
                <a:lnTo>
                  <a:pt x="538534" y="767080"/>
                </a:lnTo>
                <a:lnTo>
                  <a:pt x="501302" y="745490"/>
                </a:lnTo>
                <a:lnTo>
                  <a:pt x="475766" y="703580"/>
                </a:lnTo>
                <a:lnTo>
                  <a:pt x="473983" y="690880"/>
                </a:lnTo>
                <a:lnTo>
                  <a:pt x="474129" y="678180"/>
                </a:lnTo>
                <a:lnTo>
                  <a:pt x="504040" y="643890"/>
                </a:lnTo>
                <a:lnTo>
                  <a:pt x="545119" y="628650"/>
                </a:lnTo>
                <a:lnTo>
                  <a:pt x="593142" y="623570"/>
                </a:lnTo>
                <a:lnTo>
                  <a:pt x="593142" y="622300"/>
                </a:lnTo>
                <a:lnTo>
                  <a:pt x="427697" y="622300"/>
                </a:lnTo>
                <a:lnTo>
                  <a:pt x="418704" y="619760"/>
                </a:lnTo>
                <a:lnTo>
                  <a:pt x="410493" y="614680"/>
                </a:lnTo>
                <a:lnTo>
                  <a:pt x="403035" y="607060"/>
                </a:lnTo>
                <a:lnTo>
                  <a:pt x="396304" y="596900"/>
                </a:lnTo>
                <a:lnTo>
                  <a:pt x="332144" y="596900"/>
                </a:lnTo>
                <a:lnTo>
                  <a:pt x="321447" y="589280"/>
                </a:lnTo>
                <a:lnTo>
                  <a:pt x="311875" y="580390"/>
                </a:lnTo>
                <a:close/>
              </a:path>
              <a:path w="1187450" h="1258570">
                <a:moveTo>
                  <a:pt x="773626" y="815340"/>
                </a:moveTo>
                <a:lnTo>
                  <a:pt x="732762" y="815340"/>
                </a:lnTo>
                <a:lnTo>
                  <a:pt x="737539" y="828040"/>
                </a:lnTo>
                <a:lnTo>
                  <a:pt x="755637" y="864870"/>
                </a:lnTo>
                <a:lnTo>
                  <a:pt x="779725" y="895350"/>
                </a:lnTo>
                <a:lnTo>
                  <a:pt x="821907" y="923290"/>
                </a:lnTo>
                <a:lnTo>
                  <a:pt x="810282" y="937260"/>
                </a:lnTo>
                <a:lnTo>
                  <a:pt x="798997" y="951230"/>
                </a:lnTo>
                <a:lnTo>
                  <a:pt x="787999" y="965200"/>
                </a:lnTo>
                <a:lnTo>
                  <a:pt x="777235" y="976630"/>
                </a:lnTo>
                <a:lnTo>
                  <a:pt x="725044" y="1031240"/>
                </a:lnTo>
                <a:lnTo>
                  <a:pt x="693111" y="1056640"/>
                </a:lnTo>
                <a:lnTo>
                  <a:pt x="658949" y="1079500"/>
                </a:lnTo>
                <a:lnTo>
                  <a:pt x="621116" y="1098550"/>
                </a:lnTo>
                <a:lnTo>
                  <a:pt x="593142" y="1109980"/>
                </a:lnTo>
                <a:lnTo>
                  <a:pt x="593142" y="1129030"/>
                </a:lnTo>
                <a:lnTo>
                  <a:pt x="604394" y="1129030"/>
                </a:lnTo>
                <a:lnTo>
                  <a:pt x="611899" y="1136650"/>
                </a:lnTo>
                <a:lnTo>
                  <a:pt x="611899" y="1156970"/>
                </a:lnTo>
                <a:lnTo>
                  <a:pt x="604394" y="1165860"/>
                </a:lnTo>
                <a:lnTo>
                  <a:pt x="593142" y="1165860"/>
                </a:lnTo>
                <a:lnTo>
                  <a:pt x="593142" y="1178560"/>
                </a:lnTo>
                <a:lnTo>
                  <a:pt x="604394" y="1178560"/>
                </a:lnTo>
                <a:lnTo>
                  <a:pt x="611899" y="1184910"/>
                </a:lnTo>
                <a:lnTo>
                  <a:pt x="611899" y="1205230"/>
                </a:lnTo>
                <a:lnTo>
                  <a:pt x="604394" y="1214120"/>
                </a:lnTo>
                <a:lnTo>
                  <a:pt x="593142" y="1214120"/>
                </a:lnTo>
                <a:lnTo>
                  <a:pt x="593142" y="1258570"/>
                </a:lnTo>
                <a:lnTo>
                  <a:pt x="875666" y="1258570"/>
                </a:lnTo>
                <a:lnTo>
                  <a:pt x="875475" y="897890"/>
                </a:lnTo>
                <a:lnTo>
                  <a:pt x="866432" y="894080"/>
                </a:lnTo>
                <a:lnTo>
                  <a:pt x="855338" y="890270"/>
                </a:lnTo>
                <a:lnTo>
                  <a:pt x="840189" y="882650"/>
                </a:lnTo>
                <a:lnTo>
                  <a:pt x="826692" y="876300"/>
                </a:lnTo>
                <a:lnTo>
                  <a:pt x="814708" y="867410"/>
                </a:lnTo>
                <a:lnTo>
                  <a:pt x="804165" y="859790"/>
                </a:lnTo>
                <a:lnTo>
                  <a:pt x="794990" y="849630"/>
                </a:lnTo>
                <a:lnTo>
                  <a:pt x="787112" y="840740"/>
                </a:lnTo>
                <a:lnTo>
                  <a:pt x="780457" y="829310"/>
                </a:lnTo>
                <a:lnTo>
                  <a:pt x="774953" y="819150"/>
                </a:lnTo>
                <a:lnTo>
                  <a:pt x="773626" y="815340"/>
                </a:lnTo>
                <a:close/>
              </a:path>
              <a:path w="1187450" h="1258570">
                <a:moveTo>
                  <a:pt x="875666" y="897890"/>
                </a:moveTo>
                <a:lnTo>
                  <a:pt x="875666" y="1258570"/>
                </a:lnTo>
                <a:lnTo>
                  <a:pt x="1153011" y="1248410"/>
                </a:lnTo>
                <a:lnTo>
                  <a:pt x="1170537" y="1211580"/>
                </a:lnTo>
                <a:lnTo>
                  <a:pt x="1184527" y="1164590"/>
                </a:lnTo>
                <a:lnTo>
                  <a:pt x="1186943" y="1140460"/>
                </a:lnTo>
                <a:lnTo>
                  <a:pt x="1186350" y="1116330"/>
                </a:lnTo>
                <a:lnTo>
                  <a:pt x="1177617" y="1074420"/>
                </a:lnTo>
                <a:lnTo>
                  <a:pt x="1159924" y="1038860"/>
                </a:lnTo>
                <a:lnTo>
                  <a:pt x="1134601" y="1009650"/>
                </a:lnTo>
                <a:lnTo>
                  <a:pt x="1102974" y="985520"/>
                </a:lnTo>
                <a:lnTo>
                  <a:pt x="1066370" y="966470"/>
                </a:lnTo>
                <a:lnTo>
                  <a:pt x="1026118" y="948690"/>
                </a:lnTo>
                <a:lnTo>
                  <a:pt x="983544" y="933450"/>
                </a:lnTo>
                <a:lnTo>
                  <a:pt x="961802" y="927100"/>
                </a:lnTo>
                <a:lnTo>
                  <a:pt x="939977" y="919480"/>
                </a:lnTo>
                <a:lnTo>
                  <a:pt x="918235" y="913130"/>
                </a:lnTo>
                <a:lnTo>
                  <a:pt x="875666" y="897890"/>
                </a:lnTo>
                <a:close/>
              </a:path>
              <a:path w="1187450" h="1258570">
                <a:moveTo>
                  <a:pt x="592653" y="824230"/>
                </a:moveTo>
                <a:lnTo>
                  <a:pt x="469463" y="824230"/>
                </a:lnTo>
                <a:lnTo>
                  <a:pt x="494089" y="839470"/>
                </a:lnTo>
                <a:lnTo>
                  <a:pt x="542636" y="862330"/>
                </a:lnTo>
                <a:lnTo>
                  <a:pt x="575715" y="869950"/>
                </a:lnTo>
                <a:lnTo>
                  <a:pt x="593142" y="869950"/>
                </a:lnTo>
                <a:lnTo>
                  <a:pt x="592653" y="824230"/>
                </a:lnTo>
                <a:close/>
              </a:path>
              <a:path w="1187450" h="1258570">
                <a:moveTo>
                  <a:pt x="594399" y="750570"/>
                </a:moveTo>
                <a:lnTo>
                  <a:pt x="593142" y="750570"/>
                </a:lnTo>
                <a:lnTo>
                  <a:pt x="593142" y="869950"/>
                </a:lnTo>
                <a:lnTo>
                  <a:pt x="613730" y="869950"/>
                </a:lnTo>
                <a:lnTo>
                  <a:pt x="635474" y="864870"/>
                </a:lnTo>
                <a:lnTo>
                  <a:pt x="695504" y="839470"/>
                </a:lnTo>
                <a:lnTo>
                  <a:pt x="732762" y="815340"/>
                </a:lnTo>
                <a:lnTo>
                  <a:pt x="773626" y="815340"/>
                </a:lnTo>
                <a:lnTo>
                  <a:pt x="770529" y="806450"/>
                </a:lnTo>
                <a:lnTo>
                  <a:pt x="767112" y="795020"/>
                </a:lnTo>
                <a:lnTo>
                  <a:pt x="764629" y="782320"/>
                </a:lnTo>
                <a:lnTo>
                  <a:pt x="773085" y="773430"/>
                </a:lnTo>
                <a:lnTo>
                  <a:pt x="776612" y="769620"/>
                </a:lnTo>
                <a:lnTo>
                  <a:pt x="635428" y="769620"/>
                </a:lnTo>
                <a:lnTo>
                  <a:pt x="624716" y="767080"/>
                </a:lnTo>
                <a:lnTo>
                  <a:pt x="614774" y="759460"/>
                </a:lnTo>
                <a:lnTo>
                  <a:pt x="604902" y="753110"/>
                </a:lnTo>
                <a:lnTo>
                  <a:pt x="594399" y="750570"/>
                </a:lnTo>
                <a:close/>
              </a:path>
              <a:path w="1187450" h="1258570">
                <a:moveTo>
                  <a:pt x="591866" y="750570"/>
                </a:moveTo>
                <a:lnTo>
                  <a:pt x="582156" y="753110"/>
                </a:lnTo>
                <a:lnTo>
                  <a:pt x="572731" y="759460"/>
                </a:lnTo>
                <a:lnTo>
                  <a:pt x="562827" y="765810"/>
                </a:lnTo>
                <a:lnTo>
                  <a:pt x="551683" y="769620"/>
                </a:lnTo>
                <a:lnTo>
                  <a:pt x="592069" y="769620"/>
                </a:lnTo>
                <a:lnTo>
                  <a:pt x="591866" y="750570"/>
                </a:lnTo>
                <a:close/>
              </a:path>
              <a:path w="1187450" h="1258570">
                <a:moveTo>
                  <a:pt x="640755" y="579120"/>
                </a:moveTo>
                <a:lnTo>
                  <a:pt x="610020" y="579120"/>
                </a:lnTo>
                <a:lnTo>
                  <a:pt x="593142" y="581660"/>
                </a:lnTo>
                <a:lnTo>
                  <a:pt x="606487" y="624840"/>
                </a:lnTo>
                <a:lnTo>
                  <a:pt x="622446" y="626110"/>
                </a:lnTo>
                <a:lnTo>
                  <a:pt x="637852" y="628650"/>
                </a:lnTo>
                <a:lnTo>
                  <a:pt x="678081" y="643890"/>
                </a:lnTo>
                <a:lnTo>
                  <a:pt x="707759" y="683260"/>
                </a:lnTo>
                <a:lnTo>
                  <a:pt x="709117" y="697230"/>
                </a:lnTo>
                <a:lnTo>
                  <a:pt x="707271" y="707390"/>
                </a:lnTo>
                <a:lnTo>
                  <a:pt x="680173" y="748030"/>
                </a:lnTo>
                <a:lnTo>
                  <a:pt x="635428" y="769620"/>
                </a:lnTo>
                <a:lnTo>
                  <a:pt x="776612" y="769620"/>
                </a:lnTo>
                <a:lnTo>
                  <a:pt x="804255" y="734060"/>
                </a:lnTo>
                <a:lnTo>
                  <a:pt x="823729" y="699770"/>
                </a:lnTo>
                <a:lnTo>
                  <a:pt x="829263" y="688340"/>
                </a:lnTo>
                <a:lnTo>
                  <a:pt x="848892" y="655320"/>
                </a:lnTo>
                <a:lnTo>
                  <a:pt x="860667" y="632460"/>
                </a:lnTo>
                <a:lnTo>
                  <a:pt x="875666" y="624840"/>
                </a:lnTo>
                <a:lnTo>
                  <a:pt x="875542" y="622300"/>
                </a:lnTo>
                <a:lnTo>
                  <a:pt x="753025" y="622300"/>
                </a:lnTo>
                <a:lnTo>
                  <a:pt x="744026" y="621030"/>
                </a:lnTo>
                <a:lnTo>
                  <a:pt x="734404" y="615950"/>
                </a:lnTo>
                <a:lnTo>
                  <a:pt x="733159" y="613410"/>
                </a:lnTo>
                <a:lnTo>
                  <a:pt x="730657" y="612140"/>
                </a:lnTo>
                <a:lnTo>
                  <a:pt x="726370" y="609600"/>
                </a:lnTo>
                <a:lnTo>
                  <a:pt x="718723" y="603250"/>
                </a:lnTo>
                <a:lnTo>
                  <a:pt x="710244" y="598170"/>
                </a:lnTo>
                <a:lnTo>
                  <a:pt x="667597" y="582930"/>
                </a:lnTo>
                <a:lnTo>
                  <a:pt x="654653" y="580390"/>
                </a:lnTo>
                <a:lnTo>
                  <a:pt x="640755" y="579120"/>
                </a:lnTo>
                <a:close/>
              </a:path>
              <a:path w="1187450" h="1258570">
                <a:moveTo>
                  <a:pt x="310965" y="163830"/>
                </a:moveTo>
                <a:lnTo>
                  <a:pt x="305946" y="176530"/>
                </a:lnTo>
                <a:lnTo>
                  <a:pt x="301246" y="187960"/>
                </a:lnTo>
                <a:lnTo>
                  <a:pt x="296858" y="199390"/>
                </a:lnTo>
                <a:lnTo>
                  <a:pt x="292772" y="212090"/>
                </a:lnTo>
                <a:lnTo>
                  <a:pt x="288979" y="224790"/>
                </a:lnTo>
                <a:lnTo>
                  <a:pt x="285471" y="236220"/>
                </a:lnTo>
                <a:lnTo>
                  <a:pt x="276565" y="274320"/>
                </a:lnTo>
                <a:lnTo>
                  <a:pt x="269899" y="312420"/>
                </a:lnTo>
                <a:lnTo>
                  <a:pt x="265235" y="350520"/>
                </a:lnTo>
                <a:lnTo>
                  <a:pt x="263119" y="374650"/>
                </a:lnTo>
                <a:lnTo>
                  <a:pt x="259879" y="381000"/>
                </a:lnTo>
                <a:lnTo>
                  <a:pt x="245572" y="427990"/>
                </a:lnTo>
                <a:lnTo>
                  <a:pt x="241374" y="471170"/>
                </a:lnTo>
                <a:lnTo>
                  <a:pt x="241689" y="481330"/>
                </a:lnTo>
                <a:lnTo>
                  <a:pt x="247017" y="519430"/>
                </a:lnTo>
                <a:lnTo>
                  <a:pt x="257607" y="556260"/>
                </a:lnTo>
                <a:lnTo>
                  <a:pt x="283043" y="600710"/>
                </a:lnTo>
                <a:lnTo>
                  <a:pt x="311875" y="624840"/>
                </a:lnTo>
                <a:lnTo>
                  <a:pt x="310756" y="579120"/>
                </a:lnTo>
                <a:lnTo>
                  <a:pt x="304477" y="570230"/>
                </a:lnTo>
                <a:lnTo>
                  <a:pt x="298809" y="561340"/>
                </a:lnTo>
                <a:lnTo>
                  <a:pt x="282628" y="515620"/>
                </a:lnTo>
                <a:lnTo>
                  <a:pt x="277816" y="469900"/>
                </a:lnTo>
                <a:lnTo>
                  <a:pt x="277785" y="464820"/>
                </a:lnTo>
                <a:lnTo>
                  <a:pt x="278493" y="452120"/>
                </a:lnTo>
                <a:lnTo>
                  <a:pt x="285541" y="412750"/>
                </a:lnTo>
                <a:lnTo>
                  <a:pt x="304114" y="375920"/>
                </a:lnTo>
                <a:lnTo>
                  <a:pt x="311875" y="370840"/>
                </a:lnTo>
                <a:lnTo>
                  <a:pt x="310965" y="163830"/>
                </a:lnTo>
                <a:close/>
              </a:path>
              <a:path w="1187450" h="1258570">
                <a:moveTo>
                  <a:pt x="565422" y="577850"/>
                </a:moveTo>
                <a:lnTo>
                  <a:pt x="550114" y="577850"/>
                </a:lnTo>
                <a:lnTo>
                  <a:pt x="522468" y="580390"/>
                </a:lnTo>
                <a:lnTo>
                  <a:pt x="510083" y="584200"/>
                </a:lnTo>
                <a:lnTo>
                  <a:pt x="498625" y="586740"/>
                </a:lnTo>
                <a:lnTo>
                  <a:pt x="461570" y="605790"/>
                </a:lnTo>
                <a:lnTo>
                  <a:pt x="454381" y="610870"/>
                </a:lnTo>
                <a:lnTo>
                  <a:pt x="451879" y="612140"/>
                </a:lnTo>
                <a:lnTo>
                  <a:pt x="448133" y="615950"/>
                </a:lnTo>
                <a:lnTo>
                  <a:pt x="437497" y="621030"/>
                </a:lnTo>
                <a:lnTo>
                  <a:pt x="427697" y="622300"/>
                </a:lnTo>
                <a:lnTo>
                  <a:pt x="593142" y="622300"/>
                </a:lnTo>
                <a:lnTo>
                  <a:pt x="593142" y="581660"/>
                </a:lnTo>
                <a:lnTo>
                  <a:pt x="581754" y="580390"/>
                </a:lnTo>
                <a:lnTo>
                  <a:pt x="565422" y="577850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70"/>
                </a:lnTo>
                <a:lnTo>
                  <a:pt x="593142" y="3810"/>
                </a:lnTo>
                <a:lnTo>
                  <a:pt x="593142" y="278130"/>
                </a:lnTo>
                <a:lnTo>
                  <a:pt x="612917" y="290830"/>
                </a:lnTo>
                <a:lnTo>
                  <a:pt x="632685" y="304800"/>
                </a:lnTo>
                <a:lnTo>
                  <a:pt x="642657" y="312420"/>
                </a:lnTo>
                <a:lnTo>
                  <a:pt x="662962" y="325120"/>
                </a:lnTo>
                <a:lnTo>
                  <a:pt x="673368" y="332740"/>
                </a:lnTo>
                <a:lnTo>
                  <a:pt x="683991" y="339090"/>
                </a:lnTo>
                <a:lnTo>
                  <a:pt x="694869" y="344170"/>
                </a:lnTo>
                <a:lnTo>
                  <a:pt x="706037" y="350520"/>
                </a:lnTo>
                <a:lnTo>
                  <a:pt x="741651" y="365760"/>
                </a:lnTo>
                <a:lnTo>
                  <a:pt x="781198" y="377190"/>
                </a:lnTo>
                <a:lnTo>
                  <a:pt x="825666" y="382270"/>
                </a:lnTo>
                <a:lnTo>
                  <a:pt x="825306" y="398780"/>
                </a:lnTo>
                <a:lnTo>
                  <a:pt x="822052" y="452120"/>
                </a:lnTo>
                <a:lnTo>
                  <a:pt x="815222" y="505460"/>
                </a:lnTo>
                <a:lnTo>
                  <a:pt x="804409" y="554990"/>
                </a:lnTo>
                <a:lnTo>
                  <a:pt x="789209" y="594360"/>
                </a:lnTo>
                <a:lnTo>
                  <a:pt x="761417" y="621030"/>
                </a:lnTo>
                <a:lnTo>
                  <a:pt x="753025" y="622300"/>
                </a:lnTo>
                <a:lnTo>
                  <a:pt x="875542" y="622300"/>
                </a:lnTo>
                <a:lnTo>
                  <a:pt x="874121" y="593090"/>
                </a:lnTo>
                <a:lnTo>
                  <a:pt x="854439" y="593090"/>
                </a:lnTo>
                <a:lnTo>
                  <a:pt x="843598" y="590550"/>
                </a:lnTo>
                <a:lnTo>
                  <a:pt x="841102" y="544830"/>
                </a:lnTo>
                <a:lnTo>
                  <a:pt x="840426" y="515620"/>
                </a:lnTo>
                <a:lnTo>
                  <a:pt x="840524" y="490220"/>
                </a:lnTo>
                <a:lnTo>
                  <a:pt x="842910" y="444500"/>
                </a:lnTo>
                <a:lnTo>
                  <a:pt x="850360" y="397510"/>
                </a:lnTo>
                <a:lnTo>
                  <a:pt x="875666" y="368300"/>
                </a:lnTo>
                <a:lnTo>
                  <a:pt x="875666" y="173990"/>
                </a:lnTo>
                <a:lnTo>
                  <a:pt x="858405" y="138430"/>
                </a:lnTo>
                <a:lnTo>
                  <a:pt x="828180" y="91440"/>
                </a:lnTo>
                <a:lnTo>
                  <a:pt x="792598" y="54610"/>
                </a:lnTo>
                <a:lnTo>
                  <a:pt x="751481" y="25400"/>
                </a:lnTo>
                <a:lnTo>
                  <a:pt x="704651" y="7620"/>
                </a:lnTo>
                <a:lnTo>
                  <a:pt x="670169" y="1270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90"/>
                </a:moveTo>
                <a:lnTo>
                  <a:pt x="881513" y="372110"/>
                </a:lnTo>
                <a:lnTo>
                  <a:pt x="888127" y="381000"/>
                </a:lnTo>
                <a:lnTo>
                  <a:pt x="894877" y="393700"/>
                </a:lnTo>
                <a:lnTo>
                  <a:pt x="907213" y="435610"/>
                </a:lnTo>
                <a:lnTo>
                  <a:pt x="909652" y="462280"/>
                </a:lnTo>
                <a:lnTo>
                  <a:pt x="909634" y="474980"/>
                </a:lnTo>
                <a:lnTo>
                  <a:pt x="904851" y="514350"/>
                </a:lnTo>
                <a:lnTo>
                  <a:pt x="888129" y="560070"/>
                </a:lnTo>
                <a:lnTo>
                  <a:pt x="875666" y="579120"/>
                </a:lnTo>
                <a:lnTo>
                  <a:pt x="882684" y="621030"/>
                </a:lnTo>
                <a:lnTo>
                  <a:pt x="910297" y="591820"/>
                </a:lnTo>
                <a:lnTo>
                  <a:pt x="931214" y="549910"/>
                </a:lnTo>
                <a:lnTo>
                  <a:pt x="942474" y="508000"/>
                </a:lnTo>
                <a:lnTo>
                  <a:pt x="944971" y="474980"/>
                </a:lnTo>
                <a:lnTo>
                  <a:pt x="944856" y="462280"/>
                </a:lnTo>
                <a:lnTo>
                  <a:pt x="939824" y="419100"/>
                </a:lnTo>
                <a:lnTo>
                  <a:pt x="923910" y="370840"/>
                </a:lnTo>
                <a:lnTo>
                  <a:pt x="922164" y="356870"/>
                </a:lnTo>
                <a:lnTo>
                  <a:pt x="920248" y="342900"/>
                </a:lnTo>
                <a:lnTo>
                  <a:pt x="918163" y="328930"/>
                </a:lnTo>
                <a:lnTo>
                  <a:pt x="915908" y="316230"/>
                </a:lnTo>
                <a:lnTo>
                  <a:pt x="913485" y="302260"/>
                </a:lnTo>
                <a:lnTo>
                  <a:pt x="910892" y="289560"/>
                </a:lnTo>
                <a:lnTo>
                  <a:pt x="908130" y="276860"/>
                </a:lnTo>
                <a:lnTo>
                  <a:pt x="905199" y="264160"/>
                </a:lnTo>
                <a:lnTo>
                  <a:pt x="902099" y="252730"/>
                </a:lnTo>
                <a:lnTo>
                  <a:pt x="898830" y="240030"/>
                </a:lnTo>
                <a:lnTo>
                  <a:pt x="884063" y="194310"/>
                </a:lnTo>
                <a:lnTo>
                  <a:pt x="879949" y="184150"/>
                </a:lnTo>
                <a:lnTo>
                  <a:pt x="875666" y="173990"/>
                </a:lnTo>
                <a:close/>
              </a:path>
              <a:path w="1187450" h="1258570">
                <a:moveTo>
                  <a:pt x="583616" y="5080"/>
                </a:moveTo>
                <a:lnTo>
                  <a:pt x="572834" y="7620"/>
                </a:lnTo>
                <a:lnTo>
                  <a:pt x="560877" y="10160"/>
                </a:lnTo>
                <a:lnTo>
                  <a:pt x="547298" y="12700"/>
                </a:lnTo>
                <a:lnTo>
                  <a:pt x="531653" y="16510"/>
                </a:lnTo>
                <a:lnTo>
                  <a:pt x="508199" y="21590"/>
                </a:lnTo>
                <a:lnTo>
                  <a:pt x="495305" y="24130"/>
                </a:lnTo>
                <a:lnTo>
                  <a:pt x="481067" y="27940"/>
                </a:lnTo>
                <a:lnTo>
                  <a:pt x="440036" y="35560"/>
                </a:lnTo>
                <a:lnTo>
                  <a:pt x="404250" y="52070"/>
                </a:lnTo>
                <a:lnTo>
                  <a:pt x="373336" y="74930"/>
                </a:lnTo>
                <a:lnTo>
                  <a:pt x="346920" y="104140"/>
                </a:lnTo>
                <a:lnTo>
                  <a:pt x="324629" y="137160"/>
                </a:lnTo>
                <a:lnTo>
                  <a:pt x="311875" y="162560"/>
                </a:lnTo>
                <a:lnTo>
                  <a:pt x="316648" y="370840"/>
                </a:lnTo>
                <a:lnTo>
                  <a:pt x="323738" y="374650"/>
                </a:lnTo>
                <a:lnTo>
                  <a:pt x="330470" y="382270"/>
                </a:lnTo>
                <a:lnTo>
                  <a:pt x="343446" y="426720"/>
                </a:lnTo>
                <a:lnTo>
                  <a:pt x="346236" y="464820"/>
                </a:lnTo>
                <a:lnTo>
                  <a:pt x="346327" y="482600"/>
                </a:lnTo>
                <a:lnTo>
                  <a:pt x="346201" y="487680"/>
                </a:lnTo>
                <a:lnTo>
                  <a:pt x="342496" y="537210"/>
                </a:lnTo>
                <a:lnTo>
                  <a:pt x="335399" y="581660"/>
                </a:lnTo>
                <a:lnTo>
                  <a:pt x="332144" y="596900"/>
                </a:lnTo>
                <a:lnTo>
                  <a:pt x="396304" y="596900"/>
                </a:lnTo>
                <a:lnTo>
                  <a:pt x="380197" y="553720"/>
                </a:lnTo>
                <a:lnTo>
                  <a:pt x="369651" y="497840"/>
                </a:lnTo>
                <a:lnTo>
                  <a:pt x="365347" y="457200"/>
                </a:lnTo>
                <a:lnTo>
                  <a:pt x="362971" y="416560"/>
                </a:lnTo>
                <a:lnTo>
                  <a:pt x="362420" y="394970"/>
                </a:lnTo>
                <a:lnTo>
                  <a:pt x="362545" y="360680"/>
                </a:lnTo>
                <a:lnTo>
                  <a:pt x="365225" y="318770"/>
                </a:lnTo>
                <a:lnTo>
                  <a:pt x="377938" y="270510"/>
                </a:lnTo>
                <a:lnTo>
                  <a:pt x="396502" y="234950"/>
                </a:lnTo>
                <a:lnTo>
                  <a:pt x="444615" y="217170"/>
                </a:lnTo>
                <a:lnTo>
                  <a:pt x="591015" y="217170"/>
                </a:lnTo>
                <a:lnTo>
                  <a:pt x="583616" y="5080"/>
                </a:lnTo>
                <a:close/>
              </a:path>
              <a:path w="1187450" h="1258570">
                <a:moveTo>
                  <a:pt x="873565" y="581660"/>
                </a:moveTo>
                <a:lnTo>
                  <a:pt x="864527" y="589280"/>
                </a:lnTo>
                <a:lnTo>
                  <a:pt x="854439" y="593090"/>
                </a:lnTo>
                <a:lnTo>
                  <a:pt x="874121" y="593090"/>
                </a:lnTo>
                <a:lnTo>
                  <a:pt x="873565" y="581660"/>
                </a:lnTo>
                <a:close/>
              </a:path>
              <a:path w="1187450" h="1258570">
                <a:moveTo>
                  <a:pt x="591015" y="217170"/>
                </a:moveTo>
                <a:lnTo>
                  <a:pt x="444615" y="217170"/>
                </a:lnTo>
                <a:lnTo>
                  <a:pt x="470219" y="219710"/>
                </a:lnTo>
                <a:lnTo>
                  <a:pt x="498115" y="227330"/>
                </a:lnTo>
                <a:lnTo>
                  <a:pt x="538993" y="243840"/>
                </a:lnTo>
                <a:lnTo>
                  <a:pt x="593142" y="278130"/>
                </a:lnTo>
                <a:lnTo>
                  <a:pt x="591015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6391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Microsoft Sans Serif"/>
                <a:cs typeface="Microsoft Sans Serif"/>
              </a:rPr>
              <a:t>3</a:t>
            </a:r>
            <a:r>
              <a:rPr sz="3200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基本数据类型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767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311" y="1498820"/>
            <a:ext cx="7729220" cy="309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  <a:tabLst>
                <a:tab pos="868044" algn="l"/>
                <a:tab pos="120459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415" dirty="0">
                <a:latin typeface="FZLTZHB--B51-0"/>
                <a:cs typeface="FZLTZHB--B51-0"/>
              </a:rPr>
              <a:t>t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425" dirty="0">
                <a:latin typeface="FZLTZHB--B51-0"/>
                <a:cs typeface="FZLTZHB--B51-0"/>
              </a:rPr>
              <a:t>t</a:t>
            </a:r>
            <a:r>
              <a:rPr sz="2400" b="1" spc="700" dirty="0">
                <a:latin typeface="FZLTZHB--B51-0"/>
                <a:cs typeface="FZLTZHB--B51-0"/>
              </a:rPr>
              <a:t>i</a:t>
            </a:r>
            <a:r>
              <a:rPr sz="2400" b="1" spc="-350" dirty="0">
                <a:latin typeface="FZLTZHB--B51-0"/>
                <a:cs typeface="FZLTZHB--B51-0"/>
              </a:rPr>
              <a:t>me</a:t>
            </a:r>
            <a:r>
              <a:rPr sz="2400" b="1" spc="-135" dirty="0">
                <a:latin typeface="FZLTZHB--B51-0"/>
                <a:cs typeface="FZLTZHB--B51-0"/>
              </a:rPr>
              <a:t>.</a:t>
            </a:r>
            <a:r>
              <a:rPr sz="2400" b="1" spc="-385" dirty="0">
                <a:latin typeface="FZLTZHB--B51-0"/>
                <a:cs typeface="FZLTZHB--B51-0"/>
              </a:rPr>
              <a:t>gm</a:t>
            </a:r>
            <a:r>
              <a:rPr sz="2400" b="1" spc="-165" dirty="0">
                <a:latin typeface="FZLTZHB--B51-0"/>
                <a:cs typeface="FZLTZHB--B51-0"/>
              </a:rPr>
              <a:t>t</a:t>
            </a:r>
            <a:r>
              <a:rPr sz="2400" b="1" spc="-85" dirty="0">
                <a:latin typeface="FZLTZHB--B51-0"/>
                <a:cs typeface="FZLTZHB--B51-0"/>
              </a:rPr>
              <a:t>i</a:t>
            </a:r>
            <a:r>
              <a:rPr sz="2400" b="1" spc="-300" dirty="0">
                <a:latin typeface="FZLTZHB--B51-0"/>
                <a:cs typeface="FZLTZHB--B51-0"/>
              </a:rPr>
              <a:t>m</a:t>
            </a:r>
            <a:r>
              <a:rPr sz="2400" b="1" spc="-265" dirty="0">
                <a:latin typeface="FZLTZHB--B51-0"/>
                <a:cs typeface="FZLTZHB--B51-0"/>
              </a:rPr>
              <a:t>e</a:t>
            </a:r>
            <a:r>
              <a:rPr sz="2400" b="1" spc="370" dirty="0">
                <a:latin typeface="FZLTZHB--B51-0"/>
                <a:cs typeface="FZLTZHB--B51-0"/>
              </a:rPr>
              <a:t>()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4556760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155" dirty="0">
                <a:latin typeface="FZLTZHB--B51-0"/>
                <a:cs typeface="FZLTZHB--B51-0"/>
              </a:rPr>
              <a:t>e</a:t>
            </a:r>
            <a:r>
              <a:rPr sz="2400" b="1" spc="90" dirty="0">
                <a:latin typeface="FZLTZHB--B51-0"/>
                <a:cs typeface="FZLTZHB--B51-0"/>
              </a:rPr>
              <a:t>.</a:t>
            </a:r>
            <a:r>
              <a:rPr sz="2400" b="1" spc="-135" dirty="0">
                <a:solidFill>
                  <a:srgbClr val="6F2F9F"/>
                </a:solidFill>
                <a:latin typeface="FZLTZHB--B51-0"/>
                <a:cs typeface="FZLTZHB--B51-0"/>
              </a:rPr>
              <a:t>s</a:t>
            </a:r>
            <a:r>
              <a:rPr sz="2400" b="1" spc="409" dirty="0">
                <a:solidFill>
                  <a:srgbClr val="6F2F9F"/>
                </a:solidFill>
                <a:latin typeface="FZLTZHB--B51-0"/>
                <a:cs typeface="FZLTZHB--B51-0"/>
              </a:rPr>
              <a:t>tr</a:t>
            </a:r>
            <a:r>
              <a:rPr sz="2400" b="1" spc="365" dirty="0">
                <a:solidFill>
                  <a:srgbClr val="6F2F9F"/>
                </a:solidFill>
                <a:latin typeface="FZLTZHB--B51-0"/>
                <a:cs typeface="FZLTZHB--B51-0"/>
              </a:rPr>
              <a:t>f</a:t>
            </a:r>
            <a:r>
              <a:rPr sz="2400" b="1" spc="5" dirty="0">
                <a:solidFill>
                  <a:srgbClr val="6F2F9F"/>
                </a:solidFill>
                <a:latin typeface="FZLTZHB--B51-0"/>
                <a:cs typeface="FZLTZHB--B51-0"/>
              </a:rPr>
              <a:t>ti</a:t>
            </a:r>
            <a:r>
              <a:rPr sz="2400" b="1" spc="25" dirty="0">
                <a:solidFill>
                  <a:srgbClr val="6F2F9F"/>
                </a:solidFill>
                <a:latin typeface="FZLTZHB--B51-0"/>
                <a:cs typeface="FZLTZHB--B51-0"/>
              </a:rPr>
              <a:t>m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-815" dirty="0">
                <a:solidFill>
                  <a:srgbClr val="00AA03"/>
                </a:solidFill>
                <a:latin typeface="FZLTZHB--B51-0"/>
                <a:cs typeface="FZLTZHB--B51-0"/>
              </a:rPr>
              <a:t>%Y</a:t>
            </a:r>
            <a:r>
              <a:rPr sz="2400" b="1" spc="-30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075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30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670" dirty="0">
                <a:solidFill>
                  <a:srgbClr val="00AA03"/>
                </a:solidFill>
                <a:latin typeface="FZLTZHB--B51-0"/>
                <a:cs typeface="FZLTZHB--B51-0"/>
              </a:rPr>
              <a:t>%d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-535" dirty="0">
                <a:solidFill>
                  <a:srgbClr val="00AA03"/>
                </a:solidFill>
                <a:latin typeface="FZLTZHB--B51-0"/>
                <a:cs typeface="FZLTZHB--B51-0"/>
              </a:rPr>
              <a:t>%H</a:t>
            </a:r>
            <a:r>
              <a:rPr sz="2400" b="1" spc="-190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2400" b="1" spc="-720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229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2400" b="1" spc="-894" dirty="0">
                <a:solidFill>
                  <a:srgbClr val="00AA03"/>
                </a:solidFill>
                <a:latin typeface="FZLTZHB--B51-0"/>
                <a:cs typeface="FZLTZHB--B51-0"/>
              </a:rPr>
              <a:t>%</a:t>
            </a:r>
            <a:r>
              <a:rPr sz="2400" b="1" spc="-680" dirty="0">
                <a:solidFill>
                  <a:srgbClr val="00AA03"/>
                </a:solidFill>
                <a:latin typeface="FZLTZHB--B51-0"/>
                <a:cs typeface="FZLTZHB--B51-0"/>
              </a:rPr>
              <a:t>S</a:t>
            </a:r>
            <a:r>
              <a:rPr sz="24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440" dirty="0">
                <a:latin typeface="FZLTZHB--B51-0"/>
                <a:cs typeface="FZLTZHB--B51-0"/>
              </a:rPr>
              <a:t>,t)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335654">
              <a:lnSpc>
                <a:spcPct val="100000"/>
              </a:lnSpc>
              <a:tabLst>
                <a:tab pos="5354955" algn="l"/>
              </a:tabLst>
            </a:pPr>
            <a:r>
              <a:rPr sz="2400" b="1" spc="13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4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4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01</a:t>
            </a:r>
            <a:r>
              <a:rPr sz="24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r>
              <a:rPr sz="2400" b="1" spc="-31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2400" b="1" spc="-105" dirty="0">
                <a:solidFill>
                  <a:srgbClr val="0010FF"/>
                </a:solidFill>
                <a:latin typeface="FZLTZHB--B51-0"/>
                <a:cs typeface="FZLTZHB--B51-0"/>
              </a:rPr>
              <a:t>01</a:t>
            </a:r>
            <a:r>
              <a:rPr sz="2400" b="1" spc="-31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2400" b="1" spc="-260" dirty="0">
                <a:solidFill>
                  <a:srgbClr val="0010FF"/>
                </a:solidFill>
                <a:latin typeface="FZLTZHB--B51-0"/>
                <a:cs typeface="FZLTZHB--B51-0"/>
              </a:rPr>
              <a:t>26</a:t>
            </a:r>
            <a:r>
              <a:rPr sz="24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400" b="1" spc="-8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400" b="1" spc="-9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400" b="1" spc="80" dirty="0">
                <a:solidFill>
                  <a:srgbClr val="0010FF"/>
                </a:solidFill>
                <a:latin typeface="FZLTZHB--B51-0"/>
                <a:cs typeface="FZLTZHB--B51-0"/>
              </a:rPr>
              <a:t>:</a:t>
            </a:r>
            <a:r>
              <a:rPr sz="2400" b="1" spc="17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4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4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:2</a:t>
            </a:r>
            <a:r>
              <a:rPr sz="2400" b="1" spc="-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400" b="1" spc="79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62455" algn="l"/>
                <a:tab pos="2199005" algn="l"/>
                <a:tab pos="421830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-370" dirty="0">
                <a:latin typeface="FZLTZHB--B51-0"/>
                <a:cs typeface="FZLTZHB--B51-0"/>
              </a:rPr>
              <a:t>e</a:t>
            </a:r>
            <a:r>
              <a:rPr sz="2400" b="1" spc="-415" dirty="0">
                <a:latin typeface="FZLTZHB--B51-0"/>
                <a:cs typeface="FZLTZHB--B51-0"/>
              </a:rPr>
              <a:t>S</a:t>
            </a:r>
            <a:r>
              <a:rPr sz="2400" b="1" spc="425" dirty="0">
                <a:latin typeface="FZLTZHB--B51-0"/>
                <a:cs typeface="FZLTZHB--B51-0"/>
              </a:rPr>
              <a:t>t</a:t>
            </a:r>
            <a:r>
              <a:rPr sz="2400" b="1" spc="285" dirty="0">
                <a:latin typeface="FZLTZHB--B51-0"/>
                <a:cs typeface="FZLTZHB--B51-0"/>
              </a:rPr>
              <a:t>r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135" dirty="0">
                <a:solidFill>
                  <a:srgbClr val="00AA03"/>
                </a:solidFill>
                <a:latin typeface="FZLTZHB--B51-0"/>
                <a:cs typeface="FZLTZHB--B51-0"/>
              </a:rPr>
              <a:t>'</a:t>
            </a:r>
            <a:r>
              <a:rPr sz="2400" b="1" spc="420" dirty="0">
                <a:solidFill>
                  <a:srgbClr val="00AA03"/>
                </a:solidFill>
                <a:latin typeface="FZLTZHB--B51-0"/>
                <a:cs typeface="FZLTZHB--B51-0"/>
              </a:rPr>
              <a:t>2</a:t>
            </a:r>
            <a:r>
              <a:rPr sz="2400" b="1" spc="-130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-95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295" dirty="0">
                <a:solidFill>
                  <a:srgbClr val="00AA03"/>
                </a:solidFill>
                <a:latin typeface="FZLTZHB--B51-0"/>
                <a:cs typeface="FZLTZHB--B51-0"/>
              </a:rPr>
              <a:t>8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30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-95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260" dirty="0">
                <a:solidFill>
                  <a:srgbClr val="00AA03"/>
                </a:solidFill>
                <a:latin typeface="FZLTZHB--B51-0"/>
                <a:cs typeface="FZLTZHB--B51-0"/>
              </a:rPr>
              <a:t>26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70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240" dirty="0">
                <a:solidFill>
                  <a:srgbClr val="00AA03"/>
                </a:solidFill>
                <a:latin typeface="FZLTZHB--B51-0"/>
                <a:cs typeface="FZLTZHB--B51-0"/>
              </a:rPr>
              <a:t>2</a:t>
            </a:r>
            <a:r>
              <a:rPr sz="2400" b="1" spc="-5" dirty="0">
                <a:solidFill>
                  <a:srgbClr val="00AA03"/>
                </a:solidFill>
                <a:latin typeface="FZLTZHB--B51-0"/>
                <a:cs typeface="FZLTZHB--B51-0"/>
              </a:rPr>
              <a:t>:5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5</a:t>
            </a:r>
            <a:r>
              <a:rPr sz="2400" b="1" spc="-10" dirty="0">
                <a:solidFill>
                  <a:srgbClr val="00AA03"/>
                </a:solidFill>
                <a:latin typeface="FZLTZHB--B51-0"/>
                <a:cs typeface="FZLTZHB--B51-0"/>
              </a:rPr>
              <a:t>:2</a:t>
            </a:r>
            <a:r>
              <a:rPr sz="2400" b="1" spc="-5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790" dirty="0">
                <a:solidFill>
                  <a:srgbClr val="00AA03"/>
                </a:solidFill>
                <a:latin typeface="FZLTZHB--B51-0"/>
                <a:cs typeface="FZLTZHB--B51-0"/>
              </a:rPr>
              <a:t>'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4387850" algn="l"/>
                <a:tab pos="605472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2400" b="1" spc="50" dirty="0">
                <a:latin typeface="FZLTZHB--B51-0"/>
                <a:cs typeface="FZLTZHB--B51-0"/>
              </a:rPr>
              <a:t>time.</a:t>
            </a:r>
            <a:r>
              <a:rPr sz="2400" b="1" spc="145" dirty="0">
                <a:solidFill>
                  <a:srgbClr val="6F2F9F"/>
                </a:solidFill>
                <a:latin typeface="FZLTZHB--B51-0"/>
                <a:cs typeface="FZLTZHB--B51-0"/>
              </a:rPr>
              <a:t>strp</a:t>
            </a:r>
            <a:r>
              <a:rPr sz="2400" b="1" spc="114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400" b="1" spc="-85" dirty="0">
                <a:solidFill>
                  <a:srgbClr val="6F2F9F"/>
                </a:solidFill>
                <a:latin typeface="FZLTZHB--B51-0"/>
                <a:cs typeface="FZLTZHB--B51-0"/>
              </a:rPr>
              <a:t>i</a:t>
            </a:r>
            <a:r>
              <a:rPr sz="2400" b="1" spc="-300" dirty="0">
                <a:solidFill>
                  <a:srgbClr val="6F2F9F"/>
                </a:solidFill>
                <a:latin typeface="FZLTZHB--B51-0"/>
                <a:cs typeface="FZLTZHB--B51-0"/>
              </a:rPr>
              <a:t>m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-370" dirty="0">
                <a:latin typeface="FZLTZHB--B51-0"/>
                <a:cs typeface="FZLTZHB--B51-0"/>
              </a:rPr>
              <a:t>e</a:t>
            </a:r>
            <a:r>
              <a:rPr sz="2400" b="1" spc="-415" dirty="0">
                <a:latin typeface="FZLTZHB--B51-0"/>
                <a:cs typeface="FZLTZHB--B51-0"/>
              </a:rPr>
              <a:t>S</a:t>
            </a:r>
            <a:r>
              <a:rPr sz="2400" b="1" spc="350" dirty="0">
                <a:latin typeface="FZLTZHB--B51-0"/>
                <a:cs typeface="FZLTZHB--B51-0"/>
              </a:rPr>
              <a:t>tr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dirty="0">
                <a:solidFill>
                  <a:srgbClr val="1DB41D"/>
                </a:solidFill>
                <a:latin typeface="Arial"/>
                <a:cs typeface="Arial"/>
              </a:rPr>
              <a:t>“</a:t>
            </a:r>
            <a:r>
              <a:rPr sz="2400" b="1" spc="-815" dirty="0">
                <a:solidFill>
                  <a:srgbClr val="00AA03"/>
                </a:solidFill>
                <a:latin typeface="FZLTZHB--B51-0"/>
                <a:cs typeface="FZLTZHB--B51-0"/>
              </a:rPr>
              <a:t>%Y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075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670" dirty="0">
                <a:solidFill>
                  <a:srgbClr val="00AA03"/>
                </a:solidFill>
                <a:latin typeface="FZLTZHB--B51-0"/>
                <a:cs typeface="FZLTZHB--B51-0"/>
              </a:rPr>
              <a:t>%d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-565" dirty="0">
                <a:solidFill>
                  <a:srgbClr val="00AA03"/>
                </a:solidFill>
                <a:latin typeface="FZLTZHB--B51-0"/>
                <a:cs typeface="FZLTZHB--B51-0"/>
              </a:rPr>
              <a:t>%H:%M:%S</a:t>
            </a:r>
            <a:r>
              <a:rPr sz="2400" b="1" dirty="0">
                <a:solidFill>
                  <a:srgbClr val="1DB41D"/>
                </a:solidFill>
                <a:latin typeface="Arial"/>
                <a:cs typeface="Arial"/>
              </a:rPr>
              <a:t>”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6" y="118070"/>
            <a:ext cx="5551423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75720"/>
              </p:ext>
            </p:extLst>
          </p:nvPr>
        </p:nvGraphicFramePr>
        <p:xfrm>
          <a:off x="406334" y="813691"/>
          <a:ext cx="8331325" cy="4329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 dirty="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075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6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1341755">
                        <a:lnSpc>
                          <a:spcPct val="15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是字符串形式的时间值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tpl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是格式化模板字符串，用来定义输入效果</a:t>
                      </a: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550035" algn="l"/>
                          <a:tab pos="330581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timeSt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	=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'2018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01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6	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12:55:20'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indent="-63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ptime(t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meS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-%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%H: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 </a:t>
                      </a:r>
                      <a:endParaRPr lang="en-US" altLang="zh-CN" sz="1800" b="1" dirty="0">
                        <a:latin typeface="FZLTZHB--B51-0"/>
                        <a:cs typeface="FZLTZHB--B51-0"/>
                      </a:endParaRPr>
                    </a:p>
                    <a:p>
                      <a:pPr marL="158750" indent="-63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tim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.s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ruc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_time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(t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_ye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r=20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on=1, 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=26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=4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tm_m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n=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m_se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=4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tm_y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ay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tm_i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ds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=0)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823" y="2302972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程序计时应用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603948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304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程序计时应用广泛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程序计时指测量起止动作所经历时间的过程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测量时间：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r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-260" dirty="0">
                <a:latin typeface="Arial"/>
                <a:cs typeface="Arial"/>
              </a:rPr>
              <a:t>_</a:t>
            </a:r>
            <a:r>
              <a:rPr sz="2400" b="1" spc="25" dirty="0">
                <a:latin typeface="Arial"/>
                <a:cs typeface="Arial"/>
              </a:rPr>
              <a:t>co</a:t>
            </a:r>
            <a:r>
              <a:rPr sz="2400" b="1" spc="3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r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产生时间：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80" dirty="0">
                <a:latin typeface="Arial"/>
                <a:cs typeface="Arial"/>
              </a:rPr>
              <a:t>eep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8" y="285750"/>
            <a:ext cx="5551423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40311"/>
              </p:ext>
            </p:extLst>
          </p:nvPr>
        </p:nvGraphicFramePr>
        <p:xfrm>
          <a:off x="228600" y="937991"/>
          <a:ext cx="8763000" cy="3573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 dirty="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239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pe</a:t>
                      </a:r>
                      <a:r>
                        <a:rPr sz="2000" spc="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f_c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er()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49149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PU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级别的精确时间计数值，单位为秒 由于这个计数值起点不确定，连续调用差值才有意义</a:t>
                      </a:r>
                    </a:p>
                    <a:p>
                      <a:pPr marL="158750" marR="1994535" indent="12065">
                        <a:lnSpc>
                          <a:spcPct val="140000"/>
                        </a:lnSpc>
                        <a:spcBef>
                          <a:spcPts val="45"/>
                        </a:spcBef>
                        <a:tabLst>
                          <a:tab pos="129921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star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	= </a:t>
                      </a:r>
                      <a:r>
                        <a:rPr sz="1800" b="1" spc="-1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time.perf_counter()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994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9718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14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marR="2252345">
                        <a:lnSpc>
                          <a:spcPct val="14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lang="en-US" altLang="zh-CN" sz="1800" b="1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lang="en-US" altLang="zh-CN" sz="1800" b="1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me.p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rf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cou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ter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341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39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3756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marR="3505200">
                        <a:lnSpc>
                          <a:spcPct val="14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-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art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22.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235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038</a:t>
                      </a:r>
                      <a:r>
                        <a:rPr lang="en-US" altLang="zh-CN"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lang="en-US" altLang="zh-CN"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lang="en-US" altLang="zh-CN"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66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56519"/>
              </p:ext>
            </p:extLst>
          </p:nvPr>
        </p:nvGraphicFramePr>
        <p:xfrm>
          <a:off x="399987" y="1629295"/>
          <a:ext cx="8331325" cy="277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710"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eep(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拟休眠的时间，单位是秒，可以是浮点数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i="1" spc="-5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de</a:t>
                      </a:r>
                      <a:r>
                        <a:rPr sz="1800" b="1" i="1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f</a:t>
                      </a:r>
                      <a:r>
                        <a:rPr sz="1800" b="1" i="1" spc="-85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wait()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: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0369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.sle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p(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.3)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tabLst>
                          <a:tab pos="166497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wait(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	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程序将等待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3.3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秒后再退出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7300" y="2302972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15" y="11818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545" y="1578745"/>
            <a:ext cx="7973059" cy="289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" algn="ctr">
              <a:lnSpc>
                <a:spcPct val="100000"/>
              </a:lnSpc>
            </a:pP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6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14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:/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9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18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-12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800" b="1" spc="40" dirty="0">
                <a:solidFill>
                  <a:srgbClr val="006FC0"/>
                </a:solidFill>
                <a:latin typeface="Arial"/>
                <a:cs typeface="Arial"/>
              </a:rPr>
              <a:t>.p</a:t>
            </a:r>
            <a:r>
              <a:rPr sz="1800" b="1" spc="5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800" b="1" spc="14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70" dirty="0">
                <a:solidFill>
                  <a:srgbClr val="006FC0"/>
                </a:solidFill>
                <a:latin typeface="Arial"/>
                <a:cs typeface="Arial"/>
              </a:rPr>
              <a:t>ho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45" dirty="0">
                <a:solidFill>
                  <a:srgbClr val="006FC0"/>
                </a:solidFill>
                <a:latin typeface="Arial"/>
                <a:cs typeface="Arial"/>
              </a:rPr>
              <a:t>.o</a:t>
            </a:r>
            <a:r>
              <a:rPr sz="1800" b="1" spc="5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800" b="1" spc="9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15" dirty="0">
                <a:solidFill>
                  <a:srgbClr val="006FC0"/>
                </a:solidFill>
                <a:latin typeface="Arial"/>
                <a:cs typeface="Arial"/>
              </a:rPr>
              <a:t>z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17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11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3</a:t>
            </a:r>
            <a:r>
              <a:rPr sz="1800" b="1" spc="40" dirty="0">
                <a:latin typeface="Arial"/>
                <a:cs typeface="Arial"/>
              </a:rPr>
              <a:t>.</a:t>
            </a:r>
            <a:r>
              <a:rPr sz="1800" b="1" spc="85" dirty="0">
                <a:latin typeface="Arial"/>
                <a:cs typeface="Arial"/>
              </a:rPr>
              <a:t>7</a:t>
            </a:r>
            <a:r>
              <a:rPr sz="1800" b="1" spc="60" dirty="0">
                <a:latin typeface="Arial"/>
                <a:cs typeface="Arial"/>
              </a:rPr>
              <a:t>.3</a:t>
            </a:r>
            <a:r>
              <a:rPr sz="1800" b="1" dirty="0">
                <a:latin typeface="Heiti SC"/>
                <a:cs typeface="Heiti SC"/>
              </a:rPr>
              <a:t>版本开始，</a:t>
            </a:r>
            <a:r>
              <a:rPr sz="1800" b="1" spc="-15" dirty="0">
                <a:latin typeface="Arial"/>
                <a:cs typeface="Arial"/>
              </a:rPr>
              <a:t>P</a:t>
            </a:r>
            <a:r>
              <a:rPr sz="1800" b="1" spc="65" dirty="0">
                <a:latin typeface="Arial"/>
                <a:cs typeface="Arial"/>
              </a:rPr>
              <a:t>yt</a:t>
            </a:r>
            <a:r>
              <a:rPr sz="1800" b="1" spc="95" dirty="0">
                <a:latin typeface="Arial"/>
                <a:cs typeface="Arial"/>
              </a:rPr>
              <a:t>h</a:t>
            </a:r>
            <a:r>
              <a:rPr sz="1800" b="1" spc="85" dirty="0">
                <a:latin typeface="Arial"/>
                <a:cs typeface="Arial"/>
              </a:rPr>
              <a:t>o</a:t>
            </a:r>
            <a:r>
              <a:rPr sz="1800" b="1" spc="6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官方文档有了中文版，快去看看吧，能看英文版更好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鉴于官方文档并非教程，而是技术手册，可以阅读但请注意：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4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不建议</a:t>
            </a:r>
            <a:r>
              <a:rPr sz="1600" b="1" spc="-5" dirty="0">
                <a:latin typeface="Heiti SC"/>
                <a:cs typeface="Heiti SC"/>
              </a:rPr>
              <a:t>初学者阅读，技术手册中包含</a:t>
            </a:r>
            <a:r>
              <a:rPr sz="1600" b="1" spc="0" dirty="0">
                <a:latin typeface="Heiti SC"/>
                <a:cs typeface="Heiti SC"/>
              </a:rPr>
              <a:t>较</a:t>
            </a:r>
            <a:r>
              <a:rPr sz="1600" b="1" spc="-5" dirty="0">
                <a:latin typeface="Heiti SC"/>
                <a:cs typeface="Heiti SC"/>
              </a:rPr>
              <a:t>多背</a:t>
            </a:r>
            <a:r>
              <a:rPr sz="1600" b="1" spc="0" dirty="0">
                <a:latin typeface="Heiti SC"/>
                <a:cs typeface="Heiti SC"/>
              </a:rPr>
              <a:t>景</a:t>
            </a:r>
            <a:r>
              <a:rPr sz="1600" b="1" spc="-5" dirty="0">
                <a:latin typeface="Heiti SC"/>
                <a:cs typeface="Heiti SC"/>
              </a:rPr>
              <a:t>知识</a:t>
            </a:r>
            <a:r>
              <a:rPr sz="1600" b="1" spc="0" dirty="0">
                <a:latin typeface="Heiti SC"/>
                <a:cs typeface="Heiti SC"/>
              </a:rPr>
              <a:t>，</a:t>
            </a:r>
            <a:r>
              <a:rPr sz="1600" b="1" spc="-5" dirty="0">
                <a:latin typeface="Heiti SC"/>
                <a:cs typeface="Heiti SC"/>
              </a:rPr>
              <a:t>阅读</a:t>
            </a:r>
            <a:r>
              <a:rPr sz="1600" b="1" spc="0" dirty="0">
                <a:latin typeface="Heiti SC"/>
                <a:cs typeface="Heiti SC"/>
              </a:rPr>
              <a:t>要</a:t>
            </a:r>
            <a:r>
              <a:rPr sz="1600" b="1" spc="-5" dirty="0">
                <a:latin typeface="Heiti SC"/>
                <a:cs typeface="Heiti SC"/>
              </a:rPr>
              <a:t>求较高</a:t>
            </a:r>
            <a:endParaRPr sz="16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不建议</a:t>
            </a:r>
            <a:r>
              <a:rPr sz="1600" b="1" spc="-5" dirty="0">
                <a:latin typeface="Heiti SC"/>
                <a:cs typeface="Heiti SC"/>
              </a:rPr>
              <a:t>作为教程学习，官方文档未考</a:t>
            </a:r>
            <a:r>
              <a:rPr sz="1600" b="1" spc="0" dirty="0">
                <a:latin typeface="Heiti SC"/>
                <a:cs typeface="Heiti SC"/>
              </a:rPr>
              <a:t>虑</a:t>
            </a:r>
            <a:r>
              <a:rPr sz="1600" b="1" spc="-5" dirty="0">
                <a:latin typeface="Heiti SC"/>
                <a:cs typeface="Heiti SC"/>
              </a:rPr>
              <a:t>认知</a:t>
            </a:r>
            <a:r>
              <a:rPr sz="1600" b="1" spc="0" dirty="0">
                <a:latin typeface="Heiti SC"/>
                <a:cs typeface="Heiti SC"/>
              </a:rPr>
              <a:t>规</a:t>
            </a:r>
            <a:r>
              <a:rPr sz="1600" b="1" spc="-5" dirty="0">
                <a:latin typeface="Heiti SC"/>
                <a:cs typeface="Heiti SC"/>
              </a:rPr>
              <a:t>律，</a:t>
            </a:r>
            <a:r>
              <a:rPr sz="1600" b="1" spc="0" dirty="0">
                <a:latin typeface="Heiti SC"/>
                <a:cs typeface="Heiti SC"/>
              </a:rPr>
              <a:t>缺</a:t>
            </a:r>
            <a:r>
              <a:rPr sz="1600" b="1" spc="-5" dirty="0">
                <a:latin typeface="Heiti SC"/>
                <a:cs typeface="Heiti SC"/>
              </a:rPr>
              <a:t>少实</a:t>
            </a:r>
            <a:r>
              <a:rPr sz="1600" b="1" spc="0" dirty="0">
                <a:latin typeface="Heiti SC"/>
                <a:cs typeface="Heiti SC"/>
              </a:rPr>
              <a:t>例</a:t>
            </a:r>
            <a:r>
              <a:rPr sz="1600" b="1" spc="-5" dirty="0">
                <a:latin typeface="Heiti SC"/>
                <a:cs typeface="Heiti SC"/>
              </a:rPr>
              <a:t>，跟</a:t>
            </a:r>
            <a:r>
              <a:rPr sz="1600" b="1" spc="0" dirty="0">
                <a:latin typeface="Heiti SC"/>
                <a:cs typeface="Heiti SC"/>
              </a:rPr>
              <a:t>学</a:t>
            </a:r>
            <a:r>
              <a:rPr sz="1600" b="1" spc="-5" dirty="0">
                <a:latin typeface="Heiti SC"/>
                <a:cs typeface="Heiti SC"/>
              </a:rPr>
              <a:t>进展</a:t>
            </a:r>
            <a:r>
              <a:rPr sz="1600" b="1" spc="0" dirty="0">
                <a:latin typeface="Heiti SC"/>
                <a:cs typeface="Heiti SC"/>
              </a:rPr>
              <a:t>会</a:t>
            </a:r>
            <a:r>
              <a:rPr sz="1600" b="1" spc="-5" dirty="0">
                <a:latin typeface="Heiti SC"/>
                <a:cs typeface="Heiti SC"/>
              </a:rPr>
              <a:t>比较慢</a:t>
            </a:r>
            <a:endParaRPr sz="16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建议</a:t>
            </a:r>
            <a:r>
              <a:rPr sz="1600" b="1" spc="-5" dirty="0">
                <a:latin typeface="Heiti SC"/>
                <a:cs typeface="Heiti SC"/>
              </a:rPr>
              <a:t>作为某些疑惑内容深入理解和查</a:t>
            </a:r>
            <a:r>
              <a:rPr sz="1600" b="1" spc="0" dirty="0">
                <a:latin typeface="Heiti SC"/>
                <a:cs typeface="Heiti SC"/>
              </a:rPr>
              <a:t>阅</a:t>
            </a:r>
            <a:r>
              <a:rPr sz="1600" b="1" spc="-5" dirty="0">
                <a:latin typeface="Heiti SC"/>
                <a:cs typeface="Heiti SC"/>
              </a:rPr>
              <a:t>的工</a:t>
            </a:r>
            <a:r>
              <a:rPr sz="1600" b="1" spc="0" dirty="0">
                <a:latin typeface="Heiti SC"/>
                <a:cs typeface="Heiti SC"/>
              </a:rPr>
              <a:t>具</a:t>
            </a:r>
            <a:r>
              <a:rPr sz="1600" b="1" spc="-5" dirty="0">
                <a:latin typeface="Heiti SC"/>
                <a:cs typeface="Heiti SC"/>
              </a:rPr>
              <a:t>手册</a:t>
            </a:r>
            <a:r>
              <a:rPr sz="1600" b="1" spc="0" dirty="0">
                <a:latin typeface="Heiti SC"/>
                <a:cs typeface="Heiti SC"/>
              </a:rPr>
              <a:t>，</a:t>
            </a:r>
            <a:r>
              <a:rPr sz="1600" b="1" spc="-5" dirty="0">
                <a:latin typeface="Heiti SC"/>
                <a:cs typeface="Heiti SC"/>
              </a:rPr>
              <a:t>与字</a:t>
            </a:r>
            <a:r>
              <a:rPr sz="1600" b="1" spc="0" dirty="0">
                <a:latin typeface="Heiti SC"/>
                <a:cs typeface="Heiti SC"/>
              </a:rPr>
              <a:t>典</a:t>
            </a:r>
            <a:r>
              <a:rPr sz="1600" b="1" spc="-5" dirty="0">
                <a:latin typeface="Heiti SC"/>
                <a:cs typeface="Heiti SC"/>
              </a:rPr>
              <a:t>用法</a:t>
            </a:r>
            <a:r>
              <a:rPr sz="1600" b="1" spc="0" dirty="0">
                <a:latin typeface="Heiti SC"/>
                <a:cs typeface="Heiti SC"/>
              </a:rPr>
              <a:t>相</a:t>
            </a:r>
            <a:r>
              <a:rPr sz="1600" b="1" spc="-5" dirty="0">
                <a:latin typeface="Heiti SC"/>
                <a:cs typeface="Heiti SC"/>
              </a:rPr>
              <a:t>似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2734" y="794612"/>
            <a:ext cx="44983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如何使用</a:t>
            </a:r>
            <a:r>
              <a:rPr sz="2800" b="1" spc="-3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800" b="1" spc="4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800" b="1" spc="125" dirty="0">
                <a:solidFill>
                  <a:srgbClr val="404040"/>
                </a:solidFill>
                <a:latin typeface="Arial"/>
                <a:cs typeface="Arial"/>
              </a:rPr>
              <a:t>th</a:t>
            </a:r>
            <a:r>
              <a:rPr sz="2800" b="1" spc="17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800" b="1" spc="9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官方</a:t>
            </a:r>
            <a:r>
              <a:rPr sz="2800" b="1" spc="0" dirty="0">
                <a:solidFill>
                  <a:srgbClr val="404040"/>
                </a:solidFill>
                <a:latin typeface="Heiti SC"/>
                <a:cs typeface="Heiti SC"/>
              </a:rPr>
              <a:t>文</a:t>
            </a: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档？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8571" y="1995973"/>
            <a:ext cx="456755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4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sz="4400" dirty="0">
                <a:latin typeface="Arial Unicode MS"/>
                <a:cs typeface="Arial Unicode MS"/>
              </a:rPr>
              <a:t>文本进度条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5932" y="2302972"/>
            <a:ext cx="5151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文本进度条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问题分析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/>
              <a:t>文本进度条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95822" y="1529255"/>
            <a:ext cx="2768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用过计算机的都见过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184" y="2870782"/>
            <a:ext cx="2991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进度条什么原理呢？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4359" y="2314956"/>
            <a:ext cx="3756659" cy="1219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/>
              <a:t>需求分析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8366" y="1560454"/>
            <a:ext cx="6649084" cy="219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3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文本进度条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采用字符串方式打印可以动态变化的文本进度条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进度条需要能在一行中逐渐变化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/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2338" y="1619763"/>
            <a:ext cx="5027930" cy="220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如何获得文本进度条的变化时间？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采用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80" dirty="0">
                <a:latin typeface="Arial"/>
                <a:cs typeface="Arial"/>
              </a:rPr>
              <a:t>eep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模拟一个持续的进度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似乎不那么难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2948" y="2302972"/>
            <a:ext cx="5659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文本进度条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简单的开始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/>
              <a:t>简单的开始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91" y="839802"/>
            <a:ext cx="6171565" cy="393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14775">
              <a:lnSpc>
                <a:spcPct val="120000"/>
              </a:lnSpc>
              <a:tabLst>
                <a:tab pos="852169" algn="l"/>
                <a:tab pos="1130935" algn="l"/>
              </a:tabLst>
            </a:pPr>
            <a:r>
              <a:rPr sz="2000" b="1" spc="-254" dirty="0">
                <a:solidFill>
                  <a:srgbClr val="DF0000"/>
                </a:solidFill>
                <a:latin typeface="FZLTZHB--B51-0"/>
                <a:cs typeface="FZLTZHB--B51-0"/>
              </a:rPr>
              <a:t>#Te</a:t>
            </a:r>
            <a:r>
              <a:rPr sz="2000" b="1" spc="-160" dirty="0">
                <a:solidFill>
                  <a:srgbClr val="DF0000"/>
                </a:solidFill>
                <a:latin typeface="FZLTZHB--B51-0"/>
                <a:cs typeface="FZLTZHB--B51-0"/>
              </a:rPr>
              <a:t>x</a:t>
            </a:r>
            <a:r>
              <a:rPr sz="2000" b="1" spc="65" dirty="0">
                <a:solidFill>
                  <a:srgbClr val="DF0000"/>
                </a:solidFill>
                <a:latin typeface="FZLTZHB--B51-0"/>
                <a:cs typeface="FZLTZHB--B51-0"/>
              </a:rPr>
              <a:t>tP</a:t>
            </a:r>
            <a:r>
              <a:rPr sz="2000" b="1" spc="35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-320" dirty="0">
                <a:solidFill>
                  <a:srgbClr val="DF0000"/>
                </a:solidFill>
                <a:latin typeface="FZLTZHB--B51-0"/>
                <a:cs typeface="FZLTZHB--B51-0"/>
              </a:rPr>
              <a:t>oB</a:t>
            </a:r>
            <a:r>
              <a:rPr sz="2000" b="1" spc="-300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-60" dirty="0">
                <a:solidFill>
                  <a:srgbClr val="DF0000"/>
                </a:solidFill>
                <a:latin typeface="FZLTZHB--B51-0"/>
                <a:cs typeface="FZLTZHB--B51-0"/>
              </a:rPr>
              <a:t>V1.</a:t>
            </a:r>
            <a:r>
              <a:rPr sz="2000" b="1" spc="-80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2000" b="1" spc="-110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r>
              <a:rPr sz="2000" b="1" spc="-50" dirty="0">
                <a:solidFill>
                  <a:srgbClr val="DF0000"/>
                </a:solidFill>
                <a:latin typeface="FZLTZHB--B51-0"/>
                <a:cs typeface="FZLTZHB--B51-0"/>
              </a:rPr>
              <a:t> 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" dirty="0">
                <a:latin typeface="FZLTZHB--B51-0"/>
                <a:cs typeface="FZLTZHB--B51-0"/>
              </a:rPr>
              <a:t>tim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-95" dirty="0">
                <a:latin typeface="FZLTZHB--B51-0"/>
                <a:cs typeface="FZLTZHB--B51-0"/>
              </a:rPr>
              <a:t> </a:t>
            </a:r>
            <a:r>
              <a:rPr sz="2000" b="1" spc="20" dirty="0">
                <a:latin typeface="FZLTZHB--B51-0"/>
                <a:cs typeface="FZLTZHB--B51-0"/>
              </a:rPr>
              <a:t>sca</a:t>
            </a:r>
            <a:r>
              <a:rPr sz="2000" b="1" spc="-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95" dirty="0">
                <a:latin typeface="FZLTZHB--B51-0"/>
                <a:cs typeface="FZLTZHB--B51-0"/>
              </a:rPr>
              <a:t>10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---</a:t>
            </a:r>
            <a:r>
              <a:rPr sz="2000" b="1" spc="-27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--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执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行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开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始</a:t>
            </a:r>
            <a:r>
              <a:rPr sz="2000" spc="195" dirty="0">
                <a:solidFill>
                  <a:srgbClr val="1DB41D"/>
                </a:solidFill>
                <a:latin typeface="Microsoft Sans Serif"/>
                <a:cs typeface="Microsoft Sans Serif"/>
              </a:rPr>
              <a:t>------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572135" marR="2797175" indent="-560070">
              <a:lnSpc>
                <a:spcPct val="120000"/>
              </a:lnSpc>
              <a:tabLst>
                <a:tab pos="852169" algn="l"/>
                <a:tab pos="1131570" algn="l"/>
                <a:tab pos="1689100" algn="l"/>
                <a:tab pos="196977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8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2000" b="1" spc="-8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165" dirty="0">
                <a:latin typeface="FZLTZHB--B51-0"/>
                <a:cs typeface="FZLTZHB--B51-0"/>
              </a:rPr>
              <a:t>sc</a:t>
            </a:r>
            <a:r>
              <a:rPr sz="2000" b="1" spc="-185" dirty="0">
                <a:latin typeface="FZLTZHB--B51-0"/>
                <a:cs typeface="FZLTZHB--B51-0"/>
              </a:rPr>
              <a:t>a</a:t>
            </a:r>
            <a:r>
              <a:rPr sz="2000" b="1" spc="25" dirty="0">
                <a:latin typeface="FZLTZHB--B51-0"/>
                <a:cs typeface="FZLTZHB--B51-0"/>
              </a:rPr>
              <a:t>le+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70" dirty="0">
                <a:latin typeface="FZLTZHB--B51-0"/>
                <a:cs typeface="FZLTZHB--B51-0"/>
              </a:rPr>
              <a:t>):</a:t>
            </a:r>
            <a:r>
              <a:rPr sz="2000" b="1" spc="280" dirty="0">
                <a:latin typeface="FZLTZHB--B51-0"/>
                <a:cs typeface="FZLTZHB--B51-0"/>
              </a:rPr>
              <a:t> 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550" dirty="0">
                <a:solidFill>
                  <a:srgbClr val="1DB41D"/>
                </a:solidFill>
                <a:latin typeface="FZLTZHB--B51-0"/>
                <a:cs typeface="FZLTZHB--B51-0"/>
              </a:rPr>
              <a:t>*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endParaRPr sz="2000" dirty="0">
              <a:latin typeface="FZLTZHB--B51-0"/>
              <a:cs typeface="FZLTZHB--B51-0"/>
            </a:endParaRPr>
          </a:p>
          <a:p>
            <a:pPr marL="572135" marR="2657475">
              <a:lnSpc>
                <a:spcPct val="120000"/>
              </a:lnSpc>
              <a:tabLst>
                <a:tab pos="852169" algn="l"/>
                <a:tab pos="1131570" algn="l"/>
                <a:tab pos="1689100" algn="l"/>
                <a:tab pos="1969770" algn="l"/>
                <a:tab pos="2946400" algn="l"/>
                <a:tab pos="3225165" algn="l"/>
              </a:tabLst>
            </a:pPr>
            <a:r>
              <a:rPr sz="2000" b="1" spc="-235" dirty="0">
                <a:latin typeface="FZLTZHB--B51-0"/>
                <a:cs typeface="FZLTZHB--B51-0"/>
              </a:rPr>
              <a:t>b	=	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43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165" dirty="0">
                <a:latin typeface="FZLTZHB--B51-0"/>
                <a:cs typeface="FZLTZHB--B51-0"/>
              </a:rPr>
              <a:t>sc</a:t>
            </a:r>
            <a:r>
              <a:rPr sz="2000" b="1" spc="-185" dirty="0">
                <a:latin typeface="FZLTZHB--B51-0"/>
                <a:cs typeface="FZLTZHB--B51-0"/>
              </a:rPr>
              <a:t>a</a:t>
            </a:r>
            <a:r>
              <a:rPr sz="2000" b="1" spc="175" dirty="0">
                <a:latin typeface="FZLTZHB--B51-0"/>
                <a:cs typeface="FZLTZHB--B51-0"/>
              </a:rPr>
              <a:t>le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470" dirty="0">
                <a:latin typeface="FZLTZHB--B51-0"/>
                <a:cs typeface="FZLTZHB--B51-0"/>
              </a:rPr>
              <a:t>/</a:t>
            </a:r>
            <a:r>
              <a:rPr sz="2000" b="1" spc="20" dirty="0">
                <a:latin typeface="FZLTZHB--B51-0"/>
                <a:cs typeface="FZLTZHB--B51-0"/>
              </a:rPr>
              <a:t>sca</a:t>
            </a:r>
            <a:r>
              <a:rPr sz="2000" b="1" spc="-5" dirty="0">
                <a:latin typeface="FZLTZHB--B51-0"/>
                <a:cs typeface="FZLTZHB--B51-0"/>
              </a:rPr>
              <a:t>l</a:t>
            </a:r>
            <a:r>
              <a:rPr sz="2000" b="1" spc="85" dirty="0">
                <a:latin typeface="FZLTZHB--B51-0"/>
                <a:cs typeface="FZLTZHB--B51-0"/>
              </a:rPr>
              <a:t>e)</a:t>
            </a:r>
            <a:r>
              <a:rPr sz="2000" b="1" spc="65" dirty="0">
                <a:latin typeface="FZLTZHB--B51-0"/>
                <a:cs typeface="FZLTZHB--B51-0"/>
              </a:rPr>
              <a:t>*</a:t>
            </a:r>
            <a:r>
              <a:rPr sz="2000" b="1" spc="-145" dirty="0">
                <a:latin typeface="FZLTZHB--B51-0"/>
                <a:cs typeface="FZLTZHB--B51-0"/>
              </a:rPr>
              <a:t>100</a:t>
            </a:r>
            <a:endParaRPr sz="2000" dirty="0">
              <a:latin typeface="FZLTZHB--B51-0"/>
              <a:cs typeface="FZLTZHB--B51-0"/>
            </a:endParaRPr>
          </a:p>
          <a:p>
            <a:pPr marL="572135" marR="5080">
              <a:lnSpc>
                <a:spcPct val="120000"/>
              </a:lnSpc>
            </a:pP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20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50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2000" b="1" spc="29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{:^</a:t>
            </a:r>
            <a:r>
              <a:rPr sz="2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0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.0</a:t>
            </a:r>
            <a:r>
              <a:rPr sz="2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-75" dirty="0">
                <a:solidFill>
                  <a:srgbClr val="1DB41D"/>
                </a:solidFill>
                <a:latin typeface="FZLTZHB--B51-0"/>
                <a:cs typeface="FZLTZHB--B51-0"/>
              </a:rPr>
              <a:t>}%</a:t>
            </a:r>
            <a:r>
              <a:rPr sz="2000" b="1" spc="-50" dirty="0">
                <a:solidFill>
                  <a:srgbClr val="1DB41D"/>
                </a:solidFill>
                <a:latin typeface="FZLTZHB--B51-0"/>
                <a:cs typeface="FZLTZHB--B51-0"/>
              </a:rPr>
              <a:t>[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25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15" dirty="0">
                <a:solidFill>
                  <a:srgbClr val="1DB41D"/>
                </a:solidFill>
                <a:latin typeface="FZLTZHB--B51-0"/>
                <a:cs typeface="FZLTZHB--B51-0"/>
              </a:rPr>
              <a:t>}]</a:t>
            </a:r>
            <a:r>
              <a:rPr sz="20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229" dirty="0">
                <a:latin typeface="FZLTZHB--B51-0"/>
                <a:cs typeface="FZLTZHB--B51-0"/>
              </a:rPr>
              <a:t>r</a:t>
            </a:r>
            <a:r>
              <a:rPr sz="2000" b="1" spc="-130" dirty="0">
                <a:latin typeface="FZLTZHB--B51-0"/>
                <a:cs typeface="FZLTZHB--B51-0"/>
              </a:rPr>
              <a:t>mat</a:t>
            </a:r>
            <a:r>
              <a:rPr sz="2000" b="1" spc="-90" dirty="0">
                <a:latin typeface="FZLTZHB--B51-0"/>
                <a:cs typeface="FZLTZHB--B51-0"/>
              </a:rPr>
              <a:t>(</a:t>
            </a:r>
            <a:r>
              <a:rPr sz="2000" b="1" spc="20" dirty="0">
                <a:latin typeface="FZLTZHB--B51-0"/>
                <a:cs typeface="FZLTZHB--B51-0"/>
              </a:rPr>
              <a:t>c,</a:t>
            </a:r>
            <a:r>
              <a:rPr sz="2000" b="1" spc="15" dirty="0">
                <a:latin typeface="FZLTZHB--B51-0"/>
                <a:cs typeface="FZLTZHB--B51-0"/>
              </a:rPr>
              <a:t>a</a:t>
            </a:r>
            <a:r>
              <a:rPr sz="2000" b="1" spc="105" dirty="0">
                <a:latin typeface="FZLTZHB--B51-0"/>
                <a:cs typeface="FZLTZHB--B51-0"/>
              </a:rPr>
              <a:t>,b</a:t>
            </a:r>
            <a:r>
              <a:rPr sz="2000" b="1" spc="300" dirty="0">
                <a:latin typeface="FZLTZHB--B51-0"/>
                <a:cs typeface="FZLTZHB--B51-0"/>
              </a:rPr>
              <a:t>))</a:t>
            </a:r>
            <a:r>
              <a:rPr sz="2000" b="1" spc="204" dirty="0">
                <a:latin typeface="FZLTZHB--B51-0"/>
                <a:cs typeface="FZLTZHB--B51-0"/>
              </a:rPr>
              <a:t> </a:t>
            </a:r>
            <a:r>
              <a:rPr sz="2000" b="1" spc="5" dirty="0">
                <a:latin typeface="FZLTZHB--B51-0"/>
                <a:cs typeface="FZLTZHB--B51-0"/>
              </a:rPr>
              <a:t>tim</a:t>
            </a:r>
            <a:r>
              <a:rPr sz="2000" b="1" spc="25" dirty="0">
                <a:latin typeface="FZLTZHB--B51-0"/>
                <a:cs typeface="FZLTZHB--B51-0"/>
              </a:rPr>
              <a:t>e.</a:t>
            </a:r>
            <a:r>
              <a:rPr sz="2000" b="1" spc="20" dirty="0">
                <a:latin typeface="FZLTZHB--B51-0"/>
                <a:cs typeface="FZLTZHB--B51-0"/>
              </a:rPr>
              <a:t>s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eep</a:t>
            </a:r>
            <a:r>
              <a:rPr sz="2000" b="1" spc="15" dirty="0">
                <a:latin typeface="FZLTZHB--B51-0"/>
                <a:cs typeface="FZLTZHB--B51-0"/>
              </a:rPr>
              <a:t>(</a:t>
            </a:r>
            <a:r>
              <a:rPr sz="2000" b="1" spc="40" dirty="0">
                <a:latin typeface="FZLTZHB--B51-0"/>
                <a:cs typeface="FZLTZHB--B51-0"/>
              </a:rPr>
              <a:t>0</a:t>
            </a:r>
            <a:r>
              <a:rPr sz="2000" b="1" spc="425" dirty="0">
                <a:latin typeface="FZLTZHB--B51-0"/>
                <a:cs typeface="FZLTZHB--B51-0"/>
              </a:rPr>
              <a:t>.</a:t>
            </a:r>
            <a:r>
              <a:rPr sz="2000" b="1" spc="170" dirty="0">
                <a:latin typeface="FZLTZHB--B51-0"/>
                <a:cs typeface="FZLTZHB--B51-0"/>
              </a:rPr>
              <a:t>1)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---</a:t>
            </a:r>
            <a:r>
              <a:rPr sz="2000" b="1" spc="-27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--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执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行结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束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--</a:t>
            </a:r>
            <a:r>
              <a:rPr sz="2000" b="1" spc="-27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--</a:t>
            </a:r>
            <a:r>
              <a:rPr sz="2000" b="1" spc="-27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16623" y="627888"/>
            <a:ext cx="2162555" cy="3035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2052" y="623316"/>
            <a:ext cx="2171700" cy="3045460"/>
          </a:xfrm>
          <a:custGeom>
            <a:avLst/>
            <a:gdLst/>
            <a:ahLst/>
            <a:cxnLst/>
            <a:rect l="l" t="t" r="r" b="b"/>
            <a:pathLst>
              <a:path w="2171700" h="3045460">
                <a:moveTo>
                  <a:pt x="0" y="0"/>
                </a:moveTo>
                <a:lnTo>
                  <a:pt x="2171700" y="0"/>
                </a:lnTo>
                <a:lnTo>
                  <a:pt x="2171700" y="3044952"/>
                </a:lnTo>
                <a:lnTo>
                  <a:pt x="0" y="304495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C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8439" y="2302972"/>
            <a:ext cx="616648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文本进度条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单行动态刷新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5" dirty="0"/>
              <a:t>单行动态刷新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3827" y="1603216"/>
            <a:ext cx="6953884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267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刷新的关键是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45" dirty="0">
                <a:solidFill>
                  <a:srgbClr val="006FC0"/>
                </a:solidFill>
                <a:latin typeface="Arial"/>
                <a:cs typeface="Arial"/>
              </a:rPr>
              <a:t>\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刷新的本质是：用之后打印的字符覆盖之前的字符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不能换行：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需要被控制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要能回退：打印后光标退回到之前的位置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445" dirty="0">
                <a:latin typeface="Arial"/>
                <a:cs typeface="Arial"/>
              </a:rPr>
              <a:t>\</a:t>
            </a:r>
            <a:r>
              <a:rPr sz="2400" b="1" spc="80" dirty="0"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ts val="4790"/>
              </a:lnSpc>
            </a:pPr>
            <a:r>
              <a:rPr spc="-5" dirty="0"/>
              <a:t>单行动态刷新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2468" y="1553738"/>
            <a:ext cx="5334000" cy="171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4" dirty="0">
                <a:solidFill>
                  <a:srgbClr val="DF0000"/>
                </a:solidFill>
                <a:latin typeface="FZLTZHB--B51-0"/>
                <a:cs typeface="FZLTZHB--B51-0"/>
              </a:rPr>
              <a:t>#Te</a:t>
            </a:r>
            <a:r>
              <a:rPr sz="2000" b="1" spc="-160" dirty="0">
                <a:solidFill>
                  <a:srgbClr val="DF0000"/>
                </a:solidFill>
                <a:latin typeface="FZLTZHB--B51-0"/>
                <a:cs typeface="FZLTZHB--B51-0"/>
              </a:rPr>
              <a:t>x</a:t>
            </a:r>
            <a:r>
              <a:rPr sz="2000" b="1" spc="65" dirty="0">
                <a:solidFill>
                  <a:srgbClr val="DF0000"/>
                </a:solidFill>
                <a:latin typeface="FZLTZHB--B51-0"/>
                <a:cs typeface="FZLTZHB--B51-0"/>
              </a:rPr>
              <a:t>tP</a:t>
            </a:r>
            <a:r>
              <a:rPr sz="2000" b="1" spc="35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-320" dirty="0">
                <a:solidFill>
                  <a:srgbClr val="DF0000"/>
                </a:solidFill>
                <a:latin typeface="FZLTZHB--B51-0"/>
                <a:cs typeface="FZLTZHB--B51-0"/>
              </a:rPr>
              <a:t>oB</a:t>
            </a:r>
            <a:r>
              <a:rPr sz="2000" b="1" spc="-300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-120" dirty="0">
                <a:solidFill>
                  <a:srgbClr val="DF0000"/>
                </a:solidFill>
                <a:latin typeface="FZLTZHB--B51-0"/>
                <a:cs typeface="FZLTZHB--B51-0"/>
              </a:rPr>
              <a:t>V2.</a:t>
            </a:r>
            <a:r>
              <a:rPr sz="2000" b="1" spc="-145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2000" b="1" spc="-110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" dirty="0">
                <a:latin typeface="FZLTZHB--B51-0"/>
                <a:cs typeface="FZLTZHB--B51-0"/>
              </a:rPr>
              <a:t>tim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endParaRPr sz="2000" dirty="0">
              <a:latin typeface="FZLTZHB--B51-0"/>
              <a:cs typeface="FZLTZHB--B51-0"/>
            </a:endParaRPr>
          </a:p>
          <a:p>
            <a:pPr marL="572135" marR="5080" indent="-560070">
              <a:lnSpc>
                <a:spcPct val="120000"/>
              </a:lnSpc>
              <a:tabLst>
                <a:tab pos="852169" algn="l"/>
                <a:tab pos="43440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8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2000" b="1" spc="-8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50" dirty="0">
                <a:latin typeface="FZLTZHB--B51-0"/>
                <a:cs typeface="FZLTZHB--B51-0"/>
              </a:rPr>
              <a:t>101</a:t>
            </a:r>
            <a:r>
              <a:rPr sz="2000" b="1" spc="370" dirty="0">
                <a:latin typeface="FZLTZHB--B51-0"/>
                <a:cs typeface="FZLTZHB--B51-0"/>
              </a:rPr>
              <a:t>):</a:t>
            </a:r>
            <a:r>
              <a:rPr sz="2000" b="1" spc="280" dirty="0">
                <a:latin typeface="FZLTZHB--B51-0"/>
                <a:cs typeface="FZLTZHB--B51-0"/>
              </a:rPr>
              <a:t> 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20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50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2000" b="1" spc="29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3}</a:t>
            </a:r>
            <a:r>
              <a:rPr sz="2000" b="1" spc="-39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00" dirty="0">
                <a:latin typeface="FZLTZHB--B51-0"/>
                <a:cs typeface="FZLTZHB--B51-0"/>
              </a:rPr>
              <a:t>.</a:t>
            </a:r>
            <a:r>
              <a:rPr sz="2000" b="1" spc="409" dirty="0">
                <a:latin typeface="FZLTZHB--B51-0"/>
                <a:cs typeface="FZLTZHB--B51-0"/>
              </a:rPr>
              <a:t>f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50" dirty="0">
                <a:latin typeface="FZLTZHB--B51-0"/>
                <a:cs typeface="FZLTZHB--B51-0"/>
              </a:rPr>
              <a:t>rma</a:t>
            </a:r>
            <a:r>
              <a:rPr sz="2000" b="1" spc="-90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409" dirty="0">
                <a:latin typeface="FZLTZHB--B51-0"/>
                <a:cs typeface="FZLTZHB--B51-0"/>
              </a:rPr>
              <a:t>)</a:t>
            </a:r>
            <a:r>
              <a:rPr sz="2000" b="1" spc="34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5" dirty="0">
                <a:latin typeface="FZLTZHB--B51-0"/>
                <a:cs typeface="FZLTZHB--B51-0"/>
              </a:rPr>
              <a:t>en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5" dirty="0">
                <a:latin typeface="FZLTZHB--B51-0"/>
                <a:cs typeface="FZLTZHB--B51-0"/>
              </a:rPr>
              <a:t>tim</a:t>
            </a:r>
            <a:r>
              <a:rPr sz="2000" b="1" spc="25" dirty="0">
                <a:latin typeface="FZLTZHB--B51-0"/>
                <a:cs typeface="FZLTZHB--B51-0"/>
              </a:rPr>
              <a:t>e.</a:t>
            </a:r>
            <a:r>
              <a:rPr sz="2000" b="1" spc="20" dirty="0">
                <a:latin typeface="FZLTZHB--B51-0"/>
                <a:cs typeface="FZLTZHB--B51-0"/>
              </a:rPr>
              <a:t>s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eep</a:t>
            </a:r>
            <a:r>
              <a:rPr sz="2000" b="1" spc="15" dirty="0">
                <a:latin typeface="FZLTZHB--B51-0"/>
                <a:cs typeface="FZLTZHB--B51-0"/>
              </a:rPr>
              <a:t>(</a:t>
            </a:r>
            <a:r>
              <a:rPr sz="2000" b="1" spc="40" dirty="0">
                <a:latin typeface="FZLTZHB--B51-0"/>
                <a:cs typeface="FZLTZHB--B51-0"/>
              </a:rPr>
              <a:t>0</a:t>
            </a:r>
            <a:r>
              <a:rPr sz="2000" b="1" spc="425" dirty="0">
                <a:latin typeface="FZLTZHB--B51-0"/>
                <a:cs typeface="FZLTZHB--B51-0"/>
              </a:rPr>
              <a:t>.</a:t>
            </a:r>
            <a:r>
              <a:rPr sz="2000" b="1" spc="170" dirty="0">
                <a:latin typeface="FZLTZHB--B51-0"/>
                <a:cs typeface="FZLTZHB--B51-0"/>
              </a:rPr>
              <a:t>1)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196" y="3508247"/>
            <a:ext cx="6582155" cy="862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2624" y="3503676"/>
            <a:ext cx="6591300" cy="873760"/>
          </a:xfrm>
          <a:custGeom>
            <a:avLst/>
            <a:gdLst/>
            <a:ahLst/>
            <a:cxnLst/>
            <a:rect l="l" t="t" r="r" b="b"/>
            <a:pathLst>
              <a:path w="6591300" h="873760">
                <a:moveTo>
                  <a:pt x="0" y="0"/>
                </a:moveTo>
                <a:lnTo>
                  <a:pt x="6591300" y="0"/>
                </a:lnTo>
                <a:lnTo>
                  <a:pt x="6591300" y="873252"/>
                </a:lnTo>
                <a:lnTo>
                  <a:pt x="0" y="87325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C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25848" y="4624602"/>
            <a:ext cx="25038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-80" dirty="0">
                <a:solidFill>
                  <a:srgbClr val="006FC0"/>
                </a:solidFill>
                <a:latin typeface="Arial"/>
                <a:cs typeface="Arial"/>
              </a:rPr>
              <a:t>DL</a:t>
            </a:r>
            <a:r>
              <a:rPr sz="2400" b="1" spc="-8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屏蔽了</a:t>
            </a:r>
            <a:r>
              <a:rPr sz="2400" b="1" spc="445" dirty="0">
                <a:solidFill>
                  <a:srgbClr val="006FC0"/>
                </a:solidFill>
                <a:latin typeface="Arial"/>
                <a:cs typeface="Arial"/>
              </a:rPr>
              <a:t>\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功能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ts val="4790"/>
              </a:lnSpc>
            </a:pPr>
            <a:r>
              <a:rPr spc="-5" dirty="0"/>
              <a:t>单行动态刷新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2468" y="1553738"/>
            <a:ext cx="5333365" cy="171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4" dirty="0">
                <a:solidFill>
                  <a:srgbClr val="DF0000"/>
                </a:solidFill>
                <a:latin typeface="FZLTZHB--B51-0"/>
                <a:cs typeface="FZLTZHB--B51-0"/>
              </a:rPr>
              <a:t>#Te</a:t>
            </a:r>
            <a:r>
              <a:rPr sz="2000" b="1" spc="-160" dirty="0">
                <a:solidFill>
                  <a:srgbClr val="DF0000"/>
                </a:solidFill>
                <a:latin typeface="FZLTZHB--B51-0"/>
                <a:cs typeface="FZLTZHB--B51-0"/>
              </a:rPr>
              <a:t>x</a:t>
            </a:r>
            <a:r>
              <a:rPr sz="2000" b="1" spc="65" dirty="0">
                <a:solidFill>
                  <a:srgbClr val="DF0000"/>
                </a:solidFill>
                <a:latin typeface="FZLTZHB--B51-0"/>
                <a:cs typeface="FZLTZHB--B51-0"/>
              </a:rPr>
              <a:t>tP</a:t>
            </a:r>
            <a:r>
              <a:rPr sz="2000" b="1" spc="35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-320" dirty="0">
                <a:solidFill>
                  <a:srgbClr val="DF0000"/>
                </a:solidFill>
                <a:latin typeface="FZLTZHB--B51-0"/>
                <a:cs typeface="FZLTZHB--B51-0"/>
              </a:rPr>
              <a:t>oB</a:t>
            </a:r>
            <a:r>
              <a:rPr sz="2000" b="1" spc="-300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-120" dirty="0">
                <a:solidFill>
                  <a:srgbClr val="DF0000"/>
                </a:solidFill>
                <a:latin typeface="FZLTZHB--B51-0"/>
                <a:cs typeface="FZLTZHB--B51-0"/>
              </a:rPr>
              <a:t>V2.</a:t>
            </a:r>
            <a:r>
              <a:rPr sz="2000" b="1" spc="-145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2000" b="1" spc="-110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" dirty="0">
                <a:latin typeface="FZLTZHB--B51-0"/>
                <a:cs typeface="FZLTZHB--B51-0"/>
              </a:rPr>
              <a:t>tim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endParaRPr sz="2000" dirty="0">
              <a:latin typeface="FZLTZHB--B51-0"/>
              <a:cs typeface="FZLTZHB--B51-0"/>
            </a:endParaRPr>
          </a:p>
          <a:p>
            <a:pPr marL="571500" marR="5080" indent="-559435">
              <a:lnSpc>
                <a:spcPct val="120000"/>
              </a:lnSpc>
              <a:tabLst>
                <a:tab pos="852169" algn="l"/>
                <a:tab pos="43434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8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2000" b="1" spc="-8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50" dirty="0">
                <a:latin typeface="FZLTZHB--B51-0"/>
                <a:cs typeface="FZLTZHB--B51-0"/>
              </a:rPr>
              <a:t>101</a:t>
            </a:r>
            <a:r>
              <a:rPr sz="2000" b="1" spc="370" dirty="0">
                <a:latin typeface="FZLTZHB--B51-0"/>
                <a:cs typeface="FZLTZHB--B51-0"/>
              </a:rPr>
              <a:t>):</a:t>
            </a:r>
            <a:r>
              <a:rPr sz="2000" b="1" spc="280" dirty="0">
                <a:latin typeface="FZLTZHB--B51-0"/>
                <a:cs typeface="FZLTZHB--B51-0"/>
              </a:rPr>
              <a:t> 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20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50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2000" b="1" spc="29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7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20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r{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3}</a:t>
            </a:r>
            <a:r>
              <a:rPr sz="2000" b="1" spc="-39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00" dirty="0">
                <a:latin typeface="FZLTZHB--B51-0"/>
                <a:cs typeface="FZLTZHB--B51-0"/>
              </a:rPr>
              <a:t>.</a:t>
            </a:r>
            <a:r>
              <a:rPr sz="2000" b="1" spc="409" dirty="0">
                <a:latin typeface="FZLTZHB--B51-0"/>
                <a:cs typeface="FZLTZHB--B51-0"/>
              </a:rPr>
              <a:t>f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150" dirty="0">
                <a:latin typeface="FZLTZHB--B51-0"/>
                <a:cs typeface="FZLTZHB--B51-0"/>
              </a:rPr>
              <a:t>rma</a:t>
            </a:r>
            <a:r>
              <a:rPr sz="2000" b="1" spc="-90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70" dirty="0">
                <a:latin typeface="FZLTZHB--B51-0"/>
                <a:cs typeface="FZLTZHB--B51-0"/>
              </a:rPr>
              <a:t>i</a:t>
            </a:r>
            <a:r>
              <a:rPr sz="2000" b="1" spc="409" dirty="0">
                <a:latin typeface="FZLTZHB--B51-0"/>
                <a:cs typeface="FZLTZHB--B51-0"/>
              </a:rPr>
              <a:t>)</a:t>
            </a:r>
            <a:r>
              <a:rPr sz="2000" b="1" spc="34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5" dirty="0">
                <a:latin typeface="FZLTZHB--B51-0"/>
                <a:cs typeface="FZLTZHB--B51-0"/>
              </a:rPr>
              <a:t>en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5" dirty="0">
                <a:latin typeface="FZLTZHB--B51-0"/>
                <a:cs typeface="FZLTZHB--B51-0"/>
              </a:rPr>
              <a:t>tim</a:t>
            </a:r>
            <a:r>
              <a:rPr sz="2000" b="1" spc="25" dirty="0">
                <a:latin typeface="FZLTZHB--B51-0"/>
                <a:cs typeface="FZLTZHB--B51-0"/>
              </a:rPr>
              <a:t>e.</a:t>
            </a:r>
            <a:r>
              <a:rPr sz="2000" b="1" spc="20" dirty="0">
                <a:latin typeface="FZLTZHB--B51-0"/>
                <a:cs typeface="FZLTZHB--B51-0"/>
              </a:rPr>
              <a:t>s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-229" dirty="0">
                <a:latin typeface="FZLTZHB--B51-0"/>
                <a:cs typeface="FZLTZHB--B51-0"/>
              </a:rPr>
              <a:t>eep</a:t>
            </a:r>
            <a:r>
              <a:rPr sz="2000" b="1" spc="15" dirty="0">
                <a:latin typeface="FZLTZHB--B51-0"/>
                <a:cs typeface="FZLTZHB--B51-0"/>
              </a:rPr>
              <a:t>(</a:t>
            </a:r>
            <a:r>
              <a:rPr sz="2000" b="1" spc="40" dirty="0">
                <a:latin typeface="FZLTZHB--B51-0"/>
                <a:cs typeface="FZLTZHB--B51-0"/>
              </a:rPr>
              <a:t>0</a:t>
            </a:r>
            <a:r>
              <a:rPr sz="2000" b="1" spc="425" dirty="0">
                <a:latin typeface="FZLTZHB--B51-0"/>
                <a:cs typeface="FZLTZHB--B51-0"/>
              </a:rPr>
              <a:t>.</a:t>
            </a:r>
            <a:r>
              <a:rPr sz="2000" b="1" spc="170" dirty="0">
                <a:latin typeface="FZLTZHB--B51-0"/>
                <a:cs typeface="FZLTZHB--B51-0"/>
              </a:rPr>
              <a:t>1)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2828" y="4558379"/>
            <a:ext cx="1549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命令行执行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9360" y="3796284"/>
            <a:ext cx="3572255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8439" y="2302972"/>
            <a:ext cx="616648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文本进度条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实例完整效果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/>
              <a:t>完整效果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548" y="631586"/>
            <a:ext cx="2030730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800" b="1" spc="-235" dirty="0">
                <a:solidFill>
                  <a:srgbClr val="DF0000"/>
                </a:solidFill>
                <a:latin typeface="FZLTZHB--B51-0"/>
                <a:cs typeface="FZLTZHB--B51-0"/>
              </a:rPr>
              <a:t>#Te</a:t>
            </a:r>
            <a:r>
              <a:rPr sz="1800" b="1" spc="105" dirty="0">
                <a:solidFill>
                  <a:srgbClr val="DF0000"/>
                </a:solidFill>
                <a:latin typeface="FZLTZHB--B51-0"/>
                <a:cs typeface="FZLTZHB--B51-0"/>
              </a:rPr>
              <a:t>x</a:t>
            </a:r>
            <a:r>
              <a:rPr sz="1800" b="1" spc="70" dirty="0">
                <a:solidFill>
                  <a:srgbClr val="DF0000"/>
                </a:solidFill>
                <a:latin typeface="FZLTZHB--B51-0"/>
                <a:cs typeface="FZLTZHB--B51-0"/>
              </a:rPr>
              <a:t>t</a:t>
            </a:r>
            <a:r>
              <a:rPr sz="1800" b="1" spc="-120" dirty="0">
                <a:solidFill>
                  <a:srgbClr val="DF0000"/>
                </a:solidFill>
                <a:latin typeface="FZLTZHB--B51-0"/>
                <a:cs typeface="FZLTZHB--B51-0"/>
              </a:rPr>
              <a:t>Pr</a:t>
            </a:r>
            <a:r>
              <a:rPr sz="1800" b="1" spc="-125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1800" b="1" spc="-210" dirty="0">
                <a:solidFill>
                  <a:srgbClr val="DF0000"/>
                </a:solidFill>
                <a:latin typeface="FZLTZHB--B51-0"/>
                <a:cs typeface="FZLTZHB--B51-0"/>
              </a:rPr>
              <a:t>Bar</a:t>
            </a:r>
            <a:r>
              <a:rPr sz="1800" b="1" spc="-25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800" b="1" spc="-40" dirty="0">
                <a:solidFill>
                  <a:srgbClr val="DF0000"/>
                </a:solidFill>
                <a:latin typeface="FZLTZHB--B51-0"/>
                <a:cs typeface="FZLTZHB--B51-0"/>
              </a:rPr>
              <a:t>3.py</a:t>
            </a:r>
            <a:r>
              <a:rPr sz="1800" b="1" spc="-25" dirty="0">
                <a:solidFill>
                  <a:srgbClr val="DF0000"/>
                </a:solidFill>
                <a:latin typeface="FZLTZHB--B51-0"/>
                <a:cs typeface="FZLTZHB--B51-0"/>
              </a:rPr>
              <a:t> 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impo</a:t>
            </a: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8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315" dirty="0">
                <a:latin typeface="FZLTZHB--B51-0"/>
                <a:cs typeface="FZLTZHB--B51-0"/>
              </a:rPr>
              <a:t>t</a:t>
            </a:r>
            <a:r>
              <a:rPr sz="1800" b="1" spc="-175" dirty="0">
                <a:latin typeface="FZLTZHB--B51-0"/>
                <a:cs typeface="FZLTZHB--B51-0"/>
              </a:rPr>
              <a:t>ime</a:t>
            </a:r>
            <a:r>
              <a:rPr sz="1800" b="1" spc="-80" dirty="0">
                <a:latin typeface="FZLTZHB--B51-0"/>
                <a:cs typeface="FZLTZHB--B51-0"/>
              </a:rPr>
              <a:t> </a:t>
            </a:r>
            <a:r>
              <a:rPr sz="1800" b="1" spc="-35" dirty="0">
                <a:latin typeface="FZLTZHB--B51-0"/>
                <a:cs typeface="FZLTZHB--B51-0"/>
              </a:rPr>
              <a:t>scale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50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776" y="1605645"/>
            <a:ext cx="8047990" cy="323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85260" indent="-635">
              <a:lnSpc>
                <a:spcPct val="120000"/>
              </a:lnSpc>
            </a:pPr>
            <a:r>
              <a:rPr sz="1800" b="1" spc="114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执行开始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10" dirty="0">
                <a:latin typeface="FZLTZHB--B51-0"/>
                <a:cs typeface="FZLTZHB--B51-0"/>
              </a:rPr>
              <a:t>.center(s</a:t>
            </a:r>
            <a:r>
              <a:rPr sz="1800" b="1" spc="20" dirty="0">
                <a:latin typeface="FZLTZHB--B51-0"/>
                <a:cs typeface="FZLTZHB--B51-0"/>
              </a:rPr>
              <a:t>c</a:t>
            </a:r>
            <a:r>
              <a:rPr sz="1800" b="1" spc="145" dirty="0">
                <a:latin typeface="FZLTZHB--B51-0"/>
                <a:cs typeface="FZLTZHB--B51-0"/>
              </a:rPr>
              <a:t>ale</a:t>
            </a:r>
            <a:r>
              <a:rPr sz="1800" b="1" spc="90" dirty="0">
                <a:latin typeface="FZLTZHB--B51-0"/>
                <a:cs typeface="FZLTZHB--B51-0"/>
              </a:rPr>
              <a:t>/</a:t>
            </a:r>
            <a:r>
              <a:rPr sz="1800" b="1" spc="210" dirty="0">
                <a:latin typeface="FZLTZHB--B51-0"/>
                <a:cs typeface="FZLTZHB--B51-0"/>
              </a:rPr>
              <a:t>/2,</a:t>
            </a:r>
            <a:r>
              <a:rPr sz="1800" b="1" spc="135" dirty="0">
                <a:latin typeface="FZLTZHB--B51-0"/>
                <a:cs typeface="FZLTZHB--B51-0"/>
              </a:rPr>
              <a:t> </a:t>
            </a:r>
            <a:r>
              <a:rPr sz="1800" b="1" spc="105" dirty="0">
                <a:latin typeface="FZLTZHB--B51-0"/>
                <a:cs typeface="FZLTZHB--B51-0"/>
              </a:rPr>
              <a:t>star</a:t>
            </a:r>
            <a:r>
              <a:rPr sz="1800" b="1" spc="80" dirty="0">
                <a:latin typeface="FZLTZHB--B51-0"/>
                <a:cs typeface="FZLTZHB--B51-0"/>
              </a:rPr>
              <a:t>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50" dirty="0">
                <a:latin typeface="FZLTZHB--B51-0"/>
                <a:cs typeface="FZLTZHB--B51-0"/>
              </a:rPr>
              <a:t>time</a:t>
            </a:r>
            <a:r>
              <a:rPr sz="1800" b="1" spc="110" dirty="0">
                <a:latin typeface="FZLTZHB--B51-0"/>
                <a:cs typeface="FZLTZHB--B51-0"/>
              </a:rPr>
              <a:t>.per</a:t>
            </a:r>
            <a:r>
              <a:rPr sz="1800" b="1" spc="80" dirty="0">
                <a:latin typeface="FZLTZHB--B51-0"/>
                <a:cs typeface="FZLTZHB--B51-0"/>
              </a:rPr>
              <a:t>f</a:t>
            </a:r>
            <a:r>
              <a:rPr sz="1800" b="1" spc="-210" dirty="0">
                <a:latin typeface="FZLTZHB--B51-0"/>
                <a:cs typeface="FZLTZHB--B51-0"/>
              </a:rPr>
              <a:t>_c</a:t>
            </a:r>
            <a:r>
              <a:rPr sz="1800" b="1" spc="-200" dirty="0">
                <a:latin typeface="FZLTZHB--B51-0"/>
                <a:cs typeface="FZLTZHB--B51-0"/>
              </a:rPr>
              <a:t>o</a:t>
            </a:r>
            <a:r>
              <a:rPr sz="1800" b="1" spc="-85" dirty="0">
                <a:latin typeface="FZLTZHB--B51-0"/>
                <a:cs typeface="FZLTZHB--B51-0"/>
              </a:rPr>
              <a:t>unt</a:t>
            </a:r>
            <a:r>
              <a:rPr sz="1800" b="1" spc="-90" dirty="0">
                <a:latin typeface="FZLTZHB--B51-0"/>
                <a:cs typeface="FZLTZHB--B51-0"/>
              </a:rPr>
              <a:t>e</a:t>
            </a:r>
            <a:r>
              <a:rPr sz="1800" b="1" spc="210" dirty="0">
                <a:latin typeface="FZLTZHB--B51-0"/>
                <a:cs typeface="FZLTZHB--B51-0"/>
              </a:rPr>
              <a:t>r</a:t>
            </a:r>
            <a:r>
              <a:rPr sz="1800" b="1" spc="270" dirty="0">
                <a:latin typeface="FZLTZHB--B51-0"/>
                <a:cs typeface="FZLTZHB--B51-0"/>
              </a:rPr>
              <a:t>()</a:t>
            </a:r>
            <a:endParaRPr sz="1800" dirty="0">
              <a:latin typeface="FZLTZHB--B51-0"/>
              <a:cs typeface="FZLTZHB--B51-0"/>
            </a:endParaRPr>
          </a:p>
          <a:p>
            <a:pPr marL="512445" marR="5019040" indent="-500380">
              <a:lnSpc>
                <a:spcPct val="120000"/>
              </a:lnSpc>
            </a:pP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800" b="1" spc="-7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1800" b="1" spc="-7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800" b="1" spc="-215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1800" b="1" dirty="0">
                <a:latin typeface="FZLTZHB--B51-0"/>
                <a:cs typeface="FZLTZHB--B51-0"/>
              </a:rPr>
              <a:t>(s</a:t>
            </a:r>
            <a:r>
              <a:rPr sz="1800" b="1" spc="10" dirty="0">
                <a:latin typeface="FZLTZHB--B51-0"/>
                <a:cs typeface="FZLTZHB--B51-0"/>
              </a:rPr>
              <a:t>c</a:t>
            </a:r>
            <a:r>
              <a:rPr sz="1800" b="1" spc="25" dirty="0">
                <a:latin typeface="FZLTZHB--B51-0"/>
                <a:cs typeface="FZLTZHB--B51-0"/>
              </a:rPr>
              <a:t>al</a:t>
            </a:r>
            <a:r>
              <a:rPr sz="1800" b="1" spc="50" dirty="0">
                <a:latin typeface="FZLTZHB--B51-0"/>
                <a:cs typeface="FZLTZHB--B51-0"/>
              </a:rPr>
              <a:t>e</a:t>
            </a:r>
            <a:r>
              <a:rPr sz="1800" b="1" spc="110" dirty="0">
                <a:latin typeface="FZLTZHB--B51-0"/>
                <a:cs typeface="FZLTZHB--B51-0"/>
              </a:rPr>
              <a:t>+1):</a:t>
            </a:r>
            <a:r>
              <a:rPr sz="1800" b="1" spc="60" dirty="0">
                <a:latin typeface="FZLTZHB--B51-0"/>
                <a:cs typeface="FZLTZHB--B51-0"/>
              </a:rPr>
              <a:t> </a:t>
            </a:r>
            <a:r>
              <a:rPr sz="1800" b="1" spc="-200" dirty="0">
                <a:latin typeface="FZLTZHB--B51-0"/>
                <a:cs typeface="FZLTZHB--B51-0"/>
              </a:rPr>
              <a:t>a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500" dirty="0">
                <a:solidFill>
                  <a:srgbClr val="1DB41D"/>
                </a:solidFill>
                <a:latin typeface="FZLTZHB--B51-0"/>
                <a:cs typeface="FZLTZHB--B51-0"/>
              </a:rPr>
              <a:t>'*</a:t>
            </a:r>
            <a:r>
              <a:rPr sz="1800" b="1" spc="32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145" dirty="0">
                <a:latin typeface="FZLTZHB--B51-0"/>
                <a:cs typeface="FZLTZHB--B51-0"/>
              </a:rPr>
              <a:t>*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endParaRPr sz="1800" dirty="0">
              <a:latin typeface="FZLTZHB--B51-0"/>
              <a:cs typeface="FZLTZHB--B51-0"/>
            </a:endParaRPr>
          </a:p>
          <a:p>
            <a:pPr marL="512445" marR="4893310">
              <a:lnSpc>
                <a:spcPct val="120000"/>
              </a:lnSpc>
            </a:pPr>
            <a:r>
              <a:rPr sz="1800" b="1" spc="-215" dirty="0">
                <a:latin typeface="FZLTZHB--B51-0"/>
                <a:cs typeface="FZLTZHB--B51-0"/>
              </a:rPr>
              <a:t>b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560" dirty="0">
                <a:solidFill>
                  <a:srgbClr val="1DB41D"/>
                </a:solidFill>
                <a:latin typeface="FZLTZHB--B51-0"/>
                <a:cs typeface="FZLTZHB--B51-0"/>
              </a:rPr>
              <a:t>'.</a:t>
            </a:r>
            <a:r>
              <a:rPr sz="1800" b="1" spc="44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145" dirty="0">
                <a:latin typeface="FZLTZHB--B51-0"/>
                <a:cs typeface="FZLTZHB--B51-0"/>
              </a:rPr>
              <a:t>*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dirty="0">
                <a:latin typeface="FZLTZHB--B51-0"/>
                <a:cs typeface="FZLTZHB--B51-0"/>
              </a:rPr>
              <a:t>(s</a:t>
            </a:r>
            <a:r>
              <a:rPr sz="1800" b="1" spc="10" dirty="0">
                <a:latin typeface="FZLTZHB--B51-0"/>
                <a:cs typeface="FZLTZHB--B51-0"/>
              </a:rPr>
              <a:t>c</a:t>
            </a:r>
            <a:r>
              <a:rPr sz="1800" b="1" spc="25" dirty="0">
                <a:latin typeface="FZLTZHB--B51-0"/>
                <a:cs typeface="FZLTZHB--B51-0"/>
              </a:rPr>
              <a:t>al</a:t>
            </a:r>
            <a:r>
              <a:rPr sz="1800" b="1" spc="45" dirty="0">
                <a:latin typeface="FZLTZHB--B51-0"/>
                <a:cs typeface="FZLTZHB--B51-0"/>
              </a:rPr>
              <a:t>e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5" dirty="0">
                <a:latin typeface="FZLTZHB--B51-0"/>
                <a:cs typeface="FZLTZHB--B51-0"/>
              </a:rPr>
              <a:t> </a:t>
            </a:r>
            <a:r>
              <a:rPr sz="1800" b="1" spc="520" dirty="0">
                <a:latin typeface="FZLTZHB--B51-0"/>
                <a:cs typeface="FZLTZHB--B51-0"/>
              </a:rPr>
              <a:t>i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-150" dirty="0">
                <a:latin typeface="FZLTZHB--B51-0"/>
                <a:cs typeface="FZLTZHB--B51-0"/>
              </a:rPr>
              <a:t>c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505" dirty="0">
                <a:latin typeface="FZLTZHB--B51-0"/>
                <a:cs typeface="FZLTZHB--B51-0"/>
              </a:rPr>
              <a:t>i</a:t>
            </a:r>
            <a:r>
              <a:rPr sz="1800" b="1" spc="105" dirty="0">
                <a:latin typeface="FZLTZHB--B51-0"/>
                <a:cs typeface="FZLTZHB--B51-0"/>
              </a:rPr>
              <a:t>/</a:t>
            </a:r>
            <a:r>
              <a:rPr sz="1800" b="1" spc="220" dirty="0">
                <a:latin typeface="FZLTZHB--B51-0"/>
                <a:cs typeface="FZLTZHB--B51-0"/>
              </a:rPr>
              <a:t>s</a:t>
            </a:r>
            <a:r>
              <a:rPr sz="1800" b="1" spc="45" dirty="0">
                <a:latin typeface="FZLTZHB--B51-0"/>
                <a:cs typeface="FZLTZHB--B51-0"/>
              </a:rPr>
              <a:t>cale</a:t>
            </a:r>
            <a:r>
              <a:rPr sz="1800" b="1" spc="40" dirty="0">
                <a:latin typeface="FZLTZHB--B51-0"/>
                <a:cs typeface="FZLTZHB--B51-0"/>
              </a:rPr>
              <a:t>)</a:t>
            </a:r>
            <a:r>
              <a:rPr sz="1800" b="1" spc="-15" dirty="0">
                <a:latin typeface="FZLTZHB--B51-0"/>
                <a:cs typeface="FZLTZHB--B51-0"/>
              </a:rPr>
              <a:t>*1</a:t>
            </a:r>
            <a:r>
              <a:rPr sz="1800" b="1" spc="-10" dirty="0">
                <a:latin typeface="FZLTZHB--B51-0"/>
                <a:cs typeface="FZLTZHB--B51-0"/>
              </a:rPr>
              <a:t>0</a:t>
            </a:r>
            <a:r>
              <a:rPr sz="1800" b="1" spc="-220" dirty="0">
                <a:latin typeface="FZLTZHB--B51-0"/>
                <a:cs typeface="FZLTZHB--B51-0"/>
              </a:rPr>
              <a:t>0</a:t>
            </a:r>
            <a:endParaRPr sz="1800" dirty="0">
              <a:latin typeface="FZLTZHB--B51-0"/>
              <a:cs typeface="FZLTZHB--B51-0"/>
            </a:endParaRPr>
          </a:p>
          <a:p>
            <a:pPr marL="512445">
              <a:lnSpc>
                <a:spcPct val="100000"/>
              </a:lnSpc>
              <a:spcBef>
                <a:spcPts val="430"/>
              </a:spcBef>
            </a:pP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5" dirty="0">
                <a:latin typeface="FZLTZHB--B51-0"/>
                <a:cs typeface="FZLTZHB--B51-0"/>
              </a:rPr>
              <a:t>u</a:t>
            </a:r>
            <a:r>
              <a:rPr sz="1800" b="1" dirty="0">
                <a:latin typeface="FZLTZHB--B51-0"/>
                <a:cs typeface="FZLTZHB--B51-0"/>
              </a:rPr>
              <a:t>r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484" dirty="0">
                <a:latin typeface="FZLTZHB--B51-0"/>
                <a:cs typeface="FZLTZHB--B51-0"/>
              </a:rPr>
              <a:t>t</a:t>
            </a:r>
            <a:r>
              <a:rPr sz="1800" b="1" spc="345" dirty="0">
                <a:latin typeface="FZLTZHB--B51-0"/>
                <a:cs typeface="FZLTZHB--B51-0"/>
              </a:rPr>
              <a:t>i</a:t>
            </a:r>
            <a:r>
              <a:rPr sz="1800" b="1" spc="-215" dirty="0">
                <a:latin typeface="FZLTZHB--B51-0"/>
                <a:cs typeface="FZLTZHB--B51-0"/>
              </a:rPr>
              <a:t>me.p</a:t>
            </a:r>
            <a:r>
              <a:rPr sz="1800" b="1" spc="-204" dirty="0">
                <a:latin typeface="FZLTZHB--B51-0"/>
                <a:cs typeface="FZLTZHB--B51-0"/>
              </a:rPr>
              <a:t>e</a:t>
            </a:r>
            <a:r>
              <a:rPr sz="1800" b="1" spc="75" dirty="0">
                <a:latin typeface="FZLTZHB--B51-0"/>
                <a:cs typeface="FZLTZHB--B51-0"/>
              </a:rPr>
              <a:t>rf</a:t>
            </a:r>
            <a:r>
              <a:rPr sz="1800" b="1" spc="150" dirty="0">
                <a:latin typeface="FZLTZHB--B51-0"/>
                <a:cs typeface="FZLTZHB--B51-0"/>
              </a:rPr>
              <a:t>_</a:t>
            </a:r>
            <a:r>
              <a:rPr sz="1800" b="1" spc="-200" dirty="0">
                <a:latin typeface="FZLTZHB--B51-0"/>
                <a:cs typeface="FZLTZHB--B51-0"/>
              </a:rPr>
              <a:t>cou</a:t>
            </a:r>
            <a:r>
              <a:rPr sz="1800" b="1" spc="-195" dirty="0">
                <a:latin typeface="FZLTZHB--B51-0"/>
                <a:cs typeface="FZLTZHB--B51-0"/>
              </a:rPr>
              <a:t>n</a:t>
            </a:r>
            <a:r>
              <a:rPr sz="1800" b="1" spc="100" dirty="0">
                <a:latin typeface="FZLTZHB--B51-0"/>
                <a:cs typeface="FZLTZHB--B51-0"/>
              </a:rPr>
              <a:t>ter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50" dirty="0">
                <a:latin typeface="FZLTZHB--B51-0"/>
                <a:cs typeface="FZLTZHB--B51-0"/>
              </a:rPr>
              <a:t>star</a:t>
            </a:r>
            <a:r>
              <a:rPr sz="1800" b="1" spc="310" dirty="0">
                <a:latin typeface="FZLTZHB--B51-0"/>
                <a:cs typeface="FZLTZHB--B51-0"/>
              </a:rPr>
              <a:t>t</a:t>
            </a:r>
            <a:endParaRPr sz="1800" dirty="0">
              <a:latin typeface="FZLTZHB--B51-0"/>
              <a:cs typeface="FZLTZHB--B51-0"/>
            </a:endParaRPr>
          </a:p>
          <a:p>
            <a:pPr marL="512445" marR="5080">
              <a:lnSpc>
                <a:spcPct val="120000"/>
              </a:lnSpc>
            </a:pPr>
            <a:r>
              <a:rPr sz="1800" b="1" spc="-210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1800" b="1" spc="125" dirty="0">
                <a:solidFill>
                  <a:srgbClr val="900090"/>
                </a:solidFill>
                <a:latin typeface="FZLTZHB--B51-0"/>
                <a:cs typeface="FZLTZHB--B51-0"/>
              </a:rPr>
              <a:t>ri</a:t>
            </a:r>
            <a:r>
              <a:rPr sz="1800" b="1" spc="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800" b="1" spc="30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3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8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r{:^</a:t>
            </a:r>
            <a:r>
              <a:rPr sz="1800" b="1" spc="17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185" dirty="0">
                <a:solidFill>
                  <a:srgbClr val="1DB41D"/>
                </a:solidFill>
                <a:latin typeface="FZLTZHB--B51-0"/>
                <a:cs typeface="FZLTZHB--B51-0"/>
              </a:rPr>
              <a:t>.0</a:t>
            </a:r>
            <a:r>
              <a:rPr sz="1800" b="1" spc="13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8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}%[{</a:t>
            </a:r>
            <a:r>
              <a:rPr sz="18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8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&gt;{</a:t>
            </a:r>
            <a:r>
              <a:rPr sz="18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]{</a:t>
            </a:r>
            <a:r>
              <a:rPr sz="1800" b="1" spc="31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204" dirty="0">
                <a:solidFill>
                  <a:srgbClr val="1DB41D"/>
                </a:solidFill>
                <a:latin typeface="FZLTZHB--B51-0"/>
                <a:cs typeface="FZLTZHB--B51-0"/>
              </a:rPr>
              <a:t>.2f</a:t>
            </a:r>
            <a:r>
              <a:rPr sz="18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s"</a:t>
            </a:r>
            <a:r>
              <a:rPr sz="1800" b="1" spc="130" dirty="0">
                <a:latin typeface="FZLTZHB--B51-0"/>
                <a:cs typeface="FZLTZHB--B51-0"/>
              </a:rPr>
              <a:t>.f</a:t>
            </a:r>
            <a:r>
              <a:rPr sz="1800" b="1" spc="270" dirty="0">
                <a:latin typeface="FZLTZHB--B51-0"/>
                <a:cs typeface="FZLTZHB--B51-0"/>
              </a:rPr>
              <a:t>o</a:t>
            </a:r>
            <a:r>
              <a:rPr sz="1800" b="1" spc="-280" dirty="0">
                <a:latin typeface="FZLTZHB--B51-0"/>
                <a:cs typeface="FZLTZHB--B51-0"/>
              </a:rPr>
              <a:t>rm</a:t>
            </a:r>
            <a:r>
              <a:rPr sz="1800" b="1" spc="-250" dirty="0">
                <a:latin typeface="FZLTZHB--B51-0"/>
                <a:cs typeface="FZLTZHB--B51-0"/>
              </a:rPr>
              <a:t>a</a:t>
            </a:r>
            <a:r>
              <a:rPr sz="1800" b="1" spc="305" dirty="0">
                <a:latin typeface="FZLTZHB--B51-0"/>
                <a:cs typeface="FZLTZHB--B51-0"/>
              </a:rPr>
              <a:t>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160" dirty="0">
                <a:latin typeface="FZLTZHB--B51-0"/>
                <a:cs typeface="FZLTZHB--B51-0"/>
              </a:rPr>
              <a:t>c</a:t>
            </a:r>
            <a:r>
              <a:rPr sz="1800" b="1" spc="90" dirty="0">
                <a:latin typeface="FZLTZHB--B51-0"/>
                <a:cs typeface="FZLTZHB--B51-0"/>
              </a:rPr>
              <a:t>,</a:t>
            </a:r>
            <a:r>
              <a:rPr sz="1800" b="1" spc="30" dirty="0">
                <a:latin typeface="FZLTZHB--B51-0"/>
                <a:cs typeface="FZLTZHB--B51-0"/>
              </a:rPr>
              <a:t>a,b,</a:t>
            </a:r>
            <a:r>
              <a:rPr sz="1800" b="1" spc="50" dirty="0">
                <a:latin typeface="FZLTZHB--B51-0"/>
                <a:cs typeface="FZLTZHB--B51-0"/>
              </a:rPr>
              <a:t>d</a:t>
            </a:r>
            <a:r>
              <a:rPr sz="1800" b="1" spc="-5" dirty="0">
                <a:latin typeface="FZLTZHB--B51-0"/>
                <a:cs typeface="FZLTZHB--B51-0"/>
              </a:rPr>
              <a:t>ur</a:t>
            </a:r>
            <a:r>
              <a:rPr sz="1800" b="1" spc="280" dirty="0">
                <a:latin typeface="FZLTZHB--B51-0"/>
                <a:cs typeface="FZLTZHB--B51-0"/>
              </a:rPr>
              <a:t>)</a:t>
            </a:r>
            <a:r>
              <a:rPr sz="1800" b="1" spc="-60" dirty="0">
                <a:latin typeface="FZLTZHB--B51-0"/>
                <a:cs typeface="FZLTZHB--B51-0"/>
              </a:rPr>
              <a:t>,end</a:t>
            </a:r>
            <a:r>
              <a:rPr sz="1800" b="1" spc="-220" dirty="0">
                <a:latin typeface="FZLTZHB--B51-0"/>
                <a:cs typeface="FZLTZHB--B51-0"/>
              </a:rPr>
              <a:t>=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''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315" dirty="0">
                <a:latin typeface="FZLTZHB--B51-0"/>
                <a:cs typeface="FZLTZHB--B51-0"/>
              </a:rPr>
              <a:t>t</a:t>
            </a:r>
            <a:r>
              <a:rPr sz="1800" b="1" spc="-170" dirty="0">
                <a:latin typeface="FZLTZHB--B51-0"/>
                <a:cs typeface="FZLTZHB--B51-0"/>
              </a:rPr>
              <a:t>ime</a:t>
            </a:r>
            <a:r>
              <a:rPr sz="1800" b="1" spc="120" dirty="0">
                <a:latin typeface="FZLTZHB--B51-0"/>
                <a:cs typeface="FZLTZHB--B51-0"/>
              </a:rPr>
              <a:t>.sl</a:t>
            </a:r>
            <a:r>
              <a:rPr sz="1800" b="1" spc="210" dirty="0">
                <a:latin typeface="FZLTZHB--B51-0"/>
                <a:cs typeface="FZLTZHB--B51-0"/>
              </a:rPr>
              <a:t>e</a:t>
            </a:r>
            <a:r>
              <a:rPr sz="1800" b="1" spc="-215" dirty="0">
                <a:latin typeface="FZLTZHB--B51-0"/>
                <a:cs typeface="FZLTZHB--B51-0"/>
              </a:rPr>
              <a:t>ep</a:t>
            </a:r>
            <a:r>
              <a:rPr sz="1800" b="1" spc="160" dirty="0">
                <a:latin typeface="FZLTZHB--B51-0"/>
                <a:cs typeface="FZLTZHB--B51-0"/>
              </a:rPr>
              <a:t>(0</a:t>
            </a:r>
            <a:r>
              <a:rPr sz="1800" b="1" spc="110" dirty="0">
                <a:latin typeface="FZLTZHB--B51-0"/>
                <a:cs typeface="FZLTZHB--B51-0"/>
              </a:rPr>
              <a:t>.</a:t>
            </a:r>
            <a:r>
              <a:rPr sz="1800" b="1" spc="155" dirty="0">
                <a:latin typeface="FZLTZHB--B51-0"/>
                <a:cs typeface="FZLTZHB--B51-0"/>
              </a:rPr>
              <a:t>1)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14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8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n"</a:t>
            </a:r>
            <a:r>
              <a:rPr sz="1800" b="1" spc="-245" dirty="0">
                <a:latin typeface="FZLTZHB--B51-0"/>
                <a:cs typeface="FZLTZHB--B51-0"/>
              </a:rPr>
              <a:t>+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执行结束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0" dirty="0">
                <a:latin typeface="FZLTZHB--B51-0"/>
                <a:cs typeface="FZLTZHB--B51-0"/>
              </a:rPr>
              <a:t>.cent</a:t>
            </a:r>
            <a:r>
              <a:rPr sz="1800" b="1" spc="35" dirty="0">
                <a:latin typeface="FZLTZHB--B51-0"/>
                <a:cs typeface="FZLTZHB--B51-0"/>
              </a:rPr>
              <a:t>er(</a:t>
            </a:r>
            <a:r>
              <a:rPr sz="1800" b="1" spc="55" dirty="0">
                <a:latin typeface="FZLTZHB--B51-0"/>
                <a:cs typeface="FZLTZHB--B51-0"/>
              </a:rPr>
              <a:t>s</a:t>
            </a:r>
            <a:r>
              <a:rPr sz="1800" b="1" spc="65" dirty="0">
                <a:latin typeface="FZLTZHB--B51-0"/>
                <a:cs typeface="FZLTZHB--B51-0"/>
              </a:rPr>
              <a:t>ca</a:t>
            </a:r>
            <a:r>
              <a:rPr sz="1800" b="1" spc="30" dirty="0">
                <a:latin typeface="FZLTZHB--B51-0"/>
                <a:cs typeface="FZLTZHB--B51-0"/>
              </a:rPr>
              <a:t>l</a:t>
            </a:r>
            <a:r>
              <a:rPr sz="1800" b="1" spc="100" dirty="0">
                <a:latin typeface="FZLTZHB--B51-0"/>
                <a:cs typeface="FZLTZHB--B51-0"/>
              </a:rPr>
              <a:t>e//</a:t>
            </a:r>
            <a:r>
              <a:rPr sz="1800" b="1" spc="165" dirty="0">
                <a:latin typeface="FZLTZHB--B51-0"/>
                <a:cs typeface="FZLTZHB--B51-0"/>
              </a:rPr>
              <a:t>2</a:t>
            </a:r>
            <a:r>
              <a:rPr sz="1800" b="1" spc="400" dirty="0">
                <a:latin typeface="FZLTZHB--B51-0"/>
                <a:cs typeface="FZLTZHB--B51-0"/>
              </a:rPr>
              <a:t>,</a:t>
            </a:r>
            <a:r>
              <a:rPr sz="1800" b="1" spc="58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70" dirty="0">
                <a:latin typeface="FZLTZHB--B51-0"/>
                <a:cs typeface="FZLTZHB--B51-0"/>
              </a:rPr>
              <a:t>))</a:t>
            </a:r>
            <a:endParaRPr sz="1800" dirty="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2612" y="1619138"/>
            <a:ext cx="650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70" dirty="0">
                <a:latin typeface="FZLTZHB--B51-0"/>
                <a:cs typeface="FZLTZHB--B51-0"/>
              </a:rPr>
              <a:t>))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43044" y="2488692"/>
            <a:ext cx="4320539" cy="582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31987" y="2400112"/>
            <a:ext cx="53517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准备好电脑，与老师一起编码吧！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5932" y="2302972"/>
            <a:ext cx="5151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文本进度条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举一反三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276" y="227075"/>
            <a:ext cx="8028940" cy="4445635"/>
          </a:xfrm>
          <a:custGeom>
            <a:avLst/>
            <a:gdLst/>
            <a:ahLst/>
            <a:cxnLst/>
            <a:rect l="l" t="t" r="r" b="b"/>
            <a:pathLst>
              <a:path w="8028940" h="4445635">
                <a:moveTo>
                  <a:pt x="0" y="0"/>
                </a:moveTo>
                <a:lnTo>
                  <a:pt x="8028432" y="0"/>
                </a:lnTo>
                <a:lnTo>
                  <a:pt x="8028432" y="4445508"/>
                </a:lnTo>
                <a:lnTo>
                  <a:pt x="0" y="444550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308" y="374470"/>
            <a:ext cx="4069079" cy="288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42795">
              <a:lnSpc>
                <a:spcPct val="120000"/>
              </a:lnSpc>
            </a:pPr>
            <a:r>
              <a:rPr sz="1800" b="1" spc="-235" dirty="0">
                <a:solidFill>
                  <a:srgbClr val="DF0000"/>
                </a:solidFill>
                <a:latin typeface="FZLTZHB--B51-0"/>
                <a:cs typeface="FZLTZHB--B51-0"/>
              </a:rPr>
              <a:t>#Te</a:t>
            </a:r>
            <a:r>
              <a:rPr sz="1800" b="1" spc="105" dirty="0">
                <a:solidFill>
                  <a:srgbClr val="DF0000"/>
                </a:solidFill>
                <a:latin typeface="FZLTZHB--B51-0"/>
                <a:cs typeface="FZLTZHB--B51-0"/>
              </a:rPr>
              <a:t>x</a:t>
            </a:r>
            <a:r>
              <a:rPr sz="1800" b="1" spc="70" dirty="0">
                <a:solidFill>
                  <a:srgbClr val="DF0000"/>
                </a:solidFill>
                <a:latin typeface="FZLTZHB--B51-0"/>
                <a:cs typeface="FZLTZHB--B51-0"/>
              </a:rPr>
              <a:t>t</a:t>
            </a:r>
            <a:r>
              <a:rPr sz="1800" b="1" spc="-120" dirty="0">
                <a:solidFill>
                  <a:srgbClr val="DF0000"/>
                </a:solidFill>
                <a:latin typeface="FZLTZHB--B51-0"/>
                <a:cs typeface="FZLTZHB--B51-0"/>
              </a:rPr>
              <a:t>Pr</a:t>
            </a:r>
            <a:r>
              <a:rPr sz="1800" b="1" spc="-125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1800" b="1" spc="-210" dirty="0">
                <a:solidFill>
                  <a:srgbClr val="DF0000"/>
                </a:solidFill>
                <a:latin typeface="FZLTZHB--B51-0"/>
                <a:cs typeface="FZLTZHB--B51-0"/>
              </a:rPr>
              <a:t>Bar</a:t>
            </a:r>
            <a:r>
              <a:rPr sz="1800" b="1" spc="-25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800" b="1" spc="-40" dirty="0">
                <a:solidFill>
                  <a:srgbClr val="DF0000"/>
                </a:solidFill>
                <a:latin typeface="FZLTZHB--B51-0"/>
                <a:cs typeface="FZLTZHB--B51-0"/>
              </a:rPr>
              <a:t>3.py</a:t>
            </a:r>
            <a:r>
              <a:rPr sz="1800" b="1" spc="-25" dirty="0">
                <a:solidFill>
                  <a:srgbClr val="DF0000"/>
                </a:solidFill>
                <a:latin typeface="FZLTZHB--B51-0"/>
                <a:cs typeface="FZLTZHB--B51-0"/>
              </a:rPr>
              <a:t> 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impo</a:t>
            </a: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8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315" dirty="0">
                <a:latin typeface="FZLTZHB--B51-0"/>
                <a:cs typeface="FZLTZHB--B51-0"/>
              </a:rPr>
              <a:t>t</a:t>
            </a:r>
            <a:r>
              <a:rPr sz="1800" b="1" spc="-175" dirty="0">
                <a:latin typeface="FZLTZHB--B51-0"/>
                <a:cs typeface="FZLTZHB--B51-0"/>
              </a:rPr>
              <a:t>ime</a:t>
            </a:r>
            <a:r>
              <a:rPr sz="1800" b="1" spc="-80" dirty="0">
                <a:latin typeface="FZLTZHB--B51-0"/>
                <a:cs typeface="FZLTZHB--B51-0"/>
              </a:rPr>
              <a:t> </a:t>
            </a:r>
            <a:r>
              <a:rPr sz="1800" b="1" spc="-35" dirty="0">
                <a:latin typeface="FZLTZHB--B51-0"/>
                <a:cs typeface="FZLTZHB--B51-0"/>
              </a:rPr>
              <a:t>scale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50</a:t>
            </a:r>
            <a:endParaRPr sz="1800">
              <a:latin typeface="FZLTZHB--B51-0"/>
              <a:cs typeface="FZLTZHB--B51-0"/>
            </a:endParaRPr>
          </a:p>
          <a:p>
            <a:pPr marL="12700" marR="5080" indent="-635">
              <a:lnSpc>
                <a:spcPct val="120000"/>
              </a:lnSpc>
            </a:pPr>
            <a:r>
              <a:rPr sz="1800" b="1" spc="114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执行开始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10" dirty="0">
                <a:latin typeface="FZLTZHB--B51-0"/>
                <a:cs typeface="FZLTZHB--B51-0"/>
              </a:rPr>
              <a:t>.center(s</a:t>
            </a:r>
            <a:r>
              <a:rPr sz="1800" b="1" spc="20" dirty="0">
                <a:latin typeface="FZLTZHB--B51-0"/>
                <a:cs typeface="FZLTZHB--B51-0"/>
              </a:rPr>
              <a:t>c</a:t>
            </a:r>
            <a:r>
              <a:rPr sz="1800" b="1" spc="145" dirty="0">
                <a:latin typeface="FZLTZHB--B51-0"/>
                <a:cs typeface="FZLTZHB--B51-0"/>
              </a:rPr>
              <a:t>ale</a:t>
            </a:r>
            <a:r>
              <a:rPr sz="1800" b="1" spc="90" dirty="0">
                <a:latin typeface="FZLTZHB--B51-0"/>
                <a:cs typeface="FZLTZHB--B51-0"/>
              </a:rPr>
              <a:t>/</a:t>
            </a:r>
            <a:r>
              <a:rPr sz="1800" b="1" spc="210" dirty="0">
                <a:latin typeface="FZLTZHB--B51-0"/>
                <a:cs typeface="FZLTZHB--B51-0"/>
              </a:rPr>
              <a:t>/2,</a:t>
            </a:r>
            <a:r>
              <a:rPr sz="1800" b="1" spc="135" dirty="0">
                <a:latin typeface="FZLTZHB--B51-0"/>
                <a:cs typeface="FZLTZHB--B51-0"/>
              </a:rPr>
              <a:t> </a:t>
            </a:r>
            <a:r>
              <a:rPr sz="1800" b="1" spc="105" dirty="0">
                <a:latin typeface="FZLTZHB--B51-0"/>
                <a:cs typeface="FZLTZHB--B51-0"/>
              </a:rPr>
              <a:t>star</a:t>
            </a:r>
            <a:r>
              <a:rPr sz="1800" b="1" spc="80" dirty="0">
                <a:latin typeface="FZLTZHB--B51-0"/>
                <a:cs typeface="FZLTZHB--B51-0"/>
              </a:rPr>
              <a:t>t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50" dirty="0">
                <a:latin typeface="FZLTZHB--B51-0"/>
                <a:cs typeface="FZLTZHB--B51-0"/>
              </a:rPr>
              <a:t>time</a:t>
            </a:r>
            <a:r>
              <a:rPr sz="1800" b="1" spc="110" dirty="0">
                <a:latin typeface="FZLTZHB--B51-0"/>
                <a:cs typeface="FZLTZHB--B51-0"/>
              </a:rPr>
              <a:t>.per</a:t>
            </a:r>
            <a:r>
              <a:rPr sz="1800" b="1" spc="80" dirty="0">
                <a:latin typeface="FZLTZHB--B51-0"/>
                <a:cs typeface="FZLTZHB--B51-0"/>
              </a:rPr>
              <a:t>f</a:t>
            </a:r>
            <a:r>
              <a:rPr sz="1800" b="1" spc="-210" dirty="0">
                <a:latin typeface="FZLTZHB--B51-0"/>
                <a:cs typeface="FZLTZHB--B51-0"/>
              </a:rPr>
              <a:t>_c</a:t>
            </a:r>
            <a:r>
              <a:rPr sz="1800" b="1" spc="-200" dirty="0">
                <a:latin typeface="FZLTZHB--B51-0"/>
                <a:cs typeface="FZLTZHB--B51-0"/>
              </a:rPr>
              <a:t>o</a:t>
            </a:r>
            <a:r>
              <a:rPr sz="1800" b="1" spc="-85" dirty="0">
                <a:latin typeface="FZLTZHB--B51-0"/>
                <a:cs typeface="FZLTZHB--B51-0"/>
              </a:rPr>
              <a:t>unt</a:t>
            </a:r>
            <a:r>
              <a:rPr sz="1800" b="1" spc="-90" dirty="0">
                <a:latin typeface="FZLTZHB--B51-0"/>
                <a:cs typeface="FZLTZHB--B51-0"/>
              </a:rPr>
              <a:t>e</a:t>
            </a:r>
            <a:r>
              <a:rPr sz="1800" b="1" spc="210" dirty="0">
                <a:latin typeface="FZLTZHB--B51-0"/>
                <a:cs typeface="FZLTZHB--B51-0"/>
              </a:rPr>
              <a:t>r</a:t>
            </a:r>
            <a:r>
              <a:rPr sz="1800" b="1" spc="270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513080" marR="1039494" indent="-500380">
              <a:lnSpc>
                <a:spcPct val="120000"/>
              </a:lnSpc>
            </a:pP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800" b="1" spc="-7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1800" b="1" spc="-7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800" b="1" spc="-215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1800" b="1" dirty="0">
                <a:latin typeface="FZLTZHB--B51-0"/>
                <a:cs typeface="FZLTZHB--B51-0"/>
              </a:rPr>
              <a:t>(s</a:t>
            </a:r>
            <a:r>
              <a:rPr sz="1800" b="1" spc="10" dirty="0">
                <a:latin typeface="FZLTZHB--B51-0"/>
                <a:cs typeface="FZLTZHB--B51-0"/>
              </a:rPr>
              <a:t>c</a:t>
            </a:r>
            <a:r>
              <a:rPr sz="1800" b="1" spc="25" dirty="0">
                <a:latin typeface="FZLTZHB--B51-0"/>
                <a:cs typeface="FZLTZHB--B51-0"/>
              </a:rPr>
              <a:t>al</a:t>
            </a:r>
            <a:r>
              <a:rPr sz="1800" b="1" spc="50" dirty="0">
                <a:latin typeface="FZLTZHB--B51-0"/>
                <a:cs typeface="FZLTZHB--B51-0"/>
              </a:rPr>
              <a:t>e</a:t>
            </a:r>
            <a:r>
              <a:rPr sz="1800" b="1" spc="110" dirty="0">
                <a:latin typeface="FZLTZHB--B51-0"/>
                <a:cs typeface="FZLTZHB--B51-0"/>
              </a:rPr>
              <a:t>+1):</a:t>
            </a:r>
            <a:r>
              <a:rPr sz="1800" b="1" spc="60" dirty="0">
                <a:latin typeface="FZLTZHB--B51-0"/>
                <a:cs typeface="FZLTZHB--B51-0"/>
              </a:rPr>
              <a:t> </a:t>
            </a:r>
            <a:r>
              <a:rPr sz="1800" b="1" spc="-200" dirty="0">
                <a:latin typeface="FZLTZHB--B51-0"/>
                <a:cs typeface="FZLTZHB--B51-0"/>
              </a:rPr>
              <a:t>a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500" dirty="0">
                <a:solidFill>
                  <a:srgbClr val="1DB41D"/>
                </a:solidFill>
                <a:latin typeface="FZLTZHB--B51-0"/>
                <a:cs typeface="FZLTZHB--B51-0"/>
              </a:rPr>
              <a:t>'*</a:t>
            </a:r>
            <a:r>
              <a:rPr sz="1800" b="1" spc="32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145" dirty="0">
                <a:latin typeface="FZLTZHB--B51-0"/>
                <a:cs typeface="FZLTZHB--B51-0"/>
              </a:rPr>
              <a:t>*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endParaRPr sz="1800">
              <a:latin typeface="FZLTZHB--B51-0"/>
              <a:cs typeface="FZLTZHB--B51-0"/>
            </a:endParaRPr>
          </a:p>
          <a:p>
            <a:pPr marL="512445" marR="913765">
              <a:lnSpc>
                <a:spcPct val="120000"/>
              </a:lnSpc>
            </a:pPr>
            <a:r>
              <a:rPr sz="1800" b="1" spc="-215" dirty="0">
                <a:latin typeface="FZLTZHB--B51-0"/>
                <a:cs typeface="FZLTZHB--B51-0"/>
              </a:rPr>
              <a:t>b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560" dirty="0">
                <a:solidFill>
                  <a:srgbClr val="1DB41D"/>
                </a:solidFill>
                <a:latin typeface="FZLTZHB--B51-0"/>
                <a:cs typeface="FZLTZHB--B51-0"/>
              </a:rPr>
              <a:t>'.</a:t>
            </a:r>
            <a:r>
              <a:rPr sz="1800" b="1" spc="44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145" dirty="0">
                <a:latin typeface="FZLTZHB--B51-0"/>
                <a:cs typeface="FZLTZHB--B51-0"/>
              </a:rPr>
              <a:t>*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dirty="0">
                <a:latin typeface="FZLTZHB--B51-0"/>
                <a:cs typeface="FZLTZHB--B51-0"/>
              </a:rPr>
              <a:t>(s</a:t>
            </a:r>
            <a:r>
              <a:rPr sz="1800" b="1" spc="10" dirty="0">
                <a:latin typeface="FZLTZHB--B51-0"/>
                <a:cs typeface="FZLTZHB--B51-0"/>
              </a:rPr>
              <a:t>c</a:t>
            </a:r>
            <a:r>
              <a:rPr sz="1800" b="1" spc="25" dirty="0">
                <a:latin typeface="FZLTZHB--B51-0"/>
                <a:cs typeface="FZLTZHB--B51-0"/>
              </a:rPr>
              <a:t>al</a:t>
            </a:r>
            <a:r>
              <a:rPr sz="1800" b="1" spc="45" dirty="0">
                <a:latin typeface="FZLTZHB--B51-0"/>
                <a:cs typeface="FZLTZHB--B51-0"/>
              </a:rPr>
              <a:t>e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5" dirty="0">
                <a:latin typeface="FZLTZHB--B51-0"/>
                <a:cs typeface="FZLTZHB--B51-0"/>
              </a:rPr>
              <a:t> </a:t>
            </a:r>
            <a:r>
              <a:rPr sz="1800" b="1" spc="520" dirty="0">
                <a:latin typeface="FZLTZHB--B51-0"/>
                <a:cs typeface="FZLTZHB--B51-0"/>
              </a:rPr>
              <a:t>i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-150" dirty="0">
                <a:latin typeface="FZLTZHB--B51-0"/>
                <a:cs typeface="FZLTZHB--B51-0"/>
              </a:rPr>
              <a:t>c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505" dirty="0">
                <a:latin typeface="FZLTZHB--B51-0"/>
                <a:cs typeface="FZLTZHB--B51-0"/>
              </a:rPr>
              <a:t>i</a:t>
            </a:r>
            <a:r>
              <a:rPr sz="1800" b="1" spc="105" dirty="0">
                <a:latin typeface="FZLTZHB--B51-0"/>
                <a:cs typeface="FZLTZHB--B51-0"/>
              </a:rPr>
              <a:t>/</a:t>
            </a:r>
            <a:r>
              <a:rPr sz="1800" b="1" spc="220" dirty="0">
                <a:latin typeface="FZLTZHB--B51-0"/>
                <a:cs typeface="FZLTZHB--B51-0"/>
              </a:rPr>
              <a:t>s</a:t>
            </a:r>
            <a:r>
              <a:rPr sz="1800" b="1" spc="45" dirty="0">
                <a:latin typeface="FZLTZHB--B51-0"/>
                <a:cs typeface="FZLTZHB--B51-0"/>
              </a:rPr>
              <a:t>cale</a:t>
            </a:r>
            <a:r>
              <a:rPr sz="1800" b="1" spc="40" dirty="0">
                <a:latin typeface="FZLTZHB--B51-0"/>
                <a:cs typeface="FZLTZHB--B51-0"/>
              </a:rPr>
              <a:t>)</a:t>
            </a:r>
            <a:r>
              <a:rPr sz="1800" b="1" spc="-15" dirty="0">
                <a:latin typeface="FZLTZHB--B51-0"/>
                <a:cs typeface="FZLTZHB--B51-0"/>
              </a:rPr>
              <a:t>*1</a:t>
            </a:r>
            <a:r>
              <a:rPr sz="1800" b="1" spc="-10" dirty="0">
                <a:latin typeface="FZLTZHB--B51-0"/>
                <a:cs typeface="FZLTZHB--B51-0"/>
              </a:rPr>
              <a:t>0</a:t>
            </a:r>
            <a:r>
              <a:rPr sz="1800" b="1" spc="-220" dirty="0">
                <a:latin typeface="FZLTZHB--B51-0"/>
                <a:cs typeface="FZLTZHB--B51-0"/>
              </a:rPr>
              <a:t>0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373" y="1362022"/>
            <a:ext cx="650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70" dirty="0">
                <a:latin typeface="FZLTZHB--B51-0"/>
                <a:cs typeface="FZLTZHB--B51-0"/>
              </a:rPr>
              <a:t>))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0731" y="4443984"/>
            <a:ext cx="1537714" cy="53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537" y="3337126"/>
            <a:ext cx="8047990" cy="1270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>
              <a:lnSpc>
                <a:spcPct val="100000"/>
              </a:lnSpc>
            </a:pP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5" dirty="0">
                <a:latin typeface="FZLTZHB--B51-0"/>
                <a:cs typeface="FZLTZHB--B51-0"/>
              </a:rPr>
              <a:t>u</a:t>
            </a:r>
            <a:r>
              <a:rPr sz="1800" b="1" dirty="0">
                <a:latin typeface="FZLTZHB--B51-0"/>
                <a:cs typeface="FZLTZHB--B51-0"/>
              </a:rPr>
              <a:t>r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484" dirty="0">
                <a:latin typeface="FZLTZHB--B51-0"/>
                <a:cs typeface="FZLTZHB--B51-0"/>
              </a:rPr>
              <a:t>t</a:t>
            </a:r>
            <a:r>
              <a:rPr sz="1800" b="1" spc="345" dirty="0">
                <a:latin typeface="FZLTZHB--B51-0"/>
                <a:cs typeface="FZLTZHB--B51-0"/>
              </a:rPr>
              <a:t>i</a:t>
            </a:r>
            <a:r>
              <a:rPr sz="1800" b="1" spc="-215" dirty="0">
                <a:latin typeface="FZLTZHB--B51-0"/>
                <a:cs typeface="FZLTZHB--B51-0"/>
              </a:rPr>
              <a:t>me.p</a:t>
            </a:r>
            <a:r>
              <a:rPr sz="1800" b="1" spc="-204" dirty="0">
                <a:latin typeface="FZLTZHB--B51-0"/>
                <a:cs typeface="FZLTZHB--B51-0"/>
              </a:rPr>
              <a:t>e</a:t>
            </a:r>
            <a:r>
              <a:rPr sz="1800" b="1" spc="75" dirty="0">
                <a:latin typeface="FZLTZHB--B51-0"/>
                <a:cs typeface="FZLTZHB--B51-0"/>
              </a:rPr>
              <a:t>rf</a:t>
            </a:r>
            <a:r>
              <a:rPr sz="1800" b="1" spc="150" dirty="0">
                <a:latin typeface="FZLTZHB--B51-0"/>
                <a:cs typeface="FZLTZHB--B51-0"/>
              </a:rPr>
              <a:t>_</a:t>
            </a:r>
            <a:r>
              <a:rPr sz="1800" b="1" spc="-200" dirty="0">
                <a:latin typeface="FZLTZHB--B51-0"/>
                <a:cs typeface="FZLTZHB--B51-0"/>
              </a:rPr>
              <a:t>cou</a:t>
            </a:r>
            <a:r>
              <a:rPr sz="1800" b="1" spc="-195" dirty="0">
                <a:latin typeface="FZLTZHB--B51-0"/>
                <a:cs typeface="FZLTZHB--B51-0"/>
              </a:rPr>
              <a:t>n</a:t>
            </a:r>
            <a:r>
              <a:rPr sz="1800" b="1" spc="100" dirty="0">
                <a:latin typeface="FZLTZHB--B51-0"/>
                <a:cs typeface="FZLTZHB--B51-0"/>
              </a:rPr>
              <a:t>ter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50" dirty="0">
                <a:latin typeface="FZLTZHB--B51-0"/>
                <a:cs typeface="FZLTZHB--B51-0"/>
              </a:rPr>
              <a:t>star</a:t>
            </a:r>
            <a:r>
              <a:rPr sz="1800" b="1" spc="310" dirty="0">
                <a:latin typeface="FZLTZHB--B51-0"/>
                <a:cs typeface="FZLTZHB--B51-0"/>
              </a:rPr>
              <a:t>t</a:t>
            </a:r>
            <a:endParaRPr sz="1800" dirty="0">
              <a:latin typeface="FZLTZHB--B51-0"/>
              <a:cs typeface="FZLTZHB--B51-0"/>
            </a:endParaRPr>
          </a:p>
          <a:p>
            <a:pPr marL="512445" marR="5080">
              <a:lnSpc>
                <a:spcPct val="120000"/>
              </a:lnSpc>
            </a:pPr>
            <a:r>
              <a:rPr sz="1800" b="1" spc="-210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1800" b="1" spc="125" dirty="0">
                <a:solidFill>
                  <a:srgbClr val="900090"/>
                </a:solidFill>
                <a:latin typeface="FZLTZHB--B51-0"/>
                <a:cs typeface="FZLTZHB--B51-0"/>
              </a:rPr>
              <a:t>ri</a:t>
            </a:r>
            <a:r>
              <a:rPr sz="1800" b="1" spc="254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800" b="1" spc="30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3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8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r{:^</a:t>
            </a:r>
            <a:r>
              <a:rPr sz="1800" b="1" spc="17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185" dirty="0">
                <a:solidFill>
                  <a:srgbClr val="1DB41D"/>
                </a:solidFill>
                <a:latin typeface="FZLTZHB--B51-0"/>
                <a:cs typeface="FZLTZHB--B51-0"/>
              </a:rPr>
              <a:t>.0</a:t>
            </a:r>
            <a:r>
              <a:rPr sz="1800" b="1" spc="13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8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}%[{</a:t>
            </a:r>
            <a:r>
              <a:rPr sz="18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8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&gt;{</a:t>
            </a:r>
            <a:r>
              <a:rPr sz="18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]{</a:t>
            </a:r>
            <a:r>
              <a:rPr sz="1800" b="1" spc="31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204" dirty="0">
                <a:solidFill>
                  <a:srgbClr val="1DB41D"/>
                </a:solidFill>
                <a:latin typeface="FZLTZHB--B51-0"/>
                <a:cs typeface="FZLTZHB--B51-0"/>
              </a:rPr>
              <a:t>.2f</a:t>
            </a:r>
            <a:r>
              <a:rPr sz="18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s"</a:t>
            </a:r>
            <a:r>
              <a:rPr sz="1800" b="1" spc="130" dirty="0">
                <a:latin typeface="FZLTZHB--B51-0"/>
                <a:cs typeface="FZLTZHB--B51-0"/>
              </a:rPr>
              <a:t>.f</a:t>
            </a:r>
            <a:r>
              <a:rPr sz="1800" b="1" spc="270" dirty="0">
                <a:latin typeface="FZLTZHB--B51-0"/>
                <a:cs typeface="FZLTZHB--B51-0"/>
              </a:rPr>
              <a:t>o</a:t>
            </a:r>
            <a:r>
              <a:rPr sz="1800" b="1" spc="-280" dirty="0">
                <a:latin typeface="FZLTZHB--B51-0"/>
                <a:cs typeface="FZLTZHB--B51-0"/>
              </a:rPr>
              <a:t>rm</a:t>
            </a:r>
            <a:r>
              <a:rPr sz="1800" b="1" spc="-250" dirty="0">
                <a:latin typeface="FZLTZHB--B51-0"/>
                <a:cs typeface="FZLTZHB--B51-0"/>
              </a:rPr>
              <a:t>a</a:t>
            </a:r>
            <a:r>
              <a:rPr sz="1800" b="1" spc="305" dirty="0">
                <a:latin typeface="FZLTZHB--B51-0"/>
                <a:cs typeface="FZLTZHB--B51-0"/>
              </a:rPr>
              <a:t>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160" dirty="0">
                <a:latin typeface="FZLTZHB--B51-0"/>
                <a:cs typeface="FZLTZHB--B51-0"/>
              </a:rPr>
              <a:t>c</a:t>
            </a:r>
            <a:r>
              <a:rPr sz="1800" b="1" spc="90" dirty="0">
                <a:latin typeface="FZLTZHB--B51-0"/>
                <a:cs typeface="FZLTZHB--B51-0"/>
              </a:rPr>
              <a:t>,</a:t>
            </a:r>
            <a:r>
              <a:rPr sz="1800" b="1" spc="30" dirty="0">
                <a:latin typeface="FZLTZHB--B51-0"/>
                <a:cs typeface="FZLTZHB--B51-0"/>
              </a:rPr>
              <a:t>a,b,</a:t>
            </a:r>
            <a:r>
              <a:rPr sz="1800" b="1" spc="50" dirty="0">
                <a:latin typeface="FZLTZHB--B51-0"/>
                <a:cs typeface="FZLTZHB--B51-0"/>
              </a:rPr>
              <a:t>d</a:t>
            </a:r>
            <a:r>
              <a:rPr sz="1800" b="1" spc="-5" dirty="0">
                <a:latin typeface="FZLTZHB--B51-0"/>
                <a:cs typeface="FZLTZHB--B51-0"/>
              </a:rPr>
              <a:t>ur</a:t>
            </a:r>
            <a:r>
              <a:rPr sz="1800" b="1" spc="280" dirty="0">
                <a:latin typeface="FZLTZHB--B51-0"/>
                <a:cs typeface="FZLTZHB--B51-0"/>
              </a:rPr>
              <a:t>)</a:t>
            </a:r>
            <a:r>
              <a:rPr sz="1800" b="1" spc="-60" dirty="0">
                <a:latin typeface="FZLTZHB--B51-0"/>
                <a:cs typeface="FZLTZHB--B51-0"/>
              </a:rPr>
              <a:t>,end</a:t>
            </a:r>
            <a:r>
              <a:rPr sz="1800" b="1" spc="-220" dirty="0">
                <a:latin typeface="FZLTZHB--B51-0"/>
                <a:cs typeface="FZLTZHB--B51-0"/>
              </a:rPr>
              <a:t>=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''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315" dirty="0">
                <a:latin typeface="FZLTZHB--B51-0"/>
                <a:cs typeface="FZLTZHB--B51-0"/>
              </a:rPr>
              <a:t>t</a:t>
            </a:r>
            <a:r>
              <a:rPr sz="1800" b="1" spc="-170" dirty="0">
                <a:latin typeface="FZLTZHB--B51-0"/>
                <a:cs typeface="FZLTZHB--B51-0"/>
              </a:rPr>
              <a:t>ime</a:t>
            </a:r>
            <a:r>
              <a:rPr sz="1800" b="1" spc="120" dirty="0">
                <a:latin typeface="FZLTZHB--B51-0"/>
                <a:cs typeface="FZLTZHB--B51-0"/>
              </a:rPr>
              <a:t>.sl</a:t>
            </a:r>
            <a:r>
              <a:rPr sz="1800" b="1" spc="210" dirty="0">
                <a:latin typeface="FZLTZHB--B51-0"/>
                <a:cs typeface="FZLTZHB--B51-0"/>
              </a:rPr>
              <a:t>e</a:t>
            </a:r>
            <a:r>
              <a:rPr sz="1800" b="1" spc="-215" dirty="0">
                <a:latin typeface="FZLTZHB--B51-0"/>
                <a:cs typeface="FZLTZHB--B51-0"/>
              </a:rPr>
              <a:t>ep</a:t>
            </a:r>
            <a:r>
              <a:rPr sz="1800" b="1" spc="160" dirty="0">
                <a:latin typeface="FZLTZHB--B51-0"/>
                <a:cs typeface="FZLTZHB--B51-0"/>
              </a:rPr>
              <a:t>(0</a:t>
            </a:r>
            <a:r>
              <a:rPr sz="1800" b="1" spc="110" dirty="0">
                <a:latin typeface="FZLTZHB--B51-0"/>
                <a:cs typeface="FZLTZHB--B51-0"/>
              </a:rPr>
              <a:t>.</a:t>
            </a:r>
            <a:r>
              <a:rPr sz="1800" b="1" spc="155" dirty="0">
                <a:latin typeface="FZLTZHB--B51-0"/>
                <a:cs typeface="FZLTZHB--B51-0"/>
              </a:rPr>
              <a:t>1)</a:t>
            </a:r>
            <a:endParaRPr sz="18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14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8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n"</a:t>
            </a:r>
            <a:r>
              <a:rPr sz="1800" b="1" spc="-245" dirty="0">
                <a:latin typeface="FZLTZHB--B51-0"/>
                <a:cs typeface="FZLTZHB--B51-0"/>
              </a:rPr>
              <a:t>+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执行结束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0" dirty="0">
                <a:latin typeface="FZLTZHB--B51-0"/>
                <a:cs typeface="FZLTZHB--B51-0"/>
              </a:rPr>
              <a:t>.cent</a:t>
            </a:r>
            <a:r>
              <a:rPr sz="1800" b="1" spc="35" dirty="0">
                <a:latin typeface="FZLTZHB--B51-0"/>
                <a:cs typeface="FZLTZHB--B51-0"/>
              </a:rPr>
              <a:t>er(</a:t>
            </a:r>
            <a:r>
              <a:rPr sz="1800" b="1" spc="55" dirty="0">
                <a:latin typeface="FZLTZHB--B51-0"/>
                <a:cs typeface="FZLTZHB--B51-0"/>
              </a:rPr>
              <a:t>s</a:t>
            </a:r>
            <a:r>
              <a:rPr sz="1800" b="1" spc="65" dirty="0">
                <a:latin typeface="FZLTZHB--B51-0"/>
                <a:cs typeface="FZLTZHB--B51-0"/>
              </a:rPr>
              <a:t>ca</a:t>
            </a:r>
            <a:r>
              <a:rPr sz="1800" b="1" spc="30" dirty="0">
                <a:latin typeface="FZLTZHB--B51-0"/>
                <a:cs typeface="FZLTZHB--B51-0"/>
              </a:rPr>
              <a:t>l</a:t>
            </a:r>
            <a:r>
              <a:rPr sz="1800" b="1" spc="100" dirty="0">
                <a:latin typeface="FZLTZHB--B51-0"/>
                <a:cs typeface="FZLTZHB--B51-0"/>
              </a:rPr>
              <a:t>e//</a:t>
            </a:r>
            <a:r>
              <a:rPr sz="1800" b="1" spc="165" dirty="0">
                <a:latin typeface="FZLTZHB--B51-0"/>
                <a:cs typeface="FZLTZHB--B51-0"/>
              </a:rPr>
              <a:t>2</a:t>
            </a:r>
            <a:r>
              <a:rPr sz="1800" b="1" spc="400" dirty="0">
                <a:latin typeface="FZLTZHB--B51-0"/>
                <a:cs typeface="FZLTZHB--B51-0"/>
              </a:rPr>
              <a:t>,</a:t>
            </a:r>
            <a:r>
              <a:rPr sz="1800" b="1" spc="58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70" dirty="0">
                <a:latin typeface="FZLTZHB--B51-0"/>
                <a:cs typeface="FZLTZHB--B51-0"/>
              </a:rPr>
              <a:t>))</a:t>
            </a:r>
            <a:endParaRPr sz="18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/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3853" y="1279001"/>
            <a:ext cx="6344285" cy="284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2375">
              <a:lnSpc>
                <a:spcPct val="100000"/>
              </a:lnSpc>
              <a:spcBef>
                <a:spcPts val="475"/>
              </a:spcBef>
            </a:pPr>
            <a:r>
              <a:rPr sz="2400" b="1" dirty="0" err="1">
                <a:solidFill>
                  <a:srgbClr val="006FC0"/>
                </a:solidFill>
                <a:latin typeface="Heiti SC"/>
                <a:cs typeface="Heiti SC"/>
              </a:rPr>
              <a:t>计算问题扩展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文本进度条程序使用了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r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-260" dirty="0">
                <a:latin typeface="Arial"/>
                <a:cs typeface="Arial"/>
              </a:rPr>
              <a:t>_</a:t>
            </a:r>
            <a:r>
              <a:rPr sz="2400" b="1" spc="25" dirty="0">
                <a:latin typeface="Arial"/>
                <a:cs typeface="Arial"/>
              </a:rPr>
              <a:t>co</a:t>
            </a:r>
            <a:r>
              <a:rPr sz="2400" b="1" spc="3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r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计时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计时方法适合各类需要统计时间的计算问题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例如：比较不同算法时间、统计程序运行时间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123" y="1033272"/>
            <a:ext cx="633971" cy="633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/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3853" y="1603177"/>
            <a:ext cx="634428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534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进度条应用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在任何运行时间需要较长的程序中增加进度条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在任何希望提高用户体验的应用中增加进度条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进度条是人机交互的纽带之一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6083" y="123444"/>
            <a:ext cx="4751831" cy="4605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1511" y="118871"/>
            <a:ext cx="4761230" cy="4615180"/>
          </a:xfrm>
          <a:custGeom>
            <a:avLst/>
            <a:gdLst/>
            <a:ahLst/>
            <a:cxnLst/>
            <a:rect l="l" t="t" r="r" b="b"/>
            <a:pathLst>
              <a:path w="4761230" h="4615180">
                <a:moveTo>
                  <a:pt x="0" y="0"/>
                </a:moveTo>
                <a:lnTo>
                  <a:pt x="4760976" y="0"/>
                </a:lnTo>
                <a:lnTo>
                  <a:pt x="4760976" y="4614672"/>
                </a:lnTo>
                <a:lnTo>
                  <a:pt x="0" y="46146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C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259" y="4854282"/>
            <a:ext cx="86150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5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10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r</a:t>
            </a:r>
            <a:r>
              <a:rPr sz="1400" spc="2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so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</a:t>
            </a:r>
            <a:r>
              <a:rPr sz="1400" spc="-45" dirty="0">
                <a:latin typeface="Times New Roman"/>
                <a:cs typeface="Times New Roman"/>
              </a:rPr>
              <a:t>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9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spc="-4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et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n</a:t>
            </a:r>
            <a:r>
              <a:rPr sz="1400" spc="60" dirty="0">
                <a:latin typeface="Times New Roman"/>
                <a:cs typeface="Times New Roman"/>
              </a:rPr>
              <a:t>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P</a:t>
            </a:r>
            <a:r>
              <a:rPr sz="1400" spc="60" dirty="0">
                <a:latin typeface="Times New Roman"/>
                <a:cs typeface="Times New Roman"/>
              </a:rPr>
              <a:t>r</a:t>
            </a:r>
            <a:r>
              <a:rPr sz="1400" spc="-45" dirty="0">
                <a:latin typeface="Times New Roman"/>
                <a:cs typeface="Times New Roman"/>
              </a:rPr>
              <a:t>o</a:t>
            </a:r>
            <a:r>
              <a:rPr sz="1400" spc="100" dirty="0">
                <a:latin typeface="Times New Roman"/>
                <a:cs typeface="Times New Roman"/>
              </a:rPr>
              <a:t>g</a:t>
            </a:r>
            <a:r>
              <a:rPr sz="1400" spc="8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es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B</a:t>
            </a:r>
            <a:r>
              <a:rPr sz="1400" spc="40" dirty="0">
                <a:latin typeface="Times New Roman"/>
                <a:cs typeface="Times New Roman"/>
              </a:rPr>
              <a:t>a</a:t>
            </a:r>
            <a:r>
              <a:rPr sz="1400" spc="-70" dirty="0">
                <a:latin typeface="Times New Roman"/>
                <a:cs typeface="Times New Roman"/>
              </a:rPr>
              <a:t>r</a:t>
            </a:r>
            <a:r>
              <a:rPr sz="1400" spc="-4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I</a:t>
            </a:r>
            <a:r>
              <a:rPr sz="1400" spc="4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5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os</a:t>
            </a:r>
            <a:r>
              <a:rPr sz="1400" spc="-20" dirty="0">
                <a:latin typeface="Times New Roman"/>
                <a:cs typeface="Times New Roman"/>
              </a:rPr>
              <a:t>i</a:t>
            </a:r>
            <a:r>
              <a:rPr sz="1400" spc="15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se</a:t>
            </a:r>
            <a:r>
              <a:rPr sz="1400" spc="85" dirty="0">
                <a:latin typeface="Times New Roman"/>
                <a:cs typeface="Times New Roman"/>
              </a:rPr>
              <a:t>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n</a:t>
            </a:r>
            <a:r>
              <a:rPr sz="1400" spc="85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f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c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S</a:t>
            </a:r>
            <a:r>
              <a:rPr sz="1400" spc="-60" dirty="0">
                <a:latin typeface="Times New Roman"/>
                <a:cs typeface="Times New Roman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f</a:t>
            </a:r>
            <a:r>
              <a:rPr sz="1400" spc="8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r</a:t>
            </a:r>
            <a:r>
              <a:rPr sz="1400" spc="35" dirty="0">
                <a:latin typeface="Times New Roman"/>
                <a:cs typeface="Times New Roman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40" dirty="0">
                <a:latin typeface="Times New Roman"/>
                <a:cs typeface="Times New Roman"/>
              </a:rPr>
              <a:t>n</a:t>
            </a:r>
            <a:r>
              <a:rPr sz="1400" spc="1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c</a:t>
            </a:r>
            <a:r>
              <a:rPr sz="1400" spc="30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45" dirty="0">
                <a:latin typeface="Times New Roman"/>
                <a:cs typeface="Times New Roman"/>
              </a:rPr>
              <a:t>o</a:t>
            </a:r>
            <a:r>
              <a:rPr sz="1400" spc="114" dirty="0">
                <a:latin typeface="Times New Roman"/>
                <a:cs typeface="Times New Roman"/>
              </a:rPr>
              <a:t>g</a:t>
            </a:r>
            <a:r>
              <a:rPr sz="1400" spc="-165" dirty="0">
                <a:latin typeface="Times New Roman"/>
                <a:cs typeface="Times New Roman"/>
              </a:rPr>
              <a:t>y</a:t>
            </a:r>
            <a:r>
              <a:rPr sz="1400" spc="-45" dirty="0">
                <a:latin typeface="Times New Roman"/>
                <a:cs typeface="Times New Roman"/>
              </a:rPr>
              <a:t>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200</a:t>
            </a:r>
            <a:r>
              <a:rPr sz="140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/>
              <a:t>举一反三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29610" y="1496314"/>
            <a:ext cx="3683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文本进度条的不同设计函数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3201" y="2133352"/>
          <a:ext cx="8165702" cy="264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设计名称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趋势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设计函数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Cons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ta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75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ds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x+(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1-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(x*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π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π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-8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75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ow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own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x+(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1-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(x*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π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π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8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vy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Cons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ta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x+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(x*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π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</a:pPr>
                      <a:r>
                        <a:rPr sz="2000" spc="-8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8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vy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Cons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ta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x+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(x*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π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80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0960" y="1995973"/>
            <a:ext cx="39408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数字类型及操作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/>
              <a:t>举一反三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29610" y="1496314"/>
            <a:ext cx="3683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文本进度条的不同设计函数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3201" y="2205360"/>
          <a:ext cx="8165702" cy="2194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设计名称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趋势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设计函数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9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ds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(x+(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1-x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)*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03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baseline="25462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 baseline="25462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9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ow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own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+(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1-x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baseline="25462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7" baseline="25462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baseline="25462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7" baseline="25462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-1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</a:pPr>
                      <a:r>
                        <a:rPr sz="2000" spc="-8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9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ds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(x+(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1-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x)/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baseline="25462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 baseline="25462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8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9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ow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own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+(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1-x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baseline="25462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spc="30" baseline="25462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-1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数字类型及操作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6190" y="1329418"/>
            <a:ext cx="275538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整数类型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浮点数类型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复数类型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数值运算操作符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数值运算函数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整数类型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6011" y="1995973"/>
            <a:ext cx="387222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第</a:t>
            </a:r>
            <a:r>
              <a:rPr sz="4400" spc="130" dirty="0">
                <a:latin typeface="Microsoft Sans Serif"/>
                <a:cs typeface="Microsoft Sans Serif"/>
              </a:rPr>
              <a:t>3</a:t>
            </a:r>
            <a:r>
              <a:rPr sz="4400" dirty="0">
                <a:latin typeface="Arial Unicode MS"/>
                <a:cs typeface="Arial Unicode MS"/>
              </a:rPr>
              <a:t>章</a:t>
            </a:r>
            <a:r>
              <a:rPr sz="4400" spc="55" dirty="0">
                <a:latin typeface="Arial Unicode MS"/>
                <a:cs typeface="Arial Unicode MS"/>
              </a:rPr>
              <a:t> </a:t>
            </a:r>
            <a:r>
              <a:rPr sz="4400" dirty="0">
                <a:latin typeface="Arial Unicode MS"/>
                <a:cs typeface="Arial Unicode MS"/>
              </a:rPr>
              <a:t>课程导学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整数类型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5935980" cy="200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71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与数学中整数的概念一致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可正可负，没有取值范围限制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160" dirty="0">
                <a:latin typeface="Arial"/>
                <a:cs typeface="Arial"/>
              </a:rPr>
              <a:t>ow</a:t>
            </a:r>
            <a:r>
              <a:rPr sz="2400" b="1" spc="80" dirty="0">
                <a:latin typeface="Arial"/>
                <a:cs typeface="Arial"/>
              </a:rPr>
              <a:t>(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40" dirty="0">
                <a:latin typeface="Arial"/>
                <a:cs typeface="Arial"/>
              </a:rPr>
              <a:t>y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函数：计算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30" baseline="24305" dirty="0">
                <a:latin typeface="Arial"/>
                <a:cs typeface="Arial"/>
              </a:rPr>
              <a:t>y</a:t>
            </a:r>
            <a:r>
              <a:rPr sz="2400" b="1" dirty="0">
                <a:latin typeface="Heiti SC"/>
                <a:cs typeface="Heiti SC"/>
              </a:rPr>
              <a:t>，想算多大算多大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868" y="3939540"/>
            <a:ext cx="3599815" cy="576580"/>
          </a:xfrm>
          <a:custGeom>
            <a:avLst/>
            <a:gdLst/>
            <a:ahLst/>
            <a:cxnLst/>
            <a:rect l="l" t="t" r="r" b="b"/>
            <a:pathLst>
              <a:path w="3599815" h="576579">
                <a:moveTo>
                  <a:pt x="0" y="0"/>
                </a:moveTo>
                <a:lnTo>
                  <a:pt x="3599687" y="0"/>
                </a:lnTo>
                <a:lnTo>
                  <a:pt x="3599687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284" y="3934777"/>
            <a:ext cx="3472179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345" dirty="0">
                <a:solidFill>
                  <a:srgbClr val="8A0086"/>
                </a:solidFill>
                <a:latin typeface="FZLTZHB--B51-0"/>
                <a:cs typeface="FZLTZHB--B51-0"/>
              </a:rPr>
              <a:t>po</a:t>
            </a:r>
            <a:r>
              <a:rPr sz="2000" b="1" spc="-480" dirty="0">
                <a:solidFill>
                  <a:srgbClr val="8A0086"/>
                </a:solidFill>
                <a:latin typeface="FZLTZHB--B51-0"/>
                <a:cs typeface="FZLTZHB--B51-0"/>
              </a:rPr>
              <a:t>w</a:t>
            </a:r>
            <a:r>
              <a:rPr sz="2000" b="1" spc="215" dirty="0">
                <a:latin typeface="FZLTZHB--B51-0"/>
                <a:cs typeface="FZLTZHB--B51-0"/>
              </a:rPr>
              <a:t>(2</a:t>
            </a:r>
            <a:r>
              <a:rPr sz="2000" b="1" spc="120" dirty="0">
                <a:latin typeface="FZLTZHB--B51-0"/>
                <a:cs typeface="FZLTZHB--B51-0"/>
              </a:rPr>
              <a:t>,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60" dirty="0">
                <a:latin typeface="FZLTZHB--B51-0"/>
                <a:cs typeface="FZLTZHB--B51-0"/>
              </a:rPr>
              <a:t>00)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75" dirty="0">
                <a:solidFill>
                  <a:srgbClr val="0100FF"/>
                </a:solidFill>
                <a:latin typeface="FZLTZHB--B51-0"/>
                <a:cs typeface="FZLTZHB--B51-0"/>
              </a:rPr>
              <a:t>1267650600228</a:t>
            </a:r>
            <a:r>
              <a:rPr sz="1600" b="1" spc="-185" dirty="0">
                <a:solidFill>
                  <a:srgbClr val="0100FF"/>
                </a:solidFill>
                <a:latin typeface="FZLTZHB--B51-0"/>
                <a:cs typeface="FZLTZHB--B51-0"/>
              </a:rPr>
              <a:t>2</a:t>
            </a:r>
            <a:r>
              <a:rPr sz="1600" b="1" spc="-175" dirty="0">
                <a:solidFill>
                  <a:srgbClr val="0100FF"/>
                </a:solidFill>
                <a:latin typeface="FZLTZHB--B51-0"/>
                <a:cs typeface="FZLTZHB--B51-0"/>
              </a:rPr>
              <a:t>2940149670320</a:t>
            </a:r>
            <a:r>
              <a:rPr sz="1600" b="1" spc="-190" dirty="0">
                <a:solidFill>
                  <a:srgbClr val="0100FF"/>
                </a:solidFill>
                <a:latin typeface="FZLTZHB--B51-0"/>
                <a:cs typeface="FZLTZHB--B51-0"/>
              </a:rPr>
              <a:t>5</a:t>
            </a:r>
            <a:r>
              <a:rPr sz="1600" b="1" spc="-185" dirty="0">
                <a:solidFill>
                  <a:srgbClr val="0100FF"/>
                </a:solidFill>
                <a:latin typeface="FZLTZHB--B51-0"/>
                <a:cs typeface="FZLTZHB--B51-0"/>
              </a:rPr>
              <a:t>376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60035" y="3939540"/>
            <a:ext cx="3599815" cy="576580"/>
          </a:xfrm>
          <a:custGeom>
            <a:avLst/>
            <a:gdLst/>
            <a:ahLst/>
            <a:cxnLst/>
            <a:rect l="l" t="t" r="r" b="b"/>
            <a:pathLst>
              <a:path w="3599815" h="576579">
                <a:moveTo>
                  <a:pt x="0" y="0"/>
                </a:moveTo>
                <a:lnTo>
                  <a:pt x="3599688" y="0"/>
                </a:lnTo>
                <a:lnTo>
                  <a:pt x="3599688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38772" y="3934777"/>
            <a:ext cx="302895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345" dirty="0">
                <a:solidFill>
                  <a:srgbClr val="8A0086"/>
                </a:solidFill>
                <a:latin typeface="FZLTZHB--B51-0"/>
                <a:cs typeface="FZLTZHB--B51-0"/>
              </a:rPr>
              <a:t>po</a:t>
            </a:r>
            <a:r>
              <a:rPr sz="2000" b="1" spc="-480" dirty="0">
                <a:solidFill>
                  <a:srgbClr val="8A0086"/>
                </a:solidFill>
                <a:latin typeface="FZLTZHB--B51-0"/>
                <a:cs typeface="FZLTZHB--B51-0"/>
              </a:rPr>
              <a:t>w</a:t>
            </a:r>
            <a:r>
              <a:rPr sz="2000" b="1" spc="215" dirty="0">
                <a:latin typeface="FZLTZHB--B51-0"/>
                <a:cs typeface="FZLTZHB--B51-0"/>
              </a:rPr>
              <a:t>(2</a:t>
            </a:r>
            <a:r>
              <a:rPr sz="2000" b="1" spc="120" dirty="0">
                <a:latin typeface="FZLTZHB--B51-0"/>
                <a:cs typeface="FZLTZHB--B51-0"/>
              </a:rPr>
              <a:t>,</a:t>
            </a: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-204" dirty="0">
                <a:latin typeface="FZLTZHB--B51-0"/>
                <a:cs typeface="FZLTZHB--B51-0"/>
              </a:rPr>
              <a:t>ow(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80" dirty="0">
                <a:latin typeface="FZLTZHB--B51-0"/>
                <a:cs typeface="FZLTZHB--B51-0"/>
              </a:rPr>
              <a:t>,1</a:t>
            </a:r>
            <a:r>
              <a:rPr sz="2000" b="1" spc="114" dirty="0">
                <a:latin typeface="FZLTZHB--B51-0"/>
                <a:cs typeface="FZLTZHB--B51-0"/>
              </a:rPr>
              <a:t>5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30" dirty="0">
                <a:solidFill>
                  <a:srgbClr val="0100FF"/>
                </a:solidFill>
                <a:latin typeface="FZLTZHB--B51-0"/>
                <a:cs typeface="FZLTZHB--B51-0"/>
              </a:rPr>
              <a:t>1415461031044</a:t>
            </a:r>
            <a:r>
              <a:rPr sz="1600" b="1" spc="-150" dirty="0">
                <a:solidFill>
                  <a:srgbClr val="0100FF"/>
                </a:solidFill>
                <a:latin typeface="FZLTZHB--B51-0"/>
                <a:cs typeface="FZLTZHB--B51-0"/>
              </a:rPr>
              <a:t>9</a:t>
            </a:r>
            <a:r>
              <a:rPr sz="1600" b="1" spc="-260" dirty="0">
                <a:solidFill>
                  <a:srgbClr val="0100FF"/>
                </a:solidFill>
                <a:latin typeface="FZLTZHB--B51-0"/>
                <a:cs typeface="FZLTZHB--B51-0"/>
              </a:rPr>
              <a:t>54789001553……</a:t>
            </a:r>
            <a:endParaRPr sz="16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整数类型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299" y="1529255"/>
            <a:ext cx="6074410" cy="30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475">
              <a:lnSpc>
                <a:spcPct val="100000"/>
              </a:lnSpc>
            </a:pP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种进制表示形式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十进制：</a:t>
            </a:r>
            <a:r>
              <a:rPr sz="2400" b="1" spc="125" dirty="0">
                <a:latin typeface="Arial"/>
                <a:cs typeface="Arial"/>
              </a:rPr>
              <a:t>1010</a:t>
            </a:r>
            <a:r>
              <a:rPr sz="2400" b="1" spc="65" dirty="0">
                <a:latin typeface="Arial"/>
                <a:cs typeface="Arial"/>
              </a:rPr>
              <a:t>,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114" dirty="0">
                <a:latin typeface="Arial"/>
                <a:cs typeface="Arial"/>
              </a:rPr>
              <a:t>99</a:t>
            </a:r>
            <a:r>
              <a:rPr sz="2400" b="1" spc="60" dirty="0">
                <a:latin typeface="Arial"/>
                <a:cs typeface="Arial"/>
              </a:rPr>
              <a:t>,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217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二进制，以</a:t>
            </a:r>
            <a:r>
              <a:rPr sz="2400" b="1" spc="130" dirty="0">
                <a:latin typeface="Arial"/>
                <a:cs typeface="Arial"/>
              </a:rPr>
              <a:t>0b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b="1" spc="15" dirty="0">
                <a:latin typeface="Arial"/>
                <a:cs typeface="Arial"/>
              </a:rPr>
              <a:t>0</a:t>
            </a:r>
            <a:r>
              <a:rPr sz="2400" b="1" spc="30" dirty="0">
                <a:latin typeface="Arial"/>
                <a:cs typeface="Arial"/>
              </a:rPr>
              <a:t>B</a:t>
            </a:r>
            <a:r>
              <a:rPr sz="2400" b="1" dirty="0">
                <a:latin typeface="Heiti SC"/>
                <a:cs typeface="Heiti SC"/>
              </a:rPr>
              <a:t>开头：</a:t>
            </a:r>
            <a:r>
              <a:rPr sz="2400" b="1" spc="130" dirty="0">
                <a:latin typeface="Arial"/>
                <a:cs typeface="Arial"/>
              </a:rPr>
              <a:t>0b</a:t>
            </a:r>
            <a:r>
              <a:rPr sz="2400" b="1" spc="125" dirty="0">
                <a:latin typeface="Arial"/>
                <a:cs typeface="Arial"/>
              </a:rPr>
              <a:t>010</a:t>
            </a:r>
            <a:r>
              <a:rPr sz="2400" b="1" spc="65" dirty="0">
                <a:latin typeface="Arial"/>
                <a:cs typeface="Arial"/>
              </a:rPr>
              <a:t>,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5" dirty="0">
                <a:latin typeface="Arial"/>
                <a:cs typeface="Arial"/>
              </a:rPr>
              <a:t>0</a:t>
            </a:r>
            <a:r>
              <a:rPr sz="2400" b="1" spc="30" dirty="0">
                <a:latin typeface="Arial"/>
                <a:cs typeface="Arial"/>
              </a:rPr>
              <a:t>B</a:t>
            </a:r>
            <a:r>
              <a:rPr sz="2400" b="1" spc="14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八进制，以</a:t>
            </a:r>
            <a:r>
              <a:rPr sz="2400" b="1" spc="114" dirty="0">
                <a:latin typeface="Arial"/>
                <a:cs typeface="Arial"/>
              </a:rPr>
              <a:t>0</a:t>
            </a:r>
            <a:r>
              <a:rPr sz="2400" b="1" spc="120" dirty="0">
                <a:latin typeface="Arial"/>
                <a:cs typeface="Arial"/>
              </a:rPr>
              <a:t>o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b="1" spc="95" dirty="0">
                <a:latin typeface="Arial"/>
                <a:cs typeface="Arial"/>
              </a:rPr>
              <a:t>0</a:t>
            </a:r>
            <a:r>
              <a:rPr sz="2400" b="1" spc="140" dirty="0">
                <a:latin typeface="Arial"/>
                <a:cs typeface="Arial"/>
              </a:rPr>
              <a:t>O</a:t>
            </a:r>
            <a:r>
              <a:rPr sz="2400" b="1" dirty="0">
                <a:latin typeface="Heiti SC"/>
                <a:cs typeface="Heiti SC"/>
              </a:rPr>
              <a:t>开头：</a:t>
            </a:r>
            <a:r>
              <a:rPr sz="2400" b="1" spc="120" dirty="0">
                <a:latin typeface="Arial"/>
                <a:cs typeface="Arial"/>
              </a:rPr>
              <a:t>0o123</a:t>
            </a:r>
            <a:r>
              <a:rPr sz="2400" b="1" spc="60" dirty="0">
                <a:latin typeface="Arial"/>
                <a:cs typeface="Arial"/>
              </a:rPr>
              <a:t>,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95" dirty="0">
                <a:latin typeface="Arial"/>
                <a:cs typeface="Arial"/>
              </a:rPr>
              <a:t>0</a:t>
            </a:r>
            <a:r>
              <a:rPr sz="2400" b="1" spc="140" dirty="0">
                <a:latin typeface="Arial"/>
                <a:cs typeface="Arial"/>
              </a:rPr>
              <a:t>O456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十六进制，以</a:t>
            </a:r>
            <a:r>
              <a:rPr sz="2400" b="1" spc="100" dirty="0">
                <a:latin typeface="Arial"/>
                <a:cs typeface="Arial"/>
              </a:rPr>
              <a:t>0</a:t>
            </a:r>
            <a:r>
              <a:rPr sz="2400" b="1" spc="105" dirty="0">
                <a:latin typeface="Arial"/>
                <a:cs typeface="Arial"/>
              </a:rPr>
              <a:t>x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b="1" spc="105" dirty="0">
                <a:latin typeface="Arial"/>
                <a:cs typeface="Arial"/>
              </a:rPr>
              <a:t>0X</a:t>
            </a:r>
            <a:r>
              <a:rPr sz="2400" b="1" dirty="0">
                <a:latin typeface="Heiti SC"/>
                <a:cs typeface="Heiti SC"/>
              </a:rPr>
              <a:t>开头：</a:t>
            </a:r>
            <a:r>
              <a:rPr sz="2400" b="1" spc="100" dirty="0">
                <a:latin typeface="Arial"/>
                <a:cs typeface="Arial"/>
              </a:rPr>
              <a:t>0</a:t>
            </a:r>
            <a:r>
              <a:rPr sz="2400" b="1" spc="105" dirty="0">
                <a:latin typeface="Arial"/>
                <a:cs typeface="Arial"/>
              </a:rPr>
              <a:t>x</a:t>
            </a:r>
            <a:r>
              <a:rPr sz="2400" b="1" spc="90" dirty="0">
                <a:latin typeface="Arial"/>
                <a:cs typeface="Arial"/>
              </a:rPr>
              <a:t>9</a:t>
            </a:r>
            <a:r>
              <a:rPr sz="2400" b="1" spc="100" dirty="0">
                <a:latin typeface="Arial"/>
                <a:cs typeface="Arial"/>
              </a:rPr>
              <a:t>a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05" dirty="0">
                <a:latin typeface="Arial"/>
                <a:cs typeface="Arial"/>
              </a:rPr>
              <a:t>0X</a:t>
            </a:r>
            <a:r>
              <a:rPr sz="2400" b="1" spc="140" dirty="0">
                <a:latin typeface="Arial"/>
                <a:cs typeface="Arial"/>
              </a:rPr>
              <a:t>89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0420" y="1664027"/>
            <a:ext cx="592074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关于</a:t>
            </a:r>
            <a:r>
              <a:rPr sz="2800" b="1" spc="-3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800" b="1" spc="4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800" b="1" spc="125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800" b="1" spc="17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800" b="1" spc="9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整数，就</a:t>
            </a:r>
            <a:r>
              <a:rPr sz="2800" b="1" spc="0" dirty="0">
                <a:solidFill>
                  <a:srgbClr val="006FC0"/>
                </a:solidFill>
                <a:latin typeface="Heiti SC"/>
                <a:cs typeface="Heiti SC"/>
              </a:rPr>
              <a:t>需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要知</a:t>
            </a:r>
            <a:r>
              <a:rPr sz="2800" b="1" spc="0" dirty="0">
                <a:solidFill>
                  <a:srgbClr val="006FC0"/>
                </a:solidFill>
                <a:latin typeface="Heiti SC"/>
                <a:cs typeface="Heiti SC"/>
              </a:rPr>
              <a:t>道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这些。</a:t>
            </a:r>
            <a:endParaRPr sz="2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  <a:tabLst>
                <a:tab pos="1327785" algn="l"/>
                <a:tab pos="3424554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•	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整数无限制	</a:t>
            </a:r>
            <a:r>
              <a:rPr sz="2800" b="1" spc="130" dirty="0">
                <a:solidFill>
                  <a:srgbClr val="006FC0"/>
                </a:solidFill>
                <a:latin typeface="Arial"/>
                <a:cs typeface="Arial"/>
              </a:rPr>
              <a:t>po</a:t>
            </a:r>
            <a:r>
              <a:rPr sz="2800" b="1" spc="195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2800" b="1" spc="155" dirty="0">
                <a:solidFill>
                  <a:srgbClr val="006FC0"/>
                </a:solidFill>
                <a:latin typeface="Arial"/>
                <a:cs typeface="Arial"/>
              </a:rPr>
              <a:t>()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  <a:tabLst>
                <a:tab pos="1327785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•	</a:t>
            </a:r>
            <a:r>
              <a:rPr sz="2800" b="1" spc="165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种进制表示形式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808" y="2302972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浮点数类型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浮点数类型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81730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715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与数学中实数的概念一致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带有小数点及小数的数字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浮点数取值范围和小数精度都存在限制，但常规计算可忽略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取值范围数量级约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127" baseline="24305" dirty="0">
                <a:latin typeface="Arial"/>
                <a:cs typeface="Arial"/>
              </a:rPr>
              <a:t>3</a:t>
            </a:r>
            <a:r>
              <a:rPr sz="2400" b="1" spc="135" baseline="24305" dirty="0">
                <a:latin typeface="Arial"/>
                <a:cs typeface="Arial"/>
              </a:rPr>
              <a:t>0</a:t>
            </a:r>
            <a:r>
              <a:rPr sz="2400" b="1" spc="127" baseline="24305" dirty="0">
                <a:latin typeface="Arial"/>
                <a:cs typeface="Arial"/>
              </a:rPr>
              <a:t>7</a:t>
            </a:r>
            <a:r>
              <a:rPr sz="2400" b="1" dirty="0">
                <a:latin typeface="Heiti SC"/>
                <a:cs typeface="Heiti SC"/>
              </a:rPr>
              <a:t>至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127" baseline="24305" dirty="0">
                <a:latin typeface="Arial"/>
                <a:cs typeface="Arial"/>
              </a:rPr>
              <a:t>3</a:t>
            </a:r>
            <a:r>
              <a:rPr sz="2400" b="1" spc="135" baseline="24305" dirty="0">
                <a:latin typeface="Arial"/>
                <a:cs typeface="Arial"/>
              </a:rPr>
              <a:t>0</a:t>
            </a:r>
            <a:r>
              <a:rPr sz="2400" b="1" spc="127" baseline="24305" dirty="0">
                <a:latin typeface="Arial"/>
                <a:cs typeface="Arial"/>
              </a:rPr>
              <a:t>8</a:t>
            </a:r>
            <a:r>
              <a:rPr sz="2400" b="1" dirty="0">
                <a:latin typeface="Heiti SC"/>
                <a:cs typeface="Heiti SC"/>
              </a:rPr>
              <a:t>，精度数量级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232" baseline="24305" dirty="0">
                <a:latin typeface="Arial"/>
                <a:cs typeface="Arial"/>
              </a:rPr>
              <a:t>-</a:t>
            </a:r>
            <a:r>
              <a:rPr sz="2400" b="1" spc="127" baseline="24305" dirty="0">
                <a:latin typeface="Arial"/>
                <a:cs typeface="Arial"/>
              </a:rPr>
              <a:t>1</a:t>
            </a:r>
            <a:r>
              <a:rPr sz="2400" b="1" spc="135" baseline="24305" dirty="0">
                <a:latin typeface="Arial"/>
                <a:cs typeface="Arial"/>
              </a:rPr>
              <a:t>6</a:t>
            </a:r>
            <a:endParaRPr sz="2400" baseline="2430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浮点数类型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7270" y="1529255"/>
            <a:ext cx="55060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浮点数间运算存在不确定尾数，不是</a:t>
            </a:r>
            <a:r>
              <a:rPr sz="2400" b="1" spc="10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114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0355" y="4012691"/>
            <a:ext cx="2186305" cy="0"/>
          </a:xfrm>
          <a:custGeom>
            <a:avLst/>
            <a:gdLst/>
            <a:ahLst/>
            <a:cxnLst/>
            <a:rect l="l" t="t" r="r" b="b"/>
            <a:pathLst>
              <a:path w="2186304">
                <a:moveTo>
                  <a:pt x="0" y="0"/>
                </a:moveTo>
                <a:lnTo>
                  <a:pt x="21857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10355" y="4011167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15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0355" y="4011169"/>
            <a:ext cx="2186305" cy="0"/>
          </a:xfrm>
          <a:custGeom>
            <a:avLst/>
            <a:gdLst/>
            <a:ahLst/>
            <a:cxnLst/>
            <a:rect l="l" t="t" r="r" b="b"/>
            <a:pathLst>
              <a:path w="2186304">
                <a:moveTo>
                  <a:pt x="0" y="0"/>
                </a:moveTo>
                <a:lnTo>
                  <a:pt x="21857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6064" y="4011167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23478"/>
              </p:ext>
            </p:extLst>
          </p:nvPr>
        </p:nvGraphicFramePr>
        <p:xfrm>
          <a:off x="3124200" y="2412561"/>
          <a:ext cx="3200400" cy="1251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085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780D16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endParaRPr lang="en-US" altLang="zh-CN" sz="2400" b="1" dirty="0">
                        <a:solidFill>
                          <a:srgbClr val="780D16"/>
                        </a:solidFill>
                        <a:latin typeface="FZLTZHB--B51-0"/>
                        <a:cs typeface="FZLTZHB--B51-0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10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rgbClr val="0100FF"/>
                          </a:solidFill>
                          <a:latin typeface="FZLTZHB--B51-0"/>
                          <a:cs typeface="FZLTZHB--B51-0"/>
                        </a:rPr>
                        <a:t>.4</a:t>
                      </a:r>
                      <a:endParaRPr sz="20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1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+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3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78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780D16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1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+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2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140044" y="3530875"/>
            <a:ext cx="290651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65" dirty="0">
                <a:solidFill>
                  <a:srgbClr val="0100FF"/>
                </a:solidFill>
                <a:latin typeface="FZLTZHB--B51-0"/>
                <a:cs typeface="FZLTZHB--B51-0"/>
              </a:rPr>
              <a:t>0.3</a:t>
            </a:r>
            <a:r>
              <a:rPr sz="2000" b="1" spc="-90" dirty="0">
                <a:solidFill>
                  <a:srgbClr val="0100FF"/>
                </a:solidFill>
                <a:latin typeface="FZLTZHB--B51-0"/>
                <a:cs typeface="FZLTZHB--B51-0"/>
              </a:rPr>
              <a:t>0</a:t>
            </a:r>
            <a:r>
              <a:rPr sz="2000" b="1" spc="-245" dirty="0">
                <a:solidFill>
                  <a:srgbClr val="0100FF"/>
                </a:solidFill>
                <a:latin typeface="FZLTZHB--B51-0"/>
                <a:cs typeface="FZLTZHB--B51-0"/>
              </a:rPr>
              <a:t>00</a:t>
            </a:r>
            <a:r>
              <a:rPr sz="2000" b="1" spc="-254" dirty="0">
                <a:solidFill>
                  <a:srgbClr val="0100FF"/>
                </a:solidFill>
                <a:latin typeface="FZLTZHB--B51-0"/>
                <a:cs typeface="FZLTZHB--B51-0"/>
              </a:rPr>
              <a:t>0</a:t>
            </a:r>
            <a:r>
              <a:rPr sz="2000" b="1" spc="-245" dirty="0">
                <a:solidFill>
                  <a:srgbClr val="0100FF"/>
                </a:solidFill>
                <a:latin typeface="FZLTZHB--B51-0"/>
                <a:cs typeface="FZLTZHB--B51-0"/>
              </a:rPr>
              <a:t>00</a:t>
            </a:r>
            <a:r>
              <a:rPr sz="2000" b="1" spc="-254" dirty="0">
                <a:solidFill>
                  <a:srgbClr val="0100FF"/>
                </a:solidFill>
                <a:latin typeface="FZLTZHB--B51-0"/>
                <a:cs typeface="FZLTZHB--B51-0"/>
              </a:rPr>
              <a:t>00</a:t>
            </a:r>
            <a:r>
              <a:rPr sz="2000" b="1" spc="-245" dirty="0">
                <a:solidFill>
                  <a:srgbClr val="0100FF"/>
                </a:solidFill>
                <a:latin typeface="FZLTZHB--B51-0"/>
                <a:cs typeface="FZLTZHB--B51-0"/>
              </a:rPr>
              <a:t>000</a:t>
            </a:r>
            <a:r>
              <a:rPr sz="2000" b="1" spc="-254" dirty="0">
                <a:solidFill>
                  <a:srgbClr val="0100FF"/>
                </a:solidFill>
                <a:latin typeface="FZLTZHB--B51-0"/>
                <a:cs typeface="FZLTZHB--B51-0"/>
              </a:rPr>
              <a:t>0</a:t>
            </a:r>
            <a:r>
              <a:rPr sz="2000" b="1" spc="-245" dirty="0">
                <a:solidFill>
                  <a:srgbClr val="0100FF"/>
                </a:solidFill>
                <a:latin typeface="FZLTZHB--B51-0"/>
                <a:cs typeface="FZLTZHB--B51-0"/>
              </a:rPr>
              <a:t>00</a:t>
            </a:r>
            <a:r>
              <a:rPr sz="2000" b="1" spc="-254" dirty="0">
                <a:solidFill>
                  <a:srgbClr val="0100FF"/>
                </a:solidFill>
                <a:latin typeface="FZLTZHB--B51-0"/>
                <a:cs typeface="FZLTZHB--B51-0"/>
              </a:rPr>
              <a:t>0</a:t>
            </a:r>
            <a:r>
              <a:rPr sz="2000" b="1" spc="-245" dirty="0">
                <a:solidFill>
                  <a:srgbClr val="0100FF"/>
                </a:solidFill>
                <a:latin typeface="FZLTZHB--B51-0"/>
                <a:cs typeface="FZLTZHB--B51-0"/>
              </a:rPr>
              <a:t>4</a:t>
            </a:r>
            <a:endParaRPr lang="zh-CN" altLang="en-US" sz="2000" dirty="0">
              <a:latin typeface="FZLTZHB--B51-0"/>
              <a:cs typeface="FZLTZHB--B51-0"/>
            </a:endParaRPr>
          </a:p>
          <a:p>
            <a:pPr marL="1287145">
              <a:lnSpc>
                <a:spcPct val="100000"/>
              </a:lnSpc>
            </a:pPr>
            <a:endParaRPr lang="zh-CN" altLang="en-US" sz="2000" b="1" dirty="0">
              <a:solidFill>
                <a:srgbClr val="00AF50"/>
              </a:solidFill>
              <a:latin typeface="Heiti SC"/>
              <a:cs typeface="Heiti SC"/>
            </a:endParaRPr>
          </a:p>
          <a:p>
            <a:pPr marL="1287145">
              <a:lnSpc>
                <a:spcPct val="100000"/>
              </a:lnSpc>
            </a:pPr>
            <a:r>
              <a:rPr lang="en-US" altLang="zh-CN" sz="2000" b="1" dirty="0">
                <a:solidFill>
                  <a:srgbClr val="00AF50"/>
                </a:solidFill>
                <a:latin typeface="Heiti SC"/>
                <a:cs typeface="Heiti SC"/>
              </a:rPr>
              <a:t>  </a:t>
            </a:r>
            <a:r>
              <a:rPr sz="2000" b="1" dirty="0" err="1">
                <a:solidFill>
                  <a:srgbClr val="00AF50"/>
                </a:solidFill>
                <a:latin typeface="Heiti SC"/>
                <a:cs typeface="Heiti SC"/>
              </a:rPr>
              <a:t>不确定尾数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77816" y="3820090"/>
            <a:ext cx="718248" cy="45719"/>
          </a:xfrm>
          <a:custGeom>
            <a:avLst/>
            <a:gdLst/>
            <a:ahLst/>
            <a:cxnLst/>
            <a:rect l="l" t="t" r="r" b="b"/>
            <a:pathLst>
              <a:path w="2187575" h="26035">
                <a:moveTo>
                  <a:pt x="0" y="25908"/>
                </a:moveTo>
                <a:lnTo>
                  <a:pt x="2187232" y="25908"/>
                </a:lnTo>
                <a:lnTo>
                  <a:pt x="2187232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1DB41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6" y="613942"/>
                </a:moveTo>
                <a:lnTo>
                  <a:pt x="361685" y="613942"/>
                </a:lnTo>
                <a:lnTo>
                  <a:pt x="312077" y="619022"/>
                </a:lnTo>
                <a:lnTo>
                  <a:pt x="262322" y="629182"/>
                </a:lnTo>
                <a:lnTo>
                  <a:pt x="249778" y="632992"/>
                </a:lnTo>
                <a:lnTo>
                  <a:pt x="237169" y="635532"/>
                </a:lnTo>
                <a:lnTo>
                  <a:pt x="224485" y="640612"/>
                </a:lnTo>
                <a:lnTo>
                  <a:pt x="211714" y="644422"/>
                </a:lnTo>
                <a:lnTo>
                  <a:pt x="198181" y="649502"/>
                </a:lnTo>
                <a:lnTo>
                  <a:pt x="160150" y="667282"/>
                </a:lnTo>
                <a:lnTo>
                  <a:pt x="125901" y="686332"/>
                </a:lnTo>
                <a:lnTo>
                  <a:pt x="95342" y="709192"/>
                </a:lnTo>
                <a:lnTo>
                  <a:pt x="60177" y="744752"/>
                </a:lnTo>
                <a:lnTo>
                  <a:pt x="31193" y="785392"/>
                </a:lnTo>
                <a:lnTo>
                  <a:pt x="11182" y="829842"/>
                </a:lnTo>
                <a:lnTo>
                  <a:pt x="1286" y="875562"/>
                </a:lnTo>
                <a:lnTo>
                  <a:pt x="0" y="898422"/>
                </a:lnTo>
                <a:lnTo>
                  <a:pt x="59" y="904772"/>
                </a:lnTo>
                <a:lnTo>
                  <a:pt x="4616" y="950492"/>
                </a:lnTo>
                <a:lnTo>
                  <a:pt x="14559" y="989862"/>
                </a:lnTo>
                <a:lnTo>
                  <a:pt x="23916" y="1015262"/>
                </a:lnTo>
                <a:lnTo>
                  <a:pt x="29151" y="1027962"/>
                </a:lnTo>
                <a:lnTo>
                  <a:pt x="34814" y="1039392"/>
                </a:lnTo>
                <a:lnTo>
                  <a:pt x="40907" y="1050822"/>
                </a:lnTo>
                <a:lnTo>
                  <a:pt x="47429" y="1060982"/>
                </a:lnTo>
                <a:lnTo>
                  <a:pt x="54379" y="1072412"/>
                </a:lnTo>
                <a:lnTo>
                  <a:pt x="61759" y="1082572"/>
                </a:lnTo>
                <a:lnTo>
                  <a:pt x="69567" y="1092732"/>
                </a:lnTo>
                <a:lnTo>
                  <a:pt x="77805" y="1101622"/>
                </a:lnTo>
                <a:lnTo>
                  <a:pt x="86471" y="1111782"/>
                </a:lnTo>
                <a:lnTo>
                  <a:pt x="119071" y="1139722"/>
                </a:lnTo>
                <a:lnTo>
                  <a:pt x="156954" y="1163852"/>
                </a:lnTo>
                <a:lnTo>
                  <a:pt x="198046" y="1179092"/>
                </a:lnTo>
                <a:lnTo>
                  <a:pt x="242411" y="1186712"/>
                </a:lnTo>
                <a:lnTo>
                  <a:pt x="290109" y="1186712"/>
                </a:lnTo>
                <a:lnTo>
                  <a:pt x="359002" y="1174012"/>
                </a:lnTo>
                <a:lnTo>
                  <a:pt x="395759" y="1162582"/>
                </a:lnTo>
                <a:lnTo>
                  <a:pt x="432687" y="1147342"/>
                </a:lnTo>
                <a:lnTo>
                  <a:pt x="466780" y="1128292"/>
                </a:lnTo>
                <a:lnTo>
                  <a:pt x="482723" y="1118132"/>
                </a:lnTo>
                <a:lnTo>
                  <a:pt x="318629" y="1118132"/>
                </a:lnTo>
                <a:lnTo>
                  <a:pt x="295186" y="1115592"/>
                </a:lnTo>
                <a:lnTo>
                  <a:pt x="283727" y="1111782"/>
                </a:lnTo>
                <a:lnTo>
                  <a:pt x="272424" y="1109242"/>
                </a:lnTo>
                <a:lnTo>
                  <a:pt x="260676" y="1104162"/>
                </a:lnTo>
                <a:lnTo>
                  <a:pt x="217552" y="1081302"/>
                </a:lnTo>
                <a:lnTo>
                  <a:pt x="198272" y="1066062"/>
                </a:lnTo>
                <a:lnTo>
                  <a:pt x="189192" y="1058442"/>
                </a:lnTo>
                <a:lnTo>
                  <a:pt x="164158" y="1029232"/>
                </a:lnTo>
                <a:lnTo>
                  <a:pt x="142371" y="994942"/>
                </a:lnTo>
                <a:lnTo>
                  <a:pt x="123751" y="954302"/>
                </a:lnTo>
                <a:lnTo>
                  <a:pt x="110834" y="913662"/>
                </a:lnTo>
                <a:lnTo>
                  <a:pt x="104818" y="875562"/>
                </a:lnTo>
                <a:lnTo>
                  <a:pt x="104242" y="850162"/>
                </a:lnTo>
                <a:lnTo>
                  <a:pt x="104995" y="838732"/>
                </a:lnTo>
                <a:lnTo>
                  <a:pt x="115046" y="791742"/>
                </a:lnTo>
                <a:lnTo>
                  <a:pt x="137704" y="749832"/>
                </a:lnTo>
                <a:lnTo>
                  <a:pt x="145362" y="739672"/>
                </a:lnTo>
                <a:lnTo>
                  <a:pt x="184006" y="706652"/>
                </a:lnTo>
                <a:lnTo>
                  <a:pt x="221745" y="687602"/>
                </a:lnTo>
                <a:lnTo>
                  <a:pt x="236059" y="682522"/>
                </a:lnTo>
                <a:lnTo>
                  <a:pt x="249312" y="677442"/>
                </a:lnTo>
                <a:lnTo>
                  <a:pt x="275022" y="672362"/>
                </a:lnTo>
                <a:lnTo>
                  <a:pt x="299748" y="669822"/>
                </a:lnTo>
                <a:lnTo>
                  <a:pt x="411280" y="669822"/>
                </a:lnTo>
                <a:lnTo>
                  <a:pt x="410138" y="664742"/>
                </a:lnTo>
                <a:lnTo>
                  <a:pt x="407895" y="652042"/>
                </a:lnTo>
                <a:lnTo>
                  <a:pt x="405980" y="640612"/>
                </a:lnTo>
                <a:lnTo>
                  <a:pt x="404394" y="629182"/>
                </a:lnTo>
                <a:lnTo>
                  <a:pt x="403136" y="617752"/>
                </a:lnTo>
                <a:lnTo>
                  <a:pt x="386656" y="613942"/>
                </a:lnTo>
                <a:close/>
              </a:path>
              <a:path w="2134235" h="1186814">
                <a:moveTo>
                  <a:pt x="534326" y="1019072"/>
                </a:moveTo>
                <a:lnTo>
                  <a:pt x="525262" y="1029232"/>
                </a:lnTo>
                <a:lnTo>
                  <a:pt x="515966" y="1038122"/>
                </a:lnTo>
                <a:lnTo>
                  <a:pt x="506427" y="1045742"/>
                </a:lnTo>
                <a:lnTo>
                  <a:pt x="496632" y="1054632"/>
                </a:lnTo>
                <a:lnTo>
                  <a:pt x="454643" y="1082572"/>
                </a:lnTo>
                <a:lnTo>
                  <a:pt x="419847" y="1099082"/>
                </a:lnTo>
                <a:lnTo>
                  <a:pt x="380903" y="1111782"/>
                </a:lnTo>
                <a:lnTo>
                  <a:pt x="342858" y="1118132"/>
                </a:lnTo>
                <a:lnTo>
                  <a:pt x="482723" y="1118132"/>
                </a:lnTo>
                <a:lnTo>
                  <a:pt x="487932" y="1114322"/>
                </a:lnTo>
                <a:lnTo>
                  <a:pt x="498036" y="1106702"/>
                </a:lnTo>
                <a:lnTo>
                  <a:pt x="507825" y="1099082"/>
                </a:lnTo>
                <a:lnTo>
                  <a:pt x="517298" y="1090192"/>
                </a:lnTo>
                <a:lnTo>
                  <a:pt x="526456" y="1082572"/>
                </a:lnTo>
                <a:lnTo>
                  <a:pt x="535299" y="1073682"/>
                </a:lnTo>
                <a:lnTo>
                  <a:pt x="543826" y="1063522"/>
                </a:lnTo>
                <a:lnTo>
                  <a:pt x="547293" y="1022882"/>
                </a:lnTo>
                <a:lnTo>
                  <a:pt x="534326" y="1019072"/>
                </a:lnTo>
                <a:close/>
              </a:path>
              <a:path w="2134235" h="1186814">
                <a:moveTo>
                  <a:pt x="905254" y="429792"/>
                </a:moveTo>
                <a:lnTo>
                  <a:pt x="892746" y="429792"/>
                </a:lnTo>
                <a:lnTo>
                  <a:pt x="880284" y="431062"/>
                </a:lnTo>
                <a:lnTo>
                  <a:pt x="867857" y="431062"/>
                </a:lnTo>
                <a:lnTo>
                  <a:pt x="843065" y="433602"/>
                </a:lnTo>
                <a:lnTo>
                  <a:pt x="830677" y="436142"/>
                </a:lnTo>
                <a:lnTo>
                  <a:pt x="818280" y="437412"/>
                </a:lnTo>
                <a:lnTo>
                  <a:pt x="780922" y="445032"/>
                </a:lnTo>
                <a:lnTo>
                  <a:pt x="730311" y="460272"/>
                </a:lnTo>
                <a:lnTo>
                  <a:pt x="716779" y="466622"/>
                </a:lnTo>
                <a:lnTo>
                  <a:pt x="703677" y="471702"/>
                </a:lnTo>
                <a:lnTo>
                  <a:pt x="666920" y="489482"/>
                </a:lnTo>
                <a:lnTo>
                  <a:pt x="644505" y="503452"/>
                </a:lnTo>
                <a:lnTo>
                  <a:pt x="633914" y="509802"/>
                </a:lnTo>
                <a:lnTo>
                  <a:pt x="623730" y="517422"/>
                </a:lnTo>
                <a:lnTo>
                  <a:pt x="613948" y="526312"/>
                </a:lnTo>
                <a:lnTo>
                  <a:pt x="604567" y="533932"/>
                </a:lnTo>
                <a:lnTo>
                  <a:pt x="570967" y="570762"/>
                </a:lnTo>
                <a:lnTo>
                  <a:pt x="543488" y="612672"/>
                </a:lnTo>
                <a:lnTo>
                  <a:pt x="526410" y="657122"/>
                </a:lnTo>
                <a:lnTo>
                  <a:pt x="518924" y="704112"/>
                </a:lnTo>
                <a:lnTo>
                  <a:pt x="518675" y="721892"/>
                </a:lnTo>
                <a:lnTo>
                  <a:pt x="518785" y="726972"/>
                </a:lnTo>
                <a:lnTo>
                  <a:pt x="523222" y="766342"/>
                </a:lnTo>
                <a:lnTo>
                  <a:pt x="533165" y="805712"/>
                </a:lnTo>
                <a:lnTo>
                  <a:pt x="547759" y="843812"/>
                </a:lnTo>
                <a:lnTo>
                  <a:pt x="566041" y="878102"/>
                </a:lnTo>
                <a:lnTo>
                  <a:pt x="596422" y="918742"/>
                </a:lnTo>
                <a:lnTo>
                  <a:pt x="625761" y="946682"/>
                </a:lnTo>
                <a:lnTo>
                  <a:pt x="649958" y="964462"/>
                </a:lnTo>
                <a:lnTo>
                  <a:pt x="662584" y="973352"/>
                </a:lnTo>
                <a:lnTo>
                  <a:pt x="702596" y="991132"/>
                </a:lnTo>
                <a:lnTo>
                  <a:pt x="745861" y="1001292"/>
                </a:lnTo>
                <a:lnTo>
                  <a:pt x="776542" y="1003832"/>
                </a:lnTo>
                <a:lnTo>
                  <a:pt x="792440" y="1003832"/>
                </a:lnTo>
                <a:lnTo>
                  <a:pt x="842396" y="998752"/>
                </a:lnTo>
                <a:lnTo>
                  <a:pt x="895790" y="984782"/>
                </a:lnTo>
                <a:lnTo>
                  <a:pt x="939297" y="968272"/>
                </a:lnTo>
                <a:lnTo>
                  <a:pt x="962971" y="956842"/>
                </a:lnTo>
                <a:lnTo>
                  <a:pt x="974335" y="951762"/>
                </a:lnTo>
                <a:lnTo>
                  <a:pt x="985384" y="944142"/>
                </a:lnTo>
                <a:lnTo>
                  <a:pt x="996118" y="937792"/>
                </a:lnTo>
                <a:lnTo>
                  <a:pt x="1001328" y="933982"/>
                </a:lnTo>
                <a:lnTo>
                  <a:pt x="837227" y="933982"/>
                </a:lnTo>
                <a:lnTo>
                  <a:pt x="813782" y="931442"/>
                </a:lnTo>
                <a:lnTo>
                  <a:pt x="802321" y="928902"/>
                </a:lnTo>
                <a:lnTo>
                  <a:pt x="791017" y="925092"/>
                </a:lnTo>
                <a:lnTo>
                  <a:pt x="779269" y="921282"/>
                </a:lnTo>
                <a:lnTo>
                  <a:pt x="736149" y="898422"/>
                </a:lnTo>
                <a:lnTo>
                  <a:pt x="699082" y="865402"/>
                </a:lnTo>
                <a:lnTo>
                  <a:pt x="675140" y="834922"/>
                </a:lnTo>
                <a:lnTo>
                  <a:pt x="654417" y="798092"/>
                </a:lnTo>
                <a:lnTo>
                  <a:pt x="636835" y="756182"/>
                </a:lnTo>
                <a:lnTo>
                  <a:pt x="626750" y="716812"/>
                </a:lnTo>
                <a:lnTo>
                  <a:pt x="622846" y="667282"/>
                </a:lnTo>
                <a:lnTo>
                  <a:pt x="623600" y="654582"/>
                </a:lnTo>
                <a:lnTo>
                  <a:pt x="633651" y="608862"/>
                </a:lnTo>
                <a:lnTo>
                  <a:pt x="656309" y="565682"/>
                </a:lnTo>
                <a:lnTo>
                  <a:pt x="681662" y="539012"/>
                </a:lnTo>
                <a:lnTo>
                  <a:pt x="691723" y="530122"/>
                </a:lnTo>
                <a:lnTo>
                  <a:pt x="702610" y="523772"/>
                </a:lnTo>
                <a:lnTo>
                  <a:pt x="714335" y="516152"/>
                </a:lnTo>
                <a:lnTo>
                  <a:pt x="726911" y="509802"/>
                </a:lnTo>
                <a:lnTo>
                  <a:pt x="780900" y="490752"/>
                </a:lnTo>
                <a:lnTo>
                  <a:pt x="806107" y="486942"/>
                </a:lnTo>
                <a:lnTo>
                  <a:pt x="930027" y="486942"/>
                </a:lnTo>
                <a:lnTo>
                  <a:pt x="928741" y="480592"/>
                </a:lnTo>
                <a:lnTo>
                  <a:pt x="926498" y="467892"/>
                </a:lnTo>
                <a:lnTo>
                  <a:pt x="924584" y="456462"/>
                </a:lnTo>
                <a:lnTo>
                  <a:pt x="922998" y="445032"/>
                </a:lnTo>
                <a:lnTo>
                  <a:pt x="921740" y="433602"/>
                </a:lnTo>
                <a:lnTo>
                  <a:pt x="905254" y="429792"/>
                </a:lnTo>
                <a:close/>
              </a:path>
              <a:path w="2134235" h="1186814">
                <a:moveTo>
                  <a:pt x="1052928" y="834922"/>
                </a:moveTo>
                <a:lnTo>
                  <a:pt x="1025030" y="862862"/>
                </a:lnTo>
                <a:lnTo>
                  <a:pt x="984188" y="892072"/>
                </a:lnTo>
                <a:lnTo>
                  <a:pt x="950383" y="909852"/>
                </a:lnTo>
                <a:lnTo>
                  <a:pt x="899499" y="927632"/>
                </a:lnTo>
                <a:lnTo>
                  <a:pt x="861456" y="933982"/>
                </a:lnTo>
                <a:lnTo>
                  <a:pt x="1001328" y="933982"/>
                </a:lnTo>
                <a:lnTo>
                  <a:pt x="1035902" y="907312"/>
                </a:lnTo>
                <a:lnTo>
                  <a:pt x="1065898" y="838732"/>
                </a:lnTo>
                <a:lnTo>
                  <a:pt x="1052928" y="834922"/>
                </a:lnTo>
                <a:close/>
              </a:path>
              <a:path w="2134235" h="1186814">
                <a:moveTo>
                  <a:pt x="411280" y="669822"/>
                </a:moveTo>
                <a:lnTo>
                  <a:pt x="299748" y="669822"/>
                </a:lnTo>
                <a:lnTo>
                  <a:pt x="323581" y="672362"/>
                </a:lnTo>
                <a:lnTo>
                  <a:pt x="335191" y="674902"/>
                </a:lnTo>
                <a:lnTo>
                  <a:pt x="379854" y="695222"/>
                </a:lnTo>
                <a:lnTo>
                  <a:pt x="401040" y="746022"/>
                </a:lnTo>
                <a:lnTo>
                  <a:pt x="405917" y="748562"/>
                </a:lnTo>
                <a:lnTo>
                  <a:pt x="426605" y="740942"/>
                </a:lnTo>
                <a:lnTo>
                  <a:pt x="426280" y="728242"/>
                </a:lnTo>
                <a:lnTo>
                  <a:pt x="422394" y="715542"/>
                </a:lnTo>
                <a:lnTo>
                  <a:pt x="415609" y="688872"/>
                </a:lnTo>
                <a:lnTo>
                  <a:pt x="412709" y="676172"/>
                </a:lnTo>
                <a:lnTo>
                  <a:pt x="411280" y="669822"/>
                </a:lnTo>
                <a:close/>
              </a:path>
              <a:path w="2134235" h="1186814">
                <a:moveTo>
                  <a:pt x="930027" y="486942"/>
                </a:moveTo>
                <a:lnTo>
                  <a:pt x="830375" y="486942"/>
                </a:lnTo>
                <a:lnTo>
                  <a:pt x="842185" y="488212"/>
                </a:lnTo>
                <a:lnTo>
                  <a:pt x="853795" y="490752"/>
                </a:lnTo>
                <a:lnTo>
                  <a:pt x="876460" y="498372"/>
                </a:lnTo>
                <a:lnTo>
                  <a:pt x="898459" y="511072"/>
                </a:lnTo>
                <a:lnTo>
                  <a:pt x="902837" y="519962"/>
                </a:lnTo>
                <a:lnTo>
                  <a:pt x="907828" y="532662"/>
                </a:lnTo>
                <a:lnTo>
                  <a:pt x="913430" y="545362"/>
                </a:lnTo>
                <a:lnTo>
                  <a:pt x="919645" y="561872"/>
                </a:lnTo>
                <a:lnTo>
                  <a:pt x="924521" y="564412"/>
                </a:lnTo>
                <a:lnTo>
                  <a:pt x="945222" y="556792"/>
                </a:lnTo>
                <a:lnTo>
                  <a:pt x="944881" y="545362"/>
                </a:lnTo>
                <a:lnTo>
                  <a:pt x="937439" y="518692"/>
                </a:lnTo>
                <a:lnTo>
                  <a:pt x="934211" y="505992"/>
                </a:lnTo>
                <a:lnTo>
                  <a:pt x="931312" y="493292"/>
                </a:lnTo>
                <a:lnTo>
                  <a:pt x="930027" y="486942"/>
                </a:lnTo>
                <a:close/>
              </a:path>
              <a:path w="2134235" h="1186814">
                <a:moveTo>
                  <a:pt x="1327773" y="342899"/>
                </a:moveTo>
                <a:lnTo>
                  <a:pt x="1202207" y="342899"/>
                </a:lnTo>
                <a:lnTo>
                  <a:pt x="1207706" y="346709"/>
                </a:lnTo>
                <a:lnTo>
                  <a:pt x="1211544" y="353059"/>
                </a:lnTo>
                <a:lnTo>
                  <a:pt x="1231433" y="397509"/>
                </a:lnTo>
                <a:lnTo>
                  <a:pt x="1236576" y="411479"/>
                </a:lnTo>
                <a:lnTo>
                  <a:pt x="1242109" y="425449"/>
                </a:lnTo>
                <a:lnTo>
                  <a:pt x="1317307" y="637539"/>
                </a:lnTo>
                <a:lnTo>
                  <a:pt x="1346294" y="722629"/>
                </a:lnTo>
                <a:lnTo>
                  <a:pt x="1355348" y="761999"/>
                </a:lnTo>
                <a:lnTo>
                  <a:pt x="1354445" y="769619"/>
                </a:lnTo>
                <a:lnTo>
                  <a:pt x="1347529" y="779779"/>
                </a:lnTo>
                <a:lnTo>
                  <a:pt x="1336014" y="795019"/>
                </a:lnTo>
                <a:lnTo>
                  <a:pt x="1335747" y="800099"/>
                </a:lnTo>
                <a:lnTo>
                  <a:pt x="1339227" y="808989"/>
                </a:lnTo>
                <a:lnTo>
                  <a:pt x="1350967" y="808989"/>
                </a:lnTo>
                <a:lnTo>
                  <a:pt x="1360803" y="805179"/>
                </a:lnTo>
                <a:lnTo>
                  <a:pt x="1371892" y="800099"/>
                </a:lnTo>
                <a:lnTo>
                  <a:pt x="1384234" y="795019"/>
                </a:lnTo>
                <a:lnTo>
                  <a:pt x="1397828" y="789939"/>
                </a:lnTo>
                <a:lnTo>
                  <a:pt x="1412671" y="784859"/>
                </a:lnTo>
                <a:lnTo>
                  <a:pt x="1503325" y="755649"/>
                </a:lnTo>
                <a:lnTo>
                  <a:pt x="1512930" y="751839"/>
                </a:lnTo>
                <a:lnTo>
                  <a:pt x="1555295" y="736599"/>
                </a:lnTo>
                <a:lnTo>
                  <a:pt x="1583116" y="721359"/>
                </a:lnTo>
                <a:lnTo>
                  <a:pt x="1461740" y="721359"/>
                </a:lnTo>
                <a:lnTo>
                  <a:pt x="1457029" y="709929"/>
                </a:lnTo>
                <a:lnTo>
                  <a:pt x="1452427" y="698499"/>
                </a:lnTo>
                <a:lnTo>
                  <a:pt x="1447937" y="685799"/>
                </a:lnTo>
                <a:lnTo>
                  <a:pt x="1443558" y="674369"/>
                </a:lnTo>
                <a:lnTo>
                  <a:pt x="1393018" y="509269"/>
                </a:lnTo>
                <a:lnTo>
                  <a:pt x="1402966" y="504189"/>
                </a:lnTo>
                <a:lnTo>
                  <a:pt x="1430699" y="495299"/>
                </a:lnTo>
                <a:lnTo>
                  <a:pt x="1444602" y="491489"/>
                </a:lnTo>
                <a:lnTo>
                  <a:pt x="1457845" y="488949"/>
                </a:lnTo>
                <a:lnTo>
                  <a:pt x="1656150" y="488949"/>
                </a:lnTo>
                <a:lnTo>
                  <a:pt x="1655495" y="487679"/>
                </a:lnTo>
                <a:lnTo>
                  <a:pt x="1648909" y="478789"/>
                </a:lnTo>
                <a:lnTo>
                  <a:pt x="1643709" y="472439"/>
                </a:lnTo>
                <a:lnTo>
                  <a:pt x="1372387" y="472439"/>
                </a:lnTo>
                <a:lnTo>
                  <a:pt x="1335057" y="367029"/>
                </a:lnTo>
                <a:lnTo>
                  <a:pt x="1331386" y="355599"/>
                </a:lnTo>
                <a:lnTo>
                  <a:pt x="1328052" y="344169"/>
                </a:lnTo>
                <a:lnTo>
                  <a:pt x="1327773" y="342899"/>
                </a:lnTo>
                <a:close/>
              </a:path>
              <a:path w="2134235" h="1186814">
                <a:moveTo>
                  <a:pt x="1656150" y="488949"/>
                </a:moveTo>
                <a:lnTo>
                  <a:pt x="1482355" y="488949"/>
                </a:lnTo>
                <a:lnTo>
                  <a:pt x="1493620" y="491489"/>
                </a:lnTo>
                <a:lnTo>
                  <a:pt x="1504226" y="494029"/>
                </a:lnTo>
                <a:lnTo>
                  <a:pt x="1540058" y="519429"/>
                </a:lnTo>
                <a:lnTo>
                  <a:pt x="1560007" y="552449"/>
                </a:lnTo>
                <a:lnTo>
                  <a:pt x="1574089" y="599439"/>
                </a:lnTo>
                <a:lnTo>
                  <a:pt x="1575154" y="624839"/>
                </a:lnTo>
                <a:lnTo>
                  <a:pt x="1573867" y="636269"/>
                </a:lnTo>
                <a:lnTo>
                  <a:pt x="1555402" y="679449"/>
                </a:lnTo>
                <a:lnTo>
                  <a:pt x="1525854" y="703579"/>
                </a:lnTo>
                <a:lnTo>
                  <a:pt x="1484112" y="720089"/>
                </a:lnTo>
                <a:lnTo>
                  <a:pt x="1472304" y="721359"/>
                </a:lnTo>
                <a:lnTo>
                  <a:pt x="1583116" y="721359"/>
                </a:lnTo>
                <a:lnTo>
                  <a:pt x="1619132" y="695959"/>
                </a:lnTo>
                <a:lnTo>
                  <a:pt x="1644936" y="666749"/>
                </a:lnTo>
                <a:lnTo>
                  <a:pt x="1664605" y="633729"/>
                </a:lnTo>
                <a:lnTo>
                  <a:pt x="1677614" y="588009"/>
                </a:lnTo>
                <a:lnTo>
                  <a:pt x="1678506" y="576579"/>
                </a:lnTo>
                <a:lnTo>
                  <a:pt x="1678455" y="563879"/>
                </a:lnTo>
                <a:lnTo>
                  <a:pt x="1668805" y="516889"/>
                </a:lnTo>
                <a:lnTo>
                  <a:pt x="1661385" y="499109"/>
                </a:lnTo>
                <a:lnTo>
                  <a:pt x="1656150" y="488949"/>
                </a:lnTo>
                <a:close/>
              </a:path>
              <a:path w="2134235" h="1186814">
                <a:moveTo>
                  <a:pt x="1847183" y="196849"/>
                </a:moveTo>
                <a:lnTo>
                  <a:pt x="1650788" y="196849"/>
                </a:lnTo>
                <a:lnTo>
                  <a:pt x="1661138" y="200659"/>
                </a:lnTo>
                <a:lnTo>
                  <a:pt x="1677114" y="208279"/>
                </a:lnTo>
                <a:lnTo>
                  <a:pt x="1684346" y="212089"/>
                </a:lnTo>
                <a:lnTo>
                  <a:pt x="1692093" y="215899"/>
                </a:lnTo>
                <a:lnTo>
                  <a:pt x="1700355" y="220979"/>
                </a:lnTo>
                <a:lnTo>
                  <a:pt x="1709133" y="226059"/>
                </a:lnTo>
                <a:lnTo>
                  <a:pt x="1718429" y="232409"/>
                </a:lnTo>
                <a:lnTo>
                  <a:pt x="1728244" y="240029"/>
                </a:lnTo>
                <a:lnTo>
                  <a:pt x="1738579" y="247649"/>
                </a:lnTo>
                <a:lnTo>
                  <a:pt x="1749435" y="255269"/>
                </a:lnTo>
                <a:lnTo>
                  <a:pt x="1760813" y="264159"/>
                </a:lnTo>
                <a:lnTo>
                  <a:pt x="1772714" y="273049"/>
                </a:lnTo>
                <a:lnTo>
                  <a:pt x="1785140" y="283209"/>
                </a:lnTo>
                <a:lnTo>
                  <a:pt x="1798091" y="293369"/>
                </a:lnTo>
                <a:lnTo>
                  <a:pt x="1843327" y="331469"/>
                </a:lnTo>
                <a:lnTo>
                  <a:pt x="1856716" y="344169"/>
                </a:lnTo>
                <a:lnTo>
                  <a:pt x="1868445" y="354329"/>
                </a:lnTo>
                <a:lnTo>
                  <a:pt x="1878515" y="363219"/>
                </a:lnTo>
                <a:lnTo>
                  <a:pt x="1886925" y="372109"/>
                </a:lnTo>
                <a:lnTo>
                  <a:pt x="1893676" y="378459"/>
                </a:lnTo>
                <a:lnTo>
                  <a:pt x="1898767" y="383539"/>
                </a:lnTo>
                <a:lnTo>
                  <a:pt x="1902199" y="388619"/>
                </a:lnTo>
                <a:lnTo>
                  <a:pt x="1903971" y="391159"/>
                </a:lnTo>
                <a:lnTo>
                  <a:pt x="1923243" y="445769"/>
                </a:lnTo>
                <a:lnTo>
                  <a:pt x="1940582" y="497839"/>
                </a:lnTo>
                <a:lnTo>
                  <a:pt x="1952056" y="539749"/>
                </a:lnTo>
                <a:lnTo>
                  <a:pt x="1952802" y="549909"/>
                </a:lnTo>
                <a:lnTo>
                  <a:pt x="1952091" y="553719"/>
                </a:lnTo>
                <a:lnTo>
                  <a:pt x="1950148" y="556259"/>
                </a:lnTo>
                <a:lnTo>
                  <a:pt x="1943489" y="561339"/>
                </a:lnTo>
                <a:lnTo>
                  <a:pt x="1934724" y="565149"/>
                </a:lnTo>
                <a:lnTo>
                  <a:pt x="1922042" y="571499"/>
                </a:lnTo>
                <a:lnTo>
                  <a:pt x="1905444" y="579119"/>
                </a:lnTo>
                <a:lnTo>
                  <a:pt x="1903183" y="582929"/>
                </a:lnTo>
                <a:lnTo>
                  <a:pt x="1911629" y="607059"/>
                </a:lnTo>
                <a:lnTo>
                  <a:pt x="1916322" y="609599"/>
                </a:lnTo>
                <a:lnTo>
                  <a:pt x="1924022" y="605789"/>
                </a:lnTo>
                <a:lnTo>
                  <a:pt x="1932768" y="601979"/>
                </a:lnTo>
                <a:lnTo>
                  <a:pt x="1942564" y="598169"/>
                </a:lnTo>
                <a:lnTo>
                  <a:pt x="1953413" y="594359"/>
                </a:lnTo>
                <a:lnTo>
                  <a:pt x="1965320" y="590549"/>
                </a:lnTo>
                <a:lnTo>
                  <a:pt x="1978287" y="585469"/>
                </a:lnTo>
                <a:lnTo>
                  <a:pt x="1992318" y="580389"/>
                </a:lnTo>
                <a:lnTo>
                  <a:pt x="2007417" y="574039"/>
                </a:lnTo>
                <a:lnTo>
                  <a:pt x="2039342" y="563879"/>
                </a:lnTo>
                <a:lnTo>
                  <a:pt x="2054169" y="557529"/>
                </a:lnTo>
                <a:lnTo>
                  <a:pt x="2068067" y="553719"/>
                </a:lnTo>
                <a:lnTo>
                  <a:pt x="2081036" y="548639"/>
                </a:lnTo>
                <a:lnTo>
                  <a:pt x="2093076" y="544829"/>
                </a:lnTo>
                <a:lnTo>
                  <a:pt x="2104188" y="541019"/>
                </a:lnTo>
                <a:lnTo>
                  <a:pt x="2114370" y="538479"/>
                </a:lnTo>
                <a:lnTo>
                  <a:pt x="2123624" y="535939"/>
                </a:lnTo>
                <a:lnTo>
                  <a:pt x="2131949" y="533399"/>
                </a:lnTo>
                <a:lnTo>
                  <a:pt x="2134209" y="528319"/>
                </a:lnTo>
                <a:lnTo>
                  <a:pt x="2128955" y="513079"/>
                </a:lnTo>
                <a:lnTo>
                  <a:pt x="2072551" y="513079"/>
                </a:lnTo>
                <a:lnTo>
                  <a:pt x="2069122" y="511809"/>
                </a:lnTo>
                <a:lnTo>
                  <a:pt x="2050228" y="478789"/>
                </a:lnTo>
                <a:lnTo>
                  <a:pt x="2045175" y="467359"/>
                </a:lnTo>
                <a:lnTo>
                  <a:pt x="2039555" y="453389"/>
                </a:lnTo>
                <a:lnTo>
                  <a:pt x="2033367" y="436879"/>
                </a:lnTo>
                <a:lnTo>
                  <a:pt x="2026611" y="417829"/>
                </a:lnTo>
                <a:lnTo>
                  <a:pt x="2019287" y="397509"/>
                </a:lnTo>
                <a:lnTo>
                  <a:pt x="2005887" y="359409"/>
                </a:lnTo>
                <a:lnTo>
                  <a:pt x="1999547" y="328929"/>
                </a:lnTo>
                <a:lnTo>
                  <a:pt x="1999785" y="322579"/>
                </a:lnTo>
                <a:lnTo>
                  <a:pt x="2000650" y="313689"/>
                </a:lnTo>
                <a:lnTo>
                  <a:pt x="2002112" y="302259"/>
                </a:lnTo>
                <a:lnTo>
                  <a:pt x="2002300" y="300989"/>
                </a:lnTo>
                <a:lnTo>
                  <a:pt x="1956892" y="300989"/>
                </a:lnTo>
                <a:lnTo>
                  <a:pt x="1876483" y="223519"/>
                </a:lnTo>
                <a:lnTo>
                  <a:pt x="1863770" y="212089"/>
                </a:lnTo>
                <a:lnTo>
                  <a:pt x="1851570" y="200659"/>
                </a:lnTo>
                <a:lnTo>
                  <a:pt x="1847183" y="196849"/>
                </a:lnTo>
                <a:close/>
              </a:path>
              <a:path w="2134235" h="1186814">
                <a:moveTo>
                  <a:pt x="2125891" y="504189"/>
                </a:moveTo>
                <a:lnTo>
                  <a:pt x="2109810" y="505459"/>
                </a:lnTo>
                <a:lnTo>
                  <a:pt x="2094789" y="509269"/>
                </a:lnTo>
                <a:lnTo>
                  <a:pt x="2083647" y="511809"/>
                </a:lnTo>
                <a:lnTo>
                  <a:pt x="2076386" y="513079"/>
                </a:lnTo>
                <a:lnTo>
                  <a:pt x="2128955" y="513079"/>
                </a:lnTo>
                <a:lnTo>
                  <a:pt x="2125891" y="504189"/>
                </a:lnTo>
                <a:close/>
              </a:path>
              <a:path w="2134235" h="1186814">
                <a:moveTo>
                  <a:pt x="1566687" y="280669"/>
                </a:moveTo>
                <a:lnTo>
                  <a:pt x="1399084" y="280669"/>
                </a:lnTo>
                <a:lnTo>
                  <a:pt x="1410791" y="281939"/>
                </a:lnTo>
                <a:lnTo>
                  <a:pt x="1421606" y="284479"/>
                </a:lnTo>
                <a:lnTo>
                  <a:pt x="1455953" y="312419"/>
                </a:lnTo>
                <a:lnTo>
                  <a:pt x="1470791" y="347979"/>
                </a:lnTo>
                <a:lnTo>
                  <a:pt x="1474276" y="370839"/>
                </a:lnTo>
                <a:lnTo>
                  <a:pt x="1474208" y="384809"/>
                </a:lnTo>
                <a:lnTo>
                  <a:pt x="1458209" y="427989"/>
                </a:lnTo>
                <a:lnTo>
                  <a:pt x="1426058" y="452119"/>
                </a:lnTo>
                <a:lnTo>
                  <a:pt x="1393471" y="466089"/>
                </a:lnTo>
                <a:lnTo>
                  <a:pt x="1380746" y="471169"/>
                </a:lnTo>
                <a:lnTo>
                  <a:pt x="1372387" y="472439"/>
                </a:lnTo>
                <a:lnTo>
                  <a:pt x="1643709" y="472439"/>
                </a:lnTo>
                <a:lnTo>
                  <a:pt x="1612315" y="448309"/>
                </a:lnTo>
                <a:lnTo>
                  <a:pt x="1485115" y="448309"/>
                </a:lnTo>
                <a:lnTo>
                  <a:pt x="1503944" y="435609"/>
                </a:lnTo>
                <a:lnTo>
                  <a:pt x="1513751" y="427989"/>
                </a:lnTo>
                <a:lnTo>
                  <a:pt x="1524258" y="419099"/>
                </a:lnTo>
                <a:lnTo>
                  <a:pt x="1535792" y="410209"/>
                </a:lnTo>
                <a:lnTo>
                  <a:pt x="1559106" y="378459"/>
                </a:lnTo>
                <a:lnTo>
                  <a:pt x="1574093" y="331469"/>
                </a:lnTo>
                <a:lnTo>
                  <a:pt x="1574437" y="318769"/>
                </a:lnTo>
                <a:lnTo>
                  <a:pt x="1573410" y="307339"/>
                </a:lnTo>
                <a:lnTo>
                  <a:pt x="1571010" y="294639"/>
                </a:lnTo>
                <a:lnTo>
                  <a:pt x="1567232" y="281939"/>
                </a:lnTo>
                <a:lnTo>
                  <a:pt x="1566687" y="280669"/>
                </a:lnTo>
                <a:close/>
              </a:path>
              <a:path w="2134235" h="1186814">
                <a:moveTo>
                  <a:pt x="1571482" y="436879"/>
                </a:moveTo>
                <a:lnTo>
                  <a:pt x="1545352" y="436879"/>
                </a:lnTo>
                <a:lnTo>
                  <a:pt x="1531286" y="438149"/>
                </a:lnTo>
                <a:lnTo>
                  <a:pt x="1516556" y="440689"/>
                </a:lnTo>
                <a:lnTo>
                  <a:pt x="1501164" y="444499"/>
                </a:lnTo>
                <a:lnTo>
                  <a:pt x="1485115" y="448309"/>
                </a:lnTo>
                <a:lnTo>
                  <a:pt x="1612315" y="448309"/>
                </a:lnTo>
                <a:lnTo>
                  <a:pt x="1605631" y="445769"/>
                </a:lnTo>
                <a:lnTo>
                  <a:pt x="1594924" y="441959"/>
                </a:lnTo>
                <a:lnTo>
                  <a:pt x="1583540" y="439419"/>
                </a:lnTo>
                <a:lnTo>
                  <a:pt x="1571482" y="436879"/>
                </a:lnTo>
                <a:close/>
              </a:path>
              <a:path w="2134235" h="1186814">
                <a:moveTo>
                  <a:pt x="1480608" y="218439"/>
                </a:moveTo>
                <a:lnTo>
                  <a:pt x="1468843" y="218439"/>
                </a:lnTo>
                <a:lnTo>
                  <a:pt x="1442868" y="220979"/>
                </a:lnTo>
                <a:lnTo>
                  <a:pt x="1428611" y="224789"/>
                </a:lnTo>
                <a:lnTo>
                  <a:pt x="1413475" y="228599"/>
                </a:lnTo>
                <a:lnTo>
                  <a:pt x="1397438" y="232409"/>
                </a:lnTo>
                <a:lnTo>
                  <a:pt x="1370334" y="242569"/>
                </a:lnTo>
                <a:lnTo>
                  <a:pt x="1358883" y="246379"/>
                </a:lnTo>
                <a:lnTo>
                  <a:pt x="1345824" y="251459"/>
                </a:lnTo>
                <a:lnTo>
                  <a:pt x="1330863" y="257809"/>
                </a:lnTo>
                <a:lnTo>
                  <a:pt x="1321572" y="261619"/>
                </a:lnTo>
                <a:lnTo>
                  <a:pt x="1311769" y="265429"/>
                </a:lnTo>
                <a:lnTo>
                  <a:pt x="1301304" y="269239"/>
                </a:lnTo>
                <a:lnTo>
                  <a:pt x="1290029" y="273049"/>
                </a:lnTo>
                <a:lnTo>
                  <a:pt x="1277795" y="278129"/>
                </a:lnTo>
                <a:lnTo>
                  <a:pt x="1264453" y="283209"/>
                </a:lnTo>
                <a:lnTo>
                  <a:pt x="1249855" y="288289"/>
                </a:lnTo>
                <a:lnTo>
                  <a:pt x="1233851" y="293369"/>
                </a:lnTo>
                <a:lnTo>
                  <a:pt x="1218485" y="299719"/>
                </a:lnTo>
                <a:lnTo>
                  <a:pt x="1204217" y="304799"/>
                </a:lnTo>
                <a:lnTo>
                  <a:pt x="1191048" y="308609"/>
                </a:lnTo>
                <a:lnTo>
                  <a:pt x="1178976" y="312419"/>
                </a:lnTo>
                <a:lnTo>
                  <a:pt x="1168003" y="316229"/>
                </a:lnTo>
                <a:lnTo>
                  <a:pt x="1158129" y="318769"/>
                </a:lnTo>
                <a:lnTo>
                  <a:pt x="1149354" y="322579"/>
                </a:lnTo>
                <a:lnTo>
                  <a:pt x="1141679" y="323849"/>
                </a:lnTo>
                <a:lnTo>
                  <a:pt x="1139291" y="328929"/>
                </a:lnTo>
                <a:lnTo>
                  <a:pt x="1147737" y="353059"/>
                </a:lnTo>
                <a:lnTo>
                  <a:pt x="1161314" y="351789"/>
                </a:lnTo>
                <a:lnTo>
                  <a:pt x="1188807" y="345439"/>
                </a:lnTo>
                <a:lnTo>
                  <a:pt x="1194752" y="344169"/>
                </a:lnTo>
                <a:lnTo>
                  <a:pt x="1202207" y="342899"/>
                </a:lnTo>
                <a:lnTo>
                  <a:pt x="1327773" y="342899"/>
                </a:lnTo>
                <a:lnTo>
                  <a:pt x="1325260" y="331469"/>
                </a:lnTo>
                <a:lnTo>
                  <a:pt x="1323218" y="318769"/>
                </a:lnTo>
                <a:lnTo>
                  <a:pt x="1322133" y="304799"/>
                </a:lnTo>
                <a:lnTo>
                  <a:pt x="1331079" y="299719"/>
                </a:lnTo>
                <a:lnTo>
                  <a:pt x="1342078" y="295909"/>
                </a:lnTo>
                <a:lnTo>
                  <a:pt x="1372996" y="284479"/>
                </a:lnTo>
                <a:lnTo>
                  <a:pt x="1386485" y="281939"/>
                </a:lnTo>
                <a:lnTo>
                  <a:pt x="1399084" y="280669"/>
                </a:lnTo>
                <a:lnTo>
                  <a:pt x="1566687" y="280669"/>
                </a:lnTo>
                <a:lnTo>
                  <a:pt x="1562325" y="270509"/>
                </a:lnTo>
                <a:lnTo>
                  <a:pt x="1528136" y="232409"/>
                </a:lnTo>
                <a:lnTo>
                  <a:pt x="1501807" y="220979"/>
                </a:lnTo>
                <a:lnTo>
                  <a:pt x="1480608" y="218439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9" y="19049"/>
                </a:lnTo>
                <a:lnTo>
                  <a:pt x="2006138" y="33019"/>
                </a:lnTo>
                <a:lnTo>
                  <a:pt x="2004195" y="45719"/>
                </a:lnTo>
                <a:lnTo>
                  <a:pt x="2002574" y="55879"/>
                </a:lnTo>
                <a:lnTo>
                  <a:pt x="1985005" y="157479"/>
                </a:lnTo>
                <a:lnTo>
                  <a:pt x="1975788" y="207009"/>
                </a:lnTo>
                <a:lnTo>
                  <a:pt x="1965768" y="257809"/>
                </a:lnTo>
                <a:lnTo>
                  <a:pt x="1963668" y="269239"/>
                </a:lnTo>
                <a:lnTo>
                  <a:pt x="1961731" y="278129"/>
                </a:lnTo>
                <a:lnTo>
                  <a:pt x="1959956" y="287019"/>
                </a:lnTo>
                <a:lnTo>
                  <a:pt x="1958343" y="294639"/>
                </a:lnTo>
                <a:lnTo>
                  <a:pt x="1956892" y="300989"/>
                </a:lnTo>
                <a:lnTo>
                  <a:pt x="2002300" y="300989"/>
                </a:lnTo>
                <a:lnTo>
                  <a:pt x="2004186" y="288289"/>
                </a:lnTo>
                <a:lnTo>
                  <a:pt x="2006888" y="273049"/>
                </a:lnTo>
                <a:lnTo>
                  <a:pt x="2010235" y="255269"/>
                </a:lnTo>
                <a:lnTo>
                  <a:pt x="2014243" y="234949"/>
                </a:lnTo>
                <a:lnTo>
                  <a:pt x="2020157" y="207009"/>
                </a:lnTo>
                <a:lnTo>
                  <a:pt x="2023128" y="194309"/>
                </a:lnTo>
                <a:lnTo>
                  <a:pt x="2029097" y="166369"/>
                </a:lnTo>
                <a:lnTo>
                  <a:pt x="2032095" y="153669"/>
                </a:lnTo>
                <a:lnTo>
                  <a:pt x="2041143" y="115569"/>
                </a:lnTo>
                <a:lnTo>
                  <a:pt x="2044177" y="104139"/>
                </a:lnTo>
                <a:lnTo>
                  <a:pt x="2047219" y="91439"/>
                </a:lnTo>
                <a:lnTo>
                  <a:pt x="2050271" y="80009"/>
                </a:lnTo>
                <a:lnTo>
                  <a:pt x="2059479" y="45719"/>
                </a:lnTo>
                <a:lnTo>
                  <a:pt x="2065662" y="25399"/>
                </a:lnTo>
                <a:lnTo>
                  <a:pt x="2068766" y="13969"/>
                </a:lnTo>
                <a:lnTo>
                  <a:pt x="2064410" y="2539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0" y="114299"/>
                </a:moveTo>
                <a:lnTo>
                  <a:pt x="1704130" y="118109"/>
                </a:lnTo>
                <a:lnTo>
                  <a:pt x="1697025" y="123189"/>
                </a:lnTo>
                <a:lnTo>
                  <a:pt x="1688605" y="128269"/>
                </a:lnTo>
                <a:lnTo>
                  <a:pt x="1678869" y="134619"/>
                </a:lnTo>
                <a:lnTo>
                  <a:pt x="1667819" y="140969"/>
                </a:lnTo>
                <a:lnTo>
                  <a:pt x="1655453" y="148589"/>
                </a:lnTo>
                <a:lnTo>
                  <a:pt x="1641772" y="157479"/>
                </a:lnTo>
                <a:lnTo>
                  <a:pt x="1626774" y="166369"/>
                </a:lnTo>
                <a:lnTo>
                  <a:pt x="1610461" y="176529"/>
                </a:lnTo>
                <a:lnTo>
                  <a:pt x="1608328" y="181609"/>
                </a:lnTo>
                <a:lnTo>
                  <a:pt x="1615274" y="200659"/>
                </a:lnTo>
                <a:lnTo>
                  <a:pt x="1627827" y="200659"/>
                </a:lnTo>
                <a:lnTo>
                  <a:pt x="1640722" y="196849"/>
                </a:lnTo>
                <a:lnTo>
                  <a:pt x="1847183" y="196849"/>
                </a:lnTo>
                <a:lnTo>
                  <a:pt x="1839871" y="190499"/>
                </a:lnTo>
                <a:lnTo>
                  <a:pt x="1828659" y="180339"/>
                </a:lnTo>
                <a:lnTo>
                  <a:pt x="1817921" y="170179"/>
                </a:lnTo>
                <a:lnTo>
                  <a:pt x="1807643" y="162559"/>
                </a:lnTo>
                <a:lnTo>
                  <a:pt x="1797812" y="154939"/>
                </a:lnTo>
                <a:lnTo>
                  <a:pt x="1788416" y="147319"/>
                </a:lnTo>
                <a:lnTo>
                  <a:pt x="1779441" y="140969"/>
                </a:lnTo>
                <a:lnTo>
                  <a:pt x="1770873" y="135889"/>
                </a:lnTo>
                <a:lnTo>
                  <a:pt x="1762700" y="130809"/>
                </a:lnTo>
                <a:lnTo>
                  <a:pt x="1754909" y="125729"/>
                </a:lnTo>
                <a:lnTo>
                  <a:pt x="1747485" y="121919"/>
                </a:lnTo>
                <a:lnTo>
                  <a:pt x="1735788" y="118109"/>
                </a:lnTo>
                <a:lnTo>
                  <a:pt x="1723358" y="115569"/>
                </a:lnTo>
                <a:lnTo>
                  <a:pt x="1709920" y="11429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浮点数类型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7270" y="1529255"/>
            <a:ext cx="55060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浮点数间运算存在不确定尾数，不是</a:t>
            </a:r>
            <a:r>
              <a:rPr sz="2400" b="1" spc="10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114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196" y="2176272"/>
            <a:ext cx="605155" cy="486409"/>
          </a:xfrm>
          <a:custGeom>
            <a:avLst/>
            <a:gdLst/>
            <a:ahLst/>
            <a:cxnLst/>
            <a:rect l="l" t="t" r="r" b="b"/>
            <a:pathLst>
              <a:path w="605155" h="486410">
                <a:moveTo>
                  <a:pt x="0" y="0"/>
                </a:moveTo>
                <a:lnTo>
                  <a:pt x="605028" y="0"/>
                </a:lnTo>
                <a:lnTo>
                  <a:pt x="605028" y="486156"/>
                </a:lnTo>
                <a:lnTo>
                  <a:pt x="0" y="486156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6363" y="2269451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90" dirty="0">
                <a:latin typeface="FZLTZHB--B51-0"/>
                <a:cs typeface="FZLTZHB--B51-0"/>
              </a:rPr>
              <a:t>0.1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7196" y="4084320"/>
            <a:ext cx="1774189" cy="486409"/>
          </a:xfrm>
          <a:custGeom>
            <a:avLst/>
            <a:gdLst/>
            <a:ahLst/>
            <a:cxnLst/>
            <a:rect l="l" t="t" r="r" b="b"/>
            <a:pathLst>
              <a:path w="1774189" h="486410">
                <a:moveTo>
                  <a:pt x="0" y="0"/>
                </a:moveTo>
                <a:lnTo>
                  <a:pt x="1773936" y="0"/>
                </a:lnTo>
                <a:lnTo>
                  <a:pt x="1773936" y="486155"/>
                </a:lnTo>
                <a:lnTo>
                  <a:pt x="0" y="486155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66363" y="2788009"/>
            <a:ext cx="6560184" cy="2069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algn="ctr">
              <a:lnSpc>
                <a:spcPct val="100000"/>
              </a:lnSpc>
            </a:pP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10" dirty="0">
                <a:solidFill>
                  <a:srgbClr val="0100FF"/>
                </a:solidFill>
                <a:latin typeface="Arial Narrow"/>
                <a:cs typeface="Arial Narrow"/>
              </a:rPr>
              <a:t>.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000</a:t>
            </a:r>
            <a:r>
              <a:rPr sz="1600" b="1" spc="-7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8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7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8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8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7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8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8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7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8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8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7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8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10</a:t>
            </a:r>
            <a:r>
              <a:rPr sz="1600" b="1" dirty="0">
                <a:solidFill>
                  <a:srgbClr val="0100FF"/>
                </a:solidFill>
                <a:latin typeface="Arial Narrow"/>
                <a:cs typeface="Arial Narrow"/>
              </a:rPr>
              <a:t> </a:t>
            </a:r>
            <a:r>
              <a:rPr sz="1600" b="1" spc="-55" dirty="0">
                <a:solidFill>
                  <a:srgbClr val="0100FF"/>
                </a:solidFill>
                <a:latin typeface="Arial Narrow"/>
                <a:cs typeface="Arial Narrow"/>
              </a:rPr>
              <a:t> 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(</a:t>
            </a:r>
            <a:r>
              <a:rPr sz="1600" b="1" spc="-5" dirty="0">
                <a:solidFill>
                  <a:srgbClr val="0100FF"/>
                </a:solidFill>
                <a:latin typeface="Heiti SC"/>
                <a:cs typeface="Heiti SC"/>
              </a:rPr>
              <a:t>二进制表示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43510" algn="ctr">
              <a:lnSpc>
                <a:spcPct val="100000"/>
              </a:lnSpc>
            </a:pPr>
            <a:r>
              <a:rPr sz="1600" b="1" spc="-5" dirty="0">
                <a:solidFill>
                  <a:srgbClr val="00AF50"/>
                </a:solidFill>
                <a:latin typeface="Arial Narrow"/>
                <a:cs typeface="Arial Narrow"/>
              </a:rPr>
              <a:t>0</a:t>
            </a:r>
            <a:r>
              <a:rPr sz="1600" b="1" spc="-10" dirty="0">
                <a:solidFill>
                  <a:srgbClr val="00AF50"/>
                </a:solidFill>
                <a:latin typeface="Arial Narrow"/>
                <a:cs typeface="Arial Narrow"/>
              </a:rPr>
              <a:t>.</a:t>
            </a:r>
            <a:r>
              <a:rPr sz="1600" b="1" spc="-5" dirty="0">
                <a:solidFill>
                  <a:srgbClr val="00AF50"/>
                </a:solidFill>
                <a:latin typeface="Arial Narrow"/>
                <a:cs typeface="Arial Narrow"/>
              </a:rPr>
              <a:t>10000</a:t>
            </a:r>
            <a:r>
              <a:rPr sz="1600" b="1" spc="-15" dirty="0">
                <a:solidFill>
                  <a:srgbClr val="00AF50"/>
                </a:solidFill>
                <a:latin typeface="Arial Narrow"/>
                <a:cs typeface="Arial Narrow"/>
              </a:rPr>
              <a:t>0</a:t>
            </a:r>
            <a:r>
              <a:rPr sz="1600" b="1" spc="-5" dirty="0">
                <a:solidFill>
                  <a:srgbClr val="00AF50"/>
                </a:solidFill>
                <a:latin typeface="Arial Narrow"/>
                <a:cs typeface="Arial Narrow"/>
              </a:rPr>
              <a:t>0</a:t>
            </a:r>
            <a:r>
              <a:rPr sz="1600" b="1" spc="-15" dirty="0">
                <a:solidFill>
                  <a:srgbClr val="00AF50"/>
                </a:solidFill>
                <a:latin typeface="Arial Narrow"/>
                <a:cs typeface="Arial Narrow"/>
              </a:rPr>
              <a:t>00</a:t>
            </a:r>
            <a:r>
              <a:rPr sz="1600" b="1" spc="-5" dirty="0">
                <a:solidFill>
                  <a:srgbClr val="00AF50"/>
                </a:solidFill>
                <a:latin typeface="Arial Narrow"/>
                <a:cs typeface="Arial Narrow"/>
              </a:rPr>
              <a:t>0</a:t>
            </a:r>
            <a:r>
              <a:rPr sz="1600" b="1" spc="-15" dirty="0">
                <a:solidFill>
                  <a:srgbClr val="00AF50"/>
                </a:solidFill>
                <a:latin typeface="Arial Narrow"/>
                <a:cs typeface="Arial Narrow"/>
              </a:rPr>
              <a:t>0</a:t>
            </a:r>
            <a:r>
              <a:rPr sz="1600" b="1" spc="-5" dirty="0">
                <a:solidFill>
                  <a:srgbClr val="00AF50"/>
                </a:solidFill>
                <a:latin typeface="Arial Narrow"/>
                <a:cs typeface="Arial Narrow"/>
              </a:rPr>
              <a:t>0</a:t>
            </a:r>
            <a:r>
              <a:rPr sz="1600" b="1" spc="-15" dirty="0">
                <a:solidFill>
                  <a:srgbClr val="00AF50"/>
                </a:solidFill>
                <a:latin typeface="Arial Narrow"/>
                <a:cs typeface="Arial Narrow"/>
              </a:rPr>
              <a:t>00</a:t>
            </a:r>
            <a:r>
              <a:rPr sz="1600" b="1" spc="-5" dirty="0">
                <a:solidFill>
                  <a:srgbClr val="00AF50"/>
                </a:solidFill>
                <a:latin typeface="Arial Narrow"/>
                <a:cs typeface="Arial Narrow"/>
              </a:rPr>
              <a:t>0</a:t>
            </a:r>
            <a:r>
              <a:rPr sz="1600" b="1" spc="-20" dirty="0">
                <a:solidFill>
                  <a:srgbClr val="00AF50"/>
                </a:solidFill>
                <a:latin typeface="Arial Narrow"/>
                <a:cs typeface="Arial Narrow"/>
              </a:rPr>
              <a:t>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5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5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5</a:t>
            </a:r>
            <a:r>
              <a:rPr sz="1600" b="1" spc="-8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7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5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12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3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2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5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7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82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7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2</a:t>
            </a:r>
            <a:r>
              <a:rPr sz="1600" b="1" spc="-8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8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5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8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3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40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4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5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4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10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5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6</a:t>
            </a:r>
            <a:r>
              <a:rPr sz="1600" b="1" spc="-15" dirty="0">
                <a:solidFill>
                  <a:srgbClr val="0100FF"/>
                </a:solidFill>
                <a:latin typeface="Arial Narrow"/>
                <a:cs typeface="Arial Narrow"/>
              </a:rPr>
              <a:t>2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5</a:t>
            </a:r>
            <a:r>
              <a:rPr sz="1600" b="1" dirty="0">
                <a:solidFill>
                  <a:srgbClr val="0100FF"/>
                </a:solidFill>
                <a:latin typeface="Arial Narrow"/>
                <a:cs typeface="Arial Narrow"/>
              </a:rPr>
              <a:t> </a:t>
            </a:r>
            <a:r>
              <a:rPr sz="1600" b="1" spc="-45" dirty="0">
                <a:solidFill>
                  <a:srgbClr val="0100FF"/>
                </a:solidFill>
                <a:latin typeface="Arial Narrow"/>
                <a:cs typeface="Arial Narrow"/>
              </a:rPr>
              <a:t> 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(</a:t>
            </a:r>
            <a:r>
              <a:rPr sz="1600" b="1" spc="-5" dirty="0">
                <a:solidFill>
                  <a:srgbClr val="0100FF"/>
                </a:solidFill>
                <a:latin typeface="Heiti SC"/>
                <a:cs typeface="Heiti SC"/>
              </a:rPr>
              <a:t>十进制表示</a:t>
            </a:r>
            <a:r>
              <a:rPr sz="1600" b="1" spc="-5" dirty="0">
                <a:solidFill>
                  <a:srgbClr val="0100FF"/>
                </a:solidFill>
                <a:latin typeface="Arial Narrow"/>
                <a:cs typeface="Arial Narrow"/>
              </a:rPr>
              <a:t>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600">
              <a:latin typeface="Times New Roman"/>
              <a:cs typeface="Times New Roman"/>
            </a:endParaRPr>
          </a:p>
          <a:p>
            <a:pPr marL="82804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Heiti SC"/>
                <a:cs typeface="Heiti SC"/>
              </a:rPr>
              <a:t>二进制表示小数，可以无限接近，但不完全相同</a:t>
            </a:r>
            <a:endParaRPr sz="1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684530" algn="l"/>
                <a:tab pos="1021080" algn="l"/>
              </a:tabLst>
            </a:pPr>
            <a:r>
              <a:rPr sz="2400" b="1" spc="90" dirty="0">
                <a:latin typeface="FZLTZHB--B51-0"/>
                <a:cs typeface="FZLTZHB--B51-0"/>
              </a:rPr>
              <a:t>0.1	</a:t>
            </a:r>
            <a:r>
              <a:rPr sz="2400" b="1" spc="-315" dirty="0">
                <a:latin typeface="FZLTZHB--B51-0"/>
                <a:cs typeface="FZLTZHB--B51-0"/>
              </a:rPr>
              <a:t>+	</a:t>
            </a:r>
            <a:r>
              <a:rPr sz="2400" b="1" spc="145" dirty="0">
                <a:latin typeface="FZLTZHB--B51-0"/>
                <a:cs typeface="FZLTZHB--B51-0"/>
              </a:rPr>
              <a:t>0</a:t>
            </a:r>
            <a:r>
              <a:rPr sz="2400" b="1" spc="75" dirty="0">
                <a:latin typeface="FZLTZHB--B51-0"/>
                <a:cs typeface="FZLTZHB--B51-0"/>
              </a:rPr>
              <a:t>.</a:t>
            </a:r>
            <a:r>
              <a:rPr sz="2400" b="1" spc="-250" dirty="0">
                <a:latin typeface="FZLTZHB--B51-0"/>
                <a:cs typeface="FZLTZHB--B51-0"/>
              </a:rPr>
              <a:t>2</a:t>
            </a:r>
            <a:endParaRPr sz="2400">
              <a:latin typeface="FZLTZHB--B51-0"/>
              <a:cs typeface="FZLTZHB--B51-0"/>
            </a:endParaRPr>
          </a:p>
          <a:p>
            <a:pPr marL="69215" algn="ctr">
              <a:lnSpc>
                <a:spcPct val="100000"/>
              </a:lnSpc>
              <a:spcBef>
                <a:spcPts val="730"/>
              </a:spcBef>
            </a:pPr>
            <a:r>
              <a:rPr sz="1800" b="1" dirty="0">
                <a:solidFill>
                  <a:srgbClr val="00AF50"/>
                </a:solidFill>
                <a:latin typeface="Heiti SC"/>
                <a:cs typeface="Heiti SC"/>
              </a:rPr>
              <a:t>结果无限接近</a:t>
            </a:r>
            <a:r>
              <a:rPr sz="1800" b="1" spc="110" dirty="0">
                <a:solidFill>
                  <a:srgbClr val="00AF50"/>
                </a:solidFill>
                <a:latin typeface="Arial"/>
                <a:cs typeface="Arial"/>
              </a:rPr>
              <a:t>0</a:t>
            </a:r>
            <a:r>
              <a:rPr sz="1800" b="1" spc="40" dirty="0">
                <a:solidFill>
                  <a:srgbClr val="00AF50"/>
                </a:solidFill>
                <a:latin typeface="Arial"/>
                <a:cs typeface="Arial"/>
              </a:rPr>
              <a:t>.</a:t>
            </a:r>
            <a:r>
              <a:rPr sz="1800" b="1" spc="85" dirty="0">
                <a:solidFill>
                  <a:srgbClr val="00AF50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00AF50"/>
                </a:solidFill>
                <a:latin typeface="Heiti SC"/>
                <a:cs typeface="Heiti SC"/>
              </a:rPr>
              <a:t>，但可能存在尾数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5962" y="2318595"/>
            <a:ext cx="359156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10" dirty="0">
                <a:solidFill>
                  <a:srgbClr val="00AF50"/>
                </a:solidFill>
                <a:latin typeface="Arial"/>
                <a:cs typeface="Arial"/>
              </a:rPr>
              <a:t>53</a:t>
            </a:r>
            <a:r>
              <a:rPr sz="1800" b="1" dirty="0">
                <a:solidFill>
                  <a:srgbClr val="00AF50"/>
                </a:solidFill>
                <a:latin typeface="Heiti SC"/>
                <a:cs typeface="Heiti SC"/>
              </a:rPr>
              <a:t>位二进制表示小数部分，约</a:t>
            </a:r>
            <a:r>
              <a:rPr sz="1800" b="1" spc="110" dirty="0">
                <a:solidFill>
                  <a:srgbClr val="00AF50"/>
                </a:solidFill>
                <a:latin typeface="Arial"/>
                <a:cs typeface="Arial"/>
              </a:rPr>
              <a:t>10</a:t>
            </a:r>
            <a:r>
              <a:rPr sz="1800" b="1" spc="179" baseline="25462" dirty="0">
                <a:solidFill>
                  <a:srgbClr val="00AF50"/>
                </a:solidFill>
                <a:latin typeface="Arial"/>
                <a:cs typeface="Arial"/>
              </a:rPr>
              <a:t>-</a:t>
            </a:r>
            <a:r>
              <a:rPr sz="1800" b="1" spc="104" baseline="25462" dirty="0">
                <a:solidFill>
                  <a:srgbClr val="00AF50"/>
                </a:solidFill>
                <a:latin typeface="Arial"/>
                <a:cs typeface="Arial"/>
              </a:rPr>
              <a:t>16</a:t>
            </a:r>
            <a:endParaRPr sz="1800" baseline="2546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浮点数类型</a:t>
            </a:r>
          </a:p>
        </p:txBody>
      </p:sp>
      <p:sp>
        <p:nvSpPr>
          <p:cNvPr id="6" name="object 6"/>
          <p:cNvSpPr/>
          <p:nvPr/>
        </p:nvSpPr>
        <p:spPr>
          <a:xfrm>
            <a:off x="2267711" y="2139695"/>
            <a:ext cx="3961129" cy="2148840"/>
          </a:xfrm>
          <a:custGeom>
            <a:avLst/>
            <a:gdLst/>
            <a:ahLst/>
            <a:cxnLst/>
            <a:rect l="l" t="t" r="r" b="b"/>
            <a:pathLst>
              <a:path w="3961129" h="2148840">
                <a:moveTo>
                  <a:pt x="0" y="0"/>
                </a:moveTo>
                <a:lnTo>
                  <a:pt x="3960876" y="0"/>
                </a:lnTo>
                <a:lnTo>
                  <a:pt x="3960876" y="2148840"/>
                </a:lnTo>
                <a:lnTo>
                  <a:pt x="0" y="2148840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46483" y="1529255"/>
            <a:ext cx="4739640" cy="243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09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浮点数间运算存在不确定尾数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  <a:tabLst>
                <a:tab pos="684530" algn="l"/>
                <a:tab pos="1358265" algn="l"/>
                <a:tab pos="1694814" algn="l"/>
                <a:tab pos="2366645" algn="l"/>
                <a:tab pos="2872740" algn="l"/>
              </a:tabLst>
            </a:pPr>
            <a:r>
              <a:rPr sz="2400" b="1" spc="-325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400" b="1" spc="145" dirty="0">
                <a:latin typeface="FZLTZHB--B51-0"/>
                <a:cs typeface="FZLTZHB--B51-0"/>
              </a:rPr>
              <a:t>0</a:t>
            </a:r>
            <a:r>
              <a:rPr sz="2400" b="1" spc="75" dirty="0">
                <a:latin typeface="FZLTZHB--B51-0"/>
                <a:cs typeface="FZLTZHB--B51-0"/>
              </a:rPr>
              <a:t>.</a:t>
            </a:r>
            <a:r>
              <a:rPr sz="2400" b="1" spc="60" dirty="0">
                <a:latin typeface="FZLTZHB--B51-0"/>
                <a:cs typeface="FZLTZHB--B51-0"/>
              </a:rPr>
              <a:t>1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315" dirty="0">
                <a:latin typeface="FZLTZHB--B51-0"/>
                <a:cs typeface="FZLTZHB--B51-0"/>
              </a:rPr>
              <a:t>+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145" dirty="0">
                <a:latin typeface="FZLTZHB--B51-0"/>
                <a:cs typeface="FZLTZHB--B51-0"/>
              </a:rPr>
              <a:t>0</a:t>
            </a:r>
            <a:r>
              <a:rPr sz="2400" b="1" spc="75" dirty="0">
                <a:latin typeface="FZLTZHB--B51-0"/>
                <a:cs typeface="FZLTZHB--B51-0"/>
              </a:rPr>
              <a:t>.</a:t>
            </a:r>
            <a:r>
              <a:rPr sz="2400" b="1" spc="-250" dirty="0">
                <a:latin typeface="FZLTZHB--B51-0"/>
                <a:cs typeface="FZLTZHB--B51-0"/>
              </a:rPr>
              <a:t>2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75" dirty="0">
                <a:latin typeface="FZLTZHB--B51-0"/>
                <a:cs typeface="FZLTZHB--B51-0"/>
              </a:rPr>
              <a:t>=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0</a:t>
            </a:r>
            <a:r>
              <a:rPr sz="2400" b="1" spc="120" dirty="0">
                <a:latin typeface="FZLTZHB--B51-0"/>
                <a:cs typeface="FZLTZHB--B51-0"/>
              </a:rPr>
              <a:t>.3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spc="-15" dirty="0">
                <a:solidFill>
                  <a:srgbClr val="0100FF"/>
                </a:solidFill>
                <a:latin typeface="FZLTZHB--B51-0"/>
                <a:cs typeface="FZLTZHB--B51-0"/>
              </a:rPr>
              <a:t>Fal</a:t>
            </a:r>
            <a:r>
              <a:rPr sz="2000" b="1" spc="-25" dirty="0">
                <a:solidFill>
                  <a:srgbClr val="0100FF"/>
                </a:solidFill>
                <a:latin typeface="FZLTZHB--B51-0"/>
                <a:cs typeface="FZLTZHB--B51-0"/>
              </a:rPr>
              <a:t>s</a:t>
            </a:r>
            <a:r>
              <a:rPr sz="2000" b="1" spc="-229" dirty="0">
                <a:solidFill>
                  <a:srgbClr val="0100FF"/>
                </a:solidFill>
                <a:latin typeface="FZLTZHB--B51-0"/>
                <a:cs typeface="FZLTZHB--B51-0"/>
              </a:rPr>
              <a:t>e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684530" algn="l"/>
                <a:tab pos="3209925" algn="l"/>
                <a:tab pos="3714115" algn="l"/>
                <a:tab pos="4218305" algn="l"/>
              </a:tabLst>
            </a:pPr>
            <a:r>
              <a:rPr sz="2400" b="1" spc="-325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400" b="1" spc="5" dirty="0">
                <a:solidFill>
                  <a:srgbClr val="8A0086"/>
                </a:solidFill>
                <a:latin typeface="FZLTZHB--B51-0"/>
                <a:cs typeface="FZLTZHB--B51-0"/>
              </a:rPr>
              <a:t>r</a:t>
            </a:r>
            <a:r>
              <a:rPr sz="2400" b="1" spc="20" dirty="0">
                <a:solidFill>
                  <a:srgbClr val="8A0086"/>
                </a:solidFill>
                <a:latin typeface="FZLTZHB--B51-0"/>
                <a:cs typeface="FZLTZHB--B51-0"/>
              </a:rPr>
              <a:t>o</a:t>
            </a:r>
            <a:r>
              <a:rPr sz="2400" b="1" spc="-290" dirty="0">
                <a:solidFill>
                  <a:srgbClr val="8A0086"/>
                </a:solidFill>
                <a:latin typeface="FZLTZHB--B51-0"/>
                <a:cs typeface="FZLTZHB--B51-0"/>
              </a:rPr>
              <a:t>u</a:t>
            </a:r>
            <a:r>
              <a:rPr sz="2400" b="1" spc="-280" dirty="0">
                <a:solidFill>
                  <a:srgbClr val="8A0086"/>
                </a:solidFill>
                <a:latin typeface="FZLTZHB--B51-0"/>
                <a:cs typeface="FZLTZHB--B51-0"/>
              </a:rPr>
              <a:t>n</a:t>
            </a:r>
            <a:r>
              <a:rPr sz="2400" b="1" spc="-265" dirty="0">
                <a:solidFill>
                  <a:srgbClr val="8A0086"/>
                </a:solidFill>
                <a:latin typeface="FZLTZHB--B51-0"/>
                <a:cs typeface="FZLTZHB--B51-0"/>
              </a:rPr>
              <a:t>d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-295" dirty="0">
                <a:latin typeface="FZLTZHB--B51-0"/>
                <a:cs typeface="FZLTZHB--B51-0"/>
              </a:rPr>
              <a:t>0</a:t>
            </a:r>
            <a:r>
              <a:rPr sz="2400" b="1" spc="235" dirty="0">
                <a:latin typeface="FZLTZHB--B51-0"/>
                <a:cs typeface="FZLTZHB--B51-0"/>
              </a:rPr>
              <a:t>.</a:t>
            </a:r>
            <a:r>
              <a:rPr sz="2400" b="1" spc="350" dirty="0">
                <a:latin typeface="FZLTZHB--B51-0"/>
                <a:cs typeface="FZLTZHB--B51-0"/>
              </a:rPr>
              <a:t>1</a:t>
            </a:r>
            <a:r>
              <a:rPr sz="2400" b="1" spc="-315" dirty="0">
                <a:latin typeface="FZLTZHB--B51-0"/>
                <a:cs typeface="FZLTZHB--B51-0"/>
              </a:rPr>
              <a:t>+</a:t>
            </a:r>
            <a:r>
              <a:rPr sz="2400" b="1" spc="150" dirty="0">
                <a:latin typeface="FZLTZHB--B51-0"/>
                <a:cs typeface="FZLTZHB--B51-0"/>
              </a:rPr>
              <a:t>0</a:t>
            </a:r>
            <a:r>
              <a:rPr sz="2400" b="1" spc="70" dirty="0">
                <a:latin typeface="FZLTZHB--B51-0"/>
                <a:cs typeface="FZLTZHB--B51-0"/>
              </a:rPr>
              <a:t>.</a:t>
            </a:r>
            <a:r>
              <a:rPr sz="2400" b="1" spc="200" dirty="0">
                <a:latin typeface="FZLTZHB--B51-0"/>
                <a:cs typeface="FZLTZHB--B51-0"/>
              </a:rPr>
              <a:t>2</a:t>
            </a:r>
            <a:r>
              <a:rPr sz="2400" b="1" spc="95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60" dirty="0">
                <a:latin typeface="FZLTZHB--B51-0"/>
                <a:cs typeface="FZLTZHB--B51-0"/>
              </a:rPr>
              <a:t>1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5" dirty="0">
                <a:latin typeface="FZLTZHB--B51-0"/>
                <a:cs typeface="FZLTZHB--B51-0"/>
              </a:rPr>
              <a:t>0.3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spc="-145" dirty="0">
                <a:solidFill>
                  <a:srgbClr val="0100FF"/>
                </a:solidFill>
                <a:latin typeface="FZLTZHB--B51-0"/>
                <a:cs typeface="FZLTZHB--B51-0"/>
              </a:rPr>
              <a:t>True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浮点数类型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434" y="1529255"/>
            <a:ext cx="730694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9930">
              <a:lnSpc>
                <a:spcPct val="100000"/>
              </a:lnSpc>
            </a:pPr>
            <a:r>
              <a:rPr sz="2400" b="1" dirty="0" err="1">
                <a:solidFill>
                  <a:srgbClr val="006FC0"/>
                </a:solidFill>
                <a:latin typeface="Heiti SC"/>
                <a:cs typeface="Heiti SC"/>
              </a:rPr>
              <a:t>浮点数间运算存在不确定尾</a:t>
            </a:r>
            <a:r>
              <a:rPr lang="zh-CN" altLang="en-US" sz="2400" b="1" dirty="0">
                <a:solidFill>
                  <a:srgbClr val="006FC0"/>
                </a:solidFill>
                <a:latin typeface="Heiti SC"/>
                <a:cs typeface="Heiti SC"/>
              </a:rPr>
              <a:t>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70" dirty="0">
                <a:latin typeface="Arial"/>
                <a:cs typeface="Arial"/>
              </a:rPr>
              <a:t>r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un</a:t>
            </a:r>
            <a:r>
              <a:rPr sz="2400" b="1" spc="85" dirty="0">
                <a:latin typeface="Arial"/>
                <a:cs typeface="Arial"/>
              </a:rPr>
              <a:t>d(x,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d)</a:t>
            </a:r>
            <a:r>
              <a:rPr sz="2400" b="1" dirty="0">
                <a:latin typeface="Heiti SC"/>
                <a:cs typeface="Heiti SC"/>
              </a:rPr>
              <a:t>：对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dirty="0">
                <a:latin typeface="Heiti SC"/>
                <a:cs typeface="Heiti SC"/>
              </a:rPr>
              <a:t>四舍五入，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dirty="0">
                <a:latin typeface="Heiti SC"/>
                <a:cs typeface="Heiti SC"/>
              </a:rPr>
              <a:t>是小数截取位数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浮点数间运算与比较用</a:t>
            </a:r>
            <a:r>
              <a:rPr sz="2400" b="1" spc="70" dirty="0">
                <a:latin typeface="Arial"/>
                <a:cs typeface="Arial"/>
              </a:rPr>
              <a:t>r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105" dirty="0">
                <a:latin typeface="Arial"/>
                <a:cs typeface="Arial"/>
              </a:rPr>
              <a:t>un</a:t>
            </a:r>
            <a:r>
              <a:rPr sz="2400" b="1" spc="100" dirty="0">
                <a:latin typeface="Arial"/>
                <a:cs typeface="Arial"/>
              </a:rPr>
              <a:t>d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函数辅助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不确定尾数一般发生在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spc="135" dirty="0">
                <a:latin typeface="Arial"/>
                <a:cs typeface="Arial"/>
              </a:rPr>
              <a:t>0</a:t>
            </a:r>
            <a:r>
              <a:rPr sz="2400" b="1" spc="232" baseline="24305" dirty="0">
                <a:latin typeface="Arial"/>
                <a:cs typeface="Arial"/>
              </a:rPr>
              <a:t>-</a:t>
            </a:r>
            <a:r>
              <a:rPr sz="2400" b="1" spc="127" baseline="24305" dirty="0">
                <a:latin typeface="Arial"/>
                <a:cs typeface="Arial"/>
              </a:rPr>
              <a:t>1</a:t>
            </a:r>
            <a:r>
              <a:rPr sz="2400" b="1" spc="135" baseline="24305" dirty="0">
                <a:latin typeface="Arial"/>
                <a:cs typeface="Arial"/>
              </a:rPr>
              <a:t>6</a:t>
            </a:r>
            <a:r>
              <a:rPr sz="2400" b="1" dirty="0">
                <a:latin typeface="Heiti SC"/>
                <a:cs typeface="Heiti SC"/>
              </a:rPr>
              <a:t>左右，</a:t>
            </a:r>
            <a:r>
              <a:rPr sz="2400" b="1" spc="70" dirty="0">
                <a:latin typeface="Arial"/>
                <a:cs typeface="Arial"/>
              </a:rPr>
              <a:t>r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105" dirty="0">
                <a:latin typeface="Arial"/>
                <a:cs typeface="Arial"/>
              </a:rPr>
              <a:t>un</a:t>
            </a:r>
            <a:r>
              <a:rPr sz="2400" b="1" spc="100" dirty="0">
                <a:latin typeface="Arial"/>
                <a:cs typeface="Arial"/>
              </a:rPr>
              <a:t>d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十分有效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浮点数类型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4588" y="1529255"/>
            <a:ext cx="7679055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浮点数可以采用科学计数法表示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使用字母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b="1" spc="-23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作为幂的符号，以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为基数，格式如下：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70485" algn="ctr">
              <a:lnSpc>
                <a:spcPct val="100000"/>
              </a:lnSpc>
              <a:tabLst>
                <a:tab pos="2188845" algn="l"/>
                <a:tab pos="2980055" algn="l"/>
              </a:tabLst>
            </a:pPr>
            <a:r>
              <a:rPr sz="2400" b="1" spc="235" dirty="0">
                <a:solidFill>
                  <a:srgbClr val="007EDE"/>
                </a:solidFill>
                <a:latin typeface="Arial"/>
                <a:cs typeface="Arial"/>
              </a:rPr>
              <a:t>&lt;a&gt;e</a:t>
            </a:r>
            <a:r>
              <a:rPr sz="2400" b="1" spc="325" dirty="0">
                <a:solidFill>
                  <a:srgbClr val="007EDE"/>
                </a:solidFill>
                <a:latin typeface="Arial"/>
                <a:cs typeface="Arial"/>
              </a:rPr>
              <a:t>&lt;b</a:t>
            </a:r>
            <a:r>
              <a:rPr sz="2400" b="1" spc="320" dirty="0">
                <a:solidFill>
                  <a:srgbClr val="007EDE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latin typeface="Heiti SC"/>
                <a:cs typeface="Heiti SC"/>
              </a:rPr>
              <a:t>表示	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155" dirty="0">
                <a:latin typeface="Arial"/>
                <a:cs typeface="Arial"/>
              </a:rPr>
              <a:t>*1</a:t>
            </a:r>
            <a:r>
              <a:rPr sz="2400" b="1" spc="190" dirty="0">
                <a:latin typeface="Arial"/>
                <a:cs typeface="Arial"/>
              </a:rPr>
              <a:t>0</a:t>
            </a:r>
            <a:r>
              <a:rPr sz="2400" b="1" spc="127" baseline="24305" dirty="0">
                <a:latin typeface="Arial"/>
                <a:cs typeface="Arial"/>
              </a:rPr>
              <a:t>b</a:t>
            </a:r>
            <a:endParaRPr sz="2400" baseline="2430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90445" algn="l"/>
                <a:tab pos="4286885" algn="l"/>
                <a:tab pos="529145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例如：</a:t>
            </a:r>
            <a:r>
              <a:rPr sz="2400" b="1" spc="75" dirty="0">
                <a:solidFill>
                  <a:srgbClr val="007EDE"/>
                </a:solidFill>
                <a:latin typeface="Arial"/>
                <a:cs typeface="Arial"/>
              </a:rPr>
              <a:t>4.</a:t>
            </a:r>
            <a:r>
              <a:rPr sz="2400" b="1" spc="95" dirty="0">
                <a:solidFill>
                  <a:srgbClr val="007EDE"/>
                </a:solidFill>
                <a:latin typeface="Arial"/>
                <a:cs typeface="Arial"/>
              </a:rPr>
              <a:t>3e</a:t>
            </a:r>
            <a:r>
              <a:rPr sz="2400" b="1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145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latin typeface="Heiti SC"/>
                <a:cs typeface="Heiti SC"/>
              </a:rPr>
              <a:t>值为</a:t>
            </a:r>
            <a:r>
              <a:rPr sz="2400" b="1" spc="75" dirty="0">
                <a:latin typeface="Arial"/>
                <a:cs typeface="Arial"/>
              </a:rPr>
              <a:t>0.</a:t>
            </a:r>
            <a:r>
              <a:rPr sz="2400" b="1" spc="140" dirty="0">
                <a:latin typeface="Arial"/>
                <a:cs typeface="Arial"/>
              </a:rPr>
              <a:t>004</a:t>
            </a:r>
            <a:r>
              <a:rPr sz="2400" b="1" spc="145" dirty="0">
                <a:latin typeface="Arial"/>
                <a:cs typeface="Arial"/>
              </a:rPr>
              <a:t>3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75" dirty="0">
                <a:solidFill>
                  <a:srgbClr val="007EDE"/>
                </a:solidFill>
                <a:latin typeface="Arial"/>
                <a:cs typeface="Arial"/>
              </a:rPr>
              <a:t>9.</a:t>
            </a:r>
            <a:r>
              <a:rPr sz="2400" b="1" spc="15" dirty="0">
                <a:solidFill>
                  <a:srgbClr val="007EDE"/>
                </a:solidFill>
                <a:latin typeface="Arial"/>
                <a:cs typeface="Arial"/>
              </a:rPr>
              <a:t>6E5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latin typeface="Heiti SC"/>
                <a:cs typeface="Heiti SC"/>
              </a:rPr>
              <a:t>值为</a:t>
            </a:r>
            <a:r>
              <a:rPr sz="2400" b="1" spc="120" dirty="0">
                <a:latin typeface="Arial"/>
                <a:cs typeface="Arial"/>
              </a:rPr>
              <a:t>960000.</a:t>
            </a:r>
            <a:r>
              <a:rPr sz="2400" b="1" spc="14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前课复习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6232" y="1303987"/>
            <a:ext cx="5920740" cy="294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关于</a:t>
            </a:r>
            <a:r>
              <a:rPr sz="2800" b="1" spc="-3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800" b="1" spc="4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800" b="1" spc="125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800" b="1" spc="17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800" b="1" spc="9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浮点数，</a:t>
            </a:r>
            <a:r>
              <a:rPr sz="2800" b="1" spc="0" dirty="0">
                <a:solidFill>
                  <a:srgbClr val="006FC0"/>
                </a:solidFill>
                <a:latin typeface="Heiti SC"/>
                <a:cs typeface="Heiti SC"/>
              </a:rPr>
              <a:t>需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要知</a:t>
            </a:r>
            <a:r>
              <a:rPr sz="2800" b="1" spc="0" dirty="0">
                <a:solidFill>
                  <a:srgbClr val="006FC0"/>
                </a:solidFill>
                <a:latin typeface="Heiti SC"/>
                <a:cs typeface="Heiti SC"/>
              </a:rPr>
              <a:t>道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这些。</a:t>
            </a:r>
            <a:endParaRPr sz="2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tabLst>
                <a:tab pos="795655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•	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取值范围和精度基本无限制</a:t>
            </a:r>
            <a:endParaRPr sz="2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tabLst>
                <a:tab pos="795655" algn="l"/>
                <a:tab pos="4209415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•	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运算存在不确定尾数	</a:t>
            </a:r>
            <a:r>
              <a:rPr sz="2800" b="1" spc="8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800" b="1" spc="130" dirty="0">
                <a:solidFill>
                  <a:srgbClr val="006FC0"/>
                </a:solidFill>
                <a:latin typeface="Arial"/>
                <a:cs typeface="Arial"/>
              </a:rPr>
              <a:t>ound</a:t>
            </a:r>
            <a:r>
              <a:rPr sz="2800" b="1" spc="80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800" b="1" spc="15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tabLst>
                <a:tab pos="795655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•	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科学计数法表示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复数类型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1779423"/>
            <a:ext cx="5840772" cy="242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复数类型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2347" y="1529255"/>
            <a:ext cx="627570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6345" indent="54483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与数学中复数的概念一致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36345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Heiti SC"/>
                <a:cs typeface="Heiti SC"/>
              </a:rPr>
              <a:t>如果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35" baseline="24305" dirty="0">
                <a:latin typeface="Arial"/>
                <a:cs typeface="Arial"/>
              </a:rPr>
              <a:t>2 </a:t>
            </a:r>
            <a:r>
              <a:rPr sz="2400" b="1" spc="-277" baseline="2430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，那么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dirty="0">
                <a:latin typeface="Heiti SC"/>
                <a:cs typeface="Heiti SC"/>
              </a:rPr>
              <a:t>的值是什么？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2585" algn="l"/>
                <a:tab pos="222186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定义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400" b="1" i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430" dirty="0">
                <a:latin typeface="Times New Roman"/>
                <a:cs typeface="Times New Roman"/>
              </a:rPr>
              <a:t>−</a:t>
            </a:r>
            <a:r>
              <a:rPr sz="2400" spc="-1480" dirty="0">
                <a:latin typeface="Times New Roman"/>
                <a:cs typeface="Times New Roman"/>
              </a:rPr>
              <a:t>𝟏𝟏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Heiti SC"/>
                <a:cs typeface="Heiti SC"/>
              </a:rPr>
              <a:t>，以此为基础，构建数学体系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4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Heiti SC"/>
                <a:cs typeface="Heiti SC"/>
              </a:rPr>
              <a:t>被称为复数，其中，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是实部，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dirty="0">
                <a:latin typeface="Heiti SC"/>
                <a:cs typeface="Heiti SC"/>
              </a:rPr>
              <a:t>是虚部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321442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04" y="2566318"/>
            <a:ext cx="1217295" cy="847725"/>
          </a:xfrm>
          <a:custGeom>
            <a:avLst/>
            <a:gdLst/>
            <a:ahLst/>
            <a:cxnLst/>
            <a:rect l="l" t="t" r="r" b="b"/>
            <a:pathLst>
              <a:path w="1217295" h="847725">
                <a:moveTo>
                  <a:pt x="246583" y="369808"/>
                </a:moveTo>
                <a:lnTo>
                  <a:pt x="62915" y="369808"/>
                </a:lnTo>
                <a:lnTo>
                  <a:pt x="68427" y="372717"/>
                </a:lnTo>
                <a:lnTo>
                  <a:pt x="72265" y="379567"/>
                </a:lnTo>
                <a:lnTo>
                  <a:pt x="92154" y="424327"/>
                </a:lnTo>
                <a:lnTo>
                  <a:pt x="108751" y="468562"/>
                </a:lnTo>
                <a:lnTo>
                  <a:pt x="181851" y="674839"/>
                </a:lnTo>
                <a:lnTo>
                  <a:pt x="197949" y="721943"/>
                </a:lnTo>
                <a:lnTo>
                  <a:pt x="211558" y="767513"/>
                </a:lnTo>
                <a:lnTo>
                  <a:pt x="215938" y="789264"/>
                </a:lnTo>
                <a:lnTo>
                  <a:pt x="213499" y="795004"/>
                </a:lnTo>
                <a:lnTo>
                  <a:pt x="205585" y="800336"/>
                </a:lnTo>
                <a:lnTo>
                  <a:pt x="198077" y="804029"/>
                </a:lnTo>
                <a:lnTo>
                  <a:pt x="185382" y="809701"/>
                </a:lnTo>
                <a:lnTo>
                  <a:pt x="167576" y="817318"/>
                </a:lnTo>
                <a:lnTo>
                  <a:pt x="165315" y="822068"/>
                </a:lnTo>
                <a:lnTo>
                  <a:pt x="173761" y="845906"/>
                </a:lnTo>
                <a:lnTo>
                  <a:pt x="178644" y="847716"/>
                </a:lnTo>
                <a:lnTo>
                  <a:pt x="201501" y="838469"/>
                </a:lnTo>
                <a:lnTo>
                  <a:pt x="224844" y="829436"/>
                </a:lnTo>
                <a:lnTo>
                  <a:pt x="261688" y="815959"/>
                </a:lnTo>
                <a:lnTo>
                  <a:pt x="309030" y="800300"/>
                </a:lnTo>
                <a:lnTo>
                  <a:pt x="334467" y="792553"/>
                </a:lnTo>
                <a:lnTo>
                  <a:pt x="336854" y="788159"/>
                </a:lnTo>
                <a:lnTo>
                  <a:pt x="331696" y="773592"/>
                </a:lnTo>
                <a:lnTo>
                  <a:pt x="273939" y="773592"/>
                </a:lnTo>
                <a:lnTo>
                  <a:pt x="268427" y="770684"/>
                </a:lnTo>
                <a:lnTo>
                  <a:pt x="249455" y="730927"/>
                </a:lnTo>
                <a:lnTo>
                  <a:pt x="233989" y="690939"/>
                </a:lnTo>
                <a:lnTo>
                  <a:pt x="140563" y="427822"/>
                </a:lnTo>
                <a:lnTo>
                  <a:pt x="344375" y="427822"/>
                </a:lnTo>
                <a:lnTo>
                  <a:pt x="246583" y="369808"/>
                </a:lnTo>
                <a:close/>
              </a:path>
              <a:path w="1217295" h="847725">
                <a:moveTo>
                  <a:pt x="328409" y="764308"/>
                </a:moveTo>
                <a:lnTo>
                  <a:pt x="314815" y="764584"/>
                </a:lnTo>
                <a:lnTo>
                  <a:pt x="298471" y="769120"/>
                </a:lnTo>
                <a:lnTo>
                  <a:pt x="287326" y="771950"/>
                </a:lnTo>
                <a:lnTo>
                  <a:pt x="281381" y="773071"/>
                </a:lnTo>
                <a:lnTo>
                  <a:pt x="273939" y="773592"/>
                </a:lnTo>
                <a:lnTo>
                  <a:pt x="331696" y="773592"/>
                </a:lnTo>
                <a:lnTo>
                  <a:pt x="328409" y="764308"/>
                </a:lnTo>
                <a:close/>
              </a:path>
              <a:path w="1217295" h="847725">
                <a:moveTo>
                  <a:pt x="344375" y="427822"/>
                </a:moveTo>
                <a:lnTo>
                  <a:pt x="140563" y="427822"/>
                </a:lnTo>
                <a:lnTo>
                  <a:pt x="461763" y="621126"/>
                </a:lnTo>
                <a:lnTo>
                  <a:pt x="554444" y="674665"/>
                </a:lnTo>
                <a:lnTo>
                  <a:pt x="598470" y="699160"/>
                </a:lnTo>
                <a:lnTo>
                  <a:pt x="631283" y="692864"/>
                </a:lnTo>
                <a:lnTo>
                  <a:pt x="661187" y="687511"/>
                </a:lnTo>
                <a:lnTo>
                  <a:pt x="664270" y="681963"/>
                </a:lnTo>
                <a:lnTo>
                  <a:pt x="661617" y="676099"/>
                </a:lnTo>
                <a:lnTo>
                  <a:pt x="658731" y="669478"/>
                </a:lnTo>
                <a:lnTo>
                  <a:pt x="640796" y="624997"/>
                </a:lnTo>
                <a:lnTo>
                  <a:pt x="627232" y="589212"/>
                </a:lnTo>
                <a:lnTo>
                  <a:pt x="615129" y="556371"/>
                </a:lnTo>
                <a:lnTo>
                  <a:pt x="568960" y="556371"/>
                </a:lnTo>
                <a:lnTo>
                  <a:pt x="452815" y="490863"/>
                </a:lnTo>
                <a:lnTo>
                  <a:pt x="344375" y="427822"/>
                </a:lnTo>
                <a:close/>
              </a:path>
              <a:path w="1217295" h="847725">
                <a:moveTo>
                  <a:pt x="504730" y="234795"/>
                </a:moveTo>
                <a:lnTo>
                  <a:pt x="444157" y="234795"/>
                </a:lnTo>
                <a:lnTo>
                  <a:pt x="449668" y="237716"/>
                </a:lnTo>
                <a:lnTo>
                  <a:pt x="453507" y="244553"/>
                </a:lnTo>
                <a:lnTo>
                  <a:pt x="473395" y="289313"/>
                </a:lnTo>
                <a:lnTo>
                  <a:pt x="489992" y="333548"/>
                </a:lnTo>
                <a:lnTo>
                  <a:pt x="568960" y="556371"/>
                </a:lnTo>
                <a:lnTo>
                  <a:pt x="615129" y="556371"/>
                </a:lnTo>
                <a:lnTo>
                  <a:pt x="599957" y="514408"/>
                </a:lnTo>
                <a:lnTo>
                  <a:pt x="536395" y="335131"/>
                </a:lnTo>
                <a:lnTo>
                  <a:pt x="519798" y="286571"/>
                </a:lnTo>
                <a:lnTo>
                  <a:pt x="506193" y="241004"/>
                </a:lnTo>
                <a:lnTo>
                  <a:pt x="504730" y="234795"/>
                </a:lnTo>
                <a:close/>
              </a:path>
              <a:path w="1217295" h="847725">
                <a:moveTo>
                  <a:pt x="136564" y="303886"/>
                </a:moveTo>
                <a:lnTo>
                  <a:pt x="91572" y="321426"/>
                </a:lnTo>
                <a:lnTo>
                  <a:pt x="51539" y="335663"/>
                </a:lnTo>
                <a:lnTo>
                  <a:pt x="15100" y="347157"/>
                </a:lnTo>
                <a:lnTo>
                  <a:pt x="2400" y="350847"/>
                </a:lnTo>
                <a:lnTo>
                  <a:pt x="0" y="355241"/>
                </a:lnTo>
                <a:lnTo>
                  <a:pt x="8445" y="379092"/>
                </a:lnTo>
                <a:lnTo>
                  <a:pt x="22039" y="378816"/>
                </a:lnTo>
                <a:lnTo>
                  <a:pt x="38382" y="374285"/>
                </a:lnTo>
                <a:lnTo>
                  <a:pt x="49528" y="371456"/>
                </a:lnTo>
                <a:lnTo>
                  <a:pt x="55473" y="370329"/>
                </a:lnTo>
                <a:lnTo>
                  <a:pt x="62915" y="369808"/>
                </a:lnTo>
                <a:lnTo>
                  <a:pt x="246583" y="369808"/>
                </a:lnTo>
                <a:lnTo>
                  <a:pt x="136564" y="303886"/>
                </a:lnTo>
                <a:close/>
              </a:path>
              <a:path w="1217295" h="847725">
                <a:moveTo>
                  <a:pt x="539415" y="160688"/>
                </a:moveTo>
                <a:lnTo>
                  <a:pt x="483021" y="182816"/>
                </a:lnTo>
                <a:lnTo>
                  <a:pt x="444807" y="196447"/>
                </a:lnTo>
                <a:lnTo>
                  <a:pt x="383641" y="215833"/>
                </a:lnTo>
                <a:lnTo>
                  <a:pt x="381241" y="220240"/>
                </a:lnTo>
                <a:lnTo>
                  <a:pt x="389686" y="244091"/>
                </a:lnTo>
                <a:lnTo>
                  <a:pt x="403280" y="243811"/>
                </a:lnTo>
                <a:lnTo>
                  <a:pt x="419624" y="239274"/>
                </a:lnTo>
                <a:lnTo>
                  <a:pt x="430769" y="236447"/>
                </a:lnTo>
                <a:lnTo>
                  <a:pt x="436714" y="235328"/>
                </a:lnTo>
                <a:lnTo>
                  <a:pt x="444157" y="234795"/>
                </a:lnTo>
                <a:lnTo>
                  <a:pt x="504730" y="234795"/>
                </a:lnTo>
                <a:lnTo>
                  <a:pt x="504315" y="233036"/>
                </a:lnTo>
                <a:lnTo>
                  <a:pt x="503047" y="226438"/>
                </a:lnTo>
                <a:lnTo>
                  <a:pt x="501815" y="219250"/>
                </a:lnTo>
                <a:lnTo>
                  <a:pt x="504253" y="213509"/>
                </a:lnTo>
                <a:lnTo>
                  <a:pt x="512137" y="208196"/>
                </a:lnTo>
                <a:lnTo>
                  <a:pt x="519662" y="204494"/>
                </a:lnTo>
                <a:lnTo>
                  <a:pt x="532354" y="198822"/>
                </a:lnTo>
                <a:lnTo>
                  <a:pt x="550164" y="191208"/>
                </a:lnTo>
                <a:lnTo>
                  <a:pt x="552780" y="186331"/>
                </a:lnTo>
                <a:lnTo>
                  <a:pt x="544334" y="162481"/>
                </a:lnTo>
                <a:lnTo>
                  <a:pt x="539415" y="160688"/>
                </a:lnTo>
                <a:close/>
              </a:path>
              <a:path w="1217295" h="847725">
                <a:moveTo>
                  <a:pt x="1056235" y="0"/>
                </a:moveTo>
                <a:lnTo>
                  <a:pt x="1006436" y="2244"/>
                </a:lnTo>
                <a:lnTo>
                  <a:pt x="956841" y="9554"/>
                </a:lnTo>
                <a:lnTo>
                  <a:pt x="919355" y="18512"/>
                </a:lnTo>
                <a:lnTo>
                  <a:pt x="881294" y="30567"/>
                </a:lnTo>
                <a:lnTo>
                  <a:pt x="841983" y="46957"/>
                </a:lnTo>
                <a:lnTo>
                  <a:pt x="806484" y="65942"/>
                </a:lnTo>
                <a:lnTo>
                  <a:pt x="774705" y="87696"/>
                </a:lnTo>
                <a:lnTo>
                  <a:pt x="737962" y="121312"/>
                </a:lnTo>
                <a:lnTo>
                  <a:pt x="707453" y="160577"/>
                </a:lnTo>
                <a:lnTo>
                  <a:pt x="684736" y="204440"/>
                </a:lnTo>
                <a:lnTo>
                  <a:pt x="672439" y="250091"/>
                </a:lnTo>
                <a:lnTo>
                  <a:pt x="669540" y="285952"/>
                </a:lnTo>
                <a:lnTo>
                  <a:pt x="669787" y="298240"/>
                </a:lnTo>
                <a:lnTo>
                  <a:pt x="674194" y="336172"/>
                </a:lnTo>
                <a:lnTo>
                  <a:pt x="684133" y="375804"/>
                </a:lnTo>
                <a:lnTo>
                  <a:pt x="698729" y="413619"/>
                </a:lnTo>
                <a:lnTo>
                  <a:pt x="717011" y="447457"/>
                </a:lnTo>
                <a:lnTo>
                  <a:pt x="747388" y="487959"/>
                </a:lnTo>
                <a:lnTo>
                  <a:pt x="776725" y="516603"/>
                </a:lnTo>
                <a:lnTo>
                  <a:pt x="813550" y="542520"/>
                </a:lnTo>
                <a:lnTo>
                  <a:pt x="853565" y="560628"/>
                </a:lnTo>
                <a:lnTo>
                  <a:pt x="896832" y="570905"/>
                </a:lnTo>
                <a:lnTo>
                  <a:pt x="927515" y="573395"/>
                </a:lnTo>
                <a:lnTo>
                  <a:pt x="943414" y="573329"/>
                </a:lnTo>
                <a:lnTo>
                  <a:pt x="993371" y="567878"/>
                </a:lnTo>
                <a:lnTo>
                  <a:pt x="1046767" y="554531"/>
                </a:lnTo>
                <a:lnTo>
                  <a:pt x="1090275" y="538373"/>
                </a:lnTo>
                <a:lnTo>
                  <a:pt x="1125312" y="520899"/>
                </a:lnTo>
                <a:lnTo>
                  <a:pt x="1152123" y="504082"/>
                </a:lnTo>
                <a:lnTo>
                  <a:pt x="1000211" y="504082"/>
                </a:lnTo>
                <a:lnTo>
                  <a:pt x="988203" y="503835"/>
                </a:lnTo>
                <a:lnTo>
                  <a:pt x="941999" y="495113"/>
                </a:lnTo>
                <a:lnTo>
                  <a:pt x="897329" y="474227"/>
                </a:lnTo>
                <a:lnTo>
                  <a:pt x="858762" y="444232"/>
                </a:lnTo>
                <a:lnTo>
                  <a:pt x="833729" y="415426"/>
                </a:lnTo>
                <a:lnTo>
                  <a:pt x="811944" y="380953"/>
                </a:lnTo>
                <a:lnTo>
                  <a:pt x="793328" y="340581"/>
                </a:lnTo>
                <a:lnTo>
                  <a:pt x="780413" y="299370"/>
                </a:lnTo>
                <a:lnTo>
                  <a:pt x="774396" y="261287"/>
                </a:lnTo>
                <a:lnTo>
                  <a:pt x="773819" y="236806"/>
                </a:lnTo>
                <a:lnTo>
                  <a:pt x="774572" y="224810"/>
                </a:lnTo>
                <a:lnTo>
                  <a:pt x="784626" y="178248"/>
                </a:lnTo>
                <a:lnTo>
                  <a:pt x="807287" y="135258"/>
                </a:lnTo>
                <a:lnTo>
                  <a:pt x="842702" y="100360"/>
                </a:lnTo>
                <a:lnTo>
                  <a:pt x="877890" y="79525"/>
                </a:lnTo>
                <a:lnTo>
                  <a:pt x="918895" y="64011"/>
                </a:lnTo>
                <a:lnTo>
                  <a:pt x="957085" y="56986"/>
                </a:lnTo>
                <a:lnTo>
                  <a:pt x="969331" y="56479"/>
                </a:lnTo>
                <a:lnTo>
                  <a:pt x="1081020" y="56479"/>
                </a:lnTo>
                <a:lnTo>
                  <a:pt x="1079719" y="50231"/>
                </a:lnTo>
                <a:lnTo>
                  <a:pt x="1077476" y="38183"/>
                </a:lnTo>
                <a:lnTo>
                  <a:pt x="1075530" y="26198"/>
                </a:lnTo>
                <a:lnTo>
                  <a:pt x="1073976" y="14958"/>
                </a:lnTo>
                <a:lnTo>
                  <a:pt x="1072718" y="3782"/>
                </a:lnTo>
                <a:lnTo>
                  <a:pt x="1056235" y="0"/>
                </a:lnTo>
                <a:close/>
              </a:path>
              <a:path w="1217295" h="847725">
                <a:moveTo>
                  <a:pt x="1203899" y="405142"/>
                </a:moveTo>
                <a:lnTo>
                  <a:pt x="1176001" y="432372"/>
                </a:lnTo>
                <a:lnTo>
                  <a:pt x="1135163" y="462249"/>
                </a:lnTo>
                <a:lnTo>
                  <a:pt x="1101359" y="479992"/>
                </a:lnTo>
                <a:lnTo>
                  <a:pt x="1063658" y="493941"/>
                </a:lnTo>
                <a:lnTo>
                  <a:pt x="1024869" y="502288"/>
                </a:lnTo>
                <a:lnTo>
                  <a:pt x="1000211" y="504082"/>
                </a:lnTo>
                <a:lnTo>
                  <a:pt x="1152123" y="504082"/>
                </a:lnTo>
                <a:lnTo>
                  <a:pt x="1186877" y="476775"/>
                </a:lnTo>
                <a:lnTo>
                  <a:pt x="1216875" y="408632"/>
                </a:lnTo>
                <a:lnTo>
                  <a:pt x="1203899" y="405142"/>
                </a:lnTo>
                <a:close/>
              </a:path>
              <a:path w="1217295" h="847725">
                <a:moveTo>
                  <a:pt x="1081020" y="56479"/>
                </a:moveTo>
                <a:lnTo>
                  <a:pt x="969331" y="56479"/>
                </a:lnTo>
                <a:lnTo>
                  <a:pt x="981352" y="56927"/>
                </a:lnTo>
                <a:lnTo>
                  <a:pt x="993162" y="58351"/>
                </a:lnTo>
                <a:lnTo>
                  <a:pt x="1038510" y="74243"/>
                </a:lnTo>
                <a:lnTo>
                  <a:pt x="1064408" y="115657"/>
                </a:lnTo>
                <a:lnTo>
                  <a:pt x="1070622" y="131620"/>
                </a:lnTo>
                <a:lnTo>
                  <a:pt x="1075499" y="134236"/>
                </a:lnTo>
                <a:lnTo>
                  <a:pt x="1096187" y="126908"/>
                </a:lnTo>
                <a:lnTo>
                  <a:pt x="1095859" y="114835"/>
                </a:lnTo>
                <a:lnTo>
                  <a:pt x="1091973" y="101332"/>
                </a:lnTo>
                <a:lnTo>
                  <a:pt x="1088311" y="87696"/>
                </a:lnTo>
                <a:lnTo>
                  <a:pt x="1085189" y="75200"/>
                </a:lnTo>
                <a:lnTo>
                  <a:pt x="1082290" y="62570"/>
                </a:lnTo>
                <a:lnTo>
                  <a:pt x="1081020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24" y="2733669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7440" y="405469"/>
                </a:moveTo>
                <a:lnTo>
                  <a:pt x="597555" y="426272"/>
                </a:lnTo>
                <a:lnTo>
                  <a:pt x="596702" y="457389"/>
                </a:lnTo>
                <a:lnTo>
                  <a:pt x="595218" y="514359"/>
                </a:lnTo>
                <a:lnTo>
                  <a:pt x="583849" y="798092"/>
                </a:lnTo>
                <a:lnTo>
                  <a:pt x="581189" y="854815"/>
                </a:lnTo>
                <a:lnTo>
                  <a:pt x="578763" y="894525"/>
                </a:lnTo>
                <a:lnTo>
                  <a:pt x="574814" y="934247"/>
                </a:lnTo>
                <a:lnTo>
                  <a:pt x="551490" y="966394"/>
                </a:lnTo>
                <a:lnTo>
                  <a:pt x="535401" y="974061"/>
                </a:lnTo>
                <a:lnTo>
                  <a:pt x="532784" y="978938"/>
                </a:lnTo>
                <a:lnTo>
                  <a:pt x="540862" y="1001734"/>
                </a:lnTo>
                <a:lnTo>
                  <a:pt x="553247" y="1000577"/>
                </a:lnTo>
                <a:lnTo>
                  <a:pt x="594519" y="984431"/>
                </a:lnTo>
                <a:lnTo>
                  <a:pt x="614174" y="977039"/>
                </a:lnTo>
                <a:lnTo>
                  <a:pt x="622051" y="974212"/>
                </a:lnTo>
                <a:lnTo>
                  <a:pt x="700158" y="948877"/>
                </a:lnTo>
                <a:lnTo>
                  <a:pt x="702418" y="944127"/>
                </a:lnTo>
                <a:lnTo>
                  <a:pt x="697314" y="929719"/>
                </a:lnTo>
                <a:lnTo>
                  <a:pt x="650207" y="929719"/>
                </a:lnTo>
                <a:lnTo>
                  <a:pt x="637803" y="927802"/>
                </a:lnTo>
                <a:lnTo>
                  <a:pt x="627256" y="887471"/>
                </a:lnTo>
                <a:lnTo>
                  <a:pt x="626908" y="873072"/>
                </a:lnTo>
                <a:lnTo>
                  <a:pt x="626993" y="844749"/>
                </a:lnTo>
                <a:lnTo>
                  <a:pt x="628065" y="803480"/>
                </a:lnTo>
                <a:lnTo>
                  <a:pt x="711406" y="773192"/>
                </a:lnTo>
                <a:lnTo>
                  <a:pt x="755405" y="757793"/>
                </a:lnTo>
                <a:lnTo>
                  <a:pt x="628936" y="757793"/>
                </a:lnTo>
                <a:lnTo>
                  <a:pt x="635756" y="548547"/>
                </a:lnTo>
                <a:lnTo>
                  <a:pt x="778668" y="548547"/>
                </a:lnTo>
                <a:lnTo>
                  <a:pt x="647440" y="405469"/>
                </a:lnTo>
                <a:close/>
              </a:path>
              <a:path w="2085975" h="1131570">
                <a:moveTo>
                  <a:pt x="686162" y="920461"/>
                </a:moveTo>
                <a:lnTo>
                  <a:pt x="671553" y="924626"/>
                </a:lnTo>
                <a:lnTo>
                  <a:pt x="659734" y="927686"/>
                </a:lnTo>
                <a:lnTo>
                  <a:pt x="650207" y="929719"/>
                </a:lnTo>
                <a:lnTo>
                  <a:pt x="697314" y="929719"/>
                </a:lnTo>
                <a:lnTo>
                  <a:pt x="694468" y="921686"/>
                </a:lnTo>
                <a:lnTo>
                  <a:pt x="686162" y="920461"/>
                </a:lnTo>
                <a:close/>
              </a:path>
              <a:path w="2085975" h="1131570">
                <a:moveTo>
                  <a:pt x="954264" y="740000"/>
                </a:moveTo>
                <a:lnTo>
                  <a:pt x="807358" y="740000"/>
                </a:lnTo>
                <a:lnTo>
                  <a:pt x="863192" y="805382"/>
                </a:lnTo>
                <a:lnTo>
                  <a:pt x="873370" y="817941"/>
                </a:lnTo>
                <a:lnTo>
                  <a:pt x="880327" y="828096"/>
                </a:lnTo>
                <a:lnTo>
                  <a:pt x="884214" y="836455"/>
                </a:lnTo>
                <a:lnTo>
                  <a:pt x="881119" y="846112"/>
                </a:lnTo>
                <a:lnTo>
                  <a:pt x="869017" y="853944"/>
                </a:lnTo>
                <a:lnTo>
                  <a:pt x="839134" y="866505"/>
                </a:lnTo>
                <a:lnTo>
                  <a:pt x="836987" y="871610"/>
                </a:lnTo>
                <a:lnTo>
                  <a:pt x="844811" y="893695"/>
                </a:lnTo>
                <a:lnTo>
                  <a:pt x="853177" y="894525"/>
                </a:lnTo>
                <a:lnTo>
                  <a:pt x="897387" y="877457"/>
                </a:lnTo>
                <a:lnTo>
                  <a:pt x="959198" y="854815"/>
                </a:lnTo>
                <a:lnTo>
                  <a:pt x="972660" y="850032"/>
                </a:lnTo>
                <a:lnTo>
                  <a:pt x="1063149" y="820327"/>
                </a:lnTo>
                <a:lnTo>
                  <a:pt x="1065067" y="815705"/>
                </a:lnTo>
                <a:lnTo>
                  <a:pt x="1058377" y="796812"/>
                </a:lnTo>
                <a:lnTo>
                  <a:pt x="1023941" y="796812"/>
                </a:lnTo>
                <a:lnTo>
                  <a:pt x="1010949" y="796176"/>
                </a:lnTo>
                <a:lnTo>
                  <a:pt x="1000777" y="789159"/>
                </a:lnTo>
                <a:lnTo>
                  <a:pt x="988206" y="777008"/>
                </a:lnTo>
                <a:lnTo>
                  <a:pt x="954264" y="740000"/>
                </a:lnTo>
                <a:close/>
              </a:path>
              <a:path w="2085975" h="1131570">
                <a:moveTo>
                  <a:pt x="1047958" y="792100"/>
                </a:moveTo>
                <a:lnTo>
                  <a:pt x="1035920" y="795352"/>
                </a:lnTo>
                <a:lnTo>
                  <a:pt x="1023941" y="796812"/>
                </a:lnTo>
                <a:lnTo>
                  <a:pt x="1058377" y="796812"/>
                </a:lnTo>
                <a:lnTo>
                  <a:pt x="1057117" y="793251"/>
                </a:lnTo>
                <a:lnTo>
                  <a:pt x="1047958" y="792100"/>
                </a:lnTo>
                <a:close/>
              </a:path>
              <a:path w="2085975" h="1131570">
                <a:moveTo>
                  <a:pt x="778668" y="548547"/>
                </a:moveTo>
                <a:lnTo>
                  <a:pt x="635756" y="548547"/>
                </a:lnTo>
                <a:lnTo>
                  <a:pt x="775888" y="705761"/>
                </a:lnTo>
                <a:lnTo>
                  <a:pt x="772997" y="706904"/>
                </a:lnTo>
                <a:lnTo>
                  <a:pt x="729320" y="723312"/>
                </a:lnTo>
                <a:lnTo>
                  <a:pt x="686412" y="738578"/>
                </a:lnTo>
                <a:lnTo>
                  <a:pt x="649336" y="751208"/>
                </a:lnTo>
                <a:lnTo>
                  <a:pt x="628936" y="757793"/>
                </a:lnTo>
                <a:lnTo>
                  <a:pt x="755405" y="757793"/>
                </a:lnTo>
                <a:lnTo>
                  <a:pt x="807358" y="740000"/>
                </a:lnTo>
                <a:lnTo>
                  <a:pt x="954264" y="740000"/>
                </a:lnTo>
                <a:lnTo>
                  <a:pt x="778668" y="548547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复数类型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2268" y="1529255"/>
            <a:ext cx="521462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797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复数实例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  <a:spcBef>
                <a:spcPts val="1920"/>
              </a:spcBef>
            </a:pPr>
            <a:r>
              <a:rPr sz="2400" b="1" spc="30" dirty="0">
                <a:latin typeface="Arial"/>
                <a:cs typeface="Arial"/>
              </a:rPr>
              <a:t>z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110" dirty="0">
                <a:latin typeface="Arial"/>
                <a:cs typeface="Arial"/>
              </a:rPr>
              <a:t>23e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280" dirty="0">
                <a:latin typeface="Arial"/>
                <a:cs typeface="Arial"/>
              </a:rPr>
              <a:t>4+</a:t>
            </a:r>
            <a:r>
              <a:rPr sz="2400" b="1" spc="75" dirty="0">
                <a:latin typeface="Arial"/>
                <a:cs typeface="Arial"/>
              </a:rPr>
              <a:t>5.</a:t>
            </a:r>
            <a:r>
              <a:rPr sz="2400" b="1" spc="204" dirty="0">
                <a:latin typeface="Arial"/>
                <a:cs typeface="Arial"/>
              </a:rPr>
              <a:t>6e+</a:t>
            </a:r>
            <a:r>
              <a:rPr sz="2400" b="1" spc="140" dirty="0">
                <a:latin typeface="Arial"/>
                <a:cs typeface="Arial"/>
              </a:rPr>
              <a:t>89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7718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实部是什么？	</a:t>
            </a:r>
            <a:r>
              <a:rPr sz="2400" b="1" spc="30" dirty="0">
                <a:latin typeface="Arial"/>
                <a:cs typeface="Arial"/>
              </a:rPr>
              <a:t>z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50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40" dirty="0">
                <a:latin typeface="Arial"/>
                <a:cs typeface="Arial"/>
              </a:rPr>
              <a:t>l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获得实部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7718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虚部是什么？	</a:t>
            </a:r>
            <a:r>
              <a:rPr sz="2400" b="1" spc="30" dirty="0">
                <a:latin typeface="Arial"/>
                <a:cs typeface="Arial"/>
              </a:rPr>
              <a:t>z</a:t>
            </a:r>
            <a:r>
              <a:rPr sz="2400" b="1" spc="45" dirty="0">
                <a:latin typeface="Arial"/>
                <a:cs typeface="Arial"/>
              </a:rPr>
              <a:t>.i</a:t>
            </a:r>
            <a:r>
              <a:rPr sz="2400" b="1" spc="16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获得虚部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37788" y="2860548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>
                <a:moveTo>
                  <a:pt x="0" y="0"/>
                </a:moveTo>
                <a:lnTo>
                  <a:pt x="1150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7788" y="285902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5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7788" y="2859025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>
                <a:moveTo>
                  <a:pt x="0" y="0"/>
                </a:moveTo>
                <a:lnTo>
                  <a:pt x="1150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392" y="2859025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7026" y="2846832"/>
            <a:ext cx="1152525" cy="26034"/>
          </a:xfrm>
          <a:custGeom>
            <a:avLst/>
            <a:gdLst/>
            <a:ahLst/>
            <a:cxnLst/>
            <a:rect l="l" t="t" r="r" b="b"/>
            <a:pathLst>
              <a:path w="1152525" h="26035">
                <a:moveTo>
                  <a:pt x="0" y="25908"/>
                </a:moveTo>
                <a:lnTo>
                  <a:pt x="1152131" y="25908"/>
                </a:lnTo>
                <a:lnTo>
                  <a:pt x="1152131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1DB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4815" y="2860548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>
                <a:moveTo>
                  <a:pt x="0" y="0"/>
                </a:moveTo>
                <a:lnTo>
                  <a:pt x="11506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4815" y="285902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5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04814" y="2859025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>
                <a:moveTo>
                  <a:pt x="0" y="0"/>
                </a:moveTo>
                <a:lnTo>
                  <a:pt x="1150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5418" y="2859025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04052" y="2846832"/>
            <a:ext cx="1152525" cy="26034"/>
          </a:xfrm>
          <a:custGeom>
            <a:avLst/>
            <a:gdLst/>
            <a:ahLst/>
            <a:cxnLst/>
            <a:rect l="l" t="t" r="r" b="b"/>
            <a:pathLst>
              <a:path w="1152525" h="26035">
                <a:moveTo>
                  <a:pt x="0" y="25908"/>
                </a:moveTo>
                <a:lnTo>
                  <a:pt x="1152131" y="25908"/>
                </a:lnTo>
                <a:lnTo>
                  <a:pt x="1152131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1DB41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数值运算操作符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数值运算操作符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1422" y="1529255"/>
            <a:ext cx="4597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操作符是完成运算的一种符号体系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4009" y="2162152"/>
          <a:ext cx="7848872" cy="2623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操作符及使用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2000" b="1" spc="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加，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与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之和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2000" b="1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减，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与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之差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2000" b="1" spc="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乘，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与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之积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2000" b="1" spc="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tabLst>
                          <a:tab pos="1748155" algn="l"/>
                        </a:tabLst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除，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与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之商	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结果是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33333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2000" b="1" spc="4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tabLst>
                          <a:tab pos="2600325" algn="l"/>
                        </a:tabLst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整数除，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与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之整数商	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//3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结果是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数值运算操作符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1422" y="1529255"/>
            <a:ext cx="4597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操作符是完成运算的一种符号体系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9655" y="4426174"/>
            <a:ext cx="468630" cy="245745"/>
          </a:xfrm>
          <a:custGeom>
            <a:avLst/>
            <a:gdLst/>
            <a:ahLst/>
            <a:cxnLst/>
            <a:rect l="l" t="t" r="r" b="b"/>
            <a:pathLst>
              <a:path w="468629" h="245745">
                <a:moveTo>
                  <a:pt x="49247" y="134658"/>
                </a:moveTo>
                <a:lnTo>
                  <a:pt x="24853" y="134658"/>
                </a:lnTo>
                <a:lnTo>
                  <a:pt x="76314" y="245262"/>
                </a:lnTo>
                <a:lnTo>
                  <a:pt x="88366" y="245262"/>
                </a:lnTo>
                <a:lnTo>
                  <a:pt x="97971" y="212445"/>
                </a:lnTo>
                <a:lnTo>
                  <a:pt x="84632" y="212445"/>
                </a:lnTo>
                <a:lnTo>
                  <a:pt x="49247" y="134658"/>
                </a:lnTo>
                <a:close/>
              </a:path>
              <a:path w="468629" h="245745">
                <a:moveTo>
                  <a:pt x="468096" y="0"/>
                </a:moveTo>
                <a:lnTo>
                  <a:pt x="163296" y="0"/>
                </a:lnTo>
                <a:lnTo>
                  <a:pt x="163296" y="317"/>
                </a:lnTo>
                <a:lnTo>
                  <a:pt x="146024" y="317"/>
                </a:lnTo>
                <a:lnTo>
                  <a:pt x="84632" y="212445"/>
                </a:lnTo>
                <a:lnTo>
                  <a:pt x="97971" y="212445"/>
                </a:lnTo>
                <a:lnTo>
                  <a:pt x="155219" y="16852"/>
                </a:lnTo>
                <a:lnTo>
                  <a:pt x="468096" y="16764"/>
                </a:lnTo>
                <a:lnTo>
                  <a:pt x="468096" y="0"/>
                </a:lnTo>
                <a:close/>
              </a:path>
              <a:path w="468629" h="245745">
                <a:moveTo>
                  <a:pt x="40766" y="116014"/>
                </a:moveTo>
                <a:lnTo>
                  <a:pt x="0" y="134658"/>
                </a:lnTo>
                <a:lnTo>
                  <a:pt x="3860" y="143979"/>
                </a:lnTo>
                <a:lnTo>
                  <a:pt x="24853" y="134658"/>
                </a:lnTo>
                <a:lnTo>
                  <a:pt x="49247" y="134658"/>
                </a:lnTo>
                <a:lnTo>
                  <a:pt x="40766" y="1160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34448" y="2133352"/>
          <a:ext cx="7848872" cy="2623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操作符及使用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2000" b="1" spc="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本身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的负值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2000" b="1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tabLst>
                          <a:tab pos="1678305" algn="l"/>
                        </a:tabLst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余数，模运算	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结果是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70"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2000" b="1" spc="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幂运算，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次幂，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baseline="25462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1800" baseline="25462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4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tabLst>
                          <a:tab pos="4337685" algn="l"/>
                        </a:tabLst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当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是小数时，开方运算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**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.5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结果是	</a:t>
                      </a:r>
                      <a:r>
                        <a:rPr sz="3000" baseline="-6944" dirty="0">
                          <a:latin typeface="Times New Roman"/>
                          <a:cs typeface="Times New Roman"/>
                        </a:rPr>
                        <a:t>𝟏𝟏𝟏𝟏</a:t>
                      </a:r>
                      <a:endParaRPr sz="3000" baseline="-694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数值运算操作符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29022" y="1529255"/>
            <a:ext cx="4902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二元操作符有对应的增强赋值操作符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8539"/>
              </p:ext>
            </p:extLst>
          </p:nvPr>
        </p:nvGraphicFramePr>
        <p:xfrm>
          <a:off x="650226" y="1989335"/>
          <a:ext cx="7848871" cy="304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增强操作符及使用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69">
                <a:tc rowSpan="3">
                  <a:txBody>
                    <a:bodyPr/>
                    <a:lstStyle/>
                    <a:p>
                      <a:pPr marL="683260" algn="l">
                        <a:lnSpc>
                          <a:spcPct val="3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</a:p>
                  </a:txBody>
                  <a:tcPr marL="0" marR="0" marT="0" marB="0">
                    <a:lnT w="254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tabLst>
                          <a:tab pos="535305" algn="l"/>
                        </a:tabLst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即	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，其中，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为二元操作符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T w="254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65100" marR="1624330" indent="-635">
                        <a:lnSpc>
                          <a:spcPct val="150000"/>
                        </a:lnSpc>
                        <a:tabLst>
                          <a:tab pos="1217930" algn="l"/>
                          <a:tab pos="2265045" algn="l"/>
                          <a:tab pos="3258820" algn="l"/>
                        </a:tabLst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	x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	 x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	x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 x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//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	 x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	x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**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80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780D16"/>
                          </a:solidFill>
                          <a:latin typeface="FZLTZHB--B51-0"/>
                          <a:cs typeface="FZLTZHB--B51-0"/>
                        </a:rPr>
                        <a:t>&gt;&gt;</a:t>
                      </a:r>
                      <a:r>
                        <a:rPr sz="1800" b="1" dirty="0">
                          <a:solidFill>
                            <a:srgbClr val="780D16"/>
                          </a:solidFill>
                          <a:latin typeface="FZLTZHB--B51-0"/>
                          <a:cs typeface="FZLTZHB--B51-0"/>
                        </a:rPr>
                        <a:t>&gt; </a:t>
                      </a:r>
                      <a:r>
                        <a:rPr sz="1800" b="1" spc="-10" dirty="0">
                          <a:solidFill>
                            <a:srgbClr val="780D16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x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3.1415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858645" algn="l"/>
                        </a:tabLst>
                      </a:pPr>
                      <a:r>
                        <a:rPr sz="1800" b="1" spc="-5" dirty="0">
                          <a:solidFill>
                            <a:srgbClr val="780D16"/>
                          </a:solidFill>
                          <a:latin typeface="FZLTZHB--B51-0"/>
                          <a:cs typeface="FZLTZHB--B51-0"/>
                        </a:rPr>
                        <a:t>&gt;&gt;</a:t>
                      </a:r>
                      <a:r>
                        <a:rPr sz="1800" b="1" dirty="0">
                          <a:solidFill>
                            <a:srgbClr val="780D16"/>
                          </a:solidFill>
                          <a:latin typeface="FZLTZHB--B51-0"/>
                          <a:cs typeface="FZLTZHB--B51-0"/>
                        </a:rPr>
                        <a:t>&gt; </a:t>
                      </a:r>
                      <a:r>
                        <a:rPr sz="1800" b="1" spc="-10" dirty="0">
                          <a:solidFill>
                            <a:srgbClr val="780D16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x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**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3	#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与 </a:t>
                      </a:r>
                      <a:r>
                        <a:rPr sz="1800" b="1" spc="90" dirty="0">
                          <a:latin typeface="Heiti SC"/>
                          <a:cs typeface="Heiti SC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x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x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**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3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等价</a:t>
                      </a:r>
                      <a:endParaRPr sz="1800" dirty="0">
                        <a:latin typeface="Heiti SC"/>
                        <a:cs typeface="Heiti SC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5" dirty="0">
                          <a:solidFill>
                            <a:srgbClr val="0100FF"/>
                          </a:solidFill>
                          <a:latin typeface="FZLTZHB--B51-0"/>
                          <a:cs typeface="FZLTZHB--B51-0"/>
                        </a:rPr>
                        <a:t>31.</a:t>
                      </a:r>
                      <a:r>
                        <a:rPr sz="1800" b="1" spc="5" dirty="0">
                          <a:solidFill>
                            <a:srgbClr val="010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100FF"/>
                          </a:solidFill>
                          <a:latin typeface="FZLTZHB--B51-0"/>
                          <a:cs typeface="FZLTZHB--B51-0"/>
                        </a:rPr>
                        <a:t>06</a:t>
                      </a:r>
                      <a:r>
                        <a:rPr sz="1800" b="1" spc="5" dirty="0">
                          <a:solidFill>
                            <a:srgbClr val="010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100FF"/>
                          </a:solidFill>
                          <a:latin typeface="FZLTZHB--B51-0"/>
                          <a:cs typeface="FZLTZHB--B51-0"/>
                        </a:rPr>
                        <a:t>766</a:t>
                      </a:r>
                      <a:r>
                        <a:rPr sz="1800" b="1" spc="5" dirty="0">
                          <a:solidFill>
                            <a:srgbClr val="010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spc="-5" dirty="0">
                          <a:solidFill>
                            <a:srgbClr val="0100FF"/>
                          </a:solidFill>
                          <a:latin typeface="FZLTZHB--B51-0"/>
                          <a:cs typeface="FZLTZHB--B51-0"/>
                        </a:rPr>
                        <a:t>2836</a:t>
                      </a:r>
                      <a:r>
                        <a:rPr sz="1800" b="1" spc="5" dirty="0">
                          <a:solidFill>
                            <a:srgbClr val="010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800" b="1" spc="-5" dirty="0">
                          <a:solidFill>
                            <a:srgbClr val="0100FF"/>
                          </a:solidFill>
                          <a:latin typeface="FZLTZHB--B51-0"/>
                          <a:cs typeface="FZLTZHB--B51-0"/>
                        </a:rPr>
                        <a:t>43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数字类型的关系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4705" y="1529255"/>
            <a:ext cx="753110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类型间可进行混合运算，生成结果为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spc="-125" dirty="0">
                <a:solidFill>
                  <a:srgbClr val="006FC0"/>
                </a:solidFill>
                <a:latin typeface="Heiti SC"/>
                <a:cs typeface="Heiti SC"/>
              </a:rPr>
              <a:t>最宽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spc="-125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三种类型存在一种逐渐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扩展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变宽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的关系：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26720" algn="ctr">
              <a:lnSpc>
                <a:spcPct val="100000"/>
              </a:lnSpc>
              <a:tabLst>
                <a:tab pos="1216025" algn="l"/>
                <a:tab pos="1761489" algn="l"/>
                <a:tab pos="2857500" algn="l"/>
                <a:tab pos="3402965" algn="l"/>
              </a:tabLst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整数	</a:t>
            </a:r>
            <a:r>
              <a:rPr sz="2400" b="1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7EDE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浮点数	</a:t>
            </a:r>
            <a:r>
              <a:rPr sz="2400" b="1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7EDE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复数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9735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例如：</a:t>
            </a:r>
            <a:r>
              <a:rPr sz="2400" b="1" spc="140" dirty="0">
                <a:latin typeface="Arial"/>
                <a:cs typeface="Arial"/>
              </a:rPr>
              <a:t>12</a:t>
            </a:r>
            <a:r>
              <a:rPr sz="2400" b="1" spc="145" dirty="0">
                <a:latin typeface="Arial"/>
                <a:cs typeface="Arial"/>
              </a:rPr>
              <a:t>3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+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4.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105" dirty="0">
                <a:latin typeface="Arial"/>
                <a:cs typeface="Arial"/>
              </a:rPr>
              <a:t>127.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整数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dirty="0">
                <a:latin typeface="Heiti SC"/>
                <a:cs typeface="Heiti SC"/>
              </a:rPr>
              <a:t>浮点数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823" y="2302972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数值运算函数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3532" y="4123430"/>
            <a:ext cx="875358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04203" y="1540895"/>
            <a:ext cx="604710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缩进、注释、命名、变量、保留字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数据类型、字符串、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整数、浮点数、列表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赋值语句、分支语句、函数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105" dirty="0">
                <a:latin typeface="Arial"/>
                <a:cs typeface="Arial"/>
              </a:rPr>
              <a:t>p</a:t>
            </a:r>
            <a:r>
              <a:rPr sz="2400" b="1" spc="114" dirty="0">
                <a:latin typeface="Arial"/>
                <a:cs typeface="Arial"/>
              </a:rPr>
              <a:t>u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格式化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1855">
              <a:lnSpc>
                <a:spcPct val="100000"/>
              </a:lnSpc>
            </a:pPr>
            <a:r>
              <a:rPr sz="3200" spc="-180" dirty="0">
                <a:latin typeface="Microsoft Sans Serif"/>
                <a:cs typeface="Microsoft Sans Serif"/>
              </a:rPr>
              <a:t>P</a:t>
            </a:r>
            <a:r>
              <a:rPr sz="3200" spc="100" dirty="0">
                <a:latin typeface="Microsoft Sans Serif"/>
                <a:cs typeface="Microsoft Sans Serif"/>
              </a:rPr>
              <a:t>y</a:t>
            </a:r>
            <a:r>
              <a:rPr sz="3200" spc="290" dirty="0">
                <a:latin typeface="Microsoft Sans Serif"/>
                <a:cs typeface="Microsoft Sans Serif"/>
              </a:rPr>
              <a:t>t</a:t>
            </a:r>
            <a:r>
              <a:rPr sz="3200" spc="185" dirty="0">
                <a:latin typeface="Microsoft Sans Serif"/>
                <a:cs typeface="Microsoft Sans Serif"/>
              </a:rPr>
              <a:t>h</a:t>
            </a:r>
            <a:r>
              <a:rPr sz="3200" spc="254" dirty="0">
                <a:latin typeface="Microsoft Sans Serif"/>
                <a:cs typeface="Microsoft Sans Serif"/>
              </a:rPr>
              <a:t>o</a:t>
            </a:r>
            <a:r>
              <a:rPr sz="3200" spc="200" dirty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Arial Unicode MS"/>
                <a:cs typeface="Arial Unicode MS"/>
              </a:rPr>
              <a:t>基本语法元素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数值运算函数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29022" y="1529255"/>
            <a:ext cx="4902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一些以函数形式提供的数值运算功能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798" y="1989335"/>
          <a:ext cx="8165703" cy="2983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marL="8985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函数及使用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绝对值，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的绝对值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ab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-10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01)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7581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d(x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114935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商余，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(x//</a:t>
                      </a:r>
                      <a:r>
                        <a:rPr sz="1800" spc="-105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x%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，同时输出商和余数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div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10,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3)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spc="4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3,</a:t>
                      </a:r>
                      <a:r>
                        <a:rPr sz="1800" spc="6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7143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w(x,</a:t>
                      </a:r>
                      <a:r>
                        <a:rPr sz="20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[,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z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])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幂余，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(x**y)%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z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[..]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表示参数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z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可省略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3,</a:t>
                      </a:r>
                      <a:r>
                        <a:rPr sz="1800" spc="7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3,</a:t>
                      </a:r>
                      <a:r>
                        <a:rPr sz="1800" spc="7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99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10000)</a:t>
                      </a:r>
                      <a:r>
                        <a:rPr sz="1800" spc="2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4587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数值运算函数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29022" y="1529255"/>
            <a:ext cx="4902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一些以函数形式提供的数值运算功能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956394"/>
          <a:ext cx="8165703" cy="2983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8985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函数及使用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2"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</a:pP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und(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[,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d])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86741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四舍五入，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是保留小数位数，默认值为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 </a:t>
                      </a:r>
                      <a:r>
                        <a:rPr sz="1800" spc="-3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oun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-10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123,</a:t>
                      </a:r>
                      <a:r>
                        <a:rPr sz="1800" spc="6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2)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-10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51562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x(x</a:t>
                      </a:r>
                      <a:r>
                        <a:rPr sz="1950" spc="-7" baseline="-21367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950" spc="-7" baseline="-21367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…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950" spc="-7" baseline="-21367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57912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最大值，返回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baseline="-20833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,x</a:t>
                      </a:r>
                      <a:r>
                        <a:rPr sz="1800" baseline="-20833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…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baseline="-20833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中的最大值，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不限 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ax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1,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9,</a:t>
                      </a:r>
                      <a:r>
                        <a:rPr sz="1800" spc="5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5,</a:t>
                      </a:r>
                      <a:r>
                        <a:rPr sz="1800" spc="5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4,</a:t>
                      </a:r>
                      <a:r>
                        <a:rPr sz="1800" spc="5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3)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54356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n(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950" spc="-7" baseline="-21367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950" spc="-7" baseline="-21367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…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950" spc="-7" baseline="-21367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58547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最小值，返回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baseline="-20833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,x</a:t>
                      </a:r>
                      <a:r>
                        <a:rPr sz="1800" baseline="-20833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…</a:t>
                      </a: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baseline="-20833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中的最小值，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不限 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1,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9,</a:t>
                      </a:r>
                      <a:r>
                        <a:rPr sz="1800" spc="5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5,</a:t>
                      </a:r>
                      <a:r>
                        <a:rPr sz="1800" spc="5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4,</a:t>
                      </a:r>
                      <a:r>
                        <a:rPr sz="1800" spc="5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3)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数值运算函数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29022" y="1529255"/>
            <a:ext cx="4902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一些以函数形式提供的数值运算功能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956394"/>
          <a:ext cx="8165703" cy="2983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8985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函数及使用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变成整数，舍弃小数部分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123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45)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123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；</a:t>
                      </a:r>
                      <a:r>
                        <a:rPr sz="1800" spc="1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123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5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变成浮点数，增加小数部分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fl</a:t>
                      </a:r>
                      <a:r>
                        <a:rPr sz="1800" spc="-3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at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12)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；</a:t>
                      </a:r>
                      <a:r>
                        <a:rPr sz="1800" spc="2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fl</a:t>
                      </a:r>
                      <a:r>
                        <a:rPr sz="1800" spc="-3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at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23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5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8102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ex(x)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变成复数，增加虚数部分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co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pl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ex(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4)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800" spc="7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0j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2958" y="1396281"/>
            <a:ext cx="6442075" cy="247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整数类型的无限范围及</a:t>
            </a:r>
            <a:r>
              <a:rPr sz="2000" b="1" spc="120" dirty="0">
                <a:latin typeface="Arial"/>
                <a:cs typeface="Arial"/>
              </a:rPr>
              <a:t>4</a:t>
            </a:r>
            <a:r>
              <a:rPr sz="2000" b="1" spc="-15" dirty="0">
                <a:latin typeface="Heiti SC"/>
                <a:cs typeface="Heiti SC"/>
              </a:rPr>
              <a:t>种</a:t>
            </a:r>
            <a:r>
              <a:rPr sz="2000" b="1" dirty="0">
                <a:latin typeface="Heiti SC"/>
                <a:cs typeface="Heiti SC"/>
              </a:rPr>
              <a:t>进制</a:t>
            </a:r>
            <a:r>
              <a:rPr sz="2000" b="1" spc="-15" dirty="0">
                <a:latin typeface="Heiti SC"/>
                <a:cs typeface="Heiti SC"/>
              </a:rPr>
              <a:t>表示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浮点数类型的近似无限</a:t>
            </a:r>
            <a:r>
              <a:rPr sz="2000" b="1" spc="-15" dirty="0">
                <a:latin typeface="Heiti SC"/>
                <a:cs typeface="Heiti SC"/>
              </a:rPr>
              <a:t>范</a:t>
            </a:r>
            <a:r>
              <a:rPr sz="2000" b="1" dirty="0">
                <a:latin typeface="Heiti SC"/>
                <a:cs typeface="Heiti SC"/>
              </a:rPr>
              <a:t>围、</a:t>
            </a:r>
            <a:r>
              <a:rPr sz="2000" b="1" spc="-15" dirty="0">
                <a:latin typeface="Heiti SC"/>
                <a:cs typeface="Heiti SC"/>
              </a:rPr>
              <a:t>小</a:t>
            </a:r>
            <a:r>
              <a:rPr sz="2000" b="1" dirty="0">
                <a:latin typeface="Heiti SC"/>
                <a:cs typeface="Heiti SC"/>
              </a:rPr>
              <a:t>尾数</a:t>
            </a:r>
            <a:r>
              <a:rPr sz="2000" b="1" spc="-15" dirty="0">
                <a:latin typeface="Heiti SC"/>
                <a:cs typeface="Heiti SC"/>
              </a:rPr>
              <a:t>及</a:t>
            </a:r>
            <a:r>
              <a:rPr sz="2000" b="1" dirty="0">
                <a:latin typeface="Heiti SC"/>
                <a:cs typeface="Heiti SC"/>
              </a:rPr>
              <a:t>科学</a:t>
            </a:r>
            <a:r>
              <a:rPr sz="2000" b="1" spc="-15" dirty="0">
                <a:latin typeface="Heiti SC"/>
                <a:cs typeface="Heiti SC"/>
              </a:rPr>
              <a:t>计</a:t>
            </a:r>
            <a:r>
              <a:rPr sz="2000" b="1" dirty="0">
                <a:latin typeface="Heiti SC"/>
                <a:cs typeface="Heiti SC"/>
              </a:rPr>
              <a:t>数法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350" dirty="0">
                <a:latin typeface="Arial"/>
                <a:cs typeface="Arial"/>
              </a:rPr>
              <a:t>+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204" dirty="0">
                <a:latin typeface="Arial"/>
                <a:cs typeface="Arial"/>
              </a:rPr>
              <a:t>-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90" dirty="0">
                <a:latin typeface="Arial"/>
                <a:cs typeface="Arial"/>
              </a:rPr>
              <a:t>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90" dirty="0">
                <a:latin typeface="Arial"/>
                <a:cs typeface="Arial"/>
              </a:rPr>
              <a:t>//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90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**</a:t>
            </a:r>
            <a:r>
              <a:rPr sz="2000" b="1" dirty="0">
                <a:latin typeface="Heiti SC"/>
                <a:cs typeface="Heiti SC"/>
              </a:rPr>
              <a:t>、二元增强</a:t>
            </a:r>
            <a:r>
              <a:rPr sz="2000" b="1" spc="-15" dirty="0">
                <a:latin typeface="Heiti SC"/>
                <a:cs typeface="Heiti SC"/>
              </a:rPr>
              <a:t>赋</a:t>
            </a:r>
            <a:r>
              <a:rPr sz="2000" b="1" dirty="0">
                <a:latin typeface="Heiti SC"/>
                <a:cs typeface="Heiti SC"/>
              </a:rPr>
              <a:t>值操</a:t>
            </a:r>
            <a:r>
              <a:rPr sz="2000" b="1" spc="-15" dirty="0">
                <a:latin typeface="Heiti SC"/>
                <a:cs typeface="Heiti SC"/>
              </a:rPr>
              <a:t>作</a:t>
            </a:r>
            <a:r>
              <a:rPr sz="2000" b="1" dirty="0">
                <a:latin typeface="Heiti SC"/>
                <a:cs typeface="Heiti SC"/>
              </a:rPr>
              <a:t>符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5" dirty="0">
                <a:latin typeface="Arial"/>
                <a:cs typeface="Arial"/>
              </a:rPr>
              <a:t>b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05" dirty="0">
                <a:latin typeface="Arial"/>
                <a:cs typeface="Arial"/>
              </a:rPr>
              <a:t>d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85" dirty="0">
                <a:latin typeface="Arial"/>
                <a:cs typeface="Arial"/>
              </a:rPr>
              <a:t>v</a:t>
            </a:r>
            <a:r>
              <a:rPr sz="2000" b="1" spc="140" dirty="0">
                <a:latin typeface="Arial"/>
                <a:cs typeface="Arial"/>
              </a:rPr>
              <a:t>m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35" dirty="0">
                <a:latin typeface="Arial"/>
                <a:cs typeface="Arial"/>
              </a:rPr>
              <a:t>w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60" dirty="0">
                <a:latin typeface="Arial"/>
                <a:cs typeface="Arial"/>
              </a:rPr>
              <a:t>r</a:t>
            </a:r>
            <a:r>
              <a:rPr sz="2000" b="1" spc="85" dirty="0">
                <a:latin typeface="Arial"/>
                <a:cs typeface="Arial"/>
              </a:rPr>
              <a:t>o</a:t>
            </a:r>
            <a:r>
              <a:rPr sz="2000" b="1" spc="80" dirty="0">
                <a:latin typeface="Arial"/>
                <a:cs typeface="Arial"/>
              </a:rPr>
              <a:t>un</a:t>
            </a:r>
            <a:r>
              <a:rPr sz="2000" b="1" spc="85" dirty="0">
                <a:latin typeface="Arial"/>
                <a:cs typeface="Arial"/>
              </a:rPr>
              <a:t>d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60" dirty="0">
                <a:latin typeface="Arial"/>
                <a:cs typeface="Arial"/>
              </a:rPr>
              <a:t>x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007EDE"/>
              </a:buClr>
              <a:buFont typeface="Arial"/>
              <a:buChar char="-"/>
            </a:pPr>
            <a:endParaRPr sz="165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55" dirty="0">
                <a:latin typeface="Arial"/>
                <a:cs typeface="Arial"/>
              </a:rPr>
              <a:t>f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55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60" dirty="0">
                <a:latin typeface="Arial"/>
                <a:cs typeface="Arial"/>
              </a:rPr>
              <a:t>x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数字类型及操作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7300" y="2302972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9263" y="1995973"/>
            <a:ext cx="568579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3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sz="4400" dirty="0">
                <a:latin typeface="Arial Unicode MS"/>
                <a:cs typeface="Arial Unicode MS"/>
              </a:rPr>
              <a:t>天天向上的力量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8439" y="2302972"/>
            <a:ext cx="616648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天天向上的力量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问题分析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3532" y="4123430"/>
            <a:ext cx="875358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1855">
              <a:lnSpc>
                <a:spcPct val="100000"/>
              </a:lnSpc>
            </a:pPr>
            <a:r>
              <a:rPr sz="3200" spc="-180" dirty="0">
                <a:latin typeface="Microsoft Sans Serif"/>
                <a:cs typeface="Microsoft Sans Serif"/>
              </a:rPr>
              <a:t>P</a:t>
            </a:r>
            <a:r>
              <a:rPr sz="3200" spc="100" dirty="0">
                <a:latin typeface="Microsoft Sans Serif"/>
                <a:cs typeface="Microsoft Sans Serif"/>
              </a:rPr>
              <a:t>y</a:t>
            </a:r>
            <a:r>
              <a:rPr sz="3200" spc="290" dirty="0">
                <a:latin typeface="Microsoft Sans Serif"/>
                <a:cs typeface="Microsoft Sans Serif"/>
              </a:rPr>
              <a:t>t</a:t>
            </a:r>
            <a:r>
              <a:rPr sz="3200" spc="185" dirty="0">
                <a:latin typeface="Microsoft Sans Serif"/>
                <a:cs typeface="Microsoft Sans Serif"/>
              </a:rPr>
              <a:t>h</a:t>
            </a:r>
            <a:r>
              <a:rPr sz="3200" spc="254" dirty="0">
                <a:latin typeface="Microsoft Sans Serif"/>
                <a:cs typeface="Microsoft Sans Serif"/>
              </a:rPr>
              <a:t>o</a:t>
            </a:r>
            <a:r>
              <a:rPr sz="3200" spc="200" dirty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Arial Unicode MS"/>
                <a:cs typeface="Arial Unicode MS"/>
              </a:rPr>
              <a:t>基本图形绘制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52290" y="1491433"/>
            <a:ext cx="5875020" cy="247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从计算机技术演进角度</a:t>
            </a:r>
            <a:r>
              <a:rPr sz="2000" b="1" spc="-15" dirty="0">
                <a:latin typeface="Heiti SC"/>
                <a:cs typeface="Heiti SC"/>
              </a:rPr>
              <a:t>看</a:t>
            </a:r>
            <a:r>
              <a:rPr sz="2000" b="1" dirty="0">
                <a:latin typeface="Heiti SC"/>
                <a:cs typeface="Heiti SC"/>
              </a:rPr>
              <a:t>待</a:t>
            </a:r>
            <a:r>
              <a:rPr sz="2000" b="1" dirty="0">
                <a:latin typeface="Arial"/>
                <a:cs typeface="Arial"/>
              </a:rPr>
              <a:t>P</a:t>
            </a:r>
            <a:r>
              <a:rPr sz="2000" b="1" spc="10" dirty="0">
                <a:latin typeface="Arial"/>
                <a:cs typeface="Arial"/>
              </a:rPr>
              <a:t>y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70" dirty="0">
                <a:latin typeface="Arial"/>
                <a:cs typeface="Arial"/>
              </a:rPr>
              <a:t>h</a:t>
            </a:r>
            <a:r>
              <a:rPr sz="2000" b="1" spc="75" dirty="0">
                <a:latin typeface="Arial"/>
                <a:cs typeface="Arial"/>
              </a:rPr>
              <a:t>o</a:t>
            </a:r>
            <a:r>
              <a:rPr sz="2000" b="1" spc="80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语言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海龟绘图体系及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25" dirty="0">
                <a:latin typeface="Arial"/>
                <a:cs typeface="Arial"/>
              </a:rPr>
              <a:t>r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-15" dirty="0">
                <a:latin typeface="Heiti SC"/>
                <a:cs typeface="Heiti SC"/>
              </a:rPr>
              <a:t>保</a:t>
            </a:r>
            <a:r>
              <a:rPr sz="2000" b="1" dirty="0">
                <a:latin typeface="Heiti SC"/>
                <a:cs typeface="Heiti SC"/>
              </a:rPr>
              <a:t>留字</a:t>
            </a:r>
            <a:r>
              <a:rPr sz="2000" b="1" spc="-15" dirty="0">
                <a:latin typeface="Heiti SC"/>
                <a:cs typeface="Heiti SC"/>
              </a:rPr>
              <a:t>用法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80" dirty="0">
                <a:latin typeface="Arial"/>
                <a:cs typeface="Arial"/>
              </a:rPr>
              <a:t>penup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80" dirty="0">
                <a:latin typeface="Arial"/>
                <a:cs typeface="Arial"/>
              </a:rPr>
              <a:t>pen</a:t>
            </a:r>
            <a:r>
              <a:rPr sz="2000" b="1" spc="90" dirty="0">
                <a:latin typeface="Arial"/>
                <a:cs typeface="Arial"/>
              </a:rPr>
              <a:t>d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45" dirty="0">
                <a:latin typeface="Arial"/>
                <a:cs typeface="Arial"/>
              </a:rPr>
              <a:t>w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25" dirty="0">
                <a:latin typeface="Arial"/>
                <a:cs typeface="Arial"/>
              </a:rPr>
              <a:t>pens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25" dirty="0">
                <a:latin typeface="Arial"/>
                <a:cs typeface="Arial"/>
              </a:rPr>
              <a:t>z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5" dirty="0">
                <a:latin typeface="Arial"/>
                <a:cs typeface="Arial"/>
              </a:rPr>
              <a:t>penc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007EDE"/>
              </a:buClr>
              <a:buFont typeface="Arial"/>
              <a:buChar char="-"/>
            </a:pPr>
            <a:endParaRPr sz="165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125" dirty="0">
                <a:latin typeface="Arial"/>
                <a:cs typeface="Arial"/>
              </a:rPr>
              <a:t>fd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-25" dirty="0">
                <a:latin typeface="Arial"/>
                <a:cs typeface="Arial"/>
              </a:rPr>
              <a:t>ci</a:t>
            </a:r>
            <a:r>
              <a:rPr sz="2000" b="1" spc="60" dirty="0">
                <a:latin typeface="Arial"/>
                <a:cs typeface="Arial"/>
              </a:rPr>
              <a:t>r</a:t>
            </a:r>
            <a:r>
              <a:rPr sz="2000" b="1" spc="-25" dirty="0">
                <a:latin typeface="Arial"/>
                <a:cs typeface="Arial"/>
              </a:rPr>
              <a:t>cl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-135" dirty="0">
                <a:latin typeface="Arial"/>
                <a:cs typeface="Arial"/>
              </a:rPr>
              <a:t>s</a:t>
            </a:r>
            <a:r>
              <a:rPr sz="2000" b="1" spc="80" dirty="0">
                <a:latin typeface="Arial"/>
                <a:cs typeface="Arial"/>
              </a:rPr>
              <a:t>et</a:t>
            </a:r>
            <a:r>
              <a:rPr sz="2000" b="1" spc="114" dirty="0">
                <a:latin typeface="Arial"/>
                <a:cs typeface="Arial"/>
              </a:rPr>
              <a:t>h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循环语句：</a:t>
            </a:r>
            <a:r>
              <a:rPr sz="2000" b="1" spc="100" dirty="0">
                <a:latin typeface="Arial"/>
                <a:cs typeface="Arial"/>
              </a:rPr>
              <a:t>for</a:t>
            </a:r>
            <a:r>
              <a:rPr sz="2000" b="1" dirty="0">
                <a:latin typeface="Heiti SC"/>
                <a:cs typeface="Heiti SC"/>
              </a:rPr>
              <a:t>和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25" dirty="0">
                <a:latin typeface="Arial"/>
                <a:cs typeface="Arial"/>
              </a:rPr>
              <a:t>a</a:t>
            </a:r>
            <a:r>
              <a:rPr sz="2000" b="1" spc="85" dirty="0">
                <a:latin typeface="Arial"/>
                <a:cs typeface="Arial"/>
              </a:rPr>
              <a:t>n</a:t>
            </a:r>
            <a:r>
              <a:rPr sz="2000" b="1" spc="90" dirty="0">
                <a:latin typeface="Arial"/>
                <a:cs typeface="Arial"/>
              </a:rPr>
              <a:t>g</a:t>
            </a:r>
            <a:r>
              <a:rPr sz="2000" b="1" spc="95" dirty="0">
                <a:latin typeface="Arial"/>
                <a:cs typeface="Arial"/>
              </a:rPr>
              <a:t>e(</a:t>
            </a:r>
            <a:r>
              <a:rPr sz="2000" b="1" spc="60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函数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263" y="1529255"/>
            <a:ext cx="6463030" cy="320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127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基本问题：持续的价值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一年</a:t>
            </a:r>
            <a:r>
              <a:rPr sz="2400" b="1" spc="140" dirty="0">
                <a:latin typeface="Arial"/>
                <a:cs typeface="Arial"/>
              </a:rPr>
              <a:t>365</a:t>
            </a:r>
            <a:r>
              <a:rPr sz="2400" b="1" dirty="0">
                <a:latin typeface="Heiti SC"/>
                <a:cs typeface="Heiti SC"/>
              </a:rPr>
              <a:t>天，每天进步</a:t>
            </a:r>
            <a:r>
              <a:rPr sz="2400" b="1" spc="114" dirty="0">
                <a:latin typeface="Arial"/>
                <a:cs typeface="Arial"/>
              </a:rPr>
              <a:t>1%</a:t>
            </a:r>
            <a:r>
              <a:rPr sz="2400" b="1" dirty="0">
                <a:latin typeface="Heiti SC"/>
                <a:cs typeface="Heiti SC"/>
              </a:rPr>
              <a:t>，累计进步多少呢？</a:t>
            </a:r>
            <a:endParaRPr sz="2400" dirty="0">
              <a:latin typeface="Heiti SC"/>
              <a:cs typeface="Heiti SC"/>
            </a:endParaRPr>
          </a:p>
          <a:p>
            <a:pPr marL="222885" algn="ctr">
              <a:lnSpc>
                <a:spcPct val="100000"/>
              </a:lnSpc>
              <a:spcBef>
                <a:spcPts val="2155"/>
              </a:spcBef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endParaRPr sz="2775" baseline="2552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一年</a:t>
            </a:r>
            <a:r>
              <a:rPr sz="2400" b="1" spc="140" dirty="0">
                <a:latin typeface="Arial"/>
                <a:cs typeface="Arial"/>
              </a:rPr>
              <a:t>365</a:t>
            </a:r>
            <a:r>
              <a:rPr sz="2400" b="1" dirty="0">
                <a:latin typeface="Heiti SC"/>
                <a:cs typeface="Heiti SC"/>
              </a:rPr>
              <a:t>天，每天退步</a:t>
            </a:r>
            <a:r>
              <a:rPr sz="2400" b="1" spc="114" dirty="0">
                <a:latin typeface="Arial"/>
                <a:cs typeface="Arial"/>
              </a:rPr>
              <a:t>1%</a:t>
            </a:r>
            <a:r>
              <a:rPr sz="2400" b="1" dirty="0">
                <a:latin typeface="Heiti SC"/>
                <a:cs typeface="Heiti SC"/>
              </a:rPr>
              <a:t>，累计剩下多少呢？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67030" algn="ctr">
              <a:lnSpc>
                <a:spcPct val="100000"/>
              </a:lnSpc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endParaRPr sz="2775" baseline="2552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需求分析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34513" y="1560454"/>
            <a:ext cx="5429885" cy="272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31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天天向上的力量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数学公式可以求解，似乎没必要用程序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如果是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三天打鱼两天晒网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如果是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双休日又不退步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呢？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868" y="1420367"/>
            <a:ext cx="1889759" cy="2735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2948" y="2302972"/>
            <a:ext cx="5659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天天向上的力量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第一问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263" y="1529255"/>
            <a:ext cx="6591300" cy="322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399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84" dirty="0">
                <a:solidFill>
                  <a:srgbClr val="006FC0"/>
                </a:solidFill>
                <a:latin typeface="Arial"/>
                <a:cs typeface="Arial"/>
              </a:rPr>
              <a:t>1‰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的力量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一年</a:t>
            </a:r>
            <a:r>
              <a:rPr sz="2400" b="1" spc="140" dirty="0">
                <a:latin typeface="Arial"/>
                <a:cs typeface="Arial"/>
              </a:rPr>
              <a:t>365</a:t>
            </a:r>
            <a:r>
              <a:rPr sz="2400" b="1" dirty="0">
                <a:latin typeface="Heiti SC"/>
                <a:cs typeface="Heiti SC"/>
              </a:rPr>
              <a:t>天，每天进步</a:t>
            </a:r>
            <a:r>
              <a:rPr sz="2400" b="1" spc="484" dirty="0">
                <a:latin typeface="Arial"/>
                <a:cs typeface="Arial"/>
              </a:rPr>
              <a:t>1‰</a:t>
            </a:r>
            <a:r>
              <a:rPr sz="2400" b="1" dirty="0">
                <a:latin typeface="Heiti SC"/>
                <a:cs typeface="Heiti SC"/>
              </a:rPr>
              <a:t>，累计进步多少呢？</a:t>
            </a:r>
            <a:endParaRPr sz="2400">
              <a:latin typeface="Heiti SC"/>
              <a:cs typeface="Heiti SC"/>
            </a:endParaRPr>
          </a:p>
          <a:p>
            <a:pPr marL="599440" algn="ctr">
              <a:lnSpc>
                <a:spcPct val="100000"/>
              </a:lnSpc>
              <a:spcBef>
                <a:spcPts val="2155"/>
              </a:spcBef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00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endParaRPr sz="2775" baseline="2552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一年</a:t>
            </a:r>
            <a:r>
              <a:rPr sz="2400" b="1" spc="140" dirty="0">
                <a:latin typeface="Arial"/>
                <a:cs typeface="Arial"/>
              </a:rPr>
              <a:t>365</a:t>
            </a:r>
            <a:r>
              <a:rPr sz="2400" b="1" dirty="0">
                <a:latin typeface="Heiti SC"/>
                <a:cs typeface="Heiti SC"/>
              </a:rPr>
              <a:t>天，每天退步</a:t>
            </a:r>
            <a:r>
              <a:rPr sz="2400" b="1" spc="484" dirty="0">
                <a:latin typeface="Arial"/>
                <a:cs typeface="Arial"/>
              </a:rPr>
              <a:t>1‰</a:t>
            </a:r>
            <a:r>
              <a:rPr sz="2400" b="1" dirty="0">
                <a:latin typeface="Heiti SC"/>
                <a:cs typeface="Heiti SC"/>
              </a:rPr>
              <a:t>，累计剩下多少呢？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300">
              <a:latin typeface="Times New Roman"/>
              <a:cs typeface="Times New Roman"/>
            </a:endParaRPr>
          </a:p>
          <a:p>
            <a:pPr marL="599440" algn="ctr">
              <a:lnSpc>
                <a:spcPct val="100000"/>
              </a:lnSpc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99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endParaRPr sz="2775" baseline="2552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/>
          <p:nvPr/>
        </p:nvSpPr>
        <p:spPr>
          <a:xfrm>
            <a:off x="611123" y="2284476"/>
            <a:ext cx="8209915" cy="1600200"/>
          </a:xfrm>
          <a:custGeom>
            <a:avLst/>
            <a:gdLst/>
            <a:ahLst/>
            <a:cxnLst/>
            <a:rect l="l" t="t" r="r" b="b"/>
            <a:pathLst>
              <a:path w="8209915" h="1600200">
                <a:moveTo>
                  <a:pt x="0" y="0"/>
                </a:moveTo>
                <a:lnTo>
                  <a:pt x="8209788" y="0"/>
                </a:lnTo>
                <a:lnTo>
                  <a:pt x="8209788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076" y="2281427"/>
            <a:ext cx="8216265" cy="1606550"/>
          </a:xfrm>
          <a:custGeom>
            <a:avLst/>
            <a:gdLst/>
            <a:ahLst/>
            <a:cxnLst/>
            <a:rect l="l" t="t" r="r" b="b"/>
            <a:pathLst>
              <a:path w="8216265" h="1606550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1604086"/>
                </a:lnTo>
                <a:lnTo>
                  <a:pt x="342" y="1604860"/>
                </a:lnTo>
                <a:lnTo>
                  <a:pt x="1435" y="1605953"/>
                </a:lnTo>
                <a:lnTo>
                  <a:pt x="2209" y="1606295"/>
                </a:lnTo>
                <a:lnTo>
                  <a:pt x="8213674" y="1606295"/>
                </a:lnTo>
                <a:lnTo>
                  <a:pt x="8214448" y="1605953"/>
                </a:lnTo>
                <a:lnTo>
                  <a:pt x="8215541" y="1604860"/>
                </a:lnTo>
                <a:lnTo>
                  <a:pt x="8215884" y="1604086"/>
                </a:lnTo>
                <a:lnTo>
                  <a:pt x="8215884" y="1603248"/>
                </a:lnTo>
                <a:lnTo>
                  <a:pt x="3048" y="1603248"/>
                </a:lnTo>
                <a:lnTo>
                  <a:pt x="3048" y="1602638"/>
                </a:lnTo>
                <a:lnTo>
                  <a:pt x="3657" y="1602638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8216265" h="1606550">
                <a:moveTo>
                  <a:pt x="3213" y="1602638"/>
                </a:moveTo>
                <a:lnTo>
                  <a:pt x="3048" y="1602638"/>
                </a:lnTo>
                <a:lnTo>
                  <a:pt x="3048" y="1603248"/>
                </a:lnTo>
                <a:lnTo>
                  <a:pt x="3479" y="1602816"/>
                </a:lnTo>
                <a:lnTo>
                  <a:pt x="3213" y="1602638"/>
                </a:lnTo>
                <a:close/>
              </a:path>
              <a:path w="8216265" h="1606550">
                <a:moveTo>
                  <a:pt x="3479" y="1602816"/>
                </a:moveTo>
                <a:lnTo>
                  <a:pt x="3048" y="1603248"/>
                </a:lnTo>
                <a:lnTo>
                  <a:pt x="3657" y="1603248"/>
                </a:lnTo>
                <a:lnTo>
                  <a:pt x="3479" y="1602816"/>
                </a:lnTo>
                <a:close/>
              </a:path>
              <a:path w="8216265" h="1606550">
                <a:moveTo>
                  <a:pt x="3657" y="1602638"/>
                </a:moveTo>
                <a:lnTo>
                  <a:pt x="3213" y="1602638"/>
                </a:lnTo>
                <a:lnTo>
                  <a:pt x="3479" y="1602816"/>
                </a:lnTo>
                <a:lnTo>
                  <a:pt x="3657" y="1603248"/>
                </a:lnTo>
                <a:lnTo>
                  <a:pt x="3657" y="1602638"/>
                </a:lnTo>
                <a:close/>
              </a:path>
              <a:path w="8216265" h="1606550">
                <a:moveTo>
                  <a:pt x="8212226" y="1602638"/>
                </a:moveTo>
                <a:lnTo>
                  <a:pt x="3657" y="1602638"/>
                </a:lnTo>
                <a:lnTo>
                  <a:pt x="3657" y="1603248"/>
                </a:lnTo>
                <a:lnTo>
                  <a:pt x="8212226" y="1603248"/>
                </a:lnTo>
                <a:lnTo>
                  <a:pt x="8212226" y="1602638"/>
                </a:lnTo>
                <a:close/>
              </a:path>
              <a:path w="8216265" h="1606550">
                <a:moveTo>
                  <a:pt x="8212404" y="1602816"/>
                </a:moveTo>
                <a:lnTo>
                  <a:pt x="8212226" y="1603082"/>
                </a:lnTo>
                <a:lnTo>
                  <a:pt x="8212226" y="1603248"/>
                </a:lnTo>
                <a:lnTo>
                  <a:pt x="8212836" y="1603248"/>
                </a:lnTo>
                <a:lnTo>
                  <a:pt x="8212404" y="1602816"/>
                </a:lnTo>
                <a:close/>
              </a:path>
              <a:path w="8216265" h="1606550">
                <a:moveTo>
                  <a:pt x="8212836" y="1602638"/>
                </a:moveTo>
                <a:lnTo>
                  <a:pt x="8212404" y="1602816"/>
                </a:lnTo>
                <a:lnTo>
                  <a:pt x="8212836" y="1603248"/>
                </a:lnTo>
                <a:lnTo>
                  <a:pt x="8212836" y="1602638"/>
                </a:lnTo>
                <a:close/>
              </a:path>
              <a:path w="8216265" h="1606550">
                <a:moveTo>
                  <a:pt x="8215884" y="1602638"/>
                </a:moveTo>
                <a:lnTo>
                  <a:pt x="8212836" y="1602638"/>
                </a:lnTo>
                <a:lnTo>
                  <a:pt x="8212836" y="1603248"/>
                </a:lnTo>
                <a:lnTo>
                  <a:pt x="8215884" y="1603248"/>
                </a:lnTo>
                <a:lnTo>
                  <a:pt x="8215884" y="1602638"/>
                </a:lnTo>
                <a:close/>
              </a:path>
              <a:path w="8216265" h="1606550">
                <a:moveTo>
                  <a:pt x="8212226" y="3047"/>
                </a:moveTo>
                <a:lnTo>
                  <a:pt x="8212226" y="1603082"/>
                </a:lnTo>
                <a:lnTo>
                  <a:pt x="8212404" y="1602816"/>
                </a:lnTo>
                <a:lnTo>
                  <a:pt x="8212836" y="1602638"/>
                </a:lnTo>
                <a:lnTo>
                  <a:pt x="8215884" y="1602638"/>
                </a:lnTo>
                <a:lnTo>
                  <a:pt x="8215884" y="3657"/>
                </a:lnTo>
                <a:lnTo>
                  <a:pt x="8212670" y="3657"/>
                </a:lnTo>
                <a:lnTo>
                  <a:pt x="8212404" y="3479"/>
                </a:lnTo>
                <a:lnTo>
                  <a:pt x="8212226" y="3047"/>
                </a:lnTo>
                <a:close/>
              </a:path>
              <a:path w="8216265" h="1606550">
                <a:moveTo>
                  <a:pt x="8210562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1601241"/>
                </a:lnTo>
                <a:lnTo>
                  <a:pt x="5321" y="1601419"/>
                </a:lnTo>
                <a:lnTo>
                  <a:pt x="8210829" y="1601241"/>
                </a:lnTo>
                <a:lnTo>
                  <a:pt x="8211007" y="1600974"/>
                </a:lnTo>
                <a:lnTo>
                  <a:pt x="8211007" y="1600809"/>
                </a:lnTo>
                <a:lnTo>
                  <a:pt x="5486" y="1600809"/>
                </a:lnTo>
                <a:lnTo>
                  <a:pt x="5486" y="1600199"/>
                </a:lnTo>
                <a:lnTo>
                  <a:pt x="6096" y="1600199"/>
                </a:lnTo>
                <a:lnTo>
                  <a:pt x="6096" y="6096"/>
                </a:lnTo>
                <a:lnTo>
                  <a:pt x="5486" y="6095"/>
                </a:lnTo>
                <a:lnTo>
                  <a:pt x="5486" y="5486"/>
                </a:lnTo>
                <a:lnTo>
                  <a:pt x="8210829" y="5486"/>
                </a:lnTo>
                <a:lnTo>
                  <a:pt x="8210829" y="5054"/>
                </a:lnTo>
                <a:lnTo>
                  <a:pt x="8210562" y="4876"/>
                </a:lnTo>
                <a:close/>
              </a:path>
              <a:path w="8216265" h="1606550">
                <a:moveTo>
                  <a:pt x="6096" y="1600199"/>
                </a:moveTo>
                <a:lnTo>
                  <a:pt x="5486" y="1600199"/>
                </a:lnTo>
                <a:lnTo>
                  <a:pt x="5486" y="1600809"/>
                </a:lnTo>
                <a:lnTo>
                  <a:pt x="6096" y="1600809"/>
                </a:lnTo>
                <a:lnTo>
                  <a:pt x="6096" y="1600199"/>
                </a:lnTo>
                <a:close/>
              </a:path>
              <a:path w="8216265" h="1606550">
                <a:moveTo>
                  <a:pt x="8209788" y="1600199"/>
                </a:moveTo>
                <a:lnTo>
                  <a:pt x="6096" y="1600199"/>
                </a:lnTo>
                <a:lnTo>
                  <a:pt x="6096" y="1600809"/>
                </a:lnTo>
                <a:lnTo>
                  <a:pt x="8209788" y="1600809"/>
                </a:lnTo>
                <a:lnTo>
                  <a:pt x="8209788" y="1600199"/>
                </a:lnTo>
                <a:close/>
              </a:path>
              <a:path w="8216265" h="1606550">
                <a:moveTo>
                  <a:pt x="8210397" y="5486"/>
                </a:moveTo>
                <a:lnTo>
                  <a:pt x="8209788" y="5486"/>
                </a:lnTo>
                <a:lnTo>
                  <a:pt x="8209788" y="1600809"/>
                </a:lnTo>
                <a:lnTo>
                  <a:pt x="8210397" y="1600809"/>
                </a:lnTo>
                <a:lnTo>
                  <a:pt x="8210397" y="1600199"/>
                </a:lnTo>
                <a:lnTo>
                  <a:pt x="8211007" y="1600199"/>
                </a:lnTo>
                <a:lnTo>
                  <a:pt x="8210829" y="6096"/>
                </a:lnTo>
                <a:lnTo>
                  <a:pt x="8210397" y="6095"/>
                </a:lnTo>
                <a:lnTo>
                  <a:pt x="8210397" y="5486"/>
                </a:lnTo>
                <a:close/>
              </a:path>
              <a:path w="8216265" h="1606550">
                <a:moveTo>
                  <a:pt x="8211007" y="1600199"/>
                </a:moveTo>
                <a:lnTo>
                  <a:pt x="8210397" y="1600199"/>
                </a:lnTo>
                <a:lnTo>
                  <a:pt x="8210397" y="1600809"/>
                </a:lnTo>
                <a:lnTo>
                  <a:pt x="8211007" y="1600809"/>
                </a:lnTo>
                <a:lnTo>
                  <a:pt x="8211007" y="1600199"/>
                </a:lnTo>
                <a:close/>
              </a:path>
              <a:path w="8216265" h="1606550">
                <a:moveTo>
                  <a:pt x="6096" y="5486"/>
                </a:moveTo>
                <a:lnTo>
                  <a:pt x="5486" y="5486"/>
                </a:lnTo>
                <a:lnTo>
                  <a:pt x="5486" y="6095"/>
                </a:lnTo>
                <a:lnTo>
                  <a:pt x="6096" y="6096"/>
                </a:lnTo>
                <a:lnTo>
                  <a:pt x="6096" y="5486"/>
                </a:lnTo>
                <a:close/>
              </a:path>
              <a:path w="8216265" h="1606550">
                <a:moveTo>
                  <a:pt x="8209788" y="5486"/>
                </a:moveTo>
                <a:lnTo>
                  <a:pt x="6096" y="5486"/>
                </a:lnTo>
                <a:lnTo>
                  <a:pt x="6096" y="6096"/>
                </a:lnTo>
                <a:lnTo>
                  <a:pt x="8209788" y="6096"/>
                </a:lnTo>
                <a:lnTo>
                  <a:pt x="8209788" y="5486"/>
                </a:lnTo>
                <a:close/>
              </a:path>
              <a:path w="8216265" h="1606550">
                <a:moveTo>
                  <a:pt x="8210829" y="5486"/>
                </a:moveTo>
                <a:lnTo>
                  <a:pt x="8210397" y="5486"/>
                </a:lnTo>
                <a:lnTo>
                  <a:pt x="8210397" y="6095"/>
                </a:lnTo>
                <a:lnTo>
                  <a:pt x="8210829" y="6096"/>
                </a:lnTo>
                <a:lnTo>
                  <a:pt x="8210829" y="5486"/>
                </a:lnTo>
                <a:close/>
              </a:path>
              <a:path w="8216265" h="1606550">
                <a:moveTo>
                  <a:pt x="3048" y="3047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7"/>
                </a:lnTo>
                <a:close/>
              </a:path>
              <a:path w="8216265" h="1606550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8216265" h="1606550">
                <a:moveTo>
                  <a:pt x="8212226" y="3047"/>
                </a:moveTo>
                <a:lnTo>
                  <a:pt x="3657" y="3047"/>
                </a:lnTo>
                <a:lnTo>
                  <a:pt x="3657" y="3657"/>
                </a:lnTo>
                <a:lnTo>
                  <a:pt x="8212226" y="3657"/>
                </a:lnTo>
                <a:lnTo>
                  <a:pt x="8212226" y="3047"/>
                </a:lnTo>
                <a:close/>
              </a:path>
              <a:path w="8216265" h="1606550">
                <a:moveTo>
                  <a:pt x="8212836" y="3047"/>
                </a:moveTo>
                <a:lnTo>
                  <a:pt x="8212404" y="3479"/>
                </a:lnTo>
                <a:lnTo>
                  <a:pt x="8212670" y="3657"/>
                </a:lnTo>
                <a:lnTo>
                  <a:pt x="8212836" y="3657"/>
                </a:lnTo>
                <a:lnTo>
                  <a:pt x="8212836" y="3047"/>
                </a:lnTo>
                <a:close/>
              </a:path>
              <a:path w="8216265" h="1606550">
                <a:moveTo>
                  <a:pt x="8215884" y="3047"/>
                </a:moveTo>
                <a:lnTo>
                  <a:pt x="8212836" y="3047"/>
                </a:lnTo>
                <a:lnTo>
                  <a:pt x="8212836" y="3657"/>
                </a:lnTo>
                <a:lnTo>
                  <a:pt x="8215884" y="3657"/>
                </a:lnTo>
                <a:lnTo>
                  <a:pt x="8215884" y="3047"/>
                </a:lnTo>
                <a:close/>
              </a:path>
              <a:path w="8216265" h="1606550">
                <a:moveTo>
                  <a:pt x="8213674" y="0"/>
                </a:moveTo>
                <a:lnTo>
                  <a:pt x="3048" y="0"/>
                </a:lnTo>
                <a:lnTo>
                  <a:pt x="3048" y="3047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7"/>
                </a:lnTo>
                <a:lnTo>
                  <a:pt x="8215884" y="3047"/>
                </a:lnTo>
                <a:lnTo>
                  <a:pt x="8215884" y="2209"/>
                </a:lnTo>
                <a:lnTo>
                  <a:pt x="8215541" y="1435"/>
                </a:lnTo>
                <a:lnTo>
                  <a:pt x="8214448" y="342"/>
                </a:lnTo>
                <a:lnTo>
                  <a:pt x="8213674" y="0"/>
                </a:lnTo>
                <a:close/>
              </a:path>
              <a:path w="8216265" h="1606550">
                <a:moveTo>
                  <a:pt x="8212836" y="3047"/>
                </a:moveTo>
                <a:lnTo>
                  <a:pt x="8212226" y="3047"/>
                </a:lnTo>
                <a:lnTo>
                  <a:pt x="8212404" y="3479"/>
                </a:lnTo>
                <a:lnTo>
                  <a:pt x="8212836" y="304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0299" y="1529255"/>
            <a:ext cx="7955280" cy="305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746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84" dirty="0">
                <a:solidFill>
                  <a:srgbClr val="006FC0"/>
                </a:solidFill>
                <a:latin typeface="Arial"/>
                <a:cs typeface="Arial"/>
              </a:rPr>
              <a:t>1‰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的力量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00" b="1" spc="-18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2000" b="1" spc="-310" dirty="0">
                <a:solidFill>
                  <a:srgbClr val="DF0000"/>
                </a:solidFill>
                <a:latin typeface="FZLTZHB--B51-0"/>
                <a:cs typeface="FZLTZHB--B51-0"/>
              </a:rPr>
              <a:t>Da</a:t>
            </a:r>
            <a:r>
              <a:rPr sz="2000" b="1" spc="-265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r>
              <a:rPr sz="2000" b="1" spc="-310" dirty="0">
                <a:solidFill>
                  <a:srgbClr val="DF0000"/>
                </a:solidFill>
                <a:latin typeface="FZLTZHB--B51-0"/>
                <a:cs typeface="FZLTZHB--B51-0"/>
              </a:rPr>
              <a:t>Da</a:t>
            </a:r>
            <a:r>
              <a:rPr sz="2000" b="1" spc="-265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r>
              <a:rPr sz="2000" b="1" spc="-470" dirty="0">
                <a:solidFill>
                  <a:srgbClr val="DF0000"/>
                </a:solidFill>
                <a:latin typeface="FZLTZHB--B51-0"/>
                <a:cs typeface="FZLTZHB--B51-0"/>
              </a:rPr>
              <a:t>Up</a:t>
            </a:r>
            <a:r>
              <a:rPr sz="2000" b="1" spc="-555" dirty="0">
                <a:solidFill>
                  <a:srgbClr val="DF0000"/>
                </a:solidFill>
                <a:latin typeface="FZLTZHB--B51-0"/>
                <a:cs typeface="FZLTZHB--B51-0"/>
              </a:rPr>
              <a:t>Q</a:t>
            </a:r>
            <a:r>
              <a:rPr sz="2000" b="1" spc="40" dirty="0">
                <a:solidFill>
                  <a:srgbClr val="DF0000"/>
                </a:solidFill>
                <a:latin typeface="FZLTZHB--B51-0"/>
                <a:cs typeface="FZLTZHB--B51-0"/>
              </a:rPr>
              <a:t>1</a:t>
            </a:r>
            <a:r>
              <a:rPr sz="2000" b="1" spc="25" dirty="0">
                <a:solidFill>
                  <a:srgbClr val="DF0000"/>
                </a:solidFill>
                <a:latin typeface="FZLTZHB--B51-0"/>
                <a:cs typeface="FZLTZHB--B51-0"/>
              </a:rPr>
              <a:t>.py</a:t>
            </a:r>
            <a:endParaRPr sz="2000" dirty="0">
              <a:latin typeface="FZLTZHB--B51-0"/>
              <a:cs typeface="FZLTZHB--B51-0"/>
            </a:endParaRPr>
          </a:p>
          <a:p>
            <a:pPr marL="12700" marR="4441190">
              <a:lnSpc>
                <a:spcPct val="120000"/>
              </a:lnSpc>
              <a:tabLst>
                <a:tab pos="852169" algn="l"/>
                <a:tab pos="1130935" algn="l"/>
                <a:tab pos="1409700" algn="l"/>
                <a:tab pos="2667000" algn="l"/>
                <a:tab pos="2946400" algn="l"/>
              </a:tabLst>
            </a:pPr>
            <a:r>
              <a:rPr sz="2000" b="1" spc="-195" dirty="0">
                <a:latin typeface="FZLTZHB--B51-0"/>
                <a:cs typeface="FZLTZHB--B51-0"/>
              </a:rPr>
              <a:t>day</a:t>
            </a:r>
            <a:r>
              <a:rPr sz="2000" b="1" spc="-215" dirty="0">
                <a:latin typeface="FZLTZHB--B51-0"/>
                <a:cs typeface="FZLTZHB--B51-0"/>
              </a:rPr>
              <a:t>u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-475" dirty="0">
                <a:solidFill>
                  <a:srgbClr val="900090"/>
                </a:solidFill>
                <a:latin typeface="FZLTZHB--B51-0"/>
                <a:cs typeface="FZLTZHB--B51-0"/>
              </a:rPr>
              <a:t>ow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65" dirty="0">
                <a:latin typeface="FZLTZHB--B51-0"/>
                <a:cs typeface="FZLTZHB--B51-0"/>
              </a:rPr>
              <a:t>1.</a:t>
            </a:r>
            <a:r>
              <a:rPr sz="2000" b="1" spc="95" dirty="0">
                <a:latin typeface="FZLTZHB--B51-0"/>
                <a:cs typeface="FZLTZHB--B51-0"/>
              </a:rPr>
              <a:t>0</a:t>
            </a:r>
            <a:r>
              <a:rPr sz="2000" b="1" spc="85" dirty="0">
                <a:latin typeface="FZLTZHB--B51-0"/>
                <a:cs typeface="FZLTZHB--B51-0"/>
              </a:rPr>
              <a:t>01,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3</a:t>
            </a:r>
            <a:r>
              <a:rPr sz="2000" b="1" spc="-235" dirty="0">
                <a:latin typeface="FZLTZHB--B51-0"/>
                <a:cs typeface="FZLTZHB--B51-0"/>
              </a:rPr>
              <a:t>6</a:t>
            </a:r>
            <a:r>
              <a:rPr sz="2000" b="1" spc="-229" dirty="0">
                <a:latin typeface="FZLTZHB--B51-0"/>
                <a:cs typeface="FZLTZHB--B51-0"/>
              </a:rPr>
              <a:t>5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195" dirty="0">
                <a:latin typeface="FZLTZHB--B51-0"/>
                <a:cs typeface="FZLTZHB--B51-0"/>
              </a:rPr>
              <a:t>day</a:t>
            </a:r>
            <a:r>
              <a:rPr sz="2000" b="1" spc="-210" dirty="0">
                <a:latin typeface="FZLTZHB--B51-0"/>
                <a:cs typeface="FZLTZHB--B51-0"/>
              </a:rPr>
              <a:t>d</a:t>
            </a:r>
            <a:r>
              <a:rPr sz="2000" b="1" spc="-390" dirty="0">
                <a:latin typeface="FZLTZHB--B51-0"/>
                <a:cs typeface="FZLTZHB--B51-0"/>
              </a:rPr>
              <a:t>own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-225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2000" b="1" spc="-705" dirty="0">
                <a:solidFill>
                  <a:srgbClr val="900090"/>
                </a:solidFill>
                <a:latin typeface="FZLTZHB--B51-0"/>
                <a:cs typeface="FZLTZHB--B51-0"/>
              </a:rPr>
              <a:t>w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54" dirty="0">
                <a:latin typeface="FZLTZHB--B51-0"/>
                <a:cs typeface="FZLTZHB--B51-0"/>
              </a:rPr>
              <a:t>0</a:t>
            </a:r>
            <a:r>
              <a:rPr sz="2000" b="1" spc="-15" dirty="0">
                <a:latin typeface="FZLTZHB--B51-0"/>
                <a:cs typeface="FZLTZHB--B51-0"/>
              </a:rPr>
              <a:t>.9</a:t>
            </a:r>
            <a:r>
              <a:rPr sz="2000" b="1" spc="-30" dirty="0">
                <a:latin typeface="FZLTZHB--B51-0"/>
                <a:cs typeface="FZLTZHB--B51-0"/>
              </a:rPr>
              <a:t>9</a:t>
            </a:r>
            <a:r>
              <a:rPr sz="2000" b="1" spc="105" dirty="0">
                <a:latin typeface="FZLTZHB--B51-0"/>
                <a:cs typeface="FZLTZHB--B51-0"/>
              </a:rPr>
              <a:t>9,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3</a:t>
            </a:r>
            <a:r>
              <a:rPr sz="2000" b="1" spc="-45" dirty="0">
                <a:latin typeface="FZLTZHB--B51-0"/>
                <a:cs typeface="FZLTZHB--B51-0"/>
              </a:rPr>
              <a:t>65)</a:t>
            </a:r>
            <a:endParaRPr sz="2000" dirty="0">
              <a:latin typeface="FZLTZHB--B51-0"/>
              <a:cs typeface="FZLTZHB--B51-0"/>
            </a:endParaRPr>
          </a:p>
          <a:p>
            <a:pPr marL="1092200" indent="-1080135">
              <a:lnSpc>
                <a:spcPct val="100000"/>
              </a:lnSpc>
              <a:spcBef>
                <a:spcPts val="480"/>
              </a:spcBef>
              <a:tabLst>
                <a:tab pos="6679565" algn="l"/>
              </a:tabLst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向上：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:.</a:t>
            </a:r>
            <a:r>
              <a:rPr sz="20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f}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，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向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下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：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{:</a:t>
            </a:r>
            <a:r>
              <a:rPr sz="20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175" dirty="0">
                <a:solidFill>
                  <a:srgbClr val="1DB41D"/>
                </a:solidFill>
                <a:latin typeface="FZLTZHB--B51-0"/>
                <a:cs typeface="FZLTZHB--B51-0"/>
              </a:rPr>
              <a:t>2f</a:t>
            </a:r>
            <a:r>
              <a:rPr sz="20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00" dirty="0">
                <a:latin typeface="FZLTZHB--B51-0"/>
                <a:cs typeface="FZLTZHB--B51-0"/>
              </a:rPr>
              <a:t>.</a:t>
            </a:r>
            <a:r>
              <a:rPr sz="2000" b="1" spc="409" dirty="0">
                <a:latin typeface="FZLTZHB--B51-0"/>
                <a:cs typeface="FZLTZHB--B51-0"/>
              </a:rPr>
              <a:t>f</a:t>
            </a:r>
            <a:r>
              <a:rPr sz="2000" b="1" spc="-229" dirty="0">
                <a:latin typeface="FZLTZHB--B51-0"/>
                <a:cs typeface="FZLTZHB--B51-0"/>
              </a:rPr>
              <a:t>or</a:t>
            </a:r>
            <a:r>
              <a:rPr sz="2000" b="1" spc="-430" dirty="0">
                <a:latin typeface="FZLTZHB--B51-0"/>
                <a:cs typeface="FZLTZHB--B51-0"/>
              </a:rPr>
              <a:t>m</a:t>
            </a:r>
            <a:r>
              <a:rPr sz="2000" b="1" spc="160" dirty="0">
                <a:latin typeface="FZLTZHB--B51-0"/>
                <a:cs typeface="FZLTZHB--B51-0"/>
              </a:rPr>
              <a:t>at</a:t>
            </a:r>
            <a:r>
              <a:rPr sz="2000" b="1" spc="105" dirty="0">
                <a:latin typeface="FZLTZHB--B51-0"/>
                <a:cs typeface="FZLTZHB--B51-0"/>
              </a:rPr>
              <a:t>(</a:t>
            </a:r>
            <a:r>
              <a:rPr sz="2000" b="1" spc="-190" dirty="0">
                <a:latin typeface="FZLTZHB--B51-0"/>
                <a:cs typeface="FZLTZHB--B51-0"/>
              </a:rPr>
              <a:t>da</a:t>
            </a:r>
            <a:r>
              <a:rPr sz="2000" b="1" spc="-185" dirty="0">
                <a:latin typeface="FZLTZHB--B51-0"/>
                <a:cs typeface="FZLTZHB--B51-0"/>
              </a:rPr>
              <a:t>y</a:t>
            </a:r>
            <a:r>
              <a:rPr sz="2000" b="1" spc="-235" dirty="0">
                <a:latin typeface="FZLTZHB--B51-0"/>
                <a:cs typeface="FZLTZHB--B51-0"/>
              </a:rPr>
              <a:t>up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80" dirty="0">
                <a:latin typeface="FZLTZHB--B51-0"/>
                <a:cs typeface="FZLTZHB--B51-0"/>
              </a:rPr>
              <a:t>daydown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092200">
              <a:lnSpc>
                <a:spcPct val="100000"/>
              </a:lnSpc>
              <a:spcBef>
                <a:spcPts val="1445"/>
              </a:spcBef>
            </a:pPr>
            <a:r>
              <a:rPr sz="2000" b="1" dirty="0">
                <a:latin typeface="Heiti SC"/>
                <a:cs typeface="Heiti SC"/>
              </a:rPr>
              <a:t>编写上述代码，并保存</a:t>
            </a:r>
            <a:r>
              <a:rPr sz="2000" b="1" spc="-15" dirty="0">
                <a:latin typeface="Heiti SC"/>
                <a:cs typeface="Heiti SC"/>
              </a:rPr>
              <a:t>为</a:t>
            </a:r>
            <a:r>
              <a:rPr sz="2000" b="1" spc="135" dirty="0">
                <a:latin typeface="Arial"/>
                <a:cs typeface="Arial"/>
              </a:rPr>
              <a:t>D</a:t>
            </a:r>
            <a:r>
              <a:rPr sz="2000" b="1" spc="35" dirty="0">
                <a:latin typeface="Arial"/>
                <a:cs typeface="Arial"/>
              </a:rPr>
              <a:t>ay</a:t>
            </a:r>
            <a:r>
              <a:rPr sz="2000" b="1" spc="135" dirty="0">
                <a:latin typeface="Arial"/>
                <a:cs typeface="Arial"/>
              </a:rPr>
              <a:t>D</a:t>
            </a:r>
            <a:r>
              <a:rPr sz="2000" b="1" spc="35" dirty="0">
                <a:latin typeface="Arial"/>
                <a:cs typeface="Arial"/>
              </a:rPr>
              <a:t>ay</a:t>
            </a:r>
            <a:r>
              <a:rPr sz="2000" b="1" spc="100" dirty="0">
                <a:latin typeface="Arial"/>
                <a:cs typeface="Arial"/>
              </a:rPr>
              <a:t>U</a:t>
            </a:r>
            <a:r>
              <a:rPr sz="2000" b="1" spc="80" dirty="0">
                <a:latin typeface="Arial"/>
                <a:cs typeface="Arial"/>
              </a:rPr>
              <a:t>p</a:t>
            </a:r>
            <a:r>
              <a:rPr sz="2000" b="1" spc="110" dirty="0">
                <a:latin typeface="Arial"/>
                <a:cs typeface="Arial"/>
              </a:rPr>
              <a:t>Q</a:t>
            </a:r>
            <a:r>
              <a:rPr sz="2000" b="1" spc="120" dirty="0">
                <a:latin typeface="Arial"/>
                <a:cs typeface="Arial"/>
              </a:rPr>
              <a:t>1</a:t>
            </a:r>
            <a:r>
              <a:rPr sz="2000" b="1" spc="15" dirty="0">
                <a:latin typeface="Arial"/>
                <a:cs typeface="Arial"/>
              </a:rPr>
              <a:t>.</a:t>
            </a:r>
            <a:r>
              <a:rPr sz="2000" b="1" spc="70" dirty="0">
                <a:latin typeface="Arial"/>
                <a:cs typeface="Arial"/>
              </a:rPr>
              <a:t>py</a:t>
            </a:r>
            <a:r>
              <a:rPr sz="2000" b="1" dirty="0">
                <a:latin typeface="Heiti SC"/>
                <a:cs typeface="Heiti SC"/>
              </a:rPr>
              <a:t>文件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0819" y="3456696"/>
            <a:ext cx="2571750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99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77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800" spc="150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1526" y="4372762"/>
            <a:ext cx="398970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20" dirty="0">
                <a:latin typeface="Arial"/>
                <a:cs typeface="Arial"/>
              </a:rPr>
              <a:t>1</a:t>
            </a:r>
            <a:r>
              <a:rPr sz="2000" b="1" spc="705" dirty="0">
                <a:latin typeface="Arial"/>
                <a:cs typeface="Arial"/>
              </a:rPr>
              <a:t>‰</a:t>
            </a:r>
            <a:r>
              <a:rPr sz="2000" b="1" dirty="0">
                <a:latin typeface="Heiti SC"/>
                <a:cs typeface="Heiti SC"/>
              </a:rPr>
              <a:t>的力量，接近</a:t>
            </a:r>
            <a:r>
              <a:rPr sz="2000" b="1" spc="120" dirty="0">
                <a:latin typeface="Arial"/>
                <a:cs typeface="Arial"/>
              </a:rPr>
              <a:t>2</a:t>
            </a:r>
            <a:r>
              <a:rPr sz="2000" b="1" dirty="0">
                <a:latin typeface="Heiti SC"/>
                <a:cs typeface="Heiti SC"/>
              </a:rPr>
              <a:t>倍，</a:t>
            </a:r>
            <a:r>
              <a:rPr sz="2000" b="1" spc="-15" dirty="0">
                <a:latin typeface="Heiti SC"/>
                <a:cs typeface="Heiti SC"/>
              </a:rPr>
              <a:t>不</a:t>
            </a:r>
            <a:r>
              <a:rPr sz="2000" b="1" dirty="0">
                <a:latin typeface="Heiti SC"/>
                <a:cs typeface="Heiti SC"/>
              </a:rPr>
              <a:t>可小</a:t>
            </a:r>
            <a:r>
              <a:rPr sz="2000" b="1" spc="-15" dirty="0">
                <a:latin typeface="Heiti SC"/>
                <a:cs typeface="Heiti SC"/>
              </a:rPr>
              <a:t>觑</a:t>
            </a:r>
            <a:r>
              <a:rPr sz="2000" b="1" dirty="0">
                <a:latin typeface="Heiti SC"/>
                <a:cs typeface="Heiti SC"/>
              </a:rPr>
              <a:t>哦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331" y="3456696"/>
            <a:ext cx="2569210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00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77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44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15411" y="2083307"/>
            <a:ext cx="4177665" cy="1036319"/>
          </a:xfrm>
          <a:custGeom>
            <a:avLst/>
            <a:gdLst/>
            <a:ahLst/>
            <a:cxnLst/>
            <a:rect l="l" t="t" r="r" b="b"/>
            <a:pathLst>
              <a:path w="4177665" h="1036319">
                <a:moveTo>
                  <a:pt x="0" y="0"/>
                </a:moveTo>
                <a:lnTo>
                  <a:pt x="4177284" y="0"/>
                </a:lnTo>
                <a:lnTo>
                  <a:pt x="4177284" y="1036319"/>
                </a:lnTo>
                <a:lnTo>
                  <a:pt x="0" y="1036319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94555" y="1529255"/>
            <a:ext cx="2952115" cy="149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84" dirty="0">
                <a:solidFill>
                  <a:srgbClr val="006FC0"/>
                </a:solidFill>
                <a:latin typeface="Arial"/>
                <a:cs typeface="Arial"/>
              </a:rPr>
              <a:t>1‰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的力量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dirty="0">
                <a:latin typeface="Heiti SC"/>
                <a:cs typeface="Heiti SC"/>
              </a:rPr>
              <a:t>运行结果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0020FF"/>
                </a:solidFill>
                <a:latin typeface="Heiti SC"/>
                <a:cs typeface="Heiti SC"/>
              </a:rPr>
              <a:t>向上：</a:t>
            </a:r>
            <a:r>
              <a:rPr sz="2000" b="1" dirty="0">
                <a:solidFill>
                  <a:srgbClr val="0020FF"/>
                </a:solidFill>
                <a:latin typeface="FZLTZHB--B51-0"/>
                <a:cs typeface="FZLTZHB--B51-0"/>
              </a:rPr>
              <a:t>1.44</a:t>
            </a:r>
            <a:r>
              <a:rPr sz="2000" b="1" dirty="0">
                <a:solidFill>
                  <a:srgbClr val="0020FF"/>
                </a:solidFill>
                <a:latin typeface="Heiti SC"/>
                <a:cs typeface="Heiti SC"/>
              </a:rPr>
              <a:t>，向下</a:t>
            </a:r>
            <a:r>
              <a:rPr sz="2000" b="1" spc="-15" dirty="0">
                <a:solidFill>
                  <a:srgbClr val="0020FF"/>
                </a:solidFill>
                <a:latin typeface="Heiti SC"/>
                <a:cs typeface="Heiti SC"/>
              </a:rPr>
              <a:t>：</a:t>
            </a:r>
            <a:r>
              <a:rPr sz="2000" b="1" spc="-15" dirty="0">
                <a:solidFill>
                  <a:srgbClr val="0020FF"/>
                </a:solidFill>
                <a:latin typeface="FZLTZHB--B51-0"/>
                <a:cs typeface="FZLTZHB--B51-0"/>
              </a:rPr>
              <a:t>0.</a:t>
            </a:r>
            <a:r>
              <a:rPr sz="2000" b="1" spc="-30" dirty="0">
                <a:solidFill>
                  <a:srgbClr val="0020FF"/>
                </a:solidFill>
                <a:latin typeface="FZLTZHB--B51-0"/>
                <a:cs typeface="FZLTZHB--B51-0"/>
              </a:rPr>
              <a:t>6</a:t>
            </a:r>
            <a:r>
              <a:rPr sz="2000" b="1" spc="-235" dirty="0">
                <a:solidFill>
                  <a:srgbClr val="0020FF"/>
                </a:solidFill>
                <a:latin typeface="FZLTZHB--B51-0"/>
                <a:cs typeface="FZLTZHB--B51-0"/>
              </a:rPr>
              <a:t>9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2948" y="2302972"/>
            <a:ext cx="5659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天天向上的力量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第二问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295" y="1529255"/>
            <a:ext cx="7366634" cy="327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537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84" dirty="0">
                <a:solidFill>
                  <a:srgbClr val="006FC0"/>
                </a:solidFill>
                <a:latin typeface="Arial"/>
                <a:cs typeface="Arial"/>
              </a:rPr>
              <a:t>5‰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14" dirty="0">
                <a:solidFill>
                  <a:srgbClr val="006FC0"/>
                </a:solidFill>
                <a:latin typeface="Arial"/>
                <a:cs typeface="Arial"/>
              </a:rPr>
              <a:t>1%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的力量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一年</a:t>
            </a:r>
            <a:r>
              <a:rPr sz="2400" b="1" spc="140" dirty="0">
                <a:latin typeface="Arial"/>
                <a:cs typeface="Arial"/>
              </a:rPr>
              <a:t>365</a:t>
            </a:r>
            <a:r>
              <a:rPr sz="2400" b="1" dirty="0">
                <a:latin typeface="Heiti SC"/>
                <a:cs typeface="Heiti SC"/>
              </a:rPr>
              <a:t>天，每天进步</a:t>
            </a:r>
            <a:r>
              <a:rPr sz="2400" b="1" spc="484" dirty="0">
                <a:latin typeface="Arial"/>
                <a:cs typeface="Arial"/>
              </a:rPr>
              <a:t>5‰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b="1" spc="114" dirty="0">
                <a:latin typeface="Arial"/>
                <a:cs typeface="Arial"/>
              </a:rPr>
              <a:t>1%</a:t>
            </a:r>
            <a:r>
              <a:rPr sz="2400" b="1" dirty="0">
                <a:latin typeface="Heiti SC"/>
                <a:cs typeface="Heiti SC"/>
              </a:rPr>
              <a:t>，累计进步多少呢？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0650" algn="ctr">
              <a:lnSpc>
                <a:spcPct val="100000"/>
              </a:lnSpc>
              <a:tabLst>
                <a:tab pos="2073910" algn="l"/>
              </a:tabLst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00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endParaRPr sz="2775" baseline="25525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9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一年</a:t>
            </a:r>
            <a:r>
              <a:rPr sz="2400" b="1" spc="140" dirty="0">
                <a:latin typeface="Arial"/>
                <a:cs typeface="Arial"/>
              </a:rPr>
              <a:t>365</a:t>
            </a:r>
            <a:r>
              <a:rPr sz="2400" b="1" dirty="0">
                <a:latin typeface="Heiti SC"/>
                <a:cs typeface="Heiti SC"/>
              </a:rPr>
              <a:t>天，每天退步</a:t>
            </a:r>
            <a:r>
              <a:rPr sz="2400" b="1" spc="484" dirty="0">
                <a:latin typeface="Arial"/>
                <a:cs typeface="Arial"/>
              </a:rPr>
              <a:t>5‰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b="1" spc="114" dirty="0">
                <a:latin typeface="Arial"/>
                <a:cs typeface="Arial"/>
              </a:rPr>
              <a:t>1%</a:t>
            </a:r>
            <a:r>
              <a:rPr sz="2400" b="1" dirty="0">
                <a:latin typeface="Heiti SC"/>
                <a:cs typeface="Heiti SC"/>
              </a:rPr>
              <a:t>，累计剩下多少呢？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07260">
              <a:lnSpc>
                <a:spcPct val="100000"/>
              </a:lnSpc>
              <a:tabLst>
                <a:tab pos="4160520" algn="l"/>
              </a:tabLst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99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endParaRPr sz="2775" baseline="2552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/>
          <p:nvPr/>
        </p:nvSpPr>
        <p:spPr>
          <a:xfrm>
            <a:off x="611123" y="2011679"/>
            <a:ext cx="8209915" cy="2034539"/>
          </a:xfrm>
          <a:custGeom>
            <a:avLst/>
            <a:gdLst/>
            <a:ahLst/>
            <a:cxnLst/>
            <a:rect l="l" t="t" r="r" b="b"/>
            <a:pathLst>
              <a:path w="8209915" h="2034539">
                <a:moveTo>
                  <a:pt x="0" y="0"/>
                </a:moveTo>
                <a:lnTo>
                  <a:pt x="8209788" y="0"/>
                </a:lnTo>
                <a:lnTo>
                  <a:pt x="8209788" y="2034539"/>
                </a:lnTo>
                <a:lnTo>
                  <a:pt x="0" y="2034539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076" y="2008632"/>
            <a:ext cx="8216265" cy="2040889"/>
          </a:xfrm>
          <a:custGeom>
            <a:avLst/>
            <a:gdLst/>
            <a:ahLst/>
            <a:cxnLst/>
            <a:rect l="l" t="t" r="r" b="b"/>
            <a:pathLst>
              <a:path w="8216265" h="2040889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2038426"/>
                </a:lnTo>
                <a:lnTo>
                  <a:pt x="342" y="2039200"/>
                </a:lnTo>
                <a:lnTo>
                  <a:pt x="1435" y="2040293"/>
                </a:lnTo>
                <a:lnTo>
                  <a:pt x="2209" y="2040635"/>
                </a:lnTo>
                <a:lnTo>
                  <a:pt x="8213674" y="2040635"/>
                </a:lnTo>
                <a:lnTo>
                  <a:pt x="8214448" y="2040293"/>
                </a:lnTo>
                <a:lnTo>
                  <a:pt x="8215541" y="2039200"/>
                </a:lnTo>
                <a:lnTo>
                  <a:pt x="8215884" y="2038426"/>
                </a:lnTo>
                <a:lnTo>
                  <a:pt x="8215884" y="2037588"/>
                </a:lnTo>
                <a:lnTo>
                  <a:pt x="3048" y="2037588"/>
                </a:lnTo>
                <a:lnTo>
                  <a:pt x="3048" y="2036978"/>
                </a:lnTo>
                <a:lnTo>
                  <a:pt x="3657" y="2036978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8216265" h="2040889">
                <a:moveTo>
                  <a:pt x="3213" y="2036978"/>
                </a:moveTo>
                <a:lnTo>
                  <a:pt x="3048" y="2036978"/>
                </a:lnTo>
                <a:lnTo>
                  <a:pt x="3048" y="2037588"/>
                </a:lnTo>
                <a:lnTo>
                  <a:pt x="3479" y="2037156"/>
                </a:lnTo>
                <a:lnTo>
                  <a:pt x="3213" y="2036978"/>
                </a:lnTo>
                <a:close/>
              </a:path>
              <a:path w="8216265" h="2040889">
                <a:moveTo>
                  <a:pt x="3479" y="2037156"/>
                </a:moveTo>
                <a:lnTo>
                  <a:pt x="3048" y="2037588"/>
                </a:lnTo>
                <a:lnTo>
                  <a:pt x="3657" y="2037588"/>
                </a:lnTo>
                <a:lnTo>
                  <a:pt x="3479" y="2037156"/>
                </a:lnTo>
                <a:close/>
              </a:path>
              <a:path w="8216265" h="2040889">
                <a:moveTo>
                  <a:pt x="3657" y="2036978"/>
                </a:moveTo>
                <a:lnTo>
                  <a:pt x="3213" y="2036978"/>
                </a:lnTo>
                <a:lnTo>
                  <a:pt x="3479" y="2037156"/>
                </a:lnTo>
                <a:lnTo>
                  <a:pt x="3657" y="2037588"/>
                </a:lnTo>
                <a:lnTo>
                  <a:pt x="3657" y="2036978"/>
                </a:lnTo>
                <a:close/>
              </a:path>
              <a:path w="8216265" h="2040889">
                <a:moveTo>
                  <a:pt x="8212226" y="2036978"/>
                </a:moveTo>
                <a:lnTo>
                  <a:pt x="3657" y="2036978"/>
                </a:lnTo>
                <a:lnTo>
                  <a:pt x="3657" y="2037588"/>
                </a:lnTo>
                <a:lnTo>
                  <a:pt x="8212226" y="2037588"/>
                </a:lnTo>
                <a:lnTo>
                  <a:pt x="8212226" y="2036978"/>
                </a:lnTo>
                <a:close/>
              </a:path>
              <a:path w="8216265" h="2040889">
                <a:moveTo>
                  <a:pt x="8212404" y="2037156"/>
                </a:moveTo>
                <a:lnTo>
                  <a:pt x="8212226" y="2037422"/>
                </a:lnTo>
                <a:lnTo>
                  <a:pt x="8212226" y="2037588"/>
                </a:lnTo>
                <a:lnTo>
                  <a:pt x="8212836" y="2037588"/>
                </a:lnTo>
                <a:lnTo>
                  <a:pt x="8212404" y="2037156"/>
                </a:lnTo>
                <a:close/>
              </a:path>
              <a:path w="8216265" h="2040889">
                <a:moveTo>
                  <a:pt x="8212836" y="2036978"/>
                </a:moveTo>
                <a:lnTo>
                  <a:pt x="8212404" y="2037156"/>
                </a:lnTo>
                <a:lnTo>
                  <a:pt x="8212836" y="2037588"/>
                </a:lnTo>
                <a:lnTo>
                  <a:pt x="8212836" y="2036978"/>
                </a:lnTo>
                <a:close/>
              </a:path>
              <a:path w="8216265" h="2040889">
                <a:moveTo>
                  <a:pt x="8215884" y="2036978"/>
                </a:moveTo>
                <a:lnTo>
                  <a:pt x="8212836" y="2036978"/>
                </a:lnTo>
                <a:lnTo>
                  <a:pt x="8212836" y="2037588"/>
                </a:lnTo>
                <a:lnTo>
                  <a:pt x="8215884" y="2037588"/>
                </a:lnTo>
                <a:lnTo>
                  <a:pt x="8215884" y="2036978"/>
                </a:lnTo>
                <a:close/>
              </a:path>
              <a:path w="8216265" h="2040889">
                <a:moveTo>
                  <a:pt x="8212226" y="3047"/>
                </a:moveTo>
                <a:lnTo>
                  <a:pt x="8212226" y="2037422"/>
                </a:lnTo>
                <a:lnTo>
                  <a:pt x="8212404" y="2037156"/>
                </a:lnTo>
                <a:lnTo>
                  <a:pt x="8212836" y="2036978"/>
                </a:lnTo>
                <a:lnTo>
                  <a:pt x="8215884" y="2036978"/>
                </a:lnTo>
                <a:lnTo>
                  <a:pt x="8215884" y="3657"/>
                </a:lnTo>
                <a:lnTo>
                  <a:pt x="8212670" y="3657"/>
                </a:lnTo>
                <a:lnTo>
                  <a:pt x="8212404" y="3479"/>
                </a:lnTo>
                <a:lnTo>
                  <a:pt x="8212226" y="3047"/>
                </a:lnTo>
                <a:close/>
              </a:path>
              <a:path w="8216265" h="2040889">
                <a:moveTo>
                  <a:pt x="8210562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2035581"/>
                </a:lnTo>
                <a:lnTo>
                  <a:pt x="5321" y="2035759"/>
                </a:lnTo>
                <a:lnTo>
                  <a:pt x="8210829" y="2035581"/>
                </a:lnTo>
                <a:lnTo>
                  <a:pt x="8211007" y="2035314"/>
                </a:lnTo>
                <a:lnTo>
                  <a:pt x="8211007" y="2035149"/>
                </a:lnTo>
                <a:lnTo>
                  <a:pt x="5486" y="2035149"/>
                </a:lnTo>
                <a:lnTo>
                  <a:pt x="5486" y="2034539"/>
                </a:lnTo>
                <a:lnTo>
                  <a:pt x="6096" y="2034539"/>
                </a:lnTo>
                <a:lnTo>
                  <a:pt x="6096" y="6096"/>
                </a:lnTo>
                <a:lnTo>
                  <a:pt x="5486" y="6095"/>
                </a:lnTo>
                <a:lnTo>
                  <a:pt x="5486" y="5486"/>
                </a:lnTo>
                <a:lnTo>
                  <a:pt x="8210829" y="5486"/>
                </a:lnTo>
                <a:lnTo>
                  <a:pt x="8210829" y="5054"/>
                </a:lnTo>
                <a:lnTo>
                  <a:pt x="8210562" y="4876"/>
                </a:lnTo>
                <a:close/>
              </a:path>
              <a:path w="8216265" h="2040889">
                <a:moveTo>
                  <a:pt x="6096" y="2034539"/>
                </a:moveTo>
                <a:lnTo>
                  <a:pt x="5486" y="2034539"/>
                </a:lnTo>
                <a:lnTo>
                  <a:pt x="5486" y="2035149"/>
                </a:lnTo>
                <a:lnTo>
                  <a:pt x="6096" y="2035149"/>
                </a:lnTo>
                <a:lnTo>
                  <a:pt x="6096" y="2034539"/>
                </a:lnTo>
                <a:close/>
              </a:path>
              <a:path w="8216265" h="2040889">
                <a:moveTo>
                  <a:pt x="8209788" y="2034539"/>
                </a:moveTo>
                <a:lnTo>
                  <a:pt x="6096" y="2034539"/>
                </a:lnTo>
                <a:lnTo>
                  <a:pt x="6096" y="2035149"/>
                </a:lnTo>
                <a:lnTo>
                  <a:pt x="8209788" y="2035149"/>
                </a:lnTo>
                <a:lnTo>
                  <a:pt x="8209788" y="2034539"/>
                </a:lnTo>
                <a:close/>
              </a:path>
              <a:path w="8216265" h="2040889">
                <a:moveTo>
                  <a:pt x="8210397" y="5486"/>
                </a:moveTo>
                <a:lnTo>
                  <a:pt x="8209788" y="5486"/>
                </a:lnTo>
                <a:lnTo>
                  <a:pt x="8209788" y="2035149"/>
                </a:lnTo>
                <a:lnTo>
                  <a:pt x="8210397" y="2035149"/>
                </a:lnTo>
                <a:lnTo>
                  <a:pt x="8210397" y="2034539"/>
                </a:lnTo>
                <a:lnTo>
                  <a:pt x="8211007" y="2034539"/>
                </a:lnTo>
                <a:lnTo>
                  <a:pt x="8210829" y="6096"/>
                </a:lnTo>
                <a:lnTo>
                  <a:pt x="8210397" y="6095"/>
                </a:lnTo>
                <a:lnTo>
                  <a:pt x="8210397" y="5486"/>
                </a:lnTo>
                <a:close/>
              </a:path>
              <a:path w="8216265" h="2040889">
                <a:moveTo>
                  <a:pt x="8211007" y="2034539"/>
                </a:moveTo>
                <a:lnTo>
                  <a:pt x="8210397" y="2034539"/>
                </a:lnTo>
                <a:lnTo>
                  <a:pt x="8210397" y="2035149"/>
                </a:lnTo>
                <a:lnTo>
                  <a:pt x="8211007" y="2035149"/>
                </a:lnTo>
                <a:lnTo>
                  <a:pt x="8211007" y="2034539"/>
                </a:lnTo>
                <a:close/>
              </a:path>
              <a:path w="8216265" h="2040889">
                <a:moveTo>
                  <a:pt x="6096" y="5486"/>
                </a:moveTo>
                <a:lnTo>
                  <a:pt x="5486" y="5486"/>
                </a:lnTo>
                <a:lnTo>
                  <a:pt x="5486" y="6095"/>
                </a:lnTo>
                <a:lnTo>
                  <a:pt x="6096" y="6096"/>
                </a:lnTo>
                <a:lnTo>
                  <a:pt x="6096" y="5486"/>
                </a:lnTo>
                <a:close/>
              </a:path>
              <a:path w="8216265" h="2040889">
                <a:moveTo>
                  <a:pt x="8209788" y="5486"/>
                </a:moveTo>
                <a:lnTo>
                  <a:pt x="6096" y="5486"/>
                </a:lnTo>
                <a:lnTo>
                  <a:pt x="6096" y="6096"/>
                </a:lnTo>
                <a:lnTo>
                  <a:pt x="8209788" y="6096"/>
                </a:lnTo>
                <a:lnTo>
                  <a:pt x="8209788" y="5486"/>
                </a:lnTo>
                <a:close/>
              </a:path>
              <a:path w="8216265" h="2040889">
                <a:moveTo>
                  <a:pt x="8210829" y="5486"/>
                </a:moveTo>
                <a:lnTo>
                  <a:pt x="8210397" y="5486"/>
                </a:lnTo>
                <a:lnTo>
                  <a:pt x="8210397" y="6095"/>
                </a:lnTo>
                <a:lnTo>
                  <a:pt x="8210829" y="6096"/>
                </a:lnTo>
                <a:lnTo>
                  <a:pt x="8210829" y="5486"/>
                </a:lnTo>
                <a:close/>
              </a:path>
              <a:path w="8216265" h="2040889">
                <a:moveTo>
                  <a:pt x="3048" y="3047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7"/>
                </a:lnTo>
                <a:close/>
              </a:path>
              <a:path w="8216265" h="2040889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8216265" h="2040889">
                <a:moveTo>
                  <a:pt x="8212226" y="3047"/>
                </a:moveTo>
                <a:lnTo>
                  <a:pt x="3657" y="3047"/>
                </a:lnTo>
                <a:lnTo>
                  <a:pt x="3657" y="3657"/>
                </a:lnTo>
                <a:lnTo>
                  <a:pt x="8212226" y="3657"/>
                </a:lnTo>
                <a:lnTo>
                  <a:pt x="8212226" y="3047"/>
                </a:lnTo>
                <a:close/>
              </a:path>
              <a:path w="8216265" h="2040889">
                <a:moveTo>
                  <a:pt x="8212836" y="3047"/>
                </a:moveTo>
                <a:lnTo>
                  <a:pt x="8212404" y="3479"/>
                </a:lnTo>
                <a:lnTo>
                  <a:pt x="8212670" y="3657"/>
                </a:lnTo>
                <a:lnTo>
                  <a:pt x="8212836" y="3657"/>
                </a:lnTo>
                <a:lnTo>
                  <a:pt x="8212836" y="3047"/>
                </a:lnTo>
                <a:close/>
              </a:path>
              <a:path w="8216265" h="2040889">
                <a:moveTo>
                  <a:pt x="8215884" y="3047"/>
                </a:moveTo>
                <a:lnTo>
                  <a:pt x="8212836" y="3047"/>
                </a:lnTo>
                <a:lnTo>
                  <a:pt x="8212836" y="3657"/>
                </a:lnTo>
                <a:lnTo>
                  <a:pt x="8215884" y="3657"/>
                </a:lnTo>
                <a:lnTo>
                  <a:pt x="8215884" y="3047"/>
                </a:lnTo>
                <a:close/>
              </a:path>
              <a:path w="8216265" h="2040889">
                <a:moveTo>
                  <a:pt x="8213674" y="0"/>
                </a:moveTo>
                <a:lnTo>
                  <a:pt x="3048" y="0"/>
                </a:lnTo>
                <a:lnTo>
                  <a:pt x="3048" y="3047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7"/>
                </a:lnTo>
                <a:lnTo>
                  <a:pt x="8215884" y="3047"/>
                </a:lnTo>
                <a:lnTo>
                  <a:pt x="8215884" y="2209"/>
                </a:lnTo>
                <a:lnTo>
                  <a:pt x="8215541" y="1435"/>
                </a:lnTo>
                <a:lnTo>
                  <a:pt x="8214448" y="342"/>
                </a:lnTo>
                <a:lnTo>
                  <a:pt x="8213674" y="0"/>
                </a:lnTo>
                <a:close/>
              </a:path>
              <a:path w="8216265" h="2040889">
                <a:moveTo>
                  <a:pt x="8212836" y="3047"/>
                </a:moveTo>
                <a:lnTo>
                  <a:pt x="8212226" y="3047"/>
                </a:lnTo>
                <a:lnTo>
                  <a:pt x="8212404" y="3479"/>
                </a:lnTo>
                <a:lnTo>
                  <a:pt x="8212836" y="304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0554" y="3634773"/>
            <a:ext cx="7955280" cy="94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0" indent="-1080135">
              <a:lnSpc>
                <a:spcPct val="100000"/>
              </a:lnSpc>
              <a:tabLst>
                <a:tab pos="6679565" algn="l"/>
              </a:tabLst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向上：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:.</a:t>
            </a:r>
            <a:r>
              <a:rPr sz="20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f}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，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向下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：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{:</a:t>
            </a:r>
            <a:r>
              <a:rPr sz="20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175" dirty="0">
                <a:solidFill>
                  <a:srgbClr val="1DB41D"/>
                </a:solidFill>
                <a:latin typeface="FZLTZHB--B51-0"/>
                <a:cs typeface="FZLTZHB--B51-0"/>
              </a:rPr>
              <a:t>2f</a:t>
            </a:r>
            <a:r>
              <a:rPr sz="20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00" dirty="0">
                <a:latin typeface="FZLTZHB--B51-0"/>
                <a:cs typeface="FZLTZHB--B51-0"/>
              </a:rPr>
              <a:t>.</a:t>
            </a:r>
            <a:r>
              <a:rPr sz="2000" b="1" spc="409" dirty="0">
                <a:latin typeface="FZLTZHB--B51-0"/>
                <a:cs typeface="FZLTZHB--B51-0"/>
              </a:rPr>
              <a:t>f</a:t>
            </a:r>
            <a:r>
              <a:rPr sz="2000" b="1" spc="-229" dirty="0">
                <a:latin typeface="FZLTZHB--B51-0"/>
                <a:cs typeface="FZLTZHB--B51-0"/>
              </a:rPr>
              <a:t>or</a:t>
            </a:r>
            <a:r>
              <a:rPr sz="2000" b="1" spc="-430" dirty="0">
                <a:latin typeface="FZLTZHB--B51-0"/>
                <a:cs typeface="FZLTZHB--B51-0"/>
              </a:rPr>
              <a:t>m</a:t>
            </a:r>
            <a:r>
              <a:rPr sz="2000" b="1" spc="160" dirty="0">
                <a:latin typeface="FZLTZHB--B51-0"/>
                <a:cs typeface="FZLTZHB--B51-0"/>
              </a:rPr>
              <a:t>at</a:t>
            </a:r>
            <a:r>
              <a:rPr sz="2000" b="1" spc="105" dirty="0">
                <a:latin typeface="FZLTZHB--B51-0"/>
                <a:cs typeface="FZLTZHB--B51-0"/>
              </a:rPr>
              <a:t>(</a:t>
            </a:r>
            <a:r>
              <a:rPr sz="2000" b="1" spc="-190" dirty="0">
                <a:latin typeface="FZLTZHB--B51-0"/>
                <a:cs typeface="FZLTZHB--B51-0"/>
              </a:rPr>
              <a:t>da</a:t>
            </a:r>
            <a:r>
              <a:rPr sz="2000" b="1" spc="-185" dirty="0">
                <a:latin typeface="FZLTZHB--B51-0"/>
                <a:cs typeface="FZLTZHB--B51-0"/>
              </a:rPr>
              <a:t>y</a:t>
            </a:r>
            <a:r>
              <a:rPr sz="2000" b="1" spc="-235" dirty="0">
                <a:latin typeface="FZLTZHB--B51-0"/>
                <a:cs typeface="FZLTZHB--B51-0"/>
              </a:rPr>
              <a:t>up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80" dirty="0">
                <a:latin typeface="FZLTZHB--B51-0"/>
                <a:cs typeface="FZLTZHB--B51-0"/>
              </a:rPr>
              <a:t>daydown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0922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编写上述代码，并保存</a:t>
            </a:r>
            <a:r>
              <a:rPr sz="2000" b="1" spc="-15" dirty="0">
                <a:latin typeface="Heiti SC"/>
                <a:cs typeface="Heiti SC"/>
              </a:rPr>
              <a:t>为</a:t>
            </a:r>
            <a:r>
              <a:rPr sz="2000" b="1" spc="135" dirty="0">
                <a:latin typeface="Arial"/>
                <a:cs typeface="Arial"/>
              </a:rPr>
              <a:t>D</a:t>
            </a:r>
            <a:r>
              <a:rPr sz="2000" b="1" spc="35" dirty="0">
                <a:latin typeface="Arial"/>
                <a:cs typeface="Arial"/>
              </a:rPr>
              <a:t>ay</a:t>
            </a:r>
            <a:r>
              <a:rPr sz="2000" b="1" spc="135" dirty="0">
                <a:latin typeface="Arial"/>
                <a:cs typeface="Arial"/>
              </a:rPr>
              <a:t>D</a:t>
            </a:r>
            <a:r>
              <a:rPr sz="2000" b="1" spc="35" dirty="0">
                <a:latin typeface="Arial"/>
                <a:cs typeface="Arial"/>
              </a:rPr>
              <a:t>ay</a:t>
            </a:r>
            <a:r>
              <a:rPr sz="2000" b="1" spc="100" dirty="0">
                <a:latin typeface="Arial"/>
                <a:cs typeface="Arial"/>
              </a:rPr>
              <a:t>U</a:t>
            </a:r>
            <a:r>
              <a:rPr sz="2000" b="1" spc="80" dirty="0">
                <a:latin typeface="Arial"/>
                <a:cs typeface="Arial"/>
              </a:rPr>
              <a:t>p</a:t>
            </a:r>
            <a:r>
              <a:rPr sz="2000" b="1" spc="110" dirty="0">
                <a:latin typeface="Arial"/>
                <a:cs typeface="Arial"/>
              </a:rPr>
              <a:t>Q</a:t>
            </a:r>
            <a:r>
              <a:rPr sz="2000" b="1" spc="120" dirty="0">
                <a:latin typeface="Arial"/>
                <a:cs typeface="Arial"/>
              </a:rPr>
              <a:t>2</a:t>
            </a:r>
            <a:r>
              <a:rPr sz="2000" b="1" spc="15" dirty="0">
                <a:latin typeface="Arial"/>
                <a:cs typeface="Arial"/>
              </a:rPr>
              <a:t>.</a:t>
            </a:r>
            <a:r>
              <a:rPr sz="2000" b="1" spc="70" dirty="0">
                <a:latin typeface="Arial"/>
                <a:cs typeface="Arial"/>
              </a:rPr>
              <a:t>py</a:t>
            </a:r>
            <a:r>
              <a:rPr sz="2000" b="1" dirty="0">
                <a:latin typeface="Heiti SC"/>
                <a:cs typeface="Heiti SC"/>
              </a:rPr>
              <a:t>文件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299" y="2186883"/>
            <a:ext cx="4356735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60245">
              <a:lnSpc>
                <a:spcPct val="120000"/>
              </a:lnSpc>
              <a:tabLst>
                <a:tab pos="1409700" algn="l"/>
                <a:tab pos="1688464" algn="l"/>
              </a:tabLst>
            </a:pPr>
            <a:r>
              <a:rPr sz="2000" b="1" spc="-18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2000" b="1" spc="-310" dirty="0">
                <a:solidFill>
                  <a:srgbClr val="DF0000"/>
                </a:solidFill>
                <a:latin typeface="FZLTZHB--B51-0"/>
                <a:cs typeface="FZLTZHB--B51-0"/>
              </a:rPr>
              <a:t>Da</a:t>
            </a:r>
            <a:r>
              <a:rPr sz="2000" b="1" spc="-265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r>
              <a:rPr sz="2000" b="1" spc="-310" dirty="0">
                <a:solidFill>
                  <a:srgbClr val="DF0000"/>
                </a:solidFill>
                <a:latin typeface="FZLTZHB--B51-0"/>
                <a:cs typeface="FZLTZHB--B51-0"/>
              </a:rPr>
              <a:t>Da</a:t>
            </a:r>
            <a:r>
              <a:rPr sz="2000" b="1" spc="-265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r>
              <a:rPr sz="2000" b="1" spc="-470" dirty="0">
                <a:solidFill>
                  <a:srgbClr val="DF0000"/>
                </a:solidFill>
                <a:latin typeface="FZLTZHB--B51-0"/>
                <a:cs typeface="FZLTZHB--B51-0"/>
              </a:rPr>
              <a:t>Up</a:t>
            </a:r>
            <a:r>
              <a:rPr sz="2000" b="1" spc="-555" dirty="0">
                <a:solidFill>
                  <a:srgbClr val="DF0000"/>
                </a:solidFill>
                <a:latin typeface="FZLTZHB--B51-0"/>
                <a:cs typeface="FZLTZHB--B51-0"/>
              </a:rPr>
              <a:t>Q</a:t>
            </a:r>
            <a:r>
              <a:rPr sz="2000" b="1" spc="-220" dirty="0">
                <a:solidFill>
                  <a:srgbClr val="DF0000"/>
                </a:solidFill>
                <a:latin typeface="FZLTZHB--B51-0"/>
                <a:cs typeface="FZLTZHB--B51-0"/>
              </a:rPr>
              <a:t>2</a:t>
            </a:r>
            <a:r>
              <a:rPr sz="2000" b="1" spc="25" dirty="0">
                <a:solidFill>
                  <a:srgbClr val="DF0000"/>
                </a:solidFill>
                <a:latin typeface="FZLTZHB--B51-0"/>
                <a:cs typeface="FZLTZHB--B51-0"/>
              </a:rPr>
              <a:t>.py</a:t>
            </a:r>
            <a:r>
              <a:rPr sz="2000" b="1" spc="15" dirty="0">
                <a:solidFill>
                  <a:srgbClr val="DF0000"/>
                </a:solidFill>
                <a:latin typeface="FZLTZHB--B51-0"/>
                <a:cs typeface="FZLTZHB--B51-0"/>
              </a:rPr>
              <a:t> </a:t>
            </a:r>
            <a:r>
              <a:rPr sz="2000" b="1" spc="-45" dirty="0">
                <a:latin typeface="FZLTZHB--B51-0"/>
                <a:cs typeface="FZLTZHB--B51-0"/>
              </a:rPr>
              <a:t>day</a:t>
            </a:r>
            <a:r>
              <a:rPr sz="2000" b="1" spc="-35" dirty="0">
                <a:latin typeface="FZLTZHB--B51-0"/>
                <a:cs typeface="FZLTZHB--B51-0"/>
              </a:rPr>
              <a:t>f</a:t>
            </a:r>
            <a:r>
              <a:rPr sz="2000" b="1" spc="-15" dirty="0">
                <a:latin typeface="FZLTZHB--B51-0"/>
                <a:cs typeface="FZLTZHB--B51-0"/>
              </a:rPr>
              <a:t>ac</a:t>
            </a:r>
            <a:r>
              <a:rPr sz="2000" b="1" spc="-20" dirty="0">
                <a:latin typeface="FZLTZHB--B51-0"/>
                <a:cs typeface="FZLTZHB--B51-0"/>
              </a:rPr>
              <a:t>t</a:t>
            </a:r>
            <a:r>
              <a:rPr sz="2000" b="1" spc="10" dirty="0">
                <a:latin typeface="FZLTZHB--B51-0"/>
                <a:cs typeface="FZLTZHB--B51-0"/>
              </a:rPr>
              <a:t>or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0" dirty="0">
                <a:latin typeface="FZLTZHB--B51-0"/>
                <a:cs typeface="FZLTZHB--B51-0"/>
              </a:rPr>
              <a:t>0.</a:t>
            </a:r>
            <a:r>
              <a:rPr sz="2000" b="1" spc="-35" dirty="0">
                <a:latin typeface="FZLTZHB--B51-0"/>
                <a:cs typeface="FZLTZHB--B51-0"/>
              </a:rPr>
              <a:t>0</a:t>
            </a:r>
            <a:r>
              <a:rPr sz="2000" b="1" spc="-235" dirty="0">
                <a:latin typeface="FZLTZHB--B51-0"/>
                <a:cs typeface="FZLTZHB--B51-0"/>
              </a:rPr>
              <a:t>05</a:t>
            </a:r>
            <a:endParaRPr sz="2000" dirty="0">
              <a:latin typeface="FZLTZHB--B51-0"/>
              <a:cs typeface="FZLTZHB--B51-0"/>
            </a:endParaRPr>
          </a:p>
          <a:p>
            <a:pPr marL="12700" marR="5080">
              <a:lnSpc>
                <a:spcPct val="120000"/>
              </a:lnSpc>
              <a:tabLst>
                <a:tab pos="852169" algn="l"/>
                <a:tab pos="1130935" algn="l"/>
                <a:tab pos="1409700" algn="l"/>
                <a:tab pos="3505835" algn="l"/>
                <a:tab pos="3784600" algn="l"/>
              </a:tabLst>
            </a:pPr>
            <a:r>
              <a:rPr sz="2000" b="1" spc="-195" dirty="0">
                <a:latin typeface="FZLTZHB--B51-0"/>
                <a:cs typeface="FZLTZHB--B51-0"/>
              </a:rPr>
              <a:t>day</a:t>
            </a:r>
            <a:r>
              <a:rPr sz="2000" b="1" spc="-215" dirty="0">
                <a:latin typeface="FZLTZHB--B51-0"/>
                <a:cs typeface="FZLTZHB--B51-0"/>
              </a:rPr>
              <a:t>u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-475" dirty="0">
                <a:solidFill>
                  <a:srgbClr val="900090"/>
                </a:solidFill>
                <a:latin typeface="FZLTZHB--B51-0"/>
                <a:cs typeface="FZLTZHB--B51-0"/>
              </a:rPr>
              <a:t>ow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+</a:t>
            </a:r>
            <a:r>
              <a:rPr sz="2000" b="1" spc="-250" dirty="0">
                <a:latin typeface="FZLTZHB--B51-0"/>
                <a:cs typeface="FZLTZHB--B51-0"/>
              </a:rPr>
              <a:t>d</a:t>
            </a:r>
            <a:r>
              <a:rPr sz="2000" b="1" spc="25" dirty="0">
                <a:latin typeface="FZLTZHB--B51-0"/>
                <a:cs typeface="FZLTZHB--B51-0"/>
              </a:rPr>
              <a:t>ay</a:t>
            </a:r>
            <a:r>
              <a:rPr sz="2000" b="1" spc="5" dirty="0">
                <a:latin typeface="FZLTZHB--B51-0"/>
                <a:cs typeface="FZLTZHB--B51-0"/>
              </a:rPr>
              <a:t>f</a:t>
            </a:r>
            <a:r>
              <a:rPr sz="2000" b="1" spc="-15" dirty="0">
                <a:latin typeface="FZLTZHB--B51-0"/>
                <a:cs typeface="FZLTZHB--B51-0"/>
              </a:rPr>
              <a:t>ac</a:t>
            </a:r>
            <a:r>
              <a:rPr sz="2000" b="1" spc="-20" dirty="0">
                <a:latin typeface="FZLTZHB--B51-0"/>
                <a:cs typeface="FZLTZHB--B51-0"/>
              </a:rPr>
              <a:t>t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3</a:t>
            </a:r>
            <a:r>
              <a:rPr sz="2000" b="1" spc="-45" dirty="0">
                <a:latin typeface="FZLTZHB--B51-0"/>
                <a:cs typeface="FZLTZHB--B51-0"/>
              </a:rPr>
              <a:t>65)</a:t>
            </a:r>
            <a:r>
              <a:rPr sz="2000" b="1" spc="-25" dirty="0">
                <a:latin typeface="FZLTZHB--B51-0"/>
                <a:cs typeface="FZLTZHB--B51-0"/>
              </a:rPr>
              <a:t> </a:t>
            </a:r>
            <a:r>
              <a:rPr sz="2000" b="1" spc="-195" dirty="0">
                <a:latin typeface="FZLTZHB--B51-0"/>
                <a:cs typeface="FZLTZHB--B51-0"/>
              </a:rPr>
              <a:t>day</a:t>
            </a:r>
            <a:r>
              <a:rPr sz="2000" b="1" spc="-210" dirty="0">
                <a:latin typeface="FZLTZHB--B51-0"/>
                <a:cs typeface="FZLTZHB--B51-0"/>
              </a:rPr>
              <a:t>d</a:t>
            </a:r>
            <a:r>
              <a:rPr sz="2000" b="1" spc="-390" dirty="0">
                <a:latin typeface="FZLTZHB--B51-0"/>
                <a:cs typeface="FZLTZHB--B51-0"/>
              </a:rPr>
              <a:t>own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-225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2000" b="1" spc="-705" dirty="0">
                <a:solidFill>
                  <a:srgbClr val="900090"/>
                </a:solidFill>
                <a:latin typeface="FZLTZHB--B51-0"/>
                <a:cs typeface="FZLTZHB--B51-0"/>
              </a:rPr>
              <a:t>w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-235" dirty="0">
                <a:latin typeface="FZLTZHB--B51-0"/>
                <a:cs typeface="FZLTZHB--B51-0"/>
              </a:rPr>
              <a:t>a</a:t>
            </a:r>
            <a:r>
              <a:rPr sz="2000" b="1" spc="20" dirty="0">
                <a:latin typeface="FZLTZHB--B51-0"/>
                <a:cs typeface="FZLTZHB--B51-0"/>
              </a:rPr>
              <a:t>yf</a:t>
            </a:r>
            <a:r>
              <a:rPr sz="2000" b="1" spc="15" dirty="0">
                <a:latin typeface="FZLTZHB--B51-0"/>
                <a:cs typeface="FZLTZHB--B51-0"/>
              </a:rPr>
              <a:t>a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125" dirty="0">
                <a:latin typeface="FZLTZHB--B51-0"/>
                <a:cs typeface="FZLTZHB--B51-0"/>
              </a:rPr>
              <a:t>tor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r>
              <a:rPr sz="2000" b="1" spc="-235" dirty="0">
                <a:latin typeface="FZLTZHB--B51-0"/>
                <a:cs typeface="FZLTZHB--B51-0"/>
              </a:rPr>
              <a:t>6</a:t>
            </a:r>
            <a:r>
              <a:rPr sz="2000" b="1" spc="-225" dirty="0">
                <a:latin typeface="FZLTZHB--B51-0"/>
                <a:cs typeface="FZLTZHB--B51-0"/>
              </a:rPr>
              <a:t>5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7046" y="1529255"/>
            <a:ext cx="35064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84" dirty="0">
                <a:solidFill>
                  <a:srgbClr val="006FC0"/>
                </a:solidFill>
                <a:latin typeface="Arial"/>
                <a:cs typeface="Arial"/>
              </a:rPr>
              <a:t>5‰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14" dirty="0">
                <a:solidFill>
                  <a:srgbClr val="006FC0"/>
                </a:solidFill>
                <a:latin typeface="Arial"/>
                <a:cs typeface="Arial"/>
              </a:rPr>
              <a:t>1%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的力量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0680" y="2498465"/>
            <a:ext cx="3225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使用变量的好处：一处修改即可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/>
          <p:nvPr/>
        </p:nvSpPr>
        <p:spPr>
          <a:xfrm>
            <a:off x="765048" y="2084832"/>
            <a:ext cx="3447415" cy="1036319"/>
          </a:xfrm>
          <a:custGeom>
            <a:avLst/>
            <a:gdLst/>
            <a:ahLst/>
            <a:cxnLst/>
            <a:rect l="l" t="t" r="r" b="b"/>
            <a:pathLst>
              <a:path w="3447415" h="1036319">
                <a:moveTo>
                  <a:pt x="0" y="0"/>
                </a:moveTo>
                <a:lnTo>
                  <a:pt x="3447288" y="0"/>
                </a:lnTo>
                <a:lnTo>
                  <a:pt x="3447288" y="1036319"/>
                </a:lnTo>
                <a:lnTo>
                  <a:pt x="0" y="1036319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3328" y="2271501"/>
            <a:ext cx="3573145" cy="238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415" dirty="0">
                <a:latin typeface="Arial"/>
                <a:cs typeface="Arial"/>
              </a:rPr>
              <a:t>5‰</a:t>
            </a:r>
            <a:r>
              <a:rPr sz="2000" b="1" dirty="0">
                <a:latin typeface="Heiti SC"/>
                <a:cs typeface="Heiti SC"/>
              </a:rPr>
              <a:t>运行结果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R="639445" algn="ctr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0020FF"/>
                </a:solidFill>
                <a:latin typeface="Heiti SC"/>
                <a:cs typeface="Heiti SC"/>
              </a:rPr>
              <a:t>向上：</a:t>
            </a:r>
            <a:r>
              <a:rPr sz="2000" b="1" spc="10" dirty="0">
                <a:solidFill>
                  <a:srgbClr val="0020FF"/>
                </a:solidFill>
                <a:latin typeface="FZLTZHB--B51-0"/>
                <a:cs typeface="FZLTZHB--B51-0"/>
              </a:rPr>
              <a:t>6.17</a:t>
            </a:r>
            <a:r>
              <a:rPr sz="2000" b="1" dirty="0">
                <a:solidFill>
                  <a:srgbClr val="0020FF"/>
                </a:solidFill>
                <a:latin typeface="Heiti SC"/>
                <a:cs typeface="Heiti SC"/>
              </a:rPr>
              <a:t>，向下</a:t>
            </a:r>
            <a:r>
              <a:rPr sz="2000" b="1" spc="-15" dirty="0">
                <a:solidFill>
                  <a:srgbClr val="0020FF"/>
                </a:solidFill>
                <a:latin typeface="Heiti SC"/>
                <a:cs typeface="Heiti SC"/>
              </a:rPr>
              <a:t>：</a:t>
            </a:r>
            <a:r>
              <a:rPr sz="2000" b="1" spc="80" dirty="0">
                <a:solidFill>
                  <a:srgbClr val="0020FF"/>
                </a:solidFill>
                <a:latin typeface="FZLTZHB--B51-0"/>
                <a:cs typeface="FZLTZHB--B51-0"/>
              </a:rPr>
              <a:t>0.</a:t>
            </a:r>
            <a:r>
              <a:rPr sz="2000" b="1" spc="70" dirty="0">
                <a:solidFill>
                  <a:srgbClr val="0020FF"/>
                </a:solidFill>
                <a:latin typeface="FZLTZHB--B51-0"/>
                <a:cs typeface="FZLTZHB--B51-0"/>
              </a:rPr>
              <a:t>1</a:t>
            </a:r>
            <a:r>
              <a:rPr sz="2000" b="1" spc="-229" dirty="0">
                <a:solidFill>
                  <a:srgbClr val="0020FF"/>
                </a:solidFill>
                <a:latin typeface="FZLTZHB--B51-0"/>
                <a:cs typeface="FZLTZHB--B51-0"/>
              </a:rPr>
              <a:t>6</a:t>
            </a:r>
            <a:endParaRPr sz="2000">
              <a:latin typeface="FZLTZHB--B51-0"/>
              <a:cs typeface="FZLTZHB--B51-0"/>
            </a:endParaRPr>
          </a:p>
          <a:p>
            <a:pPr marR="705485" algn="ctr">
              <a:lnSpc>
                <a:spcPct val="100000"/>
              </a:lnSpc>
              <a:spcBef>
                <a:spcPts val="1730"/>
              </a:spcBef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00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92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17</a:t>
            </a:r>
            <a:endParaRPr sz="2800">
              <a:latin typeface="Arial"/>
              <a:cs typeface="Arial"/>
            </a:endParaRPr>
          </a:p>
          <a:p>
            <a:pPr marR="706755" algn="ctr">
              <a:lnSpc>
                <a:spcPct val="100000"/>
              </a:lnSpc>
              <a:spcBef>
                <a:spcPts val="765"/>
              </a:spcBef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99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92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16</a:t>
            </a:r>
            <a:endParaRPr sz="2800">
              <a:latin typeface="Arial"/>
              <a:cs typeface="Arial"/>
            </a:endParaRPr>
          </a:p>
          <a:p>
            <a:pPr marL="1276350">
              <a:lnSpc>
                <a:spcPct val="100000"/>
              </a:lnSpc>
              <a:spcBef>
                <a:spcPts val="1330"/>
              </a:spcBef>
            </a:pPr>
            <a:r>
              <a:rPr sz="2000" b="1" spc="415" dirty="0">
                <a:latin typeface="Arial"/>
                <a:cs typeface="Arial"/>
              </a:rPr>
              <a:t>5‰</a:t>
            </a:r>
            <a:r>
              <a:rPr sz="2000" b="1" dirty="0">
                <a:latin typeface="Heiti SC"/>
                <a:cs typeface="Heiti SC"/>
              </a:rPr>
              <a:t>的力量，惊讶！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8408" y="2039111"/>
            <a:ext cx="3447415" cy="1038225"/>
          </a:xfrm>
          <a:custGeom>
            <a:avLst/>
            <a:gdLst/>
            <a:ahLst/>
            <a:cxnLst/>
            <a:rect l="l" t="t" r="r" b="b"/>
            <a:pathLst>
              <a:path w="3447415" h="1038225">
                <a:moveTo>
                  <a:pt x="0" y="0"/>
                </a:moveTo>
                <a:lnTo>
                  <a:pt x="3447288" y="0"/>
                </a:lnTo>
                <a:lnTo>
                  <a:pt x="3447288" y="1037844"/>
                </a:lnTo>
                <a:lnTo>
                  <a:pt x="0" y="103784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43046" y="2226994"/>
            <a:ext cx="3090545" cy="242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  <a:tabLst>
                <a:tab pos="59563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80" dirty="0">
                <a:latin typeface="Arial"/>
                <a:cs typeface="Arial"/>
              </a:rPr>
              <a:t>1</a:t>
            </a:r>
            <a:r>
              <a:rPr sz="2000" b="1" spc="135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运行结果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3619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0020FF"/>
                </a:solidFill>
                <a:latin typeface="Heiti SC"/>
                <a:cs typeface="Heiti SC"/>
              </a:rPr>
              <a:t>向上：</a:t>
            </a:r>
            <a:r>
              <a:rPr sz="2000" b="1" spc="-95" dirty="0">
                <a:solidFill>
                  <a:srgbClr val="0020FF"/>
                </a:solidFill>
                <a:latin typeface="FZLTZHB--B51-0"/>
                <a:cs typeface="FZLTZHB--B51-0"/>
              </a:rPr>
              <a:t>37.78</a:t>
            </a:r>
            <a:r>
              <a:rPr sz="2000" b="1" dirty="0">
                <a:solidFill>
                  <a:srgbClr val="0020FF"/>
                </a:solidFill>
                <a:latin typeface="Heiti SC"/>
                <a:cs typeface="Heiti SC"/>
              </a:rPr>
              <a:t>，向</a:t>
            </a:r>
            <a:r>
              <a:rPr sz="2000" b="1" spc="-15" dirty="0">
                <a:solidFill>
                  <a:srgbClr val="0020FF"/>
                </a:solidFill>
                <a:latin typeface="Heiti SC"/>
                <a:cs typeface="Heiti SC"/>
              </a:rPr>
              <a:t>下</a:t>
            </a:r>
            <a:r>
              <a:rPr sz="2000" b="1" dirty="0">
                <a:solidFill>
                  <a:srgbClr val="0020FF"/>
                </a:solidFill>
                <a:latin typeface="Heiti SC"/>
                <a:cs typeface="Heiti SC"/>
              </a:rPr>
              <a:t>：</a:t>
            </a:r>
            <a:r>
              <a:rPr sz="2000" b="1" spc="125" dirty="0">
                <a:solidFill>
                  <a:srgbClr val="0020FF"/>
                </a:solidFill>
                <a:latin typeface="FZLTZHB--B51-0"/>
                <a:cs typeface="FZLTZHB--B51-0"/>
              </a:rPr>
              <a:t>0</a:t>
            </a:r>
            <a:r>
              <a:rPr sz="2000" b="1" spc="50" dirty="0">
                <a:solidFill>
                  <a:srgbClr val="0020FF"/>
                </a:solidFill>
                <a:latin typeface="FZLTZHB--B51-0"/>
                <a:cs typeface="FZLTZHB--B51-0"/>
              </a:rPr>
              <a:t>.</a:t>
            </a:r>
            <a:r>
              <a:rPr sz="2000" b="1" spc="-235" dirty="0">
                <a:solidFill>
                  <a:srgbClr val="0020FF"/>
                </a:solidFill>
                <a:latin typeface="FZLTZHB--B51-0"/>
                <a:cs typeface="FZLTZHB--B51-0"/>
              </a:rPr>
              <a:t>03</a:t>
            </a:r>
            <a:endParaRPr sz="2000">
              <a:latin typeface="FZLTZHB--B51-0"/>
              <a:cs typeface="FZLTZHB--B51-0"/>
            </a:endParaRPr>
          </a:p>
          <a:p>
            <a:pPr marL="180340">
              <a:lnSpc>
                <a:spcPct val="100000"/>
              </a:lnSpc>
              <a:spcBef>
                <a:spcPts val="1730"/>
              </a:spcBef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01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92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78</a:t>
            </a:r>
            <a:endParaRPr sz="28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765"/>
              </a:spcBef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92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03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b="1" spc="80" dirty="0">
                <a:latin typeface="Arial"/>
                <a:cs typeface="Arial"/>
              </a:rPr>
              <a:t>1</a:t>
            </a:r>
            <a:r>
              <a:rPr sz="2000" b="1" spc="135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的力量，惊人！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7046" y="1529255"/>
            <a:ext cx="35064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84" dirty="0">
                <a:solidFill>
                  <a:srgbClr val="006FC0"/>
                </a:solidFill>
                <a:latin typeface="Arial"/>
                <a:cs typeface="Arial"/>
              </a:rPr>
              <a:t>5‰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14" dirty="0">
                <a:solidFill>
                  <a:srgbClr val="006FC0"/>
                </a:solidFill>
                <a:latin typeface="Arial"/>
                <a:cs typeface="Arial"/>
              </a:rPr>
              <a:t>1%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的力量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964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355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6733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4111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1489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964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355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6733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4111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1489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1964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355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6733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4111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1489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64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9355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6733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4111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1489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1964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9355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6733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4111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1489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964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9355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36733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64111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1489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1964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9355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36733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64111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1489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935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36733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411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149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5621" y="1186159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5621" y="164338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621" y="2100604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621" y="2557825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5621" y="301504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621" y="3472270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197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887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5621" y="72893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5621" y="392949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0700" y="8236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latin typeface="FZLTZHB--B51-0"/>
                <a:cs typeface="FZLTZHB--B51-0"/>
              </a:rPr>
              <a:t>and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2288028" y="823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30" dirty="0">
                <a:latin typeface="FZLTZHB--B51-0"/>
                <a:cs typeface="FZLTZHB--B51-0"/>
              </a:rPr>
              <a:t>el</a:t>
            </a:r>
            <a:r>
              <a:rPr sz="2400" b="1" spc="250" dirty="0">
                <a:latin typeface="FZLTZHB--B51-0"/>
                <a:cs typeface="FZLTZHB--B51-0"/>
              </a:rPr>
              <a:t>i</a:t>
            </a:r>
            <a:r>
              <a:rPr sz="2400" b="1" spc="470" dirty="0">
                <a:latin typeface="FZLTZHB--B51-0"/>
                <a:cs typeface="FZLTZHB--B51-0"/>
              </a:rPr>
              <a:t>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15355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5" dirty="0">
                <a:latin typeface="FZLTZHB--B51-0"/>
                <a:cs typeface="FZLTZHB--B51-0"/>
              </a:rPr>
              <a:t>imp</a:t>
            </a:r>
            <a:r>
              <a:rPr sz="2400" b="1" spc="145" dirty="0">
                <a:latin typeface="FZLTZHB--B51-0"/>
                <a:cs typeface="FZLTZHB--B51-0"/>
              </a:rPr>
              <a:t>ort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42682" y="823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85" dirty="0">
                <a:solidFill>
                  <a:srgbClr val="FF0000"/>
                </a:solidFill>
                <a:latin typeface="FZLTZHB--B51-0"/>
                <a:cs typeface="FZLTZHB--B51-0"/>
              </a:rPr>
              <a:t>ra</a:t>
            </a:r>
            <a:r>
              <a:rPr sz="2400" b="1" spc="145" dirty="0">
                <a:solidFill>
                  <a:srgbClr val="FF0000"/>
                </a:solidFill>
                <a:latin typeface="FZLTZHB--B51-0"/>
                <a:cs typeface="FZLTZHB--B51-0"/>
              </a:rPr>
              <a:t>i</a:t>
            </a:r>
            <a:r>
              <a:rPr sz="2400" b="1" spc="-210" dirty="0">
                <a:solidFill>
                  <a:srgbClr val="FF0000"/>
                </a:solidFill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0009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0" dirty="0">
                <a:latin typeface="FZLTZHB--B51-0"/>
                <a:cs typeface="FZLTZHB--B51-0"/>
              </a:rPr>
              <a:t>gl</a:t>
            </a:r>
            <a:r>
              <a:rPr sz="2400" b="1" spc="70" dirty="0">
                <a:latin typeface="FZLTZHB--B51-0"/>
                <a:cs typeface="FZLTZHB--B51-0"/>
              </a:rPr>
              <a:t>o</a:t>
            </a:r>
            <a:r>
              <a:rPr sz="2400" b="1" spc="45" dirty="0">
                <a:latin typeface="FZLTZHB--B51-0"/>
                <a:cs typeface="FZLTZHB--B51-0"/>
              </a:rPr>
              <a:t>bal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0396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4" dirty="0">
                <a:latin typeface="FZLTZHB--B51-0"/>
                <a:cs typeface="FZLTZHB--B51-0"/>
              </a:rPr>
              <a:t>as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87723" y="12808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latin typeface="FZLTZHB--B51-0"/>
                <a:cs typeface="FZLTZHB--B51-0"/>
              </a:rPr>
              <a:t>el</a:t>
            </a:r>
            <a:r>
              <a:rPr sz="2400" b="1" spc="114" dirty="0">
                <a:latin typeface="FZLTZHB--B51-0"/>
                <a:cs typeface="FZLTZHB--B51-0"/>
              </a:rPr>
              <a:t>s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5050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5" dirty="0">
                <a:latin typeface="FZLTZHB--B51-0"/>
                <a:cs typeface="FZLTZHB--B51-0"/>
              </a:rPr>
              <a:t>in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42377" y="12808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0" dirty="0">
                <a:latin typeface="FZLTZHB--B51-0"/>
                <a:cs typeface="FZLTZHB--B51-0"/>
              </a:rPr>
              <a:t>re</a:t>
            </a:r>
            <a:r>
              <a:rPr sz="2400" b="1" spc="120" dirty="0">
                <a:latin typeface="FZLTZHB--B51-0"/>
                <a:cs typeface="FZLTZHB--B51-0"/>
              </a:rPr>
              <a:t>t</a:t>
            </a:r>
            <a:r>
              <a:rPr sz="2400" b="1" spc="-100" dirty="0">
                <a:latin typeface="FZLTZHB--B51-0"/>
                <a:cs typeface="FZLTZHB--B51-0"/>
              </a:rPr>
              <a:t>urn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9705" y="12808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no</a:t>
            </a:r>
            <a:r>
              <a:rPr sz="2400" b="1" spc="-280" dirty="0">
                <a:solidFill>
                  <a:srgbClr val="FF0000"/>
                </a:solidFill>
                <a:latin typeface="FZLTZHB--B51-0"/>
                <a:cs typeface="FZLTZHB--B51-0"/>
              </a:rPr>
              <a:t>n</a:t>
            </a: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lo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c</a:t>
            </a:r>
            <a:r>
              <a:rPr sz="2400" b="1" spc="210" dirty="0">
                <a:solidFill>
                  <a:srgbClr val="FF0000"/>
                </a:solidFill>
                <a:latin typeface="FZLTZHB--B51-0"/>
                <a:cs typeface="FZLTZHB--B51-0"/>
              </a:rPr>
              <a:t>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0091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solidFill>
                  <a:srgbClr val="FF0000"/>
                </a:solidFill>
                <a:latin typeface="FZLTZHB--B51-0"/>
                <a:cs typeface="FZLTZHB--B51-0"/>
              </a:rPr>
              <a:t>as</a:t>
            </a:r>
            <a:r>
              <a:rPr sz="2400" b="1" spc="-170" dirty="0">
                <a:solidFill>
                  <a:srgbClr val="FF0000"/>
                </a:solidFill>
                <a:latin typeface="FZLTZHB--B51-0"/>
                <a:cs typeface="FZLTZHB--B51-0"/>
              </a:rPr>
              <a:t>s</a:t>
            </a:r>
            <a:r>
              <a:rPr sz="2400" b="1" spc="140" dirty="0">
                <a:solidFill>
                  <a:srgbClr val="FF0000"/>
                </a:solidFill>
                <a:latin typeface="FZLTZHB--B51-0"/>
                <a:cs typeface="FZLTZHB--B51-0"/>
              </a:rPr>
              <a:t>ert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87418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0" dirty="0">
                <a:latin typeface="FZLTZHB--B51-0"/>
                <a:cs typeface="FZLTZHB--B51-0"/>
              </a:rPr>
              <a:t>ex</a:t>
            </a:r>
            <a:r>
              <a:rPr sz="2400" b="1" spc="-210" dirty="0">
                <a:latin typeface="FZLTZHB--B51-0"/>
                <a:cs typeface="FZLTZHB--B51-0"/>
              </a:rPr>
              <a:t>c</a:t>
            </a:r>
            <a:r>
              <a:rPr sz="2400" b="1" spc="-50" dirty="0">
                <a:latin typeface="FZLTZHB--B51-0"/>
                <a:cs typeface="FZLTZHB--B51-0"/>
              </a:rPr>
              <a:t>ept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14745" y="17380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70" dirty="0">
                <a:solidFill>
                  <a:srgbClr val="FF0000"/>
                </a:solidFill>
                <a:latin typeface="FZLTZHB--B51-0"/>
                <a:cs typeface="FZLTZHB--B51-0"/>
              </a:rPr>
              <a:t>is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42072" y="17380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latin typeface="FZLTZHB--B51-0"/>
                <a:cs typeface="FZLTZHB--B51-0"/>
              </a:rPr>
              <a:t>try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69400" y="17380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35" dirty="0">
                <a:latin typeface="FZLTZHB--B51-0"/>
                <a:cs typeface="FZLTZHB--B51-0"/>
              </a:rPr>
              <a:t>Tr</a:t>
            </a:r>
            <a:r>
              <a:rPr sz="2400" b="1" spc="-145" dirty="0">
                <a:latin typeface="FZLTZHB--B51-0"/>
                <a:cs typeface="FZLTZHB--B51-0"/>
              </a:rPr>
              <a:t>u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9786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5" dirty="0">
                <a:latin typeface="FZLTZHB--B51-0"/>
                <a:cs typeface="FZLTZHB--B51-0"/>
              </a:rPr>
              <a:t>br</a:t>
            </a:r>
            <a:r>
              <a:rPr sz="2400" b="1" spc="-95" dirty="0">
                <a:latin typeface="FZLTZHB--B51-0"/>
                <a:cs typeface="FZLTZHB--B51-0"/>
              </a:rPr>
              <a:t>e</a:t>
            </a:r>
            <a:r>
              <a:rPr sz="2400" b="1" spc="-240" dirty="0">
                <a:latin typeface="FZLTZHB--B51-0"/>
                <a:cs typeface="FZLTZHB--B51-0"/>
              </a:rPr>
              <a:t>ak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87113" y="2195237"/>
            <a:ext cx="12020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04" dirty="0">
                <a:latin typeface="FZLTZHB--B51-0"/>
                <a:cs typeface="FZLTZHB--B51-0"/>
              </a:rPr>
              <a:t>fi</a:t>
            </a:r>
            <a:r>
              <a:rPr sz="2400" b="1" spc="465" dirty="0">
                <a:latin typeface="FZLTZHB--B51-0"/>
                <a:cs typeface="FZLTZHB--B51-0"/>
              </a:rPr>
              <a:t>n</a:t>
            </a:r>
            <a:r>
              <a:rPr sz="2400" b="1" spc="434" dirty="0">
                <a:latin typeface="FZLTZHB--B51-0"/>
                <a:cs typeface="FZLTZHB--B51-0"/>
              </a:rPr>
              <a:t>al</a:t>
            </a:r>
            <a:r>
              <a:rPr sz="2400" b="1" spc="250" dirty="0">
                <a:latin typeface="FZLTZHB--B51-0"/>
                <a:cs typeface="FZLTZHB--B51-0"/>
              </a:rPr>
              <a:t>l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14440" y="21952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60" dirty="0">
                <a:latin typeface="FZLTZHB--B51-0"/>
                <a:cs typeface="FZLTZHB--B51-0"/>
              </a:rPr>
              <a:t>la</a:t>
            </a:r>
            <a:r>
              <a:rPr sz="2400" b="1" spc="-335" dirty="0">
                <a:latin typeface="FZLTZHB--B51-0"/>
                <a:cs typeface="FZLTZHB--B51-0"/>
              </a:rPr>
              <a:t>m</a:t>
            </a:r>
            <a:r>
              <a:rPr sz="2400" b="1" spc="-275" dirty="0">
                <a:latin typeface="FZLTZHB--B51-0"/>
                <a:cs typeface="FZLTZHB--B51-0"/>
              </a:rPr>
              <a:t>bda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41768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latin typeface="FZLTZHB--B51-0"/>
                <a:cs typeface="FZLTZHB--B51-0"/>
              </a:rPr>
              <a:t>wh</a:t>
            </a:r>
            <a:r>
              <a:rPr sz="2400" b="1" spc="-55" dirty="0">
                <a:latin typeface="FZLTZHB--B51-0"/>
                <a:cs typeface="FZLTZHB--B51-0"/>
              </a:rPr>
              <a:t>i</a:t>
            </a:r>
            <a:r>
              <a:rPr sz="2400" b="1" spc="204" dirty="0">
                <a:latin typeface="FZLTZHB--B51-0"/>
                <a:cs typeface="FZLTZHB--B51-0"/>
              </a:rPr>
              <a:t>le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69095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>
                <a:latin typeface="FZLTZHB--B51-0"/>
                <a:cs typeface="FZLTZHB--B51-0"/>
              </a:rPr>
              <a:t>Fa</a:t>
            </a:r>
            <a:r>
              <a:rPr sz="2400" b="1" spc="20" dirty="0">
                <a:latin typeface="FZLTZHB--B51-0"/>
                <a:cs typeface="FZLTZHB--B51-0"/>
              </a:rPr>
              <a:t>l</a:t>
            </a:r>
            <a:r>
              <a:rPr sz="2400" b="1" spc="-210" dirty="0"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9481" y="26524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cl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a</a:t>
            </a:r>
            <a:r>
              <a:rPr sz="2400" b="1" spc="-145" dirty="0">
                <a:solidFill>
                  <a:srgbClr val="FF0000"/>
                </a:solidFill>
                <a:latin typeface="FZLTZHB--B51-0"/>
                <a:cs typeface="FZLTZHB--B51-0"/>
              </a:rPr>
              <a:t>ss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86809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latin typeface="FZLTZHB--B51-0"/>
                <a:cs typeface="FZLTZHB--B51-0"/>
              </a:rPr>
              <a:t>for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14136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0" dirty="0">
                <a:latin typeface="FZLTZHB--B51-0"/>
                <a:cs typeface="FZLTZHB--B51-0"/>
              </a:rPr>
              <a:t>not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41463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wi</a:t>
            </a:r>
            <a:r>
              <a:rPr sz="2400" b="1" spc="70" dirty="0">
                <a:solidFill>
                  <a:srgbClr val="FF0000"/>
                </a:solidFill>
                <a:latin typeface="FZLTZHB--B51-0"/>
                <a:cs typeface="FZLTZHB--B51-0"/>
              </a:rPr>
              <a:t>t</a:t>
            </a: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h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68790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0" dirty="0">
                <a:latin typeface="FZLTZHB--B51-0"/>
                <a:cs typeface="FZLTZHB--B51-0"/>
              </a:rPr>
              <a:t>No</a:t>
            </a:r>
            <a:r>
              <a:rPr sz="2400" b="1" spc="-390" dirty="0">
                <a:latin typeface="FZLTZHB--B51-0"/>
                <a:cs typeface="FZLTZHB--B51-0"/>
              </a:rPr>
              <a:t>n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9177" y="31096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latin typeface="FZLTZHB--B51-0"/>
                <a:cs typeface="FZLTZHB--B51-0"/>
              </a:rPr>
              <a:t>con</a:t>
            </a:r>
            <a:r>
              <a:rPr sz="2400" b="1" spc="195" dirty="0">
                <a:latin typeface="FZLTZHB--B51-0"/>
                <a:cs typeface="FZLTZHB--B51-0"/>
              </a:rPr>
              <a:t>ti</a:t>
            </a:r>
            <a:r>
              <a:rPr sz="2400" b="1" spc="425" dirty="0">
                <a:latin typeface="FZLTZHB--B51-0"/>
                <a:cs typeface="FZLTZHB--B51-0"/>
              </a:rPr>
              <a:t>n</a:t>
            </a:r>
            <a:r>
              <a:rPr sz="2400" b="1" spc="-280" dirty="0">
                <a:latin typeface="FZLTZHB--B51-0"/>
                <a:cs typeface="FZLTZHB--B51-0"/>
              </a:rPr>
              <a:t>ue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86504" y="3109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latin typeface="FZLTZHB--B51-0"/>
                <a:cs typeface="FZLTZHB--B51-0"/>
              </a:rPr>
              <a:t>fr</a:t>
            </a:r>
            <a:r>
              <a:rPr sz="2400" b="1" spc="235" dirty="0">
                <a:latin typeface="FZLTZHB--B51-0"/>
                <a:cs typeface="FZLTZHB--B51-0"/>
              </a:rPr>
              <a:t>o</a:t>
            </a:r>
            <a:r>
              <a:rPr sz="2400" b="1" spc="-1085" dirty="0">
                <a:latin typeface="FZLTZHB--B51-0"/>
                <a:cs typeface="FZLTZHB--B51-0"/>
              </a:rPr>
              <a:t>m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13831" y="31096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" dirty="0">
                <a:latin typeface="FZLTZHB--B51-0"/>
                <a:cs typeface="FZLTZHB--B51-0"/>
              </a:rPr>
              <a:t>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541158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solidFill>
                  <a:srgbClr val="FF0000"/>
                </a:solidFill>
                <a:latin typeface="FZLTZHB--B51-0"/>
                <a:cs typeface="FZLTZHB--B51-0"/>
              </a:rPr>
              <a:t>yi</a:t>
            </a:r>
            <a:r>
              <a:rPr sz="2400" b="1" spc="125" dirty="0">
                <a:solidFill>
                  <a:srgbClr val="FF0000"/>
                </a:solidFill>
                <a:latin typeface="FZLTZHB--B51-0"/>
                <a:cs typeface="FZLTZHB--B51-0"/>
              </a:rPr>
              <a:t>e</a:t>
            </a:r>
            <a:r>
              <a:rPr sz="2400" b="1" spc="204" dirty="0">
                <a:solidFill>
                  <a:srgbClr val="FF0000"/>
                </a:solidFill>
                <a:latin typeface="FZLTZHB--B51-0"/>
                <a:cs typeface="FZLTZHB--B51-0"/>
              </a:rPr>
              <a:t>ld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168485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as</a:t>
            </a:r>
            <a:r>
              <a:rPr sz="2400" b="1" spc="-165" dirty="0">
                <a:solidFill>
                  <a:srgbClr val="C00000"/>
                </a:solidFill>
                <a:latin typeface="FZLTZHB--B51-0"/>
                <a:cs typeface="FZLTZHB--B51-0"/>
              </a:rPr>
              <a:t>y</a:t>
            </a:r>
            <a:r>
              <a:rPr sz="2400" b="1" spc="-250" dirty="0">
                <a:solidFill>
                  <a:srgbClr val="C00000"/>
                </a:solidFill>
                <a:latin typeface="FZLTZHB--B51-0"/>
                <a:cs typeface="FZLTZHB--B51-0"/>
              </a:rPr>
              <a:t>nc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58872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FZLTZHB--B51-0"/>
                <a:cs typeface="FZLTZHB--B51-0"/>
              </a:rPr>
              <a:t>def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86199" y="3566838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80" dirty="0">
                <a:latin typeface="FZLTZHB--B51-0"/>
                <a:cs typeface="FZLTZHB--B51-0"/>
              </a:rPr>
              <a:t>if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13526" y="3566838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40" dirty="0">
                <a:latin typeface="FZLTZHB--B51-0"/>
                <a:cs typeface="FZLTZHB--B51-0"/>
              </a:rPr>
              <a:t>pa</a:t>
            </a:r>
            <a:r>
              <a:rPr sz="2400" b="1" spc="-210" dirty="0">
                <a:latin typeface="FZLTZHB--B51-0"/>
                <a:cs typeface="FZLTZHB--B51-0"/>
              </a:rPr>
              <a:t>s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540853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5" dirty="0">
                <a:latin typeface="FZLTZHB--B51-0"/>
                <a:cs typeface="FZLTZHB--B51-0"/>
              </a:rPr>
              <a:t>del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68181" y="3566838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84" dirty="0">
                <a:solidFill>
                  <a:srgbClr val="C00000"/>
                </a:solidFill>
                <a:latin typeface="FZLTZHB--B51-0"/>
                <a:cs typeface="FZLTZHB--B51-0"/>
              </a:rPr>
              <a:t>aw</a:t>
            </a:r>
            <a:r>
              <a:rPr sz="2400" b="1" spc="-400" dirty="0">
                <a:solidFill>
                  <a:srgbClr val="C00000"/>
                </a:solidFill>
                <a:latin typeface="FZLTZHB--B51-0"/>
                <a:cs typeface="FZLTZHB--B51-0"/>
              </a:rPr>
              <a:t>a</a:t>
            </a:r>
            <a:r>
              <a:rPr sz="2400" b="1" spc="555" dirty="0">
                <a:solidFill>
                  <a:srgbClr val="C00000"/>
                </a:solidFill>
                <a:latin typeface="FZLTZHB--B51-0"/>
                <a:cs typeface="FZLTZHB--B51-0"/>
              </a:rPr>
              <a:t>it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626403" y="4178350"/>
            <a:ext cx="789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保留字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23532" y="4123430"/>
            <a:ext cx="875358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2948" y="2302972"/>
            <a:ext cx="5659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天天向上的力量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第三问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/>
          <p:nvPr/>
        </p:nvSpPr>
        <p:spPr>
          <a:xfrm>
            <a:off x="4283964" y="4424171"/>
            <a:ext cx="216535" cy="361315"/>
          </a:xfrm>
          <a:custGeom>
            <a:avLst/>
            <a:gdLst/>
            <a:ahLst/>
            <a:cxnLst/>
            <a:rect l="l" t="t" r="r" b="b"/>
            <a:pathLst>
              <a:path w="216535" h="361314">
                <a:moveTo>
                  <a:pt x="108204" y="0"/>
                </a:moveTo>
                <a:lnTo>
                  <a:pt x="108204" y="90296"/>
                </a:lnTo>
                <a:lnTo>
                  <a:pt x="0" y="90296"/>
                </a:lnTo>
                <a:lnTo>
                  <a:pt x="0" y="270890"/>
                </a:lnTo>
                <a:lnTo>
                  <a:pt x="108204" y="270890"/>
                </a:lnTo>
                <a:lnTo>
                  <a:pt x="108204" y="361187"/>
                </a:lnTo>
                <a:lnTo>
                  <a:pt x="216408" y="180593"/>
                </a:lnTo>
                <a:lnTo>
                  <a:pt x="108204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8434" y="1529255"/>
            <a:ext cx="6705600" cy="327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10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工作日的力量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一年</a:t>
            </a:r>
            <a:r>
              <a:rPr sz="2400" b="1" spc="140" dirty="0">
                <a:latin typeface="Arial"/>
                <a:cs typeface="Arial"/>
              </a:rPr>
              <a:t>365</a:t>
            </a:r>
            <a:r>
              <a:rPr sz="2400" b="1" dirty="0">
                <a:latin typeface="Heiti SC"/>
                <a:cs typeface="Heiti SC"/>
              </a:rPr>
              <a:t>天，一周</a:t>
            </a:r>
            <a:r>
              <a:rPr sz="2400" b="1" spc="140" dirty="0">
                <a:latin typeface="Arial"/>
                <a:cs typeface="Arial"/>
              </a:rPr>
              <a:t>5</a:t>
            </a:r>
            <a:r>
              <a:rPr sz="2400" b="1" dirty="0">
                <a:latin typeface="Heiti SC"/>
                <a:cs typeface="Heiti SC"/>
              </a:rPr>
              <a:t>个工作日，每天进步</a:t>
            </a:r>
            <a:r>
              <a:rPr sz="2400" b="1" spc="114" dirty="0">
                <a:latin typeface="Arial"/>
                <a:cs typeface="Arial"/>
              </a:rPr>
              <a:t>1%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一年</a:t>
            </a:r>
            <a:r>
              <a:rPr sz="2400" b="1" spc="140" dirty="0">
                <a:latin typeface="Arial"/>
                <a:cs typeface="Arial"/>
              </a:rPr>
              <a:t>365</a:t>
            </a:r>
            <a:r>
              <a:rPr sz="2400" b="1" dirty="0">
                <a:latin typeface="Heiti SC"/>
                <a:cs typeface="Heiti SC"/>
              </a:rPr>
              <a:t>天，一周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个休息日，每天退步</a:t>
            </a:r>
            <a:r>
              <a:rPr sz="2400" b="1" spc="114" dirty="0">
                <a:latin typeface="Arial"/>
                <a:cs typeface="Arial"/>
              </a:rPr>
              <a:t>1%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这种工作日的力量，如何呢？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tabLst>
                <a:tab pos="3972560" algn="l"/>
              </a:tabLst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spc="60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数学思维</a:t>
            </a: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4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spc="13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-2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计算思维</a:t>
            </a: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/>
          <p:nvPr/>
        </p:nvSpPr>
        <p:spPr>
          <a:xfrm>
            <a:off x="1043939" y="1420367"/>
            <a:ext cx="7560945" cy="3511550"/>
          </a:xfrm>
          <a:custGeom>
            <a:avLst/>
            <a:gdLst/>
            <a:ahLst/>
            <a:cxnLst/>
            <a:rect l="l" t="t" r="r" b="b"/>
            <a:pathLst>
              <a:path w="7560945" h="3511550">
                <a:moveTo>
                  <a:pt x="0" y="0"/>
                </a:moveTo>
                <a:lnTo>
                  <a:pt x="7560564" y="0"/>
                </a:lnTo>
                <a:lnTo>
                  <a:pt x="7560564" y="3511296"/>
                </a:lnTo>
                <a:lnTo>
                  <a:pt x="0" y="3511296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0891" y="1417319"/>
            <a:ext cx="7566659" cy="3517900"/>
          </a:xfrm>
          <a:custGeom>
            <a:avLst/>
            <a:gdLst/>
            <a:ahLst/>
            <a:cxnLst/>
            <a:rect l="l" t="t" r="r" b="b"/>
            <a:pathLst>
              <a:path w="7566659" h="3517900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3515182"/>
                </a:lnTo>
                <a:lnTo>
                  <a:pt x="342" y="3515956"/>
                </a:lnTo>
                <a:lnTo>
                  <a:pt x="1435" y="3517049"/>
                </a:lnTo>
                <a:lnTo>
                  <a:pt x="2209" y="3517392"/>
                </a:lnTo>
                <a:lnTo>
                  <a:pt x="7564450" y="3517392"/>
                </a:lnTo>
                <a:lnTo>
                  <a:pt x="7565224" y="3517049"/>
                </a:lnTo>
                <a:lnTo>
                  <a:pt x="7566317" y="3515956"/>
                </a:lnTo>
                <a:lnTo>
                  <a:pt x="7566660" y="3515182"/>
                </a:lnTo>
                <a:lnTo>
                  <a:pt x="7566660" y="3514344"/>
                </a:lnTo>
                <a:lnTo>
                  <a:pt x="3048" y="3514344"/>
                </a:lnTo>
                <a:lnTo>
                  <a:pt x="3048" y="3513734"/>
                </a:lnTo>
                <a:lnTo>
                  <a:pt x="3657" y="3513734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7566659" h="3517900">
                <a:moveTo>
                  <a:pt x="3213" y="3513734"/>
                </a:moveTo>
                <a:lnTo>
                  <a:pt x="3048" y="3513734"/>
                </a:lnTo>
                <a:lnTo>
                  <a:pt x="3048" y="3514344"/>
                </a:lnTo>
                <a:lnTo>
                  <a:pt x="3479" y="3513912"/>
                </a:lnTo>
                <a:lnTo>
                  <a:pt x="3213" y="3513734"/>
                </a:lnTo>
                <a:close/>
              </a:path>
              <a:path w="7566659" h="3517900">
                <a:moveTo>
                  <a:pt x="3479" y="3513912"/>
                </a:moveTo>
                <a:lnTo>
                  <a:pt x="3048" y="3514344"/>
                </a:lnTo>
                <a:lnTo>
                  <a:pt x="3657" y="3514344"/>
                </a:lnTo>
                <a:lnTo>
                  <a:pt x="3479" y="3513912"/>
                </a:lnTo>
                <a:close/>
              </a:path>
              <a:path w="7566659" h="3517900">
                <a:moveTo>
                  <a:pt x="3657" y="3513734"/>
                </a:moveTo>
                <a:lnTo>
                  <a:pt x="3213" y="3513734"/>
                </a:lnTo>
                <a:lnTo>
                  <a:pt x="3479" y="3513912"/>
                </a:lnTo>
                <a:lnTo>
                  <a:pt x="3657" y="3514344"/>
                </a:lnTo>
                <a:lnTo>
                  <a:pt x="3657" y="3513734"/>
                </a:lnTo>
                <a:close/>
              </a:path>
              <a:path w="7566659" h="3517900">
                <a:moveTo>
                  <a:pt x="7563002" y="3513734"/>
                </a:moveTo>
                <a:lnTo>
                  <a:pt x="3657" y="3513734"/>
                </a:lnTo>
                <a:lnTo>
                  <a:pt x="3657" y="3514344"/>
                </a:lnTo>
                <a:lnTo>
                  <a:pt x="7563002" y="3514344"/>
                </a:lnTo>
                <a:lnTo>
                  <a:pt x="7563002" y="3513734"/>
                </a:lnTo>
                <a:close/>
              </a:path>
              <a:path w="7566659" h="3517900">
                <a:moveTo>
                  <a:pt x="7563180" y="3513912"/>
                </a:moveTo>
                <a:lnTo>
                  <a:pt x="7563002" y="3514178"/>
                </a:lnTo>
                <a:lnTo>
                  <a:pt x="7563002" y="3514344"/>
                </a:lnTo>
                <a:lnTo>
                  <a:pt x="7563612" y="3514344"/>
                </a:lnTo>
                <a:lnTo>
                  <a:pt x="7563180" y="3513912"/>
                </a:lnTo>
                <a:close/>
              </a:path>
              <a:path w="7566659" h="3517900">
                <a:moveTo>
                  <a:pt x="7563612" y="3513734"/>
                </a:moveTo>
                <a:lnTo>
                  <a:pt x="7563180" y="3513912"/>
                </a:lnTo>
                <a:lnTo>
                  <a:pt x="7563612" y="3514344"/>
                </a:lnTo>
                <a:lnTo>
                  <a:pt x="7563612" y="3513734"/>
                </a:lnTo>
                <a:close/>
              </a:path>
              <a:path w="7566659" h="3517900">
                <a:moveTo>
                  <a:pt x="7566660" y="3513734"/>
                </a:moveTo>
                <a:lnTo>
                  <a:pt x="7563612" y="3513734"/>
                </a:lnTo>
                <a:lnTo>
                  <a:pt x="7563612" y="3514344"/>
                </a:lnTo>
                <a:lnTo>
                  <a:pt x="7566660" y="3514344"/>
                </a:lnTo>
                <a:lnTo>
                  <a:pt x="7566660" y="3513734"/>
                </a:lnTo>
                <a:close/>
              </a:path>
              <a:path w="7566659" h="3517900">
                <a:moveTo>
                  <a:pt x="7563002" y="3048"/>
                </a:moveTo>
                <a:lnTo>
                  <a:pt x="7563002" y="3514178"/>
                </a:lnTo>
                <a:lnTo>
                  <a:pt x="7563180" y="3513912"/>
                </a:lnTo>
                <a:lnTo>
                  <a:pt x="7563612" y="3513734"/>
                </a:lnTo>
                <a:lnTo>
                  <a:pt x="7566660" y="3513734"/>
                </a:lnTo>
                <a:lnTo>
                  <a:pt x="7566660" y="3657"/>
                </a:lnTo>
                <a:lnTo>
                  <a:pt x="7563446" y="3657"/>
                </a:lnTo>
                <a:lnTo>
                  <a:pt x="7563180" y="3479"/>
                </a:lnTo>
                <a:lnTo>
                  <a:pt x="7563002" y="3048"/>
                </a:lnTo>
                <a:close/>
              </a:path>
              <a:path w="7566659" h="3517900">
                <a:moveTo>
                  <a:pt x="7561338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3512337"/>
                </a:lnTo>
                <a:lnTo>
                  <a:pt x="5321" y="3512515"/>
                </a:lnTo>
                <a:lnTo>
                  <a:pt x="7561605" y="3512337"/>
                </a:lnTo>
                <a:lnTo>
                  <a:pt x="7561783" y="3512070"/>
                </a:lnTo>
                <a:lnTo>
                  <a:pt x="7561783" y="3511905"/>
                </a:lnTo>
                <a:lnTo>
                  <a:pt x="5486" y="3511905"/>
                </a:lnTo>
                <a:lnTo>
                  <a:pt x="5486" y="3511296"/>
                </a:lnTo>
                <a:lnTo>
                  <a:pt x="6096" y="3511296"/>
                </a:lnTo>
                <a:lnTo>
                  <a:pt x="6096" y="6096"/>
                </a:lnTo>
                <a:lnTo>
                  <a:pt x="5486" y="6096"/>
                </a:lnTo>
                <a:lnTo>
                  <a:pt x="5486" y="5486"/>
                </a:lnTo>
                <a:lnTo>
                  <a:pt x="7561605" y="5486"/>
                </a:lnTo>
                <a:lnTo>
                  <a:pt x="7561605" y="5054"/>
                </a:lnTo>
                <a:lnTo>
                  <a:pt x="7561338" y="4876"/>
                </a:lnTo>
                <a:close/>
              </a:path>
              <a:path w="7566659" h="3517900">
                <a:moveTo>
                  <a:pt x="6096" y="3511296"/>
                </a:moveTo>
                <a:lnTo>
                  <a:pt x="5486" y="3511296"/>
                </a:lnTo>
                <a:lnTo>
                  <a:pt x="5486" y="3511905"/>
                </a:lnTo>
                <a:lnTo>
                  <a:pt x="6096" y="3511905"/>
                </a:lnTo>
                <a:lnTo>
                  <a:pt x="6096" y="3511296"/>
                </a:lnTo>
                <a:close/>
              </a:path>
              <a:path w="7566659" h="3517900">
                <a:moveTo>
                  <a:pt x="7560564" y="3511296"/>
                </a:moveTo>
                <a:lnTo>
                  <a:pt x="6096" y="3511296"/>
                </a:lnTo>
                <a:lnTo>
                  <a:pt x="6096" y="3511905"/>
                </a:lnTo>
                <a:lnTo>
                  <a:pt x="7560564" y="3511905"/>
                </a:lnTo>
                <a:lnTo>
                  <a:pt x="7560564" y="3511296"/>
                </a:lnTo>
                <a:close/>
              </a:path>
              <a:path w="7566659" h="3517900">
                <a:moveTo>
                  <a:pt x="7561173" y="5486"/>
                </a:moveTo>
                <a:lnTo>
                  <a:pt x="7560564" y="5486"/>
                </a:lnTo>
                <a:lnTo>
                  <a:pt x="7560564" y="3511905"/>
                </a:lnTo>
                <a:lnTo>
                  <a:pt x="7561173" y="3511905"/>
                </a:lnTo>
                <a:lnTo>
                  <a:pt x="7561173" y="3511296"/>
                </a:lnTo>
                <a:lnTo>
                  <a:pt x="7561783" y="3511296"/>
                </a:lnTo>
                <a:lnTo>
                  <a:pt x="7561605" y="6096"/>
                </a:lnTo>
                <a:lnTo>
                  <a:pt x="7561173" y="6096"/>
                </a:lnTo>
                <a:lnTo>
                  <a:pt x="7561173" y="5486"/>
                </a:lnTo>
                <a:close/>
              </a:path>
              <a:path w="7566659" h="3517900">
                <a:moveTo>
                  <a:pt x="7561783" y="3511296"/>
                </a:moveTo>
                <a:lnTo>
                  <a:pt x="7561173" y="3511296"/>
                </a:lnTo>
                <a:lnTo>
                  <a:pt x="7561173" y="3511905"/>
                </a:lnTo>
                <a:lnTo>
                  <a:pt x="7561783" y="3511905"/>
                </a:lnTo>
                <a:lnTo>
                  <a:pt x="7561783" y="3511296"/>
                </a:lnTo>
                <a:close/>
              </a:path>
              <a:path w="7566659" h="3517900">
                <a:moveTo>
                  <a:pt x="6096" y="5486"/>
                </a:moveTo>
                <a:lnTo>
                  <a:pt x="5486" y="5486"/>
                </a:lnTo>
                <a:lnTo>
                  <a:pt x="5486" y="6096"/>
                </a:lnTo>
                <a:lnTo>
                  <a:pt x="6096" y="6096"/>
                </a:lnTo>
                <a:lnTo>
                  <a:pt x="6096" y="5486"/>
                </a:lnTo>
                <a:close/>
              </a:path>
              <a:path w="7566659" h="3517900">
                <a:moveTo>
                  <a:pt x="7560564" y="5486"/>
                </a:moveTo>
                <a:lnTo>
                  <a:pt x="6096" y="5486"/>
                </a:lnTo>
                <a:lnTo>
                  <a:pt x="6096" y="6096"/>
                </a:lnTo>
                <a:lnTo>
                  <a:pt x="7560564" y="6096"/>
                </a:lnTo>
                <a:lnTo>
                  <a:pt x="7560564" y="5486"/>
                </a:lnTo>
                <a:close/>
              </a:path>
              <a:path w="7566659" h="3517900">
                <a:moveTo>
                  <a:pt x="7561605" y="5486"/>
                </a:moveTo>
                <a:lnTo>
                  <a:pt x="7561173" y="5486"/>
                </a:lnTo>
                <a:lnTo>
                  <a:pt x="7561173" y="6096"/>
                </a:lnTo>
                <a:lnTo>
                  <a:pt x="7561605" y="6096"/>
                </a:lnTo>
                <a:lnTo>
                  <a:pt x="7561605" y="5486"/>
                </a:lnTo>
                <a:close/>
              </a:path>
              <a:path w="7566659" h="3517900">
                <a:moveTo>
                  <a:pt x="3048" y="3048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8"/>
                </a:lnTo>
                <a:close/>
              </a:path>
              <a:path w="7566659" h="3517900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7566659" h="3517900">
                <a:moveTo>
                  <a:pt x="7563002" y="3048"/>
                </a:moveTo>
                <a:lnTo>
                  <a:pt x="3657" y="3048"/>
                </a:lnTo>
                <a:lnTo>
                  <a:pt x="3657" y="3657"/>
                </a:lnTo>
                <a:lnTo>
                  <a:pt x="7563002" y="3657"/>
                </a:lnTo>
                <a:lnTo>
                  <a:pt x="7563002" y="3048"/>
                </a:lnTo>
                <a:close/>
              </a:path>
              <a:path w="7566659" h="3517900">
                <a:moveTo>
                  <a:pt x="7563612" y="3048"/>
                </a:moveTo>
                <a:lnTo>
                  <a:pt x="7563180" y="3479"/>
                </a:lnTo>
                <a:lnTo>
                  <a:pt x="7563446" y="3657"/>
                </a:lnTo>
                <a:lnTo>
                  <a:pt x="7563612" y="3657"/>
                </a:lnTo>
                <a:lnTo>
                  <a:pt x="7563612" y="3048"/>
                </a:lnTo>
                <a:close/>
              </a:path>
              <a:path w="7566659" h="3517900">
                <a:moveTo>
                  <a:pt x="7566660" y="3048"/>
                </a:moveTo>
                <a:lnTo>
                  <a:pt x="7563612" y="3048"/>
                </a:lnTo>
                <a:lnTo>
                  <a:pt x="7563612" y="3657"/>
                </a:lnTo>
                <a:lnTo>
                  <a:pt x="7566660" y="3657"/>
                </a:lnTo>
                <a:lnTo>
                  <a:pt x="7566660" y="3048"/>
                </a:lnTo>
                <a:close/>
              </a:path>
              <a:path w="7566659" h="3517900">
                <a:moveTo>
                  <a:pt x="7564450" y="0"/>
                </a:moveTo>
                <a:lnTo>
                  <a:pt x="3048" y="0"/>
                </a:lnTo>
                <a:lnTo>
                  <a:pt x="3048" y="3048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8"/>
                </a:lnTo>
                <a:lnTo>
                  <a:pt x="7566660" y="3048"/>
                </a:lnTo>
                <a:lnTo>
                  <a:pt x="7566660" y="2209"/>
                </a:lnTo>
                <a:lnTo>
                  <a:pt x="7566317" y="1435"/>
                </a:lnTo>
                <a:lnTo>
                  <a:pt x="7565224" y="342"/>
                </a:lnTo>
                <a:lnTo>
                  <a:pt x="7564450" y="0"/>
                </a:lnTo>
                <a:close/>
              </a:path>
              <a:path w="7566659" h="3517900">
                <a:moveTo>
                  <a:pt x="7563612" y="3048"/>
                </a:moveTo>
                <a:lnTo>
                  <a:pt x="7563002" y="3048"/>
                </a:lnTo>
                <a:lnTo>
                  <a:pt x="7563180" y="3479"/>
                </a:lnTo>
                <a:lnTo>
                  <a:pt x="7563612" y="304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2348" y="1550645"/>
            <a:ext cx="19824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8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2000" b="1" spc="-310" dirty="0">
                <a:solidFill>
                  <a:srgbClr val="DF0000"/>
                </a:solidFill>
                <a:latin typeface="FZLTZHB--B51-0"/>
                <a:cs typeface="FZLTZHB--B51-0"/>
              </a:rPr>
              <a:t>Da</a:t>
            </a:r>
            <a:r>
              <a:rPr sz="2000" b="1" spc="-265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r>
              <a:rPr sz="2000" b="1" spc="-310" dirty="0">
                <a:solidFill>
                  <a:srgbClr val="DF0000"/>
                </a:solidFill>
                <a:latin typeface="FZLTZHB--B51-0"/>
                <a:cs typeface="FZLTZHB--B51-0"/>
              </a:rPr>
              <a:t>Da</a:t>
            </a:r>
            <a:r>
              <a:rPr sz="2000" b="1" spc="-265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r>
              <a:rPr sz="2000" b="1" spc="-470" dirty="0">
                <a:solidFill>
                  <a:srgbClr val="DF0000"/>
                </a:solidFill>
                <a:latin typeface="FZLTZHB--B51-0"/>
                <a:cs typeface="FZLTZHB--B51-0"/>
              </a:rPr>
              <a:t>Up</a:t>
            </a:r>
            <a:r>
              <a:rPr sz="2000" b="1" spc="-555" dirty="0">
                <a:solidFill>
                  <a:srgbClr val="DF0000"/>
                </a:solidFill>
                <a:latin typeface="FZLTZHB--B51-0"/>
                <a:cs typeface="FZLTZHB--B51-0"/>
              </a:rPr>
              <a:t>Q</a:t>
            </a:r>
            <a:r>
              <a:rPr sz="2000" b="1" spc="-235" dirty="0">
                <a:solidFill>
                  <a:srgbClr val="DF0000"/>
                </a:solidFill>
                <a:latin typeface="FZLTZHB--B51-0"/>
                <a:cs typeface="FZLTZHB--B51-0"/>
              </a:rPr>
              <a:t>3</a:t>
            </a:r>
            <a:r>
              <a:rPr sz="2000" b="1" spc="25" dirty="0">
                <a:solidFill>
                  <a:srgbClr val="DF0000"/>
                </a:solidFill>
                <a:latin typeface="FZLTZHB--B51-0"/>
                <a:cs typeface="FZLTZHB--B51-0"/>
              </a:rPr>
              <a:t>.py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2348" y="1903673"/>
            <a:ext cx="2961640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2169" algn="l"/>
                <a:tab pos="1130935" algn="l"/>
              </a:tabLst>
            </a:pPr>
            <a:r>
              <a:rPr sz="2000" b="1" spc="-195" dirty="0">
                <a:latin typeface="FZLTZHB--B51-0"/>
                <a:cs typeface="FZLTZHB--B51-0"/>
              </a:rPr>
              <a:t>day</a:t>
            </a:r>
            <a:r>
              <a:rPr sz="2000" b="1" spc="-215" dirty="0">
                <a:latin typeface="FZLTZHB--B51-0"/>
                <a:cs typeface="FZLTZHB--B51-0"/>
              </a:rPr>
              <a:t>u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80" dirty="0">
                <a:latin typeface="FZLTZHB--B51-0"/>
                <a:cs typeface="FZLTZHB--B51-0"/>
              </a:rPr>
              <a:t>.0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410335" algn="l"/>
                <a:tab pos="1689100" algn="l"/>
              </a:tabLst>
            </a:pPr>
            <a:r>
              <a:rPr sz="2000" b="1" spc="-185" dirty="0">
                <a:latin typeface="FZLTZHB--B51-0"/>
                <a:cs typeface="FZLTZHB--B51-0"/>
              </a:rPr>
              <a:t>day</a:t>
            </a:r>
            <a:r>
              <a:rPr sz="2000" b="1" spc="385" dirty="0">
                <a:latin typeface="FZLTZHB--B51-0"/>
                <a:cs typeface="FZLTZHB--B51-0"/>
              </a:rPr>
              <a:t>f</a:t>
            </a:r>
            <a:r>
              <a:rPr sz="2000" b="1" spc="-15" dirty="0">
                <a:latin typeface="FZLTZHB--B51-0"/>
                <a:cs typeface="FZLTZHB--B51-0"/>
              </a:rPr>
              <a:t>ac</a:t>
            </a:r>
            <a:r>
              <a:rPr sz="2000" b="1" spc="-20" dirty="0">
                <a:latin typeface="FZLTZHB--B51-0"/>
                <a:cs typeface="FZLTZHB--B51-0"/>
              </a:rPr>
              <a:t>t</a:t>
            </a:r>
            <a:r>
              <a:rPr sz="2000" b="1" spc="10" dirty="0">
                <a:latin typeface="FZLTZHB--B51-0"/>
                <a:cs typeface="FZLTZHB--B51-0"/>
              </a:rPr>
              <a:t>or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0" dirty="0">
                <a:latin typeface="FZLTZHB--B51-0"/>
                <a:cs typeface="FZLTZHB--B51-0"/>
              </a:rPr>
              <a:t>0.</a:t>
            </a:r>
            <a:r>
              <a:rPr sz="2000" b="1" spc="-35" dirty="0">
                <a:latin typeface="FZLTZHB--B51-0"/>
                <a:cs typeface="FZLTZHB--B51-0"/>
              </a:rPr>
              <a:t>0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852169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8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2000" b="1" spc="-8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225" dirty="0">
                <a:latin typeface="FZLTZHB--B51-0"/>
                <a:cs typeface="FZLTZHB--B51-0"/>
              </a:rPr>
              <a:t>36</a:t>
            </a:r>
            <a:r>
              <a:rPr sz="2000" b="1" spc="-235" dirty="0">
                <a:latin typeface="FZLTZHB--B51-0"/>
                <a:cs typeface="FZLTZHB--B51-0"/>
              </a:rPr>
              <a:t>5</a:t>
            </a:r>
            <a:r>
              <a:rPr sz="2000" b="1" spc="370" dirty="0">
                <a:latin typeface="FZLTZHB--B51-0"/>
                <a:cs typeface="FZLTZHB--B51-0"/>
              </a:rPr>
              <a:t>):</a:t>
            </a:r>
            <a:endParaRPr sz="2000" dirty="0">
              <a:latin typeface="FZLTZHB--B51-0"/>
              <a:cs typeface="FZLTZHB--B51-0"/>
            </a:endParaRPr>
          </a:p>
          <a:p>
            <a:pPr marL="433070">
              <a:lnSpc>
                <a:spcPct val="100000"/>
              </a:lnSpc>
              <a:spcBef>
                <a:spcPts val="480"/>
              </a:spcBef>
              <a:tabLst>
                <a:tab pos="1131570" algn="l"/>
                <a:tab pos="1410335" algn="l"/>
                <a:tab pos="1689100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885" dirty="0">
                <a:latin typeface="FZLTZHB--B51-0"/>
                <a:cs typeface="FZLTZHB--B51-0"/>
              </a:rPr>
              <a:t>%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7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35" dirty="0">
                <a:latin typeface="FZLTZHB--B51-0"/>
                <a:cs typeface="FZLTZHB--B51-0"/>
              </a:rPr>
              <a:t>[6</a:t>
            </a:r>
            <a:r>
              <a:rPr sz="2000" b="1" spc="140" dirty="0">
                <a:latin typeface="FZLTZHB--B51-0"/>
                <a:cs typeface="FZLTZHB--B51-0"/>
              </a:rPr>
              <a:t>,</a:t>
            </a:r>
            <a:r>
              <a:rPr sz="2000" b="1" spc="195" dirty="0">
                <a:latin typeface="FZLTZHB--B51-0"/>
                <a:cs typeface="FZLTZHB--B51-0"/>
              </a:rPr>
              <a:t>0]: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2857" y="3366585"/>
            <a:ext cx="7115100" cy="1393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>
              <a:lnSpc>
                <a:spcPct val="100000"/>
              </a:lnSpc>
              <a:tabLst>
                <a:tab pos="1828800" algn="l"/>
                <a:tab pos="2108200" algn="l"/>
              </a:tabLst>
            </a:pP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-200" dirty="0">
                <a:latin typeface="FZLTZHB--B51-0"/>
                <a:cs typeface="FZLTZHB--B51-0"/>
              </a:rPr>
              <a:t>yup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90" dirty="0">
                <a:latin typeface="FZLTZHB--B51-0"/>
                <a:cs typeface="FZLTZHB--B51-0"/>
              </a:rPr>
              <a:t>da</a:t>
            </a:r>
            <a:r>
              <a:rPr sz="2000" b="1" spc="-185" dirty="0">
                <a:latin typeface="FZLTZHB--B51-0"/>
                <a:cs typeface="FZLTZHB--B51-0"/>
              </a:rPr>
              <a:t>y</a:t>
            </a:r>
            <a:r>
              <a:rPr sz="2000" b="1" spc="-235" dirty="0">
                <a:latin typeface="FZLTZHB--B51-0"/>
                <a:cs typeface="FZLTZHB--B51-0"/>
              </a:rPr>
              <a:t>up</a:t>
            </a:r>
            <a:r>
              <a:rPr sz="2000" b="1" spc="155" dirty="0">
                <a:latin typeface="FZLTZHB--B51-0"/>
                <a:cs typeface="FZLTZHB--B51-0"/>
              </a:rPr>
              <a:t>*(</a:t>
            </a:r>
            <a:r>
              <a:rPr sz="2000" b="1" spc="200" dirty="0">
                <a:latin typeface="FZLTZHB--B51-0"/>
                <a:cs typeface="FZLTZHB--B51-0"/>
              </a:rPr>
              <a:t>1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-235" dirty="0">
                <a:latin typeface="FZLTZHB--B51-0"/>
                <a:cs typeface="FZLTZHB--B51-0"/>
              </a:rPr>
              <a:t>a</a:t>
            </a:r>
            <a:r>
              <a:rPr sz="2000" b="1" spc="20" dirty="0">
                <a:latin typeface="FZLTZHB--B51-0"/>
                <a:cs typeface="FZLTZHB--B51-0"/>
              </a:rPr>
              <a:t>yf</a:t>
            </a:r>
            <a:r>
              <a:rPr sz="2000" b="1" spc="15" dirty="0">
                <a:latin typeface="FZLTZHB--B51-0"/>
                <a:cs typeface="FZLTZHB--B51-0"/>
              </a:rPr>
              <a:t>a</a:t>
            </a:r>
            <a:r>
              <a:rPr sz="2000" b="1" spc="-10" dirty="0">
                <a:latin typeface="FZLTZHB--B51-0"/>
                <a:cs typeface="FZLTZHB--B51-0"/>
              </a:rPr>
              <a:t>ct</a:t>
            </a:r>
            <a:r>
              <a:rPr sz="2000" b="1" spc="-25" dirty="0">
                <a:latin typeface="FZLTZHB--B51-0"/>
                <a:cs typeface="FZLTZHB--B51-0"/>
              </a:rPr>
              <a:t>o</a:t>
            </a:r>
            <a:r>
              <a:rPr sz="2000" b="1" spc="229" dirty="0">
                <a:latin typeface="FZLTZHB--B51-0"/>
                <a:cs typeface="FZLTZHB--B51-0"/>
              </a:rPr>
              <a:t>r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433070">
              <a:lnSpc>
                <a:spcPct val="100000"/>
              </a:lnSpc>
              <a:spcBef>
                <a:spcPts val="480"/>
              </a:spcBef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ls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 marL="12700" marR="5080" indent="978535">
              <a:lnSpc>
                <a:spcPct val="120000"/>
              </a:lnSpc>
              <a:tabLst>
                <a:tab pos="1828800" algn="l"/>
                <a:tab pos="2108200" algn="l"/>
              </a:tabLst>
            </a:pP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-200" dirty="0">
                <a:latin typeface="FZLTZHB--B51-0"/>
                <a:cs typeface="FZLTZHB--B51-0"/>
              </a:rPr>
              <a:t>yup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90" dirty="0">
                <a:latin typeface="FZLTZHB--B51-0"/>
                <a:cs typeface="FZLTZHB--B51-0"/>
              </a:rPr>
              <a:t>da</a:t>
            </a:r>
            <a:r>
              <a:rPr sz="2000" b="1" spc="-185" dirty="0">
                <a:latin typeface="FZLTZHB--B51-0"/>
                <a:cs typeface="FZLTZHB--B51-0"/>
              </a:rPr>
              <a:t>y</a:t>
            </a:r>
            <a:r>
              <a:rPr sz="2000" b="1" spc="-235" dirty="0">
                <a:latin typeface="FZLTZHB--B51-0"/>
                <a:cs typeface="FZLTZHB--B51-0"/>
              </a:rPr>
              <a:t>up</a:t>
            </a:r>
            <a:r>
              <a:rPr sz="2000" b="1" spc="150" dirty="0">
                <a:latin typeface="FZLTZHB--B51-0"/>
                <a:cs typeface="FZLTZHB--B51-0"/>
              </a:rPr>
              <a:t>*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160" dirty="0">
                <a:latin typeface="FZLTZHB--B51-0"/>
                <a:cs typeface="FZLTZHB--B51-0"/>
              </a:rPr>
              <a:t>1+d</a:t>
            </a:r>
            <a:r>
              <a:rPr sz="2000" b="1" spc="-180" dirty="0">
                <a:latin typeface="FZLTZHB--B51-0"/>
                <a:cs typeface="FZLTZHB--B51-0"/>
              </a:rPr>
              <a:t>a</a:t>
            </a:r>
            <a:r>
              <a:rPr sz="2000" b="1" spc="20" dirty="0">
                <a:latin typeface="FZLTZHB--B51-0"/>
                <a:cs typeface="FZLTZHB--B51-0"/>
              </a:rPr>
              <a:t>yf</a:t>
            </a:r>
            <a:r>
              <a:rPr sz="2000" b="1" spc="15" dirty="0">
                <a:latin typeface="FZLTZHB--B51-0"/>
                <a:cs typeface="FZLTZHB--B51-0"/>
              </a:rPr>
              <a:t>a</a:t>
            </a:r>
            <a:r>
              <a:rPr sz="2000" b="1" spc="-10" dirty="0">
                <a:latin typeface="FZLTZHB--B51-0"/>
                <a:cs typeface="FZLTZHB--B51-0"/>
              </a:rPr>
              <a:t>ct</a:t>
            </a:r>
            <a:r>
              <a:rPr sz="2000" b="1" spc="-25" dirty="0">
                <a:latin typeface="FZLTZHB--B51-0"/>
                <a:cs typeface="FZLTZHB--B51-0"/>
              </a:rPr>
              <a:t>o</a:t>
            </a:r>
            <a:r>
              <a:rPr sz="2000" b="1" spc="229" dirty="0">
                <a:latin typeface="FZLTZHB--B51-0"/>
                <a:cs typeface="FZLTZHB--B51-0"/>
              </a:rPr>
              <a:t>r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endParaRPr lang="en-US" altLang="zh-CN" sz="2000" b="1" spc="215" dirty="0">
              <a:latin typeface="FZLTZHB--B51-0"/>
              <a:cs typeface="FZLTZHB--B51-0"/>
            </a:endParaRPr>
          </a:p>
          <a:p>
            <a:pPr marL="12700" marR="5080" indent="978535">
              <a:lnSpc>
                <a:spcPct val="120000"/>
              </a:lnSpc>
              <a:tabLst>
                <a:tab pos="1828800" algn="l"/>
                <a:tab pos="2108200" algn="l"/>
              </a:tabLst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工作日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力量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：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{:</a:t>
            </a:r>
            <a:r>
              <a:rPr sz="20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2f}</a:t>
            </a:r>
            <a:r>
              <a:rPr sz="20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latin typeface="FZLTZHB--B51-0"/>
                <a:cs typeface="FZLTZHB--B51-0"/>
              </a:rPr>
              <a:t>.format(</a:t>
            </a:r>
            <a:r>
              <a:rPr sz="2000" b="1" spc="-190" dirty="0">
                <a:latin typeface="FZLTZHB--B51-0"/>
                <a:cs typeface="FZLTZHB--B51-0"/>
              </a:rPr>
              <a:t>da</a:t>
            </a:r>
            <a:r>
              <a:rPr sz="2000" b="1" spc="-185" dirty="0">
                <a:latin typeface="FZLTZHB--B51-0"/>
                <a:cs typeface="FZLTZHB--B51-0"/>
              </a:rPr>
              <a:t>y</a:t>
            </a:r>
            <a:r>
              <a:rPr sz="2000" b="1" spc="-235" dirty="0">
                <a:latin typeface="FZLTZHB--B51-0"/>
                <a:cs typeface="FZLTZHB--B51-0"/>
              </a:rPr>
              <a:t>up</a:t>
            </a:r>
            <a:r>
              <a:rPr sz="2000" b="1" spc="300" dirty="0"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1665" y="2082800"/>
            <a:ext cx="2736850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985" marR="5080" indent="-629920">
              <a:lnSpc>
                <a:spcPct val="150000"/>
              </a:lnSpc>
            </a:pP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采用循环模拟</a:t>
            </a:r>
            <a:r>
              <a:rPr sz="1800" b="1" spc="110" dirty="0">
                <a:solidFill>
                  <a:srgbClr val="006FC0"/>
                </a:solidFill>
                <a:latin typeface="Arial"/>
                <a:cs typeface="Arial"/>
              </a:rPr>
              <a:t>365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天的过程 抽象</a:t>
            </a:r>
            <a:r>
              <a:rPr sz="1800" b="1" spc="9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18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自动化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/>
          <p:nvPr/>
        </p:nvSpPr>
        <p:spPr>
          <a:xfrm>
            <a:off x="3348228" y="2061972"/>
            <a:ext cx="3447415" cy="1036319"/>
          </a:xfrm>
          <a:custGeom>
            <a:avLst/>
            <a:gdLst/>
            <a:ahLst/>
            <a:cxnLst/>
            <a:rect l="l" t="t" r="r" b="b"/>
            <a:pathLst>
              <a:path w="3447415" h="1036319">
                <a:moveTo>
                  <a:pt x="0" y="0"/>
                </a:moveTo>
                <a:lnTo>
                  <a:pt x="3447287" y="0"/>
                </a:lnTo>
                <a:lnTo>
                  <a:pt x="3447287" y="1036319"/>
                </a:lnTo>
                <a:lnTo>
                  <a:pt x="0" y="1036319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739" y="1529255"/>
            <a:ext cx="8813800" cy="312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8419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工作日的力量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550">
              <a:latin typeface="Times New Roman"/>
              <a:cs typeface="Times New Roman"/>
            </a:endParaRPr>
          </a:p>
          <a:p>
            <a:pPr marR="482600" algn="ctr">
              <a:lnSpc>
                <a:spcPct val="100000"/>
              </a:lnSpc>
              <a:tabLst>
                <a:tab pos="5588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dirty="0">
                <a:latin typeface="Heiti SC"/>
                <a:cs typeface="Heiti SC"/>
              </a:rPr>
              <a:t>运行结果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0020FF"/>
                </a:solidFill>
                <a:latin typeface="Heiti SC"/>
                <a:cs typeface="Heiti SC"/>
              </a:rPr>
              <a:t>工作日的力量：</a:t>
            </a:r>
            <a:r>
              <a:rPr sz="2000" b="1" spc="-65" dirty="0">
                <a:solidFill>
                  <a:srgbClr val="0020FF"/>
                </a:solidFill>
                <a:latin typeface="FZLTZHB--B51-0"/>
                <a:cs typeface="FZLTZHB--B51-0"/>
              </a:rPr>
              <a:t>4.63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117850" algn="l"/>
                <a:tab pos="6243955" algn="l"/>
              </a:tabLst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00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77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00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92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17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01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92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78</a:t>
            </a:r>
            <a:endParaRPr sz="2800">
              <a:latin typeface="Arial"/>
              <a:cs typeface="Arial"/>
            </a:endParaRPr>
          </a:p>
          <a:p>
            <a:pPr marR="67945" algn="ctr">
              <a:lnSpc>
                <a:spcPct val="100000"/>
              </a:lnSpc>
              <a:spcBef>
                <a:spcPts val="2510"/>
              </a:spcBef>
            </a:pPr>
            <a:r>
              <a:rPr sz="2000" b="1" dirty="0">
                <a:latin typeface="Heiti SC"/>
                <a:cs typeface="Heiti SC"/>
              </a:rPr>
              <a:t>尽管工作日提高</a:t>
            </a:r>
            <a:r>
              <a:rPr sz="2000" b="1" spc="80" dirty="0">
                <a:latin typeface="Arial"/>
                <a:cs typeface="Arial"/>
              </a:rPr>
              <a:t>1</a:t>
            </a:r>
            <a:r>
              <a:rPr sz="2000" b="1" spc="135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，</a:t>
            </a:r>
            <a:r>
              <a:rPr sz="2000" b="1" spc="-15" dirty="0">
                <a:latin typeface="Heiti SC"/>
                <a:cs typeface="Heiti SC"/>
              </a:rPr>
              <a:t>但</a:t>
            </a:r>
            <a:r>
              <a:rPr sz="2000" b="1" dirty="0">
                <a:latin typeface="Heiti SC"/>
                <a:cs typeface="Heiti SC"/>
              </a:rPr>
              <a:t>总体</a:t>
            </a:r>
            <a:r>
              <a:rPr sz="2000" b="1" spc="-15" dirty="0">
                <a:latin typeface="Heiti SC"/>
                <a:cs typeface="Heiti SC"/>
              </a:rPr>
              <a:t>效</a:t>
            </a:r>
            <a:r>
              <a:rPr sz="2000" b="1" dirty="0">
                <a:latin typeface="Heiti SC"/>
                <a:cs typeface="Heiti SC"/>
              </a:rPr>
              <a:t>果介</a:t>
            </a:r>
            <a:r>
              <a:rPr sz="2000" b="1" spc="-15" dirty="0">
                <a:latin typeface="Heiti SC"/>
                <a:cs typeface="Heiti SC"/>
              </a:rPr>
              <a:t>于</a:t>
            </a:r>
            <a:r>
              <a:rPr sz="2000" b="1" spc="295" dirty="0">
                <a:latin typeface="Arial"/>
                <a:cs typeface="Arial"/>
              </a:rPr>
              <a:t>1</a:t>
            </a:r>
            <a:r>
              <a:rPr sz="2000" b="1" spc="520" dirty="0">
                <a:latin typeface="Arial"/>
                <a:cs typeface="Arial"/>
              </a:rPr>
              <a:t>‰</a:t>
            </a:r>
            <a:r>
              <a:rPr sz="2000" b="1" dirty="0">
                <a:latin typeface="Heiti SC"/>
                <a:cs typeface="Heiti SC"/>
              </a:rPr>
              <a:t>和</a:t>
            </a:r>
            <a:r>
              <a:rPr sz="2000" b="1" spc="295" dirty="0">
                <a:latin typeface="Arial"/>
                <a:cs typeface="Arial"/>
              </a:rPr>
              <a:t>5</a:t>
            </a:r>
            <a:r>
              <a:rPr sz="2000" b="1" spc="520" dirty="0">
                <a:latin typeface="Arial"/>
                <a:cs typeface="Arial"/>
              </a:rPr>
              <a:t>‰</a:t>
            </a:r>
            <a:r>
              <a:rPr sz="2000" b="1" dirty="0">
                <a:latin typeface="Heiti SC"/>
                <a:cs typeface="Heiti SC"/>
              </a:rPr>
              <a:t>的力</a:t>
            </a:r>
            <a:r>
              <a:rPr sz="2000" b="1" spc="-15" dirty="0">
                <a:latin typeface="Heiti SC"/>
                <a:cs typeface="Heiti SC"/>
              </a:rPr>
              <a:t>量</a:t>
            </a:r>
            <a:r>
              <a:rPr sz="2000" b="1" dirty="0">
                <a:latin typeface="Heiti SC"/>
                <a:cs typeface="Heiti SC"/>
              </a:rPr>
              <a:t>之间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2948" y="2302972"/>
            <a:ext cx="5659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天天向上的力量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第四问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276" y="1529255"/>
            <a:ext cx="8321040" cy="242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096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工作日的努力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000" spc="200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Heiti SC"/>
                <a:cs typeface="Heiti SC"/>
              </a:rPr>
              <a:t>工作日模式要努力到什</a:t>
            </a:r>
            <a:r>
              <a:rPr sz="2000" b="1" spc="-15" dirty="0">
                <a:latin typeface="Heiti SC"/>
                <a:cs typeface="Heiti SC"/>
              </a:rPr>
              <a:t>么</a:t>
            </a:r>
            <a:r>
              <a:rPr sz="2000" b="1" dirty="0">
                <a:latin typeface="Heiti SC"/>
                <a:cs typeface="Heiti SC"/>
              </a:rPr>
              <a:t>水平</a:t>
            </a:r>
            <a:r>
              <a:rPr sz="2000" b="1" spc="-15" dirty="0">
                <a:latin typeface="Heiti SC"/>
                <a:cs typeface="Heiti SC"/>
              </a:rPr>
              <a:t>，</a:t>
            </a:r>
            <a:r>
              <a:rPr sz="2000" b="1" dirty="0">
                <a:latin typeface="Heiti SC"/>
                <a:cs typeface="Heiti SC"/>
              </a:rPr>
              <a:t>才能</a:t>
            </a:r>
            <a:r>
              <a:rPr sz="2000" b="1" spc="-15" dirty="0">
                <a:latin typeface="Heiti SC"/>
                <a:cs typeface="Heiti SC"/>
              </a:rPr>
              <a:t>与</a:t>
            </a:r>
            <a:r>
              <a:rPr sz="2000" b="1" dirty="0">
                <a:latin typeface="Heiti SC"/>
                <a:cs typeface="Heiti SC"/>
              </a:rPr>
              <a:t>每天</a:t>
            </a:r>
            <a:r>
              <a:rPr sz="2000" b="1" spc="-15" dirty="0">
                <a:latin typeface="Heiti SC"/>
                <a:cs typeface="Heiti SC"/>
              </a:rPr>
              <a:t>努</a:t>
            </a:r>
            <a:r>
              <a:rPr sz="2000" b="1" dirty="0">
                <a:latin typeface="Heiti SC"/>
                <a:cs typeface="Heiti SC"/>
              </a:rPr>
              <a:t>力</a:t>
            </a:r>
            <a:r>
              <a:rPr sz="2000" b="1" spc="80" dirty="0">
                <a:latin typeface="Arial"/>
                <a:cs typeface="Arial"/>
              </a:rPr>
              <a:t>1</a:t>
            </a:r>
            <a:r>
              <a:rPr sz="2000" b="1" spc="120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一样？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200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60" dirty="0">
                <a:latin typeface="Arial"/>
                <a:cs typeface="Arial"/>
              </a:rPr>
              <a:t>A</a:t>
            </a:r>
            <a:r>
              <a:rPr sz="2000" b="1" dirty="0">
                <a:latin typeface="Heiti SC"/>
                <a:cs typeface="Heiti SC"/>
              </a:rPr>
              <a:t>君</a:t>
            </a:r>
            <a:r>
              <a:rPr sz="2000" b="1" spc="-95" dirty="0">
                <a:latin typeface="Arial"/>
                <a:cs typeface="Arial"/>
              </a:rPr>
              <a:t>: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一年</a:t>
            </a:r>
            <a:r>
              <a:rPr sz="2000" b="1" spc="120" dirty="0">
                <a:latin typeface="Arial"/>
                <a:cs typeface="Arial"/>
              </a:rPr>
              <a:t>365</a:t>
            </a:r>
            <a:r>
              <a:rPr sz="2000" b="1" dirty="0">
                <a:latin typeface="Heiti SC"/>
                <a:cs typeface="Heiti SC"/>
              </a:rPr>
              <a:t>天，每天进步</a:t>
            </a:r>
            <a:r>
              <a:rPr sz="2000" b="1" spc="105" dirty="0">
                <a:latin typeface="Arial"/>
                <a:cs typeface="Arial"/>
              </a:rPr>
              <a:t>1%</a:t>
            </a:r>
            <a:r>
              <a:rPr sz="2000" b="1" dirty="0">
                <a:latin typeface="Heiti SC"/>
                <a:cs typeface="Heiti SC"/>
              </a:rPr>
              <a:t>，不</a:t>
            </a:r>
            <a:r>
              <a:rPr sz="2000" b="1" spc="-15" dirty="0">
                <a:latin typeface="Heiti SC"/>
                <a:cs typeface="Heiti SC"/>
              </a:rPr>
              <a:t>停</a:t>
            </a:r>
            <a:r>
              <a:rPr sz="2000" b="1" dirty="0">
                <a:latin typeface="Heiti SC"/>
                <a:cs typeface="Heiti SC"/>
              </a:rPr>
              <a:t>歇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200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80" dirty="0">
                <a:latin typeface="Arial"/>
                <a:cs typeface="Arial"/>
              </a:rPr>
              <a:t>B</a:t>
            </a:r>
            <a:r>
              <a:rPr sz="2000" b="1" dirty="0">
                <a:latin typeface="Heiti SC"/>
                <a:cs typeface="Heiti SC"/>
              </a:rPr>
              <a:t>君</a:t>
            </a:r>
            <a:r>
              <a:rPr sz="2000" b="1" spc="-95" dirty="0">
                <a:latin typeface="Arial"/>
                <a:cs typeface="Arial"/>
              </a:rPr>
              <a:t>: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一年</a:t>
            </a:r>
            <a:r>
              <a:rPr sz="2000" b="1" spc="120" dirty="0">
                <a:latin typeface="Arial"/>
                <a:cs typeface="Arial"/>
              </a:rPr>
              <a:t>365</a:t>
            </a:r>
            <a:r>
              <a:rPr sz="2000" b="1" dirty="0">
                <a:latin typeface="Heiti SC"/>
                <a:cs typeface="Heiti SC"/>
              </a:rPr>
              <a:t>天，每周工作</a:t>
            </a:r>
            <a:r>
              <a:rPr sz="2000" b="1" spc="120" dirty="0">
                <a:latin typeface="Arial"/>
                <a:cs typeface="Arial"/>
              </a:rPr>
              <a:t>5</a:t>
            </a:r>
            <a:r>
              <a:rPr sz="2000" b="1" dirty="0">
                <a:latin typeface="Heiti SC"/>
                <a:cs typeface="Heiti SC"/>
              </a:rPr>
              <a:t>天休息</a:t>
            </a:r>
            <a:r>
              <a:rPr sz="2000" b="1" spc="120" dirty="0">
                <a:latin typeface="Arial"/>
                <a:cs typeface="Arial"/>
              </a:rPr>
              <a:t>2</a:t>
            </a:r>
            <a:r>
              <a:rPr sz="2000" b="1" dirty="0">
                <a:latin typeface="Heiti SC"/>
                <a:cs typeface="Heiti SC"/>
              </a:rPr>
              <a:t>天</a:t>
            </a:r>
            <a:r>
              <a:rPr sz="2000" b="1" spc="-15" dirty="0">
                <a:latin typeface="Heiti SC"/>
                <a:cs typeface="Heiti SC"/>
              </a:rPr>
              <a:t>，</a:t>
            </a:r>
            <a:r>
              <a:rPr sz="2000" b="1" dirty="0">
                <a:latin typeface="Heiti SC"/>
                <a:cs typeface="Heiti SC"/>
              </a:rPr>
              <a:t>休息</a:t>
            </a:r>
            <a:r>
              <a:rPr sz="2000" b="1" spc="-15" dirty="0">
                <a:latin typeface="Heiti SC"/>
                <a:cs typeface="Heiti SC"/>
              </a:rPr>
              <a:t>日</a:t>
            </a:r>
            <a:r>
              <a:rPr sz="2000" b="1" dirty="0">
                <a:latin typeface="Heiti SC"/>
                <a:cs typeface="Heiti SC"/>
              </a:rPr>
              <a:t>下降</a:t>
            </a:r>
            <a:r>
              <a:rPr sz="2000" b="1" spc="80" dirty="0">
                <a:latin typeface="Arial"/>
                <a:cs typeface="Arial"/>
              </a:rPr>
              <a:t>1</a:t>
            </a:r>
            <a:r>
              <a:rPr sz="2000" b="1" spc="120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，</a:t>
            </a:r>
            <a:r>
              <a:rPr sz="2000" b="1" spc="-15" dirty="0">
                <a:latin typeface="Heiti SC"/>
                <a:cs typeface="Heiti SC"/>
              </a:rPr>
              <a:t>要</a:t>
            </a:r>
            <a:r>
              <a:rPr sz="2000" b="1" dirty="0">
                <a:latin typeface="Heiti SC"/>
                <a:cs typeface="Heiti SC"/>
              </a:rPr>
              <a:t>多努</a:t>
            </a:r>
            <a:r>
              <a:rPr sz="2000" b="1" spc="-15" dirty="0">
                <a:latin typeface="Heiti SC"/>
                <a:cs typeface="Heiti SC"/>
              </a:rPr>
              <a:t>力</a:t>
            </a:r>
            <a:r>
              <a:rPr sz="2000" b="1" dirty="0">
                <a:latin typeface="Heiti SC"/>
                <a:cs typeface="Heiti SC"/>
              </a:rPr>
              <a:t>呢？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9352" y="4424171"/>
            <a:ext cx="216535" cy="361315"/>
          </a:xfrm>
          <a:custGeom>
            <a:avLst/>
            <a:gdLst/>
            <a:ahLst/>
            <a:cxnLst/>
            <a:rect l="l" t="t" r="r" b="b"/>
            <a:pathLst>
              <a:path w="216535" h="361314">
                <a:moveTo>
                  <a:pt x="108204" y="0"/>
                </a:moveTo>
                <a:lnTo>
                  <a:pt x="108204" y="90296"/>
                </a:lnTo>
                <a:lnTo>
                  <a:pt x="0" y="90296"/>
                </a:lnTo>
                <a:lnTo>
                  <a:pt x="0" y="270890"/>
                </a:lnTo>
                <a:lnTo>
                  <a:pt x="108204" y="270890"/>
                </a:lnTo>
                <a:lnTo>
                  <a:pt x="108204" y="361187"/>
                </a:lnTo>
                <a:lnTo>
                  <a:pt x="216408" y="180593"/>
                </a:lnTo>
                <a:lnTo>
                  <a:pt x="108204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8732" y="4421042"/>
            <a:ext cx="3932554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spc="-4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-18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800" spc="1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spc="15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spc="-16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笨办</a:t>
            </a:r>
            <a:r>
              <a:rPr sz="2400" b="1" spc="-15" dirty="0">
                <a:latin typeface="Heiti SC"/>
                <a:cs typeface="Heiti SC"/>
              </a:rPr>
              <a:t>法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试错</a:t>
            </a: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167" y="4422671"/>
            <a:ext cx="274574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..</a:t>
            </a:r>
            <a:r>
              <a:rPr sz="2800" spc="4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spc="13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计算思维</a:t>
            </a: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57170" y="1529255"/>
            <a:ext cx="30460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工作日的努力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2394" y="2291730"/>
            <a:ext cx="16814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0" dirty="0">
                <a:latin typeface="Arial"/>
                <a:cs typeface="Arial"/>
              </a:rPr>
              <a:t>A</a:t>
            </a:r>
            <a:r>
              <a:rPr sz="2000" b="1" spc="-15" dirty="0">
                <a:latin typeface="Heiti SC"/>
                <a:cs typeface="Heiti SC"/>
              </a:rPr>
              <a:t>君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365,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120" dirty="0">
                <a:latin typeface="Arial"/>
                <a:cs typeface="Arial"/>
              </a:rPr>
              <a:t>1</a:t>
            </a:r>
            <a:r>
              <a:rPr sz="2000" b="1" spc="90" dirty="0">
                <a:latin typeface="Arial"/>
                <a:cs typeface="Arial"/>
              </a:rPr>
              <a:t>%)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9498" y="2213610"/>
            <a:ext cx="2047239" cy="425450"/>
          </a:xfrm>
          <a:custGeom>
            <a:avLst/>
            <a:gdLst/>
            <a:ahLst/>
            <a:cxnLst/>
            <a:rect l="l" t="t" r="r" b="b"/>
            <a:pathLst>
              <a:path w="2047239" h="425450">
                <a:moveTo>
                  <a:pt x="0" y="0"/>
                </a:moveTo>
                <a:lnTo>
                  <a:pt x="2046731" y="0"/>
                </a:lnTo>
                <a:lnTo>
                  <a:pt x="2046731" y="425195"/>
                </a:lnTo>
                <a:lnTo>
                  <a:pt x="0" y="425195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8808" y="2297894"/>
            <a:ext cx="19494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80" dirty="0">
                <a:latin typeface="Arial"/>
                <a:cs typeface="Arial"/>
              </a:rPr>
              <a:t>B</a:t>
            </a:r>
            <a:r>
              <a:rPr sz="2000" b="1" dirty="0">
                <a:latin typeface="Heiti SC"/>
                <a:cs typeface="Heiti SC"/>
              </a:rPr>
              <a:t>君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dirty="0">
                <a:latin typeface="Heiti SC"/>
                <a:cs typeface="Heiti SC"/>
              </a:rPr>
              <a:t>工作日</a:t>
            </a:r>
            <a:r>
              <a:rPr sz="2000" b="1" spc="15" dirty="0">
                <a:latin typeface="Arial"/>
                <a:cs typeface="Arial"/>
              </a:rPr>
              <a:t>,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x</a:t>
            </a:r>
            <a:r>
              <a:rPr sz="2000" b="1" spc="95" dirty="0">
                <a:latin typeface="Arial"/>
                <a:cs typeface="Arial"/>
              </a:rPr>
              <a:t>%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89150" y="2638805"/>
            <a:ext cx="26034" cy="391160"/>
          </a:xfrm>
          <a:custGeom>
            <a:avLst/>
            <a:gdLst/>
            <a:ahLst/>
            <a:cxnLst/>
            <a:rect l="l" t="t" r="r" b="b"/>
            <a:pathLst>
              <a:path w="26035" h="391160">
                <a:moveTo>
                  <a:pt x="0" y="391020"/>
                </a:moveTo>
                <a:lnTo>
                  <a:pt x="25908" y="391020"/>
                </a:lnTo>
                <a:lnTo>
                  <a:pt x="25908" y="0"/>
                </a:lnTo>
                <a:lnTo>
                  <a:pt x="0" y="0"/>
                </a:lnTo>
                <a:lnTo>
                  <a:pt x="0" y="39102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3434" y="3396234"/>
            <a:ext cx="1727200" cy="594360"/>
          </a:xfrm>
          <a:custGeom>
            <a:avLst/>
            <a:gdLst/>
            <a:ahLst/>
            <a:cxnLst/>
            <a:rect l="l" t="t" r="r" b="b"/>
            <a:pathLst>
              <a:path w="1727200" h="594360">
                <a:moveTo>
                  <a:pt x="0" y="297180"/>
                </a:moveTo>
                <a:lnTo>
                  <a:pt x="863346" y="0"/>
                </a:lnTo>
                <a:lnTo>
                  <a:pt x="1726692" y="297180"/>
                </a:lnTo>
                <a:lnTo>
                  <a:pt x="863346" y="594360"/>
                </a:lnTo>
                <a:lnTo>
                  <a:pt x="0" y="297180"/>
                </a:lnTo>
                <a:close/>
              </a:path>
            </a:pathLst>
          </a:custGeom>
          <a:ln w="25907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0591" y="2637280"/>
            <a:ext cx="26034" cy="380365"/>
          </a:xfrm>
          <a:custGeom>
            <a:avLst/>
            <a:gdLst/>
            <a:ahLst/>
            <a:cxnLst/>
            <a:rect l="l" t="t" r="r" b="b"/>
            <a:pathLst>
              <a:path w="26035" h="380364">
                <a:moveTo>
                  <a:pt x="0" y="380326"/>
                </a:moveTo>
                <a:lnTo>
                  <a:pt x="25907" y="380326"/>
                </a:lnTo>
                <a:lnTo>
                  <a:pt x="25907" y="0"/>
                </a:lnTo>
                <a:lnTo>
                  <a:pt x="0" y="0"/>
                </a:lnTo>
                <a:lnTo>
                  <a:pt x="0" y="38032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2866" y="3019044"/>
            <a:ext cx="3169920" cy="0"/>
          </a:xfrm>
          <a:custGeom>
            <a:avLst/>
            <a:gdLst/>
            <a:ahLst/>
            <a:cxnLst/>
            <a:rect l="l" t="t" r="r" b="b"/>
            <a:pathLst>
              <a:path w="3169920">
                <a:moveTo>
                  <a:pt x="0" y="0"/>
                </a:moveTo>
                <a:lnTo>
                  <a:pt x="3169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72367" y="2638044"/>
            <a:ext cx="2540" cy="381000"/>
          </a:xfrm>
          <a:custGeom>
            <a:avLst/>
            <a:gdLst/>
            <a:ahLst/>
            <a:cxnLst/>
            <a:rect l="l" t="t" r="r" b="b"/>
            <a:pathLst>
              <a:path w="2539" h="381000">
                <a:moveTo>
                  <a:pt x="0" y="381000"/>
                </a:moveTo>
                <a:lnTo>
                  <a:pt x="1940" y="381000"/>
                </a:lnTo>
                <a:lnTo>
                  <a:pt x="194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2866" y="3017520"/>
            <a:ext cx="3169920" cy="0"/>
          </a:xfrm>
          <a:custGeom>
            <a:avLst/>
            <a:gdLst/>
            <a:ahLst/>
            <a:cxnLst/>
            <a:rect l="l" t="t" r="r" b="b"/>
            <a:pathLst>
              <a:path w="3169920">
                <a:moveTo>
                  <a:pt x="0" y="0"/>
                </a:moveTo>
                <a:lnTo>
                  <a:pt x="3169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1342" y="2639567"/>
            <a:ext cx="1905" cy="389890"/>
          </a:xfrm>
          <a:custGeom>
            <a:avLst/>
            <a:gdLst/>
            <a:ahLst/>
            <a:cxnLst/>
            <a:rect l="l" t="t" r="r" b="b"/>
            <a:pathLst>
              <a:path w="1905" h="389889">
                <a:moveTo>
                  <a:pt x="0" y="389498"/>
                </a:moveTo>
                <a:lnTo>
                  <a:pt x="1524" y="389498"/>
                </a:lnTo>
                <a:lnTo>
                  <a:pt x="1524" y="0"/>
                </a:lnTo>
                <a:lnTo>
                  <a:pt x="0" y="0"/>
                </a:lnTo>
                <a:lnTo>
                  <a:pt x="0" y="389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2103" y="3005326"/>
            <a:ext cx="3171190" cy="26034"/>
          </a:xfrm>
          <a:custGeom>
            <a:avLst/>
            <a:gdLst/>
            <a:ahLst/>
            <a:cxnLst/>
            <a:rect l="l" t="t" r="r" b="b"/>
            <a:pathLst>
              <a:path w="3171190" h="26035">
                <a:moveTo>
                  <a:pt x="0" y="25908"/>
                </a:moveTo>
                <a:lnTo>
                  <a:pt x="3171024" y="25908"/>
                </a:lnTo>
                <a:lnTo>
                  <a:pt x="3171024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16017" y="3019044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7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16017" y="3018280"/>
            <a:ext cx="0" cy="327025"/>
          </a:xfrm>
          <a:custGeom>
            <a:avLst/>
            <a:gdLst/>
            <a:ahLst/>
            <a:cxnLst/>
            <a:rect l="l" t="t" r="r" b="b"/>
            <a:pathLst>
              <a:path h="327025">
                <a:moveTo>
                  <a:pt x="0" y="0"/>
                </a:moveTo>
                <a:lnTo>
                  <a:pt x="0" y="32647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7158" y="331885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4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94109" y="3548254"/>
            <a:ext cx="10439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比较一下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64790" y="3694176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208671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1502" y="3694176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9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4790" y="3695081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208671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65221" y="3259830"/>
            <a:ext cx="0" cy="448309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78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4028" y="3693414"/>
            <a:ext cx="2088514" cy="2540"/>
          </a:xfrm>
          <a:custGeom>
            <a:avLst/>
            <a:gdLst/>
            <a:ahLst/>
            <a:cxnLst/>
            <a:rect l="l" t="t" r="r" b="b"/>
            <a:pathLst>
              <a:path w="2088514" h="2539">
                <a:moveTo>
                  <a:pt x="2088235" y="0"/>
                </a:moveTo>
                <a:lnTo>
                  <a:pt x="0" y="242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4793" y="2526793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>
                <a:moveTo>
                  <a:pt x="31367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8470" y="252679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4793" y="2528316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>
                <a:moveTo>
                  <a:pt x="31367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64963" y="2517647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4031" y="2527555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263385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01508" y="248869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0" y="0"/>
                </a:moveTo>
                <a:lnTo>
                  <a:pt x="25907" y="38862"/>
                </a:lnTo>
                <a:lnTo>
                  <a:pt x="0" y="77724"/>
                </a:lnTo>
                <a:lnTo>
                  <a:pt x="77723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64029" y="2516885"/>
            <a:ext cx="1905" cy="370840"/>
          </a:xfrm>
          <a:custGeom>
            <a:avLst/>
            <a:gdLst/>
            <a:ahLst/>
            <a:cxnLst/>
            <a:rect l="l" t="t" r="r" b="b"/>
            <a:pathLst>
              <a:path w="1905" h="370839">
                <a:moveTo>
                  <a:pt x="0" y="0"/>
                </a:moveTo>
                <a:lnTo>
                  <a:pt x="1866" y="370573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4027" y="3259073"/>
            <a:ext cx="2540" cy="449580"/>
          </a:xfrm>
          <a:custGeom>
            <a:avLst/>
            <a:gdLst/>
            <a:ahLst/>
            <a:cxnLst/>
            <a:rect l="l" t="t" r="r" b="b"/>
            <a:pathLst>
              <a:path w="2539" h="449579">
                <a:moveTo>
                  <a:pt x="2387" y="0"/>
                </a:moveTo>
                <a:lnTo>
                  <a:pt x="0" y="449326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92173" y="2977236"/>
            <a:ext cx="11582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把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-5" dirty="0">
                <a:latin typeface="Heiti SC"/>
                <a:cs typeface="Heiti SC"/>
              </a:rPr>
              <a:t>再加点儿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34165" y="3416064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比不过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29734" y="3997452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36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29735" y="399669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33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0877" y="4334119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862" y="77724"/>
                </a:lnTo>
                <a:lnTo>
                  <a:pt x="64770" y="25908"/>
                </a:lnTo>
                <a:lnTo>
                  <a:pt x="38862" y="25908"/>
                </a:lnTo>
                <a:lnTo>
                  <a:pt x="0" y="0"/>
                </a:lnTo>
                <a:close/>
              </a:path>
              <a:path w="78104" h="78104">
                <a:moveTo>
                  <a:pt x="77724" y="0"/>
                </a:moveTo>
                <a:lnTo>
                  <a:pt x="38862" y="25908"/>
                </a:lnTo>
                <a:lnTo>
                  <a:pt x="64770" y="25908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966340" y="4100798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比上了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40437" y="4469292"/>
            <a:ext cx="5499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输出</a:t>
            </a:r>
            <a:r>
              <a:rPr sz="1600" b="1" spc="4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16330" y="2910077"/>
            <a:ext cx="1300480" cy="356870"/>
          </a:xfrm>
          <a:custGeom>
            <a:avLst/>
            <a:gdLst/>
            <a:ahLst/>
            <a:cxnLst/>
            <a:rect l="l" t="t" r="r" b="b"/>
            <a:pathLst>
              <a:path w="1300480" h="356870">
                <a:moveTo>
                  <a:pt x="0" y="0"/>
                </a:moveTo>
                <a:lnTo>
                  <a:pt x="1299971" y="0"/>
                </a:lnTo>
                <a:lnTo>
                  <a:pt x="1299971" y="356615"/>
                </a:lnTo>
                <a:lnTo>
                  <a:pt x="0" y="356615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25290" y="4411217"/>
            <a:ext cx="1009015" cy="321945"/>
          </a:xfrm>
          <a:custGeom>
            <a:avLst/>
            <a:gdLst/>
            <a:ahLst/>
            <a:cxnLst/>
            <a:rect l="l" t="t" r="r" b="b"/>
            <a:pathLst>
              <a:path w="1009014" h="321945">
                <a:moveTo>
                  <a:pt x="0" y="0"/>
                </a:moveTo>
                <a:lnTo>
                  <a:pt x="1008888" y="0"/>
                </a:lnTo>
                <a:lnTo>
                  <a:pt x="1008888" y="321563"/>
                </a:lnTo>
                <a:lnTo>
                  <a:pt x="0" y="321563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28110" y="3991024"/>
            <a:ext cx="180340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25" algn="ctr">
              <a:lnSpc>
                <a:spcPct val="100000"/>
              </a:lnSpc>
            </a:pP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400" spc="-14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f..w</a:t>
            </a:r>
            <a:r>
              <a:rPr sz="2400" spc="1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400" spc="12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spc="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spc="-14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..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10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spc="-1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000" b="1" dirty="0">
                <a:latin typeface="Heiti SC"/>
                <a:cs typeface="Heiti SC"/>
              </a:rPr>
              <a:t>笨办</a:t>
            </a:r>
            <a:r>
              <a:rPr sz="2000" b="1" spc="-15" dirty="0">
                <a:latin typeface="Heiti SC"/>
                <a:cs typeface="Heiti SC"/>
              </a:rPr>
              <a:t>法</a:t>
            </a:r>
            <a:r>
              <a:rPr sz="2000" spc="-1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000" b="1" spc="-15" dirty="0">
                <a:latin typeface="Heiti SC"/>
                <a:cs typeface="Heiti SC"/>
              </a:rPr>
              <a:t>试</a:t>
            </a:r>
            <a:r>
              <a:rPr sz="2000" b="1" spc="-5" dirty="0">
                <a:latin typeface="Heiti SC"/>
                <a:cs typeface="Heiti SC"/>
              </a:rPr>
              <a:t>错</a:t>
            </a:r>
            <a:r>
              <a:rPr sz="2400" spc="9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/>
          <p:nvPr/>
        </p:nvSpPr>
        <p:spPr>
          <a:xfrm>
            <a:off x="827532" y="1132332"/>
            <a:ext cx="7777480" cy="3839210"/>
          </a:xfrm>
          <a:custGeom>
            <a:avLst/>
            <a:gdLst/>
            <a:ahLst/>
            <a:cxnLst/>
            <a:rect l="l" t="t" r="r" b="b"/>
            <a:pathLst>
              <a:path w="7777480" h="3839210">
                <a:moveTo>
                  <a:pt x="0" y="0"/>
                </a:moveTo>
                <a:lnTo>
                  <a:pt x="7776972" y="0"/>
                </a:lnTo>
                <a:lnTo>
                  <a:pt x="7776972" y="3838955"/>
                </a:lnTo>
                <a:lnTo>
                  <a:pt x="0" y="3838955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483" y="1129283"/>
            <a:ext cx="7783195" cy="3845560"/>
          </a:xfrm>
          <a:custGeom>
            <a:avLst/>
            <a:gdLst/>
            <a:ahLst/>
            <a:cxnLst/>
            <a:rect l="l" t="t" r="r" b="b"/>
            <a:pathLst>
              <a:path w="7783195" h="3845560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3842842"/>
                </a:lnTo>
                <a:lnTo>
                  <a:pt x="342" y="3843616"/>
                </a:lnTo>
                <a:lnTo>
                  <a:pt x="1435" y="3844709"/>
                </a:lnTo>
                <a:lnTo>
                  <a:pt x="2209" y="3845052"/>
                </a:lnTo>
                <a:lnTo>
                  <a:pt x="7780858" y="3845052"/>
                </a:lnTo>
                <a:lnTo>
                  <a:pt x="7781632" y="3844709"/>
                </a:lnTo>
                <a:lnTo>
                  <a:pt x="7782725" y="3843616"/>
                </a:lnTo>
                <a:lnTo>
                  <a:pt x="7783068" y="3842842"/>
                </a:lnTo>
                <a:lnTo>
                  <a:pt x="7783068" y="3842004"/>
                </a:lnTo>
                <a:lnTo>
                  <a:pt x="3048" y="3842004"/>
                </a:lnTo>
                <a:lnTo>
                  <a:pt x="3048" y="3841394"/>
                </a:lnTo>
                <a:lnTo>
                  <a:pt x="3657" y="3841394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7783195" h="3845560">
                <a:moveTo>
                  <a:pt x="3213" y="3841394"/>
                </a:moveTo>
                <a:lnTo>
                  <a:pt x="3048" y="3841394"/>
                </a:lnTo>
                <a:lnTo>
                  <a:pt x="3048" y="3842004"/>
                </a:lnTo>
                <a:lnTo>
                  <a:pt x="3479" y="3841572"/>
                </a:lnTo>
                <a:lnTo>
                  <a:pt x="3213" y="3841394"/>
                </a:lnTo>
                <a:close/>
              </a:path>
              <a:path w="7783195" h="3845560">
                <a:moveTo>
                  <a:pt x="3479" y="3841572"/>
                </a:moveTo>
                <a:lnTo>
                  <a:pt x="3048" y="3842004"/>
                </a:lnTo>
                <a:lnTo>
                  <a:pt x="3657" y="3842004"/>
                </a:lnTo>
                <a:lnTo>
                  <a:pt x="3479" y="3841572"/>
                </a:lnTo>
                <a:close/>
              </a:path>
              <a:path w="7783195" h="3845560">
                <a:moveTo>
                  <a:pt x="3657" y="3841394"/>
                </a:moveTo>
                <a:lnTo>
                  <a:pt x="3213" y="3841394"/>
                </a:lnTo>
                <a:lnTo>
                  <a:pt x="3479" y="3841572"/>
                </a:lnTo>
                <a:lnTo>
                  <a:pt x="3657" y="3842004"/>
                </a:lnTo>
                <a:lnTo>
                  <a:pt x="3657" y="3841394"/>
                </a:lnTo>
                <a:close/>
              </a:path>
              <a:path w="7783195" h="3845560">
                <a:moveTo>
                  <a:pt x="7779410" y="3841394"/>
                </a:moveTo>
                <a:lnTo>
                  <a:pt x="3657" y="3841394"/>
                </a:lnTo>
                <a:lnTo>
                  <a:pt x="3657" y="3842004"/>
                </a:lnTo>
                <a:lnTo>
                  <a:pt x="7779410" y="3842004"/>
                </a:lnTo>
                <a:lnTo>
                  <a:pt x="7779410" y="3841394"/>
                </a:lnTo>
                <a:close/>
              </a:path>
              <a:path w="7783195" h="3845560">
                <a:moveTo>
                  <a:pt x="7779588" y="3841572"/>
                </a:moveTo>
                <a:lnTo>
                  <a:pt x="7779410" y="3841838"/>
                </a:lnTo>
                <a:lnTo>
                  <a:pt x="7779410" y="3842004"/>
                </a:lnTo>
                <a:lnTo>
                  <a:pt x="7780020" y="3842004"/>
                </a:lnTo>
                <a:lnTo>
                  <a:pt x="7779588" y="3841572"/>
                </a:lnTo>
                <a:close/>
              </a:path>
              <a:path w="7783195" h="3845560">
                <a:moveTo>
                  <a:pt x="7780020" y="3841394"/>
                </a:moveTo>
                <a:lnTo>
                  <a:pt x="7779588" y="3841572"/>
                </a:lnTo>
                <a:lnTo>
                  <a:pt x="7780020" y="3842004"/>
                </a:lnTo>
                <a:lnTo>
                  <a:pt x="7780020" y="3841394"/>
                </a:lnTo>
                <a:close/>
              </a:path>
              <a:path w="7783195" h="3845560">
                <a:moveTo>
                  <a:pt x="7783068" y="3841394"/>
                </a:moveTo>
                <a:lnTo>
                  <a:pt x="7780020" y="3841394"/>
                </a:lnTo>
                <a:lnTo>
                  <a:pt x="7780020" y="3842004"/>
                </a:lnTo>
                <a:lnTo>
                  <a:pt x="7783068" y="3842004"/>
                </a:lnTo>
                <a:lnTo>
                  <a:pt x="7783068" y="3841394"/>
                </a:lnTo>
                <a:close/>
              </a:path>
              <a:path w="7783195" h="3845560">
                <a:moveTo>
                  <a:pt x="7779410" y="3048"/>
                </a:moveTo>
                <a:lnTo>
                  <a:pt x="7779410" y="3841838"/>
                </a:lnTo>
                <a:lnTo>
                  <a:pt x="7779588" y="3841572"/>
                </a:lnTo>
                <a:lnTo>
                  <a:pt x="7780020" y="3841394"/>
                </a:lnTo>
                <a:lnTo>
                  <a:pt x="7783068" y="3841394"/>
                </a:lnTo>
                <a:lnTo>
                  <a:pt x="7783068" y="3657"/>
                </a:lnTo>
                <a:lnTo>
                  <a:pt x="7779854" y="3657"/>
                </a:lnTo>
                <a:lnTo>
                  <a:pt x="7779588" y="3479"/>
                </a:lnTo>
                <a:lnTo>
                  <a:pt x="7779410" y="3048"/>
                </a:lnTo>
                <a:close/>
              </a:path>
              <a:path w="7783195" h="3845560">
                <a:moveTo>
                  <a:pt x="7777746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3839997"/>
                </a:lnTo>
                <a:lnTo>
                  <a:pt x="5321" y="3840175"/>
                </a:lnTo>
                <a:lnTo>
                  <a:pt x="7778013" y="3839997"/>
                </a:lnTo>
                <a:lnTo>
                  <a:pt x="7778191" y="3839730"/>
                </a:lnTo>
                <a:lnTo>
                  <a:pt x="7778191" y="3839565"/>
                </a:lnTo>
                <a:lnTo>
                  <a:pt x="5486" y="3839565"/>
                </a:lnTo>
                <a:lnTo>
                  <a:pt x="5486" y="3838956"/>
                </a:lnTo>
                <a:lnTo>
                  <a:pt x="6096" y="3838956"/>
                </a:lnTo>
                <a:lnTo>
                  <a:pt x="6096" y="6096"/>
                </a:lnTo>
                <a:lnTo>
                  <a:pt x="5486" y="6096"/>
                </a:lnTo>
                <a:lnTo>
                  <a:pt x="5486" y="5486"/>
                </a:lnTo>
                <a:lnTo>
                  <a:pt x="7778013" y="5486"/>
                </a:lnTo>
                <a:lnTo>
                  <a:pt x="7778013" y="5054"/>
                </a:lnTo>
                <a:lnTo>
                  <a:pt x="7777746" y="4876"/>
                </a:lnTo>
                <a:close/>
              </a:path>
              <a:path w="7783195" h="3845560">
                <a:moveTo>
                  <a:pt x="6096" y="3838956"/>
                </a:moveTo>
                <a:lnTo>
                  <a:pt x="5486" y="3838956"/>
                </a:lnTo>
                <a:lnTo>
                  <a:pt x="5486" y="3839565"/>
                </a:lnTo>
                <a:lnTo>
                  <a:pt x="6096" y="3839565"/>
                </a:lnTo>
                <a:lnTo>
                  <a:pt x="6096" y="3838956"/>
                </a:lnTo>
                <a:close/>
              </a:path>
              <a:path w="7783195" h="3845560">
                <a:moveTo>
                  <a:pt x="7776972" y="3838956"/>
                </a:moveTo>
                <a:lnTo>
                  <a:pt x="6096" y="3838956"/>
                </a:lnTo>
                <a:lnTo>
                  <a:pt x="6096" y="3839565"/>
                </a:lnTo>
                <a:lnTo>
                  <a:pt x="7776972" y="3839565"/>
                </a:lnTo>
                <a:lnTo>
                  <a:pt x="7776972" y="3838956"/>
                </a:lnTo>
                <a:close/>
              </a:path>
              <a:path w="7783195" h="3845560">
                <a:moveTo>
                  <a:pt x="7777581" y="5486"/>
                </a:moveTo>
                <a:lnTo>
                  <a:pt x="7776972" y="5486"/>
                </a:lnTo>
                <a:lnTo>
                  <a:pt x="7776972" y="3839565"/>
                </a:lnTo>
                <a:lnTo>
                  <a:pt x="7777581" y="3839565"/>
                </a:lnTo>
                <a:lnTo>
                  <a:pt x="7777581" y="3838956"/>
                </a:lnTo>
                <a:lnTo>
                  <a:pt x="7778191" y="3838956"/>
                </a:lnTo>
                <a:lnTo>
                  <a:pt x="7778013" y="6096"/>
                </a:lnTo>
                <a:lnTo>
                  <a:pt x="7777581" y="6096"/>
                </a:lnTo>
                <a:lnTo>
                  <a:pt x="7777581" y="5486"/>
                </a:lnTo>
                <a:close/>
              </a:path>
              <a:path w="7783195" h="3845560">
                <a:moveTo>
                  <a:pt x="7778191" y="3838956"/>
                </a:moveTo>
                <a:lnTo>
                  <a:pt x="7777581" y="3838956"/>
                </a:lnTo>
                <a:lnTo>
                  <a:pt x="7777581" y="3839565"/>
                </a:lnTo>
                <a:lnTo>
                  <a:pt x="7778191" y="3839565"/>
                </a:lnTo>
                <a:lnTo>
                  <a:pt x="7778191" y="3838956"/>
                </a:lnTo>
                <a:close/>
              </a:path>
              <a:path w="7783195" h="3845560">
                <a:moveTo>
                  <a:pt x="6096" y="5486"/>
                </a:moveTo>
                <a:lnTo>
                  <a:pt x="5486" y="5486"/>
                </a:lnTo>
                <a:lnTo>
                  <a:pt x="5486" y="6096"/>
                </a:lnTo>
                <a:lnTo>
                  <a:pt x="6096" y="6096"/>
                </a:lnTo>
                <a:lnTo>
                  <a:pt x="6096" y="5486"/>
                </a:lnTo>
                <a:close/>
              </a:path>
              <a:path w="7783195" h="3845560">
                <a:moveTo>
                  <a:pt x="7776972" y="5486"/>
                </a:moveTo>
                <a:lnTo>
                  <a:pt x="6096" y="5486"/>
                </a:lnTo>
                <a:lnTo>
                  <a:pt x="6096" y="6096"/>
                </a:lnTo>
                <a:lnTo>
                  <a:pt x="7776972" y="6096"/>
                </a:lnTo>
                <a:lnTo>
                  <a:pt x="7776972" y="5486"/>
                </a:lnTo>
                <a:close/>
              </a:path>
              <a:path w="7783195" h="3845560">
                <a:moveTo>
                  <a:pt x="7778013" y="5486"/>
                </a:moveTo>
                <a:lnTo>
                  <a:pt x="7777581" y="5486"/>
                </a:lnTo>
                <a:lnTo>
                  <a:pt x="7777581" y="6096"/>
                </a:lnTo>
                <a:lnTo>
                  <a:pt x="7778013" y="6096"/>
                </a:lnTo>
                <a:lnTo>
                  <a:pt x="7778013" y="5486"/>
                </a:lnTo>
                <a:close/>
              </a:path>
              <a:path w="7783195" h="3845560">
                <a:moveTo>
                  <a:pt x="3048" y="3048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8"/>
                </a:lnTo>
                <a:close/>
              </a:path>
              <a:path w="7783195" h="3845560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7783195" h="3845560">
                <a:moveTo>
                  <a:pt x="7779410" y="3048"/>
                </a:moveTo>
                <a:lnTo>
                  <a:pt x="3657" y="3048"/>
                </a:lnTo>
                <a:lnTo>
                  <a:pt x="3657" y="3657"/>
                </a:lnTo>
                <a:lnTo>
                  <a:pt x="7779410" y="3657"/>
                </a:lnTo>
                <a:lnTo>
                  <a:pt x="7779410" y="3048"/>
                </a:lnTo>
                <a:close/>
              </a:path>
              <a:path w="7783195" h="3845560">
                <a:moveTo>
                  <a:pt x="7780020" y="3048"/>
                </a:moveTo>
                <a:lnTo>
                  <a:pt x="7779588" y="3479"/>
                </a:lnTo>
                <a:lnTo>
                  <a:pt x="7779854" y="3657"/>
                </a:lnTo>
                <a:lnTo>
                  <a:pt x="7780020" y="3657"/>
                </a:lnTo>
                <a:lnTo>
                  <a:pt x="7780020" y="3048"/>
                </a:lnTo>
                <a:close/>
              </a:path>
              <a:path w="7783195" h="3845560">
                <a:moveTo>
                  <a:pt x="7783068" y="3048"/>
                </a:moveTo>
                <a:lnTo>
                  <a:pt x="7780020" y="3048"/>
                </a:lnTo>
                <a:lnTo>
                  <a:pt x="7780020" y="3657"/>
                </a:lnTo>
                <a:lnTo>
                  <a:pt x="7783068" y="3657"/>
                </a:lnTo>
                <a:lnTo>
                  <a:pt x="7783068" y="3048"/>
                </a:lnTo>
                <a:close/>
              </a:path>
              <a:path w="7783195" h="3845560">
                <a:moveTo>
                  <a:pt x="7780858" y="0"/>
                </a:moveTo>
                <a:lnTo>
                  <a:pt x="3048" y="0"/>
                </a:lnTo>
                <a:lnTo>
                  <a:pt x="3048" y="3048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8"/>
                </a:lnTo>
                <a:lnTo>
                  <a:pt x="7783068" y="3048"/>
                </a:lnTo>
                <a:lnTo>
                  <a:pt x="7783068" y="2209"/>
                </a:lnTo>
                <a:lnTo>
                  <a:pt x="7782725" y="1435"/>
                </a:lnTo>
                <a:lnTo>
                  <a:pt x="7781632" y="342"/>
                </a:lnTo>
                <a:lnTo>
                  <a:pt x="7780858" y="0"/>
                </a:lnTo>
                <a:close/>
              </a:path>
              <a:path w="7783195" h="3845560">
                <a:moveTo>
                  <a:pt x="7780020" y="3048"/>
                </a:moveTo>
                <a:lnTo>
                  <a:pt x="7779410" y="3048"/>
                </a:lnTo>
                <a:lnTo>
                  <a:pt x="7779588" y="3479"/>
                </a:lnTo>
                <a:lnTo>
                  <a:pt x="7780020" y="304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6324" y="1233531"/>
            <a:ext cx="3916679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600" b="1" spc="-290" dirty="0">
                <a:solidFill>
                  <a:srgbClr val="DF0000"/>
                </a:solidFill>
                <a:latin typeface="FZLTZHB--B51-0"/>
                <a:cs typeface="FZLTZHB--B51-0"/>
              </a:rPr>
              <a:t>DayDayUpQ4</a:t>
            </a:r>
            <a:r>
              <a:rPr sz="1600" b="1" spc="10" dirty="0">
                <a:solidFill>
                  <a:srgbClr val="DF0000"/>
                </a:solidFill>
                <a:latin typeface="FZLTZHB--B51-0"/>
                <a:cs typeface="FZLTZHB--B51-0"/>
              </a:rPr>
              <a:t>.py</a:t>
            </a:r>
            <a:endParaRPr sz="1600" dirty="0">
              <a:latin typeface="FZLTZHB--B51-0"/>
              <a:cs typeface="FZLTZHB--B51-0"/>
            </a:endParaRPr>
          </a:p>
          <a:p>
            <a:pPr marL="457200" marR="2338705" indent="-445134">
              <a:lnSpc>
                <a:spcPct val="120000"/>
              </a:lnSpc>
            </a:pPr>
            <a:r>
              <a:rPr sz="1600" b="1" i="1" spc="-95" dirty="0">
                <a:solidFill>
                  <a:srgbClr val="FF7B1F"/>
                </a:solidFill>
                <a:latin typeface="Menlo"/>
                <a:cs typeface="Menlo"/>
              </a:rPr>
              <a:t>de</a:t>
            </a:r>
            <a:r>
              <a:rPr sz="1600" b="1" i="1" spc="-90" dirty="0">
                <a:solidFill>
                  <a:srgbClr val="FF7B1F"/>
                </a:solidFill>
                <a:latin typeface="Menlo"/>
                <a:cs typeface="Menlo"/>
              </a:rPr>
              <a:t>f </a:t>
            </a:r>
            <a:r>
              <a:rPr sz="1600" b="1" spc="-260" dirty="0">
                <a:solidFill>
                  <a:srgbClr val="0020FF"/>
                </a:solidFill>
                <a:latin typeface="FZLTZHB--B51-0"/>
                <a:cs typeface="FZLTZHB--B51-0"/>
              </a:rPr>
              <a:t>dayUP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55" dirty="0">
                <a:latin typeface="FZLTZHB--B51-0"/>
                <a:cs typeface="FZLTZHB--B51-0"/>
              </a:rPr>
              <a:t>df</a:t>
            </a:r>
            <a:r>
              <a:rPr sz="1600" b="1" spc="285" dirty="0">
                <a:latin typeface="FZLTZHB--B51-0"/>
                <a:cs typeface="FZLTZHB--B51-0"/>
              </a:rPr>
              <a:t>):</a:t>
            </a:r>
            <a:r>
              <a:rPr sz="1600" b="1" spc="215" dirty="0">
                <a:latin typeface="FZLTZHB--B51-0"/>
                <a:cs typeface="FZLTZHB--B51-0"/>
              </a:rPr>
              <a:t> </a:t>
            </a:r>
            <a:r>
              <a:rPr sz="1600" b="1" spc="-175" dirty="0">
                <a:latin typeface="FZLTZHB--B51-0"/>
                <a:cs typeface="FZLTZHB--B51-0"/>
              </a:rPr>
              <a:t>dayup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40" dirty="0">
                <a:latin typeface="FZLTZHB--B51-0"/>
                <a:cs typeface="FZLTZHB--B51-0"/>
              </a:rPr>
              <a:t>1</a:t>
            </a:r>
            <a:endParaRPr sz="1600" dirty="0">
              <a:latin typeface="FZLTZHB--B51-0"/>
              <a:cs typeface="FZLTZHB--B51-0"/>
            </a:endParaRPr>
          </a:p>
          <a:p>
            <a:pPr marL="457200">
              <a:lnSpc>
                <a:spcPct val="100000"/>
              </a:lnSpc>
              <a:spcBef>
                <a:spcPts val="384"/>
              </a:spcBef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1600" b="1" spc="455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600" b="1" spc="17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1600" b="1" spc="-195" dirty="0">
                <a:solidFill>
                  <a:srgbClr val="900090"/>
                </a:solidFill>
                <a:latin typeface="FZLTZHB--B51-0"/>
                <a:cs typeface="FZLTZHB--B51-0"/>
              </a:rPr>
              <a:t>ange</a:t>
            </a:r>
            <a:r>
              <a:rPr sz="1600" b="1" spc="40" dirty="0">
                <a:latin typeface="FZLTZHB--B51-0"/>
                <a:cs typeface="FZLTZHB--B51-0"/>
              </a:rPr>
              <a:t>(365):</a:t>
            </a:r>
            <a:endParaRPr sz="1600" dirty="0">
              <a:latin typeface="FZLTZHB--B51-0"/>
              <a:cs typeface="FZLTZHB--B51-0"/>
            </a:endParaRPr>
          </a:p>
          <a:p>
            <a:pPr marL="791210">
              <a:lnSpc>
                <a:spcPct val="100000"/>
              </a:lnSpc>
              <a:spcBef>
                <a:spcPts val="384"/>
              </a:spcBef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600" b="1" spc="455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710" dirty="0">
                <a:latin typeface="FZLTZHB--B51-0"/>
                <a:cs typeface="FZLTZHB--B51-0"/>
              </a:rPr>
              <a:t>%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-175" dirty="0">
                <a:latin typeface="FZLTZHB--B51-0"/>
                <a:cs typeface="FZLTZHB--B51-0"/>
              </a:rPr>
              <a:t>7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600" b="1" spc="150" dirty="0">
                <a:latin typeface="FZLTZHB--B51-0"/>
                <a:cs typeface="FZLTZHB--B51-0"/>
              </a:rPr>
              <a:t>[6,0]:</a:t>
            </a:r>
            <a:endParaRPr sz="1600" dirty="0">
              <a:latin typeface="FZLTZHB--B51-0"/>
              <a:cs typeface="FZLTZHB--B51-0"/>
            </a:endParaRPr>
          </a:p>
          <a:p>
            <a:pPr marL="1236345">
              <a:lnSpc>
                <a:spcPct val="100000"/>
              </a:lnSpc>
              <a:spcBef>
                <a:spcPts val="384"/>
              </a:spcBef>
            </a:pPr>
            <a:r>
              <a:rPr sz="1600" b="1" spc="-165" dirty="0">
                <a:latin typeface="FZLTZHB--B51-0"/>
                <a:cs typeface="FZLTZHB--B51-0"/>
              </a:rPr>
              <a:t>da</a:t>
            </a:r>
            <a:r>
              <a:rPr sz="1600" b="1" spc="-160" dirty="0">
                <a:latin typeface="FZLTZHB--B51-0"/>
                <a:cs typeface="FZLTZHB--B51-0"/>
              </a:rPr>
              <a:t>y</a:t>
            </a:r>
            <a:r>
              <a:rPr sz="1600" b="1" spc="-200" dirty="0">
                <a:latin typeface="FZLTZHB--B51-0"/>
                <a:cs typeface="FZLTZHB--B51-0"/>
              </a:rPr>
              <a:t>u</a:t>
            </a:r>
            <a:r>
              <a:rPr sz="1600" b="1" spc="-195" dirty="0">
                <a:latin typeface="FZLTZHB--B51-0"/>
                <a:cs typeface="FZLTZHB--B51-0"/>
              </a:rPr>
              <a:t>p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75" dirty="0">
                <a:latin typeface="FZLTZHB--B51-0"/>
                <a:cs typeface="FZLTZHB--B51-0"/>
              </a:rPr>
              <a:t>dayup</a:t>
            </a:r>
            <a:r>
              <a:rPr sz="1600" b="1" spc="120" dirty="0">
                <a:latin typeface="FZLTZHB--B51-0"/>
                <a:cs typeface="FZLTZHB--B51-0"/>
              </a:rPr>
              <a:t>*(</a:t>
            </a:r>
            <a:r>
              <a:rPr sz="1600" b="1" spc="155" dirty="0">
                <a:latin typeface="FZLTZHB--B51-0"/>
                <a:cs typeface="FZLTZHB--B51-0"/>
              </a:rPr>
              <a:t>1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30" dirty="0">
                <a:latin typeface="FZLTZHB--B51-0"/>
                <a:cs typeface="FZLTZHB--B51-0"/>
              </a:rPr>
              <a:t> </a:t>
            </a:r>
            <a:r>
              <a:rPr sz="1600" b="1" spc="-215" dirty="0">
                <a:latin typeface="FZLTZHB--B51-0"/>
                <a:cs typeface="FZLTZHB--B51-0"/>
              </a:rPr>
              <a:t>-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40" dirty="0">
                <a:latin typeface="FZLTZHB--B51-0"/>
                <a:cs typeface="FZLTZHB--B51-0"/>
              </a:rPr>
              <a:t>0.01)</a:t>
            </a:r>
            <a:endParaRPr sz="1600" dirty="0">
              <a:latin typeface="FZLTZHB--B51-0"/>
              <a:cs typeface="FZLTZHB--B51-0"/>
            </a:endParaRPr>
          </a:p>
          <a:p>
            <a:pPr marL="791845">
              <a:lnSpc>
                <a:spcPct val="100000"/>
              </a:lnSpc>
              <a:spcBef>
                <a:spcPts val="384"/>
              </a:spcBef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1600" b="1" spc="335" dirty="0">
                <a:latin typeface="FZLTZHB--B51-0"/>
                <a:cs typeface="FZLTZHB--B51-0"/>
              </a:rPr>
              <a:t>:</a:t>
            </a:r>
            <a:endParaRPr sz="1600" dirty="0">
              <a:latin typeface="FZLTZHB--B51-0"/>
              <a:cs typeface="FZLTZHB--B51-0"/>
            </a:endParaRPr>
          </a:p>
          <a:p>
            <a:pPr marL="1236345">
              <a:lnSpc>
                <a:spcPct val="100000"/>
              </a:lnSpc>
              <a:spcBef>
                <a:spcPts val="384"/>
              </a:spcBef>
            </a:pPr>
            <a:r>
              <a:rPr sz="1600" b="1" spc="-165" dirty="0">
                <a:latin typeface="FZLTZHB--B51-0"/>
                <a:cs typeface="FZLTZHB--B51-0"/>
              </a:rPr>
              <a:t>da</a:t>
            </a:r>
            <a:r>
              <a:rPr sz="1600" b="1" spc="-160" dirty="0">
                <a:latin typeface="FZLTZHB--B51-0"/>
                <a:cs typeface="FZLTZHB--B51-0"/>
              </a:rPr>
              <a:t>y</a:t>
            </a:r>
            <a:r>
              <a:rPr sz="1600" b="1" spc="-200" dirty="0">
                <a:latin typeface="FZLTZHB--B51-0"/>
                <a:cs typeface="FZLTZHB--B51-0"/>
              </a:rPr>
              <a:t>u</a:t>
            </a:r>
            <a:r>
              <a:rPr sz="1600" b="1" spc="-195" dirty="0">
                <a:latin typeface="FZLTZHB--B51-0"/>
                <a:cs typeface="FZLTZHB--B51-0"/>
              </a:rPr>
              <a:t>p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75" dirty="0">
                <a:latin typeface="FZLTZHB--B51-0"/>
                <a:cs typeface="FZLTZHB--B51-0"/>
              </a:rPr>
              <a:t>dayup</a:t>
            </a:r>
            <a:r>
              <a:rPr sz="1600" b="1" spc="120" dirty="0">
                <a:latin typeface="FZLTZHB--B51-0"/>
                <a:cs typeface="FZLTZHB--B51-0"/>
              </a:rPr>
              <a:t>*(</a:t>
            </a:r>
            <a:r>
              <a:rPr sz="1600" b="1" spc="155" dirty="0">
                <a:latin typeface="FZLTZHB--B51-0"/>
                <a:cs typeface="FZLTZHB--B51-0"/>
              </a:rPr>
              <a:t>1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-215" dirty="0">
                <a:latin typeface="FZLTZHB--B51-0"/>
                <a:cs typeface="FZLTZHB--B51-0"/>
              </a:rPr>
              <a:t>+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55" dirty="0">
                <a:latin typeface="FZLTZHB--B51-0"/>
                <a:cs typeface="FZLTZHB--B51-0"/>
              </a:rPr>
              <a:t>df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endParaRPr sz="1600" dirty="0">
              <a:latin typeface="FZLTZHB--B51-0"/>
              <a:cs typeface="FZLTZHB--B51-0"/>
            </a:endParaRPr>
          </a:p>
          <a:p>
            <a:pPr marL="12700" marR="2117090" indent="444500">
              <a:lnSpc>
                <a:spcPct val="120000"/>
              </a:lnSpc>
            </a:pPr>
            <a:r>
              <a:rPr sz="1600" b="1" i="1" spc="-95" dirty="0">
                <a:solidFill>
                  <a:srgbClr val="FF7B1F"/>
                </a:solidFill>
                <a:latin typeface="Menlo"/>
                <a:cs typeface="Menlo"/>
              </a:rPr>
              <a:t>retur</a:t>
            </a:r>
            <a:r>
              <a:rPr sz="1600" b="1" i="1" spc="-90" dirty="0">
                <a:solidFill>
                  <a:srgbClr val="FF7B1F"/>
                </a:solidFill>
                <a:latin typeface="Menlo"/>
                <a:cs typeface="Menlo"/>
              </a:rPr>
              <a:t>n </a:t>
            </a:r>
            <a:r>
              <a:rPr sz="1600" b="1" spc="-165" dirty="0">
                <a:latin typeface="FZLTZHB--B51-0"/>
                <a:cs typeface="FZLTZHB--B51-0"/>
              </a:rPr>
              <a:t>da</a:t>
            </a:r>
            <a:r>
              <a:rPr sz="1600" b="1" spc="-160" dirty="0">
                <a:latin typeface="FZLTZHB--B51-0"/>
                <a:cs typeface="FZLTZHB--B51-0"/>
              </a:rPr>
              <a:t>y</a:t>
            </a:r>
            <a:r>
              <a:rPr sz="1600" b="1" spc="-200" dirty="0">
                <a:latin typeface="FZLTZHB--B51-0"/>
                <a:cs typeface="FZLTZHB--B51-0"/>
              </a:rPr>
              <a:t>up</a:t>
            </a:r>
            <a:r>
              <a:rPr sz="1600" b="1" spc="-85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dayfacto</a:t>
            </a:r>
            <a:r>
              <a:rPr sz="1600" b="1" spc="-15" dirty="0">
                <a:latin typeface="FZLTZHB--B51-0"/>
                <a:cs typeface="FZLTZHB--B51-0"/>
              </a:rPr>
              <a:t>r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85" dirty="0">
                <a:latin typeface="FZLTZHB--B51-0"/>
                <a:cs typeface="FZLTZHB--B51-0"/>
              </a:rPr>
              <a:t>0</a:t>
            </a:r>
            <a:r>
              <a:rPr sz="1600" b="1" spc="30" dirty="0">
                <a:latin typeface="FZLTZHB--B51-0"/>
                <a:cs typeface="FZLTZHB--B51-0"/>
              </a:rPr>
              <a:t>.</a:t>
            </a:r>
            <a:r>
              <a:rPr sz="1600" b="1" spc="-85" dirty="0">
                <a:latin typeface="FZLTZHB--B51-0"/>
                <a:cs typeface="FZLTZHB--B51-0"/>
              </a:rPr>
              <a:t>01</a:t>
            </a:r>
            <a:endParaRPr sz="1600" dirty="0">
              <a:latin typeface="FZLTZHB--B51-0"/>
              <a:cs typeface="FZLTZHB--B51-0"/>
            </a:endParaRPr>
          </a:p>
          <a:p>
            <a:pPr marL="457200" marR="449580" indent="-445134">
              <a:lnSpc>
                <a:spcPct val="120000"/>
              </a:lnSpc>
            </a:pPr>
            <a:r>
              <a:rPr sz="1600" b="1" i="1" spc="-95" dirty="0">
                <a:solidFill>
                  <a:srgbClr val="FF7B1F"/>
                </a:solidFill>
                <a:latin typeface="Menlo"/>
                <a:cs typeface="Menlo"/>
              </a:rPr>
              <a:t>whil</a:t>
            </a:r>
            <a:r>
              <a:rPr sz="1600" b="1" i="1" spc="-90" dirty="0">
                <a:solidFill>
                  <a:srgbClr val="FF7B1F"/>
                </a:solidFill>
                <a:latin typeface="Menlo"/>
                <a:cs typeface="Menlo"/>
              </a:rPr>
              <a:t>e </a:t>
            </a:r>
            <a:r>
              <a:rPr sz="1600" b="1" spc="-260" dirty="0">
                <a:latin typeface="FZLTZHB--B51-0"/>
                <a:cs typeface="FZLTZHB--B51-0"/>
              </a:rPr>
              <a:t>dayUP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-190" dirty="0">
                <a:latin typeface="FZLTZHB--B51-0"/>
                <a:cs typeface="FZLTZHB--B51-0"/>
              </a:rPr>
              <a:t>d</a:t>
            </a:r>
            <a:r>
              <a:rPr sz="1600" b="1" spc="-200" dirty="0">
                <a:latin typeface="FZLTZHB--B51-0"/>
                <a:cs typeface="FZLTZHB--B51-0"/>
              </a:rPr>
              <a:t>a</a:t>
            </a:r>
            <a:r>
              <a:rPr sz="1600" b="1" spc="20" dirty="0">
                <a:latin typeface="FZLTZHB--B51-0"/>
                <a:cs typeface="FZLTZHB--B51-0"/>
              </a:rPr>
              <a:t>yfactor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25" dirty="0">
                <a:latin typeface="FZLTZHB--B51-0"/>
                <a:cs typeface="FZLTZHB--B51-0"/>
              </a:rPr>
              <a:t>&lt;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0" dirty="0">
                <a:latin typeface="FZLTZHB--B51-0"/>
                <a:cs typeface="FZLTZHB--B51-0"/>
              </a:rPr>
              <a:t>37</a:t>
            </a:r>
            <a:r>
              <a:rPr sz="1600" b="1" spc="-20" dirty="0">
                <a:latin typeface="FZLTZHB--B51-0"/>
                <a:cs typeface="FZLTZHB--B51-0"/>
              </a:rPr>
              <a:t>.78: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dayfacto</a:t>
            </a:r>
            <a:r>
              <a:rPr sz="1600" b="1" spc="-15" dirty="0">
                <a:latin typeface="FZLTZHB--B51-0"/>
                <a:cs typeface="FZLTZHB--B51-0"/>
              </a:rPr>
              <a:t>r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30" dirty="0">
                <a:latin typeface="FZLTZHB--B51-0"/>
                <a:cs typeface="FZLTZHB--B51-0"/>
              </a:rPr>
              <a:t> </a:t>
            </a:r>
            <a:r>
              <a:rPr sz="1600" b="1" spc="-210" dirty="0">
                <a:latin typeface="FZLTZHB--B51-0"/>
                <a:cs typeface="FZLTZHB--B51-0"/>
              </a:rPr>
              <a:t>+</a:t>
            </a:r>
            <a:r>
              <a:rPr sz="1600" b="1" spc="-200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50" dirty="0">
                <a:latin typeface="FZLTZHB--B51-0"/>
                <a:cs typeface="FZLTZHB--B51-0"/>
              </a:rPr>
              <a:t>0.001</a:t>
            </a:r>
            <a:endParaRPr sz="1600" dirty="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324" y="4733814"/>
            <a:ext cx="578866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spc="-5" dirty="0">
                <a:solidFill>
                  <a:srgbClr val="1DB41D"/>
                </a:solidFill>
                <a:latin typeface="Arial Unicode MS"/>
                <a:cs typeface="Arial Unicode MS"/>
              </a:rPr>
              <a:t>工作日的努力参数是：</a:t>
            </a:r>
            <a:r>
              <a:rPr sz="1600" b="1" spc="300" dirty="0">
                <a:solidFill>
                  <a:srgbClr val="1DB41D"/>
                </a:solidFill>
                <a:latin typeface="FZLTZHB--B51-0"/>
                <a:cs typeface="FZLTZHB--B51-0"/>
              </a:rPr>
              <a:t>{:.</a:t>
            </a:r>
            <a:r>
              <a:rPr sz="16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600" b="1" spc="254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6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6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30" dirty="0">
                <a:latin typeface="FZLTZHB--B51-0"/>
                <a:cs typeface="FZLTZHB--B51-0"/>
              </a:rPr>
              <a:t>.format(</a:t>
            </a:r>
            <a:r>
              <a:rPr sz="1600" b="1" spc="-25" dirty="0">
                <a:latin typeface="FZLTZHB--B51-0"/>
                <a:cs typeface="FZLTZHB--B51-0"/>
              </a:rPr>
              <a:t>dayfactor</a:t>
            </a:r>
            <a:r>
              <a:rPr sz="1600" b="1" spc="240" dirty="0">
                <a:latin typeface="FZLTZHB--B51-0"/>
                <a:cs typeface="FZLTZHB--B51-0"/>
              </a:rPr>
              <a:t>))</a:t>
            </a:r>
            <a:endParaRPr sz="1600" dirty="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9890" y="1925517"/>
            <a:ext cx="307975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根据</a:t>
            </a:r>
            <a:r>
              <a:rPr sz="1600" b="1" spc="120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1600" b="1" spc="65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参数计算工作日力量的函数 参数不同，这段代码可共用 </a:t>
            </a:r>
            <a:r>
              <a:rPr sz="1600" b="1" spc="7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1600" b="1" spc="9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600" b="1" spc="55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保留字用于定义函数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3396" y="4013852"/>
            <a:ext cx="279781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 marR="5080" indent="-474345">
              <a:lnSpc>
                <a:spcPct val="150000"/>
              </a:lnSpc>
            </a:pPr>
            <a:r>
              <a:rPr sz="1600" b="1" spc="105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1600" b="1" spc="5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600" b="1" spc="25" dirty="0">
                <a:solidFill>
                  <a:srgbClr val="006FC0"/>
                </a:solidFill>
                <a:latin typeface="Arial"/>
                <a:cs typeface="Arial"/>
              </a:rPr>
              <a:t>ile</a:t>
            </a: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保留字判断</a:t>
            </a:r>
            <a:r>
              <a:rPr sz="1600" b="1" spc="0" dirty="0">
                <a:solidFill>
                  <a:srgbClr val="006FC0"/>
                </a:solidFill>
                <a:latin typeface="Heiti SC"/>
                <a:cs typeface="Heiti SC"/>
              </a:rPr>
              <a:t>条</a:t>
            </a: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件是</a:t>
            </a:r>
            <a:r>
              <a:rPr sz="1600" b="1" spc="0" dirty="0">
                <a:solidFill>
                  <a:srgbClr val="006FC0"/>
                </a:solidFill>
                <a:latin typeface="Heiti SC"/>
                <a:cs typeface="Heiti SC"/>
              </a:rPr>
              <a:t>否</a:t>
            </a: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成立 条件成立时循环执行</a:t>
            </a:r>
            <a:endParaRPr sz="16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31987" y="2472120"/>
            <a:ext cx="53517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 err="1">
                <a:solidFill>
                  <a:srgbClr val="006FC0"/>
                </a:solidFill>
                <a:latin typeface="Heiti SC"/>
                <a:cs typeface="Heiti SC"/>
              </a:rPr>
              <a:t>准备好电脑，与</a:t>
            </a:r>
            <a:r>
              <a:rPr lang="zh-CN" altLang="en-US" sz="28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  <a:cs typeface="Heiti SC"/>
              </a:rPr>
              <a:t>我</a:t>
            </a:r>
            <a:r>
              <a:rPr sz="2800" b="1" spc="-5" dirty="0" err="1">
                <a:solidFill>
                  <a:srgbClr val="006FC0"/>
                </a:solidFill>
                <a:latin typeface="Heiti SC"/>
                <a:cs typeface="Heiti SC"/>
              </a:rPr>
              <a:t>一起编码吧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！</a:t>
            </a:r>
            <a:endParaRPr sz="28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7966" y="4372762"/>
            <a:ext cx="76149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工作日模式，每天要努</a:t>
            </a:r>
            <a:r>
              <a:rPr sz="2000" b="1" spc="-15" dirty="0">
                <a:latin typeface="Heiti SC"/>
                <a:cs typeface="Heiti SC"/>
              </a:rPr>
              <a:t>力</a:t>
            </a:r>
            <a:r>
              <a:rPr sz="2000" b="1" dirty="0">
                <a:latin typeface="Heiti SC"/>
                <a:cs typeface="Heiti SC"/>
              </a:rPr>
              <a:t>到</a:t>
            </a:r>
            <a:r>
              <a:rPr sz="2000" b="1" spc="70" dirty="0">
                <a:latin typeface="Arial"/>
                <a:cs typeface="Arial"/>
              </a:rPr>
              <a:t>1.</a:t>
            </a:r>
            <a:r>
              <a:rPr sz="2000" b="1" spc="80" dirty="0">
                <a:latin typeface="Arial"/>
                <a:cs typeface="Arial"/>
              </a:rPr>
              <a:t>9</a:t>
            </a:r>
            <a:r>
              <a:rPr sz="2000" b="1" spc="120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，相</a:t>
            </a:r>
            <a:r>
              <a:rPr sz="2000" b="1" spc="-15" dirty="0">
                <a:latin typeface="Heiti SC"/>
                <a:cs typeface="Heiti SC"/>
              </a:rPr>
              <a:t>当</a:t>
            </a:r>
            <a:r>
              <a:rPr sz="2000" b="1" dirty="0">
                <a:latin typeface="Heiti SC"/>
                <a:cs typeface="Heiti SC"/>
              </a:rPr>
              <a:t>于</a:t>
            </a:r>
            <a:r>
              <a:rPr sz="2000" b="1" spc="120" dirty="0">
                <a:latin typeface="Arial"/>
                <a:cs typeface="Arial"/>
              </a:rPr>
              <a:t>365</a:t>
            </a:r>
            <a:r>
              <a:rPr sz="2000" b="1" dirty="0">
                <a:latin typeface="Heiti SC"/>
                <a:cs typeface="Heiti SC"/>
              </a:rPr>
              <a:t>模式</a:t>
            </a:r>
            <a:r>
              <a:rPr sz="2000" b="1" spc="-15" dirty="0">
                <a:latin typeface="Heiti SC"/>
                <a:cs typeface="Heiti SC"/>
              </a:rPr>
              <a:t>每</a:t>
            </a:r>
            <a:r>
              <a:rPr sz="2000" b="1" dirty="0">
                <a:latin typeface="Heiti SC"/>
                <a:cs typeface="Heiti SC"/>
              </a:rPr>
              <a:t>天</a:t>
            </a:r>
            <a:r>
              <a:rPr sz="2000" b="1" spc="80" dirty="0">
                <a:latin typeface="Arial"/>
                <a:cs typeface="Arial"/>
              </a:rPr>
              <a:t>1</a:t>
            </a:r>
            <a:r>
              <a:rPr sz="2000" b="1" spc="120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的效</a:t>
            </a:r>
            <a:r>
              <a:rPr sz="2000" b="1" spc="-15" dirty="0">
                <a:latin typeface="Heiti SC"/>
                <a:cs typeface="Heiti SC"/>
              </a:rPr>
              <a:t>果</a:t>
            </a:r>
            <a:r>
              <a:rPr sz="2000" b="1" dirty="0">
                <a:latin typeface="Heiti SC"/>
                <a:cs typeface="Heiti SC"/>
              </a:rPr>
              <a:t>！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15411" y="2093976"/>
            <a:ext cx="3447415" cy="1038225"/>
          </a:xfrm>
          <a:custGeom>
            <a:avLst/>
            <a:gdLst/>
            <a:ahLst/>
            <a:cxnLst/>
            <a:rect l="l" t="t" r="r" b="b"/>
            <a:pathLst>
              <a:path w="3447415" h="1038225">
                <a:moveTo>
                  <a:pt x="0" y="0"/>
                </a:moveTo>
                <a:lnTo>
                  <a:pt x="3447288" y="0"/>
                </a:lnTo>
                <a:lnTo>
                  <a:pt x="3447288" y="1037844"/>
                </a:lnTo>
                <a:lnTo>
                  <a:pt x="0" y="103784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94555" y="1529255"/>
            <a:ext cx="3267075" cy="150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工作日的努力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dirty="0">
                <a:latin typeface="Heiti SC"/>
                <a:cs typeface="Heiti SC"/>
              </a:rPr>
              <a:t>运行结果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0020FF"/>
                </a:solidFill>
                <a:latin typeface="Heiti SC"/>
                <a:cs typeface="Heiti SC"/>
              </a:rPr>
              <a:t>工作日的努力参数是：</a:t>
            </a:r>
            <a:r>
              <a:rPr sz="2000" b="1" spc="114" dirty="0">
                <a:solidFill>
                  <a:srgbClr val="0020FF"/>
                </a:solidFill>
                <a:latin typeface="FZLTZHB--B51-0"/>
                <a:cs typeface="FZLTZHB--B51-0"/>
              </a:rPr>
              <a:t>0</a:t>
            </a:r>
            <a:r>
              <a:rPr sz="2000" b="1" spc="60" dirty="0">
                <a:solidFill>
                  <a:srgbClr val="0020FF"/>
                </a:solidFill>
                <a:latin typeface="FZLTZHB--B51-0"/>
                <a:cs typeface="FZLTZHB--B51-0"/>
              </a:rPr>
              <a:t>.</a:t>
            </a:r>
            <a:r>
              <a:rPr sz="2000" b="1" spc="-245" dirty="0">
                <a:solidFill>
                  <a:srgbClr val="0020FF"/>
                </a:solidFill>
                <a:latin typeface="FZLTZHB--B51-0"/>
                <a:cs typeface="FZLTZHB--B51-0"/>
              </a:rPr>
              <a:t>0</a:t>
            </a:r>
            <a:r>
              <a:rPr sz="2000" b="1" spc="-100" dirty="0">
                <a:solidFill>
                  <a:srgbClr val="0020FF"/>
                </a:solidFill>
                <a:latin typeface="FZLTZHB--B51-0"/>
                <a:cs typeface="FZLTZHB--B51-0"/>
              </a:rPr>
              <a:t>19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4396" y="3523172"/>
            <a:ext cx="2569210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145" dirty="0">
                <a:solidFill>
                  <a:srgbClr val="0020FF"/>
                </a:solidFill>
                <a:latin typeface="Arial"/>
                <a:cs typeface="Arial"/>
              </a:rPr>
              <a:t>1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92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78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2866" y="3541286"/>
            <a:ext cx="3004820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140" dirty="0">
                <a:solidFill>
                  <a:srgbClr val="0020FF"/>
                </a:solidFill>
                <a:latin typeface="Arial"/>
                <a:cs typeface="Arial"/>
              </a:rPr>
              <a:t>19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77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2800" spc="150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sz="2800" spc="150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5127" y="437387"/>
            <a:ext cx="6482080" cy="3744595"/>
          </a:xfrm>
          <a:custGeom>
            <a:avLst/>
            <a:gdLst/>
            <a:ahLst/>
            <a:cxnLst/>
            <a:rect l="l" t="t" r="r" b="b"/>
            <a:pathLst>
              <a:path w="6482080" h="3744595">
                <a:moveTo>
                  <a:pt x="0" y="0"/>
                </a:moveTo>
                <a:lnTo>
                  <a:pt x="6481572" y="0"/>
                </a:lnTo>
                <a:lnTo>
                  <a:pt x="6481572" y="3744467"/>
                </a:lnTo>
                <a:lnTo>
                  <a:pt x="0" y="3744467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02080" y="434340"/>
            <a:ext cx="6487795" cy="3750945"/>
          </a:xfrm>
          <a:custGeom>
            <a:avLst/>
            <a:gdLst/>
            <a:ahLst/>
            <a:cxnLst/>
            <a:rect l="l" t="t" r="r" b="b"/>
            <a:pathLst>
              <a:path w="6487795" h="3750945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3748354"/>
                </a:lnTo>
                <a:lnTo>
                  <a:pt x="342" y="3749128"/>
                </a:lnTo>
                <a:lnTo>
                  <a:pt x="1435" y="3750221"/>
                </a:lnTo>
                <a:lnTo>
                  <a:pt x="2209" y="3750564"/>
                </a:lnTo>
                <a:lnTo>
                  <a:pt x="6485458" y="3750564"/>
                </a:lnTo>
                <a:lnTo>
                  <a:pt x="6486232" y="3750221"/>
                </a:lnTo>
                <a:lnTo>
                  <a:pt x="6487325" y="3749128"/>
                </a:lnTo>
                <a:lnTo>
                  <a:pt x="6487668" y="3748354"/>
                </a:lnTo>
                <a:lnTo>
                  <a:pt x="6487668" y="3747516"/>
                </a:lnTo>
                <a:lnTo>
                  <a:pt x="3048" y="3747516"/>
                </a:lnTo>
                <a:lnTo>
                  <a:pt x="3048" y="3746906"/>
                </a:lnTo>
                <a:lnTo>
                  <a:pt x="3657" y="3746906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6487795" h="3750945">
                <a:moveTo>
                  <a:pt x="3213" y="3746906"/>
                </a:moveTo>
                <a:lnTo>
                  <a:pt x="3048" y="3746906"/>
                </a:lnTo>
                <a:lnTo>
                  <a:pt x="3048" y="3747516"/>
                </a:lnTo>
                <a:lnTo>
                  <a:pt x="3479" y="3747084"/>
                </a:lnTo>
                <a:lnTo>
                  <a:pt x="3213" y="3746906"/>
                </a:lnTo>
                <a:close/>
              </a:path>
              <a:path w="6487795" h="3750945">
                <a:moveTo>
                  <a:pt x="3479" y="3747084"/>
                </a:moveTo>
                <a:lnTo>
                  <a:pt x="3048" y="3747516"/>
                </a:lnTo>
                <a:lnTo>
                  <a:pt x="3657" y="3747516"/>
                </a:lnTo>
                <a:lnTo>
                  <a:pt x="3479" y="3747084"/>
                </a:lnTo>
                <a:close/>
              </a:path>
              <a:path w="6487795" h="3750945">
                <a:moveTo>
                  <a:pt x="3657" y="3746906"/>
                </a:moveTo>
                <a:lnTo>
                  <a:pt x="3213" y="3746906"/>
                </a:lnTo>
                <a:lnTo>
                  <a:pt x="3479" y="3747084"/>
                </a:lnTo>
                <a:lnTo>
                  <a:pt x="3657" y="3747516"/>
                </a:lnTo>
                <a:lnTo>
                  <a:pt x="3657" y="3746906"/>
                </a:lnTo>
                <a:close/>
              </a:path>
              <a:path w="6487795" h="3750945">
                <a:moveTo>
                  <a:pt x="6484010" y="3746906"/>
                </a:moveTo>
                <a:lnTo>
                  <a:pt x="3657" y="3746906"/>
                </a:lnTo>
                <a:lnTo>
                  <a:pt x="3657" y="3747516"/>
                </a:lnTo>
                <a:lnTo>
                  <a:pt x="6484010" y="3747516"/>
                </a:lnTo>
                <a:lnTo>
                  <a:pt x="6484010" y="3746906"/>
                </a:lnTo>
                <a:close/>
              </a:path>
              <a:path w="6487795" h="3750945">
                <a:moveTo>
                  <a:pt x="6484188" y="3747084"/>
                </a:moveTo>
                <a:lnTo>
                  <a:pt x="6484010" y="3747350"/>
                </a:lnTo>
                <a:lnTo>
                  <a:pt x="6484010" y="3747516"/>
                </a:lnTo>
                <a:lnTo>
                  <a:pt x="6484620" y="3747516"/>
                </a:lnTo>
                <a:lnTo>
                  <a:pt x="6484188" y="3747084"/>
                </a:lnTo>
                <a:close/>
              </a:path>
              <a:path w="6487795" h="3750945">
                <a:moveTo>
                  <a:pt x="6484620" y="3746906"/>
                </a:moveTo>
                <a:lnTo>
                  <a:pt x="6484188" y="3747084"/>
                </a:lnTo>
                <a:lnTo>
                  <a:pt x="6484620" y="3747516"/>
                </a:lnTo>
                <a:lnTo>
                  <a:pt x="6484620" y="3746906"/>
                </a:lnTo>
                <a:close/>
              </a:path>
              <a:path w="6487795" h="3750945">
                <a:moveTo>
                  <a:pt x="6487668" y="3746906"/>
                </a:moveTo>
                <a:lnTo>
                  <a:pt x="6484620" y="3746906"/>
                </a:lnTo>
                <a:lnTo>
                  <a:pt x="6484620" y="3747516"/>
                </a:lnTo>
                <a:lnTo>
                  <a:pt x="6487668" y="3747516"/>
                </a:lnTo>
                <a:lnTo>
                  <a:pt x="6487668" y="3746906"/>
                </a:lnTo>
                <a:close/>
              </a:path>
              <a:path w="6487795" h="3750945">
                <a:moveTo>
                  <a:pt x="6484010" y="3048"/>
                </a:moveTo>
                <a:lnTo>
                  <a:pt x="6484010" y="3747350"/>
                </a:lnTo>
                <a:lnTo>
                  <a:pt x="6484188" y="3747084"/>
                </a:lnTo>
                <a:lnTo>
                  <a:pt x="6484620" y="3746906"/>
                </a:lnTo>
                <a:lnTo>
                  <a:pt x="6487668" y="3746906"/>
                </a:lnTo>
                <a:lnTo>
                  <a:pt x="6487668" y="3657"/>
                </a:lnTo>
                <a:lnTo>
                  <a:pt x="6484454" y="3657"/>
                </a:lnTo>
                <a:lnTo>
                  <a:pt x="6484188" y="3479"/>
                </a:lnTo>
                <a:lnTo>
                  <a:pt x="6484010" y="3048"/>
                </a:lnTo>
                <a:close/>
              </a:path>
              <a:path w="6487795" h="3750945">
                <a:moveTo>
                  <a:pt x="6482346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3745509"/>
                </a:lnTo>
                <a:lnTo>
                  <a:pt x="5321" y="3745687"/>
                </a:lnTo>
                <a:lnTo>
                  <a:pt x="6482613" y="3745509"/>
                </a:lnTo>
                <a:lnTo>
                  <a:pt x="6482791" y="3745242"/>
                </a:lnTo>
                <a:lnTo>
                  <a:pt x="6482791" y="3745077"/>
                </a:lnTo>
                <a:lnTo>
                  <a:pt x="5486" y="3745077"/>
                </a:lnTo>
                <a:lnTo>
                  <a:pt x="5486" y="3744468"/>
                </a:lnTo>
                <a:lnTo>
                  <a:pt x="6096" y="3744468"/>
                </a:lnTo>
                <a:lnTo>
                  <a:pt x="6096" y="6096"/>
                </a:lnTo>
                <a:lnTo>
                  <a:pt x="5486" y="6096"/>
                </a:lnTo>
                <a:lnTo>
                  <a:pt x="5486" y="5486"/>
                </a:lnTo>
                <a:lnTo>
                  <a:pt x="6482613" y="5486"/>
                </a:lnTo>
                <a:lnTo>
                  <a:pt x="6482613" y="5054"/>
                </a:lnTo>
                <a:lnTo>
                  <a:pt x="6482346" y="4876"/>
                </a:lnTo>
                <a:close/>
              </a:path>
              <a:path w="6487795" h="3750945">
                <a:moveTo>
                  <a:pt x="6096" y="3744468"/>
                </a:moveTo>
                <a:lnTo>
                  <a:pt x="5486" y="3744468"/>
                </a:lnTo>
                <a:lnTo>
                  <a:pt x="5486" y="3745077"/>
                </a:lnTo>
                <a:lnTo>
                  <a:pt x="6096" y="3745077"/>
                </a:lnTo>
                <a:lnTo>
                  <a:pt x="6096" y="3744468"/>
                </a:lnTo>
                <a:close/>
              </a:path>
              <a:path w="6487795" h="3750945">
                <a:moveTo>
                  <a:pt x="6481572" y="3744468"/>
                </a:moveTo>
                <a:lnTo>
                  <a:pt x="6096" y="3744468"/>
                </a:lnTo>
                <a:lnTo>
                  <a:pt x="6096" y="3745077"/>
                </a:lnTo>
                <a:lnTo>
                  <a:pt x="6481572" y="3745077"/>
                </a:lnTo>
                <a:lnTo>
                  <a:pt x="6481572" y="3744468"/>
                </a:lnTo>
                <a:close/>
              </a:path>
              <a:path w="6487795" h="3750945">
                <a:moveTo>
                  <a:pt x="6482181" y="5486"/>
                </a:moveTo>
                <a:lnTo>
                  <a:pt x="6481572" y="5486"/>
                </a:lnTo>
                <a:lnTo>
                  <a:pt x="6481572" y="3745077"/>
                </a:lnTo>
                <a:lnTo>
                  <a:pt x="6482181" y="3745077"/>
                </a:lnTo>
                <a:lnTo>
                  <a:pt x="6482181" y="3744468"/>
                </a:lnTo>
                <a:lnTo>
                  <a:pt x="6482791" y="3744468"/>
                </a:lnTo>
                <a:lnTo>
                  <a:pt x="6482613" y="6096"/>
                </a:lnTo>
                <a:lnTo>
                  <a:pt x="6482181" y="6096"/>
                </a:lnTo>
                <a:lnTo>
                  <a:pt x="6482181" y="5486"/>
                </a:lnTo>
                <a:close/>
              </a:path>
              <a:path w="6487795" h="3750945">
                <a:moveTo>
                  <a:pt x="6482791" y="3744468"/>
                </a:moveTo>
                <a:lnTo>
                  <a:pt x="6482181" y="3744468"/>
                </a:lnTo>
                <a:lnTo>
                  <a:pt x="6482181" y="3745077"/>
                </a:lnTo>
                <a:lnTo>
                  <a:pt x="6482791" y="3745077"/>
                </a:lnTo>
                <a:lnTo>
                  <a:pt x="6482791" y="3744468"/>
                </a:lnTo>
                <a:close/>
              </a:path>
              <a:path w="6487795" h="3750945">
                <a:moveTo>
                  <a:pt x="6096" y="5486"/>
                </a:moveTo>
                <a:lnTo>
                  <a:pt x="5486" y="5486"/>
                </a:lnTo>
                <a:lnTo>
                  <a:pt x="5486" y="6096"/>
                </a:lnTo>
                <a:lnTo>
                  <a:pt x="6096" y="6096"/>
                </a:lnTo>
                <a:lnTo>
                  <a:pt x="6096" y="5486"/>
                </a:lnTo>
                <a:close/>
              </a:path>
              <a:path w="6487795" h="3750945">
                <a:moveTo>
                  <a:pt x="6481572" y="5486"/>
                </a:moveTo>
                <a:lnTo>
                  <a:pt x="6096" y="5486"/>
                </a:lnTo>
                <a:lnTo>
                  <a:pt x="6096" y="6096"/>
                </a:lnTo>
                <a:lnTo>
                  <a:pt x="6481572" y="6096"/>
                </a:lnTo>
                <a:lnTo>
                  <a:pt x="6481572" y="5486"/>
                </a:lnTo>
                <a:close/>
              </a:path>
              <a:path w="6487795" h="3750945">
                <a:moveTo>
                  <a:pt x="6482613" y="5486"/>
                </a:moveTo>
                <a:lnTo>
                  <a:pt x="6482181" y="5486"/>
                </a:lnTo>
                <a:lnTo>
                  <a:pt x="6482181" y="6096"/>
                </a:lnTo>
                <a:lnTo>
                  <a:pt x="6482613" y="6096"/>
                </a:lnTo>
                <a:lnTo>
                  <a:pt x="6482613" y="5486"/>
                </a:lnTo>
                <a:close/>
              </a:path>
              <a:path w="6487795" h="3750945">
                <a:moveTo>
                  <a:pt x="3048" y="3048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8"/>
                </a:lnTo>
                <a:close/>
              </a:path>
              <a:path w="6487795" h="3750945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6487795" h="3750945">
                <a:moveTo>
                  <a:pt x="6484010" y="3048"/>
                </a:moveTo>
                <a:lnTo>
                  <a:pt x="3657" y="3048"/>
                </a:lnTo>
                <a:lnTo>
                  <a:pt x="3657" y="3657"/>
                </a:lnTo>
                <a:lnTo>
                  <a:pt x="6484010" y="3657"/>
                </a:lnTo>
                <a:lnTo>
                  <a:pt x="6484010" y="3048"/>
                </a:lnTo>
                <a:close/>
              </a:path>
              <a:path w="6487795" h="3750945">
                <a:moveTo>
                  <a:pt x="6484620" y="3048"/>
                </a:moveTo>
                <a:lnTo>
                  <a:pt x="6484188" y="3479"/>
                </a:lnTo>
                <a:lnTo>
                  <a:pt x="6484454" y="3657"/>
                </a:lnTo>
                <a:lnTo>
                  <a:pt x="6484620" y="3657"/>
                </a:lnTo>
                <a:lnTo>
                  <a:pt x="6484620" y="3048"/>
                </a:lnTo>
                <a:close/>
              </a:path>
              <a:path w="6487795" h="3750945">
                <a:moveTo>
                  <a:pt x="6487668" y="3048"/>
                </a:moveTo>
                <a:lnTo>
                  <a:pt x="6484620" y="3048"/>
                </a:lnTo>
                <a:lnTo>
                  <a:pt x="6484620" y="3657"/>
                </a:lnTo>
                <a:lnTo>
                  <a:pt x="6487668" y="3657"/>
                </a:lnTo>
                <a:lnTo>
                  <a:pt x="6487668" y="3048"/>
                </a:lnTo>
                <a:close/>
              </a:path>
              <a:path w="6487795" h="3750945">
                <a:moveTo>
                  <a:pt x="6485458" y="0"/>
                </a:moveTo>
                <a:lnTo>
                  <a:pt x="3048" y="0"/>
                </a:lnTo>
                <a:lnTo>
                  <a:pt x="3048" y="3048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8"/>
                </a:lnTo>
                <a:lnTo>
                  <a:pt x="6487668" y="3048"/>
                </a:lnTo>
                <a:lnTo>
                  <a:pt x="6487668" y="2209"/>
                </a:lnTo>
                <a:lnTo>
                  <a:pt x="6487325" y="1435"/>
                </a:lnTo>
                <a:lnTo>
                  <a:pt x="6486232" y="342"/>
                </a:lnTo>
                <a:lnTo>
                  <a:pt x="6485458" y="0"/>
                </a:lnTo>
                <a:close/>
              </a:path>
              <a:path w="6487795" h="3750945">
                <a:moveTo>
                  <a:pt x="6484620" y="3048"/>
                </a:moveTo>
                <a:lnTo>
                  <a:pt x="6484010" y="3048"/>
                </a:lnTo>
                <a:lnTo>
                  <a:pt x="6484188" y="3479"/>
                </a:lnTo>
                <a:lnTo>
                  <a:pt x="6484620" y="304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84425" y="553850"/>
            <a:ext cx="6000750" cy="320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70" dirty="0">
                <a:solidFill>
                  <a:srgbClr val="DF0000"/>
                </a:solidFill>
                <a:latin typeface="FZLTZHB--B51-0"/>
                <a:cs typeface="FZLTZHB--B51-0"/>
              </a:rPr>
              <a:t>#Te</a:t>
            </a:r>
            <a:r>
              <a:rPr sz="2000" b="1" spc="-555" dirty="0">
                <a:solidFill>
                  <a:srgbClr val="DF0000"/>
                </a:solidFill>
                <a:latin typeface="FZLTZHB--B51-0"/>
                <a:cs typeface="FZLTZHB--B51-0"/>
              </a:rPr>
              <a:t>m</a:t>
            </a:r>
            <a:r>
              <a:rPr sz="2000" b="1" spc="-350" dirty="0">
                <a:solidFill>
                  <a:srgbClr val="DF0000"/>
                </a:solidFill>
                <a:latin typeface="FZLTZHB--B51-0"/>
                <a:cs typeface="FZLTZHB--B51-0"/>
              </a:rPr>
              <a:t>pC</a:t>
            </a:r>
            <a:r>
              <a:rPr sz="2000" b="1" spc="-320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F0000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F0000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F0000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129665" algn="l"/>
                <a:tab pos="1409700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度值</a:t>
            </a:r>
            <a:r>
              <a:rPr sz="2000" spc="-7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000" spc="1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0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170" dirty="0">
                <a:solidFill>
                  <a:srgbClr val="1DB41D"/>
                </a:solidFill>
                <a:latin typeface="FZLTZHB--B51-0"/>
                <a:cs typeface="FZLTZHB--B51-0"/>
              </a:rPr>
              <a:t>F'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1570" algn="l"/>
                <a:tab pos="4064000" algn="l"/>
                <a:tab pos="4344035" algn="l"/>
              </a:tabLst>
            </a:pPr>
            <a:r>
              <a:rPr sz="2000" b="1" spc="-550" dirty="0">
                <a:latin typeface="FZLTZHB--B51-0"/>
                <a:cs typeface="FZLTZHB--B51-0"/>
              </a:rPr>
              <a:t>C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190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90" dirty="0">
                <a:latin typeface="FZLTZHB--B51-0"/>
                <a:cs typeface="FZLTZHB--B51-0"/>
              </a:rPr>
              <a:t>0: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55" dirty="0">
                <a:latin typeface="FZLTZHB--B51-0"/>
                <a:cs typeface="FZLTZHB--B51-0"/>
              </a:rPr>
              <a:t>32</a:t>
            </a:r>
            <a:r>
              <a:rPr sz="2000" b="1" spc="-30" dirty="0">
                <a:latin typeface="FZLTZHB--B51-0"/>
                <a:cs typeface="FZLTZHB--B51-0"/>
              </a:rPr>
              <a:t>)</a:t>
            </a:r>
            <a:r>
              <a:rPr sz="2000" b="1" spc="480" dirty="0">
                <a:latin typeface="FZLTZHB--B51-0"/>
                <a:cs typeface="FZLTZHB--B51-0"/>
              </a:rPr>
              <a:t>/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75" dirty="0">
                <a:latin typeface="FZLTZHB--B51-0"/>
                <a:cs typeface="FZLTZHB--B51-0"/>
              </a:rPr>
              <a:t>.8</a:t>
            </a:r>
            <a:endParaRPr sz="2000">
              <a:latin typeface="FZLTZHB--B51-0"/>
              <a:cs typeface="FZLTZHB--B51-0"/>
            </a:endParaRPr>
          </a:p>
          <a:p>
            <a:pPr marL="572770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}C</a:t>
            </a:r>
            <a:r>
              <a:rPr sz="2000" b="1" spc="-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25" dirty="0">
                <a:latin typeface="FZLTZHB--B51-0"/>
                <a:cs typeface="FZLTZHB--B51-0"/>
              </a:rPr>
              <a:t>t(</a:t>
            </a:r>
            <a:r>
              <a:rPr sz="2000" b="1" spc="50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49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85" dirty="0">
                <a:latin typeface="FZLTZHB--B51-0"/>
                <a:cs typeface="FZLTZHB--B51-0"/>
              </a:rPr>
              <a:t>e</a:t>
            </a:r>
            <a:r>
              <a:rPr sz="2000" b="1" spc="-540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315" dirty="0">
                <a:latin typeface="FZLTZHB--B51-0"/>
                <a:cs typeface="FZLTZHB--B51-0"/>
              </a:rPr>
              <a:t>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9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2770" marR="5080">
              <a:lnSpc>
                <a:spcPct val="120000"/>
              </a:lnSpc>
              <a:tabLst>
                <a:tab pos="853440" algn="l"/>
                <a:tab pos="1132205" algn="l"/>
                <a:tab pos="4483100" algn="l"/>
                <a:tab pos="4761865" algn="l"/>
              </a:tabLst>
            </a:pPr>
            <a:r>
              <a:rPr sz="2000" b="1" spc="-300" dirty="0">
                <a:latin typeface="FZLTZHB--B51-0"/>
                <a:cs typeface="FZLTZHB--B51-0"/>
              </a:rPr>
              <a:t>F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105" dirty="0">
                <a:latin typeface="FZLTZHB--B51-0"/>
                <a:cs typeface="FZLTZHB--B51-0"/>
              </a:rPr>
              <a:t>.8*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-445" dirty="0">
                <a:latin typeface="FZLTZHB--B51-0"/>
                <a:cs typeface="FZLTZHB--B51-0"/>
              </a:rPr>
              <a:t>S</a:t>
            </a:r>
            <a:r>
              <a:rPr sz="2000" b="1" spc="155" dirty="0">
                <a:latin typeface="FZLTZHB--B51-0"/>
                <a:cs typeface="FZLTZHB--B51-0"/>
              </a:rPr>
              <a:t>tr[</a:t>
            </a:r>
            <a:r>
              <a:rPr sz="2000" b="1" spc="265" dirty="0">
                <a:latin typeface="FZLTZHB--B51-0"/>
                <a:cs typeface="FZLTZHB--B51-0"/>
              </a:rPr>
              <a:t>0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-265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32</a:t>
            </a:r>
            <a:r>
              <a:rPr sz="2000" b="1" spc="-90" dirty="0">
                <a:latin typeface="FZLTZHB--B51-0"/>
                <a:cs typeface="FZLTZHB--B51-0"/>
              </a:rPr>
              <a:t> </a:t>
            </a: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}F</a:t>
            </a:r>
            <a:r>
              <a:rPr sz="2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95" dirty="0">
                <a:latin typeface="FZLTZHB--B51-0"/>
                <a:cs typeface="FZLTZHB--B51-0"/>
              </a:rPr>
              <a:t>t(</a:t>
            </a:r>
            <a:r>
              <a:rPr sz="2000" b="1" spc="160" dirty="0">
                <a:latin typeface="FZLTZHB--B51-0"/>
                <a:cs typeface="FZLTZHB--B51-0"/>
              </a:rPr>
              <a:t>F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44597" y="3830379"/>
            <a:ext cx="281114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式错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59629" y="3793730"/>
            <a:ext cx="10439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温度转换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23532" y="4123430"/>
            <a:ext cx="875358" cy="80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天天向上的力量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6062" y="1525105"/>
            <a:ext cx="65487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2400" b="1" spc="-1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2400" b="1" spc="-5" dirty="0">
                <a:solidFill>
                  <a:srgbClr val="006FC0"/>
                </a:solidFill>
                <a:latin typeface="Arial Narrow"/>
                <a:cs typeface="Arial Narrow"/>
              </a:rPr>
              <a:t>pe</a:t>
            </a:r>
            <a:r>
              <a:rPr sz="2400" b="1" dirty="0">
                <a:solidFill>
                  <a:srgbClr val="006FC0"/>
                </a:solidFill>
                <a:latin typeface="Arial Narrow"/>
                <a:cs typeface="Arial Narrow"/>
              </a:rPr>
              <a:t>r</a:t>
            </a:r>
            <a:r>
              <a:rPr sz="2400" b="1" spc="-5" dirty="0">
                <a:solidFill>
                  <a:srgbClr val="006FC0"/>
                </a:solidFill>
                <a:latin typeface="Arial Narrow"/>
                <a:cs typeface="Arial Narrow"/>
              </a:rPr>
              <a:t>seve</a:t>
            </a:r>
            <a:r>
              <a:rPr sz="2400" b="1" dirty="0">
                <a:solidFill>
                  <a:srgbClr val="006FC0"/>
                </a:solidFill>
                <a:latin typeface="Arial Narrow"/>
                <a:cs typeface="Arial Narrow"/>
              </a:rPr>
              <a:t>r</a:t>
            </a:r>
            <a:r>
              <a:rPr sz="2400" b="1" spc="-5" dirty="0">
                <a:solidFill>
                  <a:srgbClr val="006FC0"/>
                </a:solidFill>
                <a:latin typeface="Arial Narrow"/>
                <a:cs typeface="Arial Narrow"/>
              </a:rPr>
              <a:t>anc</a:t>
            </a:r>
            <a:r>
              <a:rPr sz="2400" b="1" dirty="0">
                <a:solidFill>
                  <a:srgbClr val="006FC0"/>
                </a:solidFill>
                <a:latin typeface="Arial Narrow"/>
                <a:cs typeface="Arial Narrow"/>
              </a:rPr>
              <a:t>e</a:t>
            </a:r>
            <a:r>
              <a:rPr sz="2400" b="1" spc="35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 Narrow"/>
                <a:cs typeface="Arial Narrow"/>
              </a:rPr>
              <a:t>an</a:t>
            </a:r>
            <a:r>
              <a:rPr sz="2400" b="1" dirty="0">
                <a:solidFill>
                  <a:srgbClr val="006FC0"/>
                </a:solidFill>
                <a:latin typeface="Arial Narrow"/>
                <a:cs typeface="Arial Narrow"/>
              </a:rPr>
              <a:t>d</a:t>
            </a:r>
            <a:r>
              <a:rPr sz="2400" b="1" spc="15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 Narrow"/>
                <a:cs typeface="Arial Narrow"/>
              </a:rPr>
              <a:t>pass</a:t>
            </a:r>
            <a:r>
              <a:rPr sz="2400" b="1" dirty="0">
                <a:solidFill>
                  <a:srgbClr val="006FC0"/>
                </a:solidFill>
                <a:latin typeface="Arial Narrow"/>
                <a:cs typeface="Arial Narrow"/>
              </a:rPr>
              <a:t>i</a:t>
            </a:r>
            <a:r>
              <a:rPr sz="2400" b="1" spc="-5" dirty="0">
                <a:solidFill>
                  <a:srgbClr val="006FC0"/>
                </a:solidFill>
                <a:latin typeface="Arial Narrow"/>
                <a:cs typeface="Arial Narrow"/>
              </a:rPr>
              <a:t>o</a:t>
            </a:r>
            <a:r>
              <a:rPr sz="2400" b="1" dirty="0">
                <a:solidFill>
                  <a:srgbClr val="006FC0"/>
                </a:solidFill>
                <a:latin typeface="Arial Narrow"/>
                <a:cs typeface="Arial Narrow"/>
              </a:rPr>
              <a:t>n</a:t>
            </a:r>
            <a:r>
              <a:rPr sz="2400" b="1" spc="25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006FC0"/>
                </a:solidFill>
                <a:latin typeface="Arial Narrow"/>
                <a:cs typeface="Arial Narrow"/>
              </a:rPr>
              <a:t>f</a:t>
            </a:r>
            <a:r>
              <a:rPr sz="2400" b="1" spc="-10" dirty="0">
                <a:solidFill>
                  <a:srgbClr val="006FC0"/>
                </a:solidFill>
                <a:latin typeface="Arial Narrow"/>
                <a:cs typeface="Arial Narrow"/>
              </a:rPr>
              <a:t>o</a:t>
            </a:r>
            <a:r>
              <a:rPr sz="2400" b="1" spc="-5" dirty="0">
                <a:solidFill>
                  <a:srgbClr val="006FC0"/>
                </a:solidFill>
                <a:latin typeface="Arial Narrow"/>
                <a:cs typeface="Arial Narrow"/>
              </a:rPr>
              <a:t>r</a:t>
            </a:r>
            <a:r>
              <a:rPr sz="2400" b="1" spc="-20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006FC0"/>
                </a:solidFill>
                <a:latin typeface="Arial Narrow"/>
                <a:cs typeface="Arial Narrow"/>
              </a:rPr>
              <a:t>l</a:t>
            </a:r>
            <a:r>
              <a:rPr sz="2400" b="1" spc="-5" dirty="0">
                <a:solidFill>
                  <a:srgbClr val="006FC0"/>
                </a:solidFill>
                <a:latin typeface="Arial Narrow"/>
                <a:cs typeface="Arial Narrow"/>
              </a:rPr>
              <a:t>ong-</a:t>
            </a:r>
            <a:r>
              <a:rPr sz="2400" b="1" dirty="0">
                <a:solidFill>
                  <a:srgbClr val="006FC0"/>
                </a:solidFill>
                <a:latin typeface="Arial Narrow"/>
                <a:cs typeface="Arial Narrow"/>
              </a:rPr>
              <a:t>t</a:t>
            </a:r>
            <a:r>
              <a:rPr sz="2400" b="1" spc="-10" dirty="0">
                <a:solidFill>
                  <a:srgbClr val="006FC0"/>
                </a:solidFill>
                <a:latin typeface="Arial Narrow"/>
                <a:cs typeface="Arial Narrow"/>
              </a:rPr>
              <a:t>e</a:t>
            </a:r>
            <a:r>
              <a:rPr sz="2400" b="1" spc="-5" dirty="0">
                <a:solidFill>
                  <a:srgbClr val="006FC0"/>
                </a:solidFill>
                <a:latin typeface="Arial Narrow"/>
                <a:cs typeface="Arial Narrow"/>
              </a:rPr>
              <a:t>r</a:t>
            </a:r>
            <a:r>
              <a:rPr sz="2400" b="1" dirty="0">
                <a:solidFill>
                  <a:srgbClr val="006FC0"/>
                </a:solidFill>
                <a:latin typeface="Arial Narrow"/>
                <a:cs typeface="Arial Narrow"/>
              </a:rPr>
              <a:t>m</a:t>
            </a:r>
            <a:r>
              <a:rPr sz="2400" b="1" spc="-20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 Narrow"/>
                <a:cs typeface="Arial Narrow"/>
              </a:rPr>
              <a:t>goa</a:t>
            </a:r>
            <a:r>
              <a:rPr sz="2400" b="1" dirty="0">
                <a:solidFill>
                  <a:srgbClr val="006FC0"/>
                </a:solidFill>
                <a:latin typeface="Arial Narrow"/>
                <a:cs typeface="Arial Narrow"/>
              </a:rPr>
              <a:t>ls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379" y="2305825"/>
            <a:ext cx="2569210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145" dirty="0">
                <a:solidFill>
                  <a:srgbClr val="0020FF"/>
                </a:solidFill>
                <a:latin typeface="Arial"/>
                <a:cs typeface="Arial"/>
              </a:rPr>
              <a:t>1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92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78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8849" y="2323939"/>
            <a:ext cx="3004820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spc="140" dirty="0">
                <a:solidFill>
                  <a:srgbClr val="0020FF"/>
                </a:solidFill>
                <a:latin typeface="Arial"/>
                <a:cs typeface="Arial"/>
              </a:rPr>
              <a:t>19</a:t>
            </a:r>
            <a:r>
              <a:rPr sz="2775" spc="157" baseline="25525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775" spc="179" baseline="2552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775" spc="172" baseline="2552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775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75" spc="-277" baseline="25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r>
              <a:rPr sz="2800" spc="150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800" spc="14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145" dirty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sz="2800" spc="150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284" y="3431528"/>
            <a:ext cx="799782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5" dirty="0">
                <a:latin typeface="Arial"/>
                <a:cs typeface="Arial"/>
              </a:rPr>
              <a:t>G</a:t>
            </a:r>
            <a:r>
              <a:rPr sz="2400" b="1" spc="-4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IT</a:t>
            </a:r>
            <a:r>
              <a:rPr sz="2400" b="1" dirty="0">
                <a:latin typeface="Heiti SC"/>
                <a:cs typeface="Heiti SC"/>
              </a:rPr>
              <a:t>，坚毅，对长期目标的持续激情及持久耐力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5" dirty="0">
                <a:latin typeface="Arial"/>
                <a:cs typeface="Arial"/>
              </a:rPr>
              <a:t>G</a:t>
            </a:r>
            <a:r>
              <a:rPr sz="2400" b="1" spc="-4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IT</a:t>
            </a:r>
            <a:r>
              <a:rPr sz="2400" b="1" dirty="0">
                <a:latin typeface="Heiti SC"/>
                <a:cs typeface="Heiti SC"/>
              </a:rPr>
              <a:t>是获得成功最重要的因素之一，牢记天天向上的力量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8439" y="2302972"/>
            <a:ext cx="616648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天天向上的力量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举一反三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855" y="470916"/>
            <a:ext cx="7566659" cy="4114800"/>
          </a:xfrm>
          <a:custGeom>
            <a:avLst/>
            <a:gdLst/>
            <a:ahLst/>
            <a:cxnLst/>
            <a:rect l="l" t="t" r="r" b="b"/>
            <a:pathLst>
              <a:path w="7566659" h="4114800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4112590"/>
                </a:lnTo>
                <a:lnTo>
                  <a:pt x="342" y="4113364"/>
                </a:lnTo>
                <a:lnTo>
                  <a:pt x="1435" y="4114457"/>
                </a:lnTo>
                <a:lnTo>
                  <a:pt x="2209" y="4114800"/>
                </a:lnTo>
                <a:lnTo>
                  <a:pt x="7564450" y="4114800"/>
                </a:lnTo>
                <a:lnTo>
                  <a:pt x="7565224" y="4114457"/>
                </a:lnTo>
                <a:lnTo>
                  <a:pt x="7566317" y="4113364"/>
                </a:lnTo>
                <a:lnTo>
                  <a:pt x="7566660" y="4112590"/>
                </a:lnTo>
                <a:lnTo>
                  <a:pt x="7566660" y="4111752"/>
                </a:lnTo>
                <a:lnTo>
                  <a:pt x="3048" y="4111752"/>
                </a:lnTo>
                <a:lnTo>
                  <a:pt x="3048" y="4111142"/>
                </a:lnTo>
                <a:lnTo>
                  <a:pt x="3657" y="4111142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7566659" h="4114800">
                <a:moveTo>
                  <a:pt x="3213" y="4111142"/>
                </a:moveTo>
                <a:lnTo>
                  <a:pt x="3048" y="4111142"/>
                </a:lnTo>
                <a:lnTo>
                  <a:pt x="3048" y="4111752"/>
                </a:lnTo>
                <a:lnTo>
                  <a:pt x="3479" y="4111320"/>
                </a:lnTo>
                <a:lnTo>
                  <a:pt x="3213" y="4111142"/>
                </a:lnTo>
                <a:close/>
              </a:path>
              <a:path w="7566659" h="4114800">
                <a:moveTo>
                  <a:pt x="3479" y="4111320"/>
                </a:moveTo>
                <a:lnTo>
                  <a:pt x="3048" y="4111752"/>
                </a:lnTo>
                <a:lnTo>
                  <a:pt x="3657" y="4111752"/>
                </a:lnTo>
                <a:lnTo>
                  <a:pt x="3479" y="4111320"/>
                </a:lnTo>
                <a:close/>
              </a:path>
              <a:path w="7566659" h="4114800">
                <a:moveTo>
                  <a:pt x="3657" y="4111142"/>
                </a:moveTo>
                <a:lnTo>
                  <a:pt x="3213" y="4111142"/>
                </a:lnTo>
                <a:lnTo>
                  <a:pt x="3479" y="4111320"/>
                </a:lnTo>
                <a:lnTo>
                  <a:pt x="3657" y="4111752"/>
                </a:lnTo>
                <a:lnTo>
                  <a:pt x="3657" y="4111142"/>
                </a:lnTo>
                <a:close/>
              </a:path>
              <a:path w="7566659" h="4114800">
                <a:moveTo>
                  <a:pt x="7563002" y="4111142"/>
                </a:moveTo>
                <a:lnTo>
                  <a:pt x="3657" y="4111142"/>
                </a:lnTo>
                <a:lnTo>
                  <a:pt x="3657" y="4111752"/>
                </a:lnTo>
                <a:lnTo>
                  <a:pt x="7563002" y="4111752"/>
                </a:lnTo>
                <a:lnTo>
                  <a:pt x="7563002" y="4111142"/>
                </a:lnTo>
                <a:close/>
              </a:path>
              <a:path w="7566659" h="4114800">
                <a:moveTo>
                  <a:pt x="7563180" y="4111320"/>
                </a:moveTo>
                <a:lnTo>
                  <a:pt x="7563002" y="4111586"/>
                </a:lnTo>
                <a:lnTo>
                  <a:pt x="7563002" y="4111752"/>
                </a:lnTo>
                <a:lnTo>
                  <a:pt x="7563612" y="4111752"/>
                </a:lnTo>
                <a:lnTo>
                  <a:pt x="7563180" y="4111320"/>
                </a:lnTo>
                <a:close/>
              </a:path>
              <a:path w="7566659" h="4114800">
                <a:moveTo>
                  <a:pt x="7563612" y="4111142"/>
                </a:moveTo>
                <a:lnTo>
                  <a:pt x="7563180" y="4111320"/>
                </a:lnTo>
                <a:lnTo>
                  <a:pt x="7563612" y="4111752"/>
                </a:lnTo>
                <a:lnTo>
                  <a:pt x="7563612" y="4111142"/>
                </a:lnTo>
                <a:close/>
              </a:path>
              <a:path w="7566659" h="4114800">
                <a:moveTo>
                  <a:pt x="7566660" y="4111142"/>
                </a:moveTo>
                <a:lnTo>
                  <a:pt x="7563612" y="4111142"/>
                </a:lnTo>
                <a:lnTo>
                  <a:pt x="7563612" y="4111752"/>
                </a:lnTo>
                <a:lnTo>
                  <a:pt x="7566660" y="4111752"/>
                </a:lnTo>
                <a:lnTo>
                  <a:pt x="7566660" y="4111142"/>
                </a:lnTo>
                <a:close/>
              </a:path>
              <a:path w="7566659" h="4114800">
                <a:moveTo>
                  <a:pt x="7563002" y="3048"/>
                </a:moveTo>
                <a:lnTo>
                  <a:pt x="7563002" y="4111586"/>
                </a:lnTo>
                <a:lnTo>
                  <a:pt x="7563180" y="4111320"/>
                </a:lnTo>
                <a:lnTo>
                  <a:pt x="7563612" y="4111142"/>
                </a:lnTo>
                <a:lnTo>
                  <a:pt x="7566660" y="4111142"/>
                </a:lnTo>
                <a:lnTo>
                  <a:pt x="7566660" y="3657"/>
                </a:lnTo>
                <a:lnTo>
                  <a:pt x="7563446" y="3657"/>
                </a:lnTo>
                <a:lnTo>
                  <a:pt x="7563180" y="3479"/>
                </a:lnTo>
                <a:lnTo>
                  <a:pt x="7563002" y="3048"/>
                </a:lnTo>
                <a:close/>
              </a:path>
              <a:path w="7566659" h="4114800">
                <a:moveTo>
                  <a:pt x="7561338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4109745"/>
                </a:lnTo>
                <a:lnTo>
                  <a:pt x="5321" y="4109923"/>
                </a:lnTo>
                <a:lnTo>
                  <a:pt x="7561605" y="4109745"/>
                </a:lnTo>
                <a:lnTo>
                  <a:pt x="7561783" y="4109478"/>
                </a:lnTo>
                <a:lnTo>
                  <a:pt x="7561783" y="4109313"/>
                </a:lnTo>
                <a:lnTo>
                  <a:pt x="5486" y="4109313"/>
                </a:lnTo>
                <a:lnTo>
                  <a:pt x="5486" y="4108704"/>
                </a:lnTo>
                <a:lnTo>
                  <a:pt x="6096" y="4108704"/>
                </a:lnTo>
                <a:lnTo>
                  <a:pt x="6096" y="6095"/>
                </a:lnTo>
                <a:lnTo>
                  <a:pt x="5486" y="6096"/>
                </a:lnTo>
                <a:lnTo>
                  <a:pt x="5486" y="5486"/>
                </a:lnTo>
                <a:lnTo>
                  <a:pt x="7561605" y="5486"/>
                </a:lnTo>
                <a:lnTo>
                  <a:pt x="7561605" y="5054"/>
                </a:lnTo>
                <a:lnTo>
                  <a:pt x="7561338" y="4876"/>
                </a:lnTo>
                <a:close/>
              </a:path>
              <a:path w="7566659" h="4114800">
                <a:moveTo>
                  <a:pt x="6096" y="4108704"/>
                </a:moveTo>
                <a:lnTo>
                  <a:pt x="5486" y="4108704"/>
                </a:lnTo>
                <a:lnTo>
                  <a:pt x="5486" y="4109313"/>
                </a:lnTo>
                <a:lnTo>
                  <a:pt x="6096" y="4109313"/>
                </a:lnTo>
                <a:lnTo>
                  <a:pt x="6096" y="4108704"/>
                </a:lnTo>
                <a:close/>
              </a:path>
              <a:path w="7566659" h="4114800">
                <a:moveTo>
                  <a:pt x="7560564" y="4108704"/>
                </a:moveTo>
                <a:lnTo>
                  <a:pt x="6096" y="4108704"/>
                </a:lnTo>
                <a:lnTo>
                  <a:pt x="6096" y="4109313"/>
                </a:lnTo>
                <a:lnTo>
                  <a:pt x="7560564" y="4109313"/>
                </a:lnTo>
                <a:lnTo>
                  <a:pt x="7560564" y="4108704"/>
                </a:lnTo>
                <a:close/>
              </a:path>
              <a:path w="7566659" h="4114800">
                <a:moveTo>
                  <a:pt x="7561173" y="5486"/>
                </a:moveTo>
                <a:lnTo>
                  <a:pt x="7560564" y="5486"/>
                </a:lnTo>
                <a:lnTo>
                  <a:pt x="7560564" y="4109313"/>
                </a:lnTo>
                <a:lnTo>
                  <a:pt x="7561173" y="4109313"/>
                </a:lnTo>
                <a:lnTo>
                  <a:pt x="7561173" y="4108704"/>
                </a:lnTo>
                <a:lnTo>
                  <a:pt x="7561783" y="4108704"/>
                </a:lnTo>
                <a:lnTo>
                  <a:pt x="7561605" y="6096"/>
                </a:lnTo>
                <a:lnTo>
                  <a:pt x="7561173" y="6096"/>
                </a:lnTo>
                <a:lnTo>
                  <a:pt x="7561173" y="5486"/>
                </a:lnTo>
                <a:close/>
              </a:path>
              <a:path w="7566659" h="4114800">
                <a:moveTo>
                  <a:pt x="7561783" y="4108704"/>
                </a:moveTo>
                <a:lnTo>
                  <a:pt x="7561173" y="4108704"/>
                </a:lnTo>
                <a:lnTo>
                  <a:pt x="7561173" y="4109313"/>
                </a:lnTo>
                <a:lnTo>
                  <a:pt x="7561783" y="4109313"/>
                </a:lnTo>
                <a:lnTo>
                  <a:pt x="7561783" y="4108704"/>
                </a:lnTo>
                <a:close/>
              </a:path>
              <a:path w="7566659" h="4114800">
                <a:moveTo>
                  <a:pt x="6096" y="5486"/>
                </a:moveTo>
                <a:lnTo>
                  <a:pt x="5486" y="5486"/>
                </a:lnTo>
                <a:lnTo>
                  <a:pt x="5486" y="6096"/>
                </a:lnTo>
                <a:lnTo>
                  <a:pt x="6096" y="6095"/>
                </a:lnTo>
                <a:lnTo>
                  <a:pt x="6096" y="5486"/>
                </a:lnTo>
                <a:close/>
              </a:path>
              <a:path w="7566659" h="4114800">
                <a:moveTo>
                  <a:pt x="7560564" y="5486"/>
                </a:moveTo>
                <a:lnTo>
                  <a:pt x="6096" y="5486"/>
                </a:lnTo>
                <a:lnTo>
                  <a:pt x="6096" y="6095"/>
                </a:lnTo>
                <a:lnTo>
                  <a:pt x="7560564" y="6096"/>
                </a:lnTo>
                <a:lnTo>
                  <a:pt x="7560564" y="5486"/>
                </a:lnTo>
                <a:close/>
              </a:path>
              <a:path w="7566659" h="4114800">
                <a:moveTo>
                  <a:pt x="7561605" y="5486"/>
                </a:moveTo>
                <a:lnTo>
                  <a:pt x="7561173" y="5486"/>
                </a:lnTo>
                <a:lnTo>
                  <a:pt x="7561173" y="6096"/>
                </a:lnTo>
                <a:lnTo>
                  <a:pt x="7561605" y="6096"/>
                </a:lnTo>
                <a:lnTo>
                  <a:pt x="7561605" y="5486"/>
                </a:lnTo>
                <a:close/>
              </a:path>
              <a:path w="7566659" h="4114800">
                <a:moveTo>
                  <a:pt x="3048" y="3048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8"/>
                </a:lnTo>
                <a:close/>
              </a:path>
              <a:path w="7566659" h="4114800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7566659" h="4114800">
                <a:moveTo>
                  <a:pt x="7563002" y="3048"/>
                </a:moveTo>
                <a:lnTo>
                  <a:pt x="3657" y="3048"/>
                </a:lnTo>
                <a:lnTo>
                  <a:pt x="3657" y="3657"/>
                </a:lnTo>
                <a:lnTo>
                  <a:pt x="7563002" y="3657"/>
                </a:lnTo>
                <a:lnTo>
                  <a:pt x="7563002" y="3048"/>
                </a:lnTo>
                <a:close/>
              </a:path>
              <a:path w="7566659" h="4114800">
                <a:moveTo>
                  <a:pt x="7563612" y="3048"/>
                </a:moveTo>
                <a:lnTo>
                  <a:pt x="7563180" y="3479"/>
                </a:lnTo>
                <a:lnTo>
                  <a:pt x="7563446" y="3657"/>
                </a:lnTo>
                <a:lnTo>
                  <a:pt x="7563612" y="3657"/>
                </a:lnTo>
                <a:lnTo>
                  <a:pt x="7563612" y="3048"/>
                </a:lnTo>
                <a:close/>
              </a:path>
              <a:path w="7566659" h="4114800">
                <a:moveTo>
                  <a:pt x="7566660" y="3048"/>
                </a:moveTo>
                <a:lnTo>
                  <a:pt x="7563612" y="3048"/>
                </a:lnTo>
                <a:lnTo>
                  <a:pt x="7563612" y="3657"/>
                </a:lnTo>
                <a:lnTo>
                  <a:pt x="7566660" y="3657"/>
                </a:lnTo>
                <a:lnTo>
                  <a:pt x="7566660" y="3048"/>
                </a:lnTo>
                <a:close/>
              </a:path>
              <a:path w="7566659" h="4114800">
                <a:moveTo>
                  <a:pt x="7564450" y="0"/>
                </a:moveTo>
                <a:lnTo>
                  <a:pt x="3048" y="0"/>
                </a:lnTo>
                <a:lnTo>
                  <a:pt x="3048" y="3048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8"/>
                </a:lnTo>
                <a:lnTo>
                  <a:pt x="7566660" y="3048"/>
                </a:lnTo>
                <a:lnTo>
                  <a:pt x="7566660" y="2209"/>
                </a:lnTo>
                <a:lnTo>
                  <a:pt x="7566317" y="1435"/>
                </a:lnTo>
                <a:lnTo>
                  <a:pt x="7565224" y="342"/>
                </a:lnTo>
                <a:lnTo>
                  <a:pt x="7564450" y="0"/>
                </a:lnTo>
                <a:close/>
              </a:path>
              <a:path w="7566659" h="4114800">
                <a:moveTo>
                  <a:pt x="7563612" y="3048"/>
                </a:moveTo>
                <a:lnTo>
                  <a:pt x="7563002" y="3048"/>
                </a:lnTo>
                <a:lnTo>
                  <a:pt x="7563180" y="3479"/>
                </a:lnTo>
                <a:lnTo>
                  <a:pt x="7563612" y="304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316" y="622704"/>
            <a:ext cx="23799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0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2400" b="1" spc="-509" dirty="0">
                <a:solidFill>
                  <a:srgbClr val="DF0000"/>
                </a:solidFill>
                <a:latin typeface="FZLTZHB--B51-0"/>
                <a:cs typeface="FZLTZHB--B51-0"/>
              </a:rPr>
              <a:t>D</a:t>
            </a:r>
            <a:r>
              <a:rPr sz="2400" b="1" spc="-400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2400" b="1" spc="-360" dirty="0">
                <a:solidFill>
                  <a:srgbClr val="DF0000"/>
                </a:solidFill>
                <a:latin typeface="FZLTZHB--B51-0"/>
                <a:cs typeface="FZLTZHB--B51-0"/>
              </a:rPr>
              <a:t>yD</a:t>
            </a:r>
            <a:r>
              <a:rPr sz="2400" b="1" spc="-325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2400" b="1" spc="-355" dirty="0">
                <a:solidFill>
                  <a:srgbClr val="DF0000"/>
                </a:solidFill>
                <a:latin typeface="FZLTZHB--B51-0"/>
                <a:cs typeface="FZLTZHB--B51-0"/>
              </a:rPr>
              <a:t>y</a:t>
            </a:r>
            <a:r>
              <a:rPr sz="2400" b="1" spc="-484" dirty="0">
                <a:solidFill>
                  <a:srgbClr val="DF0000"/>
                </a:solidFill>
                <a:latin typeface="FZLTZHB--B51-0"/>
                <a:cs typeface="FZLTZHB--B51-0"/>
              </a:rPr>
              <a:t>U</a:t>
            </a:r>
            <a:r>
              <a:rPr sz="2400" b="1" spc="-275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2400" b="1" spc="-530" dirty="0">
                <a:solidFill>
                  <a:srgbClr val="DF0000"/>
                </a:solidFill>
                <a:latin typeface="FZLTZHB--B51-0"/>
                <a:cs typeface="FZLTZHB--B51-0"/>
              </a:rPr>
              <a:t>Q3</a:t>
            </a:r>
            <a:r>
              <a:rPr sz="2400" b="1" spc="520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2400" b="1" spc="-210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316" y="1061616"/>
            <a:ext cx="3558540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1080" algn="l"/>
                <a:tab pos="1358265" algn="l"/>
              </a:tabLst>
            </a:pPr>
            <a:r>
              <a:rPr sz="2400" b="1" spc="-235" dirty="0">
                <a:latin typeface="FZLTZHB--B51-0"/>
                <a:cs typeface="FZLTZHB--B51-0"/>
              </a:rPr>
              <a:t>da</a:t>
            </a:r>
            <a:r>
              <a:rPr sz="2400" b="1" spc="-204" dirty="0">
                <a:latin typeface="FZLTZHB--B51-0"/>
                <a:cs typeface="FZLTZHB--B51-0"/>
              </a:rPr>
              <a:t>y</a:t>
            </a:r>
            <a:r>
              <a:rPr sz="2400" b="1" spc="-285" dirty="0">
                <a:latin typeface="FZLTZHB--B51-0"/>
                <a:cs typeface="FZLTZHB--B51-0"/>
              </a:rPr>
              <a:t>up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70" dirty="0">
                <a:latin typeface="FZLTZHB--B51-0"/>
                <a:cs typeface="FZLTZHB--B51-0"/>
              </a:rPr>
              <a:t>1</a:t>
            </a:r>
            <a:r>
              <a:rPr sz="2400" b="1" spc="110" dirty="0">
                <a:latin typeface="FZLTZHB--B51-0"/>
                <a:cs typeface="FZLTZHB--B51-0"/>
              </a:rPr>
              <a:t>.0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694814" algn="l"/>
                <a:tab pos="2031364" algn="l"/>
              </a:tabLst>
            </a:pPr>
            <a:r>
              <a:rPr sz="2400" b="1" spc="-235" dirty="0">
                <a:latin typeface="FZLTZHB--B51-0"/>
                <a:cs typeface="FZLTZHB--B51-0"/>
              </a:rPr>
              <a:t>da</a:t>
            </a:r>
            <a:r>
              <a:rPr sz="2400" b="1" spc="-204" dirty="0">
                <a:latin typeface="FZLTZHB--B51-0"/>
                <a:cs typeface="FZLTZHB--B51-0"/>
              </a:rPr>
              <a:t>y</a:t>
            </a:r>
            <a:r>
              <a:rPr sz="2400" b="1" dirty="0">
                <a:latin typeface="FZLTZHB--B51-0"/>
                <a:cs typeface="FZLTZHB--B51-0"/>
              </a:rPr>
              <a:t>fa</a:t>
            </a:r>
            <a:r>
              <a:rPr sz="2400" b="1" spc="10" dirty="0">
                <a:latin typeface="FZLTZHB--B51-0"/>
                <a:cs typeface="FZLTZHB--B51-0"/>
              </a:rPr>
              <a:t>c</a:t>
            </a:r>
            <a:r>
              <a:rPr sz="2400" b="1" spc="55" dirty="0">
                <a:latin typeface="FZLTZHB--B51-0"/>
                <a:cs typeface="FZLTZHB--B51-0"/>
              </a:rPr>
              <a:t>t</a:t>
            </a:r>
            <a:r>
              <a:rPr sz="2400" b="1" spc="100" dirty="0">
                <a:latin typeface="FZLTZHB--B51-0"/>
                <a:cs typeface="FZLTZHB--B51-0"/>
              </a:rPr>
              <a:t>o</a:t>
            </a:r>
            <a:r>
              <a:rPr sz="2400" b="1" spc="285" dirty="0">
                <a:latin typeface="FZLTZHB--B51-0"/>
                <a:cs typeface="FZLTZHB--B51-0"/>
              </a:rPr>
              <a:t>r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5" dirty="0">
                <a:latin typeface="FZLTZHB--B51-0"/>
                <a:cs typeface="FZLTZHB--B51-0"/>
              </a:rPr>
              <a:t>0.</a:t>
            </a:r>
            <a:r>
              <a:rPr sz="2400" b="1" spc="-20" dirty="0">
                <a:latin typeface="FZLTZHB--B51-0"/>
                <a:cs typeface="FZLTZHB--B51-0"/>
              </a:rPr>
              <a:t>0</a:t>
            </a:r>
            <a:r>
              <a:rPr sz="2400" b="1" spc="60" dirty="0">
                <a:latin typeface="FZLTZHB--B51-0"/>
                <a:cs typeface="FZLTZHB--B51-0"/>
              </a:rPr>
              <a:t>1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02108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690" dirty="0">
                <a:latin typeface="FZLTZHB--B51-0"/>
                <a:cs typeface="FZLTZHB--B51-0"/>
              </a:rPr>
              <a:t>i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85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2400" b="1" spc="-9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400" b="1" spc="-275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2400" b="1" spc="50" dirty="0">
                <a:latin typeface="FZLTZHB--B51-0"/>
                <a:cs typeface="FZLTZHB--B51-0"/>
              </a:rPr>
              <a:t>(</a:t>
            </a:r>
            <a:r>
              <a:rPr sz="2400" b="1" spc="65" dirty="0">
                <a:latin typeface="FZLTZHB--B51-0"/>
                <a:cs typeface="FZLTZHB--B51-0"/>
              </a:rPr>
              <a:t>3</a:t>
            </a:r>
            <a:r>
              <a:rPr sz="2400" b="1" spc="-55" dirty="0">
                <a:latin typeface="FZLTZHB--B51-0"/>
                <a:cs typeface="FZLTZHB--B51-0"/>
              </a:rPr>
              <a:t>65</a:t>
            </a:r>
            <a:r>
              <a:rPr sz="2400" b="1" spc="-40" dirty="0">
                <a:latin typeface="FZLTZHB--B51-0"/>
                <a:cs typeface="FZLTZHB--B51-0"/>
              </a:rPr>
              <a:t>)</a:t>
            </a:r>
            <a:r>
              <a:rPr sz="2400" b="1" spc="509" dirty="0"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516890">
              <a:lnSpc>
                <a:spcPct val="100000"/>
              </a:lnSpc>
              <a:spcBef>
                <a:spcPts val="575"/>
              </a:spcBef>
              <a:tabLst>
                <a:tab pos="1358265" algn="l"/>
                <a:tab pos="1694814" algn="l"/>
                <a:tab pos="203136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690" dirty="0">
                <a:latin typeface="FZLTZHB--B51-0"/>
                <a:cs typeface="FZLTZHB--B51-0"/>
              </a:rPr>
              <a:t>i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1065" dirty="0">
                <a:latin typeface="FZLTZHB--B51-0"/>
                <a:cs typeface="FZLTZHB--B51-0"/>
              </a:rPr>
              <a:t>%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54" dirty="0">
                <a:latin typeface="FZLTZHB--B51-0"/>
                <a:cs typeface="FZLTZHB--B51-0"/>
              </a:rPr>
              <a:t>7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65" dirty="0">
                <a:latin typeface="FZLTZHB--B51-0"/>
                <a:cs typeface="FZLTZHB--B51-0"/>
              </a:rPr>
              <a:t>[</a:t>
            </a:r>
            <a:r>
              <a:rPr sz="2400" b="1" spc="140" dirty="0">
                <a:latin typeface="FZLTZHB--B51-0"/>
                <a:cs typeface="FZLTZHB--B51-0"/>
              </a:rPr>
              <a:t>6</a:t>
            </a:r>
            <a:r>
              <a:rPr sz="2400" b="1" spc="550" dirty="0">
                <a:latin typeface="FZLTZHB--B51-0"/>
                <a:cs typeface="FZLTZHB--B51-0"/>
              </a:rPr>
              <a:t>,</a:t>
            </a:r>
            <a:r>
              <a:rPr sz="2400" b="1" spc="229" dirty="0">
                <a:latin typeface="FZLTZHB--B51-0"/>
                <a:cs typeface="FZLTZHB--B51-0"/>
              </a:rPr>
              <a:t>0]: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0731" y="4443984"/>
            <a:ext cx="1537714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4316" y="2800350"/>
            <a:ext cx="7121525" cy="2009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720">
              <a:lnSpc>
                <a:spcPct val="100000"/>
              </a:lnSpc>
              <a:tabLst>
                <a:tab pos="2199005" algn="l"/>
                <a:tab pos="2536190" algn="l"/>
              </a:tabLst>
            </a:pPr>
            <a:r>
              <a:rPr sz="2400" b="1" spc="-265" dirty="0">
                <a:latin typeface="FZLTZHB--B51-0"/>
                <a:cs typeface="FZLTZHB--B51-0"/>
              </a:rPr>
              <a:t>d</a:t>
            </a:r>
            <a:r>
              <a:rPr sz="2400" b="1" spc="-254" dirty="0">
                <a:latin typeface="FZLTZHB--B51-0"/>
                <a:cs typeface="FZLTZHB--B51-0"/>
              </a:rPr>
              <a:t>a</a:t>
            </a:r>
            <a:r>
              <a:rPr sz="2400" b="1" spc="-235" dirty="0">
                <a:latin typeface="FZLTZHB--B51-0"/>
                <a:cs typeface="FZLTZHB--B51-0"/>
              </a:rPr>
              <a:t>yup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25" dirty="0">
                <a:latin typeface="FZLTZHB--B51-0"/>
                <a:cs typeface="FZLTZHB--B51-0"/>
              </a:rPr>
              <a:t>y</a:t>
            </a:r>
            <a:r>
              <a:rPr sz="2400" b="1" spc="-285" dirty="0">
                <a:latin typeface="FZLTZHB--B51-0"/>
                <a:cs typeface="FZLTZHB--B51-0"/>
              </a:rPr>
              <a:t>up</a:t>
            </a:r>
            <a:r>
              <a:rPr sz="2400" b="1" spc="200" dirty="0">
                <a:latin typeface="FZLTZHB--B51-0"/>
                <a:cs typeface="FZLTZHB--B51-0"/>
              </a:rPr>
              <a:t>*</a:t>
            </a:r>
            <a:r>
              <a:rPr sz="2400" b="1" spc="215" dirty="0">
                <a:latin typeface="FZLTZHB--B51-0"/>
                <a:cs typeface="FZLTZHB--B51-0"/>
              </a:rPr>
              <a:t>(1</a:t>
            </a:r>
            <a:r>
              <a:rPr sz="2400" b="1" spc="-305" dirty="0">
                <a:latin typeface="FZLTZHB--B51-0"/>
                <a:cs typeface="FZLTZHB--B51-0"/>
              </a:rPr>
              <a:t>-</a:t>
            </a: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25" dirty="0">
                <a:latin typeface="FZLTZHB--B51-0"/>
                <a:cs typeface="FZLTZHB--B51-0"/>
              </a:rPr>
              <a:t>y</a:t>
            </a:r>
            <a:r>
              <a:rPr sz="2400" b="1" dirty="0">
                <a:latin typeface="FZLTZHB--B51-0"/>
                <a:cs typeface="FZLTZHB--B51-0"/>
              </a:rPr>
              <a:t>fa</a:t>
            </a:r>
            <a:r>
              <a:rPr sz="2400" b="1" spc="10" dirty="0">
                <a:latin typeface="FZLTZHB--B51-0"/>
                <a:cs typeface="FZLTZHB--B51-0"/>
              </a:rPr>
              <a:t>c</a:t>
            </a:r>
            <a:r>
              <a:rPr sz="2400" b="1" spc="155" dirty="0">
                <a:latin typeface="FZLTZHB--B51-0"/>
                <a:cs typeface="FZLTZHB--B51-0"/>
              </a:rPr>
              <a:t>to</a:t>
            </a:r>
            <a:r>
              <a:rPr sz="2400" b="1" spc="140" dirty="0">
                <a:latin typeface="FZLTZHB--B51-0"/>
                <a:cs typeface="FZLTZHB--B51-0"/>
              </a:rPr>
              <a:t>r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 dirty="0">
              <a:latin typeface="FZLTZHB--B51-0"/>
              <a:cs typeface="FZLTZHB--B51-0"/>
            </a:endParaRPr>
          </a:p>
          <a:p>
            <a:pPr marL="516890">
              <a:lnSpc>
                <a:spcPct val="100000"/>
              </a:lnSpc>
              <a:spcBef>
                <a:spcPts val="575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spc="509" dirty="0">
                <a:latin typeface="FZLTZHB--B51-0"/>
                <a:cs typeface="FZLTZHB--B51-0"/>
              </a:rPr>
              <a:t>:</a:t>
            </a:r>
            <a:endParaRPr sz="2400" dirty="0">
              <a:latin typeface="FZLTZHB--B51-0"/>
              <a:cs typeface="FZLTZHB--B51-0"/>
            </a:endParaRPr>
          </a:p>
          <a:p>
            <a:pPr marL="12700" marR="5080" indent="1176020">
              <a:lnSpc>
                <a:spcPct val="120000"/>
              </a:lnSpc>
              <a:tabLst>
                <a:tab pos="2199005" algn="l"/>
                <a:tab pos="2536190" algn="l"/>
              </a:tabLst>
            </a:pPr>
            <a:r>
              <a:rPr sz="2400" b="1" spc="-265" dirty="0">
                <a:latin typeface="FZLTZHB--B51-0"/>
                <a:cs typeface="FZLTZHB--B51-0"/>
              </a:rPr>
              <a:t>d</a:t>
            </a:r>
            <a:r>
              <a:rPr sz="2400" b="1" spc="-254" dirty="0">
                <a:latin typeface="FZLTZHB--B51-0"/>
                <a:cs typeface="FZLTZHB--B51-0"/>
              </a:rPr>
              <a:t>a</a:t>
            </a:r>
            <a:r>
              <a:rPr sz="2400" b="1" spc="-235" dirty="0">
                <a:latin typeface="FZLTZHB--B51-0"/>
                <a:cs typeface="FZLTZHB--B51-0"/>
              </a:rPr>
              <a:t>yup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25" dirty="0">
                <a:latin typeface="FZLTZHB--B51-0"/>
                <a:cs typeface="FZLTZHB--B51-0"/>
              </a:rPr>
              <a:t>y</a:t>
            </a:r>
            <a:r>
              <a:rPr sz="2400" b="1" spc="-285" dirty="0">
                <a:latin typeface="FZLTZHB--B51-0"/>
                <a:cs typeface="FZLTZHB--B51-0"/>
              </a:rPr>
              <a:t>up</a:t>
            </a:r>
            <a:r>
              <a:rPr sz="2400" b="1" spc="200" dirty="0">
                <a:latin typeface="FZLTZHB--B51-0"/>
                <a:cs typeface="FZLTZHB--B51-0"/>
              </a:rPr>
              <a:t>*</a:t>
            </a:r>
            <a:r>
              <a:rPr sz="2400" b="1" spc="35" dirty="0">
                <a:latin typeface="FZLTZHB--B51-0"/>
                <a:cs typeface="FZLTZHB--B51-0"/>
              </a:rPr>
              <a:t>(1</a:t>
            </a:r>
            <a:r>
              <a:rPr sz="2400" b="1" spc="60" dirty="0">
                <a:latin typeface="FZLTZHB--B51-0"/>
                <a:cs typeface="FZLTZHB--B51-0"/>
              </a:rPr>
              <a:t>+</a:t>
            </a:r>
            <a:r>
              <a:rPr sz="2400" b="1" spc="-270" dirty="0">
                <a:latin typeface="FZLTZHB--B51-0"/>
                <a:cs typeface="FZLTZHB--B51-0"/>
              </a:rPr>
              <a:t>d</a:t>
            </a:r>
            <a:r>
              <a:rPr sz="2400" b="1" spc="-260" dirty="0">
                <a:latin typeface="FZLTZHB--B51-0"/>
                <a:cs typeface="FZLTZHB--B51-0"/>
              </a:rPr>
              <a:t>a</a:t>
            </a:r>
            <a:r>
              <a:rPr sz="2400" b="1" spc="-125" dirty="0">
                <a:latin typeface="FZLTZHB--B51-0"/>
                <a:cs typeface="FZLTZHB--B51-0"/>
              </a:rPr>
              <a:t>y</a:t>
            </a:r>
            <a:r>
              <a:rPr sz="2400" b="1" dirty="0">
                <a:latin typeface="FZLTZHB--B51-0"/>
                <a:cs typeface="FZLTZHB--B51-0"/>
              </a:rPr>
              <a:t>fa</a:t>
            </a:r>
            <a:r>
              <a:rPr sz="2400" b="1" spc="10" dirty="0">
                <a:latin typeface="FZLTZHB--B51-0"/>
                <a:cs typeface="FZLTZHB--B51-0"/>
              </a:rPr>
              <a:t>c</a:t>
            </a:r>
            <a:r>
              <a:rPr sz="2400" b="1" spc="155" dirty="0">
                <a:latin typeface="FZLTZHB--B51-0"/>
                <a:cs typeface="FZLTZHB--B51-0"/>
              </a:rPr>
              <a:t>to</a:t>
            </a:r>
            <a:r>
              <a:rPr sz="2400" b="1" spc="140" dirty="0">
                <a:latin typeface="FZLTZHB--B51-0"/>
                <a:cs typeface="FZLTZHB--B51-0"/>
              </a:rPr>
              <a:t>r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r>
              <a:rPr sz="2400" b="1" spc="260" dirty="0">
                <a:latin typeface="FZLTZHB--B51-0"/>
                <a:cs typeface="FZLTZHB--B51-0"/>
              </a:rPr>
              <a:t> </a:t>
            </a:r>
            <a:r>
              <a:rPr sz="2400" b="1" spc="16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工作日的力量：</a:t>
            </a:r>
            <a:r>
              <a:rPr sz="2400" b="1" spc="330" dirty="0">
                <a:solidFill>
                  <a:srgbClr val="1DB41D"/>
                </a:solidFill>
                <a:latin typeface="FZLTZHB--B51-0"/>
                <a:cs typeface="FZLTZHB--B51-0"/>
              </a:rPr>
              <a:t>{:.2f}</a:t>
            </a:r>
            <a:r>
              <a:rPr sz="2400" b="1" spc="114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55" dirty="0">
                <a:latin typeface="FZLTZHB--B51-0"/>
                <a:cs typeface="FZLTZHB--B51-0"/>
              </a:rPr>
              <a:t>.format(</a:t>
            </a:r>
            <a:r>
              <a:rPr sz="2400" b="1" spc="-240" dirty="0" err="1">
                <a:latin typeface="FZLTZHB--B51-0"/>
                <a:cs typeface="FZLTZHB--B51-0"/>
              </a:rPr>
              <a:t>dayu</a:t>
            </a:r>
            <a:r>
              <a:rPr sz="2400" b="1" spc="-285" dirty="0" err="1">
                <a:latin typeface="FZLTZHB--B51-0"/>
                <a:cs typeface="FZLTZHB--B51-0"/>
              </a:rPr>
              <a:t>p</a:t>
            </a:r>
            <a:r>
              <a:rPr sz="2400" b="1" spc="370" dirty="0">
                <a:latin typeface="FZLTZHB--B51-0"/>
                <a:cs typeface="FZLTZHB--B51-0"/>
              </a:rPr>
              <a:t>))</a:t>
            </a:r>
            <a:endParaRPr lang="zh-CN" altLang="en-US" sz="2400" b="1" spc="37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lang="zh-CN" altLang="en-US"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5769" y="1108673"/>
            <a:ext cx="274574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4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spc="13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spc="2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800" spc="-2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计算思维</a:t>
            </a:r>
            <a:r>
              <a:rPr sz="2800" spc="10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076" y="265174"/>
            <a:ext cx="7640320" cy="4342130"/>
          </a:xfrm>
          <a:custGeom>
            <a:avLst/>
            <a:gdLst/>
            <a:ahLst/>
            <a:cxnLst/>
            <a:rect l="l" t="t" r="r" b="b"/>
            <a:pathLst>
              <a:path w="7640320" h="4342130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4339666"/>
                </a:lnTo>
                <a:lnTo>
                  <a:pt x="342" y="4340440"/>
                </a:lnTo>
                <a:lnTo>
                  <a:pt x="1435" y="4341533"/>
                </a:lnTo>
                <a:lnTo>
                  <a:pt x="2209" y="4341876"/>
                </a:lnTo>
                <a:lnTo>
                  <a:pt x="7637602" y="4341876"/>
                </a:lnTo>
                <a:lnTo>
                  <a:pt x="7638376" y="4341533"/>
                </a:lnTo>
                <a:lnTo>
                  <a:pt x="7639469" y="4340440"/>
                </a:lnTo>
                <a:lnTo>
                  <a:pt x="7639812" y="4339666"/>
                </a:lnTo>
                <a:lnTo>
                  <a:pt x="7639812" y="4338828"/>
                </a:lnTo>
                <a:lnTo>
                  <a:pt x="3048" y="4338828"/>
                </a:lnTo>
                <a:lnTo>
                  <a:pt x="3048" y="4338218"/>
                </a:lnTo>
                <a:lnTo>
                  <a:pt x="3657" y="4338218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7640320" h="4342130">
                <a:moveTo>
                  <a:pt x="3213" y="4338218"/>
                </a:moveTo>
                <a:lnTo>
                  <a:pt x="3048" y="4338218"/>
                </a:lnTo>
                <a:lnTo>
                  <a:pt x="3048" y="4338828"/>
                </a:lnTo>
                <a:lnTo>
                  <a:pt x="3479" y="4338396"/>
                </a:lnTo>
                <a:lnTo>
                  <a:pt x="3213" y="4338218"/>
                </a:lnTo>
                <a:close/>
              </a:path>
              <a:path w="7640320" h="4342130">
                <a:moveTo>
                  <a:pt x="3479" y="4338396"/>
                </a:moveTo>
                <a:lnTo>
                  <a:pt x="3048" y="4338828"/>
                </a:lnTo>
                <a:lnTo>
                  <a:pt x="3657" y="4338828"/>
                </a:lnTo>
                <a:lnTo>
                  <a:pt x="3479" y="4338396"/>
                </a:lnTo>
                <a:close/>
              </a:path>
              <a:path w="7640320" h="4342130">
                <a:moveTo>
                  <a:pt x="3657" y="4338218"/>
                </a:moveTo>
                <a:lnTo>
                  <a:pt x="3213" y="4338218"/>
                </a:lnTo>
                <a:lnTo>
                  <a:pt x="3479" y="4338396"/>
                </a:lnTo>
                <a:lnTo>
                  <a:pt x="3657" y="4338828"/>
                </a:lnTo>
                <a:lnTo>
                  <a:pt x="3657" y="4338218"/>
                </a:lnTo>
                <a:close/>
              </a:path>
              <a:path w="7640320" h="4342130">
                <a:moveTo>
                  <a:pt x="7636154" y="4338218"/>
                </a:moveTo>
                <a:lnTo>
                  <a:pt x="3657" y="4338218"/>
                </a:lnTo>
                <a:lnTo>
                  <a:pt x="3657" y="4338828"/>
                </a:lnTo>
                <a:lnTo>
                  <a:pt x="7636154" y="4338828"/>
                </a:lnTo>
                <a:lnTo>
                  <a:pt x="7636154" y="4338218"/>
                </a:lnTo>
                <a:close/>
              </a:path>
              <a:path w="7640320" h="4342130">
                <a:moveTo>
                  <a:pt x="7636332" y="4338396"/>
                </a:moveTo>
                <a:lnTo>
                  <a:pt x="7636154" y="4338662"/>
                </a:lnTo>
                <a:lnTo>
                  <a:pt x="7636154" y="4338828"/>
                </a:lnTo>
                <a:lnTo>
                  <a:pt x="7636764" y="4338828"/>
                </a:lnTo>
                <a:lnTo>
                  <a:pt x="7636332" y="4338396"/>
                </a:lnTo>
                <a:close/>
              </a:path>
              <a:path w="7640320" h="4342130">
                <a:moveTo>
                  <a:pt x="7636764" y="4338218"/>
                </a:moveTo>
                <a:lnTo>
                  <a:pt x="7636332" y="4338396"/>
                </a:lnTo>
                <a:lnTo>
                  <a:pt x="7636764" y="4338828"/>
                </a:lnTo>
                <a:lnTo>
                  <a:pt x="7636764" y="4338218"/>
                </a:lnTo>
                <a:close/>
              </a:path>
              <a:path w="7640320" h="4342130">
                <a:moveTo>
                  <a:pt x="7639812" y="4338218"/>
                </a:moveTo>
                <a:lnTo>
                  <a:pt x="7636764" y="4338218"/>
                </a:lnTo>
                <a:lnTo>
                  <a:pt x="7636764" y="4338828"/>
                </a:lnTo>
                <a:lnTo>
                  <a:pt x="7639812" y="4338828"/>
                </a:lnTo>
                <a:lnTo>
                  <a:pt x="7639812" y="4338218"/>
                </a:lnTo>
                <a:close/>
              </a:path>
              <a:path w="7640320" h="4342130">
                <a:moveTo>
                  <a:pt x="7636154" y="3048"/>
                </a:moveTo>
                <a:lnTo>
                  <a:pt x="7636154" y="4338662"/>
                </a:lnTo>
                <a:lnTo>
                  <a:pt x="7636332" y="4338396"/>
                </a:lnTo>
                <a:lnTo>
                  <a:pt x="7636764" y="4338218"/>
                </a:lnTo>
                <a:lnTo>
                  <a:pt x="7639812" y="4338218"/>
                </a:lnTo>
                <a:lnTo>
                  <a:pt x="7639812" y="3657"/>
                </a:lnTo>
                <a:lnTo>
                  <a:pt x="7636598" y="3657"/>
                </a:lnTo>
                <a:lnTo>
                  <a:pt x="7636332" y="3479"/>
                </a:lnTo>
                <a:lnTo>
                  <a:pt x="7636154" y="3048"/>
                </a:lnTo>
                <a:close/>
              </a:path>
              <a:path w="7640320" h="4342130">
                <a:moveTo>
                  <a:pt x="7634490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4336821"/>
                </a:lnTo>
                <a:lnTo>
                  <a:pt x="5321" y="4336999"/>
                </a:lnTo>
                <a:lnTo>
                  <a:pt x="7634757" y="4336821"/>
                </a:lnTo>
                <a:lnTo>
                  <a:pt x="7634935" y="4336554"/>
                </a:lnTo>
                <a:lnTo>
                  <a:pt x="7634935" y="4336389"/>
                </a:lnTo>
                <a:lnTo>
                  <a:pt x="5486" y="4336389"/>
                </a:lnTo>
                <a:lnTo>
                  <a:pt x="5486" y="4335780"/>
                </a:lnTo>
                <a:lnTo>
                  <a:pt x="6096" y="4335780"/>
                </a:lnTo>
                <a:lnTo>
                  <a:pt x="6096" y="6096"/>
                </a:lnTo>
                <a:lnTo>
                  <a:pt x="5486" y="6096"/>
                </a:lnTo>
                <a:lnTo>
                  <a:pt x="5486" y="5486"/>
                </a:lnTo>
                <a:lnTo>
                  <a:pt x="7634757" y="5486"/>
                </a:lnTo>
                <a:lnTo>
                  <a:pt x="7634757" y="5054"/>
                </a:lnTo>
                <a:lnTo>
                  <a:pt x="7634490" y="4876"/>
                </a:lnTo>
                <a:close/>
              </a:path>
              <a:path w="7640320" h="4342130">
                <a:moveTo>
                  <a:pt x="6096" y="4335780"/>
                </a:moveTo>
                <a:lnTo>
                  <a:pt x="5486" y="4335780"/>
                </a:lnTo>
                <a:lnTo>
                  <a:pt x="5486" y="4336389"/>
                </a:lnTo>
                <a:lnTo>
                  <a:pt x="6096" y="4336389"/>
                </a:lnTo>
                <a:lnTo>
                  <a:pt x="6096" y="4335780"/>
                </a:lnTo>
                <a:close/>
              </a:path>
              <a:path w="7640320" h="4342130">
                <a:moveTo>
                  <a:pt x="7633716" y="4335780"/>
                </a:moveTo>
                <a:lnTo>
                  <a:pt x="6096" y="4335780"/>
                </a:lnTo>
                <a:lnTo>
                  <a:pt x="6096" y="4336389"/>
                </a:lnTo>
                <a:lnTo>
                  <a:pt x="7633716" y="4336389"/>
                </a:lnTo>
                <a:lnTo>
                  <a:pt x="7633716" y="4335780"/>
                </a:lnTo>
                <a:close/>
              </a:path>
              <a:path w="7640320" h="4342130">
                <a:moveTo>
                  <a:pt x="7634325" y="5486"/>
                </a:moveTo>
                <a:lnTo>
                  <a:pt x="7633716" y="5486"/>
                </a:lnTo>
                <a:lnTo>
                  <a:pt x="7633716" y="4336389"/>
                </a:lnTo>
                <a:lnTo>
                  <a:pt x="7634325" y="4336389"/>
                </a:lnTo>
                <a:lnTo>
                  <a:pt x="7634325" y="4335780"/>
                </a:lnTo>
                <a:lnTo>
                  <a:pt x="7634935" y="4335780"/>
                </a:lnTo>
                <a:lnTo>
                  <a:pt x="7634757" y="6096"/>
                </a:lnTo>
                <a:lnTo>
                  <a:pt x="7634325" y="6096"/>
                </a:lnTo>
                <a:lnTo>
                  <a:pt x="7634325" y="5486"/>
                </a:lnTo>
                <a:close/>
              </a:path>
              <a:path w="7640320" h="4342130">
                <a:moveTo>
                  <a:pt x="7634935" y="4335780"/>
                </a:moveTo>
                <a:lnTo>
                  <a:pt x="7634325" y="4335780"/>
                </a:lnTo>
                <a:lnTo>
                  <a:pt x="7634325" y="4336389"/>
                </a:lnTo>
                <a:lnTo>
                  <a:pt x="7634935" y="4336389"/>
                </a:lnTo>
                <a:lnTo>
                  <a:pt x="7634935" y="4335780"/>
                </a:lnTo>
                <a:close/>
              </a:path>
              <a:path w="7640320" h="4342130">
                <a:moveTo>
                  <a:pt x="6096" y="5486"/>
                </a:moveTo>
                <a:lnTo>
                  <a:pt x="5486" y="5486"/>
                </a:lnTo>
                <a:lnTo>
                  <a:pt x="5486" y="6096"/>
                </a:lnTo>
                <a:lnTo>
                  <a:pt x="6096" y="6096"/>
                </a:lnTo>
                <a:lnTo>
                  <a:pt x="6096" y="5486"/>
                </a:lnTo>
                <a:close/>
              </a:path>
              <a:path w="7640320" h="4342130">
                <a:moveTo>
                  <a:pt x="7633716" y="5486"/>
                </a:moveTo>
                <a:lnTo>
                  <a:pt x="6096" y="5486"/>
                </a:lnTo>
                <a:lnTo>
                  <a:pt x="6096" y="6096"/>
                </a:lnTo>
                <a:lnTo>
                  <a:pt x="7633716" y="6096"/>
                </a:lnTo>
                <a:lnTo>
                  <a:pt x="7633716" y="5486"/>
                </a:lnTo>
                <a:close/>
              </a:path>
              <a:path w="7640320" h="4342130">
                <a:moveTo>
                  <a:pt x="7634757" y="5486"/>
                </a:moveTo>
                <a:lnTo>
                  <a:pt x="7634325" y="5486"/>
                </a:lnTo>
                <a:lnTo>
                  <a:pt x="7634325" y="6096"/>
                </a:lnTo>
                <a:lnTo>
                  <a:pt x="7634757" y="6096"/>
                </a:lnTo>
                <a:lnTo>
                  <a:pt x="7634757" y="5486"/>
                </a:lnTo>
                <a:close/>
              </a:path>
              <a:path w="7640320" h="4342130">
                <a:moveTo>
                  <a:pt x="3048" y="3048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8"/>
                </a:lnTo>
                <a:close/>
              </a:path>
              <a:path w="7640320" h="4342130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7640320" h="4342130">
                <a:moveTo>
                  <a:pt x="7636154" y="3048"/>
                </a:moveTo>
                <a:lnTo>
                  <a:pt x="3657" y="3048"/>
                </a:lnTo>
                <a:lnTo>
                  <a:pt x="3657" y="3657"/>
                </a:lnTo>
                <a:lnTo>
                  <a:pt x="7636154" y="3657"/>
                </a:lnTo>
                <a:lnTo>
                  <a:pt x="7636154" y="3048"/>
                </a:lnTo>
                <a:close/>
              </a:path>
              <a:path w="7640320" h="4342130">
                <a:moveTo>
                  <a:pt x="7636764" y="3048"/>
                </a:moveTo>
                <a:lnTo>
                  <a:pt x="7636332" y="3479"/>
                </a:lnTo>
                <a:lnTo>
                  <a:pt x="7636598" y="3657"/>
                </a:lnTo>
                <a:lnTo>
                  <a:pt x="7636764" y="3657"/>
                </a:lnTo>
                <a:lnTo>
                  <a:pt x="7636764" y="3048"/>
                </a:lnTo>
                <a:close/>
              </a:path>
              <a:path w="7640320" h="4342130">
                <a:moveTo>
                  <a:pt x="7639812" y="3048"/>
                </a:moveTo>
                <a:lnTo>
                  <a:pt x="7636764" y="3048"/>
                </a:lnTo>
                <a:lnTo>
                  <a:pt x="7636764" y="3657"/>
                </a:lnTo>
                <a:lnTo>
                  <a:pt x="7639812" y="3657"/>
                </a:lnTo>
                <a:lnTo>
                  <a:pt x="7639812" y="3048"/>
                </a:lnTo>
                <a:close/>
              </a:path>
              <a:path w="7640320" h="4342130">
                <a:moveTo>
                  <a:pt x="7637602" y="0"/>
                </a:moveTo>
                <a:lnTo>
                  <a:pt x="3048" y="0"/>
                </a:lnTo>
                <a:lnTo>
                  <a:pt x="3048" y="3048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8"/>
                </a:lnTo>
                <a:lnTo>
                  <a:pt x="7639812" y="3048"/>
                </a:lnTo>
                <a:lnTo>
                  <a:pt x="7639812" y="2209"/>
                </a:lnTo>
                <a:lnTo>
                  <a:pt x="7639469" y="1435"/>
                </a:lnTo>
                <a:lnTo>
                  <a:pt x="7638376" y="342"/>
                </a:lnTo>
                <a:lnTo>
                  <a:pt x="7637602" y="0"/>
                </a:lnTo>
                <a:close/>
              </a:path>
              <a:path w="7640320" h="4342130">
                <a:moveTo>
                  <a:pt x="7636764" y="3048"/>
                </a:moveTo>
                <a:lnTo>
                  <a:pt x="7636154" y="3048"/>
                </a:lnTo>
                <a:lnTo>
                  <a:pt x="7636332" y="3479"/>
                </a:lnTo>
                <a:lnTo>
                  <a:pt x="7636764" y="304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299" y="390326"/>
            <a:ext cx="178053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70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800" b="1" spc="-310" dirty="0">
                <a:solidFill>
                  <a:srgbClr val="DF0000"/>
                </a:solidFill>
                <a:latin typeface="FZLTZHB--B51-0"/>
                <a:cs typeface="FZLTZHB--B51-0"/>
              </a:rPr>
              <a:t>Day</a:t>
            </a:r>
            <a:r>
              <a:rPr sz="1800" b="1" spc="-355" dirty="0">
                <a:solidFill>
                  <a:srgbClr val="DF0000"/>
                </a:solidFill>
                <a:latin typeface="FZLTZHB--B51-0"/>
                <a:cs typeface="FZLTZHB--B51-0"/>
              </a:rPr>
              <a:t>D</a:t>
            </a:r>
            <a:r>
              <a:rPr sz="1800" b="1" spc="-254" dirty="0">
                <a:solidFill>
                  <a:srgbClr val="DF0000"/>
                </a:solidFill>
                <a:latin typeface="FZLTZHB--B51-0"/>
                <a:cs typeface="FZLTZHB--B51-0"/>
              </a:rPr>
              <a:t>ay</a:t>
            </a:r>
            <a:r>
              <a:rPr sz="1800" b="1" spc="-330" dirty="0">
                <a:solidFill>
                  <a:srgbClr val="DF0000"/>
                </a:solidFill>
                <a:latin typeface="FZLTZHB--B51-0"/>
                <a:cs typeface="FZLTZHB--B51-0"/>
              </a:rPr>
              <a:t>U</a:t>
            </a:r>
            <a:r>
              <a:rPr sz="1800" b="1" spc="-350" dirty="0">
                <a:solidFill>
                  <a:srgbClr val="DF0000"/>
                </a:solidFill>
                <a:latin typeface="FZLTZHB--B51-0"/>
                <a:cs typeface="FZLTZHB--B51-0"/>
              </a:rPr>
              <a:t>pQ4</a:t>
            </a:r>
            <a:r>
              <a:rPr sz="1800" b="1" spc="38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800" b="1" spc="-165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299" y="719510"/>
            <a:ext cx="4411980" cy="352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 marR="2637155" indent="-500380">
              <a:lnSpc>
                <a:spcPct val="120000"/>
              </a:lnSpc>
            </a:pPr>
            <a:r>
              <a:rPr sz="1800" b="1" i="1" spc="-100" dirty="0">
                <a:solidFill>
                  <a:srgbClr val="FF7B1F"/>
                </a:solidFill>
                <a:latin typeface="Menlo"/>
                <a:cs typeface="Menlo"/>
              </a:rPr>
              <a:t>de</a:t>
            </a: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f</a:t>
            </a:r>
            <a:r>
              <a:rPr sz="1800" b="1" i="1" spc="-110" dirty="0">
                <a:solidFill>
                  <a:srgbClr val="FF7B1F"/>
                </a:solidFill>
                <a:latin typeface="Menlo"/>
                <a:cs typeface="Menlo"/>
              </a:rPr>
              <a:t> </a:t>
            </a:r>
            <a:r>
              <a:rPr sz="1800" b="1" spc="-204" dirty="0">
                <a:solidFill>
                  <a:srgbClr val="0020FF"/>
                </a:solidFill>
                <a:latin typeface="FZLTZHB--B51-0"/>
                <a:cs typeface="FZLTZHB--B51-0"/>
              </a:rPr>
              <a:t>d</a:t>
            </a:r>
            <a:r>
              <a:rPr sz="1800" b="1" spc="-254" dirty="0">
                <a:solidFill>
                  <a:srgbClr val="0020FF"/>
                </a:solidFill>
                <a:latin typeface="FZLTZHB--B51-0"/>
                <a:cs typeface="FZLTZHB--B51-0"/>
              </a:rPr>
              <a:t>ay</a:t>
            </a:r>
            <a:r>
              <a:rPr sz="1800" b="1" spc="-330" dirty="0">
                <a:solidFill>
                  <a:srgbClr val="0020FF"/>
                </a:solidFill>
                <a:latin typeface="FZLTZHB--B51-0"/>
                <a:cs typeface="FZLTZHB--B51-0"/>
              </a:rPr>
              <a:t>U</a:t>
            </a:r>
            <a:r>
              <a:rPr sz="1800" b="1" spc="-380" dirty="0">
                <a:solidFill>
                  <a:srgbClr val="0020FF"/>
                </a:solidFill>
                <a:latin typeface="FZLTZHB--B51-0"/>
                <a:cs typeface="FZLTZHB--B51-0"/>
              </a:rPr>
              <a:t>P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90" dirty="0">
                <a:latin typeface="FZLTZHB--B51-0"/>
                <a:cs typeface="FZLTZHB--B51-0"/>
              </a:rPr>
              <a:t>d</a:t>
            </a:r>
            <a:r>
              <a:rPr sz="1800" b="1" spc="55" dirty="0">
                <a:latin typeface="FZLTZHB--B51-0"/>
                <a:cs typeface="FZLTZHB--B51-0"/>
              </a:rPr>
              <a:t>f</a:t>
            </a:r>
            <a:r>
              <a:rPr sz="1800" b="1" spc="325" dirty="0">
                <a:latin typeface="FZLTZHB--B51-0"/>
                <a:cs typeface="FZLTZHB--B51-0"/>
              </a:rPr>
              <a:t>):</a:t>
            </a:r>
            <a:r>
              <a:rPr sz="1800" b="1" spc="245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175" dirty="0">
                <a:latin typeface="FZLTZHB--B51-0"/>
                <a:cs typeface="FZLTZHB--B51-0"/>
              </a:rPr>
              <a:t>ayu</a:t>
            </a:r>
            <a:r>
              <a:rPr sz="1800" b="1" spc="-215" dirty="0">
                <a:latin typeface="FZLTZHB--B51-0"/>
                <a:cs typeface="FZLTZHB--B51-0"/>
              </a:rPr>
              <a:t>p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endParaRPr sz="1800">
              <a:latin typeface="FZLTZHB--B51-0"/>
              <a:cs typeface="FZLTZHB--B51-0"/>
            </a:endParaRPr>
          </a:p>
          <a:p>
            <a:pPr marL="512445">
              <a:lnSpc>
                <a:spcPct val="100000"/>
              </a:lnSpc>
              <a:spcBef>
                <a:spcPts val="430"/>
              </a:spcBef>
            </a:pP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800" b="1" spc="-105" dirty="0">
                <a:solidFill>
                  <a:srgbClr val="900090"/>
                </a:solidFill>
                <a:latin typeface="FZLTZHB--B51-0"/>
                <a:cs typeface="FZLTZHB--B51-0"/>
              </a:rPr>
              <a:t>ran</a:t>
            </a:r>
            <a:r>
              <a:rPr sz="1800" b="1" spc="-110" dirty="0">
                <a:solidFill>
                  <a:srgbClr val="900090"/>
                </a:solidFill>
                <a:latin typeface="FZLTZHB--B51-0"/>
                <a:cs typeface="FZLTZHB--B51-0"/>
              </a:rPr>
              <a:t>g</a:t>
            </a:r>
            <a:r>
              <a:rPr sz="1800" b="1" spc="-21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800" b="1" spc="25" dirty="0">
                <a:latin typeface="FZLTZHB--B51-0"/>
                <a:cs typeface="FZLTZHB--B51-0"/>
              </a:rPr>
              <a:t>(</a:t>
            </a:r>
            <a:r>
              <a:rPr sz="1800" b="1" spc="55" dirty="0">
                <a:latin typeface="FZLTZHB--B51-0"/>
                <a:cs typeface="FZLTZHB--B51-0"/>
              </a:rPr>
              <a:t>365):</a:t>
            </a:r>
            <a:endParaRPr sz="1800">
              <a:latin typeface="FZLTZHB--B51-0"/>
              <a:cs typeface="FZLTZHB--B51-0"/>
            </a:endParaRPr>
          </a:p>
          <a:p>
            <a:pPr marL="889000">
              <a:lnSpc>
                <a:spcPct val="100000"/>
              </a:lnSpc>
              <a:spcBef>
                <a:spcPts val="430"/>
              </a:spcBef>
            </a:pP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800" dirty="0">
                <a:latin typeface="FZLTZHB--B51-0"/>
                <a:cs typeface="FZLTZHB--B51-0"/>
              </a:rPr>
              <a:t>%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195" dirty="0">
                <a:latin typeface="FZLTZHB--B51-0"/>
                <a:cs typeface="FZLTZHB--B51-0"/>
              </a:rPr>
              <a:t>7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8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360" dirty="0">
                <a:latin typeface="FZLTZHB--B51-0"/>
                <a:cs typeface="FZLTZHB--B51-0"/>
              </a:rPr>
              <a:t>[</a:t>
            </a:r>
            <a:r>
              <a:rPr sz="1800" b="1" spc="85" dirty="0">
                <a:latin typeface="FZLTZHB--B51-0"/>
                <a:cs typeface="FZLTZHB--B51-0"/>
              </a:rPr>
              <a:t>6,0</a:t>
            </a:r>
            <a:r>
              <a:rPr sz="1800" b="1" spc="60" dirty="0">
                <a:latin typeface="FZLTZHB--B51-0"/>
                <a:cs typeface="FZLTZHB--B51-0"/>
              </a:rPr>
              <a:t>]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>
              <a:latin typeface="FZLTZHB--B51-0"/>
              <a:cs typeface="FZLTZHB--B51-0"/>
            </a:endParaRPr>
          </a:p>
          <a:p>
            <a:pPr marL="1390015">
              <a:lnSpc>
                <a:spcPct val="100000"/>
              </a:lnSpc>
              <a:spcBef>
                <a:spcPts val="430"/>
              </a:spcBef>
            </a:pP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185" dirty="0">
                <a:latin typeface="FZLTZHB--B51-0"/>
                <a:cs typeface="FZLTZHB--B51-0"/>
              </a:rPr>
              <a:t>ayu</a:t>
            </a:r>
            <a:r>
              <a:rPr sz="1800" b="1" spc="-190" dirty="0">
                <a:latin typeface="FZLTZHB--B51-0"/>
                <a:cs typeface="FZLTZHB--B51-0"/>
              </a:rPr>
              <a:t>p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185" dirty="0">
                <a:latin typeface="FZLTZHB--B51-0"/>
                <a:cs typeface="FZLTZHB--B51-0"/>
              </a:rPr>
              <a:t>ayup</a:t>
            </a:r>
            <a:r>
              <a:rPr sz="1800" b="1" spc="140" dirty="0">
                <a:latin typeface="FZLTZHB--B51-0"/>
                <a:cs typeface="FZLTZHB--B51-0"/>
              </a:rPr>
              <a:t>*(</a:t>
            </a:r>
            <a:r>
              <a:rPr sz="1800" b="1" spc="175" dirty="0">
                <a:latin typeface="FZLTZHB--B51-0"/>
                <a:cs typeface="FZLTZHB--B51-0"/>
              </a:rPr>
              <a:t>1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105" dirty="0">
                <a:latin typeface="FZLTZHB--B51-0"/>
                <a:cs typeface="FZLTZHB--B51-0"/>
              </a:rPr>
              <a:t>0</a:t>
            </a:r>
            <a:r>
              <a:rPr sz="1800" b="1" spc="60" dirty="0">
                <a:latin typeface="FZLTZHB--B51-0"/>
                <a:cs typeface="FZLTZHB--B51-0"/>
              </a:rPr>
              <a:t>.</a:t>
            </a:r>
            <a:r>
              <a:rPr sz="1800" b="1" spc="30" dirty="0">
                <a:latin typeface="FZLTZHB--B51-0"/>
                <a:cs typeface="FZLTZHB--B51-0"/>
              </a:rPr>
              <a:t>01)</a:t>
            </a:r>
            <a:endParaRPr sz="1800">
              <a:latin typeface="FZLTZHB--B51-0"/>
              <a:cs typeface="FZLTZHB--B51-0"/>
            </a:endParaRPr>
          </a:p>
          <a:p>
            <a:pPr marL="889000">
              <a:lnSpc>
                <a:spcPct val="100000"/>
              </a:lnSpc>
              <a:spcBef>
                <a:spcPts val="430"/>
              </a:spcBef>
            </a:pP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lse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>
              <a:latin typeface="FZLTZHB--B51-0"/>
              <a:cs typeface="FZLTZHB--B51-0"/>
            </a:endParaRPr>
          </a:p>
          <a:p>
            <a:pPr marL="1390015">
              <a:lnSpc>
                <a:spcPct val="100000"/>
              </a:lnSpc>
              <a:spcBef>
                <a:spcPts val="430"/>
              </a:spcBef>
            </a:pP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185" dirty="0">
                <a:latin typeface="FZLTZHB--B51-0"/>
                <a:cs typeface="FZLTZHB--B51-0"/>
              </a:rPr>
              <a:t>ayu</a:t>
            </a:r>
            <a:r>
              <a:rPr sz="1800" b="1" spc="-190" dirty="0">
                <a:latin typeface="FZLTZHB--B51-0"/>
                <a:cs typeface="FZLTZHB--B51-0"/>
              </a:rPr>
              <a:t>p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185" dirty="0">
                <a:latin typeface="FZLTZHB--B51-0"/>
                <a:cs typeface="FZLTZHB--B51-0"/>
              </a:rPr>
              <a:t>ayup</a:t>
            </a:r>
            <a:r>
              <a:rPr sz="1800" b="1" spc="140" dirty="0">
                <a:latin typeface="FZLTZHB--B51-0"/>
                <a:cs typeface="FZLTZHB--B51-0"/>
              </a:rPr>
              <a:t>*(</a:t>
            </a:r>
            <a:r>
              <a:rPr sz="1800" b="1" spc="175" dirty="0">
                <a:latin typeface="FZLTZHB--B51-0"/>
                <a:cs typeface="FZLTZHB--B51-0"/>
              </a:rPr>
              <a:t>1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+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90" dirty="0">
                <a:latin typeface="FZLTZHB--B51-0"/>
                <a:cs typeface="FZLTZHB--B51-0"/>
              </a:rPr>
              <a:t>d</a:t>
            </a:r>
            <a:r>
              <a:rPr sz="1800" b="1" spc="50" dirty="0">
                <a:latin typeface="FZLTZHB--B51-0"/>
                <a:cs typeface="FZLTZHB--B51-0"/>
              </a:rPr>
              <a:t>f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12700" marR="2386965" indent="499745">
              <a:lnSpc>
                <a:spcPct val="120000"/>
              </a:lnSpc>
            </a:pPr>
            <a:r>
              <a:rPr sz="1800" b="1" i="1" spc="-90" dirty="0">
                <a:solidFill>
                  <a:srgbClr val="FF7B1F"/>
                </a:solidFill>
                <a:latin typeface="Menlo"/>
                <a:cs typeface="Menlo"/>
              </a:rPr>
              <a:t>r</a:t>
            </a:r>
            <a:r>
              <a:rPr sz="1800" b="1" i="1" spc="-100" dirty="0">
                <a:solidFill>
                  <a:srgbClr val="FF7B1F"/>
                </a:solidFill>
                <a:latin typeface="Menlo"/>
                <a:cs typeface="Menlo"/>
              </a:rPr>
              <a:t>et</a:t>
            </a:r>
            <a:r>
              <a:rPr sz="1800" b="1" i="1" spc="-90" dirty="0">
                <a:solidFill>
                  <a:srgbClr val="FF7B1F"/>
                </a:solidFill>
                <a:latin typeface="Menlo"/>
                <a:cs typeface="Menlo"/>
              </a:rPr>
              <a:t>u</a:t>
            </a:r>
            <a:r>
              <a:rPr sz="1800" b="1" i="1" spc="-100" dirty="0">
                <a:solidFill>
                  <a:srgbClr val="FF7B1F"/>
                </a:solidFill>
                <a:latin typeface="Menlo"/>
                <a:cs typeface="Menlo"/>
              </a:rPr>
              <a:t>r</a:t>
            </a: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n</a:t>
            </a:r>
            <a:r>
              <a:rPr sz="1800" b="1" i="1" spc="-110" dirty="0">
                <a:solidFill>
                  <a:srgbClr val="FF7B1F"/>
                </a:solidFill>
                <a:latin typeface="Menlo"/>
                <a:cs typeface="Menlo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-190" dirty="0">
                <a:latin typeface="FZLTZHB--B51-0"/>
                <a:cs typeface="FZLTZHB--B51-0"/>
              </a:rPr>
              <a:t>ayup</a:t>
            </a:r>
            <a:r>
              <a:rPr sz="1800" b="1" spc="-85" dirty="0">
                <a:latin typeface="FZLTZHB--B51-0"/>
                <a:cs typeface="FZLTZHB--B51-0"/>
              </a:rPr>
              <a:t> </a:t>
            </a:r>
            <a:r>
              <a:rPr sz="1800" b="1" spc="-75" dirty="0">
                <a:latin typeface="FZLTZHB--B51-0"/>
                <a:cs typeface="FZLTZHB--B51-0"/>
              </a:rPr>
              <a:t>dayfa</a:t>
            </a:r>
            <a:r>
              <a:rPr sz="1800" b="1" spc="-20" dirty="0">
                <a:latin typeface="FZLTZHB--B51-0"/>
                <a:cs typeface="FZLTZHB--B51-0"/>
              </a:rPr>
              <a:t>ct</a:t>
            </a:r>
            <a:r>
              <a:rPr sz="1800" b="1" spc="-10" dirty="0">
                <a:latin typeface="FZLTZHB--B51-0"/>
                <a:cs typeface="FZLTZHB--B51-0"/>
              </a:rPr>
              <a:t>o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0.01</a:t>
            </a:r>
            <a:endParaRPr sz="1800">
              <a:latin typeface="FZLTZHB--B51-0"/>
              <a:cs typeface="FZLTZHB--B51-0"/>
            </a:endParaRPr>
          </a:p>
          <a:p>
            <a:pPr marL="512445" marR="505459" indent="-500380">
              <a:lnSpc>
                <a:spcPct val="120000"/>
              </a:lnSpc>
            </a:pPr>
            <a:r>
              <a:rPr sz="1800" b="1" i="1" spc="-100" dirty="0">
                <a:solidFill>
                  <a:srgbClr val="FF7B1F"/>
                </a:solidFill>
                <a:latin typeface="Menlo"/>
                <a:cs typeface="Menlo"/>
              </a:rPr>
              <a:t>whil</a:t>
            </a:r>
            <a:r>
              <a:rPr sz="1800" b="1" i="1" spc="-95" dirty="0">
                <a:solidFill>
                  <a:srgbClr val="FF7B1F"/>
                </a:solidFill>
                <a:latin typeface="Menlo"/>
                <a:cs typeface="Menlo"/>
              </a:rPr>
              <a:t>e </a:t>
            </a:r>
            <a:r>
              <a:rPr sz="1800" b="1" spc="-210" dirty="0">
                <a:latin typeface="FZLTZHB--B51-0"/>
                <a:cs typeface="FZLTZHB--B51-0"/>
              </a:rPr>
              <a:t>d</a:t>
            </a:r>
            <a:r>
              <a:rPr sz="1800" b="1" spc="-200" dirty="0">
                <a:latin typeface="FZLTZHB--B51-0"/>
                <a:cs typeface="FZLTZHB--B51-0"/>
              </a:rPr>
              <a:t>a</a:t>
            </a:r>
            <a:r>
              <a:rPr sz="1800" b="1" spc="-345" dirty="0">
                <a:latin typeface="FZLTZHB--B51-0"/>
                <a:cs typeface="FZLTZHB--B51-0"/>
              </a:rPr>
              <a:t>yUP</a:t>
            </a:r>
            <a:r>
              <a:rPr sz="1800" b="1" spc="275" dirty="0">
                <a:latin typeface="FZLTZHB--B51-0"/>
                <a:cs typeface="FZLTZHB--B51-0"/>
              </a:rPr>
              <a:t>(</a:t>
            </a:r>
            <a:r>
              <a:rPr sz="1800" b="1" spc="-75" dirty="0">
                <a:latin typeface="FZLTZHB--B51-0"/>
                <a:cs typeface="FZLTZHB--B51-0"/>
              </a:rPr>
              <a:t>dayfa</a:t>
            </a:r>
            <a:r>
              <a:rPr sz="1800" b="1" spc="-20" dirty="0">
                <a:latin typeface="FZLTZHB--B51-0"/>
                <a:cs typeface="FZLTZHB--B51-0"/>
              </a:rPr>
              <a:t>ct</a:t>
            </a:r>
            <a:r>
              <a:rPr sz="1800" b="1" spc="-10" dirty="0">
                <a:latin typeface="FZLTZHB--B51-0"/>
                <a:cs typeface="FZLTZHB--B51-0"/>
              </a:rPr>
              <a:t>o</a:t>
            </a:r>
            <a:r>
              <a:rPr sz="1800" b="1" spc="210" dirty="0">
                <a:latin typeface="FZLTZHB--B51-0"/>
                <a:cs typeface="FZLTZHB--B51-0"/>
              </a:rPr>
              <a:t>r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250" dirty="0">
                <a:latin typeface="FZLTZHB--B51-0"/>
                <a:cs typeface="FZLTZHB--B51-0"/>
              </a:rPr>
              <a:t>&lt;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55" dirty="0">
                <a:latin typeface="FZLTZHB--B51-0"/>
                <a:cs typeface="FZLTZHB--B51-0"/>
              </a:rPr>
              <a:t>37.7</a:t>
            </a:r>
            <a:r>
              <a:rPr sz="1800" b="1" spc="70" dirty="0">
                <a:latin typeface="FZLTZHB--B51-0"/>
                <a:cs typeface="FZLTZHB--B51-0"/>
              </a:rPr>
              <a:t>8:</a:t>
            </a:r>
            <a:r>
              <a:rPr sz="1800" b="1" spc="35" dirty="0">
                <a:latin typeface="FZLTZHB--B51-0"/>
                <a:cs typeface="FZLTZHB--B51-0"/>
              </a:rPr>
              <a:t> </a:t>
            </a:r>
            <a:r>
              <a:rPr sz="1800" b="1" spc="-204" dirty="0">
                <a:latin typeface="FZLTZHB--B51-0"/>
                <a:cs typeface="FZLTZHB--B51-0"/>
              </a:rPr>
              <a:t>d</a:t>
            </a:r>
            <a:r>
              <a:rPr sz="1800" b="1" spc="15" dirty="0">
                <a:latin typeface="FZLTZHB--B51-0"/>
                <a:cs typeface="FZLTZHB--B51-0"/>
              </a:rPr>
              <a:t>ayf</a:t>
            </a:r>
            <a:r>
              <a:rPr sz="1800" b="1" spc="-65" dirty="0">
                <a:latin typeface="FZLTZHB--B51-0"/>
                <a:cs typeface="FZLTZHB--B51-0"/>
              </a:rPr>
              <a:t>acto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+</a:t>
            </a:r>
            <a:r>
              <a:rPr sz="1800" b="1" spc="-22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5" dirty="0">
                <a:latin typeface="FZLTZHB--B51-0"/>
                <a:cs typeface="FZLTZHB--B51-0"/>
              </a:rPr>
              <a:t>0.</a:t>
            </a:r>
            <a:r>
              <a:rPr sz="1800" b="1" spc="-20" dirty="0">
                <a:latin typeface="FZLTZHB--B51-0"/>
                <a:cs typeface="FZLTZHB--B51-0"/>
              </a:rPr>
              <a:t>0</a:t>
            </a:r>
            <a:r>
              <a:rPr sz="1800" b="1" spc="-95" dirty="0">
                <a:latin typeface="FZLTZHB--B51-0"/>
                <a:cs typeface="FZLTZHB--B51-0"/>
              </a:rPr>
              <a:t>01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0731" y="4443984"/>
            <a:ext cx="1537714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0528" y="4314340"/>
            <a:ext cx="65119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14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工作日的努力参数是：</a:t>
            </a:r>
            <a:r>
              <a:rPr sz="18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{:.</a:t>
            </a:r>
            <a:r>
              <a:rPr sz="18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18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800" b="1" spc="33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8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5" dirty="0">
                <a:latin typeface="FZLTZHB--B51-0"/>
                <a:cs typeface="FZLTZHB--B51-0"/>
              </a:rPr>
              <a:t>.format(</a:t>
            </a:r>
            <a:r>
              <a:rPr sz="1800" b="1" spc="-25" dirty="0" err="1">
                <a:latin typeface="FZLTZHB--B51-0"/>
                <a:cs typeface="FZLTZHB--B51-0"/>
              </a:rPr>
              <a:t>dayfactor</a:t>
            </a:r>
            <a:r>
              <a:rPr sz="1800" b="1" spc="270" dirty="0">
                <a:latin typeface="FZLTZHB--B51-0"/>
                <a:cs typeface="FZLTZHB--B51-0"/>
              </a:rPr>
              <a:t>))</a:t>
            </a:r>
            <a:endParaRPr sz="1800" dirty="0">
              <a:latin typeface="FZLTZHB--B51-0"/>
              <a:cs typeface="FZLTZHB--B51-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3281" y="675328"/>
            <a:ext cx="180340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25" algn="ctr">
              <a:lnSpc>
                <a:spcPct val="100000"/>
              </a:lnSpc>
            </a:pP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400" spc="-14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f..w</a:t>
            </a:r>
            <a:r>
              <a:rPr sz="2400" spc="1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400" spc="12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spc="13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spc="-14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..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10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spc="-1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000" b="1" dirty="0">
                <a:latin typeface="Heiti SC"/>
                <a:cs typeface="Heiti SC"/>
              </a:rPr>
              <a:t>笨办</a:t>
            </a:r>
            <a:r>
              <a:rPr sz="2000" b="1" spc="-15" dirty="0">
                <a:latin typeface="Heiti SC"/>
                <a:cs typeface="Heiti SC"/>
              </a:rPr>
              <a:t>法</a:t>
            </a:r>
            <a:r>
              <a:rPr sz="2000" spc="-1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000" b="1" spc="-15" dirty="0">
                <a:latin typeface="Heiti SC"/>
                <a:cs typeface="Heiti SC"/>
              </a:rPr>
              <a:t>试</a:t>
            </a:r>
            <a:r>
              <a:rPr sz="2000" b="1" spc="-5" dirty="0">
                <a:latin typeface="Heiti SC"/>
                <a:cs typeface="Heiti SC"/>
              </a:rPr>
              <a:t>错</a:t>
            </a:r>
            <a:r>
              <a:rPr sz="2400" spc="9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3937" y="1603177"/>
            <a:ext cx="703897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683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天天向上的力量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实例虽然仅包含</a:t>
            </a:r>
            <a:r>
              <a:rPr sz="2400" b="1" spc="140" dirty="0">
                <a:latin typeface="Arial"/>
                <a:cs typeface="Arial"/>
              </a:rPr>
              <a:t>8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12</a:t>
            </a:r>
            <a:r>
              <a:rPr sz="2400" b="1" dirty="0">
                <a:latin typeface="Heiti SC"/>
                <a:cs typeface="Heiti SC"/>
              </a:rPr>
              <a:t>行代码，但包含很多语法元素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条件循环、计数循环、分支、函数、计算思维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清楚理解这些代码能够快速入门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3853" y="1603177"/>
            <a:ext cx="6804659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问题的变化和扩展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工作日模式中，如果休息日不下降呢？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如果努力每天提高</a:t>
            </a:r>
            <a:r>
              <a:rPr sz="2400" b="1" spc="114" dirty="0">
                <a:latin typeface="Arial"/>
                <a:cs typeface="Arial"/>
              </a:rPr>
              <a:t>1%</a:t>
            </a:r>
            <a:r>
              <a:rPr sz="2400" b="1" dirty="0">
                <a:latin typeface="Heiti SC"/>
                <a:cs typeface="Heiti SC"/>
              </a:rPr>
              <a:t>，休息时每天下降</a:t>
            </a:r>
            <a:r>
              <a:rPr sz="2400" b="1" spc="484" dirty="0">
                <a:latin typeface="Arial"/>
                <a:cs typeface="Arial"/>
              </a:rPr>
              <a:t>1‰</a:t>
            </a:r>
            <a:r>
              <a:rPr sz="2400" b="1" dirty="0">
                <a:latin typeface="Heiti SC"/>
                <a:cs typeface="Heiti SC"/>
              </a:rPr>
              <a:t>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如果工作</a:t>
            </a:r>
            <a:r>
              <a:rPr sz="2400" b="1" spc="140" dirty="0">
                <a:latin typeface="Arial"/>
                <a:cs typeface="Arial"/>
              </a:rPr>
              <a:t>3</a:t>
            </a:r>
            <a:r>
              <a:rPr sz="2400" b="1" dirty="0">
                <a:latin typeface="Heiti SC"/>
                <a:cs typeface="Heiti SC"/>
              </a:rPr>
              <a:t>天休息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天呢？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1174" y="1603177"/>
            <a:ext cx="6069965" cy="27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030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问题的变化和扩展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三天打鱼，两天晒网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多一份努力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呢？</a:t>
            </a:r>
            <a:r>
              <a:rPr sz="2400" b="1" spc="130" dirty="0">
                <a:latin typeface="Heiti SC"/>
                <a:cs typeface="Heiti SC"/>
              </a:rPr>
              <a:t> 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努力比下降多一点儿）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多一点懈怠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呢？（下降比努力多一点儿）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92695" y="1693164"/>
            <a:ext cx="1688591" cy="2446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2067" y="1995973"/>
            <a:ext cx="45002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字符串类型及操作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97628" y="3599133"/>
            <a:ext cx="19596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07EDE"/>
                </a:solidFill>
                <a:latin typeface="Arial"/>
                <a:cs typeface="Arial"/>
              </a:rPr>
              <a:t>P</a:t>
            </a:r>
            <a:r>
              <a:rPr sz="2000" b="1" spc="125" dirty="0">
                <a:solidFill>
                  <a:srgbClr val="007EDE"/>
                </a:solidFill>
                <a:latin typeface="Arial"/>
                <a:cs typeface="Arial"/>
              </a:rPr>
              <a:t>y</a:t>
            </a:r>
            <a:r>
              <a:rPr sz="2000" b="1" spc="70" dirty="0">
                <a:solidFill>
                  <a:srgbClr val="007EDE"/>
                </a:solidFill>
                <a:latin typeface="Arial"/>
                <a:cs typeface="Arial"/>
              </a:rPr>
              <a:t>t</a:t>
            </a:r>
            <a:r>
              <a:rPr sz="2000" b="1" spc="80" dirty="0">
                <a:solidFill>
                  <a:srgbClr val="007EDE"/>
                </a:solidFill>
                <a:latin typeface="Arial"/>
                <a:cs typeface="Arial"/>
              </a:rPr>
              <a:t>ho</a:t>
            </a:r>
            <a:r>
              <a:rPr sz="2000" b="1" spc="70" dirty="0">
                <a:solidFill>
                  <a:srgbClr val="007EDE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蟒蛇绘制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3532" y="4123430"/>
            <a:ext cx="875358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06296" y="123444"/>
            <a:ext cx="3228340" cy="4000500"/>
          </a:xfrm>
          <a:custGeom>
            <a:avLst/>
            <a:gdLst/>
            <a:ahLst/>
            <a:cxnLst/>
            <a:rect l="l" t="t" r="r" b="b"/>
            <a:pathLst>
              <a:path w="3228340" h="4000500">
                <a:moveTo>
                  <a:pt x="0" y="0"/>
                </a:moveTo>
                <a:lnTo>
                  <a:pt x="3227831" y="0"/>
                </a:lnTo>
                <a:lnTo>
                  <a:pt x="3227831" y="4000500"/>
                </a:lnTo>
                <a:lnTo>
                  <a:pt x="0" y="4000500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03247" y="120395"/>
            <a:ext cx="3234055" cy="4006850"/>
          </a:xfrm>
          <a:custGeom>
            <a:avLst/>
            <a:gdLst/>
            <a:ahLst/>
            <a:cxnLst/>
            <a:rect l="l" t="t" r="r" b="b"/>
            <a:pathLst>
              <a:path w="3234054" h="4006850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4004386"/>
                </a:lnTo>
                <a:lnTo>
                  <a:pt x="342" y="4005160"/>
                </a:lnTo>
                <a:lnTo>
                  <a:pt x="1435" y="4006253"/>
                </a:lnTo>
                <a:lnTo>
                  <a:pt x="2209" y="4006596"/>
                </a:lnTo>
                <a:lnTo>
                  <a:pt x="3231718" y="4006596"/>
                </a:lnTo>
                <a:lnTo>
                  <a:pt x="3232492" y="4006253"/>
                </a:lnTo>
                <a:lnTo>
                  <a:pt x="3233585" y="4005160"/>
                </a:lnTo>
                <a:lnTo>
                  <a:pt x="3233928" y="4004386"/>
                </a:lnTo>
                <a:lnTo>
                  <a:pt x="3233928" y="4003548"/>
                </a:lnTo>
                <a:lnTo>
                  <a:pt x="3048" y="4003548"/>
                </a:lnTo>
                <a:lnTo>
                  <a:pt x="3048" y="4002938"/>
                </a:lnTo>
                <a:lnTo>
                  <a:pt x="3657" y="4002938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3234054" h="4006850">
                <a:moveTo>
                  <a:pt x="3213" y="4002938"/>
                </a:moveTo>
                <a:lnTo>
                  <a:pt x="3048" y="4002938"/>
                </a:lnTo>
                <a:lnTo>
                  <a:pt x="3048" y="4003548"/>
                </a:lnTo>
                <a:lnTo>
                  <a:pt x="3479" y="4003116"/>
                </a:lnTo>
                <a:lnTo>
                  <a:pt x="3213" y="4002938"/>
                </a:lnTo>
                <a:close/>
              </a:path>
              <a:path w="3234054" h="4006850">
                <a:moveTo>
                  <a:pt x="3479" y="4003116"/>
                </a:moveTo>
                <a:lnTo>
                  <a:pt x="3048" y="4003548"/>
                </a:lnTo>
                <a:lnTo>
                  <a:pt x="3657" y="4003548"/>
                </a:lnTo>
                <a:lnTo>
                  <a:pt x="3479" y="4003116"/>
                </a:lnTo>
                <a:close/>
              </a:path>
              <a:path w="3234054" h="4006850">
                <a:moveTo>
                  <a:pt x="3657" y="4002938"/>
                </a:moveTo>
                <a:lnTo>
                  <a:pt x="3213" y="4002938"/>
                </a:lnTo>
                <a:lnTo>
                  <a:pt x="3479" y="4003116"/>
                </a:lnTo>
                <a:lnTo>
                  <a:pt x="3657" y="4003548"/>
                </a:lnTo>
                <a:lnTo>
                  <a:pt x="3657" y="4002938"/>
                </a:lnTo>
                <a:close/>
              </a:path>
              <a:path w="3234054" h="4006850">
                <a:moveTo>
                  <a:pt x="3230270" y="4002938"/>
                </a:moveTo>
                <a:lnTo>
                  <a:pt x="3657" y="4002938"/>
                </a:lnTo>
                <a:lnTo>
                  <a:pt x="3657" y="4003548"/>
                </a:lnTo>
                <a:lnTo>
                  <a:pt x="3230270" y="4003548"/>
                </a:lnTo>
                <a:lnTo>
                  <a:pt x="3230270" y="4002938"/>
                </a:lnTo>
                <a:close/>
              </a:path>
              <a:path w="3234054" h="4006850">
                <a:moveTo>
                  <a:pt x="3230448" y="4003116"/>
                </a:moveTo>
                <a:lnTo>
                  <a:pt x="3230270" y="4003382"/>
                </a:lnTo>
                <a:lnTo>
                  <a:pt x="3230270" y="4003548"/>
                </a:lnTo>
                <a:lnTo>
                  <a:pt x="3230879" y="4003548"/>
                </a:lnTo>
                <a:lnTo>
                  <a:pt x="3230448" y="4003116"/>
                </a:lnTo>
                <a:close/>
              </a:path>
              <a:path w="3234054" h="4006850">
                <a:moveTo>
                  <a:pt x="3230879" y="4002938"/>
                </a:moveTo>
                <a:lnTo>
                  <a:pt x="3230448" y="4003116"/>
                </a:lnTo>
                <a:lnTo>
                  <a:pt x="3230879" y="4003548"/>
                </a:lnTo>
                <a:lnTo>
                  <a:pt x="3230879" y="4002938"/>
                </a:lnTo>
                <a:close/>
              </a:path>
              <a:path w="3234054" h="4006850">
                <a:moveTo>
                  <a:pt x="3233928" y="4002938"/>
                </a:moveTo>
                <a:lnTo>
                  <a:pt x="3230879" y="4002938"/>
                </a:lnTo>
                <a:lnTo>
                  <a:pt x="3230879" y="4003548"/>
                </a:lnTo>
                <a:lnTo>
                  <a:pt x="3233928" y="4003548"/>
                </a:lnTo>
                <a:lnTo>
                  <a:pt x="3233928" y="4002938"/>
                </a:lnTo>
                <a:close/>
              </a:path>
              <a:path w="3234054" h="4006850">
                <a:moveTo>
                  <a:pt x="3230270" y="3048"/>
                </a:moveTo>
                <a:lnTo>
                  <a:pt x="3230270" y="4003382"/>
                </a:lnTo>
                <a:lnTo>
                  <a:pt x="3230448" y="4003116"/>
                </a:lnTo>
                <a:lnTo>
                  <a:pt x="3230879" y="4002938"/>
                </a:lnTo>
                <a:lnTo>
                  <a:pt x="3233928" y="4002938"/>
                </a:lnTo>
                <a:lnTo>
                  <a:pt x="3233928" y="3657"/>
                </a:lnTo>
                <a:lnTo>
                  <a:pt x="3230714" y="3657"/>
                </a:lnTo>
                <a:lnTo>
                  <a:pt x="3230448" y="3479"/>
                </a:lnTo>
                <a:lnTo>
                  <a:pt x="3230270" y="3048"/>
                </a:lnTo>
                <a:close/>
              </a:path>
              <a:path w="3234054" h="4006850">
                <a:moveTo>
                  <a:pt x="3228606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4001541"/>
                </a:lnTo>
                <a:lnTo>
                  <a:pt x="5321" y="4001719"/>
                </a:lnTo>
                <a:lnTo>
                  <a:pt x="3228873" y="4001541"/>
                </a:lnTo>
                <a:lnTo>
                  <a:pt x="3229051" y="4001274"/>
                </a:lnTo>
                <a:lnTo>
                  <a:pt x="3229051" y="4001109"/>
                </a:lnTo>
                <a:lnTo>
                  <a:pt x="5486" y="4001109"/>
                </a:lnTo>
                <a:lnTo>
                  <a:pt x="5486" y="4000500"/>
                </a:lnTo>
                <a:lnTo>
                  <a:pt x="6096" y="4000500"/>
                </a:lnTo>
                <a:lnTo>
                  <a:pt x="6096" y="6096"/>
                </a:lnTo>
                <a:lnTo>
                  <a:pt x="5486" y="6096"/>
                </a:lnTo>
                <a:lnTo>
                  <a:pt x="5486" y="5486"/>
                </a:lnTo>
                <a:lnTo>
                  <a:pt x="3228873" y="5486"/>
                </a:lnTo>
                <a:lnTo>
                  <a:pt x="3228873" y="5054"/>
                </a:lnTo>
                <a:lnTo>
                  <a:pt x="3228606" y="4876"/>
                </a:lnTo>
                <a:close/>
              </a:path>
              <a:path w="3234054" h="4006850">
                <a:moveTo>
                  <a:pt x="6096" y="4000500"/>
                </a:moveTo>
                <a:lnTo>
                  <a:pt x="5486" y="4000500"/>
                </a:lnTo>
                <a:lnTo>
                  <a:pt x="5486" y="4001109"/>
                </a:lnTo>
                <a:lnTo>
                  <a:pt x="6096" y="4001109"/>
                </a:lnTo>
                <a:lnTo>
                  <a:pt x="6096" y="4000500"/>
                </a:lnTo>
                <a:close/>
              </a:path>
              <a:path w="3234054" h="4006850">
                <a:moveTo>
                  <a:pt x="3227832" y="4000500"/>
                </a:moveTo>
                <a:lnTo>
                  <a:pt x="6096" y="4000500"/>
                </a:lnTo>
                <a:lnTo>
                  <a:pt x="6096" y="4001109"/>
                </a:lnTo>
                <a:lnTo>
                  <a:pt x="3227832" y="4001109"/>
                </a:lnTo>
                <a:lnTo>
                  <a:pt x="3227832" y="4000500"/>
                </a:lnTo>
                <a:close/>
              </a:path>
              <a:path w="3234054" h="4006850">
                <a:moveTo>
                  <a:pt x="3228441" y="5486"/>
                </a:moveTo>
                <a:lnTo>
                  <a:pt x="3227832" y="5486"/>
                </a:lnTo>
                <a:lnTo>
                  <a:pt x="3227832" y="4001109"/>
                </a:lnTo>
                <a:lnTo>
                  <a:pt x="3228441" y="4001109"/>
                </a:lnTo>
                <a:lnTo>
                  <a:pt x="3228441" y="4000500"/>
                </a:lnTo>
                <a:lnTo>
                  <a:pt x="3229051" y="4000500"/>
                </a:lnTo>
                <a:lnTo>
                  <a:pt x="3228873" y="6096"/>
                </a:lnTo>
                <a:lnTo>
                  <a:pt x="3228441" y="6096"/>
                </a:lnTo>
                <a:lnTo>
                  <a:pt x="3228441" y="5486"/>
                </a:lnTo>
                <a:close/>
              </a:path>
              <a:path w="3234054" h="4006850">
                <a:moveTo>
                  <a:pt x="3229051" y="4000500"/>
                </a:moveTo>
                <a:lnTo>
                  <a:pt x="3228441" y="4000500"/>
                </a:lnTo>
                <a:lnTo>
                  <a:pt x="3228441" y="4001109"/>
                </a:lnTo>
                <a:lnTo>
                  <a:pt x="3229051" y="4001109"/>
                </a:lnTo>
                <a:lnTo>
                  <a:pt x="3229051" y="4000500"/>
                </a:lnTo>
                <a:close/>
              </a:path>
              <a:path w="3234054" h="4006850">
                <a:moveTo>
                  <a:pt x="6096" y="5486"/>
                </a:moveTo>
                <a:lnTo>
                  <a:pt x="5486" y="5486"/>
                </a:lnTo>
                <a:lnTo>
                  <a:pt x="5486" y="6096"/>
                </a:lnTo>
                <a:lnTo>
                  <a:pt x="6096" y="6096"/>
                </a:lnTo>
                <a:lnTo>
                  <a:pt x="6096" y="5486"/>
                </a:lnTo>
                <a:close/>
              </a:path>
              <a:path w="3234054" h="4006850">
                <a:moveTo>
                  <a:pt x="3227832" y="5486"/>
                </a:moveTo>
                <a:lnTo>
                  <a:pt x="6096" y="5486"/>
                </a:lnTo>
                <a:lnTo>
                  <a:pt x="6096" y="6096"/>
                </a:lnTo>
                <a:lnTo>
                  <a:pt x="3227832" y="6096"/>
                </a:lnTo>
                <a:lnTo>
                  <a:pt x="3227832" y="5486"/>
                </a:lnTo>
                <a:close/>
              </a:path>
              <a:path w="3234054" h="4006850">
                <a:moveTo>
                  <a:pt x="3228873" y="5486"/>
                </a:moveTo>
                <a:lnTo>
                  <a:pt x="3228441" y="5486"/>
                </a:lnTo>
                <a:lnTo>
                  <a:pt x="3228441" y="6096"/>
                </a:lnTo>
                <a:lnTo>
                  <a:pt x="3228873" y="6096"/>
                </a:lnTo>
                <a:lnTo>
                  <a:pt x="3228873" y="5486"/>
                </a:lnTo>
                <a:close/>
              </a:path>
              <a:path w="3234054" h="4006850">
                <a:moveTo>
                  <a:pt x="3048" y="3048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8"/>
                </a:lnTo>
                <a:close/>
              </a:path>
              <a:path w="3234054" h="4006850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3234054" h="4006850">
                <a:moveTo>
                  <a:pt x="3230270" y="3048"/>
                </a:moveTo>
                <a:lnTo>
                  <a:pt x="3657" y="3048"/>
                </a:lnTo>
                <a:lnTo>
                  <a:pt x="3657" y="3657"/>
                </a:lnTo>
                <a:lnTo>
                  <a:pt x="3230270" y="3657"/>
                </a:lnTo>
                <a:lnTo>
                  <a:pt x="3230270" y="3048"/>
                </a:lnTo>
                <a:close/>
              </a:path>
              <a:path w="3234054" h="4006850">
                <a:moveTo>
                  <a:pt x="3230879" y="3048"/>
                </a:moveTo>
                <a:lnTo>
                  <a:pt x="3230448" y="3479"/>
                </a:lnTo>
                <a:lnTo>
                  <a:pt x="3230714" y="3657"/>
                </a:lnTo>
                <a:lnTo>
                  <a:pt x="3230879" y="3657"/>
                </a:lnTo>
                <a:lnTo>
                  <a:pt x="3230879" y="3048"/>
                </a:lnTo>
                <a:close/>
              </a:path>
              <a:path w="3234054" h="4006850">
                <a:moveTo>
                  <a:pt x="3233928" y="3048"/>
                </a:moveTo>
                <a:lnTo>
                  <a:pt x="3230879" y="3048"/>
                </a:lnTo>
                <a:lnTo>
                  <a:pt x="3230879" y="3657"/>
                </a:lnTo>
                <a:lnTo>
                  <a:pt x="3233928" y="3657"/>
                </a:lnTo>
                <a:lnTo>
                  <a:pt x="3233928" y="3048"/>
                </a:lnTo>
                <a:close/>
              </a:path>
              <a:path w="3234054" h="4006850">
                <a:moveTo>
                  <a:pt x="3231718" y="0"/>
                </a:moveTo>
                <a:lnTo>
                  <a:pt x="3048" y="0"/>
                </a:lnTo>
                <a:lnTo>
                  <a:pt x="3048" y="3048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8"/>
                </a:lnTo>
                <a:lnTo>
                  <a:pt x="3233928" y="3048"/>
                </a:lnTo>
                <a:lnTo>
                  <a:pt x="3233928" y="2209"/>
                </a:lnTo>
                <a:lnTo>
                  <a:pt x="3233585" y="1435"/>
                </a:lnTo>
                <a:lnTo>
                  <a:pt x="3232492" y="342"/>
                </a:lnTo>
                <a:lnTo>
                  <a:pt x="3231718" y="0"/>
                </a:lnTo>
                <a:close/>
              </a:path>
              <a:path w="3234054" h="4006850">
                <a:moveTo>
                  <a:pt x="3230879" y="3048"/>
                </a:moveTo>
                <a:lnTo>
                  <a:pt x="3230270" y="3048"/>
                </a:lnTo>
                <a:lnTo>
                  <a:pt x="3230448" y="3479"/>
                </a:lnTo>
                <a:lnTo>
                  <a:pt x="3230879" y="304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684826" y="134517"/>
            <a:ext cx="130619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125" dirty="0">
                <a:latin typeface="FZLTZHB--B51-0"/>
                <a:cs typeface="FZLTZHB--B51-0"/>
              </a:rPr>
              <a:t>le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84826" y="390567"/>
            <a:ext cx="3175635" cy="376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80" dirty="0">
                <a:latin typeface="FZLTZHB--B51-0"/>
                <a:cs typeface="FZLTZHB--B51-0"/>
              </a:rPr>
              <a:t>.</a:t>
            </a:r>
            <a:r>
              <a:rPr sz="1400" b="1" spc="135" dirty="0">
                <a:latin typeface="FZLTZHB--B51-0"/>
                <a:cs typeface="FZLTZHB--B51-0"/>
              </a:rPr>
              <a:t>s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-160" dirty="0">
                <a:latin typeface="FZLTZHB--B51-0"/>
                <a:cs typeface="FZLTZHB--B51-0"/>
              </a:rPr>
              <a:t>up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55" dirty="0">
                <a:latin typeface="FZLTZHB--B51-0"/>
                <a:cs typeface="FZLTZHB--B51-0"/>
              </a:rPr>
              <a:t>65</a:t>
            </a:r>
            <a:r>
              <a:rPr sz="1400" b="1" spc="-170" dirty="0">
                <a:latin typeface="FZLTZHB--B51-0"/>
                <a:cs typeface="FZLTZHB--B51-0"/>
              </a:rPr>
              <a:t>0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0" dirty="0">
                <a:latin typeface="FZLTZHB--B51-0"/>
                <a:cs typeface="FZLTZHB--B51-0"/>
              </a:rPr>
              <a:t>3</a:t>
            </a:r>
            <a:r>
              <a:rPr sz="1400" b="1" spc="-160" dirty="0">
                <a:latin typeface="FZLTZHB--B51-0"/>
                <a:cs typeface="FZLTZHB--B51-0"/>
              </a:rPr>
              <a:t>5</a:t>
            </a:r>
            <a:r>
              <a:rPr sz="1400" b="1" spc="-165" dirty="0">
                <a:latin typeface="FZLTZHB--B51-0"/>
                <a:cs typeface="FZLTZHB--B51-0"/>
              </a:rPr>
              <a:t>0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75" dirty="0">
                <a:latin typeface="FZLTZHB--B51-0"/>
                <a:cs typeface="FZLTZHB--B51-0"/>
              </a:rPr>
              <a:t>0</a:t>
            </a:r>
            <a:r>
              <a:rPr sz="1400" b="1" spc="-165" dirty="0">
                <a:latin typeface="FZLTZHB--B51-0"/>
                <a:cs typeface="FZLTZHB--B51-0"/>
              </a:rPr>
              <a:t>0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65" dirty="0">
                <a:latin typeface="FZLTZHB--B51-0"/>
                <a:cs typeface="FZLTZHB--B51-0"/>
              </a:rPr>
              <a:t>0</a:t>
            </a:r>
            <a:r>
              <a:rPr sz="1400" b="1" spc="-175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50" dirty="0">
                <a:latin typeface="FZLTZHB--B51-0"/>
                <a:cs typeface="FZLTZHB--B51-0"/>
              </a:rPr>
              <a:t>.</a:t>
            </a:r>
            <a:r>
              <a:rPr sz="1400" b="1" spc="85" dirty="0">
                <a:latin typeface="FZLTZHB--B51-0"/>
                <a:cs typeface="FZLTZHB--B51-0"/>
              </a:rPr>
              <a:t>p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-175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up</a:t>
            </a:r>
            <a:r>
              <a:rPr sz="1400" b="1" spc="21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12700" marR="694055" indent="-635">
              <a:lnSpc>
                <a:spcPct val="120000"/>
              </a:lnSpc>
            </a:pP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55" dirty="0">
                <a:latin typeface="FZLTZHB--B51-0"/>
                <a:cs typeface="FZLTZHB--B51-0"/>
              </a:rPr>
              <a:t>u</a:t>
            </a:r>
            <a:r>
              <a:rPr sz="1400" b="1" spc="21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</a:t>
            </a:r>
            <a:r>
              <a:rPr sz="1400" b="1" spc="65" dirty="0">
                <a:latin typeface="FZLTZHB--B51-0"/>
                <a:cs typeface="FZLTZHB--B51-0"/>
              </a:rPr>
              <a:t>l</a:t>
            </a:r>
            <a:r>
              <a:rPr sz="1400" b="1" spc="180" dirty="0">
                <a:latin typeface="FZLTZHB--B51-0"/>
                <a:cs typeface="FZLTZHB--B51-0"/>
              </a:rPr>
              <a:t>e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0" dirty="0">
                <a:latin typeface="FZLTZHB--B51-0"/>
                <a:cs typeface="FZLTZHB--B51-0"/>
              </a:rPr>
              <a:t>d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75" dirty="0">
                <a:latin typeface="FZLTZHB--B51-0"/>
                <a:cs typeface="FZLTZHB--B51-0"/>
              </a:rPr>
              <a:t>-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60" dirty="0">
                <a:latin typeface="FZLTZHB--B51-0"/>
                <a:cs typeface="FZLTZHB--B51-0"/>
              </a:rPr>
              <a:t>5</a:t>
            </a:r>
            <a:r>
              <a:rPr sz="1400" b="1" spc="-165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50" dirty="0">
                <a:latin typeface="FZLTZHB--B51-0"/>
                <a:cs typeface="FZLTZHB--B51-0"/>
              </a:rPr>
              <a:t>.</a:t>
            </a:r>
            <a:r>
              <a:rPr sz="1400" b="1" spc="85" dirty="0">
                <a:latin typeface="FZLTZHB--B51-0"/>
                <a:cs typeface="FZLTZHB--B51-0"/>
              </a:rPr>
              <a:t>p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-175" dirty="0">
                <a:latin typeface="FZLTZHB--B51-0"/>
                <a:cs typeface="FZLTZHB--B51-0"/>
              </a:rPr>
              <a:t>n</a:t>
            </a:r>
            <a:r>
              <a:rPr sz="1400" b="1" spc="-235" dirty="0">
                <a:latin typeface="FZLTZHB--B51-0"/>
                <a:cs typeface="FZLTZHB--B51-0"/>
              </a:rPr>
              <a:t>do</a:t>
            </a:r>
            <a:r>
              <a:rPr sz="1400" b="1" spc="-330" dirty="0">
                <a:latin typeface="FZLTZHB--B51-0"/>
                <a:cs typeface="FZLTZHB--B51-0"/>
              </a:rPr>
              <a:t>w</a:t>
            </a:r>
            <a:r>
              <a:rPr sz="1400" b="1" spc="-165" dirty="0">
                <a:latin typeface="FZLTZHB--B51-0"/>
                <a:cs typeface="FZLTZHB--B51-0"/>
              </a:rPr>
              <a:t>n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50" dirty="0">
                <a:latin typeface="FZLTZHB--B51-0"/>
                <a:cs typeface="FZLTZHB--B51-0"/>
              </a:rPr>
              <a:t>.</a:t>
            </a:r>
            <a:r>
              <a:rPr sz="1400" b="1" spc="85" dirty="0">
                <a:latin typeface="FZLTZHB--B51-0"/>
                <a:cs typeface="FZLTZHB--B51-0"/>
              </a:rPr>
              <a:t>p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-175" dirty="0">
                <a:latin typeface="FZLTZHB--B51-0"/>
                <a:cs typeface="FZLTZHB--B51-0"/>
              </a:rPr>
              <a:t>n</a:t>
            </a:r>
            <a:r>
              <a:rPr sz="1400" b="1" spc="95" dirty="0">
                <a:latin typeface="FZLTZHB--B51-0"/>
                <a:cs typeface="FZLTZHB--B51-0"/>
              </a:rPr>
              <a:t>si</a:t>
            </a:r>
            <a:r>
              <a:rPr sz="1400" b="1" spc="110" dirty="0">
                <a:latin typeface="FZLTZHB--B51-0"/>
                <a:cs typeface="FZLTZHB--B51-0"/>
              </a:rPr>
              <a:t>z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50" dirty="0">
                <a:latin typeface="FZLTZHB--B51-0"/>
                <a:cs typeface="FZLTZHB--B51-0"/>
              </a:rPr>
              <a:t>25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50" dirty="0">
                <a:latin typeface="FZLTZHB--B51-0"/>
                <a:cs typeface="FZLTZHB--B51-0"/>
              </a:rPr>
              <a:t>.</a:t>
            </a:r>
            <a:r>
              <a:rPr sz="1400" b="1" spc="85" dirty="0">
                <a:latin typeface="FZLTZHB--B51-0"/>
                <a:cs typeface="FZLTZHB--B51-0"/>
              </a:rPr>
              <a:t>p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-175" dirty="0">
                <a:latin typeface="FZLTZHB--B51-0"/>
                <a:cs typeface="FZLTZHB--B51-0"/>
              </a:rPr>
              <a:t>n</a:t>
            </a:r>
            <a:r>
              <a:rPr sz="1400" b="1" spc="60" dirty="0">
                <a:latin typeface="FZLTZHB--B51-0"/>
                <a:cs typeface="FZLTZHB--B51-0"/>
              </a:rPr>
              <a:t>co</a:t>
            </a:r>
            <a:r>
              <a:rPr sz="1400" b="1" spc="15" dirty="0">
                <a:latin typeface="FZLTZHB--B51-0"/>
                <a:cs typeface="FZLTZHB--B51-0"/>
              </a:rPr>
              <a:t>l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175" dirty="0">
                <a:latin typeface="FZLTZHB--B51-0"/>
                <a:cs typeface="FZLTZHB--B51-0"/>
              </a:rPr>
              <a:t>r</a:t>
            </a:r>
            <a:r>
              <a:rPr sz="1400" b="1" spc="204" dirty="0">
                <a:latin typeface="FZLTZHB--B51-0"/>
                <a:cs typeface="FZLTZHB--B51-0"/>
              </a:rPr>
              <a:t>(</a:t>
            </a:r>
            <a:r>
              <a:rPr sz="1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"p</a:t>
            </a:r>
            <a:r>
              <a:rPr sz="14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14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400" b="1" spc="25" dirty="0">
                <a:solidFill>
                  <a:srgbClr val="1DB41D"/>
                </a:solidFill>
                <a:latin typeface="FZLTZHB--B51-0"/>
                <a:cs typeface="FZLTZHB--B51-0"/>
              </a:rPr>
              <a:t>pl</a:t>
            </a:r>
            <a:r>
              <a:rPr sz="14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55" dirty="0">
                <a:latin typeface="FZLTZHB--B51-0"/>
                <a:cs typeface="FZLTZHB--B51-0"/>
              </a:rPr>
              <a:t>u</a:t>
            </a:r>
            <a:r>
              <a:rPr sz="1400" b="1" spc="21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</a:t>
            </a:r>
            <a:r>
              <a:rPr sz="1400" b="1" spc="65" dirty="0">
                <a:latin typeface="FZLTZHB--B51-0"/>
                <a:cs typeface="FZLTZHB--B51-0"/>
              </a:rPr>
              <a:t>l</a:t>
            </a:r>
            <a:r>
              <a:rPr sz="1400" b="1" spc="180" dirty="0">
                <a:latin typeface="FZLTZHB--B51-0"/>
                <a:cs typeface="FZLTZHB--B51-0"/>
              </a:rPr>
              <a:t>e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-120" dirty="0">
                <a:latin typeface="FZLTZHB--B51-0"/>
                <a:cs typeface="FZLTZHB--B51-0"/>
              </a:rPr>
              <a:t>se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85" dirty="0">
                <a:latin typeface="FZLTZHB--B51-0"/>
                <a:cs typeface="FZLTZHB--B51-0"/>
              </a:rPr>
              <a:t>-</a:t>
            </a:r>
            <a:r>
              <a:rPr sz="1400" b="1" spc="-165" dirty="0">
                <a:latin typeface="FZLTZHB--B51-0"/>
                <a:cs typeface="FZLTZHB--B51-0"/>
              </a:rPr>
              <a:t>40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5765" marR="694055" indent="-393700">
              <a:lnSpc>
                <a:spcPct val="120000"/>
              </a:lnSpc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1400" b="1" spc="15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1400" b="1" spc="-165" dirty="0">
                <a:solidFill>
                  <a:srgbClr val="900090"/>
                </a:solidFill>
                <a:latin typeface="FZLTZHB--B51-0"/>
                <a:cs typeface="FZLTZHB--B51-0"/>
              </a:rPr>
              <a:t>ng</a:t>
            </a:r>
            <a:r>
              <a:rPr sz="1400" b="1" spc="-15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75" dirty="0">
                <a:latin typeface="FZLTZHB--B51-0"/>
                <a:cs typeface="FZLTZHB--B51-0"/>
              </a:rPr>
              <a:t>4</a:t>
            </a:r>
            <a:r>
              <a:rPr sz="1400" b="1" spc="220" dirty="0">
                <a:latin typeface="FZLTZHB--B51-0"/>
                <a:cs typeface="FZLTZHB--B51-0"/>
              </a:rPr>
              <a:t>)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ur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75" dirty="0">
                <a:latin typeface="FZLTZHB--B51-0"/>
                <a:cs typeface="FZLTZHB--B51-0"/>
              </a:rPr>
              <a:t>l</a:t>
            </a:r>
            <a:r>
              <a:rPr sz="1400" b="1" spc="170" dirty="0">
                <a:latin typeface="FZLTZHB--B51-0"/>
                <a:cs typeface="FZLTZHB--B51-0"/>
              </a:rPr>
              <a:t>e</a:t>
            </a:r>
            <a:r>
              <a:rPr sz="1400" b="1" spc="95" dirty="0">
                <a:latin typeface="FZLTZHB--B51-0"/>
                <a:cs typeface="FZLTZHB--B51-0"/>
              </a:rPr>
              <a:t>.c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spc="185" dirty="0">
                <a:latin typeface="FZLTZHB--B51-0"/>
                <a:cs typeface="FZLTZHB--B51-0"/>
              </a:rPr>
              <a:t>rc</a:t>
            </a:r>
            <a:r>
              <a:rPr sz="1400" b="1" spc="85" dirty="0">
                <a:latin typeface="FZLTZHB--B51-0"/>
                <a:cs typeface="FZLTZHB--B51-0"/>
              </a:rPr>
              <a:t>l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10" dirty="0">
                <a:latin typeface="FZLTZHB--B51-0"/>
                <a:cs typeface="FZLTZHB--B51-0"/>
              </a:rPr>
              <a:t>(</a:t>
            </a:r>
            <a:r>
              <a:rPr sz="1400" b="1" spc="35" dirty="0">
                <a:latin typeface="FZLTZHB--B51-0"/>
                <a:cs typeface="FZLTZHB--B51-0"/>
              </a:rPr>
              <a:t>4</a:t>
            </a:r>
            <a:r>
              <a:rPr sz="1400" b="1" spc="95" dirty="0">
                <a:latin typeface="FZLTZHB--B51-0"/>
                <a:cs typeface="FZLTZHB--B51-0"/>
              </a:rPr>
              <a:t>0</a:t>
            </a:r>
            <a:r>
              <a:rPr sz="1400" b="1" spc="4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8</a:t>
            </a:r>
            <a:r>
              <a:rPr sz="1400" b="1" spc="-170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 marR="596265" indent="393065">
              <a:lnSpc>
                <a:spcPct val="120000"/>
              </a:lnSpc>
            </a:pP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ur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75" dirty="0">
                <a:latin typeface="FZLTZHB--B51-0"/>
                <a:cs typeface="FZLTZHB--B51-0"/>
              </a:rPr>
              <a:t>l</a:t>
            </a:r>
            <a:r>
              <a:rPr sz="1400" b="1" spc="170" dirty="0">
                <a:latin typeface="FZLTZHB--B51-0"/>
                <a:cs typeface="FZLTZHB--B51-0"/>
              </a:rPr>
              <a:t>e</a:t>
            </a:r>
            <a:r>
              <a:rPr sz="1400" b="1" spc="95" dirty="0">
                <a:latin typeface="FZLTZHB--B51-0"/>
                <a:cs typeface="FZLTZHB--B51-0"/>
              </a:rPr>
              <a:t>.c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spc="185" dirty="0">
                <a:latin typeface="FZLTZHB--B51-0"/>
                <a:cs typeface="FZLTZHB--B51-0"/>
              </a:rPr>
              <a:t>rc</a:t>
            </a:r>
            <a:r>
              <a:rPr sz="1400" b="1" spc="85" dirty="0">
                <a:latin typeface="FZLTZHB--B51-0"/>
                <a:cs typeface="FZLTZHB--B51-0"/>
              </a:rPr>
              <a:t>l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75" dirty="0">
                <a:latin typeface="FZLTZHB--B51-0"/>
                <a:cs typeface="FZLTZHB--B51-0"/>
              </a:rPr>
              <a:t>-4</a:t>
            </a:r>
            <a:r>
              <a:rPr sz="1400" b="1" spc="105" dirty="0">
                <a:latin typeface="FZLTZHB--B51-0"/>
                <a:cs typeface="FZLTZHB--B51-0"/>
              </a:rPr>
              <a:t>0</a:t>
            </a:r>
            <a:r>
              <a:rPr sz="1400" b="1" spc="4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8</a:t>
            </a:r>
            <a:r>
              <a:rPr sz="1400" b="1" spc="-180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70" dirty="0">
                <a:latin typeface="FZLTZHB--B51-0"/>
                <a:cs typeface="FZLTZHB--B51-0"/>
              </a:rPr>
              <a:t>.</a:t>
            </a:r>
            <a:r>
              <a:rPr sz="1400" b="1" spc="114" dirty="0">
                <a:latin typeface="FZLTZHB--B51-0"/>
                <a:cs typeface="FZLTZHB--B51-0"/>
              </a:rPr>
              <a:t>c</a:t>
            </a:r>
            <a:r>
              <a:rPr sz="1400" b="1" spc="409" dirty="0">
                <a:latin typeface="FZLTZHB--B51-0"/>
                <a:cs typeface="FZLTZHB--B51-0"/>
              </a:rPr>
              <a:t>i</a:t>
            </a:r>
            <a:r>
              <a:rPr sz="1400" b="1" spc="16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cl</a:t>
            </a:r>
            <a:r>
              <a:rPr sz="1400" b="1" spc="45" dirty="0">
                <a:latin typeface="FZLTZHB--B51-0"/>
                <a:cs typeface="FZLTZHB--B51-0"/>
              </a:rPr>
              <a:t>e</a:t>
            </a:r>
            <a:r>
              <a:rPr sz="1400" b="1" spc="30" dirty="0">
                <a:latin typeface="FZLTZHB--B51-0"/>
                <a:cs typeface="FZLTZHB--B51-0"/>
              </a:rPr>
              <a:t>(4</a:t>
            </a:r>
            <a:r>
              <a:rPr sz="1400" b="1" spc="-175" dirty="0">
                <a:latin typeface="FZLTZHB--B51-0"/>
                <a:cs typeface="FZLTZHB--B51-0"/>
              </a:rPr>
              <a:t>0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8</a:t>
            </a:r>
            <a:r>
              <a:rPr sz="1400" b="1" spc="-180" dirty="0">
                <a:latin typeface="FZLTZHB--B51-0"/>
                <a:cs typeface="FZLTZHB--B51-0"/>
              </a:rPr>
              <a:t>0</a:t>
            </a:r>
            <a:r>
              <a:rPr sz="1400" b="1" spc="340" dirty="0">
                <a:latin typeface="FZLTZHB--B51-0"/>
                <a:cs typeface="FZLTZHB--B51-0"/>
              </a:rPr>
              <a:t>/</a:t>
            </a:r>
            <a:r>
              <a:rPr sz="1400" b="1" spc="40" dirty="0">
                <a:latin typeface="FZLTZHB--B51-0"/>
                <a:cs typeface="FZLTZHB--B51-0"/>
              </a:rPr>
              <a:t>2)</a:t>
            </a:r>
            <a:r>
              <a:rPr sz="1400" b="1" spc="25" dirty="0">
                <a:latin typeface="FZLTZHB--B51-0"/>
                <a:cs typeface="FZLTZHB--B51-0"/>
              </a:rPr>
              <a:t> t</a:t>
            </a:r>
            <a:r>
              <a:rPr sz="1400" b="1" spc="55" dirty="0">
                <a:latin typeface="FZLTZHB--B51-0"/>
                <a:cs typeface="FZLTZHB--B51-0"/>
              </a:rPr>
              <a:t>u</a:t>
            </a:r>
            <a:r>
              <a:rPr sz="1400" b="1" spc="21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</a:t>
            </a:r>
            <a:r>
              <a:rPr sz="1400" b="1" spc="65" dirty="0">
                <a:latin typeface="FZLTZHB--B51-0"/>
                <a:cs typeface="FZLTZHB--B51-0"/>
              </a:rPr>
              <a:t>l</a:t>
            </a:r>
            <a:r>
              <a:rPr sz="1400" b="1" spc="180" dirty="0">
                <a:latin typeface="FZLTZHB--B51-0"/>
                <a:cs typeface="FZLTZHB--B51-0"/>
              </a:rPr>
              <a:t>e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0" dirty="0">
                <a:latin typeface="FZLTZHB--B51-0"/>
                <a:cs typeface="FZLTZHB--B51-0"/>
              </a:rPr>
              <a:t>d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5" dirty="0">
                <a:latin typeface="FZLTZHB--B51-0"/>
                <a:cs typeface="FZLTZHB--B51-0"/>
              </a:rPr>
              <a:t>40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70" dirty="0">
                <a:latin typeface="FZLTZHB--B51-0"/>
                <a:cs typeface="FZLTZHB--B51-0"/>
              </a:rPr>
              <a:t>.</a:t>
            </a:r>
            <a:r>
              <a:rPr sz="1400" b="1" spc="114" dirty="0">
                <a:latin typeface="FZLTZHB--B51-0"/>
                <a:cs typeface="FZLTZHB--B51-0"/>
              </a:rPr>
              <a:t>c</a:t>
            </a:r>
            <a:r>
              <a:rPr sz="1400" b="1" spc="220" dirty="0">
                <a:latin typeface="FZLTZHB--B51-0"/>
                <a:cs typeface="FZLTZHB--B51-0"/>
              </a:rPr>
              <a:t>i</a:t>
            </a:r>
            <a:r>
              <a:rPr sz="1400" b="1" spc="350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cl</a:t>
            </a:r>
            <a:r>
              <a:rPr sz="1400" b="1" spc="45" dirty="0">
                <a:latin typeface="FZLTZHB--B51-0"/>
                <a:cs typeface="FZLTZHB--B51-0"/>
              </a:rPr>
              <a:t>e</a:t>
            </a:r>
            <a:r>
              <a:rPr sz="1400" b="1" spc="130" dirty="0">
                <a:latin typeface="FZLTZHB--B51-0"/>
                <a:cs typeface="FZLTZHB--B51-0"/>
              </a:rPr>
              <a:t>(1</a:t>
            </a:r>
            <a:r>
              <a:rPr sz="1400" b="1" spc="-165" dirty="0">
                <a:latin typeface="FZLTZHB--B51-0"/>
                <a:cs typeface="FZLTZHB--B51-0"/>
              </a:rPr>
              <a:t>6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55" dirty="0">
                <a:latin typeface="FZLTZHB--B51-0"/>
                <a:cs typeface="FZLTZHB--B51-0"/>
              </a:rPr>
              <a:t>1</a:t>
            </a:r>
            <a:r>
              <a:rPr sz="1400" b="1" spc="-85" dirty="0">
                <a:latin typeface="FZLTZHB--B51-0"/>
                <a:cs typeface="FZLTZHB--B51-0"/>
              </a:rPr>
              <a:t>8</a:t>
            </a:r>
            <a:r>
              <a:rPr sz="1400" b="1" spc="-165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55" dirty="0">
                <a:latin typeface="FZLTZHB--B51-0"/>
                <a:cs typeface="FZLTZHB--B51-0"/>
              </a:rPr>
              <a:t>u</a:t>
            </a:r>
            <a:r>
              <a:rPr sz="1400" b="1" spc="21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</a:t>
            </a:r>
            <a:r>
              <a:rPr sz="1400" b="1" spc="65" dirty="0">
                <a:latin typeface="FZLTZHB--B51-0"/>
                <a:cs typeface="FZLTZHB--B51-0"/>
              </a:rPr>
              <a:t>l</a:t>
            </a:r>
            <a:r>
              <a:rPr sz="1400" b="1" spc="180" dirty="0">
                <a:latin typeface="FZLTZHB--B51-0"/>
                <a:cs typeface="FZLTZHB--B51-0"/>
              </a:rPr>
              <a:t>e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0" dirty="0">
                <a:latin typeface="FZLTZHB--B51-0"/>
                <a:cs typeface="FZLTZHB--B51-0"/>
              </a:rPr>
              <a:t>d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5" dirty="0">
                <a:latin typeface="FZLTZHB--B51-0"/>
                <a:cs typeface="FZLTZHB--B51-0"/>
              </a:rPr>
              <a:t>4</a:t>
            </a:r>
            <a:r>
              <a:rPr sz="1400" b="1" spc="-170" dirty="0">
                <a:latin typeface="FZLTZHB--B51-0"/>
                <a:cs typeface="FZLTZHB--B51-0"/>
              </a:rPr>
              <a:t>0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14" dirty="0">
                <a:latin typeface="FZLTZHB--B51-0"/>
                <a:cs typeface="FZLTZHB--B51-0"/>
              </a:rPr>
              <a:t>*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340" dirty="0">
                <a:latin typeface="FZLTZHB--B51-0"/>
                <a:cs typeface="FZLTZHB--B51-0"/>
              </a:rPr>
              <a:t>/</a:t>
            </a:r>
            <a:r>
              <a:rPr sz="1400" b="1" spc="-160" dirty="0">
                <a:latin typeface="FZLTZHB--B51-0"/>
                <a:cs typeface="FZLTZHB--B51-0"/>
              </a:rPr>
              <a:t>3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55" dirty="0">
                <a:latin typeface="FZLTZHB--B51-0"/>
                <a:cs typeface="FZLTZHB--B51-0"/>
              </a:rPr>
              <a:t>u</a:t>
            </a:r>
            <a:r>
              <a:rPr sz="1400" b="1" spc="21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</a:t>
            </a:r>
            <a:r>
              <a:rPr sz="1400" b="1" spc="65" dirty="0">
                <a:latin typeface="FZLTZHB--B51-0"/>
                <a:cs typeface="FZLTZHB--B51-0"/>
              </a:rPr>
              <a:t>l</a:t>
            </a:r>
            <a:r>
              <a:rPr sz="1400" b="1" spc="180" dirty="0">
                <a:latin typeface="FZLTZHB--B51-0"/>
                <a:cs typeface="FZLTZHB--B51-0"/>
              </a:rPr>
              <a:t>e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-165" dirty="0">
                <a:latin typeface="FZLTZHB--B51-0"/>
                <a:cs typeface="FZLTZHB--B51-0"/>
              </a:rPr>
              <a:t>d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-170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91328" y="1420368"/>
            <a:ext cx="2965703" cy="1732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2810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字符串类型及操作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049" y="1434291"/>
            <a:ext cx="2823845" cy="258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字符串类型的表示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字符串操作符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字符串处理函数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字符串处理方法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字符串类型的格式化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9332" y="2302972"/>
            <a:ext cx="408559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字符串类型的表示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7300" y="583318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6058" y="1529255"/>
            <a:ext cx="50901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个或多个字符组成的有序字符序列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196" y="2350184"/>
            <a:ext cx="7563484" cy="211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字符串由一对单引号或一对双引号表示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4417060" algn="l"/>
                <a:tab pos="5140960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0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字符串是字符的有序序列，可以对其中的字符进行索引</a:t>
            </a:r>
            <a:endParaRPr sz="2400" dirty="0">
              <a:latin typeface="Heiti SC"/>
              <a:cs typeface="Heiti SC"/>
            </a:endParaRPr>
          </a:p>
          <a:p>
            <a:pPr marL="1066800">
              <a:lnSpc>
                <a:spcPct val="100000"/>
              </a:lnSpc>
              <a:spcBef>
                <a:spcPts val="2055"/>
              </a:spcBef>
              <a:tabLst>
                <a:tab pos="1739264" algn="l"/>
                <a:tab pos="2134235" algn="l"/>
                <a:tab pos="5483860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	</a:t>
            </a:r>
            <a:r>
              <a:rPr sz="2000" b="1" dirty="0">
                <a:latin typeface="Heiti SC"/>
                <a:cs typeface="Heiti SC"/>
              </a:rPr>
              <a:t>是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度值</a:t>
            </a:r>
            <a:r>
              <a:rPr sz="2000" spc="-7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000" spc="1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的第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Heiti SC"/>
                <a:cs typeface="Heiti SC"/>
              </a:rPr>
              <a:t>个字符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7300" y="583318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13655" y="1529255"/>
            <a:ext cx="39344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字符串有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类共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种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表示方法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196" y="2278251"/>
            <a:ext cx="7258684" cy="204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由一对单引号或双引号表示，仅表示单行字符串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4417060" algn="l"/>
                <a:tab pos="5140960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值</a:t>
            </a:r>
            <a:r>
              <a:rPr sz="2000" spc="-7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0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由一对三单引号或三双引号表示，可表示多行字符串</a:t>
            </a:r>
            <a:endParaRPr sz="2400" dirty="0">
              <a:latin typeface="Heiti SC"/>
              <a:cs typeface="Heiti SC"/>
            </a:endParaRPr>
          </a:p>
          <a:p>
            <a:pPr marL="1066800">
              <a:lnSpc>
                <a:spcPct val="100000"/>
              </a:lnSpc>
              <a:spcBef>
                <a:spcPts val="1515"/>
              </a:spcBef>
              <a:tabLst>
                <a:tab pos="1626235" algn="l"/>
              </a:tabLst>
            </a:pP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'''	</a:t>
            </a:r>
            <a:r>
              <a:rPr sz="2000" b="1" spc="-29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35" dirty="0">
                <a:solidFill>
                  <a:srgbClr val="1DB41D"/>
                </a:solidFill>
                <a:latin typeface="FZLTZHB--B51-0"/>
                <a:cs typeface="FZLTZHB--B51-0"/>
              </a:rPr>
              <a:t>th</a:t>
            </a:r>
            <a:r>
              <a:rPr sz="2000" b="1" spc="-5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3369" y="4490038"/>
            <a:ext cx="117792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语言	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'''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0569" y="4442680"/>
            <a:ext cx="4003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70" dirty="0">
                <a:solidFill>
                  <a:srgbClr val="006FC0"/>
                </a:solidFill>
                <a:latin typeface="Arial"/>
                <a:cs typeface="Arial"/>
              </a:rPr>
              <a:t>Q</a:t>
            </a:r>
            <a:r>
              <a:rPr sz="1800" b="1" spc="-90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1800" b="1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老师老师，三引号不是多行注释吗？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66363" y="2477003"/>
            <a:ext cx="6859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语言为何提供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类共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种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字符串表示方式？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7300" y="583318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13655" y="1529255"/>
            <a:ext cx="39344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字符串有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类共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种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表示方法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196" y="2422116"/>
            <a:ext cx="7258684" cy="204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如果希望在字符串中包含双引号或单引号呢？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3432175" algn="l"/>
                <a:tab pos="4156075" algn="l"/>
              </a:tabLst>
            </a:pP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这里有个双引号</a:t>
            </a:r>
            <a:r>
              <a:rPr sz="200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这里有个单引号</a:t>
            </a:r>
            <a:r>
              <a:rPr sz="20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如果希望在字符串中既包括单引号又包括双引号呢？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1515"/>
              </a:spcBef>
              <a:tabLst>
                <a:tab pos="1486535" algn="l"/>
                <a:tab pos="5373370" algn="l"/>
              </a:tabLst>
            </a:pP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'''	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这里既有单引号</a:t>
            </a:r>
            <a:r>
              <a:rPr sz="200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又有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双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引号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Microsoft Sans Serif"/>
                <a:cs typeface="Microsoft Sans Serif"/>
              </a:rPr>
              <a:t>)	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'''</a:t>
            </a:r>
            <a:endParaRPr sz="20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字符串的序号</a:t>
            </a:r>
          </a:p>
        </p:txBody>
      </p:sp>
      <p:sp>
        <p:nvSpPr>
          <p:cNvPr id="6" name="object 6"/>
          <p:cNvSpPr/>
          <p:nvPr/>
        </p:nvSpPr>
        <p:spPr>
          <a:xfrm>
            <a:off x="2692145" y="4516373"/>
            <a:ext cx="3712210" cy="0"/>
          </a:xfrm>
          <a:custGeom>
            <a:avLst/>
            <a:gdLst/>
            <a:ahLst/>
            <a:cxnLst/>
            <a:rect l="l" t="t" r="r" b="b"/>
            <a:pathLst>
              <a:path w="3712210">
                <a:moveTo>
                  <a:pt x="0" y="0"/>
                </a:moveTo>
                <a:lnTo>
                  <a:pt x="3711727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90919" y="4477509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8522" y="2529077"/>
            <a:ext cx="3688079" cy="0"/>
          </a:xfrm>
          <a:custGeom>
            <a:avLst/>
            <a:gdLst/>
            <a:ahLst/>
            <a:cxnLst/>
            <a:rect l="l" t="t" r="r" b="b"/>
            <a:pathLst>
              <a:path w="3688079">
                <a:moveTo>
                  <a:pt x="3687737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3752" y="249021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96210" y="1529255"/>
            <a:ext cx="6266815" cy="154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正向递增序号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反向递减序号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84785" algn="ctr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反向递减序号</a:t>
            </a:r>
            <a:endParaRPr sz="20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1425"/>
              </a:spcBef>
            </a:pPr>
            <a:r>
              <a:rPr sz="3600" b="1" spc="-472" baseline="2314" dirty="0">
                <a:latin typeface="FZLTZHB--B51-0"/>
                <a:cs typeface="FZLTZHB--B51-0"/>
              </a:rPr>
              <a:t>-</a:t>
            </a:r>
            <a:r>
              <a:rPr sz="3600" b="1" spc="-142" baseline="2314" dirty="0">
                <a:latin typeface="FZLTZHB--B51-0"/>
                <a:cs typeface="FZLTZHB--B51-0"/>
              </a:rPr>
              <a:t>12</a:t>
            </a:r>
            <a:r>
              <a:rPr sz="3600" b="1" spc="-502" baseline="2314" dirty="0">
                <a:latin typeface="FZLTZHB--B51-0"/>
                <a:cs typeface="FZLTZHB--B51-0"/>
              </a:rPr>
              <a:t> </a:t>
            </a:r>
            <a:r>
              <a:rPr sz="3600" b="1" spc="-472" baseline="2314" dirty="0">
                <a:latin typeface="FZLTZHB--B51-0"/>
                <a:cs typeface="FZLTZHB--B51-0"/>
              </a:rPr>
              <a:t>-</a:t>
            </a:r>
            <a:r>
              <a:rPr sz="3600" b="1" spc="89" baseline="2314" dirty="0">
                <a:latin typeface="FZLTZHB--B51-0"/>
                <a:cs typeface="FZLTZHB--B51-0"/>
              </a:rPr>
              <a:t>1</a:t>
            </a:r>
            <a:r>
              <a:rPr sz="3600" b="1" spc="330" baseline="2314" dirty="0">
                <a:latin typeface="FZLTZHB--B51-0"/>
                <a:cs typeface="FZLTZHB--B51-0"/>
              </a:rPr>
              <a:t>1</a:t>
            </a:r>
            <a:r>
              <a:rPr sz="3600" b="1" spc="-472" baseline="2314" dirty="0">
                <a:latin typeface="FZLTZHB--B51-0"/>
                <a:cs typeface="FZLTZHB--B51-0"/>
              </a:rPr>
              <a:t>-</a:t>
            </a:r>
            <a:r>
              <a:rPr sz="3600" b="1" spc="-172" baseline="2314" dirty="0">
                <a:latin typeface="FZLTZHB--B51-0"/>
                <a:cs typeface="FZLTZHB--B51-0"/>
              </a:rPr>
              <a:t>10</a:t>
            </a:r>
            <a:r>
              <a:rPr sz="3600" b="1" spc="-112" baseline="231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35" dirty="0">
                <a:latin typeface="FZLTZHB--B51-0"/>
                <a:cs typeface="FZLTZHB--B51-0"/>
              </a:rPr>
              <a:t>9</a:t>
            </a:r>
            <a:r>
              <a:rPr sz="2800" b="1" spc="28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60" dirty="0">
                <a:latin typeface="FZLTZHB--B51-0"/>
                <a:cs typeface="FZLTZHB--B51-0"/>
              </a:rPr>
              <a:t>8</a:t>
            </a:r>
            <a:r>
              <a:rPr sz="2800" b="1" spc="37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00" dirty="0">
                <a:latin typeface="FZLTZHB--B51-0"/>
                <a:cs typeface="FZLTZHB--B51-0"/>
              </a:rPr>
              <a:t>7</a:t>
            </a:r>
            <a:r>
              <a:rPr sz="2800" b="1" spc="30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25" dirty="0">
                <a:latin typeface="FZLTZHB--B51-0"/>
                <a:cs typeface="FZLTZHB--B51-0"/>
              </a:rPr>
              <a:t>6</a:t>
            </a:r>
            <a:r>
              <a:rPr sz="2800" b="1" spc="25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5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45" dirty="0">
                <a:latin typeface="FZLTZHB--B51-0"/>
                <a:cs typeface="FZLTZHB--B51-0"/>
              </a:rPr>
              <a:t>4</a:t>
            </a:r>
            <a:r>
              <a:rPr sz="2800" b="1" spc="27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3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290" dirty="0">
                <a:latin typeface="FZLTZHB--B51-0"/>
                <a:cs typeface="FZLTZHB--B51-0"/>
              </a:rPr>
              <a:t>2</a:t>
            </a:r>
            <a:r>
              <a:rPr sz="2800" b="1" spc="30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70" dirty="0">
                <a:latin typeface="FZLTZHB--B51-0"/>
                <a:cs typeface="FZLTZHB--B51-0"/>
              </a:rPr>
              <a:t>1</a:t>
            </a:r>
            <a:endParaRPr sz="2800" dirty="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2456" y="4001421"/>
            <a:ext cx="6127115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543560" algn="l"/>
                <a:tab pos="1069975" algn="l"/>
                <a:tab pos="1605280" algn="l"/>
                <a:tab pos="2124075" algn="l"/>
                <a:tab pos="2667635" algn="l"/>
                <a:tab pos="3194050" algn="l"/>
                <a:tab pos="3719195" algn="l"/>
                <a:tab pos="4234180" algn="l"/>
                <a:tab pos="4777740" algn="l"/>
                <a:tab pos="5209540" algn="l"/>
              </a:tabLst>
            </a:pPr>
            <a:r>
              <a:rPr sz="2800" b="1" spc="-345" dirty="0">
                <a:latin typeface="FZLTZHB--B51-0"/>
                <a:cs typeface="FZLTZHB--B51-0"/>
              </a:rPr>
              <a:t>0	</a:t>
            </a:r>
            <a:r>
              <a:rPr sz="2800" b="1" spc="70" dirty="0">
                <a:latin typeface="FZLTZHB--B51-0"/>
                <a:cs typeface="FZLTZHB--B51-0"/>
              </a:rPr>
              <a:t>1	</a:t>
            </a:r>
            <a:r>
              <a:rPr sz="2800" b="1" spc="-290" dirty="0">
                <a:latin typeface="FZLTZHB--B51-0"/>
                <a:cs typeface="FZLTZHB--B51-0"/>
              </a:rPr>
              <a:t>2	</a:t>
            </a:r>
            <a:r>
              <a:rPr sz="2800" b="1" spc="-315" dirty="0">
                <a:latin typeface="FZLTZHB--B51-0"/>
                <a:cs typeface="FZLTZHB--B51-0"/>
              </a:rPr>
              <a:t>3	</a:t>
            </a:r>
            <a:r>
              <a:rPr sz="2800" b="1" spc="-345" dirty="0">
                <a:latin typeface="FZLTZHB--B51-0"/>
                <a:cs typeface="FZLTZHB--B51-0"/>
              </a:rPr>
              <a:t>4	</a:t>
            </a:r>
            <a:r>
              <a:rPr sz="2800" b="1" spc="-315" dirty="0">
                <a:latin typeface="FZLTZHB--B51-0"/>
                <a:cs typeface="FZLTZHB--B51-0"/>
              </a:rPr>
              <a:t>5	</a:t>
            </a:r>
            <a:r>
              <a:rPr sz="2800" b="1" spc="-325" dirty="0">
                <a:latin typeface="FZLTZHB--B51-0"/>
                <a:cs typeface="FZLTZHB--B51-0"/>
              </a:rPr>
              <a:t>6	</a:t>
            </a:r>
            <a:r>
              <a:rPr sz="2800" b="1" spc="-300" dirty="0">
                <a:latin typeface="FZLTZHB--B51-0"/>
                <a:cs typeface="FZLTZHB--B51-0"/>
              </a:rPr>
              <a:t>7	</a:t>
            </a:r>
            <a:r>
              <a:rPr sz="2800" b="1" spc="-360" dirty="0">
                <a:latin typeface="FZLTZHB--B51-0"/>
                <a:cs typeface="FZLTZHB--B51-0"/>
              </a:rPr>
              <a:t>8	</a:t>
            </a:r>
            <a:r>
              <a:rPr sz="2800" b="1" spc="-335" dirty="0">
                <a:latin typeface="FZLTZHB--B51-0"/>
                <a:cs typeface="FZLTZHB--B51-0"/>
              </a:rPr>
              <a:t>9	</a:t>
            </a:r>
            <a:r>
              <a:rPr sz="2800" b="1" spc="65" dirty="0">
                <a:latin typeface="FZLTZHB--B51-0"/>
                <a:cs typeface="FZLTZHB--B51-0"/>
              </a:rPr>
              <a:t>1</a:t>
            </a:r>
            <a:r>
              <a:rPr sz="2800" b="1" spc="-345" dirty="0">
                <a:latin typeface="FZLTZHB--B51-0"/>
                <a:cs typeface="FZLTZHB--B51-0"/>
              </a:rPr>
              <a:t>0</a:t>
            </a:r>
            <a:r>
              <a:rPr sz="2800" b="1" spc="100" dirty="0">
                <a:latin typeface="FZLTZHB--B51-0"/>
                <a:cs typeface="FZLTZHB--B51-0"/>
              </a:rPr>
              <a:t> </a:t>
            </a:r>
            <a:r>
              <a:rPr sz="2800" b="1" spc="65" dirty="0">
                <a:latin typeface="FZLTZHB--B51-0"/>
                <a:cs typeface="FZLTZHB--B51-0"/>
              </a:rPr>
              <a:t>1</a:t>
            </a:r>
            <a:r>
              <a:rPr sz="2800" b="1" spc="70" dirty="0">
                <a:latin typeface="FZLTZHB--B51-0"/>
                <a:cs typeface="FZLTZHB--B51-0"/>
              </a:rPr>
              <a:t>1</a:t>
            </a:r>
            <a:endParaRPr sz="2800">
              <a:latin typeface="FZLTZHB--B51-0"/>
              <a:cs typeface="FZLTZHB--B51-0"/>
            </a:endParaRPr>
          </a:p>
          <a:p>
            <a:pPr marL="111760" algn="ctr">
              <a:lnSpc>
                <a:spcPct val="100000"/>
              </a:lnSpc>
              <a:spcBef>
                <a:spcPts val="2285"/>
              </a:spcBef>
            </a:pPr>
            <a:r>
              <a:rPr sz="2000" b="1" dirty="0">
                <a:latin typeface="Heiti SC"/>
                <a:cs typeface="Heiti SC"/>
              </a:rPr>
              <a:t>正向递增序号</a:t>
            </a:r>
            <a:endParaRPr sz="2000">
              <a:latin typeface="Heiti SC"/>
              <a:cs typeface="Heiti SC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88363" y="3168395"/>
          <a:ext cx="6265159" cy="64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4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7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32004">
                      <a:solidFill>
                        <a:srgbClr val="252525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输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入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带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有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符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温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度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值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: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32004">
                      <a:solidFill>
                        <a:srgbClr val="252525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字符串的使用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228" y="1529255"/>
            <a:ext cx="7548245" cy="234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432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使用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[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]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获取字符串中一个或多个字符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5010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索引：返回字符串中单个字符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dirty="0">
                <a:latin typeface="Heiti SC"/>
                <a:cs typeface="Heiti SC"/>
              </a:rPr>
              <a:t>字符串</a:t>
            </a:r>
            <a:r>
              <a:rPr sz="2400" b="1" spc="350" dirty="0">
                <a:latin typeface="Arial"/>
                <a:cs typeface="Arial"/>
              </a:rPr>
              <a:t>&gt;</a:t>
            </a:r>
            <a:r>
              <a:rPr sz="2400" b="1" spc="200" dirty="0">
                <a:latin typeface="Arial"/>
                <a:cs typeface="Arial"/>
              </a:rPr>
              <a:t>[</a:t>
            </a:r>
            <a:r>
              <a:rPr sz="2400" b="1" spc="465" dirty="0">
                <a:latin typeface="Arial"/>
                <a:cs typeface="Arial"/>
              </a:rPr>
              <a:t>M</a:t>
            </a:r>
            <a:r>
              <a:rPr sz="2400" b="1" spc="135" dirty="0">
                <a:latin typeface="Arial"/>
                <a:cs typeface="Arial"/>
              </a:rPr>
              <a:t>]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R="64769" algn="ctr">
              <a:lnSpc>
                <a:spcPct val="100000"/>
              </a:lnSpc>
              <a:tabLst>
                <a:tab pos="3515995" algn="l"/>
                <a:tab pos="4245610" algn="l"/>
              </a:tabLst>
            </a:pP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请输入带有符号的温度值</a:t>
            </a:r>
            <a:r>
              <a:rPr sz="1800" spc="-7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800" spc="7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175" dirty="0">
                <a:solidFill>
                  <a:srgbClr val="1DB41D"/>
                </a:solidFill>
                <a:latin typeface="FZLTZHB--B51-0"/>
                <a:cs typeface="FZLTZHB--B51-0"/>
              </a:rPr>
              <a:t>[0</a:t>
            </a:r>
            <a:r>
              <a:rPr sz="18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]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1800" b="1" dirty="0">
                <a:latin typeface="Heiti SC"/>
                <a:cs typeface="Heiti SC"/>
              </a:rPr>
              <a:t>或者	</a:t>
            </a:r>
            <a:r>
              <a:rPr sz="1800" b="1" spc="-140" dirty="0">
                <a:latin typeface="FZLTZHB--B51-0"/>
                <a:cs typeface="FZLTZHB--B51-0"/>
              </a:rPr>
              <a:t>TempStr[</a:t>
            </a:r>
            <a:r>
              <a:rPr sz="1800" b="1" spc="-250" dirty="0">
                <a:latin typeface="FZLTZHB--B51-0"/>
                <a:cs typeface="FZLTZHB--B51-0"/>
              </a:rPr>
              <a:t>-</a:t>
            </a:r>
            <a:r>
              <a:rPr sz="1800" b="1" spc="195" dirty="0">
                <a:latin typeface="FZLTZHB--B51-0"/>
                <a:cs typeface="FZLTZHB--B51-0"/>
              </a:rPr>
              <a:t>1]</a:t>
            </a:r>
            <a:endParaRPr sz="18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  <a:tabLst>
                <a:tab pos="516953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切片：返回字符串中一段字符子串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dirty="0">
                <a:latin typeface="Heiti SC"/>
                <a:cs typeface="Heiti SC"/>
              </a:rPr>
              <a:t>字符串</a:t>
            </a:r>
            <a:r>
              <a:rPr sz="2400" b="1" spc="350" dirty="0">
                <a:latin typeface="Arial"/>
                <a:cs typeface="Arial"/>
              </a:rPr>
              <a:t>&gt;</a:t>
            </a:r>
            <a:r>
              <a:rPr sz="2400" b="1" spc="200" dirty="0">
                <a:latin typeface="Arial"/>
                <a:cs typeface="Arial"/>
              </a:rPr>
              <a:t>[</a:t>
            </a:r>
            <a:r>
              <a:rPr sz="2400" b="1" spc="465" dirty="0">
                <a:latin typeface="Arial"/>
                <a:cs typeface="Arial"/>
              </a:rPr>
              <a:t>M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300" dirty="0">
                <a:latin typeface="Arial"/>
                <a:cs typeface="Arial"/>
              </a:rPr>
              <a:t>N</a:t>
            </a:r>
            <a:r>
              <a:rPr sz="2400" b="1" spc="135" dirty="0">
                <a:latin typeface="Arial"/>
                <a:cs typeface="Arial"/>
              </a:rPr>
              <a:t>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684" y="4194301"/>
            <a:ext cx="412559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sz="1800" dirty="0">
                <a:solidFill>
                  <a:srgbClr val="FF0000"/>
                </a:solidFill>
                <a:latin typeface="Arial Unicode MS"/>
                <a:cs typeface="Arial Unicode MS"/>
              </a:rPr>
              <a:t>输入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带有符号的温度值</a:t>
            </a:r>
            <a:r>
              <a:rPr sz="1800" spc="-7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800" spc="7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[1:3</a:t>
            </a:r>
            <a:r>
              <a:rPr sz="18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]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 </a:t>
            </a:r>
            <a:r>
              <a:rPr sz="1800" b="1" dirty="0">
                <a:latin typeface="Heiti SC"/>
                <a:cs typeface="Heiti SC"/>
              </a:rPr>
              <a:t>或者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3116" y="4207795"/>
            <a:ext cx="165036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40" dirty="0">
                <a:latin typeface="FZLTZHB--B51-0"/>
                <a:cs typeface="FZLTZHB--B51-0"/>
              </a:rPr>
              <a:t>TempStr[</a:t>
            </a:r>
            <a:r>
              <a:rPr sz="1800" b="1" spc="75" dirty="0">
                <a:latin typeface="FZLTZHB--B51-0"/>
                <a:cs typeface="FZLTZHB--B51-0"/>
              </a:rPr>
              <a:t>0:</a:t>
            </a:r>
            <a:r>
              <a:rPr sz="1800" b="1" spc="-250" dirty="0">
                <a:latin typeface="FZLTZHB--B51-0"/>
                <a:cs typeface="FZLTZHB--B51-0"/>
              </a:rPr>
              <a:t>-</a:t>
            </a:r>
            <a:r>
              <a:rPr sz="1800" b="1" spc="195" dirty="0">
                <a:latin typeface="FZLTZHB--B51-0"/>
                <a:cs typeface="FZLTZHB--B51-0"/>
              </a:rPr>
              <a:t>1]</a:t>
            </a:r>
            <a:endParaRPr sz="1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字符串切片高级用法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3134" y="1529255"/>
            <a:ext cx="8171180" cy="337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051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使用</a:t>
            </a:r>
            <a:r>
              <a:rPr sz="2400" b="1" spc="300" dirty="0">
                <a:solidFill>
                  <a:srgbClr val="006FC0"/>
                </a:solidFill>
                <a:latin typeface="Arial"/>
                <a:cs typeface="Arial"/>
              </a:rPr>
              <a:t>[M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3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-114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006FC0"/>
                </a:solidFill>
                <a:latin typeface="Arial"/>
                <a:cs typeface="Arial"/>
              </a:rPr>
              <a:t>K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]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根据步长对字符串切片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dirty="0">
                <a:latin typeface="Heiti SC"/>
                <a:cs typeface="Heiti SC"/>
              </a:rPr>
              <a:t>字符串</a:t>
            </a:r>
            <a:r>
              <a:rPr sz="2400" b="1" spc="350" dirty="0">
                <a:latin typeface="Arial"/>
                <a:cs typeface="Arial"/>
              </a:rPr>
              <a:t>&gt;</a:t>
            </a:r>
            <a:r>
              <a:rPr sz="2400" b="1" spc="200" dirty="0">
                <a:latin typeface="Arial"/>
                <a:cs typeface="Arial"/>
              </a:rPr>
              <a:t>[</a:t>
            </a:r>
            <a:r>
              <a:rPr sz="2400" b="1" spc="465" dirty="0">
                <a:latin typeface="Arial"/>
                <a:cs typeface="Arial"/>
              </a:rPr>
              <a:t>M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300" dirty="0">
                <a:latin typeface="Arial"/>
                <a:cs typeface="Arial"/>
              </a:rPr>
              <a:t>N</a:t>
            </a:r>
            <a:r>
              <a:rPr sz="2400" b="1" spc="135" dirty="0">
                <a:latin typeface="Arial"/>
                <a:cs typeface="Arial"/>
              </a:rPr>
              <a:t>]</a:t>
            </a:r>
            <a:r>
              <a:rPr sz="2400" b="1" dirty="0">
                <a:latin typeface="Heiti SC"/>
                <a:cs typeface="Heiti SC"/>
              </a:rPr>
              <a:t>，</a:t>
            </a:r>
            <a:r>
              <a:rPr sz="2400" b="1" spc="465" dirty="0">
                <a:latin typeface="Arial"/>
                <a:cs typeface="Arial"/>
              </a:rPr>
              <a:t>M</a:t>
            </a:r>
            <a:r>
              <a:rPr sz="2400" b="1" dirty="0">
                <a:latin typeface="Heiti SC"/>
                <a:cs typeface="Heiti SC"/>
              </a:rPr>
              <a:t>缺失表示</a:t>
            </a:r>
            <a:r>
              <a:rPr sz="2400" b="1" dirty="0">
                <a:solidFill>
                  <a:srgbClr val="FF6900"/>
                </a:solidFill>
                <a:latin typeface="Heiti SC"/>
                <a:cs typeface="Heiti SC"/>
              </a:rPr>
              <a:t>至开头</a:t>
            </a:r>
            <a:r>
              <a:rPr sz="2400" b="1" dirty="0">
                <a:latin typeface="Heiti SC"/>
                <a:cs typeface="Heiti SC"/>
              </a:rPr>
              <a:t>，</a:t>
            </a:r>
            <a:r>
              <a:rPr sz="2400" b="1" spc="3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缺失表示</a:t>
            </a:r>
            <a:r>
              <a:rPr sz="2400" b="1" dirty="0">
                <a:solidFill>
                  <a:srgbClr val="FF6900"/>
                </a:solidFill>
                <a:latin typeface="Heiti SC"/>
                <a:cs typeface="Heiti SC"/>
              </a:rPr>
              <a:t>至结尾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4319270" algn="l"/>
                <a:tab pos="5142230" algn="l"/>
              </a:tabLst>
            </a:pP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〇一二三四五六七八九十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[:3</a:t>
            </a:r>
            <a:r>
              <a:rPr sz="1800" b="1" spc="185" dirty="0">
                <a:solidFill>
                  <a:srgbClr val="1DB41D"/>
                </a:solidFill>
                <a:latin typeface="FZLTZHB--B51-0"/>
                <a:cs typeface="FZLTZHB--B51-0"/>
              </a:rPr>
              <a:t>]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1800" b="1" dirty="0">
                <a:latin typeface="Heiti SC"/>
                <a:cs typeface="Heiti SC"/>
              </a:rPr>
              <a:t>结果是	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〇一二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8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dirty="0">
                <a:latin typeface="Heiti SC"/>
                <a:cs typeface="Heiti SC"/>
              </a:rPr>
              <a:t>字符串</a:t>
            </a:r>
            <a:r>
              <a:rPr sz="2400" b="1" spc="350" dirty="0">
                <a:latin typeface="Arial"/>
                <a:cs typeface="Arial"/>
              </a:rPr>
              <a:t>&gt;</a:t>
            </a:r>
            <a:r>
              <a:rPr sz="2400" b="1" spc="200" dirty="0">
                <a:latin typeface="Arial"/>
                <a:cs typeface="Arial"/>
              </a:rPr>
              <a:t>[</a:t>
            </a:r>
            <a:r>
              <a:rPr sz="2400" b="1" spc="465" dirty="0">
                <a:latin typeface="Arial"/>
                <a:cs typeface="Arial"/>
              </a:rPr>
              <a:t>M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300" dirty="0">
                <a:latin typeface="Arial"/>
                <a:cs typeface="Arial"/>
              </a:rPr>
              <a:t>N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K</a:t>
            </a:r>
            <a:r>
              <a:rPr sz="2400" b="1" spc="135" dirty="0">
                <a:latin typeface="Arial"/>
                <a:cs typeface="Arial"/>
              </a:rPr>
              <a:t>]</a:t>
            </a:r>
            <a:r>
              <a:rPr sz="2400" b="1" dirty="0">
                <a:latin typeface="Heiti SC"/>
                <a:cs typeface="Heiti SC"/>
              </a:rPr>
              <a:t>，根据步长</a:t>
            </a:r>
            <a:r>
              <a:rPr sz="2400" b="1" spc="-65" dirty="0">
                <a:latin typeface="Arial"/>
                <a:cs typeface="Arial"/>
              </a:rPr>
              <a:t>K</a:t>
            </a:r>
            <a:r>
              <a:rPr sz="2400" b="1" dirty="0">
                <a:latin typeface="Heiti SC"/>
                <a:cs typeface="Heiti SC"/>
              </a:rPr>
              <a:t>对字符串切片</a:t>
            </a:r>
            <a:endParaRPr sz="2400">
              <a:latin typeface="Heiti SC"/>
              <a:cs typeface="Heiti SC"/>
            </a:endParaRPr>
          </a:p>
          <a:p>
            <a:pPr marL="927100" marR="5080" indent="-635">
              <a:lnSpc>
                <a:spcPct val="185000"/>
              </a:lnSpc>
              <a:spcBef>
                <a:spcPts val="420"/>
              </a:spcBef>
              <a:tabLst>
                <a:tab pos="4571365" algn="l"/>
                <a:tab pos="4695825" algn="l"/>
                <a:tab pos="5392420" algn="l"/>
                <a:tab pos="5518785" algn="l"/>
              </a:tabLst>
            </a:pP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〇一二三四五六七八九十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135" dirty="0">
                <a:solidFill>
                  <a:srgbClr val="1DB41D"/>
                </a:solidFill>
                <a:latin typeface="FZLTZHB--B51-0"/>
                <a:cs typeface="FZLTZHB--B51-0"/>
              </a:rPr>
              <a:t>[1:8</a:t>
            </a:r>
            <a:r>
              <a:rPr sz="18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:2</a:t>
            </a:r>
            <a:r>
              <a:rPr sz="1800" b="1" spc="355" dirty="0">
                <a:solidFill>
                  <a:srgbClr val="1DB41D"/>
                </a:solidFill>
                <a:latin typeface="FZLTZHB--B51-0"/>
                <a:cs typeface="FZLTZHB--B51-0"/>
              </a:rPr>
              <a:t>]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		</a:t>
            </a:r>
            <a:r>
              <a:rPr sz="1800" b="1" dirty="0">
                <a:latin typeface="Heiti SC"/>
                <a:cs typeface="Heiti SC"/>
              </a:rPr>
              <a:t>结果是		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一三五七</a:t>
            </a:r>
            <a:r>
              <a:rPr sz="18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" 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〇一二三四五六七八九十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70" dirty="0">
                <a:solidFill>
                  <a:srgbClr val="1DB41D"/>
                </a:solidFill>
                <a:latin typeface="FZLTZHB--B51-0"/>
                <a:cs typeface="FZLTZHB--B51-0"/>
              </a:rPr>
              <a:t>[::</a:t>
            </a:r>
            <a:r>
              <a:rPr sz="18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800" b="1" spc="23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1800" b="1" spc="160" dirty="0">
                <a:solidFill>
                  <a:srgbClr val="1DB41D"/>
                </a:solidFill>
                <a:latin typeface="FZLTZHB--B51-0"/>
                <a:cs typeface="FZLTZHB--B51-0"/>
              </a:rPr>
              <a:t>]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1800" b="1" dirty="0">
                <a:latin typeface="Heiti SC"/>
                <a:cs typeface="Heiti SC"/>
              </a:rPr>
              <a:t>结果是	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十九八七六五四三二一〇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549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字符串的特殊字符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7893050" cy="293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转义符</a:t>
            </a:r>
            <a:r>
              <a:rPr sz="2400" b="1" spc="105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445" dirty="0">
                <a:solidFill>
                  <a:srgbClr val="006FC0"/>
                </a:solidFill>
                <a:latin typeface="Arial"/>
                <a:cs typeface="Arial"/>
              </a:rPr>
              <a:t>\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转义符表达特定字符的本意</a:t>
            </a:r>
            <a:endParaRPr sz="2400" dirty="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3110865" algn="l"/>
                <a:tab pos="407098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spc="280" dirty="0">
                <a:solidFill>
                  <a:srgbClr val="1DB41D"/>
                </a:solidFill>
                <a:latin typeface="Arial Unicode MS"/>
                <a:cs typeface="Arial Unicode MS"/>
              </a:rPr>
              <a:t>这里有个双引号</a:t>
            </a:r>
            <a:r>
              <a:rPr sz="18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800" spc="235" dirty="0">
                <a:solidFill>
                  <a:srgbClr val="1DB41D"/>
                </a:solidFill>
                <a:latin typeface="Microsoft Sans Serif"/>
                <a:cs typeface="Microsoft Sans Serif"/>
              </a:rPr>
              <a:t>\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1800" b="1" dirty="0">
                <a:latin typeface="Heiti SC"/>
                <a:cs typeface="Heiti SC"/>
              </a:rPr>
              <a:t>结果为	</a:t>
            </a:r>
            <a:r>
              <a:rPr sz="1800" dirty="0">
                <a:solidFill>
                  <a:srgbClr val="0010FF"/>
                </a:solidFill>
                <a:latin typeface="Arial Unicode MS"/>
                <a:cs typeface="Arial Unicode MS"/>
              </a:rPr>
              <a:t>这里有个双引号</a:t>
            </a:r>
            <a:r>
              <a:rPr sz="1800" spc="-5" dirty="0">
                <a:solidFill>
                  <a:srgbClr val="0010FF"/>
                </a:solidFill>
                <a:latin typeface="Microsoft Sans Serif"/>
                <a:cs typeface="Microsoft Sans Serif"/>
              </a:rPr>
              <a:t>(</a:t>
            </a:r>
            <a:r>
              <a:rPr sz="1800" b="1" spc="245" dirty="0">
                <a:solidFill>
                  <a:srgbClr val="0010FF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0010FF"/>
                </a:solidFill>
                <a:latin typeface="Microsoft Sans Serif"/>
                <a:cs typeface="Microsoft Sans Serif"/>
              </a:rPr>
              <a:t>)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转义符形成一些组合，表达一些不可打印的含义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tabLst>
                <a:tab pos="1742439" algn="l"/>
                <a:tab pos="4845685" algn="l"/>
              </a:tabLst>
            </a:pP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8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latin typeface="Heiti SC"/>
                <a:cs typeface="Heiti SC"/>
              </a:rPr>
              <a:t>回退	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8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dirty="0">
                <a:latin typeface="Heiti SC"/>
                <a:cs typeface="Heiti SC"/>
              </a:rPr>
              <a:t>换行</a:t>
            </a:r>
            <a:r>
              <a:rPr sz="1800" b="1" spc="95" dirty="0">
                <a:latin typeface="Arial"/>
                <a:cs typeface="Arial"/>
              </a:rPr>
              <a:t>(</a:t>
            </a:r>
            <a:r>
              <a:rPr sz="1800" b="1" dirty="0">
                <a:latin typeface="Heiti SC"/>
                <a:cs typeface="Heiti SC"/>
              </a:rPr>
              <a:t>光标移动到下行首</a:t>
            </a:r>
            <a:r>
              <a:rPr sz="1800" b="1" spc="100" dirty="0">
                <a:latin typeface="Arial"/>
                <a:cs typeface="Arial"/>
              </a:rPr>
              <a:t>)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2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8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dirty="0">
                <a:latin typeface="Heiti SC"/>
                <a:cs typeface="Heiti SC"/>
              </a:rPr>
              <a:t>回车</a:t>
            </a:r>
            <a:r>
              <a:rPr sz="1800" b="1" spc="95" dirty="0">
                <a:latin typeface="Arial"/>
                <a:cs typeface="Arial"/>
              </a:rPr>
              <a:t>(</a:t>
            </a:r>
            <a:r>
              <a:rPr sz="1800" b="1" dirty="0">
                <a:latin typeface="Heiti SC"/>
                <a:cs typeface="Heiti SC"/>
              </a:rPr>
              <a:t>光标移动到本行首</a:t>
            </a:r>
            <a:r>
              <a:rPr sz="1800" b="1" spc="100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823" y="2302972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字符串操作符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字符串操作符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36058" y="1529255"/>
            <a:ext cx="50901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个或多个字符组成的有序字符序列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1214" y="2482702"/>
          <a:ext cx="7848871" cy="1738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操作符及使用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6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2000" b="1" spc="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连接两个字符串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tabLst>
                          <a:tab pos="1031875" algn="l"/>
                          <a:tab pos="1408430" algn="l"/>
                        </a:tabLst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2000" b="1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	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或	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2000" b="1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复制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次字符串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9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如果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的子串，返回</a:t>
                      </a:r>
                      <a:r>
                        <a:rPr sz="1800" spc="-17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，否则返回</a:t>
                      </a: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al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70273" y="1529255"/>
            <a:ext cx="4820285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2439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获取星期字符串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输入：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7</a:t>
            </a:r>
            <a:r>
              <a:rPr sz="2400" b="1" dirty="0">
                <a:latin typeface="Heiti SC"/>
                <a:cs typeface="Heiti SC"/>
              </a:rPr>
              <a:t>的整数，表示星期几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输出：输入整数对应的星期字符串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例如：输入</a:t>
            </a:r>
            <a:r>
              <a:rPr sz="2400" b="1" spc="140" dirty="0">
                <a:latin typeface="Arial"/>
                <a:cs typeface="Arial"/>
              </a:rPr>
              <a:t>3</a:t>
            </a:r>
            <a:r>
              <a:rPr sz="2400" b="1" dirty="0">
                <a:latin typeface="Heiti SC"/>
                <a:cs typeface="Heiti SC"/>
              </a:rPr>
              <a:t>，输出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星期三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字符串操作符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2311" y="2139695"/>
            <a:ext cx="7272655" cy="2304415"/>
          </a:xfrm>
          <a:custGeom>
            <a:avLst/>
            <a:gdLst/>
            <a:ahLst/>
            <a:cxnLst/>
            <a:rect l="l" t="t" r="r" b="b"/>
            <a:pathLst>
              <a:path w="7272655" h="2304415">
                <a:moveTo>
                  <a:pt x="0" y="0"/>
                </a:moveTo>
                <a:lnTo>
                  <a:pt x="7272528" y="0"/>
                </a:lnTo>
                <a:lnTo>
                  <a:pt x="7272528" y="2304288"/>
                </a:lnTo>
                <a:lnTo>
                  <a:pt x="0" y="23042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9263" y="2136648"/>
            <a:ext cx="7279005" cy="2310765"/>
          </a:xfrm>
          <a:custGeom>
            <a:avLst/>
            <a:gdLst/>
            <a:ahLst/>
            <a:cxnLst/>
            <a:rect l="l" t="t" r="r" b="b"/>
            <a:pathLst>
              <a:path w="7279005" h="2310765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2308174"/>
                </a:lnTo>
                <a:lnTo>
                  <a:pt x="342" y="2308948"/>
                </a:lnTo>
                <a:lnTo>
                  <a:pt x="1435" y="2310041"/>
                </a:lnTo>
                <a:lnTo>
                  <a:pt x="2209" y="2310384"/>
                </a:lnTo>
                <a:lnTo>
                  <a:pt x="7276414" y="2310384"/>
                </a:lnTo>
                <a:lnTo>
                  <a:pt x="7277188" y="2310041"/>
                </a:lnTo>
                <a:lnTo>
                  <a:pt x="7278281" y="2308948"/>
                </a:lnTo>
                <a:lnTo>
                  <a:pt x="7278624" y="2308174"/>
                </a:lnTo>
                <a:lnTo>
                  <a:pt x="7278624" y="2307335"/>
                </a:lnTo>
                <a:lnTo>
                  <a:pt x="3048" y="2307335"/>
                </a:lnTo>
                <a:lnTo>
                  <a:pt x="3048" y="2306726"/>
                </a:lnTo>
                <a:lnTo>
                  <a:pt x="3657" y="2306726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7279005" h="2310765">
                <a:moveTo>
                  <a:pt x="3213" y="2306726"/>
                </a:moveTo>
                <a:lnTo>
                  <a:pt x="3048" y="2306726"/>
                </a:lnTo>
                <a:lnTo>
                  <a:pt x="3048" y="2307335"/>
                </a:lnTo>
                <a:lnTo>
                  <a:pt x="3479" y="2306904"/>
                </a:lnTo>
                <a:lnTo>
                  <a:pt x="3213" y="2306726"/>
                </a:lnTo>
                <a:close/>
              </a:path>
              <a:path w="7279005" h="2310765">
                <a:moveTo>
                  <a:pt x="3479" y="2306904"/>
                </a:moveTo>
                <a:lnTo>
                  <a:pt x="3048" y="2307335"/>
                </a:lnTo>
                <a:lnTo>
                  <a:pt x="3657" y="2307335"/>
                </a:lnTo>
                <a:lnTo>
                  <a:pt x="3479" y="2306904"/>
                </a:lnTo>
                <a:close/>
              </a:path>
              <a:path w="7279005" h="2310765">
                <a:moveTo>
                  <a:pt x="3657" y="2306726"/>
                </a:moveTo>
                <a:lnTo>
                  <a:pt x="3213" y="2306726"/>
                </a:lnTo>
                <a:lnTo>
                  <a:pt x="3479" y="2306904"/>
                </a:lnTo>
                <a:lnTo>
                  <a:pt x="3657" y="2307335"/>
                </a:lnTo>
                <a:lnTo>
                  <a:pt x="3657" y="2306726"/>
                </a:lnTo>
                <a:close/>
              </a:path>
              <a:path w="7279005" h="2310765">
                <a:moveTo>
                  <a:pt x="7274966" y="2306726"/>
                </a:moveTo>
                <a:lnTo>
                  <a:pt x="3657" y="2306726"/>
                </a:lnTo>
                <a:lnTo>
                  <a:pt x="3657" y="2307335"/>
                </a:lnTo>
                <a:lnTo>
                  <a:pt x="7274966" y="2307335"/>
                </a:lnTo>
                <a:lnTo>
                  <a:pt x="7274966" y="2306726"/>
                </a:lnTo>
                <a:close/>
              </a:path>
              <a:path w="7279005" h="2310765">
                <a:moveTo>
                  <a:pt x="7275144" y="2306904"/>
                </a:moveTo>
                <a:lnTo>
                  <a:pt x="7274966" y="2307170"/>
                </a:lnTo>
                <a:lnTo>
                  <a:pt x="7274966" y="2307335"/>
                </a:lnTo>
                <a:lnTo>
                  <a:pt x="7275576" y="2307335"/>
                </a:lnTo>
                <a:lnTo>
                  <a:pt x="7275144" y="2306904"/>
                </a:lnTo>
                <a:close/>
              </a:path>
              <a:path w="7279005" h="2310765">
                <a:moveTo>
                  <a:pt x="7275576" y="2306726"/>
                </a:moveTo>
                <a:lnTo>
                  <a:pt x="7275144" y="2306904"/>
                </a:lnTo>
                <a:lnTo>
                  <a:pt x="7275576" y="2307335"/>
                </a:lnTo>
                <a:lnTo>
                  <a:pt x="7275576" y="2306726"/>
                </a:lnTo>
                <a:close/>
              </a:path>
              <a:path w="7279005" h="2310765">
                <a:moveTo>
                  <a:pt x="7278624" y="2306726"/>
                </a:moveTo>
                <a:lnTo>
                  <a:pt x="7275576" y="2306726"/>
                </a:lnTo>
                <a:lnTo>
                  <a:pt x="7275576" y="2307335"/>
                </a:lnTo>
                <a:lnTo>
                  <a:pt x="7278624" y="2307335"/>
                </a:lnTo>
                <a:lnTo>
                  <a:pt x="7278624" y="2306726"/>
                </a:lnTo>
                <a:close/>
              </a:path>
              <a:path w="7279005" h="2310765">
                <a:moveTo>
                  <a:pt x="7274966" y="3047"/>
                </a:moveTo>
                <a:lnTo>
                  <a:pt x="7274966" y="2307170"/>
                </a:lnTo>
                <a:lnTo>
                  <a:pt x="7275144" y="2306904"/>
                </a:lnTo>
                <a:lnTo>
                  <a:pt x="7275576" y="2306726"/>
                </a:lnTo>
                <a:lnTo>
                  <a:pt x="7278624" y="2306726"/>
                </a:lnTo>
                <a:lnTo>
                  <a:pt x="7278624" y="3657"/>
                </a:lnTo>
                <a:lnTo>
                  <a:pt x="7275410" y="3657"/>
                </a:lnTo>
                <a:lnTo>
                  <a:pt x="7275144" y="3479"/>
                </a:lnTo>
                <a:lnTo>
                  <a:pt x="7274966" y="3047"/>
                </a:lnTo>
                <a:close/>
              </a:path>
              <a:path w="7279005" h="2310765">
                <a:moveTo>
                  <a:pt x="7273302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2305329"/>
                </a:lnTo>
                <a:lnTo>
                  <a:pt x="5321" y="2305507"/>
                </a:lnTo>
                <a:lnTo>
                  <a:pt x="7273569" y="2305329"/>
                </a:lnTo>
                <a:lnTo>
                  <a:pt x="7273747" y="2305062"/>
                </a:lnTo>
                <a:lnTo>
                  <a:pt x="7273747" y="2304897"/>
                </a:lnTo>
                <a:lnTo>
                  <a:pt x="5486" y="2304897"/>
                </a:lnTo>
                <a:lnTo>
                  <a:pt x="5486" y="2304288"/>
                </a:lnTo>
                <a:lnTo>
                  <a:pt x="6096" y="2304288"/>
                </a:lnTo>
                <a:lnTo>
                  <a:pt x="6096" y="6095"/>
                </a:lnTo>
                <a:lnTo>
                  <a:pt x="5486" y="6095"/>
                </a:lnTo>
                <a:lnTo>
                  <a:pt x="5486" y="5486"/>
                </a:lnTo>
                <a:lnTo>
                  <a:pt x="7273569" y="5486"/>
                </a:lnTo>
                <a:lnTo>
                  <a:pt x="7273569" y="5054"/>
                </a:lnTo>
                <a:lnTo>
                  <a:pt x="7273302" y="4876"/>
                </a:lnTo>
                <a:close/>
              </a:path>
              <a:path w="7279005" h="2310765">
                <a:moveTo>
                  <a:pt x="6096" y="2304288"/>
                </a:moveTo>
                <a:lnTo>
                  <a:pt x="5486" y="2304288"/>
                </a:lnTo>
                <a:lnTo>
                  <a:pt x="5486" y="2304897"/>
                </a:lnTo>
                <a:lnTo>
                  <a:pt x="6096" y="2304897"/>
                </a:lnTo>
                <a:lnTo>
                  <a:pt x="6096" y="2304288"/>
                </a:lnTo>
                <a:close/>
              </a:path>
              <a:path w="7279005" h="2310765">
                <a:moveTo>
                  <a:pt x="7272528" y="2304288"/>
                </a:moveTo>
                <a:lnTo>
                  <a:pt x="6096" y="2304288"/>
                </a:lnTo>
                <a:lnTo>
                  <a:pt x="6096" y="2304897"/>
                </a:lnTo>
                <a:lnTo>
                  <a:pt x="7272528" y="2304897"/>
                </a:lnTo>
                <a:lnTo>
                  <a:pt x="7272528" y="2304288"/>
                </a:lnTo>
                <a:close/>
              </a:path>
              <a:path w="7279005" h="2310765">
                <a:moveTo>
                  <a:pt x="7273137" y="5486"/>
                </a:moveTo>
                <a:lnTo>
                  <a:pt x="7272528" y="5486"/>
                </a:lnTo>
                <a:lnTo>
                  <a:pt x="7272528" y="2304897"/>
                </a:lnTo>
                <a:lnTo>
                  <a:pt x="7273137" y="2304897"/>
                </a:lnTo>
                <a:lnTo>
                  <a:pt x="7273137" y="2304288"/>
                </a:lnTo>
                <a:lnTo>
                  <a:pt x="7273747" y="2304288"/>
                </a:lnTo>
                <a:lnTo>
                  <a:pt x="7273569" y="6095"/>
                </a:lnTo>
                <a:lnTo>
                  <a:pt x="7273137" y="6095"/>
                </a:lnTo>
                <a:lnTo>
                  <a:pt x="7273137" y="5486"/>
                </a:lnTo>
                <a:close/>
              </a:path>
              <a:path w="7279005" h="2310765">
                <a:moveTo>
                  <a:pt x="7273747" y="2304288"/>
                </a:moveTo>
                <a:lnTo>
                  <a:pt x="7273137" y="2304288"/>
                </a:lnTo>
                <a:lnTo>
                  <a:pt x="7273137" y="2304897"/>
                </a:lnTo>
                <a:lnTo>
                  <a:pt x="7273747" y="2304897"/>
                </a:lnTo>
                <a:lnTo>
                  <a:pt x="7273747" y="2304288"/>
                </a:lnTo>
                <a:close/>
              </a:path>
              <a:path w="7279005" h="2310765">
                <a:moveTo>
                  <a:pt x="6096" y="5486"/>
                </a:moveTo>
                <a:lnTo>
                  <a:pt x="5486" y="5486"/>
                </a:lnTo>
                <a:lnTo>
                  <a:pt x="5486" y="6095"/>
                </a:lnTo>
                <a:lnTo>
                  <a:pt x="6096" y="6095"/>
                </a:lnTo>
                <a:lnTo>
                  <a:pt x="6096" y="5486"/>
                </a:lnTo>
                <a:close/>
              </a:path>
              <a:path w="7279005" h="2310765">
                <a:moveTo>
                  <a:pt x="7272528" y="5486"/>
                </a:moveTo>
                <a:lnTo>
                  <a:pt x="6096" y="5486"/>
                </a:lnTo>
                <a:lnTo>
                  <a:pt x="6096" y="6095"/>
                </a:lnTo>
                <a:lnTo>
                  <a:pt x="7272528" y="6095"/>
                </a:lnTo>
                <a:lnTo>
                  <a:pt x="7272528" y="5486"/>
                </a:lnTo>
                <a:close/>
              </a:path>
              <a:path w="7279005" h="2310765">
                <a:moveTo>
                  <a:pt x="7273569" y="5486"/>
                </a:moveTo>
                <a:lnTo>
                  <a:pt x="7273137" y="5486"/>
                </a:lnTo>
                <a:lnTo>
                  <a:pt x="7273137" y="6095"/>
                </a:lnTo>
                <a:lnTo>
                  <a:pt x="7273569" y="6095"/>
                </a:lnTo>
                <a:lnTo>
                  <a:pt x="7273569" y="5486"/>
                </a:lnTo>
                <a:close/>
              </a:path>
              <a:path w="7279005" h="2310765">
                <a:moveTo>
                  <a:pt x="3048" y="3047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7"/>
                </a:lnTo>
                <a:close/>
              </a:path>
              <a:path w="7279005" h="2310765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7279005" h="2310765">
                <a:moveTo>
                  <a:pt x="7274966" y="3047"/>
                </a:moveTo>
                <a:lnTo>
                  <a:pt x="3657" y="3047"/>
                </a:lnTo>
                <a:lnTo>
                  <a:pt x="3657" y="3657"/>
                </a:lnTo>
                <a:lnTo>
                  <a:pt x="7274966" y="3657"/>
                </a:lnTo>
                <a:lnTo>
                  <a:pt x="7274966" y="3047"/>
                </a:lnTo>
                <a:close/>
              </a:path>
              <a:path w="7279005" h="2310765">
                <a:moveTo>
                  <a:pt x="7275576" y="3047"/>
                </a:moveTo>
                <a:lnTo>
                  <a:pt x="7275144" y="3479"/>
                </a:lnTo>
                <a:lnTo>
                  <a:pt x="7275410" y="3657"/>
                </a:lnTo>
                <a:lnTo>
                  <a:pt x="7275576" y="3657"/>
                </a:lnTo>
                <a:lnTo>
                  <a:pt x="7275576" y="3047"/>
                </a:lnTo>
                <a:close/>
              </a:path>
              <a:path w="7279005" h="2310765">
                <a:moveTo>
                  <a:pt x="7278624" y="3047"/>
                </a:moveTo>
                <a:lnTo>
                  <a:pt x="7275576" y="3047"/>
                </a:lnTo>
                <a:lnTo>
                  <a:pt x="7275576" y="3657"/>
                </a:lnTo>
                <a:lnTo>
                  <a:pt x="7278624" y="3657"/>
                </a:lnTo>
                <a:lnTo>
                  <a:pt x="7278624" y="3047"/>
                </a:lnTo>
                <a:close/>
              </a:path>
              <a:path w="7279005" h="2310765">
                <a:moveTo>
                  <a:pt x="7276414" y="0"/>
                </a:moveTo>
                <a:lnTo>
                  <a:pt x="3048" y="0"/>
                </a:lnTo>
                <a:lnTo>
                  <a:pt x="3048" y="3047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7"/>
                </a:lnTo>
                <a:lnTo>
                  <a:pt x="7278624" y="3047"/>
                </a:lnTo>
                <a:lnTo>
                  <a:pt x="7278624" y="2209"/>
                </a:lnTo>
                <a:lnTo>
                  <a:pt x="7278281" y="1435"/>
                </a:lnTo>
                <a:lnTo>
                  <a:pt x="7277188" y="342"/>
                </a:lnTo>
                <a:lnTo>
                  <a:pt x="7276414" y="0"/>
                </a:lnTo>
                <a:close/>
              </a:path>
              <a:path w="7279005" h="2310765">
                <a:moveTo>
                  <a:pt x="7275576" y="3047"/>
                </a:moveTo>
                <a:lnTo>
                  <a:pt x="7274966" y="3047"/>
                </a:lnTo>
                <a:lnTo>
                  <a:pt x="7275144" y="3479"/>
                </a:lnTo>
                <a:lnTo>
                  <a:pt x="7275576" y="304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0085" y="1529255"/>
            <a:ext cx="7040880" cy="280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获取星期字符串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8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2000" b="1" spc="-530" dirty="0">
                <a:solidFill>
                  <a:srgbClr val="DF0000"/>
                </a:solidFill>
                <a:latin typeface="FZLTZHB--B51-0"/>
                <a:cs typeface="FZLTZHB--B51-0"/>
              </a:rPr>
              <a:t>We</a:t>
            </a:r>
            <a:r>
              <a:rPr sz="2000" b="1" spc="-420" dirty="0">
                <a:solidFill>
                  <a:srgbClr val="DF0000"/>
                </a:solidFill>
                <a:latin typeface="FZLTZHB--B51-0"/>
                <a:cs typeface="FZLTZHB--B51-0"/>
              </a:rPr>
              <a:t>e</a:t>
            </a:r>
            <a:r>
              <a:rPr sz="2000" b="1" spc="-350" dirty="0">
                <a:solidFill>
                  <a:srgbClr val="DF0000"/>
                </a:solidFill>
                <a:latin typeface="FZLTZHB--B51-0"/>
                <a:cs typeface="FZLTZHB--B51-0"/>
              </a:rPr>
              <a:t>kN</a:t>
            </a:r>
            <a:r>
              <a:rPr sz="2000" b="1" spc="-320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2000" b="1" spc="-530" dirty="0">
                <a:solidFill>
                  <a:srgbClr val="DF0000"/>
                </a:solidFill>
                <a:latin typeface="FZLTZHB--B51-0"/>
                <a:cs typeface="FZLTZHB--B51-0"/>
              </a:rPr>
              <a:t>me</a:t>
            </a:r>
            <a:r>
              <a:rPr sz="2000" b="1" spc="-495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40" dirty="0">
                <a:solidFill>
                  <a:srgbClr val="DF0000"/>
                </a:solidFill>
                <a:latin typeface="FZLTZHB--B51-0"/>
                <a:cs typeface="FZLTZHB--B51-0"/>
              </a:rPr>
              <a:t>int</a:t>
            </a:r>
            <a:r>
              <a:rPr sz="2000" b="1" spc="65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2000" b="1" spc="55" dirty="0">
                <a:solidFill>
                  <a:srgbClr val="DF0000"/>
                </a:solidFill>
                <a:latin typeface="FZLTZHB--B51-0"/>
                <a:cs typeface="FZLTZHB--B51-0"/>
              </a:rPr>
              <a:t>1</a:t>
            </a:r>
            <a:r>
              <a:rPr sz="2000" b="1" spc="42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2000" b="1" spc="-185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2000" dirty="0">
              <a:latin typeface="FZLTZHB--B51-0"/>
              <a:cs typeface="FZLTZHB--B51-0"/>
            </a:endParaRPr>
          </a:p>
          <a:p>
            <a:pPr marL="12700" marR="5080">
              <a:lnSpc>
                <a:spcPct val="140000"/>
              </a:lnSpc>
              <a:tabLst>
                <a:tab pos="990600" algn="l"/>
                <a:tab pos="1129665" algn="l"/>
                <a:tab pos="1270000" algn="l"/>
                <a:tab pos="1410335" algn="l"/>
              </a:tabLst>
            </a:pPr>
            <a:r>
              <a:rPr sz="2000" b="1" spc="-170" dirty="0">
                <a:latin typeface="FZLTZHB--B51-0"/>
                <a:cs typeface="FZLTZHB--B51-0"/>
              </a:rPr>
              <a:t>weekStr	</a:t>
            </a:r>
            <a:r>
              <a:rPr sz="2000" b="1" spc="-235" dirty="0">
                <a:latin typeface="FZLTZHB--B51-0"/>
                <a:cs typeface="FZLTZHB--B51-0"/>
              </a:rPr>
              <a:t>=	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星期一星期二星期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三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星期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四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星期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五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星期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六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星期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日</a:t>
            </a:r>
            <a:r>
              <a:rPr sz="2000" b="1" spc="235" dirty="0">
                <a:solidFill>
                  <a:srgbClr val="1DB41D"/>
                </a:solidFill>
                <a:latin typeface="FZLTZHB--B51-0"/>
                <a:cs typeface="FZLTZHB--B51-0"/>
              </a:rPr>
              <a:t>" </a:t>
            </a:r>
            <a:r>
              <a:rPr sz="2000" b="1" spc="-180" dirty="0">
                <a:latin typeface="FZLTZHB--B51-0"/>
                <a:cs typeface="FZLTZHB--B51-0"/>
              </a:rPr>
              <a:t>weekId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295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输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入星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期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数字</a:t>
            </a:r>
            <a:r>
              <a:rPr sz="2000" spc="1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2000" spc="40" dirty="0">
                <a:solidFill>
                  <a:srgbClr val="1DB41D"/>
                </a:solidFill>
                <a:latin typeface="Microsoft Sans Serif"/>
                <a:cs typeface="Microsoft Sans Serif"/>
              </a:rPr>
              <a:t>1</a:t>
            </a:r>
            <a:r>
              <a:rPr sz="2000" spc="195" dirty="0">
                <a:solidFill>
                  <a:srgbClr val="1DB41D"/>
                </a:solidFill>
                <a:latin typeface="Microsoft Sans Serif"/>
                <a:cs typeface="Microsoft Sans Serif"/>
              </a:rPr>
              <a:t>-</a:t>
            </a:r>
            <a:r>
              <a:rPr sz="20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7</a:t>
            </a:r>
            <a:r>
              <a:rPr sz="20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：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 dirty="0">
              <a:latin typeface="FZLTZHB--B51-0"/>
              <a:cs typeface="FZLTZHB--B51-0"/>
            </a:endParaRPr>
          </a:p>
          <a:p>
            <a:pPr marL="12700" marR="3386454" indent="-635">
              <a:lnSpc>
                <a:spcPct val="140000"/>
              </a:lnSpc>
              <a:tabLst>
                <a:tab pos="571500" algn="l"/>
                <a:tab pos="852169" algn="l"/>
                <a:tab pos="1969135" algn="l"/>
                <a:tab pos="2247900" algn="l"/>
                <a:tab pos="2527300" algn="l"/>
                <a:tab pos="2667635" algn="l"/>
                <a:tab pos="2807335" algn="l"/>
                <a:tab pos="3084830" algn="l"/>
              </a:tabLst>
            </a:pPr>
            <a:r>
              <a:rPr sz="2000" b="1" spc="-190" dirty="0">
                <a:latin typeface="FZLTZHB--B51-0"/>
                <a:cs typeface="FZLTZHB--B51-0"/>
              </a:rPr>
              <a:t>pos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409" dirty="0">
                <a:latin typeface="FZLTZHB--B51-0"/>
                <a:cs typeface="FZLTZHB--B51-0"/>
              </a:rPr>
              <a:t>we</a:t>
            </a:r>
            <a:r>
              <a:rPr sz="2000" b="1" spc="-355" dirty="0">
                <a:latin typeface="FZLTZHB--B51-0"/>
                <a:cs typeface="FZLTZHB--B51-0"/>
              </a:rPr>
              <a:t>e</a:t>
            </a:r>
            <a:r>
              <a:rPr sz="2000" b="1" spc="-185" dirty="0">
                <a:latin typeface="FZLTZHB--B51-0"/>
                <a:cs typeface="FZLTZHB--B51-0"/>
              </a:rPr>
              <a:t>k</a:t>
            </a:r>
            <a:r>
              <a:rPr sz="2000" b="1" spc="125" dirty="0">
                <a:latin typeface="FZLTZHB--B51-0"/>
                <a:cs typeface="FZLTZHB--B51-0"/>
              </a:rPr>
              <a:t>Id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900" dirty="0">
                <a:latin typeface="FZLTZHB--B51-0"/>
                <a:cs typeface="FZLTZHB--B51-0"/>
              </a:rPr>
              <a:t>–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r>
              <a:rPr sz="2000" b="1" spc="-95" dirty="0">
                <a:latin typeface="FZLTZHB--B51-0"/>
                <a:cs typeface="FZLTZHB--B51-0"/>
              </a:rPr>
              <a:t> </a:t>
            </a:r>
            <a:r>
              <a:rPr sz="2000" b="1" spc="75" dirty="0">
                <a:solidFill>
                  <a:srgbClr val="900090"/>
                </a:solidFill>
                <a:latin typeface="FZLTZHB--B51-0"/>
                <a:cs typeface="FZLTZHB--B51-0"/>
              </a:rPr>
              <a:t>pri</a:t>
            </a:r>
            <a:r>
              <a:rPr sz="20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545" dirty="0">
                <a:latin typeface="FZLTZHB--B51-0"/>
                <a:cs typeface="FZLTZHB--B51-0"/>
              </a:rPr>
              <a:t>w</a:t>
            </a:r>
            <a:r>
              <a:rPr sz="2000" b="1" spc="-395" dirty="0">
                <a:latin typeface="FZLTZHB--B51-0"/>
                <a:cs typeface="FZLTZHB--B51-0"/>
              </a:rPr>
              <a:t>e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-110" dirty="0">
                <a:latin typeface="FZLTZHB--B51-0"/>
                <a:cs typeface="FZLTZHB--B51-0"/>
              </a:rPr>
              <a:t>kS</a:t>
            </a:r>
            <a:r>
              <a:rPr sz="2000" b="1" spc="-55" dirty="0">
                <a:latin typeface="FZLTZHB--B51-0"/>
                <a:cs typeface="FZLTZHB--B51-0"/>
              </a:rPr>
              <a:t>t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-240" dirty="0">
                <a:latin typeface="FZLTZHB--B51-0"/>
                <a:cs typeface="FZLTZHB--B51-0"/>
              </a:rPr>
              <a:t>p</a:t>
            </a:r>
            <a:r>
              <a:rPr sz="2000" b="1" spc="-225" dirty="0">
                <a:latin typeface="FZLTZHB--B51-0"/>
                <a:cs typeface="FZLTZHB--B51-0"/>
              </a:rPr>
              <a:t>o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04" dirty="0">
                <a:latin typeface="FZLTZHB--B51-0"/>
                <a:cs typeface="FZLTZHB--B51-0"/>
              </a:rPr>
              <a:t>os</a:t>
            </a:r>
            <a:r>
              <a:rPr sz="2000" b="1" spc="-210" dirty="0">
                <a:latin typeface="FZLTZHB--B51-0"/>
                <a:cs typeface="FZLTZHB--B51-0"/>
              </a:rPr>
              <a:t>+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r>
              <a:rPr sz="2000" b="1" spc="395" dirty="0"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字符串操作符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2311" y="2139695"/>
            <a:ext cx="7272655" cy="2304415"/>
          </a:xfrm>
          <a:custGeom>
            <a:avLst/>
            <a:gdLst/>
            <a:ahLst/>
            <a:cxnLst/>
            <a:rect l="l" t="t" r="r" b="b"/>
            <a:pathLst>
              <a:path w="7272655" h="2304415">
                <a:moveTo>
                  <a:pt x="0" y="0"/>
                </a:moveTo>
                <a:lnTo>
                  <a:pt x="7272528" y="0"/>
                </a:lnTo>
                <a:lnTo>
                  <a:pt x="7272528" y="2304288"/>
                </a:lnTo>
                <a:lnTo>
                  <a:pt x="0" y="23042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9263" y="2136648"/>
            <a:ext cx="7279005" cy="2310765"/>
          </a:xfrm>
          <a:custGeom>
            <a:avLst/>
            <a:gdLst/>
            <a:ahLst/>
            <a:cxnLst/>
            <a:rect l="l" t="t" r="r" b="b"/>
            <a:pathLst>
              <a:path w="7279005" h="2310765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2308174"/>
                </a:lnTo>
                <a:lnTo>
                  <a:pt x="342" y="2308948"/>
                </a:lnTo>
                <a:lnTo>
                  <a:pt x="1435" y="2310041"/>
                </a:lnTo>
                <a:lnTo>
                  <a:pt x="2209" y="2310384"/>
                </a:lnTo>
                <a:lnTo>
                  <a:pt x="7276414" y="2310384"/>
                </a:lnTo>
                <a:lnTo>
                  <a:pt x="7277188" y="2310041"/>
                </a:lnTo>
                <a:lnTo>
                  <a:pt x="7278281" y="2308948"/>
                </a:lnTo>
                <a:lnTo>
                  <a:pt x="7278624" y="2308174"/>
                </a:lnTo>
                <a:lnTo>
                  <a:pt x="7278624" y="2307335"/>
                </a:lnTo>
                <a:lnTo>
                  <a:pt x="3048" y="2307335"/>
                </a:lnTo>
                <a:lnTo>
                  <a:pt x="3048" y="2306726"/>
                </a:lnTo>
                <a:lnTo>
                  <a:pt x="3657" y="2306726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7279005" h="2310765">
                <a:moveTo>
                  <a:pt x="3213" y="2306726"/>
                </a:moveTo>
                <a:lnTo>
                  <a:pt x="3048" y="2306726"/>
                </a:lnTo>
                <a:lnTo>
                  <a:pt x="3048" y="2307335"/>
                </a:lnTo>
                <a:lnTo>
                  <a:pt x="3479" y="2306904"/>
                </a:lnTo>
                <a:lnTo>
                  <a:pt x="3213" y="2306726"/>
                </a:lnTo>
                <a:close/>
              </a:path>
              <a:path w="7279005" h="2310765">
                <a:moveTo>
                  <a:pt x="3479" y="2306904"/>
                </a:moveTo>
                <a:lnTo>
                  <a:pt x="3048" y="2307335"/>
                </a:lnTo>
                <a:lnTo>
                  <a:pt x="3657" y="2307335"/>
                </a:lnTo>
                <a:lnTo>
                  <a:pt x="3479" y="2306904"/>
                </a:lnTo>
                <a:close/>
              </a:path>
              <a:path w="7279005" h="2310765">
                <a:moveTo>
                  <a:pt x="3657" y="2306726"/>
                </a:moveTo>
                <a:lnTo>
                  <a:pt x="3213" y="2306726"/>
                </a:lnTo>
                <a:lnTo>
                  <a:pt x="3479" y="2306904"/>
                </a:lnTo>
                <a:lnTo>
                  <a:pt x="3657" y="2307335"/>
                </a:lnTo>
                <a:lnTo>
                  <a:pt x="3657" y="2306726"/>
                </a:lnTo>
                <a:close/>
              </a:path>
              <a:path w="7279005" h="2310765">
                <a:moveTo>
                  <a:pt x="7274966" y="2306726"/>
                </a:moveTo>
                <a:lnTo>
                  <a:pt x="3657" y="2306726"/>
                </a:lnTo>
                <a:lnTo>
                  <a:pt x="3657" y="2307335"/>
                </a:lnTo>
                <a:lnTo>
                  <a:pt x="7274966" y="2307335"/>
                </a:lnTo>
                <a:lnTo>
                  <a:pt x="7274966" y="2306726"/>
                </a:lnTo>
                <a:close/>
              </a:path>
              <a:path w="7279005" h="2310765">
                <a:moveTo>
                  <a:pt x="7275144" y="2306904"/>
                </a:moveTo>
                <a:lnTo>
                  <a:pt x="7274966" y="2307170"/>
                </a:lnTo>
                <a:lnTo>
                  <a:pt x="7274966" y="2307335"/>
                </a:lnTo>
                <a:lnTo>
                  <a:pt x="7275576" y="2307335"/>
                </a:lnTo>
                <a:lnTo>
                  <a:pt x="7275144" y="2306904"/>
                </a:lnTo>
                <a:close/>
              </a:path>
              <a:path w="7279005" h="2310765">
                <a:moveTo>
                  <a:pt x="7275576" y="2306726"/>
                </a:moveTo>
                <a:lnTo>
                  <a:pt x="7275144" y="2306904"/>
                </a:lnTo>
                <a:lnTo>
                  <a:pt x="7275576" y="2307335"/>
                </a:lnTo>
                <a:lnTo>
                  <a:pt x="7275576" y="2306726"/>
                </a:lnTo>
                <a:close/>
              </a:path>
              <a:path w="7279005" h="2310765">
                <a:moveTo>
                  <a:pt x="7278624" y="2306726"/>
                </a:moveTo>
                <a:lnTo>
                  <a:pt x="7275576" y="2306726"/>
                </a:lnTo>
                <a:lnTo>
                  <a:pt x="7275576" y="2307335"/>
                </a:lnTo>
                <a:lnTo>
                  <a:pt x="7278624" y="2307335"/>
                </a:lnTo>
                <a:lnTo>
                  <a:pt x="7278624" y="2306726"/>
                </a:lnTo>
                <a:close/>
              </a:path>
              <a:path w="7279005" h="2310765">
                <a:moveTo>
                  <a:pt x="7274966" y="3047"/>
                </a:moveTo>
                <a:lnTo>
                  <a:pt x="7274966" y="2307170"/>
                </a:lnTo>
                <a:lnTo>
                  <a:pt x="7275144" y="2306904"/>
                </a:lnTo>
                <a:lnTo>
                  <a:pt x="7275576" y="2306726"/>
                </a:lnTo>
                <a:lnTo>
                  <a:pt x="7278624" y="2306726"/>
                </a:lnTo>
                <a:lnTo>
                  <a:pt x="7278624" y="3657"/>
                </a:lnTo>
                <a:lnTo>
                  <a:pt x="7275410" y="3657"/>
                </a:lnTo>
                <a:lnTo>
                  <a:pt x="7275144" y="3479"/>
                </a:lnTo>
                <a:lnTo>
                  <a:pt x="7274966" y="3047"/>
                </a:lnTo>
                <a:close/>
              </a:path>
              <a:path w="7279005" h="2310765">
                <a:moveTo>
                  <a:pt x="7273302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2305329"/>
                </a:lnTo>
                <a:lnTo>
                  <a:pt x="5321" y="2305507"/>
                </a:lnTo>
                <a:lnTo>
                  <a:pt x="7273569" y="2305329"/>
                </a:lnTo>
                <a:lnTo>
                  <a:pt x="7273747" y="2305062"/>
                </a:lnTo>
                <a:lnTo>
                  <a:pt x="7273747" y="2304897"/>
                </a:lnTo>
                <a:lnTo>
                  <a:pt x="5486" y="2304897"/>
                </a:lnTo>
                <a:lnTo>
                  <a:pt x="5486" y="2304288"/>
                </a:lnTo>
                <a:lnTo>
                  <a:pt x="6096" y="2304288"/>
                </a:lnTo>
                <a:lnTo>
                  <a:pt x="6096" y="6095"/>
                </a:lnTo>
                <a:lnTo>
                  <a:pt x="5486" y="6095"/>
                </a:lnTo>
                <a:lnTo>
                  <a:pt x="5486" y="5486"/>
                </a:lnTo>
                <a:lnTo>
                  <a:pt x="7273569" y="5486"/>
                </a:lnTo>
                <a:lnTo>
                  <a:pt x="7273569" y="5054"/>
                </a:lnTo>
                <a:lnTo>
                  <a:pt x="7273302" y="4876"/>
                </a:lnTo>
                <a:close/>
              </a:path>
              <a:path w="7279005" h="2310765">
                <a:moveTo>
                  <a:pt x="6096" y="2304288"/>
                </a:moveTo>
                <a:lnTo>
                  <a:pt x="5486" y="2304288"/>
                </a:lnTo>
                <a:lnTo>
                  <a:pt x="5486" y="2304897"/>
                </a:lnTo>
                <a:lnTo>
                  <a:pt x="6096" y="2304897"/>
                </a:lnTo>
                <a:lnTo>
                  <a:pt x="6096" y="2304288"/>
                </a:lnTo>
                <a:close/>
              </a:path>
              <a:path w="7279005" h="2310765">
                <a:moveTo>
                  <a:pt x="7272528" y="2304288"/>
                </a:moveTo>
                <a:lnTo>
                  <a:pt x="6096" y="2304288"/>
                </a:lnTo>
                <a:lnTo>
                  <a:pt x="6096" y="2304897"/>
                </a:lnTo>
                <a:lnTo>
                  <a:pt x="7272528" y="2304897"/>
                </a:lnTo>
                <a:lnTo>
                  <a:pt x="7272528" y="2304288"/>
                </a:lnTo>
                <a:close/>
              </a:path>
              <a:path w="7279005" h="2310765">
                <a:moveTo>
                  <a:pt x="7273137" y="5486"/>
                </a:moveTo>
                <a:lnTo>
                  <a:pt x="7272528" y="5486"/>
                </a:lnTo>
                <a:lnTo>
                  <a:pt x="7272528" y="2304897"/>
                </a:lnTo>
                <a:lnTo>
                  <a:pt x="7273137" y="2304897"/>
                </a:lnTo>
                <a:lnTo>
                  <a:pt x="7273137" y="2304288"/>
                </a:lnTo>
                <a:lnTo>
                  <a:pt x="7273747" y="2304288"/>
                </a:lnTo>
                <a:lnTo>
                  <a:pt x="7273569" y="6095"/>
                </a:lnTo>
                <a:lnTo>
                  <a:pt x="7273137" y="6095"/>
                </a:lnTo>
                <a:lnTo>
                  <a:pt x="7273137" y="5486"/>
                </a:lnTo>
                <a:close/>
              </a:path>
              <a:path w="7279005" h="2310765">
                <a:moveTo>
                  <a:pt x="7273747" y="2304288"/>
                </a:moveTo>
                <a:lnTo>
                  <a:pt x="7273137" y="2304288"/>
                </a:lnTo>
                <a:lnTo>
                  <a:pt x="7273137" y="2304897"/>
                </a:lnTo>
                <a:lnTo>
                  <a:pt x="7273747" y="2304897"/>
                </a:lnTo>
                <a:lnTo>
                  <a:pt x="7273747" y="2304288"/>
                </a:lnTo>
                <a:close/>
              </a:path>
              <a:path w="7279005" h="2310765">
                <a:moveTo>
                  <a:pt x="6096" y="5486"/>
                </a:moveTo>
                <a:lnTo>
                  <a:pt x="5486" y="5486"/>
                </a:lnTo>
                <a:lnTo>
                  <a:pt x="5486" y="6095"/>
                </a:lnTo>
                <a:lnTo>
                  <a:pt x="6096" y="6095"/>
                </a:lnTo>
                <a:lnTo>
                  <a:pt x="6096" y="5486"/>
                </a:lnTo>
                <a:close/>
              </a:path>
              <a:path w="7279005" h="2310765">
                <a:moveTo>
                  <a:pt x="7272528" y="5486"/>
                </a:moveTo>
                <a:lnTo>
                  <a:pt x="6096" y="5486"/>
                </a:lnTo>
                <a:lnTo>
                  <a:pt x="6096" y="6095"/>
                </a:lnTo>
                <a:lnTo>
                  <a:pt x="7272528" y="6095"/>
                </a:lnTo>
                <a:lnTo>
                  <a:pt x="7272528" y="5486"/>
                </a:lnTo>
                <a:close/>
              </a:path>
              <a:path w="7279005" h="2310765">
                <a:moveTo>
                  <a:pt x="7273569" y="5486"/>
                </a:moveTo>
                <a:lnTo>
                  <a:pt x="7273137" y="5486"/>
                </a:lnTo>
                <a:lnTo>
                  <a:pt x="7273137" y="6095"/>
                </a:lnTo>
                <a:lnTo>
                  <a:pt x="7273569" y="6095"/>
                </a:lnTo>
                <a:lnTo>
                  <a:pt x="7273569" y="5486"/>
                </a:lnTo>
                <a:close/>
              </a:path>
              <a:path w="7279005" h="2310765">
                <a:moveTo>
                  <a:pt x="3048" y="3047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7"/>
                </a:lnTo>
                <a:close/>
              </a:path>
              <a:path w="7279005" h="2310765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7279005" h="2310765">
                <a:moveTo>
                  <a:pt x="7274966" y="3047"/>
                </a:moveTo>
                <a:lnTo>
                  <a:pt x="3657" y="3047"/>
                </a:lnTo>
                <a:lnTo>
                  <a:pt x="3657" y="3657"/>
                </a:lnTo>
                <a:lnTo>
                  <a:pt x="7274966" y="3657"/>
                </a:lnTo>
                <a:lnTo>
                  <a:pt x="7274966" y="3047"/>
                </a:lnTo>
                <a:close/>
              </a:path>
              <a:path w="7279005" h="2310765">
                <a:moveTo>
                  <a:pt x="7275576" y="3047"/>
                </a:moveTo>
                <a:lnTo>
                  <a:pt x="7275144" y="3479"/>
                </a:lnTo>
                <a:lnTo>
                  <a:pt x="7275410" y="3657"/>
                </a:lnTo>
                <a:lnTo>
                  <a:pt x="7275576" y="3657"/>
                </a:lnTo>
                <a:lnTo>
                  <a:pt x="7275576" y="3047"/>
                </a:lnTo>
                <a:close/>
              </a:path>
              <a:path w="7279005" h="2310765">
                <a:moveTo>
                  <a:pt x="7278624" y="3047"/>
                </a:moveTo>
                <a:lnTo>
                  <a:pt x="7275576" y="3047"/>
                </a:lnTo>
                <a:lnTo>
                  <a:pt x="7275576" y="3657"/>
                </a:lnTo>
                <a:lnTo>
                  <a:pt x="7278624" y="3657"/>
                </a:lnTo>
                <a:lnTo>
                  <a:pt x="7278624" y="3047"/>
                </a:lnTo>
                <a:close/>
              </a:path>
              <a:path w="7279005" h="2310765">
                <a:moveTo>
                  <a:pt x="7276414" y="0"/>
                </a:moveTo>
                <a:lnTo>
                  <a:pt x="3048" y="0"/>
                </a:lnTo>
                <a:lnTo>
                  <a:pt x="3048" y="3047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7"/>
                </a:lnTo>
                <a:lnTo>
                  <a:pt x="7278624" y="3047"/>
                </a:lnTo>
                <a:lnTo>
                  <a:pt x="7278624" y="2209"/>
                </a:lnTo>
                <a:lnTo>
                  <a:pt x="7278281" y="1435"/>
                </a:lnTo>
                <a:lnTo>
                  <a:pt x="7277188" y="342"/>
                </a:lnTo>
                <a:lnTo>
                  <a:pt x="7276414" y="0"/>
                </a:lnTo>
                <a:close/>
              </a:path>
              <a:path w="7279005" h="2310765">
                <a:moveTo>
                  <a:pt x="7275576" y="3047"/>
                </a:moveTo>
                <a:lnTo>
                  <a:pt x="7274966" y="3047"/>
                </a:lnTo>
                <a:lnTo>
                  <a:pt x="7275144" y="3479"/>
                </a:lnTo>
                <a:lnTo>
                  <a:pt x="7275576" y="304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0085" y="1529255"/>
            <a:ext cx="5991860" cy="258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1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获取星期字符串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2511425">
              <a:lnSpc>
                <a:spcPct val="140000"/>
              </a:lnSpc>
              <a:spcBef>
                <a:spcPts val="1555"/>
              </a:spcBef>
              <a:tabLst>
                <a:tab pos="1129665" algn="l"/>
                <a:tab pos="1410335" algn="l"/>
              </a:tabLst>
            </a:pPr>
            <a:r>
              <a:rPr sz="2000" b="1" spc="-18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2000" b="1" spc="-530" dirty="0">
                <a:solidFill>
                  <a:srgbClr val="DF0000"/>
                </a:solidFill>
                <a:latin typeface="FZLTZHB--B51-0"/>
                <a:cs typeface="FZLTZHB--B51-0"/>
              </a:rPr>
              <a:t>We</a:t>
            </a:r>
            <a:r>
              <a:rPr sz="2000" b="1" spc="-420" dirty="0">
                <a:solidFill>
                  <a:srgbClr val="DF0000"/>
                </a:solidFill>
                <a:latin typeface="FZLTZHB--B51-0"/>
                <a:cs typeface="FZLTZHB--B51-0"/>
              </a:rPr>
              <a:t>e</a:t>
            </a:r>
            <a:r>
              <a:rPr sz="2000" b="1" spc="-350" dirty="0">
                <a:solidFill>
                  <a:srgbClr val="DF0000"/>
                </a:solidFill>
                <a:latin typeface="FZLTZHB--B51-0"/>
                <a:cs typeface="FZLTZHB--B51-0"/>
              </a:rPr>
              <a:t>kN</a:t>
            </a:r>
            <a:r>
              <a:rPr sz="2000" b="1" spc="-320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2000" b="1" spc="-530" dirty="0">
                <a:solidFill>
                  <a:srgbClr val="DF0000"/>
                </a:solidFill>
                <a:latin typeface="FZLTZHB--B51-0"/>
                <a:cs typeface="FZLTZHB--B51-0"/>
              </a:rPr>
              <a:t>me</a:t>
            </a:r>
            <a:r>
              <a:rPr sz="2000" b="1" spc="-495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40" dirty="0">
                <a:solidFill>
                  <a:srgbClr val="DF0000"/>
                </a:solidFill>
                <a:latin typeface="FZLTZHB--B51-0"/>
                <a:cs typeface="FZLTZHB--B51-0"/>
              </a:rPr>
              <a:t>int</a:t>
            </a:r>
            <a:r>
              <a:rPr sz="2000" b="1" spc="65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2000" b="1" spc="-204" dirty="0">
                <a:solidFill>
                  <a:srgbClr val="DF0000"/>
                </a:solidFill>
                <a:latin typeface="FZLTZHB--B51-0"/>
                <a:cs typeface="FZLTZHB--B51-0"/>
              </a:rPr>
              <a:t>2</a:t>
            </a:r>
            <a:r>
              <a:rPr sz="2000" b="1" spc="42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2000" b="1" spc="-185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r>
              <a:rPr sz="2000" b="1" spc="-85" dirty="0">
                <a:solidFill>
                  <a:srgbClr val="DF0000"/>
                </a:solidFill>
                <a:latin typeface="FZLTZHB--B51-0"/>
                <a:cs typeface="FZLTZHB--B51-0"/>
              </a:rPr>
              <a:t> </a:t>
            </a:r>
            <a:r>
              <a:rPr sz="2000" b="1" spc="-170" dirty="0">
                <a:latin typeface="FZLTZHB--B51-0"/>
                <a:cs typeface="FZLTZHB--B51-0"/>
              </a:rPr>
              <a:t>weekStr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一二三四五六日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marL="12700" marR="5080">
              <a:lnSpc>
                <a:spcPct val="140000"/>
              </a:lnSpc>
              <a:tabLst>
                <a:tab pos="990600" algn="l"/>
                <a:tab pos="1270000" algn="l"/>
                <a:tab pos="1777364" algn="l"/>
                <a:tab pos="2057400" algn="l"/>
              </a:tabLst>
            </a:pPr>
            <a:r>
              <a:rPr sz="2000" b="1" spc="-180" dirty="0">
                <a:latin typeface="FZLTZHB--B51-0"/>
                <a:cs typeface="FZLTZHB--B51-0"/>
              </a:rPr>
              <a:t>weekId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295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输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入星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期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数字</a:t>
            </a:r>
            <a:r>
              <a:rPr sz="2000" spc="1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2000" spc="40" dirty="0">
                <a:solidFill>
                  <a:srgbClr val="1DB41D"/>
                </a:solidFill>
                <a:latin typeface="Microsoft Sans Serif"/>
                <a:cs typeface="Microsoft Sans Serif"/>
              </a:rPr>
              <a:t>1</a:t>
            </a:r>
            <a:r>
              <a:rPr sz="2000" spc="195" dirty="0">
                <a:solidFill>
                  <a:srgbClr val="1DB41D"/>
                </a:solidFill>
                <a:latin typeface="Microsoft Sans Serif"/>
                <a:cs typeface="Microsoft Sans Serif"/>
              </a:rPr>
              <a:t>-</a:t>
            </a:r>
            <a:r>
              <a:rPr sz="20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7</a:t>
            </a:r>
            <a:r>
              <a:rPr sz="20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：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星期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70" dirty="0">
                <a:latin typeface="FZLTZHB--B51-0"/>
                <a:cs typeface="FZLTZHB--B51-0"/>
              </a:rPr>
              <a:t>weekStr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-535" dirty="0">
                <a:latin typeface="FZLTZHB--B51-0"/>
                <a:cs typeface="FZLTZHB--B51-0"/>
              </a:rPr>
              <a:t>w</a:t>
            </a:r>
            <a:r>
              <a:rPr sz="2000" b="1" spc="-405" dirty="0">
                <a:latin typeface="FZLTZHB--B51-0"/>
                <a:cs typeface="FZLTZHB--B51-0"/>
              </a:rPr>
              <a:t>e</a:t>
            </a:r>
            <a:r>
              <a:rPr sz="2000" b="1" spc="30" dirty="0">
                <a:latin typeface="FZLTZHB--B51-0"/>
                <a:cs typeface="FZLTZHB--B51-0"/>
              </a:rPr>
              <a:t>ek</a:t>
            </a:r>
            <a:r>
              <a:rPr sz="2000" b="1" spc="5" dirty="0">
                <a:latin typeface="FZLTZHB--B51-0"/>
                <a:cs typeface="FZLTZHB--B51-0"/>
              </a:rPr>
              <a:t>I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95" dirty="0"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字符串操作符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字符串处理函数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字符串处理函数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6622" y="1416439"/>
            <a:ext cx="5207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一些以函数形式提供的字符串处理功能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2798" y="1917327"/>
          <a:ext cx="8165702" cy="2983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7778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函数及使用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en(x)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长度，返回字符串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的长度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en(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一二三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456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spc="4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spc="35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任意类型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所对应的字符串形式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2580640" algn="l"/>
                        </a:tabLst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r(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23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23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	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r([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])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"[1,2]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hex(x)</a:t>
                      </a:r>
                      <a:r>
                        <a:rPr sz="2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或</a:t>
                      </a:r>
                      <a:r>
                        <a:rPr sz="1800" b="1" spc="135" dirty="0">
                          <a:latin typeface="Heiti SC"/>
                          <a:cs typeface="Heiti SC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整数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的十六进制或八进制小写形式字符串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hex(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425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0x1a9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20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oc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425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结果为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Microsoft Sans Serif"/>
                          <a:cs typeface="Microsoft Sans Serif"/>
                        </a:rPr>
                        <a:t>651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字符串处理函数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6622" y="1416439"/>
            <a:ext cx="5207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一些以函数形式提供的字符串处理功能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1887" y="361276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75" dirty="0">
                <a:latin typeface="FZLTZHB--B51-0"/>
                <a:cs typeface="FZLTZHB--B51-0"/>
              </a:rPr>
              <a:t>ch</a:t>
            </a:r>
            <a:r>
              <a:rPr sz="2400" b="1" spc="-40" dirty="0">
                <a:latin typeface="FZLTZHB--B51-0"/>
                <a:cs typeface="FZLTZHB--B51-0"/>
              </a:rPr>
              <a:t>r</a:t>
            </a:r>
            <a:r>
              <a:rPr sz="2400" b="1" spc="150" dirty="0">
                <a:latin typeface="FZLTZHB--B51-0"/>
                <a:cs typeface="FZLTZHB--B51-0"/>
              </a:rPr>
              <a:t>(u)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1887" y="4610682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0" dirty="0">
                <a:latin typeface="FZLTZHB--B51-0"/>
                <a:cs typeface="FZLTZHB--B51-0"/>
              </a:rPr>
              <a:t>or</a:t>
            </a:r>
            <a:r>
              <a:rPr sz="2400" b="1" spc="-85" dirty="0">
                <a:latin typeface="FZLTZHB--B51-0"/>
                <a:cs typeface="FZLTZHB--B51-0"/>
              </a:rPr>
              <a:t>d</a:t>
            </a:r>
            <a:r>
              <a:rPr sz="2400" b="1" spc="185" dirty="0">
                <a:latin typeface="FZLTZHB--B51-0"/>
                <a:cs typeface="FZLTZHB--B51-0"/>
              </a:rPr>
              <a:t>(x)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0628" y="4058377"/>
            <a:ext cx="12865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40" dirty="0">
                <a:solidFill>
                  <a:srgbClr val="006FC0"/>
                </a:solidFill>
                <a:latin typeface="Arial"/>
                <a:cs typeface="Arial"/>
              </a:rPr>
              <a:t>cod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3163" y="4086113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单字符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08653" y="4085082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60">
                <a:moveTo>
                  <a:pt x="0" y="0"/>
                </a:moveTo>
                <a:lnTo>
                  <a:pt x="1368640" y="0"/>
                </a:lnTo>
              </a:path>
            </a:pathLst>
          </a:custGeom>
          <a:ln w="35052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9558" y="3997444"/>
            <a:ext cx="158115" cy="175260"/>
          </a:xfrm>
          <a:custGeom>
            <a:avLst/>
            <a:gdLst/>
            <a:ahLst/>
            <a:cxnLst/>
            <a:rect l="l" t="t" r="r" b="b"/>
            <a:pathLst>
              <a:path w="158114" h="175260">
                <a:moveTo>
                  <a:pt x="12" y="0"/>
                </a:moveTo>
                <a:lnTo>
                  <a:pt x="157746" y="87642"/>
                </a:lnTo>
                <a:lnTo>
                  <a:pt x="0" y="175259"/>
                </a:lnTo>
              </a:path>
            </a:pathLst>
          </a:custGeom>
          <a:ln w="35052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4753" y="4391405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>
                <a:moveTo>
                  <a:pt x="1332052" y="0"/>
                </a:moveTo>
                <a:lnTo>
                  <a:pt x="0" y="0"/>
                </a:lnTo>
              </a:path>
            </a:pathLst>
          </a:custGeom>
          <a:ln w="35052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4753" y="4303767"/>
            <a:ext cx="158115" cy="175260"/>
          </a:xfrm>
          <a:custGeom>
            <a:avLst/>
            <a:gdLst/>
            <a:ahLst/>
            <a:cxnLst/>
            <a:rect l="l" t="t" r="r" b="b"/>
            <a:pathLst>
              <a:path w="158114" h="175260">
                <a:moveTo>
                  <a:pt x="157734" y="0"/>
                </a:moveTo>
                <a:lnTo>
                  <a:pt x="0" y="87642"/>
                </a:lnTo>
                <a:lnTo>
                  <a:pt x="157746" y="175260"/>
                </a:lnTo>
              </a:path>
            </a:pathLst>
          </a:custGeom>
          <a:ln w="35052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3201" y="2061343"/>
          <a:ext cx="8165702" cy="130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7778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函数及使用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chr(u)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为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co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编码，返回其对应的字符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d(x)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为字符，返回其对应的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co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编码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284" y="1529255"/>
            <a:ext cx="807085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字符串的编码方式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统一字符编码，即覆盖几乎所有字符的编码方式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从</a:t>
            </a:r>
            <a:r>
              <a:rPr sz="2400" b="1" spc="140" dirty="0">
                <a:latin typeface="Arial"/>
                <a:cs typeface="Arial"/>
              </a:rPr>
              <a:t>0</a:t>
            </a:r>
            <a:r>
              <a:rPr sz="2400" b="1" dirty="0">
                <a:latin typeface="Heiti SC"/>
                <a:cs typeface="Heiti SC"/>
              </a:rPr>
              <a:t>到</a:t>
            </a:r>
            <a:r>
              <a:rPr sz="2400" b="1" spc="140" dirty="0">
                <a:latin typeface="Arial"/>
                <a:cs typeface="Arial"/>
              </a:rPr>
              <a:t>111411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140" dirty="0">
                <a:latin typeface="Arial"/>
                <a:cs typeface="Arial"/>
              </a:rPr>
              <a:t>0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-75" dirty="0">
                <a:latin typeface="Arial"/>
                <a:cs typeface="Arial"/>
              </a:rPr>
              <a:t>FFFF)</a:t>
            </a:r>
            <a:r>
              <a:rPr sz="2400" b="1" dirty="0">
                <a:latin typeface="Heiti SC"/>
                <a:cs typeface="Heiti SC"/>
              </a:rPr>
              <a:t>空间，每个编码对应一个字符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字符串中每个字符都是</a:t>
            </a:r>
            <a:r>
              <a:rPr sz="2400" b="1" spc="12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40" dirty="0">
                <a:latin typeface="Arial"/>
                <a:cs typeface="Arial"/>
              </a:rPr>
              <a:t>cod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编码字符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9205">
              <a:lnSpc>
                <a:spcPts val="4790"/>
              </a:lnSpc>
            </a:pPr>
            <a:r>
              <a:rPr spc="190" dirty="0">
                <a:latin typeface="Microsoft Sans Serif"/>
                <a:cs typeface="Microsoft Sans Serif"/>
              </a:rPr>
              <a:t>U</a:t>
            </a:r>
            <a:r>
              <a:rPr spc="140" dirty="0">
                <a:latin typeface="Microsoft Sans Serif"/>
                <a:cs typeface="Microsoft Sans Serif"/>
              </a:rPr>
              <a:t>n</a:t>
            </a:r>
            <a:r>
              <a:rPr spc="75" dirty="0">
                <a:latin typeface="Microsoft Sans Serif"/>
                <a:cs typeface="Microsoft Sans Serif"/>
              </a:rPr>
              <a:t>ic</a:t>
            </a:r>
            <a:r>
              <a:rPr spc="325" dirty="0">
                <a:latin typeface="Microsoft Sans Serif"/>
                <a:cs typeface="Microsoft Sans Serif"/>
              </a:rPr>
              <a:t>o</a:t>
            </a:r>
            <a:r>
              <a:rPr spc="320" dirty="0">
                <a:latin typeface="Microsoft Sans Serif"/>
                <a:cs typeface="Microsoft Sans Serif"/>
              </a:rPr>
              <a:t>d</a:t>
            </a:r>
            <a:r>
              <a:rPr spc="3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编码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3502</Words>
  <Application>Microsoft Macintosh PowerPoint</Application>
  <PresentationFormat>全屏显示(16:9)</PresentationFormat>
  <Paragraphs>1075</Paragraphs>
  <Slides>161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161</vt:i4>
      </vt:variant>
    </vt:vector>
  </HeadingPairs>
  <TitlesOfParts>
    <vt:vector size="174" baseType="lpstr">
      <vt:lpstr>Arial Unicode MS</vt:lpstr>
      <vt:lpstr>FZLTZHB--B51-0</vt:lpstr>
      <vt:lpstr>Heiti SC</vt:lpstr>
      <vt:lpstr>Heiti SC Medium</vt:lpstr>
      <vt:lpstr>Andale Mono</vt:lpstr>
      <vt:lpstr>Arial</vt:lpstr>
      <vt:lpstr>Arial Narrow</vt:lpstr>
      <vt:lpstr>Calibri</vt:lpstr>
      <vt:lpstr>Courier New</vt:lpstr>
      <vt:lpstr>Menlo</vt:lpstr>
      <vt:lpstr>Microsoft Sans Serif</vt:lpstr>
      <vt:lpstr>Times New Roman</vt:lpstr>
      <vt:lpstr>Office Theme</vt:lpstr>
      <vt:lpstr>PowerPoint 演示文稿</vt:lpstr>
      <vt:lpstr>Python语言程序设计</vt:lpstr>
      <vt:lpstr>前课复习</vt:lpstr>
      <vt:lpstr>Python基本语法元素</vt:lpstr>
      <vt:lpstr>Python基本图形绘制</vt:lpstr>
      <vt:lpstr>elif</vt:lpstr>
      <vt:lpstr>PowerPoint 演示文稿</vt:lpstr>
      <vt:lpstr>import turtle</vt:lpstr>
      <vt:lpstr>本课概要</vt:lpstr>
      <vt:lpstr>第3章 基本数据类型</vt:lpstr>
      <vt:lpstr>第3章 基本数据类型</vt:lpstr>
      <vt:lpstr>练习与作业</vt:lpstr>
      <vt:lpstr>第3章 基本数据类型</vt:lpstr>
      <vt:lpstr>PowerPoint 演示文稿</vt:lpstr>
      <vt:lpstr>PowerPoint 演示文稿</vt:lpstr>
      <vt:lpstr>Python语言程序设计</vt:lpstr>
      <vt:lpstr>单元开篇</vt:lpstr>
      <vt:lpstr>数字类型及操作</vt:lpstr>
      <vt:lpstr>整数类型</vt:lpstr>
      <vt:lpstr>整数类型</vt:lpstr>
      <vt:lpstr>整数类型</vt:lpstr>
      <vt:lpstr>PowerPoint 演示文稿</vt:lpstr>
      <vt:lpstr>浮点数类型</vt:lpstr>
      <vt:lpstr>浮点数类型</vt:lpstr>
      <vt:lpstr>浮点数类型</vt:lpstr>
      <vt:lpstr>浮点数类型</vt:lpstr>
      <vt:lpstr>浮点数类型</vt:lpstr>
      <vt:lpstr>浮点数类型</vt:lpstr>
      <vt:lpstr>浮点数类型</vt:lpstr>
      <vt:lpstr>PowerPoint 演示文稿</vt:lpstr>
      <vt:lpstr>复数类型</vt:lpstr>
      <vt:lpstr>复数类型</vt:lpstr>
      <vt:lpstr>复数类型</vt:lpstr>
      <vt:lpstr>数值运算操作符</vt:lpstr>
      <vt:lpstr>数值运算操作符</vt:lpstr>
      <vt:lpstr>数值运算操作符</vt:lpstr>
      <vt:lpstr>数值运算操作符</vt:lpstr>
      <vt:lpstr>数字类型的关系</vt:lpstr>
      <vt:lpstr>数值运算函数</vt:lpstr>
      <vt:lpstr>数值运算函数</vt:lpstr>
      <vt:lpstr>数值运算函数</vt:lpstr>
      <vt:lpstr>数值运算函数</vt:lpstr>
      <vt:lpstr>单元小结</vt:lpstr>
      <vt:lpstr>数字类型及操作</vt:lpstr>
      <vt:lpstr>PowerPoint 演示文稿</vt:lpstr>
      <vt:lpstr>PowerPoint 演示文稿</vt:lpstr>
      <vt:lpstr>PowerPoint 演示文稿</vt:lpstr>
      <vt:lpstr>Python语言程序设计</vt:lpstr>
      <vt:lpstr>PowerPoint 演示文稿</vt:lpstr>
      <vt:lpstr>天天向上的力量</vt:lpstr>
      <vt:lpstr>需求分析</vt:lpstr>
      <vt:lpstr>PowerPoint 演示文稿</vt:lpstr>
      <vt:lpstr>天天向上的力量</vt:lpstr>
      <vt:lpstr>天天向上的力量</vt:lpstr>
      <vt:lpstr>天天向上的力量</vt:lpstr>
      <vt:lpstr>PowerPoint 演示文稿</vt:lpstr>
      <vt:lpstr>天天向上的力量</vt:lpstr>
      <vt:lpstr>天天向上的力量</vt:lpstr>
      <vt:lpstr>天天向上的力量</vt:lpstr>
      <vt:lpstr>PowerPoint 演示文稿</vt:lpstr>
      <vt:lpstr>天天向上的力量</vt:lpstr>
      <vt:lpstr>天天向上的力量</vt:lpstr>
      <vt:lpstr>天天向上的力量</vt:lpstr>
      <vt:lpstr>PowerPoint 演示文稿</vt:lpstr>
      <vt:lpstr>天天向上的力量</vt:lpstr>
      <vt:lpstr>天天向上的力量</vt:lpstr>
      <vt:lpstr>天天向上的力量</vt:lpstr>
      <vt:lpstr>PowerPoint 演示文稿</vt:lpstr>
      <vt:lpstr>天天向上的力量</vt:lpstr>
      <vt:lpstr>天天向上的力量</vt:lpstr>
      <vt:lpstr>PowerPoint 演示文稿</vt:lpstr>
      <vt:lpstr>#DayDayUpQ3.py</vt:lpstr>
      <vt:lpstr>#DayDayUpQ4.py</vt:lpstr>
      <vt:lpstr>举一反三</vt:lpstr>
      <vt:lpstr>举一反三</vt:lpstr>
      <vt:lpstr>举一反三</vt:lpstr>
      <vt:lpstr>PowerPoint 演示文稿</vt:lpstr>
      <vt:lpstr>PowerPoint 演示文稿</vt:lpstr>
      <vt:lpstr>Python语言程序设计</vt:lpstr>
      <vt:lpstr>单元开篇</vt:lpstr>
      <vt:lpstr>字符串类型及操作</vt:lpstr>
      <vt:lpstr>字符串类型的表示</vt:lpstr>
      <vt:lpstr>由0个或多个字符组成的有序字符序列</vt:lpstr>
      <vt:lpstr>字符串有 2类共4种 表示方法</vt:lpstr>
      <vt:lpstr>PowerPoint 演示文稿</vt:lpstr>
      <vt:lpstr>字符串有 2类共4种 表示方法</vt:lpstr>
      <vt:lpstr>字符串的序号</vt:lpstr>
      <vt:lpstr>字符串的使用</vt:lpstr>
      <vt:lpstr>字符串切片高级用法</vt:lpstr>
      <vt:lpstr>字符串的特殊字符</vt:lpstr>
      <vt:lpstr>字符串操作符</vt:lpstr>
      <vt:lpstr>字符串操作符</vt:lpstr>
      <vt:lpstr>字符串操作符</vt:lpstr>
      <vt:lpstr>字符串操作符</vt:lpstr>
      <vt:lpstr>字符串操作符</vt:lpstr>
      <vt:lpstr>字符串处理函数</vt:lpstr>
      <vt:lpstr>字符串处理函数</vt:lpstr>
      <vt:lpstr>字符串处理函数</vt:lpstr>
      <vt:lpstr>Unicode编码</vt:lpstr>
      <vt:lpstr>Unicode编码</vt:lpstr>
      <vt:lpstr>字符串处理方法</vt:lpstr>
      <vt:lpstr>字符串处理方法</vt:lpstr>
      <vt:lpstr>字符串处理方法</vt:lpstr>
      <vt:lpstr>字符串处理方法</vt:lpstr>
      <vt:lpstr>字符串处理方法</vt:lpstr>
      <vt:lpstr>字符串类型的格式化</vt:lpstr>
      <vt:lpstr>字符串类型的格式化</vt:lpstr>
      <vt:lpstr>字符串类型的格式化</vt:lpstr>
      <vt:lpstr>字符串类型的格式化</vt:lpstr>
      <vt:lpstr>format()方法的格式控制</vt:lpstr>
      <vt:lpstr>format()方法的格式控制</vt:lpstr>
      <vt:lpstr>format()方法的格式控制</vt:lpstr>
      <vt:lpstr>单元小结</vt:lpstr>
      <vt:lpstr>字符串类型及操作</vt:lpstr>
      <vt:lpstr>PowerPoint 演示文稿</vt:lpstr>
      <vt:lpstr>PowerPoint 演示文稿</vt:lpstr>
      <vt:lpstr>PowerPoint 演示文稿</vt:lpstr>
      <vt:lpstr>Python语言程序设计</vt:lpstr>
      <vt:lpstr>time库基本介绍</vt:lpstr>
      <vt:lpstr>time库概述</vt:lpstr>
      <vt:lpstr>time库概述</vt:lpstr>
      <vt:lpstr>时间获取</vt:lpstr>
      <vt:lpstr>时间获取</vt:lpstr>
      <vt:lpstr>时间获取</vt:lpstr>
      <vt:lpstr>时间格式化</vt:lpstr>
      <vt:lpstr>时间格式化</vt:lpstr>
      <vt:lpstr>时间格式化</vt:lpstr>
      <vt:lpstr>格式化控制符</vt:lpstr>
      <vt:lpstr>格式化控制符</vt:lpstr>
      <vt:lpstr>时间格式化</vt:lpstr>
      <vt:lpstr>时间格式化</vt:lpstr>
      <vt:lpstr>程序计时应用</vt:lpstr>
      <vt:lpstr>程序计时</vt:lpstr>
      <vt:lpstr>程序计时</vt:lpstr>
      <vt:lpstr>程序计时</vt:lpstr>
      <vt:lpstr>PowerPoint 演示文稿</vt:lpstr>
      <vt:lpstr>如何使用Python官方文档？</vt:lpstr>
      <vt:lpstr>PowerPoint 演示文稿</vt:lpstr>
      <vt:lpstr>PowerPoint 演示文稿</vt:lpstr>
      <vt:lpstr>Python语言程序设计</vt:lpstr>
      <vt:lpstr>PowerPoint 演示文稿</vt:lpstr>
      <vt:lpstr>文本进度条</vt:lpstr>
      <vt:lpstr>需求分析</vt:lpstr>
      <vt:lpstr>问题分析</vt:lpstr>
      <vt:lpstr>PowerPoint 演示文稿</vt:lpstr>
      <vt:lpstr>简单的开始</vt:lpstr>
      <vt:lpstr>PowerPoint 演示文稿</vt:lpstr>
      <vt:lpstr>单行动态刷新</vt:lpstr>
      <vt:lpstr>单行动态刷新</vt:lpstr>
      <vt:lpstr>单行动态刷新</vt:lpstr>
      <vt:lpstr>PowerPoint 演示文稿</vt:lpstr>
      <vt:lpstr>完整效果</vt:lpstr>
      <vt:lpstr>PowerPoint 演示文稿</vt:lpstr>
      <vt:lpstr>PowerPoint 演示文稿</vt:lpstr>
      <vt:lpstr>PowerPoint 演示文稿</vt:lpstr>
      <vt:lpstr>举一反三</vt:lpstr>
      <vt:lpstr>举一反三</vt:lpstr>
      <vt:lpstr>PowerPoint 演示文稿</vt:lpstr>
      <vt:lpstr>举一反三</vt:lpstr>
      <vt:lpstr>举一反三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17</cp:revision>
  <dcterms:created xsi:type="dcterms:W3CDTF">2020-08-11T20:31:05Z</dcterms:created>
  <dcterms:modified xsi:type="dcterms:W3CDTF">2020-08-21T14:34:11Z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2020-08-11T00:00:00Z</vt:filetime>
  </property>
</Properties>
</file>