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18" r:id="rId60"/>
    <p:sldId id="319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4" r:id="rId108"/>
    <p:sldId id="375" r:id="rId109"/>
    <p:sldId id="376" r:id="rId110"/>
    <p:sldId id="377" r:id="rId111"/>
    <p:sldId id="378" r:id="rId112"/>
    <p:sldId id="379" r:id="rId113"/>
    <p:sldId id="380" r:id="rId114"/>
    <p:sldId id="381" r:id="rId115"/>
    <p:sldId id="382" r:id="rId116"/>
    <p:sldId id="383" r:id="rId117"/>
    <p:sldId id="384" r:id="rId118"/>
    <p:sldId id="385" r:id="rId119"/>
    <p:sldId id="386" r:id="rId120"/>
    <p:sldId id="387" r:id="rId121"/>
    <p:sldId id="388" r:id="rId122"/>
    <p:sldId id="389" r:id="rId123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32"/>
  </p:normalViewPr>
  <p:slideViewPr>
    <p:cSldViewPr>
      <p:cViewPr varScale="1">
        <p:scale>
          <a:sx n="162" d="100"/>
          <a:sy n="162" d="100"/>
        </p:scale>
        <p:origin x="208" y="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54847" y="1606525"/>
            <a:ext cx="2680335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700"/>
                </a:solidFill>
                <a:latin typeface="FZLTZHB--B51-0"/>
                <a:cs typeface="FZLTZHB--B51-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82669" y="1606016"/>
            <a:ext cx="2680334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7700"/>
                </a:solidFill>
                <a:latin typeface="FZLTZHB--B51-0"/>
                <a:cs typeface="FZLTZHB--B51-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1931" y="583318"/>
            <a:ext cx="5660136" cy="53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051" y="1557287"/>
            <a:ext cx="8191896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本课概要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i="1" spc="-105" dirty="0">
                <a:latin typeface="Menlo"/>
                <a:cs typeface="Menlo"/>
              </a:rPr>
              <a:t>im</a:t>
            </a:r>
            <a:r>
              <a:rPr i="1" spc="-114" dirty="0">
                <a:latin typeface="Menlo"/>
                <a:cs typeface="Menlo"/>
              </a:rPr>
              <a:t>p</a:t>
            </a:r>
            <a:r>
              <a:rPr i="1" spc="-105" dirty="0">
                <a:latin typeface="Menlo"/>
                <a:cs typeface="Menlo"/>
              </a:rPr>
              <a:t>ort</a:t>
            </a:r>
            <a:r>
              <a:rPr i="1" spc="-125" dirty="0">
                <a:latin typeface="Menlo"/>
                <a:cs typeface="Menlo"/>
              </a:rPr>
              <a:t> 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10" dirty="0">
                <a:solidFill>
                  <a:srgbClr val="000000"/>
                </a:solidFill>
              </a:rPr>
              <a:t>ra</a:t>
            </a:r>
            <a:r>
              <a:rPr spc="-254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10FF"/>
                </a:solidFill>
              </a:rPr>
              <a:t>0.4</a:t>
            </a:r>
            <a:r>
              <a:rPr spc="-85" dirty="0">
                <a:solidFill>
                  <a:srgbClr val="0010FF"/>
                </a:solidFill>
              </a:rPr>
              <a:t>2</a:t>
            </a:r>
            <a:r>
              <a:rPr spc="-254" dirty="0">
                <a:solidFill>
                  <a:srgbClr val="0010FF"/>
                </a:solidFill>
              </a:rPr>
              <a:t>88</a:t>
            </a:r>
            <a:r>
              <a:rPr spc="-265" dirty="0">
                <a:solidFill>
                  <a:srgbClr val="0010FF"/>
                </a:solidFill>
              </a:rPr>
              <a:t>8</a:t>
            </a:r>
            <a:r>
              <a:rPr spc="-235" dirty="0">
                <a:solidFill>
                  <a:srgbClr val="0010FF"/>
                </a:solidFill>
              </a:rPr>
              <a:t>90</a:t>
            </a:r>
            <a:r>
              <a:rPr spc="-240" dirty="0">
                <a:solidFill>
                  <a:srgbClr val="0010FF"/>
                </a:solidFill>
              </a:rPr>
              <a:t>5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160" dirty="0">
                <a:solidFill>
                  <a:srgbClr val="0010FF"/>
                </a:solidFill>
              </a:rPr>
              <a:t>675</a:t>
            </a:r>
            <a:r>
              <a:rPr spc="-140" dirty="0">
                <a:solidFill>
                  <a:srgbClr val="0010FF"/>
                </a:solidFill>
              </a:rPr>
              <a:t>1146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pc="-9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i="1" spc="-105" dirty="0">
                <a:latin typeface="Menlo"/>
                <a:cs typeface="Menlo"/>
              </a:rPr>
              <a:t>im</a:t>
            </a:r>
            <a:r>
              <a:rPr i="1" spc="-114" dirty="0">
                <a:latin typeface="Menlo"/>
                <a:cs typeface="Menlo"/>
              </a:rPr>
              <a:t>p</a:t>
            </a:r>
            <a:r>
              <a:rPr i="1" spc="-105" dirty="0">
                <a:latin typeface="Menlo"/>
                <a:cs typeface="Menlo"/>
              </a:rPr>
              <a:t>ort</a:t>
            </a:r>
            <a:r>
              <a:rPr i="1" spc="-125" dirty="0">
                <a:latin typeface="Menlo"/>
                <a:cs typeface="Menlo"/>
              </a:rPr>
              <a:t> 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10" dirty="0">
                <a:solidFill>
                  <a:srgbClr val="000000"/>
                </a:solidFill>
              </a:rPr>
              <a:t>ra</a:t>
            </a:r>
            <a:r>
              <a:rPr spc="-254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200" dirty="0">
                <a:solidFill>
                  <a:srgbClr val="000000"/>
                </a:solidFill>
              </a:rPr>
              <a:t>see</a:t>
            </a:r>
            <a:r>
              <a:rPr spc="-220" dirty="0">
                <a:solidFill>
                  <a:srgbClr val="000000"/>
                </a:solidFill>
              </a:rPr>
              <a:t>d</a:t>
            </a:r>
            <a:r>
              <a:rPr spc="35" dirty="0">
                <a:solidFill>
                  <a:srgbClr val="000000"/>
                </a:solidFill>
              </a:rPr>
              <a:t>(1</a:t>
            </a:r>
            <a:r>
              <a:rPr spc="40" dirty="0">
                <a:solidFill>
                  <a:srgbClr val="000000"/>
                </a:solidFill>
              </a:rPr>
              <a:t>0</a:t>
            </a:r>
            <a:r>
              <a:rPr spc="310" dirty="0">
                <a:solidFill>
                  <a:srgbClr val="000000"/>
                </a:solidFill>
              </a:rPr>
              <a:t>)</a:t>
            </a:r>
          </a:p>
          <a:p>
            <a:pPr marL="12700" marR="5715">
              <a:lnSpc>
                <a:spcPct val="150000"/>
              </a:lnSpc>
              <a:tabLst>
                <a:tab pos="571500" algn="l"/>
              </a:tabLst>
            </a:pPr>
            <a:r>
              <a:rPr spc="-270" dirty="0">
                <a:solidFill>
                  <a:srgbClr val="780D16"/>
                </a:solidFill>
              </a:rPr>
              <a:t>&gt;&gt;&gt;	</a:t>
            </a:r>
            <a:r>
              <a:rPr spc="-70" dirty="0">
                <a:solidFill>
                  <a:srgbClr val="000000"/>
                </a:solidFill>
              </a:rPr>
              <a:t>ra</a:t>
            </a:r>
            <a:r>
              <a:rPr spc="-95" dirty="0">
                <a:solidFill>
                  <a:srgbClr val="000000"/>
                </a:solidFill>
              </a:rPr>
              <a:t>n</a:t>
            </a:r>
            <a:r>
              <a:rPr spc="-385" dirty="0">
                <a:solidFill>
                  <a:srgbClr val="000000"/>
                </a:solidFill>
              </a:rPr>
              <a:t>do</a:t>
            </a:r>
            <a:r>
              <a:rPr spc="-590" dirty="0">
                <a:solidFill>
                  <a:srgbClr val="000000"/>
                </a:solidFill>
              </a:rPr>
              <a:t>m</a:t>
            </a:r>
            <a:r>
              <a:rPr spc="415" dirty="0">
                <a:solidFill>
                  <a:srgbClr val="000000"/>
                </a:solidFill>
              </a:rPr>
              <a:t>.</a:t>
            </a:r>
            <a:r>
              <a:rPr spc="-110" dirty="0">
                <a:solidFill>
                  <a:srgbClr val="000000"/>
                </a:solidFill>
              </a:rPr>
              <a:t>ran</a:t>
            </a:r>
            <a:r>
              <a:rPr spc="-135" dirty="0">
                <a:solidFill>
                  <a:srgbClr val="000000"/>
                </a:solidFill>
              </a:rPr>
              <a:t>d</a:t>
            </a:r>
            <a:r>
              <a:rPr spc="-560" dirty="0">
                <a:solidFill>
                  <a:srgbClr val="000000"/>
                </a:solidFill>
              </a:rPr>
              <a:t>om</a:t>
            </a:r>
            <a:r>
              <a:rPr spc="300" dirty="0">
                <a:solidFill>
                  <a:srgbClr val="000000"/>
                </a:solidFill>
              </a:rPr>
              <a:t>()</a:t>
            </a:r>
            <a:r>
              <a:rPr spc="204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10FF"/>
                </a:solidFill>
              </a:rPr>
              <a:t>0.5</a:t>
            </a:r>
            <a:r>
              <a:rPr spc="-80" dirty="0">
                <a:solidFill>
                  <a:srgbClr val="0010FF"/>
                </a:solidFill>
              </a:rPr>
              <a:t>7</a:t>
            </a:r>
            <a:r>
              <a:rPr spc="-140" dirty="0">
                <a:solidFill>
                  <a:srgbClr val="0010FF"/>
                </a:solidFill>
              </a:rPr>
              <a:t>14</a:t>
            </a:r>
            <a:r>
              <a:rPr spc="-165" dirty="0">
                <a:solidFill>
                  <a:srgbClr val="0010FF"/>
                </a:solidFill>
              </a:rPr>
              <a:t>0</a:t>
            </a:r>
            <a:r>
              <a:rPr spc="-220" dirty="0">
                <a:solidFill>
                  <a:srgbClr val="0010FF"/>
                </a:solidFill>
              </a:rPr>
              <a:t>25</a:t>
            </a:r>
            <a:r>
              <a:rPr spc="-235" dirty="0">
                <a:solidFill>
                  <a:srgbClr val="0010FF"/>
                </a:solidFill>
              </a:rPr>
              <a:t>9</a:t>
            </a:r>
            <a:r>
              <a:rPr spc="-254" dirty="0">
                <a:solidFill>
                  <a:srgbClr val="0010FF"/>
                </a:solidFill>
              </a:rPr>
              <a:t>4</a:t>
            </a:r>
            <a:r>
              <a:rPr spc="-240" dirty="0">
                <a:solidFill>
                  <a:srgbClr val="0010FF"/>
                </a:solidFill>
              </a:rPr>
              <a:t>689</a:t>
            </a:r>
            <a:r>
              <a:rPr spc="-250" dirty="0">
                <a:solidFill>
                  <a:srgbClr val="0010FF"/>
                </a:solidFill>
              </a:rPr>
              <a:t>9</a:t>
            </a:r>
            <a:r>
              <a:rPr spc="-130" dirty="0">
                <a:solidFill>
                  <a:srgbClr val="0010FF"/>
                </a:solidFill>
              </a:rPr>
              <a:t>135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4422" y="2907973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80" dirty="0">
                <a:latin typeface="Arial"/>
                <a:cs typeface="Arial"/>
              </a:rPr>
              <a:t>om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4366" y="2788159"/>
            <a:ext cx="2016760" cy="544195"/>
          </a:xfrm>
          <a:custGeom>
            <a:avLst/>
            <a:gdLst/>
            <a:ahLst/>
            <a:cxnLst/>
            <a:rect l="l" t="t" r="r" b="b"/>
            <a:pathLst>
              <a:path w="2016760" h="544195">
                <a:moveTo>
                  <a:pt x="0" y="90677"/>
                </a:moveTo>
                <a:lnTo>
                  <a:pt x="9935" y="49369"/>
                </a:lnTo>
                <a:lnTo>
                  <a:pt x="36476" y="17977"/>
                </a:lnTo>
                <a:lnTo>
                  <a:pt x="74725" y="1398"/>
                </a:lnTo>
                <a:lnTo>
                  <a:pt x="1925574" y="0"/>
                </a:lnTo>
                <a:lnTo>
                  <a:pt x="1940142" y="1164"/>
                </a:lnTo>
                <a:lnTo>
                  <a:pt x="1978689" y="17179"/>
                </a:lnTo>
                <a:lnTo>
                  <a:pt x="2005688" y="48167"/>
                </a:lnTo>
                <a:lnTo>
                  <a:pt x="2016240" y="89230"/>
                </a:lnTo>
                <a:lnTo>
                  <a:pt x="2016252" y="453389"/>
                </a:lnTo>
                <a:lnTo>
                  <a:pt x="2015087" y="467958"/>
                </a:lnTo>
                <a:lnTo>
                  <a:pt x="1999072" y="506505"/>
                </a:lnTo>
                <a:lnTo>
                  <a:pt x="1968084" y="533504"/>
                </a:lnTo>
                <a:lnTo>
                  <a:pt x="1927021" y="544056"/>
                </a:lnTo>
                <a:lnTo>
                  <a:pt x="90678" y="544067"/>
                </a:lnTo>
                <a:lnTo>
                  <a:pt x="76109" y="542903"/>
                </a:lnTo>
                <a:lnTo>
                  <a:pt x="37562" y="526888"/>
                </a:lnTo>
                <a:lnTo>
                  <a:pt x="10563" y="495900"/>
                </a:lnTo>
                <a:lnTo>
                  <a:pt x="11" y="454837"/>
                </a:lnTo>
                <a:lnTo>
                  <a:pt x="0" y="90677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8653" y="2255045"/>
            <a:ext cx="429259" cy="369570"/>
          </a:xfrm>
          <a:custGeom>
            <a:avLst/>
            <a:gdLst/>
            <a:ahLst/>
            <a:cxnLst/>
            <a:rect l="l" t="t" r="r" b="b"/>
            <a:pathLst>
              <a:path w="429260" h="369569">
                <a:moveTo>
                  <a:pt x="0" y="369328"/>
                </a:moveTo>
                <a:lnTo>
                  <a:pt x="428840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75598" y="2221224"/>
            <a:ext cx="101600" cy="100330"/>
          </a:xfrm>
          <a:custGeom>
            <a:avLst/>
            <a:gdLst/>
            <a:ahLst/>
            <a:cxnLst/>
            <a:rect l="l" t="t" r="r" b="b"/>
            <a:pathLst>
              <a:path w="101600" h="100330">
                <a:moveTo>
                  <a:pt x="101155" y="0"/>
                </a:moveTo>
                <a:lnTo>
                  <a:pt x="0" y="1651"/>
                </a:lnTo>
                <a:lnTo>
                  <a:pt x="61899" y="33820"/>
                </a:lnTo>
                <a:lnTo>
                  <a:pt x="84543" y="99809"/>
                </a:lnTo>
                <a:lnTo>
                  <a:pt x="101155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08653" y="3435858"/>
            <a:ext cx="428625" cy="283845"/>
          </a:xfrm>
          <a:custGeom>
            <a:avLst/>
            <a:gdLst/>
            <a:ahLst/>
            <a:cxnLst/>
            <a:rect l="l" t="t" r="r" b="b"/>
            <a:pathLst>
              <a:path w="428625" h="283845">
                <a:moveTo>
                  <a:pt x="0" y="0"/>
                </a:moveTo>
                <a:lnTo>
                  <a:pt x="428485" y="283679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79770" y="3651220"/>
            <a:ext cx="100965" cy="108585"/>
          </a:xfrm>
          <a:custGeom>
            <a:avLst/>
            <a:gdLst/>
            <a:ahLst/>
            <a:cxnLst/>
            <a:rect l="l" t="t" r="r" b="b"/>
            <a:pathLst>
              <a:path w="100964" h="108585">
                <a:moveTo>
                  <a:pt x="71526" y="0"/>
                </a:moveTo>
                <a:lnTo>
                  <a:pt x="57365" y="68313"/>
                </a:lnTo>
                <a:lnTo>
                  <a:pt x="0" y="108013"/>
                </a:lnTo>
                <a:lnTo>
                  <a:pt x="100571" y="96913"/>
                </a:lnTo>
                <a:lnTo>
                  <a:pt x="71526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50740" y="2000727"/>
            <a:ext cx="11569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14" dirty="0">
                <a:latin typeface="Arial"/>
                <a:cs typeface="Arial"/>
              </a:rPr>
              <a:t>nt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0740" y="2610274"/>
            <a:ext cx="154813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a</a:t>
            </a:r>
            <a:r>
              <a:rPr sz="2000" b="1" spc="55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d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45" dirty="0">
                <a:latin typeface="Arial"/>
                <a:cs typeface="Arial"/>
              </a:rPr>
              <a:t>a</a:t>
            </a:r>
            <a:r>
              <a:rPr sz="2000" b="1" spc="55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g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50740" y="3219820"/>
            <a:ext cx="17081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05" dirty="0">
                <a:latin typeface="Arial"/>
                <a:cs typeface="Arial"/>
              </a:rPr>
              <a:t>g</a:t>
            </a:r>
            <a:r>
              <a:rPr sz="2000" b="1" spc="95" dirty="0">
                <a:latin typeface="Arial"/>
                <a:cs typeface="Arial"/>
              </a:rPr>
              <a:t>et</a:t>
            </a:r>
            <a:r>
              <a:rPr sz="2000" b="1" spc="85" dirty="0">
                <a:latin typeface="Arial"/>
                <a:cs typeface="Arial"/>
              </a:rPr>
              <a:t>r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65" dirty="0">
                <a:latin typeface="Arial"/>
                <a:cs typeface="Arial"/>
              </a:rPr>
              <a:t>bi</a:t>
            </a:r>
            <a:r>
              <a:rPr sz="2000" b="1" spc="10" dirty="0">
                <a:latin typeface="Arial"/>
                <a:cs typeface="Arial"/>
              </a:rPr>
              <a:t>t</a:t>
            </a:r>
            <a:r>
              <a:rPr sz="2000" b="1" spc="15" dirty="0">
                <a:latin typeface="Arial"/>
                <a:cs typeface="Arial"/>
              </a:rPr>
              <a:t>s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0740" y="3829367"/>
            <a:ext cx="12573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latin typeface="Arial"/>
                <a:cs typeface="Arial"/>
              </a:rPr>
              <a:t>uni</a:t>
            </a:r>
            <a:r>
              <a:rPr sz="2000" b="1" spc="145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7081" y="2616127"/>
            <a:ext cx="10407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h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-20" dirty="0">
                <a:latin typeface="Arial"/>
                <a:cs typeface="Arial"/>
              </a:rPr>
              <a:t>ce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27081" y="3225674"/>
            <a:ext cx="11093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70" dirty="0">
                <a:latin typeface="Arial"/>
                <a:cs typeface="Arial"/>
              </a:rPr>
              <a:t>h</a:t>
            </a:r>
            <a:r>
              <a:rPr sz="2000" b="1" spc="135" dirty="0">
                <a:latin typeface="Arial"/>
                <a:cs typeface="Arial"/>
              </a:rPr>
              <a:t>u</a:t>
            </a:r>
            <a:r>
              <a:rPr sz="2000" b="1" spc="75" dirty="0">
                <a:latin typeface="Arial"/>
                <a:cs typeface="Arial"/>
              </a:rPr>
              <a:t>f</a:t>
            </a:r>
            <a:r>
              <a:rPr sz="2000" b="1" spc="155" dirty="0">
                <a:latin typeface="Arial"/>
                <a:cs typeface="Arial"/>
              </a:rPr>
              <a:t>f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85" dirty="0">
                <a:latin typeface="Arial"/>
                <a:cs typeface="Arial"/>
              </a:rPr>
              <a:t>e()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8312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a,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93116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random.randint(1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64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nge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(m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n[,</a:t>
                      </a:r>
                      <a:r>
                        <a:rPr sz="20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k])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之间以</a:t>
                      </a:r>
                      <a:r>
                        <a:rPr sz="1800" spc="5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为步长的随机整数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310642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random.randrange(1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80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71691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ge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ts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(k)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k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比特长的随机整数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1710689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random.getrandbi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s(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6)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378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7791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un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sz="20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b)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a,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]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之间的随机小数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856230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random.uniform(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,	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100)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13.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216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8808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36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扩展随机数函数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05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ch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ce(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eq)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从序列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中随机选择一个元素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8750" marR="1069975" indent="1206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random.choice([1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2,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3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,4,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,6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7,</a:t>
                      </a:r>
                      <a:r>
                        <a:rPr sz="1800" b="1" spc="5" dirty="0"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,9]) 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huff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eq)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将序列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中元素随机排列，返回打乱后的序列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2400" indent="10160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s=[1,2,3</a:t>
                      </a:r>
                      <a:r>
                        <a:rPr sz="1600" b="1" spc="10" dirty="0">
                          <a:latin typeface="FZLTZHB--B51-0"/>
                          <a:cs typeface="FZLTZHB--B51-0"/>
                        </a:rPr>
                        <a:t>,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4,5,6,7,8,9]</a:t>
                      </a:r>
                      <a:r>
                        <a:rPr sz="1600" b="1" spc="-10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;</a:t>
                      </a:r>
                      <a:r>
                        <a:rPr sz="1600" b="1" spc="-15" dirty="0">
                          <a:latin typeface="FZLTZHB--B51-0"/>
                          <a:cs typeface="FZLTZHB--B51-0"/>
                        </a:rPr>
                        <a:t>r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andom.shuffle</a:t>
                      </a:r>
                      <a:r>
                        <a:rPr sz="1600" b="1" spc="-15" dirty="0">
                          <a:latin typeface="FZLTZHB--B51-0"/>
                          <a:cs typeface="FZLTZHB--B51-0"/>
                        </a:rPr>
                        <a:t>(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s)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;</a:t>
                      </a:r>
                      <a:r>
                        <a:rPr sz="1600" b="1" spc="-5" dirty="0">
                          <a:latin typeface="FZLTZHB--B51-0"/>
                          <a:cs typeface="FZLTZHB--B51-0"/>
                        </a:rPr>
                        <a:t>print(s)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[3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5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8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9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1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, </a:t>
                      </a:r>
                      <a:r>
                        <a:rPr sz="1800" b="1" spc="-20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4]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随机数函数的使用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356" y="1619751"/>
            <a:ext cx="5765165" cy="279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949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需要掌握的能力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能够利用随机数种子产生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确定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伪随机数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能够产生随机整数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能够对序列类型进行随机操作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8155" y="1995973"/>
            <a:ext cx="512635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6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圆周率的计算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</a:rPr>
              <a:t>语言程序设计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40462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4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7517" y="1433878"/>
            <a:ext cx="3877945" cy="271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1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程序的分支结构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2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5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身体质量指数</a:t>
            </a:r>
            <a:r>
              <a:rPr sz="2200" b="1" spc="145" dirty="0">
                <a:latin typeface="Arial"/>
                <a:cs typeface="Arial"/>
              </a:rPr>
              <a:t>BMI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3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程序的循环结构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模块</a:t>
            </a:r>
            <a:r>
              <a:rPr sz="2200" b="1" spc="130" dirty="0">
                <a:latin typeface="Arial"/>
                <a:cs typeface="Arial"/>
              </a:rPr>
              <a:t>3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60" dirty="0">
                <a:latin typeface="Arial"/>
                <a:cs typeface="Arial"/>
              </a:rPr>
              <a:t>ra</a:t>
            </a:r>
            <a:r>
              <a:rPr sz="2200" b="1" spc="95" dirty="0">
                <a:latin typeface="Arial"/>
                <a:cs typeface="Arial"/>
              </a:rPr>
              <a:t>nd</a:t>
            </a:r>
            <a:r>
              <a:rPr sz="2200" b="1" spc="90" dirty="0">
                <a:latin typeface="Arial"/>
                <a:cs typeface="Arial"/>
              </a:rPr>
              <a:t>o</a:t>
            </a:r>
            <a:r>
              <a:rPr sz="2200" b="1" spc="200" dirty="0">
                <a:latin typeface="Arial"/>
                <a:cs typeface="Arial"/>
              </a:rPr>
              <a:t>m</a:t>
            </a:r>
            <a:r>
              <a:rPr sz="2200" b="1" spc="-5" dirty="0">
                <a:latin typeface="Heiti SC"/>
                <a:cs typeface="Heiti SC"/>
              </a:rPr>
              <a:t>库的使用</a:t>
            </a:r>
            <a:endParaRPr sz="22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4</a:t>
            </a:r>
            <a:r>
              <a:rPr sz="2200" b="1" spc="10" dirty="0">
                <a:solidFill>
                  <a:srgbClr val="007EDE"/>
                </a:solidFill>
                <a:latin typeface="Arial"/>
                <a:cs typeface="Arial"/>
              </a:rPr>
              <a:t>.</a:t>
            </a:r>
            <a:r>
              <a:rPr sz="2200" b="1" spc="130" dirty="0">
                <a:solidFill>
                  <a:srgbClr val="007EDE"/>
                </a:solidFill>
                <a:latin typeface="Arial"/>
                <a:cs typeface="Arial"/>
              </a:rPr>
              <a:t>5</a:t>
            </a:r>
            <a:r>
              <a:rPr sz="2200" b="1" spc="5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实例</a:t>
            </a:r>
            <a:r>
              <a:rPr sz="2200" b="1" spc="130" dirty="0">
                <a:latin typeface="Arial"/>
                <a:cs typeface="Arial"/>
              </a:rPr>
              <a:t>6</a:t>
            </a:r>
            <a:r>
              <a:rPr sz="2200" b="1" spc="-110" dirty="0">
                <a:latin typeface="Arial"/>
                <a:cs typeface="Arial"/>
              </a:rPr>
              <a:t>:</a:t>
            </a:r>
            <a:r>
              <a:rPr sz="2200" b="1" spc="55" dirty="0">
                <a:latin typeface="Arial"/>
                <a:cs typeface="Arial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圆周率的计算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34410" y="1632463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圆周率的近似计算公式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469" y="2754282"/>
            <a:ext cx="113665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750" spc="370" dirty="0">
                <a:latin typeface="Times New Roman"/>
                <a:cs typeface="Times New Roman"/>
              </a:rPr>
              <a:t>∞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490" dirty="0">
                <a:latin typeface="Times New Roman"/>
                <a:cs typeface="Times New Roman"/>
              </a:rPr>
              <a:t>𝜋𝜋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844" dirty="0">
                <a:latin typeface="Times New Roman"/>
                <a:cs typeface="Times New Roman"/>
              </a:rPr>
              <a:t>�</a:t>
            </a:r>
            <a:r>
              <a:rPr sz="2400" spc="40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3199" y="3597127"/>
            <a:ext cx="4470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5" dirty="0">
                <a:latin typeface="Times New Roman"/>
                <a:cs typeface="Times New Roman"/>
              </a:rPr>
              <a:t>k</a:t>
            </a:r>
            <a:r>
              <a:rPr sz="1750" spc="280" dirty="0">
                <a:latin typeface="Times New Roman"/>
                <a:cs typeface="Times New Roman"/>
              </a:rPr>
              <a:t>=</a:t>
            </a:r>
            <a:r>
              <a:rPr sz="1750" spc="13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3203" y="3308222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0595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17145" y="2918522"/>
            <a:ext cx="4893310" cy="777240"/>
          </a:xfrm>
          <a:custGeom>
            <a:avLst/>
            <a:gdLst/>
            <a:ahLst/>
            <a:cxnLst/>
            <a:rect l="l" t="t" r="r" b="b"/>
            <a:pathLst>
              <a:path w="4893309" h="777239">
                <a:moveTo>
                  <a:pt x="4760299" y="0"/>
                </a:moveTo>
                <a:lnTo>
                  <a:pt x="4753359" y="11222"/>
                </a:lnTo>
                <a:lnTo>
                  <a:pt x="4760738" y="19133"/>
                </a:lnTo>
                <a:lnTo>
                  <a:pt x="4767876" y="27525"/>
                </a:lnTo>
                <a:lnTo>
                  <a:pt x="4794076" y="66069"/>
                </a:lnTo>
                <a:lnTo>
                  <a:pt x="4811323" y="100444"/>
                </a:lnTo>
                <a:lnTo>
                  <a:pt x="4826583" y="139762"/>
                </a:lnTo>
                <a:lnTo>
                  <a:pt x="4838666" y="179852"/>
                </a:lnTo>
                <a:lnTo>
                  <a:pt x="4848886" y="225490"/>
                </a:lnTo>
                <a:lnTo>
                  <a:pt x="4856378" y="274012"/>
                </a:lnTo>
                <a:lnTo>
                  <a:pt x="4860206" y="312595"/>
                </a:lnTo>
                <a:lnTo>
                  <a:pt x="4862498" y="353287"/>
                </a:lnTo>
                <a:lnTo>
                  <a:pt x="4863180" y="401211"/>
                </a:lnTo>
                <a:lnTo>
                  <a:pt x="4863065" y="409133"/>
                </a:lnTo>
                <a:lnTo>
                  <a:pt x="4860584" y="459681"/>
                </a:lnTo>
                <a:lnTo>
                  <a:pt x="4855175" y="509496"/>
                </a:lnTo>
                <a:lnTo>
                  <a:pt x="4846630" y="559289"/>
                </a:lnTo>
                <a:lnTo>
                  <a:pt x="4838039" y="597047"/>
                </a:lnTo>
                <a:lnTo>
                  <a:pt x="4826753" y="636647"/>
                </a:lnTo>
                <a:lnTo>
                  <a:pt x="4811820" y="675821"/>
                </a:lnTo>
                <a:lnTo>
                  <a:pt x="4794601" y="710466"/>
                </a:lnTo>
                <a:lnTo>
                  <a:pt x="4768085" y="749612"/>
                </a:lnTo>
                <a:lnTo>
                  <a:pt x="4753301" y="766165"/>
                </a:lnTo>
                <a:lnTo>
                  <a:pt x="4760526" y="776982"/>
                </a:lnTo>
                <a:lnTo>
                  <a:pt x="4791314" y="745313"/>
                </a:lnTo>
                <a:lnTo>
                  <a:pt x="4818742" y="705440"/>
                </a:lnTo>
                <a:lnTo>
                  <a:pt x="4837236" y="669768"/>
                </a:lnTo>
                <a:lnTo>
                  <a:pt x="4854049" y="628853"/>
                </a:lnTo>
                <a:lnTo>
                  <a:pt x="4866443" y="590836"/>
                </a:lnTo>
                <a:lnTo>
                  <a:pt x="4878217" y="543032"/>
                </a:lnTo>
                <a:lnTo>
                  <a:pt x="4886627" y="493240"/>
                </a:lnTo>
                <a:lnTo>
                  <a:pt x="4890728" y="454570"/>
                </a:lnTo>
                <a:lnTo>
                  <a:pt x="4892936" y="414745"/>
                </a:lnTo>
                <a:lnTo>
                  <a:pt x="4893252" y="401211"/>
                </a:lnTo>
                <a:lnTo>
                  <a:pt x="4893248" y="374177"/>
                </a:lnTo>
                <a:lnTo>
                  <a:pt x="4891712" y="334805"/>
                </a:lnTo>
                <a:lnTo>
                  <a:pt x="4888313" y="296409"/>
                </a:lnTo>
                <a:lnTo>
                  <a:pt x="4880787" y="246453"/>
                </a:lnTo>
                <a:lnTo>
                  <a:pt x="4869714" y="197560"/>
                </a:lnTo>
                <a:lnTo>
                  <a:pt x="4854959" y="149347"/>
                </a:lnTo>
                <a:lnTo>
                  <a:pt x="4838644" y="109248"/>
                </a:lnTo>
                <a:lnTo>
                  <a:pt x="4820163" y="73564"/>
                </a:lnTo>
                <a:lnTo>
                  <a:pt x="4792155" y="32856"/>
                </a:lnTo>
                <a:lnTo>
                  <a:pt x="4768623" y="7477"/>
                </a:lnTo>
                <a:lnTo>
                  <a:pt x="4760299" y="0"/>
                </a:lnTo>
                <a:close/>
              </a:path>
              <a:path w="4893309" h="777239">
                <a:moveTo>
                  <a:pt x="132940" y="0"/>
                </a:moveTo>
                <a:lnTo>
                  <a:pt x="101907" y="31924"/>
                </a:lnTo>
                <a:lnTo>
                  <a:pt x="74433" y="71699"/>
                </a:lnTo>
                <a:lnTo>
                  <a:pt x="55850" y="107274"/>
                </a:lnTo>
                <a:lnTo>
                  <a:pt x="38880" y="148125"/>
                </a:lnTo>
                <a:lnTo>
                  <a:pt x="26496" y="185763"/>
                </a:lnTo>
                <a:lnTo>
                  <a:pt x="14857" y="233079"/>
                </a:lnTo>
                <a:lnTo>
                  <a:pt x="6544" y="282779"/>
                </a:lnTo>
                <a:lnTo>
                  <a:pt x="2492" y="321676"/>
                </a:lnTo>
                <a:lnTo>
                  <a:pt x="311" y="362005"/>
                </a:lnTo>
                <a:lnTo>
                  <a:pt x="0" y="375774"/>
                </a:lnTo>
                <a:lnTo>
                  <a:pt x="18" y="402827"/>
                </a:lnTo>
                <a:lnTo>
                  <a:pt x="1591" y="441584"/>
                </a:lnTo>
                <a:lnTo>
                  <a:pt x="5024" y="479585"/>
                </a:lnTo>
                <a:lnTo>
                  <a:pt x="12611" y="529406"/>
                </a:lnTo>
                <a:lnTo>
                  <a:pt x="23780" y="578671"/>
                </a:lnTo>
                <a:lnTo>
                  <a:pt x="34604" y="615526"/>
                </a:lnTo>
                <a:lnTo>
                  <a:pt x="49302" y="655197"/>
                </a:lnTo>
                <a:lnTo>
                  <a:pt x="67001" y="692477"/>
                </a:lnTo>
                <a:lnTo>
                  <a:pt x="86841" y="725234"/>
                </a:lnTo>
                <a:lnTo>
                  <a:pt x="116623" y="761873"/>
                </a:lnTo>
                <a:lnTo>
                  <a:pt x="132940" y="777176"/>
                </a:lnTo>
                <a:lnTo>
                  <a:pt x="139798" y="766023"/>
                </a:lnTo>
                <a:lnTo>
                  <a:pt x="132387" y="758104"/>
                </a:lnTo>
                <a:lnTo>
                  <a:pt x="125221" y="749690"/>
                </a:lnTo>
                <a:lnTo>
                  <a:pt x="98986" y="710981"/>
                </a:lnTo>
                <a:lnTo>
                  <a:pt x="81816" y="676491"/>
                </a:lnTo>
                <a:lnTo>
                  <a:pt x="66746" y="637163"/>
                </a:lnTo>
                <a:lnTo>
                  <a:pt x="54833" y="596927"/>
                </a:lnTo>
                <a:lnTo>
                  <a:pt x="44504" y="550603"/>
                </a:lnTo>
                <a:lnTo>
                  <a:pt x="36931" y="501871"/>
                </a:lnTo>
                <a:lnTo>
                  <a:pt x="33062" y="463463"/>
                </a:lnTo>
                <a:lnTo>
                  <a:pt x="30745" y="423247"/>
                </a:lnTo>
                <a:lnTo>
                  <a:pt x="30063" y="395336"/>
                </a:lnTo>
                <a:lnTo>
                  <a:pt x="30156" y="367861"/>
                </a:lnTo>
                <a:lnTo>
                  <a:pt x="31721" y="329050"/>
                </a:lnTo>
                <a:lnTo>
                  <a:pt x="34900" y="291074"/>
                </a:lnTo>
                <a:lnTo>
                  <a:pt x="41777" y="241299"/>
                </a:lnTo>
                <a:lnTo>
                  <a:pt x="51836" y="191956"/>
                </a:lnTo>
                <a:lnTo>
                  <a:pt x="61575" y="154870"/>
                </a:lnTo>
                <a:lnTo>
                  <a:pt x="75813" y="114302"/>
                </a:lnTo>
                <a:lnTo>
                  <a:pt x="92358" y="78177"/>
                </a:lnTo>
                <a:lnTo>
                  <a:pt x="118007" y="36921"/>
                </a:lnTo>
                <a:lnTo>
                  <a:pt x="139937" y="11163"/>
                </a:lnTo>
                <a:lnTo>
                  <a:pt x="132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67291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0503" y="3328903"/>
            <a:ext cx="160718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</a:tabLst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114" dirty="0">
                <a:latin typeface="Times New Roman"/>
                <a:cs typeface="Times New Roman"/>
              </a:rPr>
              <a:t>6</a:t>
            </a:r>
            <a:r>
              <a:rPr sz="2625" spc="232" baseline="22222" dirty="0">
                <a:latin typeface="Times New Roman"/>
                <a:cs typeface="Times New Roman"/>
              </a:rPr>
              <a:t>k</a:t>
            </a:r>
            <a:r>
              <a:rPr sz="2625" baseline="22222" dirty="0">
                <a:latin typeface="Times New Roman"/>
                <a:cs typeface="Times New Roman"/>
              </a:rPr>
              <a:t>	</a:t>
            </a:r>
            <a:r>
              <a:rPr sz="3600" spc="-1500" baseline="1157" dirty="0">
                <a:latin typeface="Times New Roman"/>
                <a:cs typeface="Times New Roman"/>
              </a:rPr>
              <a:t>8𝑘𝑘</a:t>
            </a:r>
            <a:r>
              <a:rPr sz="3600" spc="-7" baseline="1157" dirty="0">
                <a:latin typeface="Times New Roman"/>
                <a:cs typeface="Times New Roman"/>
              </a:rPr>
              <a:t> </a:t>
            </a:r>
            <a:r>
              <a:rPr sz="3600" spc="652" baseline="1157" dirty="0">
                <a:latin typeface="Times New Roman"/>
                <a:cs typeface="Times New Roman"/>
              </a:rPr>
              <a:t>+</a:t>
            </a:r>
            <a:r>
              <a:rPr sz="3600" spc="-97" baseline="1157" dirty="0">
                <a:latin typeface="Times New Roman"/>
                <a:cs typeface="Times New Roman"/>
              </a:rPr>
              <a:t> </a:t>
            </a:r>
            <a:r>
              <a:rPr sz="3600" spc="187" baseline="1157" dirty="0">
                <a:latin typeface="Times New Roman"/>
                <a:cs typeface="Times New Roman"/>
              </a:rPr>
              <a:t>1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8159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9471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6303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4717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93603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384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45315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86182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32614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5970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84327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25195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1627" y="3348693"/>
            <a:ext cx="901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3187" y="314447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问题分析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2485" y="3996026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蒙特卡罗方法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960" y="1420367"/>
            <a:ext cx="2223054" cy="1988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8744" y="1283208"/>
            <a:ext cx="3746601" cy="3733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0786" y="2342092"/>
            <a:ext cx="581660" cy="354965"/>
          </a:xfrm>
          <a:custGeom>
            <a:avLst/>
            <a:gdLst/>
            <a:ahLst/>
            <a:cxnLst/>
            <a:rect l="l" t="t" r="r" b="b"/>
            <a:pathLst>
              <a:path w="581660" h="354964">
                <a:moveTo>
                  <a:pt x="41821" y="0"/>
                </a:moveTo>
                <a:lnTo>
                  <a:pt x="427024" y="92011"/>
                </a:lnTo>
                <a:lnTo>
                  <a:pt x="447941" y="4470"/>
                </a:lnTo>
                <a:lnTo>
                  <a:pt x="581215" y="221386"/>
                </a:lnTo>
                <a:lnTo>
                  <a:pt x="364286" y="354660"/>
                </a:lnTo>
                <a:lnTo>
                  <a:pt x="385203" y="267106"/>
                </a:lnTo>
                <a:lnTo>
                  <a:pt x="0" y="175094"/>
                </a:lnTo>
                <a:lnTo>
                  <a:pt x="41821" y="0"/>
                </a:lnTo>
                <a:close/>
              </a:path>
            </a:pathLst>
          </a:custGeom>
          <a:ln w="3175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3422" y="1529255"/>
            <a:ext cx="3073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圆周率的近似计算公式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实例讲解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8519" y="2754282"/>
            <a:ext cx="1136650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z="1750" spc="370" dirty="0">
                <a:latin typeface="Times New Roman"/>
                <a:cs typeface="Times New Roman"/>
              </a:rPr>
              <a:t>∞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490" dirty="0">
                <a:latin typeface="Times New Roman"/>
                <a:cs typeface="Times New Roman"/>
              </a:rPr>
              <a:t>𝜋𝜋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=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844" dirty="0">
                <a:latin typeface="Times New Roman"/>
                <a:cs typeface="Times New Roman"/>
              </a:rPr>
              <a:t>�</a:t>
            </a:r>
            <a:r>
              <a:rPr sz="2400" spc="40" dirty="0">
                <a:latin typeface="Times New Roman"/>
                <a:cs typeface="Times New Roman"/>
              </a:rPr>
              <a:t>[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11" y="3597127"/>
            <a:ext cx="4470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55" dirty="0">
                <a:latin typeface="Times New Roman"/>
                <a:cs typeface="Times New Roman"/>
              </a:rPr>
              <a:t>k</a:t>
            </a:r>
            <a:r>
              <a:rPr sz="1750" spc="280" dirty="0">
                <a:latin typeface="Times New Roman"/>
                <a:cs typeface="Times New Roman"/>
              </a:rPr>
              <a:t>=</a:t>
            </a:r>
            <a:r>
              <a:rPr sz="1750" spc="13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2220" y="3308222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8005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14963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26157" y="2918522"/>
            <a:ext cx="4893310" cy="777240"/>
          </a:xfrm>
          <a:custGeom>
            <a:avLst/>
            <a:gdLst/>
            <a:ahLst/>
            <a:cxnLst/>
            <a:rect l="l" t="t" r="r" b="b"/>
            <a:pathLst>
              <a:path w="4893309" h="777239">
                <a:moveTo>
                  <a:pt x="4760299" y="0"/>
                </a:moveTo>
                <a:lnTo>
                  <a:pt x="4753359" y="11222"/>
                </a:lnTo>
                <a:lnTo>
                  <a:pt x="4760738" y="19133"/>
                </a:lnTo>
                <a:lnTo>
                  <a:pt x="4767876" y="27525"/>
                </a:lnTo>
                <a:lnTo>
                  <a:pt x="4794076" y="66069"/>
                </a:lnTo>
                <a:lnTo>
                  <a:pt x="4811323" y="100444"/>
                </a:lnTo>
                <a:lnTo>
                  <a:pt x="4826583" y="139762"/>
                </a:lnTo>
                <a:lnTo>
                  <a:pt x="4838666" y="179852"/>
                </a:lnTo>
                <a:lnTo>
                  <a:pt x="4848886" y="225490"/>
                </a:lnTo>
                <a:lnTo>
                  <a:pt x="4856378" y="274012"/>
                </a:lnTo>
                <a:lnTo>
                  <a:pt x="4860206" y="312595"/>
                </a:lnTo>
                <a:lnTo>
                  <a:pt x="4862498" y="353287"/>
                </a:lnTo>
                <a:lnTo>
                  <a:pt x="4863180" y="401211"/>
                </a:lnTo>
                <a:lnTo>
                  <a:pt x="4863065" y="409133"/>
                </a:lnTo>
                <a:lnTo>
                  <a:pt x="4860584" y="459681"/>
                </a:lnTo>
                <a:lnTo>
                  <a:pt x="4855175" y="509496"/>
                </a:lnTo>
                <a:lnTo>
                  <a:pt x="4846630" y="559289"/>
                </a:lnTo>
                <a:lnTo>
                  <a:pt x="4838039" y="597047"/>
                </a:lnTo>
                <a:lnTo>
                  <a:pt x="4826753" y="636647"/>
                </a:lnTo>
                <a:lnTo>
                  <a:pt x="4811820" y="675821"/>
                </a:lnTo>
                <a:lnTo>
                  <a:pt x="4794601" y="710466"/>
                </a:lnTo>
                <a:lnTo>
                  <a:pt x="4768085" y="749612"/>
                </a:lnTo>
                <a:lnTo>
                  <a:pt x="4753301" y="766165"/>
                </a:lnTo>
                <a:lnTo>
                  <a:pt x="4760526" y="776982"/>
                </a:lnTo>
                <a:lnTo>
                  <a:pt x="4791314" y="745313"/>
                </a:lnTo>
                <a:lnTo>
                  <a:pt x="4818742" y="705440"/>
                </a:lnTo>
                <a:lnTo>
                  <a:pt x="4837236" y="669768"/>
                </a:lnTo>
                <a:lnTo>
                  <a:pt x="4854049" y="628853"/>
                </a:lnTo>
                <a:lnTo>
                  <a:pt x="4866443" y="590836"/>
                </a:lnTo>
                <a:lnTo>
                  <a:pt x="4878217" y="543032"/>
                </a:lnTo>
                <a:lnTo>
                  <a:pt x="4886627" y="493240"/>
                </a:lnTo>
                <a:lnTo>
                  <a:pt x="4890728" y="454570"/>
                </a:lnTo>
                <a:lnTo>
                  <a:pt x="4892936" y="414745"/>
                </a:lnTo>
                <a:lnTo>
                  <a:pt x="4893252" y="401211"/>
                </a:lnTo>
                <a:lnTo>
                  <a:pt x="4893248" y="374177"/>
                </a:lnTo>
                <a:lnTo>
                  <a:pt x="4891712" y="334805"/>
                </a:lnTo>
                <a:lnTo>
                  <a:pt x="4888313" y="296409"/>
                </a:lnTo>
                <a:lnTo>
                  <a:pt x="4880787" y="246453"/>
                </a:lnTo>
                <a:lnTo>
                  <a:pt x="4869714" y="197560"/>
                </a:lnTo>
                <a:lnTo>
                  <a:pt x="4854959" y="149347"/>
                </a:lnTo>
                <a:lnTo>
                  <a:pt x="4838644" y="109248"/>
                </a:lnTo>
                <a:lnTo>
                  <a:pt x="4820163" y="73564"/>
                </a:lnTo>
                <a:lnTo>
                  <a:pt x="4792155" y="32856"/>
                </a:lnTo>
                <a:lnTo>
                  <a:pt x="4768623" y="7477"/>
                </a:lnTo>
                <a:lnTo>
                  <a:pt x="4760299" y="0"/>
                </a:lnTo>
                <a:close/>
              </a:path>
              <a:path w="4893309" h="777239">
                <a:moveTo>
                  <a:pt x="132940" y="0"/>
                </a:moveTo>
                <a:lnTo>
                  <a:pt x="101907" y="31924"/>
                </a:lnTo>
                <a:lnTo>
                  <a:pt x="74433" y="71699"/>
                </a:lnTo>
                <a:lnTo>
                  <a:pt x="55850" y="107274"/>
                </a:lnTo>
                <a:lnTo>
                  <a:pt x="38880" y="148125"/>
                </a:lnTo>
                <a:lnTo>
                  <a:pt x="26496" y="185763"/>
                </a:lnTo>
                <a:lnTo>
                  <a:pt x="14857" y="233079"/>
                </a:lnTo>
                <a:lnTo>
                  <a:pt x="6544" y="282779"/>
                </a:lnTo>
                <a:lnTo>
                  <a:pt x="2492" y="321676"/>
                </a:lnTo>
                <a:lnTo>
                  <a:pt x="311" y="362005"/>
                </a:lnTo>
                <a:lnTo>
                  <a:pt x="0" y="375774"/>
                </a:lnTo>
                <a:lnTo>
                  <a:pt x="18" y="402827"/>
                </a:lnTo>
                <a:lnTo>
                  <a:pt x="1591" y="441584"/>
                </a:lnTo>
                <a:lnTo>
                  <a:pt x="5024" y="479585"/>
                </a:lnTo>
                <a:lnTo>
                  <a:pt x="12611" y="529406"/>
                </a:lnTo>
                <a:lnTo>
                  <a:pt x="23780" y="578671"/>
                </a:lnTo>
                <a:lnTo>
                  <a:pt x="34604" y="615526"/>
                </a:lnTo>
                <a:lnTo>
                  <a:pt x="49302" y="655197"/>
                </a:lnTo>
                <a:lnTo>
                  <a:pt x="67001" y="692477"/>
                </a:lnTo>
                <a:lnTo>
                  <a:pt x="86841" y="725234"/>
                </a:lnTo>
                <a:lnTo>
                  <a:pt x="116623" y="761873"/>
                </a:lnTo>
                <a:lnTo>
                  <a:pt x="132940" y="777176"/>
                </a:lnTo>
                <a:lnTo>
                  <a:pt x="139798" y="766023"/>
                </a:lnTo>
                <a:lnTo>
                  <a:pt x="132387" y="758104"/>
                </a:lnTo>
                <a:lnTo>
                  <a:pt x="125221" y="749690"/>
                </a:lnTo>
                <a:lnTo>
                  <a:pt x="98986" y="710981"/>
                </a:lnTo>
                <a:lnTo>
                  <a:pt x="81816" y="676491"/>
                </a:lnTo>
                <a:lnTo>
                  <a:pt x="66746" y="637163"/>
                </a:lnTo>
                <a:lnTo>
                  <a:pt x="54833" y="596927"/>
                </a:lnTo>
                <a:lnTo>
                  <a:pt x="44504" y="550603"/>
                </a:lnTo>
                <a:lnTo>
                  <a:pt x="36931" y="501871"/>
                </a:lnTo>
                <a:lnTo>
                  <a:pt x="33062" y="463463"/>
                </a:lnTo>
                <a:lnTo>
                  <a:pt x="30745" y="423247"/>
                </a:lnTo>
                <a:lnTo>
                  <a:pt x="30063" y="395336"/>
                </a:lnTo>
                <a:lnTo>
                  <a:pt x="30156" y="367861"/>
                </a:lnTo>
                <a:lnTo>
                  <a:pt x="31721" y="329050"/>
                </a:lnTo>
                <a:lnTo>
                  <a:pt x="34900" y="291074"/>
                </a:lnTo>
                <a:lnTo>
                  <a:pt x="41777" y="241299"/>
                </a:lnTo>
                <a:lnTo>
                  <a:pt x="51836" y="191956"/>
                </a:lnTo>
                <a:lnTo>
                  <a:pt x="61575" y="154870"/>
                </a:lnTo>
                <a:lnTo>
                  <a:pt x="75813" y="114302"/>
                </a:lnTo>
                <a:lnTo>
                  <a:pt x="92358" y="78177"/>
                </a:lnTo>
                <a:lnTo>
                  <a:pt x="118007" y="36921"/>
                </a:lnTo>
                <a:lnTo>
                  <a:pt x="139937" y="11163"/>
                </a:lnTo>
                <a:lnTo>
                  <a:pt x="132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6308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59515" y="3328903"/>
            <a:ext cx="1607185" cy="358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6280" algn="l"/>
              </a:tabLst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r>
              <a:rPr sz="2400" spc="114" dirty="0">
                <a:latin typeface="Times New Roman"/>
                <a:cs typeface="Times New Roman"/>
              </a:rPr>
              <a:t>6</a:t>
            </a:r>
            <a:r>
              <a:rPr sz="2625" spc="232" baseline="22222" dirty="0">
                <a:latin typeface="Times New Roman"/>
                <a:cs typeface="Times New Roman"/>
              </a:rPr>
              <a:t>k</a:t>
            </a:r>
            <a:r>
              <a:rPr sz="2625" baseline="22222" dirty="0">
                <a:latin typeface="Times New Roman"/>
                <a:cs typeface="Times New Roman"/>
              </a:rPr>
              <a:t>	</a:t>
            </a:r>
            <a:r>
              <a:rPr sz="3600" spc="-1500" baseline="1157" dirty="0">
                <a:latin typeface="Times New Roman"/>
                <a:cs typeface="Times New Roman"/>
              </a:rPr>
              <a:t>8𝑘𝑘</a:t>
            </a:r>
            <a:r>
              <a:rPr sz="3600" spc="-7" baseline="1157" dirty="0">
                <a:latin typeface="Times New Roman"/>
                <a:cs typeface="Times New Roman"/>
              </a:rPr>
              <a:t> </a:t>
            </a:r>
            <a:r>
              <a:rPr sz="3600" spc="652" baseline="1157" dirty="0">
                <a:latin typeface="Times New Roman"/>
                <a:cs typeface="Times New Roman"/>
              </a:rPr>
              <a:t>+</a:t>
            </a:r>
            <a:r>
              <a:rPr sz="3600" spc="-97" baseline="1157" dirty="0">
                <a:latin typeface="Times New Roman"/>
                <a:cs typeface="Times New Roman"/>
              </a:rPr>
              <a:t> </a:t>
            </a:r>
            <a:r>
              <a:rPr sz="3600" spc="187" baseline="1157" dirty="0">
                <a:latin typeface="Times New Roman"/>
                <a:cs typeface="Times New Roman"/>
              </a:rPr>
              <a:t>1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7171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84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15320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6183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2615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7495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54332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95195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1627" y="3348693"/>
            <a:ext cx="90296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4983" y="3144477"/>
            <a:ext cx="2533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34" dirty="0">
                <a:latin typeface="Times New Roman"/>
                <a:cs typeface="Times New Roman"/>
              </a:rPr>
              <a:t>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93344" y="3308222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34206" y="2914353"/>
            <a:ext cx="1943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2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80637" y="3348693"/>
            <a:ext cx="901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00" dirty="0">
                <a:latin typeface="Times New Roman"/>
                <a:cs typeface="Times New Roman"/>
              </a:rPr>
              <a:t>8𝑘𝑘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434" dirty="0">
                <a:latin typeface="Times New Roman"/>
                <a:cs typeface="Times New Roman"/>
              </a:rPr>
              <a:t>+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32197" y="314447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4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2267" y="1110120"/>
            <a:ext cx="1403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45" dirty="0">
                <a:solidFill>
                  <a:srgbClr val="DF0000"/>
                </a:solidFill>
                <a:latin typeface="FZLTZHB--B51-0"/>
                <a:cs typeface="FZLTZHB--B51-0"/>
              </a:rPr>
              <a:t>#Cal</a:t>
            </a:r>
            <a:r>
              <a:rPr sz="1800" b="1" spc="-170" dirty="0">
                <a:solidFill>
                  <a:srgbClr val="DF0000"/>
                </a:solidFill>
                <a:latin typeface="FZLTZHB--B51-0"/>
                <a:cs typeface="FZLTZHB--B51-0"/>
              </a:rPr>
              <a:t>P</a:t>
            </a:r>
            <a:r>
              <a:rPr sz="1800" b="1" spc="35" dirty="0">
                <a:solidFill>
                  <a:srgbClr val="DF0000"/>
                </a:solidFill>
                <a:latin typeface="FZLTZHB--B51-0"/>
                <a:cs typeface="FZLTZHB--B51-0"/>
              </a:rPr>
              <a:t>iV</a:t>
            </a:r>
            <a:r>
              <a:rPr sz="1800" b="1" spc="45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1800" b="1" spc="15" dirty="0">
                <a:solidFill>
                  <a:srgbClr val="DF0000"/>
                </a:solidFill>
                <a:latin typeface="FZLTZHB--B51-0"/>
                <a:cs typeface="FZLTZHB--B51-0"/>
              </a:rPr>
              <a:t>.py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267" y="1494168"/>
            <a:ext cx="4036060" cy="253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10" dirty="0">
                <a:latin typeface="FZLTZHB--B51-0"/>
                <a:cs typeface="FZLTZHB--B51-0"/>
              </a:rPr>
              <a:t>p</a:t>
            </a:r>
            <a:r>
              <a:rPr sz="1800" b="1" spc="8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220" dirty="0">
                <a:latin typeface="FZLTZHB--B51-0"/>
                <a:cs typeface="FZLTZHB--B51-0"/>
              </a:rPr>
              <a:t>0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387350" algn="l"/>
              </a:tabLst>
            </a:pPr>
            <a:r>
              <a:rPr sz="1800" b="1" spc="-550" dirty="0">
                <a:latin typeface="FZLTZHB--B51-0"/>
                <a:cs typeface="FZLTZHB--B51-0"/>
              </a:rPr>
              <a:t>N	</a:t>
            </a:r>
            <a:r>
              <a:rPr sz="1800" b="1" spc="-215" dirty="0">
                <a:latin typeface="FZLTZHB--B51-0"/>
                <a:cs typeface="FZLTZHB--B51-0"/>
              </a:rPr>
              <a:t>=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-140" dirty="0">
                <a:latin typeface="FZLTZHB--B51-0"/>
                <a:cs typeface="FZLTZHB--B51-0"/>
              </a:rPr>
              <a:t>100</a:t>
            </a:r>
            <a:endParaRPr sz="18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8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800" b="1" spc="-160" dirty="0">
                <a:latin typeface="FZLTZHB--B51-0"/>
                <a:cs typeface="FZLTZHB--B51-0"/>
              </a:rPr>
              <a:t>k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i="1" spc="-10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800" b="1" i="1" spc="-95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800" b="1" spc="-70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1800" b="1" spc="-7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1800" b="1" spc="-215" dirty="0">
                <a:solidFill>
                  <a:srgbClr val="900090"/>
                </a:solidFill>
                <a:latin typeface="FZLTZHB--B51-0"/>
                <a:cs typeface="FZLTZHB--B51-0"/>
              </a:rPr>
              <a:t>ge</a:t>
            </a:r>
            <a:r>
              <a:rPr sz="1800" b="1" spc="-5" dirty="0">
                <a:latin typeface="FZLTZHB--B51-0"/>
                <a:cs typeface="FZLTZHB--B51-0"/>
              </a:rPr>
              <a:t>(N</a:t>
            </a:r>
            <a:r>
              <a:rPr sz="1800" b="1" dirty="0">
                <a:latin typeface="FZLTZHB--B51-0"/>
                <a:cs typeface="FZLTZHB--B51-0"/>
              </a:rPr>
              <a:t>) 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380" dirty="0">
                <a:latin typeface="FZLTZHB--B51-0"/>
                <a:cs typeface="FZLTZHB--B51-0"/>
              </a:rPr>
              <a:t>:</a:t>
            </a:r>
            <a:endParaRPr sz="1800">
              <a:latin typeface="FZLTZHB--B51-0"/>
              <a:cs typeface="FZLTZHB--B51-0"/>
            </a:endParaRPr>
          </a:p>
          <a:p>
            <a:pPr marL="888365" marR="5080" indent="-376555">
              <a:lnSpc>
                <a:spcPct val="140000"/>
              </a:lnSpc>
            </a:pPr>
            <a:r>
              <a:rPr sz="1800" b="1" spc="-210" dirty="0">
                <a:latin typeface="FZLTZHB--B51-0"/>
                <a:cs typeface="FZLTZHB--B51-0"/>
              </a:rPr>
              <a:t>p</a:t>
            </a:r>
            <a:r>
              <a:rPr sz="1800" b="1" spc="515" dirty="0">
                <a:latin typeface="FZLTZHB--B51-0"/>
                <a:cs typeface="FZLTZHB--B51-0"/>
              </a:rPr>
              <a:t>i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229" dirty="0">
                <a:latin typeface="FZLTZHB--B51-0"/>
                <a:cs typeface="FZLTZHB--B51-0"/>
              </a:rPr>
              <a:t>+</a:t>
            </a:r>
            <a:r>
              <a:rPr sz="1800" b="1" spc="-215" dirty="0">
                <a:latin typeface="FZLTZHB--B51-0"/>
                <a:cs typeface="FZLTZHB--B51-0"/>
              </a:rPr>
              <a:t>=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295" dirty="0">
                <a:latin typeface="FZLTZHB--B51-0"/>
                <a:cs typeface="FZLTZHB--B51-0"/>
              </a:rPr>
              <a:t>1</a:t>
            </a:r>
            <a:r>
              <a:rPr sz="1800" b="1" spc="175" dirty="0">
                <a:latin typeface="FZLTZHB--B51-0"/>
                <a:cs typeface="FZLTZHB--B51-0"/>
              </a:rPr>
              <a:t>/</a:t>
            </a:r>
            <a:r>
              <a:rPr sz="1800" b="1" spc="-355" dirty="0">
                <a:solidFill>
                  <a:srgbClr val="900090"/>
                </a:solidFill>
                <a:latin typeface="FZLTZHB--B51-0"/>
                <a:cs typeface="FZLTZHB--B51-0"/>
              </a:rPr>
              <a:t>pow</a:t>
            </a:r>
            <a:r>
              <a:rPr sz="1800" b="1" spc="135" dirty="0">
                <a:latin typeface="FZLTZHB--B51-0"/>
                <a:cs typeface="FZLTZHB--B51-0"/>
              </a:rPr>
              <a:t>(</a:t>
            </a:r>
            <a:r>
              <a:rPr sz="1800" b="1" spc="190" dirty="0">
                <a:latin typeface="FZLTZHB--B51-0"/>
                <a:cs typeface="FZLTZHB--B51-0"/>
              </a:rPr>
              <a:t>1</a:t>
            </a:r>
            <a:r>
              <a:rPr sz="1800" b="1" spc="5" dirty="0">
                <a:latin typeface="FZLTZHB--B51-0"/>
                <a:cs typeface="FZLTZHB--B51-0"/>
              </a:rPr>
              <a:t>6,</a:t>
            </a:r>
            <a:r>
              <a:rPr sz="1800" b="1" spc="20" dirty="0">
                <a:latin typeface="FZLTZHB--B51-0"/>
                <a:cs typeface="FZLTZHB--B51-0"/>
              </a:rPr>
              <a:t>k</a:t>
            </a:r>
            <a:r>
              <a:rPr sz="1800" b="1" spc="235" dirty="0">
                <a:latin typeface="FZLTZHB--B51-0"/>
                <a:cs typeface="FZLTZHB--B51-0"/>
              </a:rPr>
              <a:t>)*</a:t>
            </a:r>
            <a:r>
              <a:rPr sz="1800" b="1" spc="220" dirty="0">
                <a:latin typeface="FZLTZHB--B51-0"/>
                <a:cs typeface="FZLTZHB--B51-0"/>
              </a:rPr>
              <a:t>(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r>
              <a:rPr sz="1800" b="1" spc="375" dirty="0">
                <a:latin typeface="FZLTZHB--B51-0"/>
                <a:cs typeface="FZLTZHB--B51-0"/>
              </a:rPr>
              <a:t> </a:t>
            </a:r>
            <a:r>
              <a:rPr sz="1800" b="1" spc="-215" dirty="0">
                <a:latin typeface="FZLTZHB--B51-0"/>
                <a:cs typeface="FZLTZHB--B51-0"/>
              </a:rPr>
              <a:t>4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25" dirty="0">
                <a:latin typeface="FZLTZHB--B51-0"/>
                <a:cs typeface="FZLTZHB--B51-0"/>
              </a:rPr>
              <a:t>k+1</a:t>
            </a:r>
            <a:r>
              <a:rPr sz="1800" b="1" spc="-1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15" dirty="0">
                <a:latin typeface="FZLTZHB--B51-0"/>
                <a:cs typeface="FZLTZHB--B51-0"/>
              </a:rPr>
              <a:t>–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-180" dirty="0">
                <a:latin typeface="FZLTZHB--B51-0"/>
                <a:cs typeface="FZLTZHB--B51-0"/>
              </a:rPr>
              <a:t>2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100" dirty="0">
                <a:latin typeface="FZLTZHB--B51-0"/>
                <a:cs typeface="FZLTZHB--B51-0"/>
              </a:rPr>
              <a:t>k+4</a:t>
            </a:r>
            <a:r>
              <a:rPr sz="1800" b="1" spc="-60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235" dirty="0">
                <a:latin typeface="FZLTZHB--B51-0"/>
                <a:cs typeface="FZLTZHB--B51-0"/>
              </a:rPr>
              <a:t>-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425" dirty="0">
                <a:latin typeface="FZLTZHB--B51-0"/>
                <a:cs typeface="FZLTZHB--B51-0"/>
              </a:rPr>
              <a:t>\</a:t>
            </a:r>
            <a:endParaRPr sz="1800">
              <a:latin typeface="FZLTZHB--B51-0"/>
              <a:cs typeface="FZLTZHB--B51-0"/>
            </a:endParaRPr>
          </a:p>
          <a:p>
            <a:pPr marL="12700" marR="92710" indent="875665">
              <a:lnSpc>
                <a:spcPct val="140000"/>
              </a:lnSpc>
            </a:pPr>
            <a:r>
              <a:rPr sz="1800" b="1" spc="50" dirty="0">
                <a:latin typeface="FZLTZHB--B51-0"/>
                <a:cs typeface="FZLTZHB--B51-0"/>
              </a:rPr>
              <a:t>1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95" dirty="0">
                <a:latin typeface="FZLTZHB--B51-0"/>
                <a:cs typeface="FZLTZHB--B51-0"/>
              </a:rPr>
              <a:t>k+5</a:t>
            </a:r>
            <a:r>
              <a:rPr sz="1800" b="1" spc="-55" dirty="0">
                <a:latin typeface="FZLTZHB--B51-0"/>
                <a:cs typeface="FZLTZHB--B51-0"/>
              </a:rPr>
              <a:t>)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15" dirty="0">
                <a:latin typeface="FZLTZHB--B51-0"/>
                <a:cs typeface="FZLTZHB--B51-0"/>
              </a:rPr>
              <a:t> </a:t>
            </a:r>
            <a:r>
              <a:rPr sz="1800" b="1" spc="-815" dirty="0">
                <a:latin typeface="FZLTZHB--B51-0"/>
                <a:cs typeface="FZLTZHB--B51-0"/>
              </a:rPr>
              <a:t>–</a:t>
            </a:r>
            <a:r>
              <a:rPr sz="1800" b="1" dirty="0">
                <a:latin typeface="FZLTZHB--B51-0"/>
                <a:cs typeface="FZLTZHB--B51-0"/>
              </a:rPr>
              <a:t> </a:t>
            </a:r>
            <a:r>
              <a:rPr sz="1800" b="1" spc="-20" dirty="0">
                <a:latin typeface="FZLTZHB--B51-0"/>
                <a:cs typeface="FZLTZHB--B51-0"/>
              </a:rPr>
              <a:t> </a:t>
            </a:r>
            <a:r>
              <a:rPr sz="1800" b="1" spc="50" dirty="0">
                <a:latin typeface="FZLTZHB--B51-0"/>
                <a:cs typeface="FZLTZHB--B51-0"/>
              </a:rPr>
              <a:t>1</a:t>
            </a:r>
            <a:r>
              <a:rPr sz="1800" b="1" spc="150" dirty="0">
                <a:latin typeface="FZLTZHB--B51-0"/>
                <a:cs typeface="FZLTZHB--B51-0"/>
              </a:rPr>
              <a:t>/(8</a:t>
            </a:r>
            <a:r>
              <a:rPr sz="1800" b="1" spc="160" dirty="0">
                <a:latin typeface="FZLTZHB--B51-0"/>
                <a:cs typeface="FZLTZHB--B51-0"/>
              </a:rPr>
              <a:t>*</a:t>
            </a:r>
            <a:r>
              <a:rPr sz="1800" b="1" spc="-15" dirty="0">
                <a:latin typeface="FZLTZHB--B51-0"/>
                <a:cs typeface="FZLTZHB--B51-0"/>
              </a:rPr>
              <a:t>k+6))</a:t>
            </a:r>
            <a:r>
              <a:rPr sz="1800" b="1" spc="-10" dirty="0">
                <a:latin typeface="FZLTZHB--B51-0"/>
                <a:cs typeface="FZLTZHB--B51-0"/>
              </a:rPr>
              <a:t> </a:t>
            </a:r>
            <a:r>
              <a:rPr sz="1800" b="1" spc="114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800" b="1" spc="265" dirty="0">
                <a:latin typeface="FZLTZHB--B51-0"/>
                <a:cs typeface="FZLTZHB--B51-0"/>
              </a:rPr>
              <a:t>(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800" spc="-7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8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800" b="1" spc="2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800" b="1" spc="95" dirty="0">
                <a:latin typeface="FZLTZHB--B51-0"/>
                <a:cs typeface="FZLTZHB--B51-0"/>
              </a:rPr>
              <a:t>.format(pi))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5140" y="2060881"/>
            <a:ext cx="76898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994" dirty="0">
                <a:latin typeface="Times New Roman"/>
                <a:cs typeface="Times New Roman"/>
              </a:rPr>
              <a:t>𝜋𝜋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290" dirty="0">
                <a:latin typeface="Times New Roman"/>
                <a:cs typeface="Times New Roman"/>
              </a:rPr>
              <a:t>=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570" dirty="0">
                <a:latin typeface="Times New Roman"/>
                <a:cs typeface="Times New Roman"/>
              </a:rPr>
              <a:t>�</a:t>
            </a:r>
            <a:r>
              <a:rPr sz="1600" spc="25" dirty="0">
                <a:latin typeface="Times New Roman"/>
                <a:cs typeface="Times New Roman"/>
              </a:rPr>
              <a:t>[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5284" y="2196604"/>
            <a:ext cx="3924935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>
              <a:lnSpc>
                <a:spcPts val="1645"/>
              </a:lnSpc>
              <a:tabLst>
                <a:tab pos="836930" algn="l"/>
                <a:tab pos="1666239" algn="l"/>
                <a:tab pos="2496820" algn="l"/>
                <a:tab pos="3325495" algn="l"/>
              </a:tabLst>
            </a:pPr>
            <a:r>
              <a:rPr sz="1600" spc="80" dirty="0">
                <a:latin typeface="Times New Roman"/>
                <a:cs typeface="Times New Roman"/>
              </a:rPr>
              <a:t>16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67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1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52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4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52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5</a:t>
            </a:r>
            <a:r>
              <a:rPr sz="2400" baseline="1736" dirty="0">
                <a:latin typeface="Times New Roman"/>
                <a:cs typeface="Times New Roman"/>
              </a:rPr>
              <a:t>	</a:t>
            </a:r>
            <a:r>
              <a:rPr sz="2400" spc="120" baseline="1736" dirty="0">
                <a:latin typeface="Times New Roman"/>
                <a:cs typeface="Times New Roman"/>
              </a:rPr>
              <a:t>8</a:t>
            </a:r>
            <a:r>
              <a:rPr sz="2400" spc="-1552" baseline="1736" dirty="0">
                <a:latin typeface="Times New Roman"/>
                <a:cs typeface="Times New Roman"/>
              </a:rPr>
              <a:t>𝑘𝑘</a:t>
            </a:r>
            <a:r>
              <a:rPr sz="2400" spc="15" baseline="1736" dirty="0">
                <a:latin typeface="Times New Roman"/>
                <a:cs typeface="Times New Roman"/>
              </a:rPr>
              <a:t> </a:t>
            </a:r>
            <a:r>
              <a:rPr sz="2400" spc="434" baseline="1736" dirty="0">
                <a:latin typeface="Times New Roman"/>
                <a:cs typeface="Times New Roman"/>
              </a:rPr>
              <a:t>+</a:t>
            </a:r>
            <a:r>
              <a:rPr sz="2400" spc="-67" baseline="1736" dirty="0">
                <a:latin typeface="Times New Roman"/>
                <a:cs typeface="Times New Roman"/>
              </a:rPr>
              <a:t> </a:t>
            </a:r>
            <a:r>
              <a:rPr sz="2400" spc="120" baseline="1736" dirty="0">
                <a:latin typeface="Times New Roman"/>
                <a:cs typeface="Times New Roman"/>
              </a:rPr>
              <a:t>6</a:t>
            </a:r>
            <a:endParaRPr sz="2400" baseline="1736">
              <a:latin typeface="Times New Roman"/>
              <a:cs typeface="Times New Roman"/>
            </a:endParaRPr>
          </a:p>
          <a:p>
            <a:pPr marL="12700">
              <a:lnSpc>
                <a:spcPts val="1105"/>
              </a:lnSpc>
            </a:pPr>
            <a:r>
              <a:rPr sz="1150" spc="114" dirty="0">
                <a:latin typeface="Times New Roman"/>
                <a:cs typeface="Times New Roman"/>
              </a:rPr>
              <a:t>k</a:t>
            </a:r>
            <a:r>
              <a:rPr sz="1150" spc="195" dirty="0">
                <a:latin typeface="Times New Roman"/>
                <a:cs typeface="Times New Roman"/>
              </a:rPr>
              <a:t>=</a:t>
            </a:r>
            <a:r>
              <a:rPr sz="1150" spc="95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981" y="1801789"/>
            <a:ext cx="162560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254" dirty="0">
                <a:latin typeface="Times New Roman"/>
                <a:cs typeface="Times New Roman"/>
              </a:rPr>
              <a:t>∞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2484" y="1906957"/>
            <a:ext cx="1377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8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4404" y="2184340"/>
            <a:ext cx="112395" cy="17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5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83275" y="1914876"/>
            <a:ext cx="3274695" cy="516890"/>
          </a:xfrm>
          <a:custGeom>
            <a:avLst/>
            <a:gdLst/>
            <a:ahLst/>
            <a:cxnLst/>
            <a:rect l="l" t="t" r="r" b="b"/>
            <a:pathLst>
              <a:path w="3274695" h="516889">
                <a:moveTo>
                  <a:pt x="3185806" y="0"/>
                </a:moveTo>
                <a:lnTo>
                  <a:pt x="3186599" y="13280"/>
                </a:lnTo>
                <a:lnTo>
                  <a:pt x="3193337" y="21458"/>
                </a:lnTo>
                <a:lnTo>
                  <a:pt x="3199770" y="30376"/>
                </a:lnTo>
                <a:lnTo>
                  <a:pt x="3222748" y="74520"/>
                </a:lnTo>
                <a:lnTo>
                  <a:pt x="3237506" y="118032"/>
                </a:lnTo>
                <a:lnTo>
                  <a:pt x="3246825" y="162399"/>
                </a:lnTo>
                <a:lnTo>
                  <a:pt x="3252390" y="212628"/>
                </a:lnTo>
                <a:lnTo>
                  <a:pt x="3254084" y="255562"/>
                </a:lnTo>
                <a:lnTo>
                  <a:pt x="3254162" y="271442"/>
                </a:lnTo>
                <a:lnTo>
                  <a:pt x="3253781" y="284227"/>
                </a:lnTo>
                <a:lnTo>
                  <a:pt x="3250967" y="322802"/>
                </a:lnTo>
                <a:lnTo>
                  <a:pt x="3243289" y="372526"/>
                </a:lnTo>
                <a:lnTo>
                  <a:pt x="3229989" y="423378"/>
                </a:lnTo>
                <a:lnTo>
                  <a:pt x="3214607" y="461167"/>
                </a:lnTo>
                <a:lnTo>
                  <a:pt x="3188612" y="501347"/>
                </a:lnTo>
                <a:lnTo>
                  <a:pt x="3181158" y="509498"/>
                </a:lnTo>
                <a:lnTo>
                  <a:pt x="3193482" y="509827"/>
                </a:lnTo>
                <a:lnTo>
                  <a:pt x="3222290" y="473127"/>
                </a:lnTo>
                <a:lnTo>
                  <a:pt x="3240675" y="437109"/>
                </a:lnTo>
                <a:lnTo>
                  <a:pt x="3255243" y="396832"/>
                </a:lnTo>
                <a:lnTo>
                  <a:pt x="3266535" y="349138"/>
                </a:lnTo>
                <a:lnTo>
                  <a:pt x="3271756" y="311140"/>
                </a:lnTo>
                <a:lnTo>
                  <a:pt x="3274133" y="271072"/>
                </a:lnTo>
                <a:lnTo>
                  <a:pt x="3274287" y="257828"/>
                </a:lnTo>
                <a:lnTo>
                  <a:pt x="3274139" y="244849"/>
                </a:lnTo>
                <a:lnTo>
                  <a:pt x="3271913" y="206804"/>
                </a:lnTo>
                <a:lnTo>
                  <a:pt x="3264466" y="157242"/>
                </a:lnTo>
                <a:lnTo>
                  <a:pt x="3255213" y="120094"/>
                </a:lnTo>
                <a:lnTo>
                  <a:pt x="3241793" y="81469"/>
                </a:lnTo>
                <a:lnTo>
                  <a:pt x="3223507" y="45383"/>
                </a:lnTo>
                <a:lnTo>
                  <a:pt x="3194069" y="7601"/>
                </a:lnTo>
                <a:lnTo>
                  <a:pt x="3185806" y="0"/>
                </a:lnTo>
                <a:close/>
              </a:path>
              <a:path w="3274695" h="516889">
                <a:moveTo>
                  <a:pt x="88480" y="0"/>
                </a:moveTo>
                <a:lnTo>
                  <a:pt x="58688" y="33376"/>
                </a:lnTo>
                <a:lnTo>
                  <a:pt x="39346" y="66791"/>
                </a:lnTo>
                <a:lnTo>
                  <a:pt x="22487" y="108089"/>
                </a:lnTo>
                <a:lnTo>
                  <a:pt x="10011" y="154690"/>
                </a:lnTo>
                <a:lnTo>
                  <a:pt x="2502" y="204993"/>
                </a:lnTo>
                <a:lnTo>
                  <a:pt x="151" y="245638"/>
                </a:lnTo>
                <a:lnTo>
                  <a:pt x="0" y="259059"/>
                </a:lnTo>
                <a:lnTo>
                  <a:pt x="162" y="271795"/>
                </a:lnTo>
                <a:lnTo>
                  <a:pt x="3801" y="321685"/>
                </a:lnTo>
                <a:lnTo>
                  <a:pt x="12676" y="371151"/>
                </a:lnTo>
                <a:lnTo>
                  <a:pt x="23131" y="408984"/>
                </a:lnTo>
                <a:lnTo>
                  <a:pt x="38460" y="448266"/>
                </a:lnTo>
                <a:lnTo>
                  <a:pt x="57750" y="482185"/>
                </a:lnTo>
                <a:lnTo>
                  <a:pt x="88480" y="516826"/>
                </a:lnTo>
                <a:lnTo>
                  <a:pt x="87446" y="503388"/>
                </a:lnTo>
                <a:lnTo>
                  <a:pt x="80709" y="495191"/>
                </a:lnTo>
                <a:lnTo>
                  <a:pt x="74284" y="486239"/>
                </a:lnTo>
                <a:lnTo>
                  <a:pt x="51424" y="441912"/>
                </a:lnTo>
                <a:lnTo>
                  <a:pt x="36891" y="398348"/>
                </a:lnTo>
                <a:lnTo>
                  <a:pt x="27508" y="353458"/>
                </a:lnTo>
                <a:lnTo>
                  <a:pt x="21904" y="303337"/>
                </a:lnTo>
                <a:lnTo>
                  <a:pt x="20195" y="260902"/>
                </a:lnTo>
                <a:lnTo>
                  <a:pt x="20115" y="245179"/>
                </a:lnTo>
                <a:lnTo>
                  <a:pt x="20516" y="231544"/>
                </a:lnTo>
                <a:lnTo>
                  <a:pt x="23266" y="193020"/>
                </a:lnTo>
                <a:lnTo>
                  <a:pt x="30847" y="143463"/>
                </a:lnTo>
                <a:lnTo>
                  <a:pt x="43911" y="93934"/>
                </a:lnTo>
                <a:lnTo>
                  <a:pt x="59477" y="55924"/>
                </a:lnTo>
                <a:lnTo>
                  <a:pt x="85628" y="15634"/>
                </a:lnTo>
                <a:lnTo>
                  <a:pt x="93128" y="7416"/>
                </a:lnTo>
                <a:lnTo>
                  <a:pt x="88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82462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39">
                <a:moveTo>
                  <a:pt x="0" y="0"/>
                </a:moveTo>
                <a:lnTo>
                  <a:pt x="586739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11518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2098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71154" y="2174138"/>
            <a:ext cx="586740" cy="0"/>
          </a:xfrm>
          <a:custGeom>
            <a:avLst/>
            <a:gdLst/>
            <a:ahLst/>
            <a:cxnLst/>
            <a:rect l="l" t="t" r="r" b="b"/>
            <a:pathLst>
              <a:path w="586740">
                <a:moveTo>
                  <a:pt x="0" y="0"/>
                </a:moveTo>
                <a:lnTo>
                  <a:pt x="58674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05988" y="1906957"/>
            <a:ext cx="2626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  <a:tab pos="1671955" algn="l"/>
                <a:tab pos="2501265" algn="l"/>
              </a:tabLst>
            </a:pPr>
            <a:r>
              <a:rPr sz="1600" spc="80" dirty="0">
                <a:latin typeface="Times New Roman"/>
                <a:cs typeface="Times New Roman"/>
              </a:rPr>
              <a:t>4	2	1	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2251" y="2061003"/>
            <a:ext cx="18351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1375" algn="l"/>
                <a:tab pos="1670050" algn="l"/>
              </a:tabLst>
            </a:pPr>
            <a:r>
              <a:rPr sz="1600" spc="285" dirty="0">
                <a:latin typeface="Times New Roman"/>
                <a:cs typeface="Times New Roman"/>
              </a:rPr>
              <a:t>−	−	−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62492" y="2061003"/>
            <a:ext cx="965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0753" y="3132658"/>
            <a:ext cx="40303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6FF"/>
                </a:solidFill>
                <a:latin typeface="Heiti SC"/>
                <a:cs typeface="Heiti SC"/>
              </a:rPr>
              <a:t>圆周率值是</a:t>
            </a:r>
            <a:r>
              <a:rPr sz="2000" b="1" spc="-95" dirty="0">
                <a:solidFill>
                  <a:srgbClr val="0036FF"/>
                </a:solidFill>
                <a:latin typeface="Arial"/>
                <a:cs typeface="Arial"/>
              </a:rPr>
              <a:t>:</a:t>
            </a:r>
            <a:r>
              <a:rPr sz="2000" b="1" spc="20" dirty="0">
                <a:solidFill>
                  <a:srgbClr val="0036FF"/>
                </a:solidFill>
                <a:latin typeface="Arial"/>
                <a:cs typeface="Arial"/>
              </a:rPr>
              <a:t> </a:t>
            </a:r>
            <a:r>
              <a:rPr sz="2000" b="1" spc="70" dirty="0">
                <a:solidFill>
                  <a:srgbClr val="0036FF"/>
                </a:solidFill>
                <a:latin typeface="Arial"/>
                <a:cs typeface="Arial"/>
              </a:rPr>
              <a:t>3.</a:t>
            </a:r>
            <a:r>
              <a:rPr sz="2000" b="1" spc="120" dirty="0">
                <a:solidFill>
                  <a:srgbClr val="0036FF"/>
                </a:solidFill>
                <a:latin typeface="Arial"/>
                <a:cs typeface="Arial"/>
              </a:rPr>
              <a:t>141592653589793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圆周率的计算</a:t>
            </a:r>
            <a:r>
              <a:rPr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pc="-5" dirty="0"/>
              <a:t>实例讲解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44900" y="1496314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蒙特卡罗方法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76444" y="2211323"/>
            <a:ext cx="2627566" cy="2545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7196" y="2356104"/>
            <a:ext cx="2581171" cy="2310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284" y="230017"/>
            <a:ext cx="5902325" cy="466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solidFill>
                  <a:srgbClr val="DF0000"/>
                </a:solidFill>
                <a:latin typeface="FZLTZHB--B51-0"/>
                <a:cs typeface="FZLTZHB--B51-0"/>
              </a:rPr>
              <a:t>#CalPiV2.py</a:t>
            </a:r>
            <a:endParaRPr sz="1600">
              <a:latin typeface="FZLTZHB--B51-0"/>
              <a:cs typeface="FZLTZHB--B51-0"/>
            </a:endParaRPr>
          </a:p>
          <a:p>
            <a:pPr marL="12700" marR="2657475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200" dirty="0">
                <a:latin typeface="FZLTZHB--B51-0"/>
                <a:cs typeface="FZLTZHB--B51-0"/>
              </a:rPr>
              <a:t>rando</a:t>
            </a:r>
            <a:r>
              <a:rPr sz="1600" b="1" spc="-315" dirty="0">
                <a:latin typeface="FZLTZHB--B51-0"/>
                <a:cs typeface="FZLTZHB--B51-0"/>
              </a:rPr>
              <a:t>m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por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200" dirty="0">
                <a:latin typeface="FZLTZHB--B51-0"/>
                <a:cs typeface="FZLTZHB--B51-0"/>
              </a:rPr>
              <a:t>random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50" dirty="0">
                <a:latin typeface="FZLTZHB--B51-0"/>
                <a:cs typeface="FZLTZHB--B51-0"/>
              </a:rPr>
              <a:t>time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70" dirty="0">
                <a:latin typeface="FZLTZHB--B51-0"/>
                <a:cs typeface="FZLTZHB--B51-0"/>
              </a:rPr>
              <a:t>perf_count</a:t>
            </a:r>
            <a:r>
              <a:rPr sz="1600" b="1" spc="-90" dirty="0">
                <a:latin typeface="FZLTZHB--B51-0"/>
                <a:cs typeface="FZLTZHB--B51-0"/>
              </a:rPr>
              <a:t>e</a:t>
            </a:r>
            <a:r>
              <a:rPr sz="1600" b="1" spc="185" dirty="0">
                <a:latin typeface="FZLTZHB--B51-0"/>
                <a:cs typeface="FZLTZHB--B51-0"/>
              </a:rPr>
              <a:t>r</a:t>
            </a:r>
            <a:r>
              <a:rPr sz="1600" b="1" spc="120" dirty="0">
                <a:latin typeface="FZLTZHB--B51-0"/>
                <a:cs typeface="FZLTZHB--B51-0"/>
              </a:rPr>
              <a:t> </a:t>
            </a:r>
            <a:r>
              <a:rPr sz="1600" b="1" spc="-380" dirty="0">
                <a:latin typeface="FZLTZHB--B51-0"/>
                <a:cs typeface="FZLTZHB--B51-0"/>
              </a:rPr>
              <a:t>DART</a:t>
            </a:r>
            <a:r>
              <a:rPr sz="1600" b="1" spc="-36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75" dirty="0">
                <a:latin typeface="FZLTZHB--B51-0"/>
                <a:cs typeface="FZLTZHB--B51-0"/>
              </a:rPr>
              <a:t>1000*1</a:t>
            </a:r>
            <a:r>
              <a:rPr sz="1600" b="1" spc="-204" dirty="0">
                <a:latin typeface="FZLTZHB--B51-0"/>
                <a:cs typeface="FZLTZHB--B51-0"/>
              </a:rPr>
              <a:t>000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0.0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0" dirty="0">
                <a:latin typeface="FZLTZHB--B51-0"/>
                <a:cs typeface="FZLTZHB--B51-0"/>
              </a:rPr>
              <a:t>star</a:t>
            </a:r>
            <a:r>
              <a:rPr sz="1600" b="1" spc="7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45" dirty="0">
                <a:latin typeface="FZLTZHB--B51-0"/>
                <a:cs typeface="FZLTZHB--B51-0"/>
              </a:rPr>
              <a:t>perf_</a:t>
            </a:r>
            <a:r>
              <a:rPr sz="1600" b="1" spc="-60" dirty="0">
                <a:latin typeface="FZLTZHB--B51-0"/>
                <a:cs typeface="FZLTZHB--B51-0"/>
              </a:rPr>
              <a:t>c</a:t>
            </a:r>
            <a:r>
              <a:rPr sz="1600" b="1" spc="-55" dirty="0">
                <a:latin typeface="FZLTZHB--B51-0"/>
                <a:cs typeface="FZLTZHB--B51-0"/>
              </a:rPr>
              <a:t>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endParaRPr sz="1600">
              <a:latin typeface="FZLTZHB--B51-0"/>
              <a:cs typeface="FZLTZHB--B51-0"/>
            </a:endParaRPr>
          </a:p>
          <a:p>
            <a:pPr marL="457200" marR="265747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600" b="1" spc="-13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600" b="1" spc="229" dirty="0">
                <a:latin typeface="FZLTZHB--B51-0"/>
                <a:cs typeface="FZLTZHB--B51-0"/>
              </a:rPr>
              <a:t>(1</a:t>
            </a:r>
            <a:r>
              <a:rPr sz="1600" b="1" spc="16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DARTS+1):</a:t>
            </a:r>
            <a:r>
              <a:rPr sz="1600" b="1" spc="-75" dirty="0">
                <a:latin typeface="FZLTZHB--B51-0"/>
                <a:cs typeface="FZLTZHB--B51-0"/>
              </a:rPr>
              <a:t> </a:t>
            </a:r>
            <a:r>
              <a:rPr sz="1600" b="1" spc="150" dirty="0">
                <a:latin typeface="FZLTZHB--B51-0"/>
                <a:cs typeface="FZLTZHB--B51-0"/>
              </a:rPr>
              <a:t>x</a:t>
            </a:r>
            <a:r>
              <a:rPr sz="1600" b="1" spc="8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65" dirty="0">
                <a:latin typeface="FZLTZHB--B51-0"/>
                <a:cs typeface="FZLTZHB--B51-0"/>
              </a:rPr>
              <a:t>ra</a:t>
            </a:r>
            <a:r>
              <a:rPr sz="1600" b="1" spc="-90" dirty="0">
                <a:latin typeface="FZLTZHB--B51-0"/>
                <a:cs typeface="FZLTZHB--B51-0"/>
              </a:rPr>
              <a:t>n</a:t>
            </a:r>
            <a:r>
              <a:rPr sz="1600" b="1" spc="-50" dirty="0">
                <a:latin typeface="FZLTZHB--B51-0"/>
                <a:cs typeface="FZLTZHB--B51-0"/>
              </a:rPr>
              <a:t>dom()</a:t>
            </a:r>
            <a:r>
              <a:rPr sz="1600" b="1" spc="-2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65" dirty="0">
                <a:latin typeface="FZLTZHB--B51-0"/>
                <a:cs typeface="FZLTZHB--B51-0"/>
              </a:rPr>
              <a:t>random</a:t>
            </a:r>
            <a:r>
              <a:rPr sz="1600" b="1" spc="-110" dirty="0">
                <a:latin typeface="FZLTZHB--B51-0"/>
                <a:cs typeface="FZLTZHB--B51-0"/>
              </a:rPr>
              <a:t>(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765"/>
              </a:spcBef>
            </a:pP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85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600" b="1" spc="-39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600" b="1" spc="40" dirty="0">
                <a:latin typeface="FZLTZHB--B51-0"/>
                <a:cs typeface="FZLTZHB--B51-0"/>
              </a:rPr>
              <a:t>(</a:t>
            </a:r>
            <a:r>
              <a:rPr sz="1600" b="1" spc="75" dirty="0">
                <a:latin typeface="FZLTZHB--B51-0"/>
                <a:cs typeface="FZLTZHB--B51-0"/>
              </a:rPr>
              <a:t>x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2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2</a:t>
            </a:r>
            <a:r>
              <a:rPr sz="1600" b="1" spc="6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5" dirty="0">
                <a:latin typeface="FZLTZHB--B51-0"/>
                <a:cs typeface="FZLTZHB--B51-0"/>
              </a:rPr>
              <a:t>0.5)</a:t>
            </a:r>
            <a:endParaRPr sz="1600">
              <a:latin typeface="FZLTZHB--B51-0"/>
              <a:cs typeface="FZLTZHB--B51-0"/>
            </a:endParaRPr>
          </a:p>
          <a:p>
            <a:pPr marL="902335" marR="3323590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20" dirty="0">
                <a:latin typeface="FZLTZHB--B51-0"/>
                <a:cs typeface="FZLTZHB--B51-0"/>
              </a:rPr>
              <a:t>&lt;</a:t>
            </a:r>
            <a:r>
              <a:rPr sz="1600" b="1" spc="-204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1.0:</a:t>
            </a:r>
            <a:r>
              <a:rPr sz="1600" b="1" spc="70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 marR="2397125">
              <a:lnSpc>
                <a:spcPct val="140000"/>
              </a:lnSpc>
            </a:pPr>
            <a:r>
              <a:rPr sz="1600" b="1" spc="185" dirty="0">
                <a:latin typeface="FZLTZHB--B51-0"/>
                <a:cs typeface="FZLTZHB--B51-0"/>
              </a:rPr>
              <a:t>p</a:t>
            </a:r>
            <a:r>
              <a:rPr sz="1600" b="1" spc="7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00" dirty="0">
                <a:latin typeface="FZLTZHB--B51-0"/>
                <a:cs typeface="FZLTZHB--B51-0"/>
              </a:rPr>
              <a:t>4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(hit</a:t>
            </a:r>
            <a:r>
              <a:rPr sz="1600" b="1" spc="165" dirty="0">
                <a:latin typeface="FZLTZHB--B51-0"/>
                <a:cs typeface="FZLTZHB--B51-0"/>
              </a:rPr>
              <a:t>s</a:t>
            </a:r>
            <a:r>
              <a:rPr sz="1600" b="1" spc="-185" dirty="0">
                <a:latin typeface="FZLTZHB--B51-0"/>
                <a:cs typeface="FZLTZHB--B51-0"/>
              </a:rPr>
              <a:t>/DARTS)</a:t>
            </a:r>
            <a:r>
              <a:rPr sz="1600" b="1" spc="-80" dirty="0">
                <a:latin typeface="FZLTZHB--B51-0"/>
                <a:cs typeface="FZLTZHB--B51-0"/>
              </a:rPr>
              <a:t> </a:t>
            </a: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80" dirty="0">
                <a:latin typeface="FZLTZHB--B51-0"/>
                <a:cs typeface="FZLTZHB--B51-0"/>
              </a:rPr>
              <a:t>.format(pi))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运行时间是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6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:.5</a:t>
            </a:r>
            <a:r>
              <a:rPr sz="16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f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s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0" dirty="0">
                <a:latin typeface="FZLTZHB--B51-0"/>
                <a:cs typeface="FZLTZHB--B51-0"/>
              </a:rPr>
              <a:t>.format(</a:t>
            </a:r>
            <a:r>
              <a:rPr sz="1600" b="1" spc="-50" dirty="0">
                <a:latin typeface="FZLTZHB--B51-0"/>
                <a:cs typeface="FZLTZHB--B51-0"/>
              </a:rPr>
              <a:t>perf_counter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r>
              <a:rPr sz="1600" b="1" spc="-225" dirty="0">
                <a:latin typeface="FZLTZHB--B51-0"/>
                <a:cs typeface="FZLTZHB--B51-0"/>
              </a:rPr>
              <a:t>-</a:t>
            </a:r>
            <a:r>
              <a:rPr sz="1600" b="1" spc="130" dirty="0">
                <a:latin typeface="FZLTZHB--B51-0"/>
                <a:cs typeface="FZLTZHB--B51-0"/>
              </a:rPr>
              <a:t>start))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95771" y="1271016"/>
            <a:ext cx="2594013" cy="2513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1987" y="2400112"/>
            <a:ext cx="535178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6FC0"/>
                </a:solidFill>
                <a:latin typeface="Heiti SC"/>
                <a:cs typeface="Heiti SC"/>
              </a:rPr>
              <a:t>准备好电脑，与老师一起编码吧！</a:t>
            </a:r>
            <a:endParaRPr sz="2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2948" y="2302972"/>
            <a:ext cx="565912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圆周率的计算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495" y="126492"/>
            <a:ext cx="8028940" cy="4806950"/>
          </a:xfrm>
          <a:custGeom>
            <a:avLst/>
            <a:gdLst/>
            <a:ahLst/>
            <a:cxnLst/>
            <a:rect l="l" t="t" r="r" b="b"/>
            <a:pathLst>
              <a:path w="8028940" h="4806950">
                <a:moveTo>
                  <a:pt x="0" y="0"/>
                </a:moveTo>
                <a:lnTo>
                  <a:pt x="8028432" y="0"/>
                </a:lnTo>
                <a:lnTo>
                  <a:pt x="8028432" y="4806696"/>
                </a:lnTo>
                <a:lnTo>
                  <a:pt x="0" y="480669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91" y="232417"/>
            <a:ext cx="4028440" cy="432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0" dirty="0">
                <a:solidFill>
                  <a:srgbClr val="DF0000"/>
                </a:solidFill>
                <a:latin typeface="FZLTZHB--B51-0"/>
                <a:cs typeface="FZLTZHB--B51-0"/>
              </a:rPr>
              <a:t>#CalPiV2.py</a:t>
            </a:r>
            <a:endParaRPr sz="1600">
              <a:latin typeface="FZLTZHB--B51-0"/>
              <a:cs typeface="FZLTZHB--B51-0"/>
            </a:endParaRPr>
          </a:p>
          <a:p>
            <a:pPr marL="12700" marR="783590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200" dirty="0">
                <a:latin typeface="FZLTZHB--B51-0"/>
                <a:cs typeface="FZLTZHB--B51-0"/>
              </a:rPr>
              <a:t>rando</a:t>
            </a:r>
            <a:r>
              <a:rPr sz="1600" b="1" spc="-315" dirty="0">
                <a:latin typeface="FZLTZHB--B51-0"/>
                <a:cs typeface="FZLTZHB--B51-0"/>
              </a:rPr>
              <a:t>m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por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200" dirty="0">
                <a:latin typeface="FZLTZHB--B51-0"/>
                <a:cs typeface="FZLTZHB--B51-0"/>
              </a:rPr>
              <a:t>random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fro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m </a:t>
            </a:r>
            <a:r>
              <a:rPr sz="1600" b="1" spc="-50" dirty="0">
                <a:latin typeface="FZLTZHB--B51-0"/>
                <a:cs typeface="FZLTZHB--B51-0"/>
              </a:rPr>
              <a:t>time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imp</a:t>
            </a:r>
            <a:r>
              <a:rPr sz="1600" b="1" i="1" spc="-105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t </a:t>
            </a:r>
            <a:r>
              <a:rPr sz="1600" b="1" spc="-70" dirty="0">
                <a:latin typeface="FZLTZHB--B51-0"/>
                <a:cs typeface="FZLTZHB--B51-0"/>
              </a:rPr>
              <a:t>perf_count</a:t>
            </a:r>
            <a:r>
              <a:rPr sz="1600" b="1" spc="-90" dirty="0">
                <a:latin typeface="FZLTZHB--B51-0"/>
                <a:cs typeface="FZLTZHB--B51-0"/>
              </a:rPr>
              <a:t>e</a:t>
            </a:r>
            <a:r>
              <a:rPr sz="1600" b="1" spc="185" dirty="0">
                <a:latin typeface="FZLTZHB--B51-0"/>
                <a:cs typeface="FZLTZHB--B51-0"/>
              </a:rPr>
              <a:t>r</a:t>
            </a:r>
            <a:r>
              <a:rPr sz="1600" b="1" spc="120" dirty="0">
                <a:latin typeface="FZLTZHB--B51-0"/>
                <a:cs typeface="FZLTZHB--B51-0"/>
              </a:rPr>
              <a:t> </a:t>
            </a:r>
            <a:r>
              <a:rPr sz="1600" b="1" spc="-380" dirty="0">
                <a:latin typeface="FZLTZHB--B51-0"/>
                <a:cs typeface="FZLTZHB--B51-0"/>
              </a:rPr>
              <a:t>DART</a:t>
            </a:r>
            <a:r>
              <a:rPr sz="1600" b="1" spc="-365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75" dirty="0">
                <a:latin typeface="FZLTZHB--B51-0"/>
                <a:cs typeface="FZLTZHB--B51-0"/>
              </a:rPr>
              <a:t>1000*1</a:t>
            </a:r>
            <a:r>
              <a:rPr sz="1600" b="1" spc="-204" dirty="0">
                <a:latin typeface="FZLTZHB--B51-0"/>
                <a:cs typeface="FZLTZHB--B51-0"/>
              </a:rPr>
              <a:t>000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0.0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600" b="1" spc="90" dirty="0">
                <a:latin typeface="FZLTZHB--B51-0"/>
                <a:cs typeface="FZLTZHB--B51-0"/>
              </a:rPr>
              <a:t>star</a:t>
            </a:r>
            <a:r>
              <a:rPr sz="1600" b="1" spc="70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45" dirty="0">
                <a:latin typeface="FZLTZHB--B51-0"/>
                <a:cs typeface="FZLTZHB--B51-0"/>
              </a:rPr>
              <a:t>perf_</a:t>
            </a:r>
            <a:r>
              <a:rPr sz="1600" b="1" spc="-60" dirty="0">
                <a:latin typeface="FZLTZHB--B51-0"/>
                <a:cs typeface="FZLTZHB--B51-0"/>
              </a:rPr>
              <a:t>c</a:t>
            </a:r>
            <a:r>
              <a:rPr sz="1600" b="1" spc="-55" dirty="0">
                <a:latin typeface="FZLTZHB--B51-0"/>
                <a:cs typeface="FZLTZHB--B51-0"/>
              </a:rPr>
              <a:t>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endParaRPr sz="1600">
              <a:latin typeface="FZLTZHB--B51-0"/>
              <a:cs typeface="FZLTZHB--B51-0"/>
            </a:endParaRPr>
          </a:p>
          <a:p>
            <a:pPr marL="457200" marR="78422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fo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r </a:t>
            </a:r>
            <a:r>
              <a:rPr sz="1600" b="1" spc="45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n </a:t>
            </a:r>
            <a:r>
              <a:rPr sz="1600" b="1" spc="-114" dirty="0">
                <a:solidFill>
                  <a:srgbClr val="900090"/>
                </a:solidFill>
                <a:latin typeface="FZLTZHB--B51-0"/>
                <a:cs typeface="FZLTZHB--B51-0"/>
              </a:rPr>
              <a:t>rang</a:t>
            </a:r>
            <a:r>
              <a:rPr sz="1600" b="1" spc="-13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600" b="1" spc="229" dirty="0">
                <a:latin typeface="FZLTZHB--B51-0"/>
                <a:cs typeface="FZLTZHB--B51-0"/>
              </a:rPr>
              <a:t>(1</a:t>
            </a:r>
            <a:r>
              <a:rPr sz="1600" b="1" spc="16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DARTS+1):</a:t>
            </a:r>
            <a:r>
              <a:rPr sz="1600" b="1" spc="-75" dirty="0">
                <a:latin typeface="FZLTZHB--B51-0"/>
                <a:cs typeface="FZLTZHB--B51-0"/>
              </a:rPr>
              <a:t> </a:t>
            </a:r>
            <a:r>
              <a:rPr sz="1600" b="1" spc="150" dirty="0">
                <a:latin typeface="FZLTZHB--B51-0"/>
                <a:cs typeface="FZLTZHB--B51-0"/>
              </a:rPr>
              <a:t>x</a:t>
            </a:r>
            <a:r>
              <a:rPr sz="1600" b="1" spc="8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65" dirty="0">
                <a:latin typeface="FZLTZHB--B51-0"/>
                <a:cs typeface="FZLTZHB--B51-0"/>
              </a:rPr>
              <a:t>ra</a:t>
            </a:r>
            <a:r>
              <a:rPr sz="1600" b="1" spc="-90" dirty="0">
                <a:latin typeface="FZLTZHB--B51-0"/>
                <a:cs typeface="FZLTZHB--B51-0"/>
              </a:rPr>
              <a:t>n</a:t>
            </a:r>
            <a:r>
              <a:rPr sz="1600" b="1" spc="-50" dirty="0">
                <a:latin typeface="FZLTZHB--B51-0"/>
                <a:cs typeface="FZLTZHB--B51-0"/>
              </a:rPr>
              <a:t>dom()</a:t>
            </a:r>
            <a:r>
              <a:rPr sz="1600" b="1" spc="-25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65" dirty="0">
                <a:latin typeface="FZLTZHB--B51-0"/>
                <a:cs typeface="FZLTZHB--B51-0"/>
              </a:rPr>
              <a:t>random</a:t>
            </a:r>
            <a:r>
              <a:rPr sz="1600" b="1" spc="-110" dirty="0">
                <a:latin typeface="FZLTZHB--B51-0"/>
                <a:cs typeface="FZLTZHB--B51-0"/>
              </a:rPr>
              <a:t>(</a:t>
            </a:r>
            <a:r>
              <a:rPr sz="1600" b="1" spc="245" dirty="0"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  <a:p>
            <a:pPr marL="457200">
              <a:lnSpc>
                <a:spcPct val="100000"/>
              </a:lnSpc>
              <a:spcBef>
                <a:spcPts val="765"/>
              </a:spcBef>
            </a:pP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85" dirty="0">
                <a:solidFill>
                  <a:srgbClr val="900090"/>
                </a:solidFill>
                <a:latin typeface="FZLTZHB--B51-0"/>
                <a:cs typeface="FZLTZHB--B51-0"/>
              </a:rPr>
              <a:t>po</a:t>
            </a:r>
            <a:r>
              <a:rPr sz="1600" b="1" spc="-395" dirty="0">
                <a:solidFill>
                  <a:srgbClr val="900090"/>
                </a:solidFill>
                <a:latin typeface="FZLTZHB--B51-0"/>
                <a:cs typeface="FZLTZHB--B51-0"/>
              </a:rPr>
              <a:t>w</a:t>
            </a:r>
            <a:r>
              <a:rPr sz="1600" b="1" spc="40" dirty="0">
                <a:latin typeface="FZLTZHB--B51-0"/>
                <a:cs typeface="FZLTZHB--B51-0"/>
              </a:rPr>
              <a:t>(</a:t>
            </a:r>
            <a:r>
              <a:rPr sz="1600" b="1" spc="75" dirty="0">
                <a:latin typeface="FZLTZHB--B51-0"/>
                <a:cs typeface="FZLTZHB--B51-0"/>
              </a:rPr>
              <a:t>x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70" dirty="0">
                <a:latin typeface="FZLTZHB--B51-0"/>
                <a:cs typeface="FZLTZHB--B51-0"/>
              </a:rPr>
              <a:t>2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95" dirty="0">
                <a:latin typeface="FZLTZHB--B51-0"/>
                <a:cs typeface="FZLTZHB--B51-0"/>
              </a:rPr>
              <a:t>y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*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2</a:t>
            </a:r>
            <a:r>
              <a:rPr sz="1600" b="1" spc="60" dirty="0">
                <a:latin typeface="FZLTZHB--B51-0"/>
                <a:cs typeface="FZLTZHB--B51-0"/>
              </a:rPr>
              <a:t>,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5" dirty="0">
                <a:latin typeface="FZLTZHB--B51-0"/>
                <a:cs typeface="FZLTZHB--B51-0"/>
              </a:rPr>
              <a:t>0.5)</a:t>
            </a:r>
            <a:endParaRPr sz="1600">
              <a:latin typeface="FZLTZHB--B51-0"/>
              <a:cs typeface="FZLTZHB--B51-0"/>
            </a:endParaRPr>
          </a:p>
          <a:p>
            <a:pPr marL="902335" marR="1449705" indent="-445134">
              <a:lnSpc>
                <a:spcPct val="140000"/>
              </a:lnSpc>
            </a:pPr>
            <a:r>
              <a:rPr sz="1600" b="1" i="1" spc="-9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600" b="1" i="1" spc="-90" dirty="0">
                <a:solidFill>
                  <a:srgbClr val="FF7700"/>
                </a:solidFill>
                <a:latin typeface="Menlo"/>
                <a:cs typeface="Menlo"/>
              </a:rPr>
              <a:t>f </a:t>
            </a:r>
            <a:r>
              <a:rPr sz="1600" b="1" spc="114" dirty="0">
                <a:latin typeface="FZLTZHB--B51-0"/>
                <a:cs typeface="FZLTZHB--B51-0"/>
              </a:rPr>
              <a:t>dis</a:t>
            </a:r>
            <a:r>
              <a:rPr sz="1600" b="1" spc="85" dirty="0">
                <a:latin typeface="FZLTZHB--B51-0"/>
                <a:cs typeface="FZLTZHB--B51-0"/>
              </a:rPr>
              <a:t>t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20" dirty="0">
                <a:latin typeface="FZLTZHB--B51-0"/>
                <a:cs typeface="FZLTZHB--B51-0"/>
              </a:rPr>
              <a:t>&lt;</a:t>
            </a:r>
            <a:r>
              <a:rPr sz="1600" b="1" spc="-204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1.0:</a:t>
            </a:r>
            <a:r>
              <a:rPr sz="1600" b="1" spc="70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25" dirty="0">
                <a:latin typeface="FZLTZHB--B51-0"/>
                <a:cs typeface="FZLTZHB--B51-0"/>
              </a:rPr>
              <a:t> </a:t>
            </a:r>
            <a:r>
              <a:rPr sz="1600" b="1" spc="95" dirty="0">
                <a:latin typeface="FZLTZHB--B51-0"/>
                <a:cs typeface="FZLTZHB--B51-0"/>
              </a:rPr>
              <a:t>hit</a:t>
            </a:r>
            <a:r>
              <a:rPr sz="1600" b="1" spc="140" dirty="0">
                <a:latin typeface="FZLTZHB--B51-0"/>
                <a:cs typeface="FZLTZHB--B51-0"/>
              </a:rPr>
              <a:t>s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15" dirty="0">
                <a:latin typeface="FZLTZHB--B51-0"/>
                <a:cs typeface="FZLTZHB--B51-0"/>
              </a:rPr>
              <a:t>+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40" dirty="0"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 marR="523240">
              <a:lnSpc>
                <a:spcPct val="140000"/>
              </a:lnSpc>
            </a:pPr>
            <a:r>
              <a:rPr sz="1600" b="1" spc="185" dirty="0">
                <a:latin typeface="FZLTZHB--B51-0"/>
                <a:cs typeface="FZLTZHB--B51-0"/>
              </a:rPr>
              <a:t>p</a:t>
            </a:r>
            <a:r>
              <a:rPr sz="1600" b="1" spc="75" dirty="0">
                <a:latin typeface="FZLTZHB--B51-0"/>
                <a:cs typeface="FZLTZHB--B51-0"/>
              </a:rPr>
              <a:t>i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195" dirty="0">
                <a:latin typeface="FZLTZHB--B51-0"/>
                <a:cs typeface="FZLTZHB--B51-0"/>
              </a:rPr>
              <a:t>=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-200" dirty="0">
                <a:latin typeface="FZLTZHB--B51-0"/>
                <a:cs typeface="FZLTZHB--B51-0"/>
              </a:rPr>
              <a:t>4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5" dirty="0">
                <a:latin typeface="FZLTZHB--B51-0"/>
                <a:cs typeface="FZLTZHB--B51-0"/>
              </a:rPr>
              <a:t>*</a:t>
            </a:r>
            <a:r>
              <a:rPr sz="1600" b="1" dirty="0">
                <a:latin typeface="FZLTZHB--B51-0"/>
                <a:cs typeface="FZLTZHB--B51-0"/>
              </a:rPr>
              <a:t> </a:t>
            </a:r>
            <a:r>
              <a:rPr sz="1600" b="1" spc="-15" dirty="0">
                <a:latin typeface="FZLTZHB--B51-0"/>
                <a:cs typeface="FZLTZHB--B51-0"/>
              </a:rPr>
              <a:t> </a:t>
            </a:r>
            <a:r>
              <a:rPr sz="1600" b="1" spc="120" dirty="0">
                <a:latin typeface="FZLTZHB--B51-0"/>
                <a:cs typeface="FZLTZHB--B51-0"/>
              </a:rPr>
              <a:t>(hit</a:t>
            </a:r>
            <a:r>
              <a:rPr sz="1600" b="1" spc="165" dirty="0">
                <a:latin typeface="FZLTZHB--B51-0"/>
                <a:cs typeface="FZLTZHB--B51-0"/>
              </a:rPr>
              <a:t>s</a:t>
            </a:r>
            <a:r>
              <a:rPr sz="1600" b="1" spc="-185" dirty="0">
                <a:latin typeface="FZLTZHB--B51-0"/>
                <a:cs typeface="FZLTZHB--B51-0"/>
              </a:rPr>
              <a:t>/DARTS)</a:t>
            </a:r>
            <a:r>
              <a:rPr sz="1600" b="1" spc="-80" dirty="0">
                <a:latin typeface="FZLTZHB--B51-0"/>
                <a:cs typeface="FZLTZHB--B51-0"/>
              </a:rPr>
              <a:t> </a:t>
            </a: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圆周率值是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80" dirty="0">
                <a:latin typeface="FZLTZHB--B51-0"/>
                <a:cs typeface="FZLTZHB--B51-0"/>
              </a:rPr>
              <a:t>.format(pi))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291" y="4657786"/>
            <a:ext cx="590232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0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1600" b="1" spc="240" dirty="0">
                <a:latin typeface="FZLTZHB--B51-0"/>
                <a:cs typeface="FZLTZHB--B51-0"/>
              </a:rPr>
              <a:t>(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spc="-5" dirty="0">
                <a:solidFill>
                  <a:srgbClr val="1DB41D"/>
                </a:solidFill>
                <a:latin typeface="Arial Unicode MS"/>
                <a:cs typeface="Arial Unicode MS"/>
              </a:rPr>
              <a:t>运行时间是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6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6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:.5</a:t>
            </a:r>
            <a:r>
              <a:rPr sz="1600" spc="70" dirty="0">
                <a:solidFill>
                  <a:srgbClr val="1DB41D"/>
                </a:solidFill>
                <a:latin typeface="Microsoft Sans Serif"/>
                <a:cs typeface="Microsoft Sans Serif"/>
              </a:rPr>
              <a:t>f</a:t>
            </a:r>
            <a:r>
              <a:rPr sz="16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600" spc="-65" dirty="0">
                <a:solidFill>
                  <a:srgbClr val="1DB41D"/>
                </a:solidFill>
                <a:latin typeface="Microsoft Sans Serif"/>
                <a:cs typeface="Microsoft Sans Serif"/>
              </a:rPr>
              <a:t>s</a:t>
            </a:r>
            <a:r>
              <a:rPr sz="1600" b="1" spc="21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600" b="1" spc="30" dirty="0">
                <a:latin typeface="FZLTZHB--B51-0"/>
                <a:cs typeface="FZLTZHB--B51-0"/>
              </a:rPr>
              <a:t>.format(</a:t>
            </a:r>
            <a:r>
              <a:rPr sz="1600" b="1" spc="-50" dirty="0">
                <a:latin typeface="FZLTZHB--B51-0"/>
                <a:cs typeface="FZLTZHB--B51-0"/>
              </a:rPr>
              <a:t>perf_counter</a:t>
            </a:r>
            <a:r>
              <a:rPr sz="1600" b="1" spc="240" dirty="0">
                <a:latin typeface="FZLTZHB--B51-0"/>
                <a:cs typeface="FZLTZHB--B51-0"/>
              </a:rPr>
              <a:t>()</a:t>
            </a:r>
            <a:r>
              <a:rPr sz="1600" b="1" spc="-225" dirty="0">
                <a:latin typeface="FZLTZHB--B51-0"/>
                <a:cs typeface="FZLTZHB--B51-0"/>
              </a:rPr>
              <a:t>-</a:t>
            </a:r>
            <a:r>
              <a:rPr sz="1600" b="1" spc="130" dirty="0">
                <a:latin typeface="FZLTZHB--B51-0"/>
                <a:cs typeface="FZLTZHB--B51-0"/>
              </a:rPr>
              <a:t>start))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0803" y="1531620"/>
            <a:ext cx="1561596" cy="1511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43680" y="1992240"/>
            <a:ext cx="59563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b="1" dirty="0">
                <a:solidFill>
                  <a:srgbClr val="FF0000"/>
                </a:solidFill>
                <a:latin typeface="Palatino"/>
                <a:cs typeface="Palatino"/>
              </a:rPr>
              <a:t>π</a:t>
            </a:r>
            <a:endParaRPr sz="6600">
              <a:latin typeface="Palatino"/>
              <a:cs typeface="Palati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6262" y="243687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1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759" y="2436114"/>
            <a:ext cx="1270" cy="285750"/>
          </a:xfrm>
          <a:custGeom>
            <a:avLst/>
            <a:gdLst/>
            <a:ahLst/>
            <a:cxnLst/>
            <a:rect l="l" t="t" r="r" b="b"/>
            <a:pathLst>
              <a:path w="1270" h="285750">
                <a:moveTo>
                  <a:pt x="1003" y="0"/>
                </a:moveTo>
                <a:lnTo>
                  <a:pt x="0" y="28569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6815">
              <a:lnSpc>
                <a:spcPct val="100000"/>
              </a:lnSpc>
            </a:pP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32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356" y="16969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顺序结构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356" y="26113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356" y="3525779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3476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3476" y="170936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3476" y="170937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1951" y="170937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2714" y="1709166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39" h="1269">
                <a:moveTo>
                  <a:pt x="0" y="0"/>
                </a:moveTo>
                <a:lnTo>
                  <a:pt x="179997" y="9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0165" y="1474469"/>
            <a:ext cx="1381125" cy="475615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3"/>
                </a:moveTo>
                <a:lnTo>
                  <a:pt x="690372" y="0"/>
                </a:lnTo>
                <a:lnTo>
                  <a:pt x="1380744" y="237743"/>
                </a:lnTo>
                <a:lnTo>
                  <a:pt x="690372" y="475487"/>
                </a:lnTo>
                <a:lnTo>
                  <a:pt x="0" y="237743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7377" y="2721133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3705" y="27203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7377" y="2720339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272033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6615" y="2719571"/>
            <a:ext cx="1768475" cy="2540"/>
          </a:xfrm>
          <a:custGeom>
            <a:avLst/>
            <a:gdLst/>
            <a:ahLst/>
            <a:cxnLst/>
            <a:rect l="l" t="t" r="r" b="b"/>
            <a:pathLst>
              <a:path w="1768475" h="2539">
                <a:moveTo>
                  <a:pt x="1767852" y="2324"/>
                </a:moveTo>
                <a:lnTo>
                  <a:pt x="0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9530" y="145541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59529" y="1454658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0670" y="159293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19498" y="1605964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3324" y="1437491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33002" y="1754898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1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95650" y="1686305"/>
            <a:ext cx="1127760" cy="325120"/>
          </a:xfrm>
          <a:custGeom>
            <a:avLst/>
            <a:gdLst/>
            <a:ahLst/>
            <a:cxnLst/>
            <a:rect l="l" t="t" r="r" b="b"/>
            <a:pathLst>
              <a:path w="1127760" h="325119">
                <a:moveTo>
                  <a:pt x="0" y="0"/>
                </a:moveTo>
                <a:lnTo>
                  <a:pt x="1127760" y="0"/>
                </a:lnTo>
                <a:lnTo>
                  <a:pt x="1127760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61054" y="202387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61053" y="2023110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22194" y="216138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533002" y="2315113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2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295650" y="2247138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61054" y="258013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61053" y="2579370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22194" y="271764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7286" y="1699260"/>
            <a:ext cx="0" cy="412115"/>
          </a:xfrm>
          <a:custGeom>
            <a:avLst/>
            <a:gdLst/>
            <a:ahLst/>
            <a:cxnLst/>
            <a:rect l="l" t="t" r="r" b="b"/>
            <a:pathLst>
              <a:path h="412114">
                <a:moveTo>
                  <a:pt x="0" y="0"/>
                </a:moveTo>
                <a:lnTo>
                  <a:pt x="0" y="411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7285" y="169849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20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8426" y="203379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65815" y="2180357"/>
            <a:ext cx="5162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4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53405" y="2111501"/>
            <a:ext cx="1127760" cy="325120"/>
          </a:xfrm>
          <a:custGeom>
            <a:avLst/>
            <a:gdLst/>
            <a:ahLst/>
            <a:cxnLst/>
            <a:rect l="l" t="t" r="r" b="b"/>
            <a:pathLst>
              <a:path w="1127760" h="325119">
                <a:moveTo>
                  <a:pt x="0" y="0"/>
                </a:moveTo>
                <a:lnTo>
                  <a:pt x="1127760" y="0"/>
                </a:lnTo>
                <a:lnTo>
                  <a:pt x="1127760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21462" y="2182850"/>
            <a:ext cx="5041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-5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01433" y="2116073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59" h="326389">
                <a:moveTo>
                  <a:pt x="0" y="0"/>
                </a:moveTo>
                <a:lnTo>
                  <a:pt x="1127759" y="0"/>
                </a:lnTo>
                <a:lnTo>
                  <a:pt x="1127759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84719" y="1709285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4719" y="170928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6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4719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3195" y="170928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6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3957" y="1709171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40" h="1269">
                <a:moveTo>
                  <a:pt x="0" y="876"/>
                </a:moveTo>
                <a:lnTo>
                  <a:pt x="179997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5529" y="1699260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5">
                <a:moveTo>
                  <a:pt x="0" y="0"/>
                </a:moveTo>
                <a:lnTo>
                  <a:pt x="0" y="406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65314" y="1698498"/>
            <a:ext cx="635" cy="356235"/>
          </a:xfrm>
          <a:custGeom>
            <a:avLst/>
            <a:gdLst/>
            <a:ahLst/>
            <a:cxnLst/>
            <a:rect l="l" t="t" r="r" b="b"/>
            <a:pathLst>
              <a:path w="634" h="356235">
                <a:moveTo>
                  <a:pt x="0" y="0"/>
                </a:moveTo>
                <a:lnTo>
                  <a:pt x="381" y="35624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6808" y="20288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6"/>
                </a:moveTo>
                <a:lnTo>
                  <a:pt x="38938" y="77762"/>
                </a:lnTo>
                <a:lnTo>
                  <a:pt x="64782" y="25946"/>
                </a:lnTo>
                <a:lnTo>
                  <a:pt x="38887" y="25946"/>
                </a:lnTo>
                <a:lnTo>
                  <a:pt x="0" y="76"/>
                </a:lnTo>
                <a:close/>
              </a:path>
              <a:path w="78104" h="78105">
                <a:moveTo>
                  <a:pt x="77724" y="0"/>
                </a:moveTo>
                <a:lnTo>
                  <a:pt x="38887" y="25946"/>
                </a:lnTo>
                <a:lnTo>
                  <a:pt x="64782" y="25946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6076" y="2450589"/>
            <a:ext cx="1905" cy="281305"/>
          </a:xfrm>
          <a:custGeom>
            <a:avLst/>
            <a:gdLst/>
            <a:ahLst/>
            <a:cxnLst/>
            <a:rect l="l" t="t" r="r" b="b"/>
            <a:pathLst>
              <a:path w="1904" h="281305">
                <a:moveTo>
                  <a:pt x="0" y="280888"/>
                </a:moveTo>
                <a:lnTo>
                  <a:pt x="1524" y="280888"/>
                </a:lnTo>
                <a:lnTo>
                  <a:pt x="1524" y="0"/>
                </a:lnTo>
                <a:lnTo>
                  <a:pt x="0" y="0"/>
                </a:lnTo>
                <a:lnTo>
                  <a:pt x="0" y="28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53885" y="2449829"/>
            <a:ext cx="26034" cy="282575"/>
          </a:xfrm>
          <a:custGeom>
            <a:avLst/>
            <a:gdLst/>
            <a:ahLst/>
            <a:cxnLst/>
            <a:rect l="l" t="t" r="r" b="b"/>
            <a:pathLst>
              <a:path w="26034" h="282575">
                <a:moveTo>
                  <a:pt x="0" y="282409"/>
                </a:moveTo>
                <a:lnTo>
                  <a:pt x="25907" y="282409"/>
                </a:lnTo>
                <a:lnTo>
                  <a:pt x="25907" y="0"/>
                </a:lnTo>
                <a:lnTo>
                  <a:pt x="0" y="0"/>
                </a:lnTo>
                <a:lnTo>
                  <a:pt x="0" y="282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0538" y="125729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90538" y="1256538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51678" y="139481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4"/>
                </a:lnTo>
                <a:lnTo>
                  <a:pt x="64769" y="25908"/>
                </a:lnTo>
                <a:lnTo>
                  <a:pt x="38861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8"/>
                </a:lnTo>
                <a:lnTo>
                  <a:pt x="64769" y="2590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81202" y="1431963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87490" y="272643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7490" y="272567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48632" y="286395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3"/>
                </a:lnTo>
                <a:lnTo>
                  <a:pt x="64769" y="25907"/>
                </a:lnTo>
                <a:lnTo>
                  <a:pt x="38861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7"/>
                </a:lnTo>
                <a:lnTo>
                  <a:pt x="64769" y="25907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55560" y="3774944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54608" y="3774185"/>
            <a:ext cx="1905" cy="321945"/>
          </a:xfrm>
          <a:custGeom>
            <a:avLst/>
            <a:gdLst/>
            <a:ahLst/>
            <a:cxnLst/>
            <a:rect l="l" t="t" r="r" b="b"/>
            <a:pathLst>
              <a:path w="1904" h="321945">
                <a:moveTo>
                  <a:pt x="1904" y="0"/>
                </a:moveTo>
                <a:lnTo>
                  <a:pt x="0" y="32164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7744" y="409651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7744" y="4095076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47744" y="4095071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06650" y="4095071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4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6982" y="4082796"/>
            <a:ext cx="461009" cy="26034"/>
          </a:xfrm>
          <a:custGeom>
            <a:avLst/>
            <a:gdLst/>
            <a:ahLst/>
            <a:cxnLst/>
            <a:rect l="l" t="t" r="r" b="b"/>
            <a:pathLst>
              <a:path w="461010" h="26035">
                <a:moveTo>
                  <a:pt x="0" y="25996"/>
                </a:moveTo>
                <a:lnTo>
                  <a:pt x="460425" y="25996"/>
                </a:lnTo>
                <a:lnTo>
                  <a:pt x="460425" y="0"/>
                </a:lnTo>
                <a:lnTo>
                  <a:pt x="0" y="0"/>
                </a:lnTo>
                <a:lnTo>
                  <a:pt x="0" y="259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16373" y="3859529"/>
            <a:ext cx="1381125" cy="475615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4"/>
                </a:moveTo>
                <a:lnTo>
                  <a:pt x="690372" y="0"/>
                </a:lnTo>
                <a:lnTo>
                  <a:pt x="1380744" y="237744"/>
                </a:lnTo>
                <a:lnTo>
                  <a:pt x="690372" y="475488"/>
                </a:lnTo>
                <a:lnTo>
                  <a:pt x="0" y="237744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934578" y="3990769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86506" y="3944366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055364" y="324002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55078" y="3227829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55364" y="3238501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8250" y="3238501"/>
            <a:ext cx="0" cy="1905"/>
          </a:xfrm>
          <a:custGeom>
            <a:avLst/>
            <a:gdLst/>
            <a:ahLst/>
            <a:cxnLst/>
            <a:rect l="l" t="t" r="r" b="b"/>
            <a:pathLst>
              <a:path h="1905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54602" y="3239261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2591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1289" y="320039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25908" y="38862"/>
                </a:ln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3782614" y="3517267"/>
            <a:ext cx="5607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语句块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492246" y="3448050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04174" y="3055618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0"/>
                </a:moveTo>
                <a:lnTo>
                  <a:pt x="0" y="800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02173" y="3054857"/>
            <a:ext cx="3810" cy="750570"/>
          </a:xfrm>
          <a:custGeom>
            <a:avLst/>
            <a:gdLst/>
            <a:ahLst/>
            <a:cxnLst/>
            <a:rect l="l" t="t" r="r" b="b"/>
            <a:pathLst>
              <a:path w="3810" h="750570">
                <a:moveTo>
                  <a:pt x="0" y="0"/>
                </a:moveTo>
                <a:lnTo>
                  <a:pt x="3746" y="75058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66931" y="377934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380"/>
                </a:moveTo>
                <a:lnTo>
                  <a:pt x="39242" y="77914"/>
                </a:lnTo>
                <a:lnTo>
                  <a:pt x="64834" y="26098"/>
                </a:lnTo>
                <a:lnTo>
                  <a:pt x="38988" y="26098"/>
                </a:lnTo>
                <a:lnTo>
                  <a:pt x="0" y="380"/>
                </a:lnTo>
                <a:close/>
              </a:path>
              <a:path w="78104" h="78104">
                <a:moveTo>
                  <a:pt x="77723" y="0"/>
                </a:moveTo>
                <a:lnTo>
                  <a:pt x="38988" y="26098"/>
                </a:lnTo>
                <a:lnTo>
                  <a:pt x="64834" y="2609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14365" y="433577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14364" y="4335017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5505" y="447329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54602" y="3227070"/>
            <a:ext cx="1270" cy="222250"/>
          </a:xfrm>
          <a:custGeom>
            <a:avLst/>
            <a:gdLst/>
            <a:ahLst/>
            <a:cxnLst/>
            <a:rect l="l" t="t" r="r" b="b"/>
            <a:pathLst>
              <a:path w="1270" h="222250">
                <a:moveTo>
                  <a:pt x="0" y="0"/>
                </a:moveTo>
                <a:lnTo>
                  <a:pt x="952" y="2216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497135" y="4317088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649084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73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理解方法思维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数学思维：找到公式，利用公式求解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计算思维：抽象一种过程，用计算机自动化求解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212975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谁更准确？	（不好说</a:t>
            </a:r>
            <a:r>
              <a:rPr sz="2400" b="1" spc="-85" dirty="0">
                <a:latin typeface="Arial"/>
                <a:cs typeface="Arial"/>
              </a:rPr>
              <a:t>…</a:t>
            </a:r>
            <a:r>
              <a:rPr sz="2400" b="1" dirty="0">
                <a:latin typeface="Heiti SC"/>
                <a:cs typeface="Heiti SC"/>
              </a:rPr>
              <a:t>）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483" y="1603177"/>
            <a:ext cx="5816600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197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程序运行时间分析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35" dirty="0">
                <a:latin typeface="Arial"/>
                <a:cs typeface="Arial"/>
              </a:rPr>
              <a:t>me</a:t>
            </a:r>
            <a:r>
              <a:rPr sz="2400" b="1" dirty="0">
                <a:latin typeface="Heiti SC"/>
                <a:cs typeface="Heiti SC"/>
              </a:rPr>
              <a:t>库的计时方法获得程序运行时间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改变撒点数量，理解程序运行时间的分布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初步掌握简单的程序性能分析方法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682752"/>
            <a:ext cx="2470391" cy="2461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/>
              <a:t>举一反三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5099" y="2114076"/>
            <a:ext cx="2159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243" y="3540236"/>
            <a:ext cx="603948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不求解圆周率，而是某个特定图形的面积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在工程计算中寻找蒙特卡罗方法的应用场景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4403" y="808523"/>
            <a:ext cx="2269490" cy="2159635"/>
          </a:xfrm>
          <a:custGeom>
            <a:avLst/>
            <a:gdLst/>
            <a:ahLst/>
            <a:cxnLst/>
            <a:rect l="l" t="t" r="r" b="b"/>
            <a:pathLst>
              <a:path w="2269490" h="2159635">
                <a:moveTo>
                  <a:pt x="2156282" y="2159466"/>
                </a:moveTo>
                <a:lnTo>
                  <a:pt x="2173440" y="2045541"/>
                </a:lnTo>
                <a:lnTo>
                  <a:pt x="2190242" y="1931921"/>
                </a:lnTo>
                <a:lnTo>
                  <a:pt x="2206334" y="1818910"/>
                </a:lnTo>
                <a:lnTo>
                  <a:pt x="2221358" y="1706813"/>
                </a:lnTo>
                <a:lnTo>
                  <a:pt x="2234960" y="1595935"/>
                </a:lnTo>
                <a:lnTo>
                  <a:pt x="2246784" y="1486581"/>
                </a:lnTo>
                <a:lnTo>
                  <a:pt x="2256474" y="1379054"/>
                </a:lnTo>
                <a:lnTo>
                  <a:pt x="2263675" y="1273661"/>
                </a:lnTo>
                <a:lnTo>
                  <a:pt x="2268031" y="1170705"/>
                </a:lnTo>
                <a:lnTo>
                  <a:pt x="2269186" y="1070491"/>
                </a:lnTo>
                <a:lnTo>
                  <a:pt x="2266786" y="973323"/>
                </a:lnTo>
                <a:lnTo>
                  <a:pt x="2260473" y="879507"/>
                </a:lnTo>
                <a:lnTo>
                  <a:pt x="2249893" y="789348"/>
                </a:lnTo>
                <a:lnTo>
                  <a:pt x="2234690" y="703149"/>
                </a:lnTo>
                <a:lnTo>
                  <a:pt x="2214509" y="621215"/>
                </a:lnTo>
                <a:lnTo>
                  <a:pt x="2188993" y="543852"/>
                </a:lnTo>
                <a:lnTo>
                  <a:pt x="2157787" y="471363"/>
                </a:lnTo>
                <a:lnTo>
                  <a:pt x="2120536" y="404053"/>
                </a:lnTo>
                <a:lnTo>
                  <a:pt x="2076884" y="342228"/>
                </a:lnTo>
                <a:lnTo>
                  <a:pt x="2026475" y="286191"/>
                </a:lnTo>
                <a:lnTo>
                  <a:pt x="1969070" y="236146"/>
                </a:lnTo>
                <a:lnTo>
                  <a:pt x="1904909" y="191890"/>
                </a:lnTo>
                <a:lnTo>
                  <a:pt x="1834346" y="153118"/>
                </a:lnTo>
                <a:lnTo>
                  <a:pt x="1757738" y="119526"/>
                </a:lnTo>
                <a:lnTo>
                  <a:pt x="1675439" y="90808"/>
                </a:lnTo>
                <a:lnTo>
                  <a:pt x="1587807" y="66661"/>
                </a:lnTo>
                <a:lnTo>
                  <a:pt x="1495195" y="46779"/>
                </a:lnTo>
                <a:lnTo>
                  <a:pt x="1397961" y="30857"/>
                </a:lnTo>
                <a:lnTo>
                  <a:pt x="1296459" y="18592"/>
                </a:lnTo>
                <a:lnTo>
                  <a:pt x="1191045" y="9679"/>
                </a:lnTo>
                <a:lnTo>
                  <a:pt x="1082075" y="3812"/>
                </a:lnTo>
                <a:lnTo>
                  <a:pt x="969905" y="687"/>
                </a:lnTo>
                <a:lnTo>
                  <a:pt x="854890" y="0"/>
                </a:lnTo>
                <a:lnTo>
                  <a:pt x="737385" y="1445"/>
                </a:lnTo>
                <a:lnTo>
                  <a:pt x="617747" y="4718"/>
                </a:lnTo>
                <a:lnTo>
                  <a:pt x="496331" y="9515"/>
                </a:lnTo>
                <a:lnTo>
                  <a:pt x="373493" y="15531"/>
                </a:lnTo>
                <a:lnTo>
                  <a:pt x="249587" y="22460"/>
                </a:lnTo>
                <a:lnTo>
                  <a:pt x="124971" y="29999"/>
                </a:lnTo>
                <a:lnTo>
                  <a:pt x="0" y="37842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90500" y="1585398"/>
            <a:ext cx="594042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方法论</a:t>
            </a:r>
            <a:endParaRPr sz="2400" dirty="0">
              <a:latin typeface="Heiti SC"/>
              <a:cs typeface="Heiti SC"/>
            </a:endParaRPr>
          </a:p>
          <a:p>
            <a:pPr marL="12700" marR="737870" indent="813435">
              <a:lnSpc>
                <a:spcPct val="18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程序的控制语法及结构 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实践能力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26135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学会编写带有条件判断及循环的程序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2244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40462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4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练习与作业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94142" y="4035837"/>
            <a:ext cx="875359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40462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第</a:t>
            </a:r>
            <a:r>
              <a:rPr sz="3200" spc="100" dirty="0">
                <a:latin typeface="Microsoft Sans Serif"/>
                <a:cs typeface="Microsoft Sans Serif"/>
              </a:rPr>
              <a:t>4</a:t>
            </a:r>
            <a:r>
              <a:rPr sz="3200" dirty="0">
                <a:latin typeface="Arial Unicode MS"/>
                <a:cs typeface="Arial Unicode MS"/>
              </a:rPr>
              <a:t>章</a:t>
            </a:r>
            <a:r>
              <a:rPr sz="3200" spc="45" dirty="0">
                <a:latin typeface="Arial Unicode MS"/>
                <a:cs typeface="Arial Unicode MS"/>
              </a:rPr>
              <a:t> 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6948" y="1577242"/>
            <a:ext cx="15722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练习</a:t>
            </a:r>
            <a:r>
              <a:rPr sz="2400" b="1" spc="105" dirty="0">
                <a:solidFill>
                  <a:srgbClr val="007EDE"/>
                </a:solidFill>
                <a:latin typeface="Heiti SC"/>
                <a:cs typeface="Heiti SC"/>
              </a:rPr>
              <a:t> 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可选</a:t>
            </a:r>
            <a:r>
              <a:rPr sz="2400" b="1" spc="135" dirty="0">
                <a:solidFill>
                  <a:srgbClr val="007EDE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0764" y="2235611"/>
            <a:ext cx="13512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5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68000" y="2235611"/>
            <a:ext cx="19977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spc="140" dirty="0">
                <a:latin typeface="Arial"/>
                <a:cs typeface="Arial"/>
              </a:rPr>
              <a:t>123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6948" y="2893978"/>
            <a:ext cx="6350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7EDE"/>
                </a:solidFill>
                <a:latin typeface="Heiti SC"/>
                <a:cs typeface="Heiti SC"/>
              </a:rPr>
              <a:t>测验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0764" y="3552346"/>
            <a:ext cx="2872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道单选</a:t>
            </a:r>
            <a:r>
              <a:rPr sz="2400" b="1" spc="280" dirty="0">
                <a:latin typeface="Arial"/>
                <a:cs typeface="Arial"/>
              </a:rPr>
              <a:t>+2</a:t>
            </a:r>
            <a:r>
              <a:rPr sz="2400" b="1" dirty="0">
                <a:latin typeface="Heiti SC"/>
                <a:cs typeface="Heiti SC"/>
              </a:rPr>
              <a:t>道编程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88952" y="3552346"/>
            <a:ext cx="19977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0" dirty="0">
                <a:latin typeface="Arial"/>
                <a:cs typeface="Arial"/>
              </a:rPr>
              <a:t>@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5" dirty="0">
                <a:latin typeface="Arial"/>
                <a:cs typeface="Arial"/>
              </a:rPr>
              <a:t>y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85" dirty="0">
                <a:latin typeface="Arial"/>
                <a:cs typeface="Arial"/>
              </a:rPr>
              <a:t>o</a:t>
            </a:r>
            <a:r>
              <a:rPr sz="2400" b="1" spc="100" dirty="0">
                <a:latin typeface="Arial"/>
                <a:cs typeface="Arial"/>
              </a:rPr>
              <a:t>n</a:t>
            </a:r>
            <a:r>
              <a:rPr sz="2400" b="1" spc="140" dirty="0">
                <a:latin typeface="Arial"/>
                <a:cs typeface="Arial"/>
              </a:rPr>
              <a:t>123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8112" y="2114035"/>
            <a:ext cx="1187450" cy="1258570"/>
          </a:xfrm>
          <a:custGeom>
            <a:avLst/>
            <a:gdLst/>
            <a:ahLst/>
            <a:cxnLst/>
            <a:rect l="l" t="t" r="r" b="b"/>
            <a:pathLst>
              <a:path w="1187450" h="1258570">
                <a:moveTo>
                  <a:pt x="311875" y="896620"/>
                </a:moveTo>
                <a:lnTo>
                  <a:pt x="247561" y="919480"/>
                </a:lnTo>
                <a:lnTo>
                  <a:pt x="225733" y="925830"/>
                </a:lnTo>
                <a:lnTo>
                  <a:pt x="161394" y="948690"/>
                </a:lnTo>
                <a:lnTo>
                  <a:pt x="121112" y="966470"/>
                </a:lnTo>
                <a:lnTo>
                  <a:pt x="84462" y="988060"/>
                </a:lnTo>
                <a:lnTo>
                  <a:pt x="52770" y="1012190"/>
                </a:lnTo>
                <a:lnTo>
                  <a:pt x="27358" y="1043940"/>
                </a:lnTo>
                <a:lnTo>
                  <a:pt x="9552" y="1080770"/>
                </a:lnTo>
                <a:lnTo>
                  <a:pt x="676" y="1125220"/>
                </a:lnTo>
                <a:lnTo>
                  <a:pt x="0" y="1150620"/>
                </a:lnTo>
                <a:lnTo>
                  <a:pt x="1508" y="1162050"/>
                </a:lnTo>
                <a:lnTo>
                  <a:pt x="15119" y="1210310"/>
                </a:lnTo>
                <a:lnTo>
                  <a:pt x="26034" y="1234440"/>
                </a:lnTo>
                <a:lnTo>
                  <a:pt x="32411" y="1247140"/>
                </a:lnTo>
                <a:lnTo>
                  <a:pt x="39358" y="1258570"/>
                </a:lnTo>
                <a:lnTo>
                  <a:pt x="311875" y="1258570"/>
                </a:lnTo>
                <a:lnTo>
                  <a:pt x="311875" y="896620"/>
                </a:lnTo>
                <a:close/>
              </a:path>
              <a:path w="1187450" h="1258570">
                <a:moveTo>
                  <a:pt x="311875" y="580390"/>
                </a:moveTo>
                <a:lnTo>
                  <a:pt x="311875" y="624840"/>
                </a:lnTo>
                <a:lnTo>
                  <a:pt x="316878" y="628650"/>
                </a:lnTo>
                <a:lnTo>
                  <a:pt x="321870" y="629920"/>
                </a:lnTo>
                <a:lnTo>
                  <a:pt x="329422" y="638810"/>
                </a:lnTo>
                <a:lnTo>
                  <a:pt x="334264" y="648970"/>
                </a:lnTo>
                <a:lnTo>
                  <a:pt x="339478" y="659130"/>
                </a:lnTo>
                <a:lnTo>
                  <a:pt x="345196" y="669290"/>
                </a:lnTo>
                <a:lnTo>
                  <a:pt x="351546" y="680720"/>
                </a:lnTo>
                <a:lnTo>
                  <a:pt x="358657" y="693420"/>
                </a:lnTo>
                <a:lnTo>
                  <a:pt x="366661" y="706120"/>
                </a:lnTo>
                <a:lnTo>
                  <a:pt x="372145" y="716280"/>
                </a:lnTo>
                <a:lnTo>
                  <a:pt x="378151" y="726440"/>
                </a:lnTo>
                <a:lnTo>
                  <a:pt x="384614" y="737870"/>
                </a:lnTo>
                <a:lnTo>
                  <a:pt x="391467" y="748030"/>
                </a:lnTo>
                <a:lnTo>
                  <a:pt x="398645" y="759460"/>
                </a:lnTo>
                <a:lnTo>
                  <a:pt x="406081" y="769620"/>
                </a:lnTo>
                <a:lnTo>
                  <a:pt x="413711" y="781050"/>
                </a:lnTo>
                <a:lnTo>
                  <a:pt x="421469" y="792480"/>
                </a:lnTo>
                <a:lnTo>
                  <a:pt x="418291" y="803910"/>
                </a:lnTo>
                <a:lnTo>
                  <a:pt x="414124" y="815340"/>
                </a:lnTo>
                <a:lnTo>
                  <a:pt x="385976" y="855980"/>
                </a:lnTo>
                <a:lnTo>
                  <a:pt x="350573" y="881380"/>
                </a:lnTo>
                <a:lnTo>
                  <a:pt x="335624" y="887730"/>
                </a:lnTo>
                <a:lnTo>
                  <a:pt x="328131" y="891540"/>
                </a:lnTo>
                <a:lnTo>
                  <a:pt x="320625" y="894080"/>
                </a:lnTo>
                <a:lnTo>
                  <a:pt x="311875" y="896620"/>
                </a:lnTo>
                <a:lnTo>
                  <a:pt x="311875" y="1258570"/>
                </a:lnTo>
                <a:lnTo>
                  <a:pt x="593142" y="1258570"/>
                </a:lnTo>
                <a:lnTo>
                  <a:pt x="593142" y="1214120"/>
                </a:lnTo>
                <a:lnTo>
                  <a:pt x="584391" y="1212850"/>
                </a:lnTo>
                <a:lnTo>
                  <a:pt x="578143" y="1205230"/>
                </a:lnTo>
                <a:lnTo>
                  <a:pt x="578143" y="1186180"/>
                </a:lnTo>
                <a:lnTo>
                  <a:pt x="584391" y="1178560"/>
                </a:lnTo>
                <a:lnTo>
                  <a:pt x="593142" y="1178560"/>
                </a:lnTo>
                <a:lnTo>
                  <a:pt x="593142" y="1165860"/>
                </a:lnTo>
                <a:lnTo>
                  <a:pt x="584391" y="1164590"/>
                </a:lnTo>
                <a:lnTo>
                  <a:pt x="578143" y="1156970"/>
                </a:lnTo>
                <a:lnTo>
                  <a:pt x="578143" y="1137920"/>
                </a:lnTo>
                <a:lnTo>
                  <a:pt x="584391" y="1129030"/>
                </a:lnTo>
                <a:lnTo>
                  <a:pt x="593142" y="1129030"/>
                </a:lnTo>
                <a:lnTo>
                  <a:pt x="593142" y="1109980"/>
                </a:lnTo>
                <a:lnTo>
                  <a:pt x="554928" y="1096010"/>
                </a:lnTo>
                <a:lnTo>
                  <a:pt x="519630" y="1078230"/>
                </a:lnTo>
                <a:lnTo>
                  <a:pt x="486452" y="1056640"/>
                </a:lnTo>
                <a:lnTo>
                  <a:pt x="444141" y="1018540"/>
                </a:lnTo>
                <a:lnTo>
                  <a:pt x="412822" y="982980"/>
                </a:lnTo>
                <a:lnTo>
                  <a:pt x="391699" y="953770"/>
                </a:lnTo>
                <a:lnTo>
                  <a:pt x="380975" y="938530"/>
                </a:lnTo>
                <a:lnTo>
                  <a:pt x="370105" y="922020"/>
                </a:lnTo>
                <a:lnTo>
                  <a:pt x="381696" y="916940"/>
                </a:lnTo>
                <a:lnTo>
                  <a:pt x="392580" y="910590"/>
                </a:lnTo>
                <a:lnTo>
                  <a:pt x="421642" y="885190"/>
                </a:lnTo>
                <a:lnTo>
                  <a:pt x="446685" y="855980"/>
                </a:lnTo>
                <a:lnTo>
                  <a:pt x="462013" y="834390"/>
                </a:lnTo>
                <a:lnTo>
                  <a:pt x="469463" y="824230"/>
                </a:lnTo>
                <a:lnTo>
                  <a:pt x="592653" y="824230"/>
                </a:lnTo>
                <a:lnTo>
                  <a:pt x="592069" y="769620"/>
                </a:lnTo>
                <a:lnTo>
                  <a:pt x="551683" y="769620"/>
                </a:lnTo>
                <a:lnTo>
                  <a:pt x="538534" y="767080"/>
                </a:lnTo>
                <a:lnTo>
                  <a:pt x="501302" y="745490"/>
                </a:lnTo>
                <a:lnTo>
                  <a:pt x="475766" y="703580"/>
                </a:lnTo>
                <a:lnTo>
                  <a:pt x="473983" y="690880"/>
                </a:lnTo>
                <a:lnTo>
                  <a:pt x="474129" y="678180"/>
                </a:lnTo>
                <a:lnTo>
                  <a:pt x="504040" y="643890"/>
                </a:lnTo>
                <a:lnTo>
                  <a:pt x="545119" y="628650"/>
                </a:lnTo>
                <a:lnTo>
                  <a:pt x="593142" y="623570"/>
                </a:lnTo>
                <a:lnTo>
                  <a:pt x="593142" y="622300"/>
                </a:lnTo>
                <a:lnTo>
                  <a:pt x="427697" y="622300"/>
                </a:lnTo>
                <a:lnTo>
                  <a:pt x="418704" y="619760"/>
                </a:lnTo>
                <a:lnTo>
                  <a:pt x="410493" y="614680"/>
                </a:lnTo>
                <a:lnTo>
                  <a:pt x="403035" y="607060"/>
                </a:lnTo>
                <a:lnTo>
                  <a:pt x="396304" y="596900"/>
                </a:lnTo>
                <a:lnTo>
                  <a:pt x="332144" y="596900"/>
                </a:lnTo>
                <a:lnTo>
                  <a:pt x="321447" y="589280"/>
                </a:lnTo>
                <a:lnTo>
                  <a:pt x="311875" y="580390"/>
                </a:lnTo>
                <a:close/>
              </a:path>
              <a:path w="1187450" h="1258570">
                <a:moveTo>
                  <a:pt x="773626" y="815340"/>
                </a:moveTo>
                <a:lnTo>
                  <a:pt x="732762" y="815340"/>
                </a:lnTo>
                <a:lnTo>
                  <a:pt x="737539" y="828040"/>
                </a:lnTo>
                <a:lnTo>
                  <a:pt x="755637" y="864870"/>
                </a:lnTo>
                <a:lnTo>
                  <a:pt x="779725" y="895350"/>
                </a:lnTo>
                <a:lnTo>
                  <a:pt x="821907" y="923290"/>
                </a:lnTo>
                <a:lnTo>
                  <a:pt x="810282" y="937260"/>
                </a:lnTo>
                <a:lnTo>
                  <a:pt x="798997" y="951230"/>
                </a:lnTo>
                <a:lnTo>
                  <a:pt x="787999" y="965200"/>
                </a:lnTo>
                <a:lnTo>
                  <a:pt x="777235" y="976630"/>
                </a:lnTo>
                <a:lnTo>
                  <a:pt x="725044" y="1031240"/>
                </a:lnTo>
                <a:lnTo>
                  <a:pt x="693111" y="1056640"/>
                </a:lnTo>
                <a:lnTo>
                  <a:pt x="658949" y="1079500"/>
                </a:lnTo>
                <a:lnTo>
                  <a:pt x="621116" y="1098550"/>
                </a:lnTo>
                <a:lnTo>
                  <a:pt x="593142" y="1109980"/>
                </a:lnTo>
                <a:lnTo>
                  <a:pt x="593142" y="1129030"/>
                </a:lnTo>
                <a:lnTo>
                  <a:pt x="604394" y="1129030"/>
                </a:lnTo>
                <a:lnTo>
                  <a:pt x="611899" y="1136650"/>
                </a:lnTo>
                <a:lnTo>
                  <a:pt x="611899" y="1156970"/>
                </a:lnTo>
                <a:lnTo>
                  <a:pt x="604394" y="1165860"/>
                </a:lnTo>
                <a:lnTo>
                  <a:pt x="593142" y="1165860"/>
                </a:lnTo>
                <a:lnTo>
                  <a:pt x="593142" y="1178560"/>
                </a:lnTo>
                <a:lnTo>
                  <a:pt x="604394" y="1178560"/>
                </a:lnTo>
                <a:lnTo>
                  <a:pt x="611899" y="1184910"/>
                </a:lnTo>
                <a:lnTo>
                  <a:pt x="611899" y="1205230"/>
                </a:lnTo>
                <a:lnTo>
                  <a:pt x="604394" y="1214120"/>
                </a:lnTo>
                <a:lnTo>
                  <a:pt x="593142" y="1214120"/>
                </a:lnTo>
                <a:lnTo>
                  <a:pt x="593142" y="1258570"/>
                </a:lnTo>
                <a:lnTo>
                  <a:pt x="875666" y="1258570"/>
                </a:lnTo>
                <a:lnTo>
                  <a:pt x="875475" y="897890"/>
                </a:lnTo>
                <a:lnTo>
                  <a:pt x="866432" y="894080"/>
                </a:lnTo>
                <a:lnTo>
                  <a:pt x="855338" y="890270"/>
                </a:lnTo>
                <a:lnTo>
                  <a:pt x="840189" y="882650"/>
                </a:lnTo>
                <a:lnTo>
                  <a:pt x="826692" y="876300"/>
                </a:lnTo>
                <a:lnTo>
                  <a:pt x="814708" y="867410"/>
                </a:lnTo>
                <a:lnTo>
                  <a:pt x="804165" y="859790"/>
                </a:lnTo>
                <a:lnTo>
                  <a:pt x="794990" y="849630"/>
                </a:lnTo>
                <a:lnTo>
                  <a:pt x="787112" y="840740"/>
                </a:lnTo>
                <a:lnTo>
                  <a:pt x="780457" y="829310"/>
                </a:lnTo>
                <a:lnTo>
                  <a:pt x="774953" y="819150"/>
                </a:lnTo>
                <a:lnTo>
                  <a:pt x="773626" y="815340"/>
                </a:lnTo>
                <a:close/>
              </a:path>
              <a:path w="1187450" h="1258570">
                <a:moveTo>
                  <a:pt x="875666" y="897890"/>
                </a:moveTo>
                <a:lnTo>
                  <a:pt x="875666" y="1258570"/>
                </a:lnTo>
                <a:lnTo>
                  <a:pt x="1153011" y="1248410"/>
                </a:lnTo>
                <a:lnTo>
                  <a:pt x="1170537" y="1211580"/>
                </a:lnTo>
                <a:lnTo>
                  <a:pt x="1184527" y="1164590"/>
                </a:lnTo>
                <a:lnTo>
                  <a:pt x="1186943" y="1140460"/>
                </a:lnTo>
                <a:lnTo>
                  <a:pt x="1186350" y="1116330"/>
                </a:lnTo>
                <a:lnTo>
                  <a:pt x="1177617" y="1074420"/>
                </a:lnTo>
                <a:lnTo>
                  <a:pt x="1159924" y="1038860"/>
                </a:lnTo>
                <a:lnTo>
                  <a:pt x="1134601" y="1009650"/>
                </a:lnTo>
                <a:lnTo>
                  <a:pt x="1102974" y="985520"/>
                </a:lnTo>
                <a:lnTo>
                  <a:pt x="1066370" y="966470"/>
                </a:lnTo>
                <a:lnTo>
                  <a:pt x="1026118" y="948690"/>
                </a:lnTo>
                <a:lnTo>
                  <a:pt x="983544" y="933450"/>
                </a:lnTo>
                <a:lnTo>
                  <a:pt x="961802" y="927100"/>
                </a:lnTo>
                <a:lnTo>
                  <a:pt x="939977" y="919480"/>
                </a:lnTo>
                <a:lnTo>
                  <a:pt x="918235" y="913130"/>
                </a:lnTo>
                <a:lnTo>
                  <a:pt x="875666" y="897890"/>
                </a:lnTo>
                <a:close/>
              </a:path>
              <a:path w="1187450" h="1258570">
                <a:moveTo>
                  <a:pt x="592653" y="824230"/>
                </a:moveTo>
                <a:lnTo>
                  <a:pt x="469463" y="824230"/>
                </a:lnTo>
                <a:lnTo>
                  <a:pt x="494089" y="839470"/>
                </a:lnTo>
                <a:lnTo>
                  <a:pt x="542636" y="862330"/>
                </a:lnTo>
                <a:lnTo>
                  <a:pt x="575715" y="869950"/>
                </a:lnTo>
                <a:lnTo>
                  <a:pt x="593142" y="869950"/>
                </a:lnTo>
                <a:lnTo>
                  <a:pt x="592653" y="824230"/>
                </a:lnTo>
                <a:close/>
              </a:path>
              <a:path w="1187450" h="1258570">
                <a:moveTo>
                  <a:pt x="594399" y="750570"/>
                </a:moveTo>
                <a:lnTo>
                  <a:pt x="593142" y="750570"/>
                </a:lnTo>
                <a:lnTo>
                  <a:pt x="593142" y="869950"/>
                </a:lnTo>
                <a:lnTo>
                  <a:pt x="613730" y="869950"/>
                </a:lnTo>
                <a:lnTo>
                  <a:pt x="635474" y="864870"/>
                </a:lnTo>
                <a:lnTo>
                  <a:pt x="695504" y="839470"/>
                </a:lnTo>
                <a:lnTo>
                  <a:pt x="732762" y="815340"/>
                </a:lnTo>
                <a:lnTo>
                  <a:pt x="773626" y="815340"/>
                </a:lnTo>
                <a:lnTo>
                  <a:pt x="770529" y="806450"/>
                </a:lnTo>
                <a:lnTo>
                  <a:pt x="767112" y="795020"/>
                </a:lnTo>
                <a:lnTo>
                  <a:pt x="764629" y="782320"/>
                </a:lnTo>
                <a:lnTo>
                  <a:pt x="773085" y="773430"/>
                </a:lnTo>
                <a:lnTo>
                  <a:pt x="776612" y="769620"/>
                </a:lnTo>
                <a:lnTo>
                  <a:pt x="635428" y="769620"/>
                </a:lnTo>
                <a:lnTo>
                  <a:pt x="624716" y="767080"/>
                </a:lnTo>
                <a:lnTo>
                  <a:pt x="614774" y="759460"/>
                </a:lnTo>
                <a:lnTo>
                  <a:pt x="604902" y="753110"/>
                </a:lnTo>
                <a:lnTo>
                  <a:pt x="594399" y="750570"/>
                </a:lnTo>
                <a:close/>
              </a:path>
              <a:path w="1187450" h="1258570">
                <a:moveTo>
                  <a:pt x="591866" y="750570"/>
                </a:moveTo>
                <a:lnTo>
                  <a:pt x="582156" y="753110"/>
                </a:lnTo>
                <a:lnTo>
                  <a:pt x="572731" y="759460"/>
                </a:lnTo>
                <a:lnTo>
                  <a:pt x="562827" y="765810"/>
                </a:lnTo>
                <a:lnTo>
                  <a:pt x="551683" y="769620"/>
                </a:lnTo>
                <a:lnTo>
                  <a:pt x="592069" y="769620"/>
                </a:lnTo>
                <a:lnTo>
                  <a:pt x="591866" y="750570"/>
                </a:lnTo>
                <a:close/>
              </a:path>
              <a:path w="1187450" h="1258570">
                <a:moveTo>
                  <a:pt x="640755" y="579120"/>
                </a:moveTo>
                <a:lnTo>
                  <a:pt x="610020" y="579120"/>
                </a:lnTo>
                <a:lnTo>
                  <a:pt x="593142" y="581660"/>
                </a:lnTo>
                <a:lnTo>
                  <a:pt x="606487" y="624840"/>
                </a:lnTo>
                <a:lnTo>
                  <a:pt x="622446" y="626110"/>
                </a:lnTo>
                <a:lnTo>
                  <a:pt x="637852" y="628650"/>
                </a:lnTo>
                <a:lnTo>
                  <a:pt x="678081" y="643890"/>
                </a:lnTo>
                <a:lnTo>
                  <a:pt x="707759" y="683260"/>
                </a:lnTo>
                <a:lnTo>
                  <a:pt x="709117" y="697230"/>
                </a:lnTo>
                <a:lnTo>
                  <a:pt x="707271" y="707390"/>
                </a:lnTo>
                <a:lnTo>
                  <a:pt x="680173" y="748030"/>
                </a:lnTo>
                <a:lnTo>
                  <a:pt x="635428" y="769620"/>
                </a:lnTo>
                <a:lnTo>
                  <a:pt x="776612" y="769620"/>
                </a:lnTo>
                <a:lnTo>
                  <a:pt x="804255" y="734060"/>
                </a:lnTo>
                <a:lnTo>
                  <a:pt x="823729" y="699770"/>
                </a:lnTo>
                <a:lnTo>
                  <a:pt x="829263" y="688340"/>
                </a:lnTo>
                <a:lnTo>
                  <a:pt x="848892" y="655320"/>
                </a:lnTo>
                <a:lnTo>
                  <a:pt x="860667" y="632460"/>
                </a:lnTo>
                <a:lnTo>
                  <a:pt x="875666" y="624840"/>
                </a:lnTo>
                <a:lnTo>
                  <a:pt x="875542" y="622300"/>
                </a:lnTo>
                <a:lnTo>
                  <a:pt x="753025" y="622300"/>
                </a:lnTo>
                <a:lnTo>
                  <a:pt x="744026" y="621030"/>
                </a:lnTo>
                <a:lnTo>
                  <a:pt x="734404" y="615950"/>
                </a:lnTo>
                <a:lnTo>
                  <a:pt x="733159" y="613410"/>
                </a:lnTo>
                <a:lnTo>
                  <a:pt x="730657" y="612140"/>
                </a:lnTo>
                <a:lnTo>
                  <a:pt x="726370" y="609600"/>
                </a:lnTo>
                <a:lnTo>
                  <a:pt x="718723" y="603250"/>
                </a:lnTo>
                <a:lnTo>
                  <a:pt x="710244" y="598170"/>
                </a:lnTo>
                <a:lnTo>
                  <a:pt x="667597" y="582930"/>
                </a:lnTo>
                <a:lnTo>
                  <a:pt x="654653" y="580390"/>
                </a:lnTo>
                <a:lnTo>
                  <a:pt x="640755" y="579120"/>
                </a:lnTo>
                <a:close/>
              </a:path>
              <a:path w="1187450" h="1258570">
                <a:moveTo>
                  <a:pt x="310965" y="163830"/>
                </a:moveTo>
                <a:lnTo>
                  <a:pt x="305946" y="176530"/>
                </a:lnTo>
                <a:lnTo>
                  <a:pt x="301246" y="187960"/>
                </a:lnTo>
                <a:lnTo>
                  <a:pt x="296858" y="199390"/>
                </a:lnTo>
                <a:lnTo>
                  <a:pt x="292772" y="212090"/>
                </a:lnTo>
                <a:lnTo>
                  <a:pt x="288979" y="224790"/>
                </a:lnTo>
                <a:lnTo>
                  <a:pt x="285471" y="236220"/>
                </a:lnTo>
                <a:lnTo>
                  <a:pt x="276565" y="274320"/>
                </a:lnTo>
                <a:lnTo>
                  <a:pt x="269899" y="312420"/>
                </a:lnTo>
                <a:lnTo>
                  <a:pt x="265235" y="350520"/>
                </a:lnTo>
                <a:lnTo>
                  <a:pt x="263119" y="374650"/>
                </a:lnTo>
                <a:lnTo>
                  <a:pt x="259879" y="381000"/>
                </a:lnTo>
                <a:lnTo>
                  <a:pt x="245572" y="427990"/>
                </a:lnTo>
                <a:lnTo>
                  <a:pt x="241374" y="471170"/>
                </a:lnTo>
                <a:lnTo>
                  <a:pt x="241689" y="481330"/>
                </a:lnTo>
                <a:lnTo>
                  <a:pt x="247017" y="519430"/>
                </a:lnTo>
                <a:lnTo>
                  <a:pt x="257607" y="556260"/>
                </a:lnTo>
                <a:lnTo>
                  <a:pt x="283043" y="600710"/>
                </a:lnTo>
                <a:lnTo>
                  <a:pt x="311875" y="624840"/>
                </a:lnTo>
                <a:lnTo>
                  <a:pt x="310756" y="579120"/>
                </a:lnTo>
                <a:lnTo>
                  <a:pt x="304477" y="570230"/>
                </a:lnTo>
                <a:lnTo>
                  <a:pt x="298809" y="561340"/>
                </a:lnTo>
                <a:lnTo>
                  <a:pt x="282628" y="515620"/>
                </a:lnTo>
                <a:lnTo>
                  <a:pt x="277816" y="469900"/>
                </a:lnTo>
                <a:lnTo>
                  <a:pt x="277785" y="464820"/>
                </a:lnTo>
                <a:lnTo>
                  <a:pt x="278493" y="452120"/>
                </a:lnTo>
                <a:lnTo>
                  <a:pt x="285541" y="412750"/>
                </a:lnTo>
                <a:lnTo>
                  <a:pt x="304114" y="375920"/>
                </a:lnTo>
                <a:lnTo>
                  <a:pt x="311875" y="370840"/>
                </a:lnTo>
                <a:lnTo>
                  <a:pt x="310965" y="163830"/>
                </a:lnTo>
                <a:close/>
              </a:path>
              <a:path w="1187450" h="1258570">
                <a:moveTo>
                  <a:pt x="565422" y="577850"/>
                </a:moveTo>
                <a:lnTo>
                  <a:pt x="550114" y="577850"/>
                </a:lnTo>
                <a:lnTo>
                  <a:pt x="522468" y="580390"/>
                </a:lnTo>
                <a:lnTo>
                  <a:pt x="510083" y="584200"/>
                </a:lnTo>
                <a:lnTo>
                  <a:pt x="498625" y="586740"/>
                </a:lnTo>
                <a:lnTo>
                  <a:pt x="461570" y="605790"/>
                </a:lnTo>
                <a:lnTo>
                  <a:pt x="454381" y="610870"/>
                </a:lnTo>
                <a:lnTo>
                  <a:pt x="451879" y="612140"/>
                </a:lnTo>
                <a:lnTo>
                  <a:pt x="448133" y="615950"/>
                </a:lnTo>
                <a:lnTo>
                  <a:pt x="437497" y="621030"/>
                </a:lnTo>
                <a:lnTo>
                  <a:pt x="427697" y="622300"/>
                </a:lnTo>
                <a:lnTo>
                  <a:pt x="593142" y="622300"/>
                </a:lnTo>
                <a:lnTo>
                  <a:pt x="593142" y="581660"/>
                </a:lnTo>
                <a:lnTo>
                  <a:pt x="581754" y="580390"/>
                </a:lnTo>
                <a:lnTo>
                  <a:pt x="565422" y="577850"/>
                </a:lnTo>
                <a:close/>
              </a:path>
              <a:path w="1187450" h="1258570">
                <a:moveTo>
                  <a:pt x="651930" y="0"/>
                </a:moveTo>
                <a:lnTo>
                  <a:pt x="633017" y="0"/>
                </a:lnTo>
                <a:lnTo>
                  <a:pt x="613423" y="1270"/>
                </a:lnTo>
                <a:lnTo>
                  <a:pt x="593142" y="3810"/>
                </a:lnTo>
                <a:lnTo>
                  <a:pt x="593142" y="278130"/>
                </a:lnTo>
                <a:lnTo>
                  <a:pt x="612917" y="290830"/>
                </a:lnTo>
                <a:lnTo>
                  <a:pt x="632685" y="304800"/>
                </a:lnTo>
                <a:lnTo>
                  <a:pt x="642657" y="312420"/>
                </a:lnTo>
                <a:lnTo>
                  <a:pt x="662962" y="325120"/>
                </a:lnTo>
                <a:lnTo>
                  <a:pt x="673368" y="332740"/>
                </a:lnTo>
                <a:lnTo>
                  <a:pt x="683991" y="339090"/>
                </a:lnTo>
                <a:lnTo>
                  <a:pt x="694869" y="344170"/>
                </a:lnTo>
                <a:lnTo>
                  <a:pt x="706037" y="350520"/>
                </a:lnTo>
                <a:lnTo>
                  <a:pt x="741651" y="365760"/>
                </a:lnTo>
                <a:lnTo>
                  <a:pt x="781198" y="377190"/>
                </a:lnTo>
                <a:lnTo>
                  <a:pt x="825666" y="382270"/>
                </a:lnTo>
                <a:lnTo>
                  <a:pt x="825306" y="398780"/>
                </a:lnTo>
                <a:lnTo>
                  <a:pt x="822052" y="452120"/>
                </a:lnTo>
                <a:lnTo>
                  <a:pt x="815222" y="505460"/>
                </a:lnTo>
                <a:lnTo>
                  <a:pt x="804409" y="554990"/>
                </a:lnTo>
                <a:lnTo>
                  <a:pt x="789209" y="594360"/>
                </a:lnTo>
                <a:lnTo>
                  <a:pt x="761417" y="621030"/>
                </a:lnTo>
                <a:lnTo>
                  <a:pt x="753025" y="622300"/>
                </a:lnTo>
                <a:lnTo>
                  <a:pt x="875542" y="622300"/>
                </a:lnTo>
                <a:lnTo>
                  <a:pt x="874121" y="593090"/>
                </a:lnTo>
                <a:lnTo>
                  <a:pt x="854439" y="593090"/>
                </a:lnTo>
                <a:lnTo>
                  <a:pt x="843598" y="590550"/>
                </a:lnTo>
                <a:lnTo>
                  <a:pt x="841102" y="544830"/>
                </a:lnTo>
                <a:lnTo>
                  <a:pt x="840426" y="515620"/>
                </a:lnTo>
                <a:lnTo>
                  <a:pt x="840524" y="490220"/>
                </a:lnTo>
                <a:lnTo>
                  <a:pt x="842910" y="444500"/>
                </a:lnTo>
                <a:lnTo>
                  <a:pt x="850360" y="397510"/>
                </a:lnTo>
                <a:lnTo>
                  <a:pt x="875666" y="368300"/>
                </a:lnTo>
                <a:lnTo>
                  <a:pt x="875666" y="173990"/>
                </a:lnTo>
                <a:lnTo>
                  <a:pt x="858405" y="138430"/>
                </a:lnTo>
                <a:lnTo>
                  <a:pt x="828180" y="91440"/>
                </a:lnTo>
                <a:lnTo>
                  <a:pt x="792598" y="54610"/>
                </a:lnTo>
                <a:lnTo>
                  <a:pt x="751481" y="25400"/>
                </a:lnTo>
                <a:lnTo>
                  <a:pt x="704651" y="7620"/>
                </a:lnTo>
                <a:lnTo>
                  <a:pt x="670169" y="1270"/>
                </a:lnTo>
                <a:lnTo>
                  <a:pt x="651930" y="0"/>
                </a:lnTo>
                <a:close/>
              </a:path>
              <a:path w="1187450" h="1258570">
                <a:moveTo>
                  <a:pt x="875666" y="173990"/>
                </a:moveTo>
                <a:lnTo>
                  <a:pt x="881513" y="372110"/>
                </a:lnTo>
                <a:lnTo>
                  <a:pt x="888127" y="381000"/>
                </a:lnTo>
                <a:lnTo>
                  <a:pt x="894877" y="393700"/>
                </a:lnTo>
                <a:lnTo>
                  <a:pt x="907213" y="435610"/>
                </a:lnTo>
                <a:lnTo>
                  <a:pt x="909652" y="462280"/>
                </a:lnTo>
                <a:lnTo>
                  <a:pt x="909634" y="474980"/>
                </a:lnTo>
                <a:lnTo>
                  <a:pt x="904851" y="514350"/>
                </a:lnTo>
                <a:lnTo>
                  <a:pt x="888129" y="560070"/>
                </a:lnTo>
                <a:lnTo>
                  <a:pt x="875666" y="579120"/>
                </a:lnTo>
                <a:lnTo>
                  <a:pt x="882684" y="621030"/>
                </a:lnTo>
                <a:lnTo>
                  <a:pt x="910297" y="591820"/>
                </a:lnTo>
                <a:lnTo>
                  <a:pt x="931214" y="549910"/>
                </a:lnTo>
                <a:lnTo>
                  <a:pt x="942474" y="508000"/>
                </a:lnTo>
                <a:lnTo>
                  <a:pt x="944971" y="474980"/>
                </a:lnTo>
                <a:lnTo>
                  <a:pt x="944856" y="462280"/>
                </a:lnTo>
                <a:lnTo>
                  <a:pt x="939824" y="419100"/>
                </a:lnTo>
                <a:lnTo>
                  <a:pt x="923910" y="370840"/>
                </a:lnTo>
                <a:lnTo>
                  <a:pt x="922164" y="356870"/>
                </a:lnTo>
                <a:lnTo>
                  <a:pt x="920248" y="342900"/>
                </a:lnTo>
                <a:lnTo>
                  <a:pt x="918163" y="328930"/>
                </a:lnTo>
                <a:lnTo>
                  <a:pt x="915908" y="316230"/>
                </a:lnTo>
                <a:lnTo>
                  <a:pt x="913485" y="302260"/>
                </a:lnTo>
                <a:lnTo>
                  <a:pt x="910892" y="289560"/>
                </a:lnTo>
                <a:lnTo>
                  <a:pt x="908130" y="276860"/>
                </a:lnTo>
                <a:lnTo>
                  <a:pt x="905199" y="264160"/>
                </a:lnTo>
                <a:lnTo>
                  <a:pt x="902099" y="252730"/>
                </a:lnTo>
                <a:lnTo>
                  <a:pt x="898830" y="240030"/>
                </a:lnTo>
                <a:lnTo>
                  <a:pt x="884063" y="194310"/>
                </a:lnTo>
                <a:lnTo>
                  <a:pt x="879949" y="184150"/>
                </a:lnTo>
                <a:lnTo>
                  <a:pt x="875666" y="173990"/>
                </a:lnTo>
                <a:close/>
              </a:path>
              <a:path w="1187450" h="1258570">
                <a:moveTo>
                  <a:pt x="583616" y="5080"/>
                </a:moveTo>
                <a:lnTo>
                  <a:pt x="572834" y="7620"/>
                </a:lnTo>
                <a:lnTo>
                  <a:pt x="560877" y="10160"/>
                </a:lnTo>
                <a:lnTo>
                  <a:pt x="547298" y="12700"/>
                </a:lnTo>
                <a:lnTo>
                  <a:pt x="531653" y="16510"/>
                </a:lnTo>
                <a:lnTo>
                  <a:pt x="508199" y="21590"/>
                </a:lnTo>
                <a:lnTo>
                  <a:pt x="495305" y="24130"/>
                </a:lnTo>
                <a:lnTo>
                  <a:pt x="481067" y="27940"/>
                </a:lnTo>
                <a:lnTo>
                  <a:pt x="440036" y="35560"/>
                </a:lnTo>
                <a:lnTo>
                  <a:pt x="404250" y="52070"/>
                </a:lnTo>
                <a:lnTo>
                  <a:pt x="373336" y="74930"/>
                </a:lnTo>
                <a:lnTo>
                  <a:pt x="346920" y="104140"/>
                </a:lnTo>
                <a:lnTo>
                  <a:pt x="324629" y="137160"/>
                </a:lnTo>
                <a:lnTo>
                  <a:pt x="311875" y="162560"/>
                </a:lnTo>
                <a:lnTo>
                  <a:pt x="316648" y="370840"/>
                </a:lnTo>
                <a:lnTo>
                  <a:pt x="323738" y="374650"/>
                </a:lnTo>
                <a:lnTo>
                  <a:pt x="330470" y="382270"/>
                </a:lnTo>
                <a:lnTo>
                  <a:pt x="343446" y="426720"/>
                </a:lnTo>
                <a:lnTo>
                  <a:pt x="346236" y="464820"/>
                </a:lnTo>
                <a:lnTo>
                  <a:pt x="346327" y="482600"/>
                </a:lnTo>
                <a:lnTo>
                  <a:pt x="346201" y="487680"/>
                </a:lnTo>
                <a:lnTo>
                  <a:pt x="342496" y="537210"/>
                </a:lnTo>
                <a:lnTo>
                  <a:pt x="335399" y="581660"/>
                </a:lnTo>
                <a:lnTo>
                  <a:pt x="332144" y="596900"/>
                </a:lnTo>
                <a:lnTo>
                  <a:pt x="396304" y="596900"/>
                </a:lnTo>
                <a:lnTo>
                  <a:pt x="380197" y="553720"/>
                </a:lnTo>
                <a:lnTo>
                  <a:pt x="369651" y="497840"/>
                </a:lnTo>
                <a:lnTo>
                  <a:pt x="365347" y="457200"/>
                </a:lnTo>
                <a:lnTo>
                  <a:pt x="362971" y="416560"/>
                </a:lnTo>
                <a:lnTo>
                  <a:pt x="362420" y="394970"/>
                </a:lnTo>
                <a:lnTo>
                  <a:pt x="362545" y="360680"/>
                </a:lnTo>
                <a:lnTo>
                  <a:pt x="365225" y="318770"/>
                </a:lnTo>
                <a:lnTo>
                  <a:pt x="377938" y="270510"/>
                </a:lnTo>
                <a:lnTo>
                  <a:pt x="396502" y="234950"/>
                </a:lnTo>
                <a:lnTo>
                  <a:pt x="444615" y="217170"/>
                </a:lnTo>
                <a:lnTo>
                  <a:pt x="591015" y="217170"/>
                </a:lnTo>
                <a:lnTo>
                  <a:pt x="583616" y="5080"/>
                </a:lnTo>
                <a:close/>
              </a:path>
              <a:path w="1187450" h="1258570">
                <a:moveTo>
                  <a:pt x="873565" y="581660"/>
                </a:moveTo>
                <a:lnTo>
                  <a:pt x="864527" y="589280"/>
                </a:lnTo>
                <a:lnTo>
                  <a:pt x="854439" y="593090"/>
                </a:lnTo>
                <a:lnTo>
                  <a:pt x="874121" y="593090"/>
                </a:lnTo>
                <a:lnTo>
                  <a:pt x="873565" y="581660"/>
                </a:lnTo>
                <a:close/>
              </a:path>
              <a:path w="1187450" h="1258570">
                <a:moveTo>
                  <a:pt x="591015" y="217170"/>
                </a:moveTo>
                <a:lnTo>
                  <a:pt x="444615" y="217170"/>
                </a:lnTo>
                <a:lnTo>
                  <a:pt x="470219" y="219710"/>
                </a:lnTo>
                <a:lnTo>
                  <a:pt x="498115" y="227330"/>
                </a:lnTo>
                <a:lnTo>
                  <a:pt x="538993" y="243840"/>
                </a:lnTo>
                <a:lnTo>
                  <a:pt x="593142" y="278130"/>
                </a:lnTo>
                <a:lnTo>
                  <a:pt x="591015" y="217170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3"/>
            <a:ext cx="9143999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程序的分支结构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6011" y="1995973"/>
            <a:ext cx="3872229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第</a:t>
            </a:r>
            <a:r>
              <a:rPr sz="4400" spc="130" dirty="0">
                <a:latin typeface="Microsoft Sans Serif"/>
                <a:cs typeface="Microsoft Sans Serif"/>
              </a:rPr>
              <a:t>4</a:t>
            </a:r>
            <a:r>
              <a:rPr sz="4400" dirty="0">
                <a:latin typeface="Arial Unicode MS"/>
                <a:cs typeface="Arial Unicode MS"/>
              </a:rPr>
              <a:t>章</a:t>
            </a:r>
            <a:r>
              <a:rPr sz="4400" spc="55" dirty="0">
                <a:latin typeface="Arial Unicode MS"/>
                <a:cs typeface="Arial Unicode MS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课程导学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7586" y="1447950"/>
            <a:ext cx="2266315" cy="2585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单分支结构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二分支结构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多分支结构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条件判断及组合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程序的异常处理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单分支结构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单分支结构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4622" y="1529255"/>
            <a:ext cx="6731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根据判断条件结果而选择不同向前路径的运行方式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0311" y="2887241"/>
            <a:ext cx="198120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  <a:tab pos="180022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3919" y="3618761"/>
            <a:ext cx="127508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0797" y="2644901"/>
            <a:ext cx="1697989" cy="584200"/>
          </a:xfrm>
          <a:custGeom>
            <a:avLst/>
            <a:gdLst/>
            <a:ahLst/>
            <a:cxnLst/>
            <a:rect l="l" t="t" r="r" b="b"/>
            <a:pathLst>
              <a:path w="1697990" h="584200">
                <a:moveTo>
                  <a:pt x="0" y="291845"/>
                </a:moveTo>
                <a:lnTo>
                  <a:pt x="848868" y="0"/>
                </a:lnTo>
                <a:lnTo>
                  <a:pt x="1697736" y="291845"/>
                </a:lnTo>
                <a:lnTo>
                  <a:pt x="848868" y="583691"/>
                </a:lnTo>
                <a:lnTo>
                  <a:pt x="0" y="291845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91138" y="2820330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条件</a:t>
            </a:r>
            <a:r>
              <a:rPr sz="1800" b="1" spc="90" dirty="0">
                <a:latin typeface="Heiti SC"/>
                <a:cs typeface="Heiti SC"/>
              </a:rPr>
              <a:t> </a:t>
            </a:r>
            <a:r>
              <a:rPr sz="1800" b="1" spc="-2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3826" y="3269992"/>
            <a:ext cx="525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>
                <a:solidFill>
                  <a:srgbClr val="FF7700"/>
                </a:solidFill>
                <a:latin typeface="FZLTZHB--B51-0"/>
                <a:cs typeface="FZLTZHB--B51-0"/>
              </a:rPr>
              <a:t>True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09665" y="3229350"/>
            <a:ext cx="0" cy="408305"/>
          </a:xfrm>
          <a:custGeom>
            <a:avLst/>
            <a:gdLst/>
            <a:ahLst/>
            <a:cxnLst/>
            <a:rect l="l" t="t" r="r" b="b"/>
            <a:pathLst>
              <a:path h="408304">
                <a:moveTo>
                  <a:pt x="0" y="0"/>
                </a:moveTo>
                <a:lnTo>
                  <a:pt x="0" y="4080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9667" y="3228594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70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70808" y="3560389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63241" y="3716959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语句块</a:t>
            </a:r>
            <a:endParaRPr sz="1800">
              <a:latin typeface="Heiti SC"/>
              <a:cs typeface="Heiti S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37582" y="3638550"/>
            <a:ext cx="1343025" cy="402590"/>
          </a:xfrm>
          <a:custGeom>
            <a:avLst/>
            <a:gdLst/>
            <a:ahLst/>
            <a:cxnLst/>
            <a:rect l="l" t="t" r="r" b="b"/>
            <a:pathLst>
              <a:path w="1343025" h="402589">
                <a:moveTo>
                  <a:pt x="0" y="0"/>
                </a:moveTo>
                <a:lnTo>
                  <a:pt x="1342643" y="0"/>
                </a:lnTo>
                <a:lnTo>
                  <a:pt x="1342643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9665" y="2276855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09667" y="2276094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776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70810" y="256696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49062" y="2604398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7700"/>
                </a:solidFill>
                <a:latin typeface="FZLTZHB--B51-0"/>
                <a:cs typeface="FZLTZHB--B51-0"/>
              </a:rPr>
              <a:t>False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09666" y="4041646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5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09667" y="4040885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6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70801" y="438024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70631" y="2935985"/>
            <a:ext cx="1016000" cy="1329055"/>
          </a:xfrm>
          <a:custGeom>
            <a:avLst/>
            <a:gdLst/>
            <a:ahLst/>
            <a:cxnLst/>
            <a:rect l="l" t="t" r="r" b="b"/>
            <a:pathLst>
              <a:path w="1016000" h="1329054">
                <a:moveTo>
                  <a:pt x="786879" y="0"/>
                </a:moveTo>
                <a:lnTo>
                  <a:pt x="1015479" y="0"/>
                </a:lnTo>
                <a:lnTo>
                  <a:pt x="1015479" y="1328547"/>
                </a:lnTo>
                <a:lnTo>
                  <a:pt x="0" y="1328547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8808" y="422580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939" y="0"/>
                </a:moveTo>
                <a:lnTo>
                  <a:pt x="0" y="38430"/>
                </a:lnTo>
                <a:lnTo>
                  <a:pt x="77508" y="77724"/>
                </a:lnTo>
                <a:lnTo>
                  <a:pt x="51815" y="38722"/>
                </a:lnTo>
                <a:lnTo>
                  <a:pt x="7793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单分支结构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5422" y="1529255"/>
            <a:ext cx="1549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单分支示例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366" y="2624207"/>
            <a:ext cx="3558540" cy="1281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1080" algn="l"/>
                <a:tab pos="1358265" algn="l"/>
              </a:tabLst>
            </a:pP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400" b="1" spc="120" dirty="0">
                <a:solidFill>
                  <a:srgbClr val="8B0092"/>
                </a:solidFill>
                <a:latin typeface="FZLTZHB--B51-0"/>
                <a:cs typeface="FZLTZHB--B51-0"/>
              </a:rPr>
              <a:t>va</a:t>
            </a:r>
            <a:r>
              <a:rPr sz="2400" b="1" spc="60" dirty="0">
                <a:solidFill>
                  <a:srgbClr val="8B0092"/>
                </a:solidFill>
                <a:latin typeface="FZLTZHB--B51-0"/>
                <a:cs typeface="FZLTZHB--B51-0"/>
              </a:rPr>
              <a:t>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11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295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-285" dirty="0">
                <a:solidFill>
                  <a:srgbClr val="8B0092"/>
                </a:solidFill>
                <a:latin typeface="FZLTZHB--B51-0"/>
                <a:cs typeface="FZLTZHB--B51-0"/>
              </a:rPr>
              <a:t>p</a:t>
            </a:r>
            <a:r>
              <a:rPr sz="2400" b="1" spc="-275" dirty="0">
                <a:solidFill>
                  <a:srgbClr val="8B0092"/>
                </a:solidFill>
                <a:latin typeface="FZLTZHB--B51-0"/>
                <a:cs typeface="FZLTZHB--B51-0"/>
              </a:rPr>
              <a:t>u</a:t>
            </a:r>
            <a:r>
              <a:rPr sz="2400" b="1" spc="425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0" dirty="0">
                <a:latin typeface="FZLTZHB--B51-0"/>
                <a:cs typeface="FZLTZHB--B51-0"/>
              </a:rPr>
              <a:t>())</a:t>
            </a:r>
            <a:endParaRPr sz="2400">
              <a:latin typeface="FZLTZHB--B51-0"/>
              <a:cs typeface="FZLTZHB--B51-0"/>
            </a:endParaRPr>
          </a:p>
          <a:p>
            <a:pPr marL="685800" marR="440690" indent="-673735">
              <a:lnSpc>
                <a:spcPct val="130000"/>
              </a:lnSpc>
              <a:tabLst>
                <a:tab pos="1527175" algn="l"/>
                <a:tab pos="203136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99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r>
              <a:rPr sz="2400" b="1" spc="420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猜对了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0906" y="2861951"/>
            <a:ext cx="3427095" cy="805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135" dirty="0">
                <a:solidFill>
                  <a:srgbClr val="FF7700"/>
                </a:solidFill>
                <a:latin typeface="FZLTZHB--B51-0"/>
                <a:cs typeface="FZLTZHB--B51-0"/>
              </a:rPr>
              <a:t>Tr</a:t>
            </a:r>
            <a:r>
              <a:rPr sz="2400" b="1" spc="-145" dirty="0">
                <a:solidFill>
                  <a:srgbClr val="FF7700"/>
                </a:solidFill>
                <a:latin typeface="FZLTZHB--B51-0"/>
                <a:cs typeface="FZLTZHB--B51-0"/>
              </a:rPr>
              <a:t>u</a:t>
            </a:r>
            <a:r>
              <a:rPr sz="2400" b="1" spc="-275" dirty="0">
                <a:solidFill>
                  <a:srgbClr val="FF7700"/>
                </a:solidFill>
                <a:latin typeface="FZLTZHB--B51-0"/>
                <a:cs typeface="FZLTZHB--B51-0"/>
              </a:rPr>
              <a:t>e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5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条件正确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二分支结构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二分支结构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4622" y="1529255"/>
            <a:ext cx="6731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根据判断条件结果而选择不同向前路径的运行方式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6997" y="2387979"/>
            <a:ext cx="2116455" cy="210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85800" algn="l"/>
                <a:tab pos="180022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08497" y="2652522"/>
            <a:ext cx="1697989" cy="585470"/>
          </a:xfrm>
          <a:custGeom>
            <a:avLst/>
            <a:gdLst/>
            <a:ahLst/>
            <a:cxnLst/>
            <a:rect l="l" t="t" r="r" b="b"/>
            <a:pathLst>
              <a:path w="1697990" h="585469">
                <a:moveTo>
                  <a:pt x="0" y="292607"/>
                </a:moveTo>
                <a:lnTo>
                  <a:pt x="848868" y="0"/>
                </a:lnTo>
                <a:lnTo>
                  <a:pt x="1697736" y="292607"/>
                </a:lnTo>
                <a:lnTo>
                  <a:pt x="848868" y="585215"/>
                </a:lnTo>
                <a:lnTo>
                  <a:pt x="0" y="292607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9210" y="2828887"/>
            <a:ext cx="6597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条件</a:t>
            </a:r>
            <a:r>
              <a:rPr sz="1800" b="1" spc="90" dirty="0">
                <a:latin typeface="Heiti SC"/>
                <a:cs typeface="Heiti SC"/>
              </a:rPr>
              <a:t> </a:t>
            </a:r>
            <a:r>
              <a:rPr sz="1800" b="1" spc="-25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2154" y="2616752"/>
            <a:ext cx="525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>
                <a:solidFill>
                  <a:srgbClr val="FF7700"/>
                </a:solidFill>
                <a:latin typeface="FZLTZHB--B51-0"/>
                <a:cs typeface="FZLTZHB--B51-0"/>
              </a:rPr>
              <a:t>True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57365" y="2286000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07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57367" y="2285238"/>
            <a:ext cx="0" cy="316865"/>
          </a:xfrm>
          <a:custGeom>
            <a:avLst/>
            <a:gdLst/>
            <a:ahLst/>
            <a:cxnLst/>
            <a:rect l="l" t="t" r="r" b="b"/>
            <a:pathLst>
              <a:path h="316864">
                <a:moveTo>
                  <a:pt x="0" y="0"/>
                </a:moveTo>
                <a:lnTo>
                  <a:pt x="0" y="316776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8510" y="257611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95715" y="2600096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7700"/>
                </a:solidFill>
                <a:latin typeface="FZLTZHB--B51-0"/>
                <a:cs typeface="FZLTZHB--B51-0"/>
              </a:rPr>
              <a:t>False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66509" y="4168136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66508" y="4167378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7649" y="437768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6233" y="2945129"/>
            <a:ext cx="177800" cy="523240"/>
          </a:xfrm>
          <a:custGeom>
            <a:avLst/>
            <a:gdLst/>
            <a:ahLst/>
            <a:cxnLst/>
            <a:rect l="l" t="t" r="r" b="b"/>
            <a:pathLst>
              <a:path w="177800" h="523239">
                <a:moveTo>
                  <a:pt x="0" y="0"/>
                </a:moveTo>
                <a:lnTo>
                  <a:pt x="177355" y="0"/>
                </a:lnTo>
                <a:lnTo>
                  <a:pt x="177355" y="52289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4725" y="344212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1" y="77724"/>
                </a:lnTo>
                <a:lnTo>
                  <a:pt x="64769" y="25908"/>
                </a:lnTo>
                <a:lnTo>
                  <a:pt x="38861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3" y="0"/>
                </a:moveTo>
                <a:lnTo>
                  <a:pt x="38861" y="25908"/>
                </a:lnTo>
                <a:lnTo>
                  <a:pt x="64769" y="2590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49998" y="2945129"/>
            <a:ext cx="159385" cy="514350"/>
          </a:xfrm>
          <a:custGeom>
            <a:avLst/>
            <a:gdLst/>
            <a:ahLst/>
            <a:cxnLst/>
            <a:rect l="l" t="t" r="r" b="b"/>
            <a:pathLst>
              <a:path w="159385" h="514350">
                <a:moveTo>
                  <a:pt x="158978" y="0"/>
                </a:moveTo>
                <a:lnTo>
                  <a:pt x="0" y="0"/>
                </a:lnTo>
                <a:lnTo>
                  <a:pt x="0" y="51400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1140" y="343323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64964" y="3497579"/>
          <a:ext cx="3377182" cy="6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2335">
                <a:tc gridSpan="2"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语句块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7B1F"/>
                      </a:solidFill>
                      <a:prstDash val="solid"/>
                    </a:lnL>
                    <a:lnR w="25908">
                      <a:solidFill>
                        <a:srgbClr val="FF7B1F"/>
                      </a:solidFill>
                      <a:prstDash val="solid"/>
                    </a:lnR>
                    <a:lnT w="25908">
                      <a:solidFill>
                        <a:srgbClr val="FF7B1F"/>
                      </a:solidFill>
                      <a:prstDash val="solid"/>
                    </a:lnT>
                    <a:lnB w="25908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7B1F"/>
                      </a:solidFill>
                      <a:prstDash val="solid"/>
                    </a:lnL>
                    <a:lnR w="25908">
                      <a:solidFill>
                        <a:srgbClr val="FF7B1F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语句块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7B1F"/>
                      </a:solidFill>
                      <a:prstDash val="solid"/>
                    </a:lnL>
                    <a:lnR w="25908">
                      <a:solidFill>
                        <a:srgbClr val="FF7B1F"/>
                      </a:solidFill>
                      <a:prstDash val="solid"/>
                    </a:lnR>
                    <a:lnT w="25908">
                      <a:solidFill>
                        <a:srgbClr val="FF7B1F"/>
                      </a:solidFill>
                      <a:prstDash val="solid"/>
                    </a:lnT>
                    <a:lnB w="25908">
                      <a:solidFill>
                        <a:srgbClr val="FF7B1F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006FC0"/>
                      </a:solidFill>
                      <a:prstDash val="solid"/>
                    </a:lnR>
                    <a:lnT w="25908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006FC0"/>
                      </a:solidFill>
                      <a:prstDash val="solid"/>
                    </a:lnL>
                    <a:lnR w="25908">
                      <a:solidFill>
                        <a:srgbClr val="006FC0"/>
                      </a:solidFill>
                      <a:prstDash val="solid"/>
                    </a:lnR>
                    <a:lnT w="25908">
                      <a:solidFill>
                        <a:srgbClr val="FF7B1F"/>
                      </a:solidFill>
                      <a:prstDash val="solid"/>
                    </a:lnT>
                    <a:lnB w="25908">
                      <a:solidFill>
                        <a:srgbClr val="006FC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006FC0"/>
                      </a:solidFill>
                      <a:prstDash val="solid"/>
                    </a:lnL>
                    <a:lnT w="25908">
                      <a:solidFill>
                        <a:srgbClr val="FF7B1F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二分支结构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5422" y="1529255"/>
            <a:ext cx="15494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二分支示例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366" y="2328551"/>
            <a:ext cx="3558540" cy="223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1080" algn="l"/>
                <a:tab pos="1358265" algn="l"/>
              </a:tabLst>
            </a:pP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400" b="1" spc="120" dirty="0">
                <a:solidFill>
                  <a:srgbClr val="8B0092"/>
                </a:solidFill>
                <a:latin typeface="FZLTZHB--B51-0"/>
                <a:cs typeface="FZLTZHB--B51-0"/>
              </a:rPr>
              <a:t>va</a:t>
            </a:r>
            <a:r>
              <a:rPr sz="2400" b="1" spc="60" dirty="0">
                <a:solidFill>
                  <a:srgbClr val="8B0092"/>
                </a:solidFill>
                <a:latin typeface="FZLTZHB--B51-0"/>
                <a:cs typeface="FZLTZHB--B51-0"/>
              </a:rPr>
              <a:t>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11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295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-285" dirty="0">
                <a:solidFill>
                  <a:srgbClr val="8B0092"/>
                </a:solidFill>
                <a:latin typeface="FZLTZHB--B51-0"/>
                <a:cs typeface="FZLTZHB--B51-0"/>
              </a:rPr>
              <a:t>p</a:t>
            </a:r>
            <a:r>
              <a:rPr sz="2400" b="1" spc="-275" dirty="0">
                <a:solidFill>
                  <a:srgbClr val="8B0092"/>
                </a:solidFill>
                <a:latin typeface="FZLTZHB--B51-0"/>
                <a:cs typeface="FZLTZHB--B51-0"/>
              </a:rPr>
              <a:t>u</a:t>
            </a:r>
            <a:r>
              <a:rPr sz="2400" b="1" spc="425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0" dirty="0">
                <a:latin typeface="FZLTZHB--B51-0"/>
                <a:cs typeface="FZLTZHB--B51-0"/>
              </a:rPr>
              <a:t>())</a:t>
            </a:r>
            <a:endParaRPr sz="2400">
              <a:latin typeface="FZLTZHB--B51-0"/>
              <a:cs typeface="FZLTZHB--B51-0"/>
            </a:endParaRPr>
          </a:p>
          <a:p>
            <a:pPr marL="685800" marR="440690" indent="-673735">
              <a:lnSpc>
                <a:spcPct val="130000"/>
              </a:lnSpc>
              <a:tabLst>
                <a:tab pos="1527175" algn="l"/>
                <a:tab pos="203136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99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r>
              <a:rPr sz="2400" b="1" spc="420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猜对了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5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猜错了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2839" y="2566295"/>
            <a:ext cx="3300729" cy="175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135" dirty="0">
                <a:solidFill>
                  <a:srgbClr val="FF7700"/>
                </a:solidFill>
                <a:latin typeface="FZLTZHB--B51-0"/>
                <a:cs typeface="FZLTZHB--B51-0"/>
              </a:rPr>
              <a:t>Tr</a:t>
            </a:r>
            <a:r>
              <a:rPr sz="2400" b="1" spc="-145" dirty="0">
                <a:solidFill>
                  <a:srgbClr val="FF7700"/>
                </a:solidFill>
                <a:latin typeface="FZLTZHB--B51-0"/>
                <a:cs typeface="FZLTZHB--B51-0"/>
              </a:rPr>
              <a:t>u</a:t>
            </a:r>
            <a:r>
              <a:rPr sz="2400" b="1" spc="-275" dirty="0">
                <a:solidFill>
                  <a:srgbClr val="FF7700"/>
                </a:solidFill>
                <a:latin typeface="FZLTZHB--B51-0"/>
                <a:cs typeface="FZLTZHB--B51-0"/>
              </a:rPr>
              <a:t>e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5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语句块</a:t>
            </a:r>
            <a:r>
              <a:rPr sz="24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5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语句块</a:t>
            </a:r>
            <a:r>
              <a:rPr sz="24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2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二分支结构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1822" y="1529255"/>
            <a:ext cx="5816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紧凑形式：适用于简单表达式的二分支结构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1489" y="2510632"/>
            <a:ext cx="226441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1185" algn="l"/>
              </a:tabLst>
            </a:pPr>
            <a:r>
              <a:rPr sz="2800" b="1" spc="-395" dirty="0">
                <a:latin typeface="FZLTZHB--B51-0"/>
                <a:cs typeface="FZLTZHB--B51-0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表达式</a:t>
            </a:r>
            <a:r>
              <a:rPr sz="2800" b="1" spc="65" dirty="0">
                <a:latin typeface="FZLTZHB--B51-0"/>
                <a:cs typeface="FZLTZHB--B51-0"/>
              </a:rPr>
              <a:t>1</a:t>
            </a:r>
            <a:r>
              <a:rPr sz="2800" b="1" spc="-380" dirty="0">
                <a:latin typeface="FZLTZHB--B51-0"/>
                <a:cs typeface="FZLTZHB--B51-0"/>
              </a:rPr>
              <a:t>&gt;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i="1" spc="-155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800" b="1" i="1" spc="-15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endParaRPr sz="28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0235" y="2510632"/>
            <a:ext cx="394970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09370" algn="l"/>
              </a:tabLst>
            </a:pPr>
            <a:r>
              <a:rPr sz="2800" b="1" spc="-395" dirty="0">
                <a:latin typeface="FZLTZHB--B51-0"/>
                <a:cs typeface="FZLTZHB--B51-0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条件</a:t>
            </a:r>
            <a:r>
              <a:rPr sz="2800" b="1" spc="-380" dirty="0">
                <a:latin typeface="FZLTZHB--B51-0"/>
                <a:cs typeface="FZLTZHB--B51-0"/>
              </a:rPr>
              <a:t>&gt;</a:t>
            </a:r>
            <a:r>
              <a:rPr sz="2800" b="1" dirty="0">
                <a:latin typeface="FZLTZHB--B51-0"/>
                <a:cs typeface="FZLTZHB--B51-0"/>
              </a:rPr>
              <a:t>	</a:t>
            </a:r>
            <a:r>
              <a:rPr sz="2800" b="1" i="1" spc="-15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800" b="1" i="1" spc="-15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800" b="1" i="1" spc="-14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800" b="1" spc="-395" dirty="0">
                <a:latin typeface="FZLTZHB--B51-0"/>
                <a:cs typeface="FZLTZHB--B51-0"/>
              </a:rPr>
              <a:t>&lt;</a:t>
            </a:r>
            <a:r>
              <a:rPr sz="2800" b="1" spc="-5" dirty="0">
                <a:latin typeface="Heiti SC"/>
                <a:cs typeface="Heiti SC"/>
              </a:rPr>
              <a:t>表达式</a:t>
            </a:r>
            <a:r>
              <a:rPr sz="2800" b="1" spc="-295" dirty="0">
                <a:latin typeface="FZLTZHB--B51-0"/>
                <a:cs typeface="FZLTZHB--B51-0"/>
              </a:rPr>
              <a:t>2</a:t>
            </a:r>
            <a:r>
              <a:rPr sz="2800" b="1" spc="-380" dirty="0">
                <a:latin typeface="FZLTZHB--B51-0"/>
                <a:cs typeface="FZLTZHB--B51-0"/>
              </a:rPr>
              <a:t>&gt;</a:t>
            </a:r>
            <a:endParaRPr sz="28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200" y="3480427"/>
            <a:ext cx="7642859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35990" algn="l"/>
                <a:tab pos="1243965" algn="l"/>
              </a:tabLst>
            </a:pPr>
            <a:r>
              <a:rPr sz="2200" b="1" spc="-204" dirty="0">
                <a:latin typeface="FZLTZHB--B51-0"/>
                <a:cs typeface="FZLTZHB--B51-0"/>
              </a:rPr>
              <a:t>gues</a:t>
            </a:r>
            <a:r>
              <a:rPr sz="2200" b="1" spc="-200" dirty="0">
                <a:latin typeface="FZLTZHB--B51-0"/>
                <a:cs typeface="FZLTZHB--B51-0"/>
              </a:rPr>
              <a:t>s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spc="-265" dirty="0">
                <a:latin typeface="FZLTZHB--B51-0"/>
                <a:cs typeface="FZLTZHB--B51-0"/>
              </a:rPr>
              <a:t>=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4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200" b="1" spc="335" dirty="0">
                <a:latin typeface="FZLTZHB--B51-0"/>
                <a:cs typeface="FZLTZHB--B51-0"/>
              </a:rPr>
              <a:t>())</a:t>
            </a:r>
            <a:endParaRPr sz="22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963670" algn="l"/>
                <a:tab pos="5965190" algn="l"/>
              </a:tabLst>
            </a:pPr>
            <a:r>
              <a:rPr sz="2200" b="1" spc="145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200" b="1" spc="335" dirty="0">
                <a:latin typeface="FZLTZHB--B51-0"/>
                <a:cs typeface="FZLTZHB--B51-0"/>
              </a:rPr>
              <a:t>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猜</a:t>
            </a:r>
            <a:r>
              <a:rPr sz="22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了</a:t>
            </a:r>
            <a:r>
              <a:rPr sz="22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50" dirty="0">
                <a:latin typeface="FZLTZHB--B51-0"/>
                <a:cs typeface="FZLTZHB--B51-0"/>
              </a:rPr>
              <a:t>.format(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对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-229" dirty="0">
                <a:latin typeface="FZLTZHB--B51-0"/>
                <a:cs typeface="FZLTZHB--B51-0"/>
              </a:rPr>
              <a:t>guess==9</a:t>
            </a:r>
            <a:r>
              <a:rPr sz="2200" b="1" spc="-240" dirty="0">
                <a:latin typeface="FZLTZHB--B51-0"/>
                <a:cs typeface="FZLTZHB--B51-0"/>
              </a:rPr>
              <a:t>9</a:t>
            </a:r>
            <a:r>
              <a:rPr sz="2200" b="1" dirty="0">
                <a:latin typeface="FZLTZHB--B51-0"/>
                <a:cs typeface="FZLTZHB--B51-0"/>
              </a:rPr>
              <a:t>	</a:t>
            </a:r>
            <a:r>
              <a:rPr sz="2200" b="1" i="1" spc="-114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200" b="1" i="1" spc="-12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2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spc="-5" dirty="0">
                <a:solidFill>
                  <a:srgbClr val="1DB41D"/>
                </a:solidFill>
                <a:latin typeface="Arial Unicode MS"/>
                <a:cs typeface="Arial Unicode MS"/>
              </a:rPr>
              <a:t>错</a:t>
            </a:r>
            <a:r>
              <a:rPr sz="2200" b="1" spc="30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200" b="1" spc="335" dirty="0">
                <a:latin typeface="FZLTZHB--B51-0"/>
                <a:cs typeface="FZLTZHB--B51-0"/>
              </a:rPr>
              <a:t>))</a:t>
            </a:r>
            <a:endParaRPr sz="22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808" y="2302972"/>
            <a:ext cx="25628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多分支结构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多分支结构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4975" y="1496087"/>
            <a:ext cx="2070735" cy="322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6389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	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条件</a:t>
            </a:r>
            <a:r>
              <a:rPr sz="2000" b="1" spc="-110" dirty="0">
                <a:latin typeface="FZLTZHB--B51-0"/>
                <a:cs typeface="FZLTZHB--B51-0"/>
              </a:rPr>
              <a:t>1&gt;	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语句块</a:t>
            </a:r>
            <a:r>
              <a:rPr sz="2000" b="1" spc="-110" dirty="0">
                <a:latin typeface="FZLTZHB--B51-0"/>
                <a:cs typeface="FZLTZHB--B51-0"/>
              </a:rPr>
              <a:t>1&gt;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850265" algn="l"/>
                <a:tab pos="1917064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	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条件</a:t>
            </a:r>
            <a:r>
              <a:rPr sz="2000" b="1" spc="-235" dirty="0">
                <a:latin typeface="FZLTZHB--B51-0"/>
                <a:cs typeface="FZLTZHB--B51-0"/>
              </a:rPr>
              <a:t>2&gt;	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语句块</a:t>
            </a:r>
            <a:r>
              <a:rPr sz="2000" b="1" spc="-235" dirty="0">
                <a:latin typeface="FZLTZHB--B51-0"/>
                <a:cs typeface="FZLTZHB--B51-0"/>
              </a:rPr>
              <a:t>2&gt;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spc="-900" dirty="0">
                <a:latin typeface="FZLTZHB--B51-0"/>
                <a:cs typeface="FZLTZHB--B51-0"/>
              </a:rPr>
              <a:t>……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571500">
              <a:lnSpc>
                <a:spcPct val="100000"/>
              </a:lnSpc>
              <a:spcBef>
                <a:spcPts val="1440"/>
              </a:spcBef>
            </a:pP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语句块</a:t>
            </a:r>
            <a:r>
              <a:rPr sz="2000" b="1" spc="-440" dirty="0">
                <a:latin typeface="FZLTZHB--B51-0"/>
                <a:cs typeface="FZLTZHB--B51-0"/>
              </a:rPr>
              <a:t>N&gt;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2761" y="1524761"/>
            <a:ext cx="1697989" cy="584200"/>
          </a:xfrm>
          <a:custGeom>
            <a:avLst/>
            <a:gdLst/>
            <a:ahLst/>
            <a:cxnLst/>
            <a:rect l="l" t="t" r="r" b="b"/>
            <a:pathLst>
              <a:path w="1697989" h="584200">
                <a:moveTo>
                  <a:pt x="0" y="291846"/>
                </a:moveTo>
                <a:lnTo>
                  <a:pt x="848868" y="0"/>
                </a:lnTo>
                <a:lnTo>
                  <a:pt x="1697736" y="291846"/>
                </a:lnTo>
                <a:lnTo>
                  <a:pt x="848868" y="583692"/>
                </a:lnTo>
                <a:lnTo>
                  <a:pt x="0" y="291846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76184" y="1697020"/>
            <a:ext cx="7143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条件</a:t>
            </a:r>
            <a:r>
              <a:rPr sz="1600" b="1" spc="90" dirty="0">
                <a:latin typeface="Arial"/>
                <a:cs typeface="Arial"/>
              </a:rPr>
              <a:t>1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22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4976" y="1404010"/>
            <a:ext cx="5257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35" dirty="0">
                <a:solidFill>
                  <a:srgbClr val="FF7700"/>
                </a:solidFill>
                <a:latin typeface="FZLTZHB--B51-0"/>
                <a:cs typeface="FZLTZHB--B51-0"/>
              </a:rPr>
              <a:t>True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21631" y="2109210"/>
            <a:ext cx="0" cy="328295"/>
          </a:xfrm>
          <a:custGeom>
            <a:avLst/>
            <a:gdLst/>
            <a:ahLst/>
            <a:cxnLst/>
            <a:rect l="l" t="t" r="r" b="b"/>
            <a:pathLst>
              <a:path h="328294">
                <a:moveTo>
                  <a:pt x="0" y="0"/>
                </a:moveTo>
                <a:lnTo>
                  <a:pt x="0" y="3277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1629" y="2108454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46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82764" y="236001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27592" y="4230764"/>
            <a:ext cx="8058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语句块</a:t>
            </a:r>
            <a:r>
              <a:rPr sz="1600" b="1" spc="19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1070" y="4155185"/>
            <a:ext cx="1343025" cy="402590"/>
          </a:xfrm>
          <a:custGeom>
            <a:avLst/>
            <a:gdLst/>
            <a:ahLst/>
            <a:cxnLst/>
            <a:rect l="l" t="t" r="r" b="b"/>
            <a:pathLst>
              <a:path w="1343025" h="402589">
                <a:moveTo>
                  <a:pt x="0" y="0"/>
                </a:moveTo>
                <a:lnTo>
                  <a:pt x="1342644" y="0"/>
                </a:lnTo>
                <a:lnTo>
                  <a:pt x="134264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1630" y="1263395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5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1629" y="1262633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248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771" y="144697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45301" y="2146201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7700"/>
                </a:solidFill>
                <a:latin typeface="FZLTZHB--B51-0"/>
                <a:cs typeface="FZLTZHB--B51-0"/>
              </a:rPr>
              <a:t>False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21631" y="4558282"/>
            <a:ext cx="0" cy="415925"/>
          </a:xfrm>
          <a:custGeom>
            <a:avLst/>
            <a:gdLst/>
            <a:ahLst/>
            <a:cxnLst/>
            <a:rect l="l" t="t" r="r" b="b"/>
            <a:pathLst>
              <a:path h="415925">
                <a:moveTo>
                  <a:pt x="0" y="0"/>
                </a:moveTo>
                <a:lnTo>
                  <a:pt x="0" y="41555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1629" y="4557521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264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2764" y="489687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4285" y="3225545"/>
            <a:ext cx="1697989" cy="585470"/>
          </a:xfrm>
          <a:custGeom>
            <a:avLst/>
            <a:gdLst/>
            <a:ahLst/>
            <a:cxnLst/>
            <a:rect l="l" t="t" r="r" b="b"/>
            <a:pathLst>
              <a:path w="1697989" h="585470">
                <a:moveTo>
                  <a:pt x="0" y="292608"/>
                </a:moveTo>
                <a:lnTo>
                  <a:pt x="848868" y="0"/>
                </a:lnTo>
                <a:lnTo>
                  <a:pt x="1697736" y="292608"/>
                </a:lnTo>
                <a:lnTo>
                  <a:pt x="848868" y="585216"/>
                </a:lnTo>
                <a:lnTo>
                  <a:pt x="0" y="292608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2488" y="3811523"/>
            <a:ext cx="0" cy="344170"/>
          </a:xfrm>
          <a:custGeom>
            <a:avLst/>
            <a:gdLst/>
            <a:ahLst/>
            <a:cxnLst/>
            <a:rect l="l" t="t" r="r" b="b"/>
            <a:pathLst>
              <a:path h="344170">
                <a:moveTo>
                  <a:pt x="0" y="0"/>
                </a:moveTo>
                <a:lnTo>
                  <a:pt x="0" y="3436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1885" y="3810761"/>
            <a:ext cx="1905" cy="293370"/>
          </a:xfrm>
          <a:custGeom>
            <a:avLst/>
            <a:gdLst/>
            <a:ahLst/>
            <a:cxnLst/>
            <a:rect l="l" t="t" r="r" b="b"/>
            <a:pathLst>
              <a:path w="1904" h="293370">
                <a:moveTo>
                  <a:pt x="1460" y="0"/>
                </a:moveTo>
                <a:lnTo>
                  <a:pt x="0" y="293357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3150" y="407802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481" y="77914"/>
                </a:lnTo>
                <a:lnTo>
                  <a:pt x="64707" y="26098"/>
                </a:lnTo>
                <a:lnTo>
                  <a:pt x="38735" y="26098"/>
                </a:lnTo>
                <a:lnTo>
                  <a:pt x="0" y="0"/>
                </a:lnTo>
                <a:close/>
              </a:path>
              <a:path w="78104" h="78104">
                <a:moveTo>
                  <a:pt x="77724" y="380"/>
                </a:moveTo>
                <a:lnTo>
                  <a:pt x="38735" y="26098"/>
                </a:lnTo>
                <a:lnTo>
                  <a:pt x="64707" y="26098"/>
                </a:lnTo>
                <a:lnTo>
                  <a:pt x="77724" y="38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2493" y="2932170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5">
                <a:moveTo>
                  <a:pt x="0" y="0"/>
                </a:moveTo>
                <a:lnTo>
                  <a:pt x="0" y="2933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1629" y="2931414"/>
            <a:ext cx="1905" cy="243204"/>
          </a:xfrm>
          <a:custGeom>
            <a:avLst/>
            <a:gdLst/>
            <a:ahLst/>
            <a:cxnLst/>
            <a:rect l="l" t="t" r="r" b="b"/>
            <a:pathLst>
              <a:path w="1904" h="243205">
                <a:moveTo>
                  <a:pt x="0" y="0"/>
                </a:moveTo>
                <a:lnTo>
                  <a:pt x="1422" y="24309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4039" y="314836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457"/>
                </a:moveTo>
                <a:lnTo>
                  <a:pt x="39319" y="77952"/>
                </a:lnTo>
                <a:lnTo>
                  <a:pt x="64847" y="26136"/>
                </a:lnTo>
                <a:lnTo>
                  <a:pt x="39014" y="26136"/>
                </a:lnTo>
                <a:lnTo>
                  <a:pt x="0" y="457"/>
                </a:lnTo>
                <a:close/>
              </a:path>
              <a:path w="78104" h="78105">
                <a:moveTo>
                  <a:pt x="77724" y="0"/>
                </a:moveTo>
                <a:lnTo>
                  <a:pt x="39014" y="26136"/>
                </a:lnTo>
                <a:lnTo>
                  <a:pt x="64847" y="26136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659048" y="2932515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7700"/>
                </a:solidFill>
                <a:latin typeface="FZLTZHB--B51-0"/>
                <a:cs typeface="FZLTZHB--B51-0"/>
              </a:rPr>
              <a:t>False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62934" y="3815826"/>
            <a:ext cx="65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60" dirty="0">
                <a:solidFill>
                  <a:srgbClr val="FF7700"/>
                </a:solidFill>
                <a:latin typeface="FZLTZHB--B51-0"/>
                <a:cs typeface="FZLTZHB--B51-0"/>
              </a:rPr>
              <a:t>False</a:t>
            </a:r>
            <a:endParaRPr sz="1800">
              <a:latin typeface="FZLTZHB--B51-0"/>
              <a:cs typeface="FZLTZHB--B51-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33493" y="2447466"/>
            <a:ext cx="306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900" dirty="0">
                <a:latin typeface="FZLTZHB--B51-0"/>
                <a:cs typeface="FZLTZHB--B51-0"/>
              </a:rPr>
              <a:t>……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56648" y="3399776"/>
            <a:ext cx="9753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条件</a:t>
            </a:r>
            <a:r>
              <a:rPr sz="1600" b="1" spc="195" dirty="0">
                <a:latin typeface="Arial"/>
                <a:cs typeface="Arial"/>
              </a:rPr>
              <a:t>N</a:t>
            </a:r>
            <a:r>
              <a:rPr sz="1600" b="1" spc="155" dirty="0">
                <a:latin typeface="Arial"/>
                <a:cs typeface="Arial"/>
              </a:rPr>
              <a:t>-</a:t>
            </a:r>
            <a:r>
              <a:rPr sz="1600" b="1" spc="90" dirty="0">
                <a:latin typeface="Arial"/>
                <a:cs typeface="Arial"/>
              </a:rPr>
              <a:t>1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spc="-225" dirty="0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271259" y="1818132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71259" y="1817941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1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71258" y="1817935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7030" y="181793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70496" y="1817370"/>
            <a:ext cx="226060" cy="1270"/>
          </a:xfrm>
          <a:custGeom>
            <a:avLst/>
            <a:gdLst/>
            <a:ahLst/>
            <a:cxnLst/>
            <a:rect l="l" t="t" r="r" b="b"/>
            <a:pathLst>
              <a:path w="226060" h="1269">
                <a:moveTo>
                  <a:pt x="0" y="0"/>
                </a:moveTo>
                <a:lnTo>
                  <a:pt x="225475" y="107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9877" y="177945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381" y="0"/>
                </a:moveTo>
                <a:lnTo>
                  <a:pt x="26098" y="38988"/>
                </a:lnTo>
                <a:lnTo>
                  <a:pt x="0" y="77723"/>
                </a:lnTo>
                <a:lnTo>
                  <a:pt x="77914" y="39242"/>
                </a:lnTo>
                <a:lnTo>
                  <a:pt x="38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05552" y="1704893"/>
            <a:ext cx="7588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语句块</a:t>
            </a:r>
            <a:r>
              <a:rPr sz="1600" b="1" spc="9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47866" y="1616202"/>
            <a:ext cx="1061085" cy="403860"/>
          </a:xfrm>
          <a:custGeom>
            <a:avLst/>
            <a:gdLst/>
            <a:ahLst/>
            <a:cxnLst/>
            <a:rect l="l" t="t" r="r" b="b"/>
            <a:pathLst>
              <a:path w="1061084" h="403860">
                <a:moveTo>
                  <a:pt x="0" y="0"/>
                </a:moveTo>
                <a:lnTo>
                  <a:pt x="1060703" y="0"/>
                </a:lnTo>
                <a:lnTo>
                  <a:pt x="1060703" y="403860"/>
                </a:lnTo>
                <a:lnTo>
                  <a:pt x="0" y="4038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71259" y="352044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71259" y="352024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1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71258" y="3520243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7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47030" y="3520243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70496" y="3519678"/>
            <a:ext cx="226060" cy="1270"/>
          </a:xfrm>
          <a:custGeom>
            <a:avLst/>
            <a:gdLst/>
            <a:ahLst/>
            <a:cxnLst/>
            <a:rect l="l" t="t" r="r" b="b"/>
            <a:pathLst>
              <a:path w="226060" h="1270">
                <a:moveTo>
                  <a:pt x="0" y="0"/>
                </a:moveTo>
                <a:lnTo>
                  <a:pt x="225475" y="107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69877" y="348176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381" y="0"/>
                </a:moveTo>
                <a:lnTo>
                  <a:pt x="26098" y="38988"/>
                </a:lnTo>
                <a:lnTo>
                  <a:pt x="0" y="77723"/>
                </a:lnTo>
                <a:lnTo>
                  <a:pt x="77914" y="39242"/>
                </a:lnTo>
                <a:lnTo>
                  <a:pt x="38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574521" y="3420168"/>
            <a:ext cx="1019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Heiti SC"/>
                <a:cs typeface="Heiti SC"/>
              </a:rPr>
              <a:t>语句块</a:t>
            </a:r>
            <a:r>
              <a:rPr sz="1600" b="1" spc="195" dirty="0">
                <a:latin typeface="Arial"/>
                <a:cs typeface="Arial"/>
              </a:rPr>
              <a:t>N</a:t>
            </a:r>
            <a:r>
              <a:rPr sz="1600" b="1" spc="155" dirty="0">
                <a:latin typeface="Arial"/>
                <a:cs typeface="Arial"/>
              </a:rPr>
              <a:t>-</a:t>
            </a:r>
            <a:r>
              <a:rPr sz="1600" b="1" spc="9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547866" y="3320034"/>
            <a:ext cx="1061085" cy="402590"/>
          </a:xfrm>
          <a:custGeom>
            <a:avLst/>
            <a:gdLst/>
            <a:ahLst/>
            <a:cxnLst/>
            <a:rect l="l" t="t" r="r" b="b"/>
            <a:pathLst>
              <a:path w="1061084" h="402589">
                <a:moveTo>
                  <a:pt x="0" y="0"/>
                </a:moveTo>
                <a:lnTo>
                  <a:pt x="1060703" y="0"/>
                </a:lnTo>
                <a:lnTo>
                  <a:pt x="1060703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84073" y="1818894"/>
            <a:ext cx="2480945" cy="2946400"/>
          </a:xfrm>
          <a:custGeom>
            <a:avLst/>
            <a:gdLst/>
            <a:ahLst/>
            <a:cxnLst/>
            <a:rect l="l" t="t" r="r" b="b"/>
            <a:pathLst>
              <a:path w="2480945" h="2946400">
                <a:moveTo>
                  <a:pt x="2124900" y="0"/>
                </a:moveTo>
                <a:lnTo>
                  <a:pt x="2480500" y="0"/>
                </a:lnTo>
                <a:lnTo>
                  <a:pt x="2480500" y="2946387"/>
                </a:lnTo>
                <a:lnTo>
                  <a:pt x="0" y="294638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32299" y="4725470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76199" y="0"/>
                </a:moveTo>
                <a:lnTo>
                  <a:pt x="0" y="41770"/>
                </a:lnTo>
                <a:lnTo>
                  <a:pt x="79133" y="77673"/>
                </a:lnTo>
                <a:lnTo>
                  <a:pt x="51777" y="39814"/>
                </a:lnTo>
                <a:lnTo>
                  <a:pt x="761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609331" y="3519834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09331" y="3518919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914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09331" y="3518915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>
                <a:moveTo>
                  <a:pt x="0" y="0"/>
                </a:moveTo>
                <a:lnTo>
                  <a:pt x="34720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56533" y="3518915"/>
            <a:ext cx="0" cy="1270"/>
          </a:xfrm>
          <a:custGeom>
            <a:avLst/>
            <a:gdLst/>
            <a:ahLst/>
            <a:cxnLst/>
            <a:rect l="l" t="t" r="r" b="b"/>
            <a:pathLst>
              <a:path h="1270">
                <a:moveTo>
                  <a:pt x="0" y="0"/>
                </a:moveTo>
                <a:lnTo>
                  <a:pt x="0" y="9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608569" y="3518513"/>
            <a:ext cx="297180" cy="2540"/>
          </a:xfrm>
          <a:custGeom>
            <a:avLst/>
            <a:gdLst/>
            <a:ahLst/>
            <a:cxnLst/>
            <a:rect l="l" t="t" r="r" b="b"/>
            <a:pathLst>
              <a:path w="297179" h="2539">
                <a:moveTo>
                  <a:pt x="0" y="2082"/>
                </a:moveTo>
                <a:lnTo>
                  <a:pt x="296913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79293" y="347983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26187" y="38684"/>
                </a:lnTo>
                <a:lnTo>
                  <a:pt x="558" y="77724"/>
                </a:lnTo>
                <a:lnTo>
                  <a:pt x="78003" y="38315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前课复习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多分支结构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16" y="1344431"/>
            <a:ext cx="5282565" cy="1380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对不同分数分级的问题</a:t>
            </a:r>
            <a:endParaRPr sz="24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  <a:tabLst>
                <a:tab pos="852169" algn="l"/>
                <a:tab pos="1130935" algn="l"/>
              </a:tabLst>
            </a:pPr>
            <a:r>
              <a:rPr sz="2000" b="1" spc="-70" dirty="0">
                <a:latin typeface="FZLTZHB--B51-0"/>
                <a:cs typeface="FZLTZHB--B51-0"/>
              </a:rPr>
              <a:t>sco</a:t>
            </a:r>
            <a:r>
              <a:rPr sz="2000" b="1" spc="-60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000" b="1" spc="95" dirty="0">
                <a:solidFill>
                  <a:srgbClr val="8B0092"/>
                </a:solidFill>
                <a:latin typeface="FZLTZHB--B51-0"/>
                <a:cs typeface="FZLTZHB--B51-0"/>
              </a:rPr>
              <a:t>va</a:t>
            </a:r>
            <a:r>
              <a:rPr sz="2000" b="1" spc="40" dirty="0">
                <a:solidFill>
                  <a:srgbClr val="8B0092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9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000" b="1" spc="229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000" b="1" spc="-50" dirty="0">
                <a:solidFill>
                  <a:srgbClr val="8B0092"/>
                </a:solidFill>
                <a:latin typeface="FZLTZHB--B51-0"/>
                <a:cs typeface="FZLTZHB--B51-0"/>
              </a:rPr>
              <a:t>pu</a:t>
            </a:r>
            <a:r>
              <a:rPr sz="2000" b="1" spc="-40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())</a:t>
            </a:r>
            <a:endParaRPr sz="2000">
              <a:latin typeface="FZLTZHB--B51-0"/>
              <a:cs typeface="FZLTZHB--B51-0"/>
            </a:endParaRPr>
          </a:p>
          <a:p>
            <a:pPr marL="431800" marR="3164205" indent="-419734">
              <a:lnSpc>
                <a:spcPts val="2410"/>
              </a:lnSpc>
              <a:spcBef>
                <a:spcPts val="70"/>
              </a:spcBef>
              <a:tabLst>
                <a:tab pos="1270000" algn="l"/>
                <a:tab pos="1548765" algn="l"/>
                <a:tab pos="16891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30" dirty="0">
                <a:latin typeface="FZLTZHB--B51-0"/>
                <a:cs typeface="FZLTZHB--B51-0"/>
              </a:rPr>
              <a:t>s</a:t>
            </a:r>
            <a:r>
              <a:rPr sz="2000" b="1" spc="-55" dirty="0">
                <a:latin typeface="FZLTZHB--B51-0"/>
                <a:cs typeface="FZLTZHB--B51-0"/>
              </a:rPr>
              <a:t>co</a:t>
            </a:r>
            <a:r>
              <a:rPr sz="2000" b="1" spc="-45" dirty="0">
                <a:latin typeface="FZLTZHB--B51-0"/>
                <a:cs typeface="FZLTZHB--B51-0"/>
              </a:rPr>
              <a:t>r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550" dirty="0">
                <a:latin typeface="FZLTZHB--B51-0"/>
                <a:cs typeface="FZLTZHB--B51-0"/>
              </a:rPr>
              <a:t> </a:t>
            </a:r>
            <a:r>
              <a:rPr sz="2000" b="1" spc="-280" dirty="0">
                <a:latin typeface="FZLTZHB--B51-0"/>
                <a:cs typeface="FZLTZHB--B51-0"/>
              </a:rPr>
              <a:t>&gt;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5" dirty="0">
                <a:latin typeface="FZLTZHB--B51-0"/>
                <a:cs typeface="FZLTZHB--B51-0"/>
              </a:rPr>
              <a:t>60:</a:t>
            </a:r>
            <a:r>
              <a:rPr sz="2000" b="1" spc="-10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grade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75" dirty="0">
                <a:solidFill>
                  <a:srgbClr val="1DB41D"/>
                </a:solidFill>
                <a:latin typeface="Microsoft Sans Serif"/>
                <a:cs typeface="Microsoft Sans Serif"/>
              </a:rPr>
              <a:t>D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570" y="2761079"/>
            <a:ext cx="2402205" cy="1805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tabLst>
                <a:tab pos="850900" algn="l"/>
                <a:tab pos="1129665" algn="l"/>
                <a:tab pos="1548765" algn="l"/>
                <a:tab pos="19691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0" dirty="0">
                <a:latin typeface="FZLTZHB--B51-0"/>
                <a:cs typeface="FZLTZHB--B51-0"/>
              </a:rPr>
              <a:t>s</a:t>
            </a:r>
            <a:r>
              <a:rPr sz="2000" b="1" spc="-15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ore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&gt;=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5" dirty="0">
                <a:latin typeface="FZLTZHB--B51-0"/>
                <a:cs typeface="FZLTZHB--B51-0"/>
              </a:rPr>
              <a:t>7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50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grade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105" dirty="0">
                <a:solidFill>
                  <a:srgbClr val="1DB41D"/>
                </a:solidFill>
                <a:latin typeface="Microsoft Sans Serif"/>
                <a:cs typeface="Microsoft Sans Serif"/>
              </a:rPr>
              <a:t>C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 marR="5080" algn="ctr">
              <a:lnSpc>
                <a:spcPts val="2410"/>
              </a:lnSpc>
              <a:spcBef>
                <a:spcPts val="60"/>
              </a:spcBef>
              <a:tabLst>
                <a:tab pos="850900" algn="l"/>
                <a:tab pos="1129665" algn="l"/>
                <a:tab pos="1548765" algn="l"/>
                <a:tab pos="196977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0" dirty="0">
                <a:latin typeface="FZLTZHB--B51-0"/>
                <a:cs typeface="FZLTZHB--B51-0"/>
              </a:rPr>
              <a:t>s</a:t>
            </a:r>
            <a:r>
              <a:rPr sz="2000" b="1" spc="-15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ore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&gt;=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5" dirty="0">
                <a:latin typeface="FZLTZHB--B51-0"/>
                <a:cs typeface="FZLTZHB--B51-0"/>
              </a:rPr>
              <a:t>8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50" dirty="0">
                <a:latin typeface="FZLTZHB--B51-0"/>
                <a:cs typeface="FZLTZHB--B51-0"/>
              </a:rPr>
              <a:t> </a:t>
            </a:r>
            <a:r>
              <a:rPr sz="2000" b="1" spc="-135" dirty="0">
                <a:latin typeface="FZLTZHB--B51-0"/>
                <a:cs typeface="FZLTZHB--B51-0"/>
              </a:rPr>
              <a:t>grade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-80" dirty="0">
                <a:solidFill>
                  <a:srgbClr val="1DB41D"/>
                </a:solidFill>
                <a:latin typeface="Microsoft Sans Serif"/>
                <a:cs typeface="Microsoft Sans Serif"/>
              </a:rPr>
              <a:t>B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algn="ctr">
              <a:lnSpc>
                <a:spcPts val="2305"/>
              </a:lnSpc>
              <a:tabLst>
                <a:tab pos="1536065" algn="l"/>
                <a:tab pos="195707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0" dirty="0">
                <a:latin typeface="FZLTZHB--B51-0"/>
                <a:cs typeface="FZLTZHB--B51-0"/>
              </a:rPr>
              <a:t>s</a:t>
            </a:r>
            <a:r>
              <a:rPr sz="2000" b="1" spc="-155" dirty="0">
                <a:latin typeface="FZLTZHB--B51-0"/>
                <a:cs typeface="FZLTZHB--B51-0"/>
              </a:rPr>
              <a:t>c</a:t>
            </a:r>
            <a:r>
              <a:rPr sz="2000" b="1" spc="-70" dirty="0">
                <a:latin typeface="FZLTZHB--B51-0"/>
                <a:cs typeface="FZLTZHB--B51-0"/>
              </a:rPr>
              <a:t>ore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&gt;=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9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endParaRPr sz="2000">
              <a:latin typeface="FZLTZHB--B51-0"/>
              <a:cs typeface="FZLTZHB--B51-0"/>
            </a:endParaRPr>
          </a:p>
          <a:p>
            <a:pPr marL="39370" algn="ctr">
              <a:lnSpc>
                <a:spcPct val="100000"/>
              </a:lnSpc>
              <a:spcBef>
                <a:spcPts val="10"/>
              </a:spcBef>
              <a:tabLst>
                <a:tab pos="877569" algn="l"/>
                <a:tab pos="1156335" algn="l"/>
              </a:tabLst>
            </a:pPr>
            <a:r>
              <a:rPr sz="2000" b="1" spc="-135" dirty="0">
                <a:latin typeface="FZLTZHB--B51-0"/>
                <a:cs typeface="FZLTZHB--B51-0"/>
              </a:rPr>
              <a:t>grade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A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079" y="4576987"/>
            <a:ext cx="5443220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35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输入成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属于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级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别</a:t>
            </a:r>
            <a:r>
              <a:rPr sz="2000" spc="-10" dirty="0">
                <a:solidFill>
                  <a:srgbClr val="1DB41D"/>
                </a:solidFill>
                <a:latin typeface="Microsoft Sans Serif"/>
                <a:cs typeface="Microsoft Sans Serif"/>
              </a:rPr>
              <a:t>{}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sz="2000" b="1" spc="409" dirty="0">
                <a:latin typeface="FZLTZHB--B51-0"/>
                <a:cs typeface="FZLTZHB--B51-0"/>
              </a:rPr>
              <a:t>f</a:t>
            </a:r>
            <a:r>
              <a:rPr sz="2000" b="1" spc="-229" dirty="0">
                <a:latin typeface="FZLTZHB--B51-0"/>
                <a:cs typeface="FZLTZHB--B51-0"/>
              </a:rPr>
              <a:t>or</a:t>
            </a:r>
            <a:r>
              <a:rPr sz="2000" b="1" spc="-430" dirty="0">
                <a:latin typeface="FZLTZHB--B51-0"/>
                <a:cs typeface="FZLTZHB--B51-0"/>
              </a:rPr>
              <a:t>m</a:t>
            </a:r>
            <a:r>
              <a:rPr sz="2000" b="1" spc="160" dirty="0">
                <a:latin typeface="FZLTZHB--B51-0"/>
                <a:cs typeface="FZLTZHB--B51-0"/>
              </a:rPr>
              <a:t>at</a:t>
            </a:r>
            <a:r>
              <a:rPr sz="2000" b="1" spc="110" dirty="0">
                <a:latin typeface="FZLTZHB--B51-0"/>
                <a:cs typeface="FZLTZHB--B51-0"/>
              </a:rPr>
              <a:t>(</a:t>
            </a:r>
            <a:r>
              <a:rPr sz="2000" b="1" spc="-65" dirty="0">
                <a:latin typeface="FZLTZHB--B51-0"/>
                <a:cs typeface="FZLTZHB--B51-0"/>
              </a:rPr>
              <a:t>gr</a:t>
            </a:r>
            <a:r>
              <a:rPr sz="2000" b="1" spc="-90" dirty="0">
                <a:latin typeface="FZLTZHB--B51-0"/>
                <a:cs typeface="FZLTZHB--B51-0"/>
              </a:rPr>
              <a:t>a</a:t>
            </a:r>
            <a:r>
              <a:rPr sz="2000" b="1" spc="-55" dirty="0">
                <a:latin typeface="FZLTZHB--B51-0"/>
                <a:cs typeface="FZLTZHB--B51-0"/>
              </a:rPr>
              <a:t>de</a:t>
            </a:r>
            <a:r>
              <a:rPr sz="2000" b="1" spc="-45" dirty="0">
                <a:latin typeface="FZLTZHB--B51-0"/>
                <a:cs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6723" y="2621019"/>
            <a:ext cx="39058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注意多条件之间的包含关系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6723" y="3352539"/>
            <a:ext cx="3601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注意变量取值范围的覆盖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6262" y="2436875"/>
            <a:ext cx="0" cy="284480"/>
          </a:xfrm>
          <a:custGeom>
            <a:avLst/>
            <a:gdLst/>
            <a:ahLst/>
            <a:cxnLst/>
            <a:rect l="l" t="t" r="r" b="b"/>
            <a:pathLst>
              <a:path h="284480">
                <a:moveTo>
                  <a:pt x="0" y="0"/>
                </a:moveTo>
                <a:lnTo>
                  <a:pt x="0" y="2841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759" y="2436114"/>
            <a:ext cx="1270" cy="285750"/>
          </a:xfrm>
          <a:custGeom>
            <a:avLst/>
            <a:gdLst/>
            <a:ahLst/>
            <a:cxnLst/>
            <a:rect l="l" t="t" r="r" b="b"/>
            <a:pathLst>
              <a:path w="1270" h="285750">
                <a:moveTo>
                  <a:pt x="1003" y="0"/>
                </a:moveTo>
                <a:lnTo>
                  <a:pt x="0" y="285699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6815">
              <a:lnSpc>
                <a:spcPct val="100000"/>
              </a:lnSpc>
            </a:pP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3200" dirty="0">
                <a:latin typeface="Arial Unicode MS"/>
                <a:cs typeface="Arial Unicode MS"/>
              </a:rPr>
              <a:t>程序的控制结构</a:t>
            </a:r>
            <a:r>
              <a:rPr sz="3200" b="1" spc="44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32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15" y="175337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顺序结构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215" y="266777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215" y="358217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循环结构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3476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13476" y="1709369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55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3476" y="170937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1951" y="170937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5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2714" y="1709166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39" h="1269">
                <a:moveTo>
                  <a:pt x="0" y="0"/>
                </a:moveTo>
                <a:lnTo>
                  <a:pt x="179997" y="9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0165" y="1474469"/>
            <a:ext cx="1381125" cy="475615"/>
          </a:xfrm>
          <a:custGeom>
            <a:avLst/>
            <a:gdLst/>
            <a:ahLst/>
            <a:cxnLst/>
            <a:rect l="l" t="t" r="r" b="b"/>
            <a:pathLst>
              <a:path w="1381125" h="475614">
                <a:moveTo>
                  <a:pt x="0" y="237743"/>
                </a:moveTo>
                <a:lnTo>
                  <a:pt x="690372" y="0"/>
                </a:lnTo>
                <a:lnTo>
                  <a:pt x="1380744" y="237743"/>
                </a:lnTo>
                <a:lnTo>
                  <a:pt x="690372" y="475487"/>
                </a:lnTo>
                <a:lnTo>
                  <a:pt x="0" y="237743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7377" y="2721133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3705" y="2720333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8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7377" y="2720339"/>
            <a:ext cx="1766570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176632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07379" y="2720339"/>
            <a:ext cx="0" cy="1270"/>
          </a:xfrm>
          <a:custGeom>
            <a:avLst/>
            <a:gdLst/>
            <a:ahLst/>
            <a:cxnLst/>
            <a:rect l="l" t="t" r="r" b="b"/>
            <a:pathLst>
              <a:path h="1269">
                <a:moveTo>
                  <a:pt x="0" y="0"/>
                </a:moveTo>
                <a:lnTo>
                  <a:pt x="0" y="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06615" y="2719571"/>
            <a:ext cx="1768475" cy="2540"/>
          </a:xfrm>
          <a:custGeom>
            <a:avLst/>
            <a:gdLst/>
            <a:ahLst/>
            <a:cxnLst/>
            <a:rect l="l" t="t" r="r" b="b"/>
            <a:pathLst>
              <a:path w="1768475" h="2539">
                <a:moveTo>
                  <a:pt x="1767852" y="2324"/>
                </a:moveTo>
                <a:lnTo>
                  <a:pt x="0" y="0"/>
                </a:lnTo>
              </a:path>
            </a:pathLst>
          </a:custGeom>
          <a:ln w="25907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43705" y="1461515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3705" y="146075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04846" y="159903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19498" y="1605964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3324" y="1437491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18035" y="1761398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1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81350" y="1692401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45230" y="203149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5229" y="2030729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06370" y="2169006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418034" y="2321613"/>
            <a:ext cx="6705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第</a:t>
            </a:r>
            <a:r>
              <a:rPr sz="1400" b="1" spc="80" dirty="0">
                <a:latin typeface="Arial"/>
                <a:cs typeface="Arial"/>
              </a:rPr>
              <a:t>2</a:t>
            </a:r>
            <a:r>
              <a:rPr sz="1400" b="1" dirty="0">
                <a:latin typeface="Heiti SC"/>
                <a:cs typeface="Heiti SC"/>
              </a:rPr>
              <a:t>步骤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81350" y="2253233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60" h="326389">
                <a:moveTo>
                  <a:pt x="0" y="0"/>
                </a:moveTo>
                <a:lnTo>
                  <a:pt x="1127760" y="0"/>
                </a:lnTo>
                <a:lnTo>
                  <a:pt x="1127760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5230" y="2586226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45229" y="2585466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6370" y="2723742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17286" y="1699260"/>
            <a:ext cx="0" cy="412115"/>
          </a:xfrm>
          <a:custGeom>
            <a:avLst/>
            <a:gdLst/>
            <a:ahLst/>
            <a:cxnLst/>
            <a:rect l="l" t="t" r="r" b="b"/>
            <a:pathLst>
              <a:path h="412114">
                <a:moveTo>
                  <a:pt x="0" y="0"/>
                </a:moveTo>
                <a:lnTo>
                  <a:pt x="0" y="4114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7285" y="1698498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20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8426" y="2033795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2" y="77723"/>
                </a:lnTo>
                <a:lnTo>
                  <a:pt x="64770" y="25907"/>
                </a:lnTo>
                <a:lnTo>
                  <a:pt x="38862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4" y="0"/>
                </a:moveTo>
                <a:lnTo>
                  <a:pt x="38862" y="25907"/>
                </a:lnTo>
                <a:lnTo>
                  <a:pt x="64770" y="25907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65815" y="2180357"/>
            <a:ext cx="51625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4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53405" y="2111501"/>
            <a:ext cx="1127760" cy="325120"/>
          </a:xfrm>
          <a:custGeom>
            <a:avLst/>
            <a:gdLst/>
            <a:ahLst/>
            <a:cxnLst/>
            <a:rect l="l" t="t" r="r" b="b"/>
            <a:pathLst>
              <a:path w="1127760" h="325119">
                <a:moveTo>
                  <a:pt x="0" y="0"/>
                </a:moveTo>
                <a:lnTo>
                  <a:pt x="1127760" y="0"/>
                </a:lnTo>
                <a:lnTo>
                  <a:pt x="1127760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221462" y="2182850"/>
            <a:ext cx="50419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选择</a:t>
            </a:r>
            <a:r>
              <a:rPr sz="1400" b="1" spc="-5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901433" y="2116073"/>
            <a:ext cx="1127760" cy="326390"/>
          </a:xfrm>
          <a:custGeom>
            <a:avLst/>
            <a:gdLst/>
            <a:ahLst/>
            <a:cxnLst/>
            <a:rect l="l" t="t" r="r" b="b"/>
            <a:pathLst>
              <a:path w="1127759" h="326389">
                <a:moveTo>
                  <a:pt x="0" y="0"/>
                </a:moveTo>
                <a:lnTo>
                  <a:pt x="1127759" y="0"/>
                </a:lnTo>
                <a:lnTo>
                  <a:pt x="1127759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84719" y="1709285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4719" y="1709285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0"/>
                </a:moveTo>
                <a:lnTo>
                  <a:pt x="0" y="6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84719" y="1709927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47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3195" y="1709280"/>
            <a:ext cx="0" cy="635"/>
          </a:xfrm>
          <a:custGeom>
            <a:avLst/>
            <a:gdLst/>
            <a:ahLst/>
            <a:cxnLst/>
            <a:rect l="l" t="t" r="r" b="b"/>
            <a:pathLst>
              <a:path h="635">
                <a:moveTo>
                  <a:pt x="0" y="64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83957" y="1709171"/>
            <a:ext cx="180340" cy="1270"/>
          </a:xfrm>
          <a:custGeom>
            <a:avLst/>
            <a:gdLst/>
            <a:ahLst/>
            <a:cxnLst/>
            <a:rect l="l" t="t" r="r" b="b"/>
            <a:pathLst>
              <a:path w="180340" h="1269">
                <a:moveTo>
                  <a:pt x="0" y="876"/>
                </a:moveTo>
                <a:lnTo>
                  <a:pt x="179997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65529" y="1699260"/>
            <a:ext cx="0" cy="407034"/>
          </a:xfrm>
          <a:custGeom>
            <a:avLst/>
            <a:gdLst/>
            <a:ahLst/>
            <a:cxnLst/>
            <a:rect l="l" t="t" r="r" b="b"/>
            <a:pathLst>
              <a:path h="407035">
                <a:moveTo>
                  <a:pt x="0" y="0"/>
                </a:moveTo>
                <a:lnTo>
                  <a:pt x="0" y="40654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65314" y="1698498"/>
            <a:ext cx="635" cy="356235"/>
          </a:xfrm>
          <a:custGeom>
            <a:avLst/>
            <a:gdLst/>
            <a:ahLst/>
            <a:cxnLst/>
            <a:rect l="l" t="t" r="r" b="b"/>
            <a:pathLst>
              <a:path w="634" h="356235">
                <a:moveTo>
                  <a:pt x="0" y="0"/>
                </a:moveTo>
                <a:lnTo>
                  <a:pt x="381" y="356247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6808" y="202880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76"/>
                </a:moveTo>
                <a:lnTo>
                  <a:pt x="38938" y="77762"/>
                </a:lnTo>
                <a:lnTo>
                  <a:pt x="64782" y="25946"/>
                </a:lnTo>
                <a:lnTo>
                  <a:pt x="38887" y="25946"/>
                </a:lnTo>
                <a:lnTo>
                  <a:pt x="0" y="76"/>
                </a:lnTo>
                <a:close/>
              </a:path>
              <a:path w="78104" h="78105">
                <a:moveTo>
                  <a:pt x="77724" y="0"/>
                </a:moveTo>
                <a:lnTo>
                  <a:pt x="38887" y="25946"/>
                </a:lnTo>
                <a:lnTo>
                  <a:pt x="64782" y="25946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66076" y="2450589"/>
            <a:ext cx="1905" cy="281305"/>
          </a:xfrm>
          <a:custGeom>
            <a:avLst/>
            <a:gdLst/>
            <a:ahLst/>
            <a:cxnLst/>
            <a:rect l="l" t="t" r="r" b="b"/>
            <a:pathLst>
              <a:path w="1904" h="281305">
                <a:moveTo>
                  <a:pt x="0" y="280888"/>
                </a:moveTo>
                <a:lnTo>
                  <a:pt x="1524" y="280888"/>
                </a:lnTo>
                <a:lnTo>
                  <a:pt x="1524" y="0"/>
                </a:lnTo>
                <a:lnTo>
                  <a:pt x="0" y="0"/>
                </a:lnTo>
                <a:lnTo>
                  <a:pt x="0" y="280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53885" y="2449829"/>
            <a:ext cx="26034" cy="282575"/>
          </a:xfrm>
          <a:custGeom>
            <a:avLst/>
            <a:gdLst/>
            <a:ahLst/>
            <a:cxnLst/>
            <a:rect l="l" t="t" r="r" b="b"/>
            <a:pathLst>
              <a:path w="26034" h="282575">
                <a:moveTo>
                  <a:pt x="0" y="282409"/>
                </a:moveTo>
                <a:lnTo>
                  <a:pt x="25907" y="282409"/>
                </a:lnTo>
                <a:lnTo>
                  <a:pt x="25907" y="0"/>
                </a:lnTo>
                <a:lnTo>
                  <a:pt x="0" y="0"/>
                </a:lnTo>
                <a:lnTo>
                  <a:pt x="0" y="282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0538" y="1257298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90538" y="1256538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51678" y="139481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4"/>
                </a:lnTo>
                <a:lnTo>
                  <a:pt x="64769" y="25908"/>
                </a:lnTo>
                <a:lnTo>
                  <a:pt x="38861" y="25908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8"/>
                </a:lnTo>
                <a:lnTo>
                  <a:pt x="64769" y="2590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81202" y="1431963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587490" y="272643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87490" y="2725673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48632" y="286395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0" y="0"/>
                </a:moveTo>
                <a:lnTo>
                  <a:pt x="38861" y="77723"/>
                </a:lnTo>
                <a:lnTo>
                  <a:pt x="64769" y="25907"/>
                </a:lnTo>
                <a:lnTo>
                  <a:pt x="38861" y="25907"/>
                </a:lnTo>
                <a:lnTo>
                  <a:pt x="0" y="0"/>
                </a:lnTo>
                <a:close/>
              </a:path>
              <a:path w="78104" h="78105">
                <a:moveTo>
                  <a:pt x="77723" y="0"/>
                </a:moveTo>
                <a:lnTo>
                  <a:pt x="38861" y="25907"/>
                </a:lnTo>
                <a:lnTo>
                  <a:pt x="64769" y="25907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99984" y="3811520"/>
            <a:ext cx="0" cy="320675"/>
          </a:xfrm>
          <a:custGeom>
            <a:avLst/>
            <a:gdLst/>
            <a:ahLst/>
            <a:cxnLst/>
            <a:rect l="l" t="t" r="r" b="b"/>
            <a:pathLst>
              <a:path h="320675">
                <a:moveTo>
                  <a:pt x="0" y="0"/>
                </a:moveTo>
                <a:lnTo>
                  <a:pt x="0" y="3201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99033" y="3810761"/>
            <a:ext cx="1905" cy="321945"/>
          </a:xfrm>
          <a:custGeom>
            <a:avLst/>
            <a:gdLst/>
            <a:ahLst/>
            <a:cxnLst/>
            <a:rect l="l" t="t" r="r" b="b"/>
            <a:pathLst>
              <a:path w="1904" h="321945">
                <a:moveTo>
                  <a:pt x="1904" y="0"/>
                </a:moveTo>
                <a:lnTo>
                  <a:pt x="0" y="32164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92167" y="4133088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392167" y="4131652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143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392167" y="4131647"/>
            <a:ext cx="459105" cy="0"/>
          </a:xfrm>
          <a:custGeom>
            <a:avLst/>
            <a:gdLst/>
            <a:ahLst/>
            <a:cxnLst/>
            <a:rect l="l" t="t" r="r" b="b"/>
            <a:pathLst>
              <a:path w="459104">
                <a:moveTo>
                  <a:pt x="0" y="0"/>
                </a:moveTo>
                <a:lnTo>
                  <a:pt x="4589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51074" y="4131647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4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91405" y="4119371"/>
            <a:ext cx="461009" cy="26034"/>
          </a:xfrm>
          <a:custGeom>
            <a:avLst/>
            <a:gdLst/>
            <a:ahLst/>
            <a:cxnLst/>
            <a:rect l="l" t="t" r="r" b="b"/>
            <a:pathLst>
              <a:path w="461010" h="26035">
                <a:moveTo>
                  <a:pt x="0" y="25996"/>
                </a:moveTo>
                <a:lnTo>
                  <a:pt x="460425" y="25996"/>
                </a:lnTo>
                <a:lnTo>
                  <a:pt x="460425" y="0"/>
                </a:lnTo>
                <a:lnTo>
                  <a:pt x="0" y="0"/>
                </a:lnTo>
                <a:lnTo>
                  <a:pt x="0" y="2599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60797" y="3897629"/>
            <a:ext cx="1381125" cy="474345"/>
          </a:xfrm>
          <a:custGeom>
            <a:avLst/>
            <a:gdLst/>
            <a:ahLst/>
            <a:cxnLst/>
            <a:rect l="l" t="t" r="r" b="b"/>
            <a:pathLst>
              <a:path w="1381125" h="474345">
                <a:moveTo>
                  <a:pt x="0" y="236982"/>
                </a:moveTo>
                <a:lnTo>
                  <a:pt x="690372" y="0"/>
                </a:lnTo>
                <a:lnTo>
                  <a:pt x="1380744" y="236982"/>
                </a:lnTo>
                <a:lnTo>
                  <a:pt x="690372" y="473964"/>
                </a:lnTo>
                <a:lnTo>
                  <a:pt x="0" y="236982"/>
                </a:lnTo>
                <a:close/>
              </a:path>
            </a:pathLst>
          </a:custGeom>
          <a:ln w="25907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279628" y="4028423"/>
            <a:ext cx="51879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条件</a:t>
            </a:r>
            <a:r>
              <a:rPr sz="1400" b="1" spc="55" dirty="0">
                <a:latin typeface="Heiti SC"/>
                <a:cs typeface="Heiti SC"/>
              </a:rPr>
              <a:t> </a:t>
            </a:r>
            <a:r>
              <a:rPr sz="1400" b="1" spc="-19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31555" y="3982019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是</a:t>
            </a:r>
            <a:endParaRPr sz="1600">
              <a:latin typeface="Heiti SC"/>
              <a:cs typeface="Heiti S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399788" y="3278123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00406" y="3265929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201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399788" y="3276601"/>
            <a:ext cx="1123315" cy="0"/>
          </a:xfrm>
          <a:custGeom>
            <a:avLst/>
            <a:gdLst/>
            <a:ahLst/>
            <a:cxnLst/>
            <a:rect l="l" t="t" r="r" b="b"/>
            <a:pathLst>
              <a:path w="1123314">
                <a:moveTo>
                  <a:pt x="0" y="0"/>
                </a:moveTo>
                <a:lnTo>
                  <a:pt x="11228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22674" y="3276601"/>
            <a:ext cx="0" cy="1905"/>
          </a:xfrm>
          <a:custGeom>
            <a:avLst/>
            <a:gdLst/>
            <a:ahLst/>
            <a:cxnLst/>
            <a:rect l="l" t="t" r="r" b="b"/>
            <a:pathLst>
              <a:path h="1904">
                <a:moveTo>
                  <a:pt x="0" y="0"/>
                </a:moveTo>
                <a:lnTo>
                  <a:pt x="0" y="15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399026" y="3277361"/>
            <a:ext cx="1073150" cy="0"/>
          </a:xfrm>
          <a:custGeom>
            <a:avLst/>
            <a:gdLst/>
            <a:ahLst/>
            <a:cxnLst/>
            <a:rect l="l" t="t" r="r" b="b"/>
            <a:pathLst>
              <a:path w="1073150">
                <a:moveTo>
                  <a:pt x="0" y="0"/>
                </a:moveTo>
                <a:lnTo>
                  <a:pt x="1072591" y="0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445712" y="323849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25908" y="38862"/>
                </a:lnTo>
                <a:lnTo>
                  <a:pt x="0" y="77724"/>
                </a:lnTo>
                <a:lnTo>
                  <a:pt x="77724" y="38862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127663" y="3554920"/>
            <a:ext cx="5607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Heiti SC"/>
                <a:cs typeface="Heiti SC"/>
              </a:rPr>
              <a:t>语句块</a:t>
            </a:r>
            <a:endParaRPr sz="1400">
              <a:latin typeface="Heiti SC"/>
              <a:cs typeface="Heiti SC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38194" y="3486150"/>
            <a:ext cx="1126490" cy="325120"/>
          </a:xfrm>
          <a:custGeom>
            <a:avLst/>
            <a:gdLst/>
            <a:ahLst/>
            <a:cxnLst/>
            <a:rect l="l" t="t" r="r" b="b"/>
            <a:pathLst>
              <a:path w="1126489" h="325120">
                <a:moveTo>
                  <a:pt x="0" y="0"/>
                </a:moveTo>
                <a:lnTo>
                  <a:pt x="1126236" y="0"/>
                </a:lnTo>
                <a:lnTo>
                  <a:pt x="1126236" y="324612"/>
                </a:lnTo>
                <a:lnTo>
                  <a:pt x="0" y="3246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7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548596" y="3092194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0"/>
                </a:moveTo>
                <a:lnTo>
                  <a:pt x="0" y="800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46596" y="3091433"/>
            <a:ext cx="3810" cy="750570"/>
          </a:xfrm>
          <a:custGeom>
            <a:avLst/>
            <a:gdLst/>
            <a:ahLst/>
            <a:cxnLst/>
            <a:rect l="l" t="t" r="r" b="b"/>
            <a:pathLst>
              <a:path w="3810" h="750570">
                <a:moveTo>
                  <a:pt x="0" y="0"/>
                </a:moveTo>
                <a:lnTo>
                  <a:pt x="3746" y="750582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1354" y="3815918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380"/>
                </a:moveTo>
                <a:lnTo>
                  <a:pt x="39242" y="77914"/>
                </a:lnTo>
                <a:lnTo>
                  <a:pt x="64834" y="26098"/>
                </a:lnTo>
                <a:lnTo>
                  <a:pt x="38988" y="26098"/>
                </a:lnTo>
                <a:lnTo>
                  <a:pt x="0" y="380"/>
                </a:lnTo>
                <a:close/>
              </a:path>
              <a:path w="78104" h="78104">
                <a:moveTo>
                  <a:pt x="77723" y="0"/>
                </a:moveTo>
                <a:lnTo>
                  <a:pt x="38988" y="26098"/>
                </a:lnTo>
                <a:lnTo>
                  <a:pt x="64834" y="26098"/>
                </a:lnTo>
                <a:lnTo>
                  <a:pt x="777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58789" y="437235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47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58790" y="4371594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4">
                <a:moveTo>
                  <a:pt x="0" y="0"/>
                </a:moveTo>
                <a:lnTo>
                  <a:pt x="0" y="16418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19930" y="4509870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0" y="0"/>
                </a:moveTo>
                <a:lnTo>
                  <a:pt x="38862" y="77724"/>
                </a:lnTo>
                <a:lnTo>
                  <a:pt x="64770" y="25908"/>
                </a:lnTo>
                <a:lnTo>
                  <a:pt x="38862" y="25908"/>
                </a:lnTo>
                <a:lnTo>
                  <a:pt x="0" y="0"/>
                </a:lnTo>
                <a:close/>
              </a:path>
              <a:path w="78104" h="78104">
                <a:moveTo>
                  <a:pt x="77724" y="0"/>
                </a:moveTo>
                <a:lnTo>
                  <a:pt x="38862" y="25908"/>
                </a:lnTo>
                <a:lnTo>
                  <a:pt x="64770" y="25908"/>
                </a:lnTo>
                <a:lnTo>
                  <a:pt x="7772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00550" y="3265170"/>
            <a:ext cx="1270" cy="222250"/>
          </a:xfrm>
          <a:custGeom>
            <a:avLst/>
            <a:gdLst/>
            <a:ahLst/>
            <a:cxnLst/>
            <a:rect l="l" t="t" r="r" b="b"/>
            <a:pathLst>
              <a:path w="1270" h="222250">
                <a:moveTo>
                  <a:pt x="0" y="0"/>
                </a:moveTo>
                <a:lnTo>
                  <a:pt x="952" y="221665"/>
                </a:lnTo>
              </a:path>
            </a:pathLst>
          </a:custGeom>
          <a:ln w="25908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842185" y="4354742"/>
            <a:ext cx="2286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FC0"/>
                </a:solidFill>
                <a:latin typeface="Heiti SC"/>
                <a:cs typeface="Heiti SC"/>
              </a:rPr>
              <a:t>否</a:t>
            </a:r>
            <a:endParaRPr sz="16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条件判断及组合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条件判断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4261" y="1117448"/>
            <a:ext cx="939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操作符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1557287"/>
          <a:ext cx="7776863" cy="3081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72453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数学符号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&lt;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≤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小于等于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≥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大于等于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&gt;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大于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C00000"/>
                          </a:solidFill>
                          <a:latin typeface="Heiti SC"/>
                          <a:cs typeface="Heiti SC"/>
                        </a:rPr>
                        <a:t>！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≠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不等于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条件组合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9610" y="1523391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用于条件组合的三个保留字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217" y="2493392"/>
          <a:ext cx="7848872" cy="1738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操作符及使用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166">
                <a:tc>
                  <a:txBody>
                    <a:bodyPr/>
                    <a:lstStyle/>
                    <a:p>
                      <a:pPr marL="70485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2000" b="1" spc="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两个条件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与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20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b="1" spc="4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y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两个条件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和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或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spc="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8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x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条件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的逻辑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非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条件判断及组合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62622" y="1529255"/>
            <a:ext cx="635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示例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30" y="2184685"/>
            <a:ext cx="4737735" cy="223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21080" algn="l"/>
                <a:tab pos="1358265" algn="l"/>
              </a:tabLst>
            </a:pP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85" dirty="0">
                <a:latin typeface="FZLTZHB--B51-0"/>
                <a:cs typeface="FZLTZHB--B51-0"/>
              </a:rPr>
              <a:t>=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65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400" b="1" spc="120" dirty="0">
                <a:solidFill>
                  <a:srgbClr val="8B0092"/>
                </a:solidFill>
                <a:latin typeface="FZLTZHB--B51-0"/>
                <a:cs typeface="FZLTZHB--B51-0"/>
              </a:rPr>
              <a:t>va</a:t>
            </a:r>
            <a:r>
              <a:rPr sz="2400" b="1" spc="60" dirty="0">
                <a:solidFill>
                  <a:srgbClr val="8B0092"/>
                </a:solidFill>
                <a:latin typeface="FZLTZHB--B51-0"/>
                <a:cs typeface="FZLTZHB--B51-0"/>
              </a:rPr>
              <a:t>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11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295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-285" dirty="0">
                <a:solidFill>
                  <a:srgbClr val="8B0092"/>
                </a:solidFill>
                <a:latin typeface="FZLTZHB--B51-0"/>
                <a:cs typeface="FZLTZHB--B51-0"/>
              </a:rPr>
              <a:t>p</a:t>
            </a:r>
            <a:r>
              <a:rPr sz="2400" b="1" spc="-275" dirty="0">
                <a:solidFill>
                  <a:srgbClr val="8B0092"/>
                </a:solidFill>
                <a:latin typeface="FZLTZHB--B51-0"/>
                <a:cs typeface="FZLTZHB--B51-0"/>
              </a:rPr>
              <a:t>u</a:t>
            </a:r>
            <a:r>
              <a:rPr sz="2400" b="1" spc="425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0" dirty="0">
                <a:latin typeface="FZLTZHB--B51-0"/>
                <a:cs typeface="FZLTZHB--B51-0"/>
              </a:rPr>
              <a:t>())</a:t>
            </a:r>
            <a:endParaRPr sz="2400">
              <a:latin typeface="FZLTZHB--B51-0"/>
              <a:cs typeface="FZLTZHB--B51-0"/>
            </a:endParaRPr>
          </a:p>
          <a:p>
            <a:pPr marL="685800" marR="5080" indent="-673735">
              <a:lnSpc>
                <a:spcPct val="130000"/>
              </a:lnSpc>
              <a:tabLst>
                <a:tab pos="1527175" algn="l"/>
                <a:tab pos="1862455" algn="l"/>
                <a:tab pos="2366645" algn="l"/>
                <a:tab pos="2872740" algn="l"/>
                <a:tab pos="3881754" algn="l"/>
                <a:tab pos="421830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280" dirty="0">
                <a:latin typeface="FZLTZHB--B51-0"/>
                <a:cs typeface="FZLTZHB--B51-0"/>
              </a:rPr>
              <a:t>gu</a:t>
            </a:r>
            <a:r>
              <a:rPr sz="2400" b="1" spc="-270" dirty="0">
                <a:latin typeface="FZLTZHB--B51-0"/>
                <a:cs typeface="FZLTZHB--B51-0"/>
              </a:rPr>
              <a:t>e</a:t>
            </a:r>
            <a:r>
              <a:rPr sz="2400" b="1" spc="-145" dirty="0">
                <a:latin typeface="FZLTZHB--B51-0"/>
                <a:cs typeface="FZLTZHB--B51-0"/>
              </a:rPr>
              <a:t>ss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5" dirty="0">
                <a:latin typeface="FZLTZHB--B51-0"/>
                <a:cs typeface="FZLTZHB--B51-0"/>
              </a:rPr>
              <a:t>9</a:t>
            </a:r>
            <a:r>
              <a:rPr sz="2400" b="1" spc="-285" dirty="0">
                <a:latin typeface="FZLTZHB--B51-0"/>
                <a:cs typeface="FZLTZHB--B51-0"/>
              </a:rPr>
              <a:t>9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20" dirty="0">
                <a:solidFill>
                  <a:srgbClr val="FF7700"/>
                </a:solidFill>
                <a:latin typeface="FZLTZHB--B51-0"/>
                <a:cs typeface="FZLTZHB--B51-0"/>
              </a:rPr>
              <a:t>o</a:t>
            </a:r>
            <a:r>
              <a:rPr sz="2400" b="1" spc="5" dirty="0">
                <a:solidFill>
                  <a:srgbClr val="FF7700"/>
                </a:solidFill>
                <a:latin typeface="FZLTZHB--B51-0"/>
                <a:cs typeface="FZLTZHB--B51-0"/>
              </a:rPr>
              <a:t>r</a:t>
            </a:r>
            <a:r>
              <a:rPr sz="2400" b="1" dirty="0">
                <a:solidFill>
                  <a:srgbClr val="FF7700"/>
                </a:solidFill>
                <a:latin typeface="FZLTZHB--B51-0"/>
                <a:cs typeface="FZLTZHB--B51-0"/>
              </a:rPr>
              <a:t>	</a:t>
            </a:r>
            <a:r>
              <a:rPr sz="2400" b="1" spc="-270" dirty="0">
                <a:latin typeface="FZLTZHB--B51-0"/>
                <a:cs typeface="FZLTZHB--B51-0"/>
              </a:rPr>
              <a:t>g</a:t>
            </a:r>
            <a:r>
              <a:rPr sz="2400" b="1" spc="-280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r>
              <a:rPr sz="2400" b="1" spc="-135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-275" dirty="0">
                <a:latin typeface="FZLTZHB--B51-0"/>
                <a:cs typeface="FZLTZHB--B51-0"/>
              </a:rPr>
              <a:t>99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r>
              <a:rPr sz="2400" b="1" spc="420" dirty="0">
                <a:solidFill>
                  <a:srgbClr val="DF0000"/>
                </a:solidFill>
                <a:latin typeface="FZLTZHB--B51-0"/>
                <a:cs typeface="FZLTZHB--B51-0"/>
              </a:rPr>
              <a:t> </a:t>
            </a: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猜错了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0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猜对了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5046" y="2494362"/>
            <a:ext cx="3300729" cy="175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125" dirty="0">
                <a:solidFill>
                  <a:srgbClr val="FF7700"/>
                </a:solidFill>
                <a:latin typeface="FZLTZHB--B51-0"/>
                <a:cs typeface="FZLTZHB--B51-0"/>
              </a:rPr>
              <a:t>Tr</a:t>
            </a:r>
            <a:r>
              <a:rPr sz="2400" b="1" spc="-155" dirty="0">
                <a:solidFill>
                  <a:srgbClr val="FF7700"/>
                </a:solidFill>
                <a:latin typeface="FZLTZHB--B51-0"/>
                <a:cs typeface="FZLTZHB--B51-0"/>
              </a:rPr>
              <a:t>u</a:t>
            </a:r>
            <a:r>
              <a:rPr sz="2400" b="1" spc="-275" dirty="0">
                <a:solidFill>
                  <a:srgbClr val="FF7700"/>
                </a:solidFill>
                <a:latin typeface="FZLTZHB--B51-0"/>
                <a:cs typeface="FZLTZHB--B51-0"/>
              </a:rPr>
              <a:t>e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5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语句块</a:t>
            </a:r>
            <a:r>
              <a:rPr sz="24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2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860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语句块</a:t>
            </a:r>
            <a:r>
              <a:rPr sz="2400" spc="6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程序的异常处理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9739" y="2006082"/>
            <a:ext cx="6731000" cy="220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3535" marR="549910">
              <a:lnSpc>
                <a:spcPts val="5180"/>
              </a:lnSpc>
              <a:tabLst>
                <a:tab pos="1017269" algn="l"/>
                <a:tab pos="1352550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60" dirty="0">
                <a:solidFill>
                  <a:srgbClr val="8B0092"/>
                </a:solidFill>
                <a:latin typeface="FZLTZHB--B51-0"/>
                <a:cs typeface="FZLTZHB--B51-0"/>
              </a:rPr>
              <a:t>nt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290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</a:t>
            </a:r>
            <a:r>
              <a:rPr sz="2400" b="1" spc="-1075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当用户没有输入整数时，会产生异常，怎么处理？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6" y="613942"/>
                </a:moveTo>
                <a:lnTo>
                  <a:pt x="361685" y="613942"/>
                </a:lnTo>
                <a:lnTo>
                  <a:pt x="312077" y="619022"/>
                </a:lnTo>
                <a:lnTo>
                  <a:pt x="262322" y="629182"/>
                </a:lnTo>
                <a:lnTo>
                  <a:pt x="249778" y="632992"/>
                </a:lnTo>
                <a:lnTo>
                  <a:pt x="237169" y="635532"/>
                </a:lnTo>
                <a:lnTo>
                  <a:pt x="224485" y="640612"/>
                </a:lnTo>
                <a:lnTo>
                  <a:pt x="211714" y="644422"/>
                </a:lnTo>
                <a:lnTo>
                  <a:pt x="198181" y="649502"/>
                </a:lnTo>
                <a:lnTo>
                  <a:pt x="160150" y="667282"/>
                </a:lnTo>
                <a:lnTo>
                  <a:pt x="125901" y="686332"/>
                </a:lnTo>
                <a:lnTo>
                  <a:pt x="95342" y="709192"/>
                </a:lnTo>
                <a:lnTo>
                  <a:pt x="60177" y="744752"/>
                </a:lnTo>
                <a:lnTo>
                  <a:pt x="31193" y="785392"/>
                </a:lnTo>
                <a:lnTo>
                  <a:pt x="11182" y="829842"/>
                </a:lnTo>
                <a:lnTo>
                  <a:pt x="1286" y="875562"/>
                </a:lnTo>
                <a:lnTo>
                  <a:pt x="0" y="898422"/>
                </a:lnTo>
                <a:lnTo>
                  <a:pt x="59" y="904772"/>
                </a:lnTo>
                <a:lnTo>
                  <a:pt x="4616" y="950492"/>
                </a:lnTo>
                <a:lnTo>
                  <a:pt x="14559" y="989862"/>
                </a:lnTo>
                <a:lnTo>
                  <a:pt x="23916" y="1015262"/>
                </a:lnTo>
                <a:lnTo>
                  <a:pt x="29151" y="1027962"/>
                </a:lnTo>
                <a:lnTo>
                  <a:pt x="34814" y="1039392"/>
                </a:lnTo>
                <a:lnTo>
                  <a:pt x="40907" y="1050822"/>
                </a:lnTo>
                <a:lnTo>
                  <a:pt x="47429" y="1060982"/>
                </a:lnTo>
                <a:lnTo>
                  <a:pt x="54379" y="1072412"/>
                </a:lnTo>
                <a:lnTo>
                  <a:pt x="61759" y="1082572"/>
                </a:lnTo>
                <a:lnTo>
                  <a:pt x="69567" y="1092732"/>
                </a:lnTo>
                <a:lnTo>
                  <a:pt x="77805" y="1101622"/>
                </a:lnTo>
                <a:lnTo>
                  <a:pt x="86471" y="1111782"/>
                </a:lnTo>
                <a:lnTo>
                  <a:pt x="119071" y="1139722"/>
                </a:lnTo>
                <a:lnTo>
                  <a:pt x="156954" y="1163852"/>
                </a:lnTo>
                <a:lnTo>
                  <a:pt x="198046" y="1179092"/>
                </a:lnTo>
                <a:lnTo>
                  <a:pt x="242411" y="1186712"/>
                </a:lnTo>
                <a:lnTo>
                  <a:pt x="290109" y="1186712"/>
                </a:lnTo>
                <a:lnTo>
                  <a:pt x="359002" y="1174012"/>
                </a:lnTo>
                <a:lnTo>
                  <a:pt x="395759" y="1162582"/>
                </a:lnTo>
                <a:lnTo>
                  <a:pt x="432687" y="1147342"/>
                </a:lnTo>
                <a:lnTo>
                  <a:pt x="466780" y="1128292"/>
                </a:lnTo>
                <a:lnTo>
                  <a:pt x="482723" y="1118132"/>
                </a:lnTo>
                <a:lnTo>
                  <a:pt x="318629" y="1118132"/>
                </a:lnTo>
                <a:lnTo>
                  <a:pt x="295186" y="1115592"/>
                </a:lnTo>
                <a:lnTo>
                  <a:pt x="283727" y="1111782"/>
                </a:lnTo>
                <a:lnTo>
                  <a:pt x="272424" y="1109242"/>
                </a:lnTo>
                <a:lnTo>
                  <a:pt x="260676" y="1104162"/>
                </a:lnTo>
                <a:lnTo>
                  <a:pt x="217552" y="1081302"/>
                </a:lnTo>
                <a:lnTo>
                  <a:pt x="198272" y="1066062"/>
                </a:lnTo>
                <a:lnTo>
                  <a:pt x="189192" y="1058442"/>
                </a:lnTo>
                <a:lnTo>
                  <a:pt x="164158" y="1029232"/>
                </a:lnTo>
                <a:lnTo>
                  <a:pt x="142371" y="994942"/>
                </a:lnTo>
                <a:lnTo>
                  <a:pt x="123751" y="954302"/>
                </a:lnTo>
                <a:lnTo>
                  <a:pt x="110834" y="913662"/>
                </a:lnTo>
                <a:lnTo>
                  <a:pt x="104818" y="875562"/>
                </a:lnTo>
                <a:lnTo>
                  <a:pt x="104242" y="850162"/>
                </a:lnTo>
                <a:lnTo>
                  <a:pt x="104995" y="838732"/>
                </a:lnTo>
                <a:lnTo>
                  <a:pt x="115046" y="791742"/>
                </a:lnTo>
                <a:lnTo>
                  <a:pt x="137704" y="749832"/>
                </a:lnTo>
                <a:lnTo>
                  <a:pt x="145362" y="739672"/>
                </a:lnTo>
                <a:lnTo>
                  <a:pt x="184006" y="706652"/>
                </a:lnTo>
                <a:lnTo>
                  <a:pt x="221745" y="687602"/>
                </a:lnTo>
                <a:lnTo>
                  <a:pt x="236059" y="682522"/>
                </a:lnTo>
                <a:lnTo>
                  <a:pt x="249312" y="677442"/>
                </a:lnTo>
                <a:lnTo>
                  <a:pt x="275022" y="672362"/>
                </a:lnTo>
                <a:lnTo>
                  <a:pt x="299748" y="669822"/>
                </a:lnTo>
                <a:lnTo>
                  <a:pt x="411280" y="669822"/>
                </a:lnTo>
                <a:lnTo>
                  <a:pt x="410138" y="664742"/>
                </a:lnTo>
                <a:lnTo>
                  <a:pt x="407895" y="652042"/>
                </a:lnTo>
                <a:lnTo>
                  <a:pt x="405980" y="640612"/>
                </a:lnTo>
                <a:lnTo>
                  <a:pt x="404394" y="629182"/>
                </a:lnTo>
                <a:lnTo>
                  <a:pt x="403136" y="617752"/>
                </a:lnTo>
                <a:lnTo>
                  <a:pt x="386656" y="613942"/>
                </a:lnTo>
                <a:close/>
              </a:path>
              <a:path w="2134235" h="1186814">
                <a:moveTo>
                  <a:pt x="534326" y="1019072"/>
                </a:moveTo>
                <a:lnTo>
                  <a:pt x="525262" y="1029232"/>
                </a:lnTo>
                <a:lnTo>
                  <a:pt x="515966" y="1038122"/>
                </a:lnTo>
                <a:lnTo>
                  <a:pt x="506427" y="1045742"/>
                </a:lnTo>
                <a:lnTo>
                  <a:pt x="496632" y="1054632"/>
                </a:lnTo>
                <a:lnTo>
                  <a:pt x="454643" y="1082572"/>
                </a:lnTo>
                <a:lnTo>
                  <a:pt x="419847" y="1099082"/>
                </a:lnTo>
                <a:lnTo>
                  <a:pt x="380903" y="1111782"/>
                </a:lnTo>
                <a:lnTo>
                  <a:pt x="342858" y="1118132"/>
                </a:lnTo>
                <a:lnTo>
                  <a:pt x="482723" y="1118132"/>
                </a:lnTo>
                <a:lnTo>
                  <a:pt x="487932" y="1114322"/>
                </a:lnTo>
                <a:lnTo>
                  <a:pt x="498036" y="1106702"/>
                </a:lnTo>
                <a:lnTo>
                  <a:pt x="507825" y="1099082"/>
                </a:lnTo>
                <a:lnTo>
                  <a:pt x="517298" y="1090192"/>
                </a:lnTo>
                <a:lnTo>
                  <a:pt x="526456" y="1082572"/>
                </a:lnTo>
                <a:lnTo>
                  <a:pt x="535299" y="1073682"/>
                </a:lnTo>
                <a:lnTo>
                  <a:pt x="543826" y="1063522"/>
                </a:lnTo>
                <a:lnTo>
                  <a:pt x="547293" y="1022882"/>
                </a:lnTo>
                <a:lnTo>
                  <a:pt x="534326" y="1019072"/>
                </a:lnTo>
                <a:close/>
              </a:path>
              <a:path w="2134235" h="1186814">
                <a:moveTo>
                  <a:pt x="905254" y="429792"/>
                </a:moveTo>
                <a:lnTo>
                  <a:pt x="892746" y="429792"/>
                </a:lnTo>
                <a:lnTo>
                  <a:pt x="880284" y="431062"/>
                </a:lnTo>
                <a:lnTo>
                  <a:pt x="867857" y="431062"/>
                </a:lnTo>
                <a:lnTo>
                  <a:pt x="843065" y="433602"/>
                </a:lnTo>
                <a:lnTo>
                  <a:pt x="830677" y="436142"/>
                </a:lnTo>
                <a:lnTo>
                  <a:pt x="818280" y="437412"/>
                </a:lnTo>
                <a:lnTo>
                  <a:pt x="780922" y="445032"/>
                </a:lnTo>
                <a:lnTo>
                  <a:pt x="730311" y="460272"/>
                </a:lnTo>
                <a:lnTo>
                  <a:pt x="716779" y="466622"/>
                </a:lnTo>
                <a:lnTo>
                  <a:pt x="703677" y="471702"/>
                </a:lnTo>
                <a:lnTo>
                  <a:pt x="666920" y="489482"/>
                </a:lnTo>
                <a:lnTo>
                  <a:pt x="644505" y="503452"/>
                </a:lnTo>
                <a:lnTo>
                  <a:pt x="633914" y="509802"/>
                </a:lnTo>
                <a:lnTo>
                  <a:pt x="623730" y="517422"/>
                </a:lnTo>
                <a:lnTo>
                  <a:pt x="613948" y="526312"/>
                </a:lnTo>
                <a:lnTo>
                  <a:pt x="604567" y="533932"/>
                </a:lnTo>
                <a:lnTo>
                  <a:pt x="570967" y="570762"/>
                </a:lnTo>
                <a:lnTo>
                  <a:pt x="543488" y="612672"/>
                </a:lnTo>
                <a:lnTo>
                  <a:pt x="526410" y="657122"/>
                </a:lnTo>
                <a:lnTo>
                  <a:pt x="518924" y="704112"/>
                </a:lnTo>
                <a:lnTo>
                  <a:pt x="518675" y="721892"/>
                </a:lnTo>
                <a:lnTo>
                  <a:pt x="518785" y="726972"/>
                </a:lnTo>
                <a:lnTo>
                  <a:pt x="523222" y="766342"/>
                </a:lnTo>
                <a:lnTo>
                  <a:pt x="533165" y="805712"/>
                </a:lnTo>
                <a:lnTo>
                  <a:pt x="547759" y="843812"/>
                </a:lnTo>
                <a:lnTo>
                  <a:pt x="566041" y="878102"/>
                </a:lnTo>
                <a:lnTo>
                  <a:pt x="596422" y="918742"/>
                </a:lnTo>
                <a:lnTo>
                  <a:pt x="625761" y="946682"/>
                </a:lnTo>
                <a:lnTo>
                  <a:pt x="649958" y="964462"/>
                </a:lnTo>
                <a:lnTo>
                  <a:pt x="662584" y="973352"/>
                </a:lnTo>
                <a:lnTo>
                  <a:pt x="702596" y="991132"/>
                </a:lnTo>
                <a:lnTo>
                  <a:pt x="745861" y="1001292"/>
                </a:lnTo>
                <a:lnTo>
                  <a:pt x="776542" y="1003832"/>
                </a:lnTo>
                <a:lnTo>
                  <a:pt x="792440" y="1003832"/>
                </a:lnTo>
                <a:lnTo>
                  <a:pt x="842396" y="998752"/>
                </a:lnTo>
                <a:lnTo>
                  <a:pt x="895790" y="984782"/>
                </a:lnTo>
                <a:lnTo>
                  <a:pt x="939297" y="968272"/>
                </a:lnTo>
                <a:lnTo>
                  <a:pt x="962971" y="956842"/>
                </a:lnTo>
                <a:lnTo>
                  <a:pt x="974335" y="951762"/>
                </a:lnTo>
                <a:lnTo>
                  <a:pt x="985384" y="944142"/>
                </a:lnTo>
                <a:lnTo>
                  <a:pt x="996118" y="937792"/>
                </a:lnTo>
                <a:lnTo>
                  <a:pt x="1001328" y="933982"/>
                </a:lnTo>
                <a:lnTo>
                  <a:pt x="837227" y="933982"/>
                </a:lnTo>
                <a:lnTo>
                  <a:pt x="813782" y="931442"/>
                </a:lnTo>
                <a:lnTo>
                  <a:pt x="802321" y="928902"/>
                </a:lnTo>
                <a:lnTo>
                  <a:pt x="791017" y="925092"/>
                </a:lnTo>
                <a:lnTo>
                  <a:pt x="779269" y="921282"/>
                </a:lnTo>
                <a:lnTo>
                  <a:pt x="736149" y="898422"/>
                </a:lnTo>
                <a:lnTo>
                  <a:pt x="699082" y="865402"/>
                </a:lnTo>
                <a:lnTo>
                  <a:pt x="675140" y="834922"/>
                </a:lnTo>
                <a:lnTo>
                  <a:pt x="654417" y="798092"/>
                </a:lnTo>
                <a:lnTo>
                  <a:pt x="636835" y="756182"/>
                </a:lnTo>
                <a:lnTo>
                  <a:pt x="626750" y="716812"/>
                </a:lnTo>
                <a:lnTo>
                  <a:pt x="622846" y="667282"/>
                </a:lnTo>
                <a:lnTo>
                  <a:pt x="623600" y="654582"/>
                </a:lnTo>
                <a:lnTo>
                  <a:pt x="633651" y="608862"/>
                </a:lnTo>
                <a:lnTo>
                  <a:pt x="656309" y="565682"/>
                </a:lnTo>
                <a:lnTo>
                  <a:pt x="681662" y="539012"/>
                </a:lnTo>
                <a:lnTo>
                  <a:pt x="691723" y="530122"/>
                </a:lnTo>
                <a:lnTo>
                  <a:pt x="702610" y="523772"/>
                </a:lnTo>
                <a:lnTo>
                  <a:pt x="714335" y="516152"/>
                </a:lnTo>
                <a:lnTo>
                  <a:pt x="726911" y="509802"/>
                </a:lnTo>
                <a:lnTo>
                  <a:pt x="780900" y="490752"/>
                </a:lnTo>
                <a:lnTo>
                  <a:pt x="806107" y="486942"/>
                </a:lnTo>
                <a:lnTo>
                  <a:pt x="930027" y="486942"/>
                </a:lnTo>
                <a:lnTo>
                  <a:pt x="928741" y="480592"/>
                </a:lnTo>
                <a:lnTo>
                  <a:pt x="926498" y="467892"/>
                </a:lnTo>
                <a:lnTo>
                  <a:pt x="924584" y="456462"/>
                </a:lnTo>
                <a:lnTo>
                  <a:pt x="922998" y="445032"/>
                </a:lnTo>
                <a:lnTo>
                  <a:pt x="921740" y="433602"/>
                </a:lnTo>
                <a:lnTo>
                  <a:pt x="905254" y="429792"/>
                </a:lnTo>
                <a:close/>
              </a:path>
              <a:path w="2134235" h="1186814">
                <a:moveTo>
                  <a:pt x="1052928" y="834922"/>
                </a:moveTo>
                <a:lnTo>
                  <a:pt x="1025030" y="862862"/>
                </a:lnTo>
                <a:lnTo>
                  <a:pt x="984188" y="892072"/>
                </a:lnTo>
                <a:lnTo>
                  <a:pt x="950383" y="909852"/>
                </a:lnTo>
                <a:lnTo>
                  <a:pt x="899499" y="927632"/>
                </a:lnTo>
                <a:lnTo>
                  <a:pt x="861456" y="933982"/>
                </a:lnTo>
                <a:lnTo>
                  <a:pt x="1001328" y="933982"/>
                </a:lnTo>
                <a:lnTo>
                  <a:pt x="1035902" y="907312"/>
                </a:lnTo>
                <a:lnTo>
                  <a:pt x="1065898" y="838732"/>
                </a:lnTo>
                <a:lnTo>
                  <a:pt x="1052928" y="834922"/>
                </a:lnTo>
                <a:close/>
              </a:path>
              <a:path w="2134235" h="1186814">
                <a:moveTo>
                  <a:pt x="411280" y="669822"/>
                </a:moveTo>
                <a:lnTo>
                  <a:pt x="299748" y="669822"/>
                </a:lnTo>
                <a:lnTo>
                  <a:pt x="323581" y="672362"/>
                </a:lnTo>
                <a:lnTo>
                  <a:pt x="335191" y="674902"/>
                </a:lnTo>
                <a:lnTo>
                  <a:pt x="379854" y="695222"/>
                </a:lnTo>
                <a:lnTo>
                  <a:pt x="401040" y="746022"/>
                </a:lnTo>
                <a:lnTo>
                  <a:pt x="405917" y="748562"/>
                </a:lnTo>
                <a:lnTo>
                  <a:pt x="426605" y="740942"/>
                </a:lnTo>
                <a:lnTo>
                  <a:pt x="426280" y="728242"/>
                </a:lnTo>
                <a:lnTo>
                  <a:pt x="422394" y="715542"/>
                </a:lnTo>
                <a:lnTo>
                  <a:pt x="415609" y="688872"/>
                </a:lnTo>
                <a:lnTo>
                  <a:pt x="412709" y="676172"/>
                </a:lnTo>
                <a:lnTo>
                  <a:pt x="411280" y="669822"/>
                </a:lnTo>
                <a:close/>
              </a:path>
              <a:path w="2134235" h="1186814">
                <a:moveTo>
                  <a:pt x="930027" y="486942"/>
                </a:moveTo>
                <a:lnTo>
                  <a:pt x="830375" y="486942"/>
                </a:lnTo>
                <a:lnTo>
                  <a:pt x="842185" y="488212"/>
                </a:lnTo>
                <a:lnTo>
                  <a:pt x="853795" y="490752"/>
                </a:lnTo>
                <a:lnTo>
                  <a:pt x="876460" y="498372"/>
                </a:lnTo>
                <a:lnTo>
                  <a:pt x="898459" y="511072"/>
                </a:lnTo>
                <a:lnTo>
                  <a:pt x="902837" y="519962"/>
                </a:lnTo>
                <a:lnTo>
                  <a:pt x="907828" y="532662"/>
                </a:lnTo>
                <a:lnTo>
                  <a:pt x="913430" y="545362"/>
                </a:lnTo>
                <a:lnTo>
                  <a:pt x="919645" y="561872"/>
                </a:lnTo>
                <a:lnTo>
                  <a:pt x="924521" y="564412"/>
                </a:lnTo>
                <a:lnTo>
                  <a:pt x="945222" y="556792"/>
                </a:lnTo>
                <a:lnTo>
                  <a:pt x="944881" y="545362"/>
                </a:lnTo>
                <a:lnTo>
                  <a:pt x="937439" y="518692"/>
                </a:lnTo>
                <a:lnTo>
                  <a:pt x="934211" y="505992"/>
                </a:lnTo>
                <a:lnTo>
                  <a:pt x="931312" y="493292"/>
                </a:lnTo>
                <a:lnTo>
                  <a:pt x="930027" y="486942"/>
                </a:lnTo>
                <a:close/>
              </a:path>
              <a:path w="2134235" h="1186814">
                <a:moveTo>
                  <a:pt x="1327773" y="342899"/>
                </a:moveTo>
                <a:lnTo>
                  <a:pt x="1202207" y="342899"/>
                </a:lnTo>
                <a:lnTo>
                  <a:pt x="1207706" y="346709"/>
                </a:lnTo>
                <a:lnTo>
                  <a:pt x="1211544" y="353059"/>
                </a:lnTo>
                <a:lnTo>
                  <a:pt x="1231433" y="397509"/>
                </a:lnTo>
                <a:lnTo>
                  <a:pt x="1236576" y="411479"/>
                </a:lnTo>
                <a:lnTo>
                  <a:pt x="1242109" y="425449"/>
                </a:lnTo>
                <a:lnTo>
                  <a:pt x="1317307" y="637539"/>
                </a:lnTo>
                <a:lnTo>
                  <a:pt x="1346294" y="722629"/>
                </a:lnTo>
                <a:lnTo>
                  <a:pt x="1355348" y="761999"/>
                </a:lnTo>
                <a:lnTo>
                  <a:pt x="1354445" y="769619"/>
                </a:lnTo>
                <a:lnTo>
                  <a:pt x="1347529" y="779779"/>
                </a:lnTo>
                <a:lnTo>
                  <a:pt x="1336014" y="795019"/>
                </a:lnTo>
                <a:lnTo>
                  <a:pt x="1335747" y="800099"/>
                </a:lnTo>
                <a:lnTo>
                  <a:pt x="1339227" y="808989"/>
                </a:lnTo>
                <a:lnTo>
                  <a:pt x="1350967" y="808989"/>
                </a:lnTo>
                <a:lnTo>
                  <a:pt x="1360803" y="805179"/>
                </a:lnTo>
                <a:lnTo>
                  <a:pt x="1371892" y="800099"/>
                </a:lnTo>
                <a:lnTo>
                  <a:pt x="1384234" y="795019"/>
                </a:lnTo>
                <a:lnTo>
                  <a:pt x="1397828" y="789939"/>
                </a:lnTo>
                <a:lnTo>
                  <a:pt x="1412671" y="784859"/>
                </a:lnTo>
                <a:lnTo>
                  <a:pt x="1503325" y="755649"/>
                </a:lnTo>
                <a:lnTo>
                  <a:pt x="1512930" y="751839"/>
                </a:lnTo>
                <a:lnTo>
                  <a:pt x="1555295" y="736599"/>
                </a:lnTo>
                <a:lnTo>
                  <a:pt x="1583116" y="721359"/>
                </a:lnTo>
                <a:lnTo>
                  <a:pt x="1461740" y="721359"/>
                </a:lnTo>
                <a:lnTo>
                  <a:pt x="1457029" y="709929"/>
                </a:lnTo>
                <a:lnTo>
                  <a:pt x="1452427" y="698499"/>
                </a:lnTo>
                <a:lnTo>
                  <a:pt x="1447937" y="685799"/>
                </a:lnTo>
                <a:lnTo>
                  <a:pt x="1443558" y="674369"/>
                </a:lnTo>
                <a:lnTo>
                  <a:pt x="1393018" y="509269"/>
                </a:lnTo>
                <a:lnTo>
                  <a:pt x="1402966" y="504189"/>
                </a:lnTo>
                <a:lnTo>
                  <a:pt x="1430699" y="495299"/>
                </a:lnTo>
                <a:lnTo>
                  <a:pt x="1444602" y="491489"/>
                </a:lnTo>
                <a:lnTo>
                  <a:pt x="1457845" y="488949"/>
                </a:lnTo>
                <a:lnTo>
                  <a:pt x="1656150" y="488949"/>
                </a:lnTo>
                <a:lnTo>
                  <a:pt x="1655495" y="487679"/>
                </a:lnTo>
                <a:lnTo>
                  <a:pt x="1648909" y="478789"/>
                </a:lnTo>
                <a:lnTo>
                  <a:pt x="1643709" y="472439"/>
                </a:lnTo>
                <a:lnTo>
                  <a:pt x="1372387" y="472439"/>
                </a:lnTo>
                <a:lnTo>
                  <a:pt x="1335057" y="367029"/>
                </a:lnTo>
                <a:lnTo>
                  <a:pt x="1331386" y="355599"/>
                </a:lnTo>
                <a:lnTo>
                  <a:pt x="1328052" y="344169"/>
                </a:lnTo>
                <a:lnTo>
                  <a:pt x="1327773" y="342899"/>
                </a:lnTo>
                <a:close/>
              </a:path>
              <a:path w="2134235" h="1186814">
                <a:moveTo>
                  <a:pt x="1656150" y="488949"/>
                </a:moveTo>
                <a:lnTo>
                  <a:pt x="1482355" y="488949"/>
                </a:lnTo>
                <a:lnTo>
                  <a:pt x="1493620" y="491489"/>
                </a:lnTo>
                <a:lnTo>
                  <a:pt x="1504226" y="494029"/>
                </a:lnTo>
                <a:lnTo>
                  <a:pt x="1540058" y="519429"/>
                </a:lnTo>
                <a:lnTo>
                  <a:pt x="1560007" y="552449"/>
                </a:lnTo>
                <a:lnTo>
                  <a:pt x="1574089" y="599439"/>
                </a:lnTo>
                <a:lnTo>
                  <a:pt x="1575154" y="624839"/>
                </a:lnTo>
                <a:lnTo>
                  <a:pt x="1573867" y="636269"/>
                </a:lnTo>
                <a:lnTo>
                  <a:pt x="1555402" y="679449"/>
                </a:lnTo>
                <a:lnTo>
                  <a:pt x="1525854" y="703579"/>
                </a:lnTo>
                <a:lnTo>
                  <a:pt x="1484112" y="720089"/>
                </a:lnTo>
                <a:lnTo>
                  <a:pt x="1472304" y="721359"/>
                </a:lnTo>
                <a:lnTo>
                  <a:pt x="1583116" y="721359"/>
                </a:lnTo>
                <a:lnTo>
                  <a:pt x="1619132" y="695959"/>
                </a:lnTo>
                <a:lnTo>
                  <a:pt x="1644936" y="666749"/>
                </a:lnTo>
                <a:lnTo>
                  <a:pt x="1664605" y="633729"/>
                </a:lnTo>
                <a:lnTo>
                  <a:pt x="1677614" y="588009"/>
                </a:lnTo>
                <a:lnTo>
                  <a:pt x="1678506" y="576579"/>
                </a:lnTo>
                <a:lnTo>
                  <a:pt x="1678455" y="563879"/>
                </a:lnTo>
                <a:lnTo>
                  <a:pt x="1668805" y="516889"/>
                </a:lnTo>
                <a:lnTo>
                  <a:pt x="1661385" y="499109"/>
                </a:lnTo>
                <a:lnTo>
                  <a:pt x="1656150" y="488949"/>
                </a:lnTo>
                <a:close/>
              </a:path>
              <a:path w="2134235" h="1186814">
                <a:moveTo>
                  <a:pt x="1847183" y="196849"/>
                </a:moveTo>
                <a:lnTo>
                  <a:pt x="1650788" y="196849"/>
                </a:lnTo>
                <a:lnTo>
                  <a:pt x="1661138" y="200659"/>
                </a:lnTo>
                <a:lnTo>
                  <a:pt x="1677114" y="208279"/>
                </a:lnTo>
                <a:lnTo>
                  <a:pt x="1684346" y="212089"/>
                </a:lnTo>
                <a:lnTo>
                  <a:pt x="1692093" y="215899"/>
                </a:lnTo>
                <a:lnTo>
                  <a:pt x="1700355" y="220979"/>
                </a:lnTo>
                <a:lnTo>
                  <a:pt x="1709133" y="226059"/>
                </a:lnTo>
                <a:lnTo>
                  <a:pt x="1718429" y="232409"/>
                </a:lnTo>
                <a:lnTo>
                  <a:pt x="1728244" y="240029"/>
                </a:lnTo>
                <a:lnTo>
                  <a:pt x="1738579" y="247649"/>
                </a:lnTo>
                <a:lnTo>
                  <a:pt x="1749435" y="255269"/>
                </a:lnTo>
                <a:lnTo>
                  <a:pt x="1760813" y="264159"/>
                </a:lnTo>
                <a:lnTo>
                  <a:pt x="1772714" y="273049"/>
                </a:lnTo>
                <a:lnTo>
                  <a:pt x="1785140" y="283209"/>
                </a:lnTo>
                <a:lnTo>
                  <a:pt x="1798091" y="293369"/>
                </a:lnTo>
                <a:lnTo>
                  <a:pt x="1843327" y="331469"/>
                </a:lnTo>
                <a:lnTo>
                  <a:pt x="1856716" y="344169"/>
                </a:lnTo>
                <a:lnTo>
                  <a:pt x="1868445" y="354329"/>
                </a:lnTo>
                <a:lnTo>
                  <a:pt x="1878515" y="363219"/>
                </a:lnTo>
                <a:lnTo>
                  <a:pt x="1886925" y="372109"/>
                </a:lnTo>
                <a:lnTo>
                  <a:pt x="1893676" y="378459"/>
                </a:lnTo>
                <a:lnTo>
                  <a:pt x="1898767" y="383539"/>
                </a:lnTo>
                <a:lnTo>
                  <a:pt x="1902199" y="388619"/>
                </a:lnTo>
                <a:lnTo>
                  <a:pt x="1903971" y="391159"/>
                </a:lnTo>
                <a:lnTo>
                  <a:pt x="1923243" y="445769"/>
                </a:lnTo>
                <a:lnTo>
                  <a:pt x="1940582" y="497839"/>
                </a:lnTo>
                <a:lnTo>
                  <a:pt x="1952056" y="539749"/>
                </a:lnTo>
                <a:lnTo>
                  <a:pt x="1952802" y="549909"/>
                </a:lnTo>
                <a:lnTo>
                  <a:pt x="1952091" y="553719"/>
                </a:lnTo>
                <a:lnTo>
                  <a:pt x="1950148" y="556259"/>
                </a:lnTo>
                <a:lnTo>
                  <a:pt x="1943489" y="561339"/>
                </a:lnTo>
                <a:lnTo>
                  <a:pt x="1934724" y="565149"/>
                </a:lnTo>
                <a:lnTo>
                  <a:pt x="1922042" y="571499"/>
                </a:lnTo>
                <a:lnTo>
                  <a:pt x="1905444" y="579119"/>
                </a:lnTo>
                <a:lnTo>
                  <a:pt x="1903183" y="582929"/>
                </a:lnTo>
                <a:lnTo>
                  <a:pt x="1911629" y="607059"/>
                </a:lnTo>
                <a:lnTo>
                  <a:pt x="1916322" y="609599"/>
                </a:lnTo>
                <a:lnTo>
                  <a:pt x="1924022" y="605789"/>
                </a:lnTo>
                <a:lnTo>
                  <a:pt x="1932768" y="601979"/>
                </a:lnTo>
                <a:lnTo>
                  <a:pt x="1942564" y="598169"/>
                </a:lnTo>
                <a:lnTo>
                  <a:pt x="1953413" y="594359"/>
                </a:lnTo>
                <a:lnTo>
                  <a:pt x="1965320" y="590549"/>
                </a:lnTo>
                <a:lnTo>
                  <a:pt x="1978287" y="585469"/>
                </a:lnTo>
                <a:lnTo>
                  <a:pt x="1992318" y="580389"/>
                </a:lnTo>
                <a:lnTo>
                  <a:pt x="2007417" y="574039"/>
                </a:lnTo>
                <a:lnTo>
                  <a:pt x="2039342" y="563879"/>
                </a:lnTo>
                <a:lnTo>
                  <a:pt x="2054169" y="557529"/>
                </a:lnTo>
                <a:lnTo>
                  <a:pt x="2068067" y="553719"/>
                </a:lnTo>
                <a:lnTo>
                  <a:pt x="2081036" y="548639"/>
                </a:lnTo>
                <a:lnTo>
                  <a:pt x="2093076" y="544829"/>
                </a:lnTo>
                <a:lnTo>
                  <a:pt x="2104188" y="541019"/>
                </a:lnTo>
                <a:lnTo>
                  <a:pt x="2114370" y="538479"/>
                </a:lnTo>
                <a:lnTo>
                  <a:pt x="2123624" y="535939"/>
                </a:lnTo>
                <a:lnTo>
                  <a:pt x="2131949" y="533399"/>
                </a:lnTo>
                <a:lnTo>
                  <a:pt x="2134209" y="528319"/>
                </a:lnTo>
                <a:lnTo>
                  <a:pt x="2128955" y="513079"/>
                </a:lnTo>
                <a:lnTo>
                  <a:pt x="2072551" y="513079"/>
                </a:lnTo>
                <a:lnTo>
                  <a:pt x="2069122" y="511809"/>
                </a:lnTo>
                <a:lnTo>
                  <a:pt x="2050228" y="478789"/>
                </a:lnTo>
                <a:lnTo>
                  <a:pt x="2045175" y="467359"/>
                </a:lnTo>
                <a:lnTo>
                  <a:pt x="2039555" y="453389"/>
                </a:lnTo>
                <a:lnTo>
                  <a:pt x="2033367" y="436879"/>
                </a:lnTo>
                <a:lnTo>
                  <a:pt x="2026611" y="417829"/>
                </a:lnTo>
                <a:lnTo>
                  <a:pt x="2019287" y="397509"/>
                </a:lnTo>
                <a:lnTo>
                  <a:pt x="2005887" y="359409"/>
                </a:lnTo>
                <a:lnTo>
                  <a:pt x="1999547" y="328929"/>
                </a:lnTo>
                <a:lnTo>
                  <a:pt x="1999785" y="322579"/>
                </a:lnTo>
                <a:lnTo>
                  <a:pt x="2000650" y="313689"/>
                </a:lnTo>
                <a:lnTo>
                  <a:pt x="2002112" y="302259"/>
                </a:lnTo>
                <a:lnTo>
                  <a:pt x="2002300" y="300989"/>
                </a:lnTo>
                <a:lnTo>
                  <a:pt x="1956892" y="300989"/>
                </a:lnTo>
                <a:lnTo>
                  <a:pt x="1876483" y="223519"/>
                </a:lnTo>
                <a:lnTo>
                  <a:pt x="1863770" y="212089"/>
                </a:lnTo>
                <a:lnTo>
                  <a:pt x="1851570" y="200659"/>
                </a:lnTo>
                <a:lnTo>
                  <a:pt x="1847183" y="196849"/>
                </a:lnTo>
                <a:close/>
              </a:path>
              <a:path w="2134235" h="1186814">
                <a:moveTo>
                  <a:pt x="2125891" y="504189"/>
                </a:moveTo>
                <a:lnTo>
                  <a:pt x="2109810" y="505459"/>
                </a:lnTo>
                <a:lnTo>
                  <a:pt x="2094789" y="509269"/>
                </a:lnTo>
                <a:lnTo>
                  <a:pt x="2083647" y="511809"/>
                </a:lnTo>
                <a:lnTo>
                  <a:pt x="2076386" y="513079"/>
                </a:lnTo>
                <a:lnTo>
                  <a:pt x="2128955" y="513079"/>
                </a:lnTo>
                <a:lnTo>
                  <a:pt x="2125891" y="504189"/>
                </a:lnTo>
                <a:close/>
              </a:path>
              <a:path w="2134235" h="1186814">
                <a:moveTo>
                  <a:pt x="1566687" y="280669"/>
                </a:moveTo>
                <a:lnTo>
                  <a:pt x="1399084" y="280669"/>
                </a:lnTo>
                <a:lnTo>
                  <a:pt x="1410791" y="281939"/>
                </a:lnTo>
                <a:lnTo>
                  <a:pt x="1421606" y="284479"/>
                </a:lnTo>
                <a:lnTo>
                  <a:pt x="1455953" y="312419"/>
                </a:lnTo>
                <a:lnTo>
                  <a:pt x="1470791" y="347979"/>
                </a:lnTo>
                <a:lnTo>
                  <a:pt x="1474276" y="370839"/>
                </a:lnTo>
                <a:lnTo>
                  <a:pt x="1474208" y="384809"/>
                </a:lnTo>
                <a:lnTo>
                  <a:pt x="1458209" y="427989"/>
                </a:lnTo>
                <a:lnTo>
                  <a:pt x="1426058" y="452119"/>
                </a:lnTo>
                <a:lnTo>
                  <a:pt x="1393471" y="466089"/>
                </a:lnTo>
                <a:lnTo>
                  <a:pt x="1380746" y="471169"/>
                </a:lnTo>
                <a:lnTo>
                  <a:pt x="1372387" y="472439"/>
                </a:lnTo>
                <a:lnTo>
                  <a:pt x="1643709" y="472439"/>
                </a:lnTo>
                <a:lnTo>
                  <a:pt x="1612315" y="448309"/>
                </a:lnTo>
                <a:lnTo>
                  <a:pt x="1485115" y="448309"/>
                </a:lnTo>
                <a:lnTo>
                  <a:pt x="1503944" y="435609"/>
                </a:lnTo>
                <a:lnTo>
                  <a:pt x="1513751" y="427989"/>
                </a:lnTo>
                <a:lnTo>
                  <a:pt x="1524258" y="419099"/>
                </a:lnTo>
                <a:lnTo>
                  <a:pt x="1535792" y="410209"/>
                </a:lnTo>
                <a:lnTo>
                  <a:pt x="1559106" y="378459"/>
                </a:lnTo>
                <a:lnTo>
                  <a:pt x="1574093" y="331469"/>
                </a:lnTo>
                <a:lnTo>
                  <a:pt x="1574437" y="318769"/>
                </a:lnTo>
                <a:lnTo>
                  <a:pt x="1573410" y="307339"/>
                </a:lnTo>
                <a:lnTo>
                  <a:pt x="1571010" y="294639"/>
                </a:lnTo>
                <a:lnTo>
                  <a:pt x="1567232" y="281939"/>
                </a:lnTo>
                <a:lnTo>
                  <a:pt x="1566687" y="280669"/>
                </a:lnTo>
                <a:close/>
              </a:path>
              <a:path w="2134235" h="1186814">
                <a:moveTo>
                  <a:pt x="1571482" y="436879"/>
                </a:moveTo>
                <a:lnTo>
                  <a:pt x="1545352" y="436879"/>
                </a:lnTo>
                <a:lnTo>
                  <a:pt x="1531286" y="438149"/>
                </a:lnTo>
                <a:lnTo>
                  <a:pt x="1516556" y="440689"/>
                </a:lnTo>
                <a:lnTo>
                  <a:pt x="1501164" y="444499"/>
                </a:lnTo>
                <a:lnTo>
                  <a:pt x="1485115" y="448309"/>
                </a:lnTo>
                <a:lnTo>
                  <a:pt x="1612315" y="448309"/>
                </a:lnTo>
                <a:lnTo>
                  <a:pt x="1605631" y="445769"/>
                </a:lnTo>
                <a:lnTo>
                  <a:pt x="1594924" y="441959"/>
                </a:lnTo>
                <a:lnTo>
                  <a:pt x="1583540" y="439419"/>
                </a:lnTo>
                <a:lnTo>
                  <a:pt x="1571482" y="436879"/>
                </a:lnTo>
                <a:close/>
              </a:path>
              <a:path w="2134235" h="1186814">
                <a:moveTo>
                  <a:pt x="1480608" y="218439"/>
                </a:moveTo>
                <a:lnTo>
                  <a:pt x="1468843" y="218439"/>
                </a:lnTo>
                <a:lnTo>
                  <a:pt x="1442868" y="220979"/>
                </a:lnTo>
                <a:lnTo>
                  <a:pt x="1428611" y="224789"/>
                </a:lnTo>
                <a:lnTo>
                  <a:pt x="1413475" y="228599"/>
                </a:lnTo>
                <a:lnTo>
                  <a:pt x="1397438" y="232409"/>
                </a:lnTo>
                <a:lnTo>
                  <a:pt x="1370334" y="242569"/>
                </a:lnTo>
                <a:lnTo>
                  <a:pt x="1358883" y="246379"/>
                </a:lnTo>
                <a:lnTo>
                  <a:pt x="1345824" y="251459"/>
                </a:lnTo>
                <a:lnTo>
                  <a:pt x="1330863" y="257809"/>
                </a:lnTo>
                <a:lnTo>
                  <a:pt x="1321572" y="261619"/>
                </a:lnTo>
                <a:lnTo>
                  <a:pt x="1311769" y="265429"/>
                </a:lnTo>
                <a:lnTo>
                  <a:pt x="1301304" y="269239"/>
                </a:lnTo>
                <a:lnTo>
                  <a:pt x="1290029" y="273049"/>
                </a:lnTo>
                <a:lnTo>
                  <a:pt x="1277795" y="278129"/>
                </a:lnTo>
                <a:lnTo>
                  <a:pt x="1264453" y="283209"/>
                </a:lnTo>
                <a:lnTo>
                  <a:pt x="1249855" y="288289"/>
                </a:lnTo>
                <a:lnTo>
                  <a:pt x="1233851" y="293369"/>
                </a:lnTo>
                <a:lnTo>
                  <a:pt x="1218485" y="299719"/>
                </a:lnTo>
                <a:lnTo>
                  <a:pt x="1204217" y="304799"/>
                </a:lnTo>
                <a:lnTo>
                  <a:pt x="1191048" y="308609"/>
                </a:lnTo>
                <a:lnTo>
                  <a:pt x="1178976" y="312419"/>
                </a:lnTo>
                <a:lnTo>
                  <a:pt x="1168003" y="316229"/>
                </a:lnTo>
                <a:lnTo>
                  <a:pt x="1158129" y="318769"/>
                </a:lnTo>
                <a:lnTo>
                  <a:pt x="1149354" y="322579"/>
                </a:lnTo>
                <a:lnTo>
                  <a:pt x="1141679" y="323849"/>
                </a:lnTo>
                <a:lnTo>
                  <a:pt x="1139291" y="328929"/>
                </a:lnTo>
                <a:lnTo>
                  <a:pt x="1147737" y="353059"/>
                </a:lnTo>
                <a:lnTo>
                  <a:pt x="1161314" y="351789"/>
                </a:lnTo>
                <a:lnTo>
                  <a:pt x="1188807" y="345439"/>
                </a:lnTo>
                <a:lnTo>
                  <a:pt x="1194752" y="344169"/>
                </a:lnTo>
                <a:lnTo>
                  <a:pt x="1202207" y="342899"/>
                </a:lnTo>
                <a:lnTo>
                  <a:pt x="1327773" y="342899"/>
                </a:lnTo>
                <a:lnTo>
                  <a:pt x="1325260" y="331469"/>
                </a:lnTo>
                <a:lnTo>
                  <a:pt x="1323218" y="318769"/>
                </a:lnTo>
                <a:lnTo>
                  <a:pt x="1322133" y="304799"/>
                </a:lnTo>
                <a:lnTo>
                  <a:pt x="1331079" y="299719"/>
                </a:lnTo>
                <a:lnTo>
                  <a:pt x="1342078" y="295909"/>
                </a:lnTo>
                <a:lnTo>
                  <a:pt x="1372996" y="284479"/>
                </a:lnTo>
                <a:lnTo>
                  <a:pt x="1386485" y="281939"/>
                </a:lnTo>
                <a:lnTo>
                  <a:pt x="1399084" y="280669"/>
                </a:lnTo>
                <a:lnTo>
                  <a:pt x="1566687" y="280669"/>
                </a:lnTo>
                <a:lnTo>
                  <a:pt x="1562325" y="270509"/>
                </a:lnTo>
                <a:lnTo>
                  <a:pt x="1528136" y="232409"/>
                </a:lnTo>
                <a:lnTo>
                  <a:pt x="1501807" y="220979"/>
                </a:lnTo>
                <a:lnTo>
                  <a:pt x="1480608" y="218439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9" y="19049"/>
                </a:lnTo>
                <a:lnTo>
                  <a:pt x="2006138" y="33019"/>
                </a:lnTo>
                <a:lnTo>
                  <a:pt x="2004195" y="45719"/>
                </a:lnTo>
                <a:lnTo>
                  <a:pt x="2002574" y="55879"/>
                </a:lnTo>
                <a:lnTo>
                  <a:pt x="1985005" y="157479"/>
                </a:lnTo>
                <a:lnTo>
                  <a:pt x="1975788" y="207009"/>
                </a:lnTo>
                <a:lnTo>
                  <a:pt x="1965768" y="257809"/>
                </a:lnTo>
                <a:lnTo>
                  <a:pt x="1963668" y="269239"/>
                </a:lnTo>
                <a:lnTo>
                  <a:pt x="1961731" y="278129"/>
                </a:lnTo>
                <a:lnTo>
                  <a:pt x="1959956" y="287019"/>
                </a:lnTo>
                <a:lnTo>
                  <a:pt x="1958343" y="294639"/>
                </a:lnTo>
                <a:lnTo>
                  <a:pt x="1956892" y="300989"/>
                </a:lnTo>
                <a:lnTo>
                  <a:pt x="2002300" y="300989"/>
                </a:lnTo>
                <a:lnTo>
                  <a:pt x="2004186" y="288289"/>
                </a:lnTo>
                <a:lnTo>
                  <a:pt x="2006888" y="273049"/>
                </a:lnTo>
                <a:lnTo>
                  <a:pt x="2010235" y="255269"/>
                </a:lnTo>
                <a:lnTo>
                  <a:pt x="2014243" y="234949"/>
                </a:lnTo>
                <a:lnTo>
                  <a:pt x="2020157" y="207009"/>
                </a:lnTo>
                <a:lnTo>
                  <a:pt x="2023128" y="194309"/>
                </a:lnTo>
                <a:lnTo>
                  <a:pt x="2029097" y="166369"/>
                </a:lnTo>
                <a:lnTo>
                  <a:pt x="2032095" y="153669"/>
                </a:lnTo>
                <a:lnTo>
                  <a:pt x="2041143" y="115569"/>
                </a:lnTo>
                <a:lnTo>
                  <a:pt x="2044177" y="104139"/>
                </a:lnTo>
                <a:lnTo>
                  <a:pt x="2047219" y="91439"/>
                </a:lnTo>
                <a:lnTo>
                  <a:pt x="2050271" y="80009"/>
                </a:lnTo>
                <a:lnTo>
                  <a:pt x="2059479" y="45719"/>
                </a:lnTo>
                <a:lnTo>
                  <a:pt x="2065662" y="25399"/>
                </a:lnTo>
                <a:lnTo>
                  <a:pt x="2068766" y="13969"/>
                </a:lnTo>
                <a:lnTo>
                  <a:pt x="2064410" y="2539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0" y="114299"/>
                </a:moveTo>
                <a:lnTo>
                  <a:pt x="1704130" y="118109"/>
                </a:lnTo>
                <a:lnTo>
                  <a:pt x="1697025" y="123189"/>
                </a:lnTo>
                <a:lnTo>
                  <a:pt x="1688605" y="128269"/>
                </a:lnTo>
                <a:lnTo>
                  <a:pt x="1678869" y="134619"/>
                </a:lnTo>
                <a:lnTo>
                  <a:pt x="1667819" y="140969"/>
                </a:lnTo>
                <a:lnTo>
                  <a:pt x="1655453" y="148589"/>
                </a:lnTo>
                <a:lnTo>
                  <a:pt x="1641772" y="157479"/>
                </a:lnTo>
                <a:lnTo>
                  <a:pt x="1626774" y="166369"/>
                </a:lnTo>
                <a:lnTo>
                  <a:pt x="1610461" y="176529"/>
                </a:lnTo>
                <a:lnTo>
                  <a:pt x="1608328" y="181609"/>
                </a:lnTo>
                <a:lnTo>
                  <a:pt x="1615274" y="200659"/>
                </a:lnTo>
                <a:lnTo>
                  <a:pt x="1627827" y="200659"/>
                </a:lnTo>
                <a:lnTo>
                  <a:pt x="1640722" y="196849"/>
                </a:lnTo>
                <a:lnTo>
                  <a:pt x="1847183" y="196849"/>
                </a:lnTo>
                <a:lnTo>
                  <a:pt x="1839871" y="190499"/>
                </a:lnTo>
                <a:lnTo>
                  <a:pt x="1828659" y="180339"/>
                </a:lnTo>
                <a:lnTo>
                  <a:pt x="1817921" y="170179"/>
                </a:lnTo>
                <a:lnTo>
                  <a:pt x="1807643" y="162559"/>
                </a:lnTo>
                <a:lnTo>
                  <a:pt x="1797812" y="154939"/>
                </a:lnTo>
                <a:lnTo>
                  <a:pt x="1788416" y="147319"/>
                </a:lnTo>
                <a:lnTo>
                  <a:pt x="1779441" y="140969"/>
                </a:lnTo>
                <a:lnTo>
                  <a:pt x="1770873" y="135889"/>
                </a:lnTo>
                <a:lnTo>
                  <a:pt x="1762700" y="130809"/>
                </a:lnTo>
                <a:lnTo>
                  <a:pt x="1754909" y="125729"/>
                </a:lnTo>
                <a:lnTo>
                  <a:pt x="1747485" y="121919"/>
                </a:lnTo>
                <a:lnTo>
                  <a:pt x="1735788" y="118109"/>
                </a:lnTo>
                <a:lnTo>
                  <a:pt x="1723358" y="115569"/>
                </a:lnTo>
                <a:lnTo>
                  <a:pt x="1709920" y="11429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/>
          <p:nvPr/>
        </p:nvSpPr>
        <p:spPr>
          <a:xfrm>
            <a:off x="1692401" y="3539490"/>
            <a:ext cx="1440180" cy="502920"/>
          </a:xfrm>
          <a:custGeom>
            <a:avLst/>
            <a:gdLst/>
            <a:ahLst/>
            <a:cxnLst/>
            <a:rect l="l" t="t" r="r" b="b"/>
            <a:pathLst>
              <a:path w="1440180" h="502920">
                <a:moveTo>
                  <a:pt x="0" y="0"/>
                </a:moveTo>
                <a:lnTo>
                  <a:pt x="1440180" y="0"/>
                </a:lnTo>
                <a:lnTo>
                  <a:pt x="144018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9738" y="1483558"/>
            <a:ext cx="6714490" cy="304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690">
              <a:lnSpc>
                <a:spcPct val="100000"/>
              </a:lnSpc>
            </a:pPr>
            <a:r>
              <a:rPr sz="2200" b="1" spc="-5" dirty="0">
                <a:solidFill>
                  <a:srgbClr val="006FC0"/>
                </a:solidFill>
                <a:latin typeface="Heiti SC"/>
                <a:cs typeface="Heiti SC"/>
              </a:rPr>
              <a:t>异常发生的代码行数</a:t>
            </a:r>
            <a:endParaRPr sz="2200">
              <a:latin typeface="Heiti SC"/>
              <a:cs typeface="Heiti SC"/>
            </a:endParaRPr>
          </a:p>
          <a:p>
            <a:pPr marL="885825" indent="-280670">
              <a:lnSpc>
                <a:spcPct val="100000"/>
              </a:lnSpc>
              <a:spcBef>
                <a:spcPts val="50"/>
              </a:spcBef>
              <a:tabLst>
                <a:tab pos="2002789" algn="l"/>
                <a:tab pos="2840990" algn="l"/>
                <a:tab pos="3817620" algn="l"/>
                <a:tab pos="4517390" algn="l"/>
              </a:tabLst>
            </a:pPr>
            <a:r>
              <a:rPr sz="2000" b="1" spc="-120" dirty="0">
                <a:solidFill>
                  <a:srgbClr val="FF0100"/>
                </a:solidFill>
                <a:latin typeface="FZLTZHB--B51-0"/>
                <a:cs typeface="FZLTZHB--B51-0"/>
              </a:rPr>
              <a:t>Tra</a:t>
            </a:r>
            <a:r>
              <a:rPr sz="2000" b="1" spc="-140" dirty="0">
                <a:solidFill>
                  <a:srgbClr val="FF0100"/>
                </a:solidFill>
                <a:latin typeface="FZLTZHB--B51-0"/>
                <a:cs typeface="FZLTZHB--B51-0"/>
              </a:rPr>
              <a:t>c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eb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a</a:t>
            </a:r>
            <a:r>
              <a:rPr sz="2000" b="1" spc="-170" dirty="0">
                <a:solidFill>
                  <a:srgbClr val="FF0100"/>
                </a:solidFill>
                <a:latin typeface="FZLTZHB--B51-0"/>
                <a:cs typeface="FZLTZHB--B51-0"/>
              </a:rPr>
              <a:t>ck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(</a:t>
            </a:r>
            <a:r>
              <a:rPr sz="2000" b="1" spc="-225" dirty="0">
                <a:solidFill>
                  <a:srgbClr val="FF0100"/>
                </a:solidFill>
                <a:latin typeface="FZLTZHB--B51-0"/>
                <a:cs typeface="FZLTZHB--B51-0"/>
              </a:rPr>
              <a:t>most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r</a:t>
            </a:r>
            <a:r>
              <a:rPr sz="2000" b="1" spc="-5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10" dirty="0">
                <a:solidFill>
                  <a:srgbClr val="FF0100"/>
                </a:solidFill>
                <a:latin typeface="FZLTZHB--B51-0"/>
                <a:cs typeface="FZLTZHB--B51-0"/>
              </a:rPr>
              <a:t>ce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80" dirty="0">
                <a:solidFill>
                  <a:srgbClr val="FF0100"/>
                </a:solidFill>
                <a:latin typeface="FZLTZHB--B51-0"/>
                <a:cs typeface="FZLTZHB--B51-0"/>
              </a:rPr>
              <a:t>ca</a:t>
            </a:r>
            <a:r>
              <a:rPr sz="2000" b="1" spc="20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7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as</a:t>
            </a:r>
            <a:r>
              <a:rPr sz="2000" b="1" spc="-1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)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885825">
              <a:lnSpc>
                <a:spcPct val="100000"/>
              </a:lnSpc>
              <a:spcBef>
                <a:spcPts val="1200"/>
              </a:spcBef>
              <a:tabLst>
                <a:tab pos="1583690" algn="l"/>
                <a:tab pos="2700655" algn="l"/>
                <a:tab pos="3400425" algn="l"/>
                <a:tab pos="3818254" algn="l"/>
                <a:tab pos="4237355" algn="l"/>
              </a:tabLst>
            </a:pP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F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175" dirty="0">
                <a:solidFill>
                  <a:srgbClr val="FF0100"/>
                </a:solidFill>
                <a:latin typeface="FZLTZHB--B51-0"/>
                <a:cs typeface="FZLTZHB--B51-0"/>
              </a:rPr>
              <a:t>le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70" dirty="0">
                <a:solidFill>
                  <a:srgbClr val="FF0100"/>
                </a:solidFill>
                <a:latin typeface="FZLTZHB--B51-0"/>
                <a:cs typeface="FZLTZHB--B51-0"/>
              </a:rPr>
              <a:t>"t</a:t>
            </a:r>
            <a:r>
              <a:rPr sz="2000" b="1" spc="305" dirty="0">
                <a:solidFill>
                  <a:srgbClr val="FF0100"/>
                </a:solidFill>
                <a:latin typeface="FZLTZHB--B51-0"/>
                <a:cs typeface="FZLTZHB--B51-0"/>
              </a:rPr>
              <a:t>.</a:t>
            </a:r>
            <a:r>
              <a:rPr sz="2000" b="1" spc="-245" dirty="0">
                <a:solidFill>
                  <a:srgbClr val="FF0100"/>
                </a:solidFill>
                <a:latin typeface="FZLTZHB--B51-0"/>
                <a:cs typeface="FZLTZHB--B51-0"/>
              </a:rPr>
              <a:t>p</a:t>
            </a:r>
            <a:r>
              <a:rPr sz="2000" b="1" spc="204" dirty="0">
                <a:solidFill>
                  <a:srgbClr val="FF0100"/>
                </a:solidFill>
                <a:latin typeface="FZLTZHB--B51-0"/>
                <a:cs typeface="FZLTZHB--B51-0"/>
              </a:rPr>
              <a:t>y",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li</a:t>
            </a:r>
            <a:r>
              <a:rPr sz="2000" b="1" spc="500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45" dirty="0">
                <a:solidFill>
                  <a:srgbClr val="FF0100"/>
                </a:solidFill>
                <a:latin typeface="FZLTZHB--B51-0"/>
                <a:cs typeface="FZLTZHB--B51-0"/>
              </a:rPr>
              <a:t>1</a:t>
            </a:r>
            <a:r>
              <a:rPr sz="2000" b="1" spc="450" dirty="0">
                <a:solidFill>
                  <a:srgbClr val="FF0100"/>
                </a:solidFill>
                <a:latin typeface="FZLTZHB--B51-0"/>
                <a:cs typeface="FZLTZHB--B51-0"/>
              </a:rPr>
              <a:t>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165" dirty="0">
                <a:solidFill>
                  <a:srgbClr val="FF0100"/>
                </a:solidFill>
                <a:latin typeface="FZLTZHB--B51-0"/>
                <a:cs typeface="FZLTZHB--B51-0"/>
              </a:rPr>
              <a:t>in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500" dirty="0">
                <a:solidFill>
                  <a:srgbClr val="FF0100"/>
                </a:solidFill>
                <a:latin typeface="FZLTZHB--B51-0"/>
                <a:cs typeface="FZLTZHB--B51-0"/>
              </a:rPr>
              <a:t>&lt;m</a:t>
            </a:r>
            <a:r>
              <a:rPr sz="2000" b="1" spc="-405" dirty="0">
                <a:solidFill>
                  <a:srgbClr val="FF0100"/>
                </a:solidFill>
                <a:latin typeface="FZLTZHB--B51-0"/>
                <a:cs typeface="FZLTZHB--B51-0"/>
              </a:rPr>
              <a:t>o</a:t>
            </a:r>
            <a:r>
              <a:rPr sz="2000" b="1" spc="45" dirty="0">
                <a:solidFill>
                  <a:srgbClr val="FF0100"/>
                </a:solidFill>
                <a:latin typeface="FZLTZHB--B51-0"/>
                <a:cs typeface="FZLTZHB--B51-0"/>
              </a:rPr>
              <a:t>du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-240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70" dirty="0">
                <a:solidFill>
                  <a:srgbClr val="FF0100"/>
                </a:solidFill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  <a:p>
            <a:pPr marL="885825" marR="548640" indent="278130">
              <a:lnSpc>
                <a:spcPct val="150000"/>
              </a:lnSpc>
              <a:tabLst>
                <a:tab pos="1583690" algn="l"/>
                <a:tab pos="1722120" algn="l"/>
                <a:tab pos="2002789" algn="l"/>
                <a:tab pos="3260090" algn="l"/>
                <a:tab pos="3958590" algn="l"/>
                <a:tab pos="4377690" algn="l"/>
                <a:tab pos="4796790" algn="l"/>
                <a:tab pos="5736590" algn="l"/>
              </a:tabLst>
            </a:pPr>
            <a:r>
              <a:rPr sz="2000" b="1" spc="-459" dirty="0">
                <a:solidFill>
                  <a:srgbClr val="FF0100"/>
                </a:solidFill>
                <a:latin typeface="FZLTZHB--B51-0"/>
                <a:cs typeface="FZLTZHB--B51-0"/>
              </a:rPr>
              <a:t>num	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=	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eval</a:t>
            </a:r>
            <a:r>
              <a:rPr sz="2000" b="1" spc="90" dirty="0">
                <a:solidFill>
                  <a:srgbClr val="FF0100"/>
                </a:solidFill>
                <a:latin typeface="FZLTZHB--B51-0"/>
                <a:cs typeface="FZLTZHB--B51-0"/>
              </a:rPr>
              <a:t>(inpu</a:t>
            </a:r>
            <a:r>
              <a:rPr sz="2000" b="1" spc="55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295" dirty="0">
                <a:solidFill>
                  <a:srgbClr val="FF0100"/>
                </a:solidFill>
                <a:latin typeface="FZLTZHB--B51-0"/>
                <a:cs typeface="FZLTZHB--B51-0"/>
              </a:rPr>
              <a:t>("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请</a:t>
            </a:r>
            <a:r>
              <a:rPr sz="2000" b="1" dirty="0">
                <a:solidFill>
                  <a:srgbClr val="FF0100"/>
                </a:solidFill>
                <a:latin typeface="Heiti SC"/>
                <a:cs typeface="Heiti SC"/>
              </a:rPr>
              <a:t>输入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一</a:t>
            </a:r>
            <a:r>
              <a:rPr sz="2000" b="1" dirty="0">
                <a:solidFill>
                  <a:srgbClr val="FF0100"/>
                </a:solidFill>
                <a:latin typeface="Heiti SC"/>
                <a:cs typeface="Heiti SC"/>
              </a:rPr>
              <a:t>个整</a:t>
            </a:r>
            <a:r>
              <a:rPr sz="2000" b="1" spc="-15" dirty="0">
                <a:solidFill>
                  <a:srgbClr val="FF0100"/>
                </a:solidFill>
                <a:latin typeface="Heiti SC"/>
                <a:cs typeface="Heiti SC"/>
              </a:rPr>
              <a:t>数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300" dirty="0">
                <a:solidFill>
                  <a:srgbClr val="FF0100"/>
                </a:solidFill>
                <a:latin typeface="FZLTZHB--B51-0"/>
                <a:cs typeface="FZLTZHB--B51-0"/>
              </a:rPr>
              <a:t>"))</a:t>
            </a:r>
            <a:r>
              <a:rPr sz="2000" b="1" spc="204" dirty="0">
                <a:solidFill>
                  <a:srgbClr val="FF0100"/>
                </a:solidFill>
                <a:latin typeface="FZLTZHB--B51-0"/>
                <a:cs typeface="FZLTZHB--B51-0"/>
              </a:rPr>
              <a:t> </a:t>
            </a:r>
            <a:r>
              <a:rPr sz="2000" b="1" spc="200" dirty="0">
                <a:solidFill>
                  <a:srgbClr val="FF0100"/>
                </a:solidFill>
                <a:latin typeface="FZLTZHB--B51-0"/>
                <a:cs typeface="FZLTZHB--B51-0"/>
              </a:rPr>
              <a:t>F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175" dirty="0">
                <a:solidFill>
                  <a:srgbClr val="FF0100"/>
                </a:solidFill>
                <a:latin typeface="FZLTZHB--B51-0"/>
                <a:cs typeface="FZLTZHB--B51-0"/>
              </a:rPr>
              <a:t>le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35" dirty="0">
                <a:solidFill>
                  <a:srgbClr val="FF0100"/>
                </a:solidFill>
                <a:latin typeface="FZLTZHB--B51-0"/>
                <a:cs typeface="FZLTZHB--B51-0"/>
              </a:rPr>
              <a:t>"&lt;</a:t>
            </a:r>
            <a:r>
              <a:rPr sz="2000" b="1" spc="-50" dirty="0">
                <a:solidFill>
                  <a:srgbClr val="FF0100"/>
                </a:solidFill>
                <a:latin typeface="FZLTZHB--B51-0"/>
                <a:cs typeface="FZLTZHB--B51-0"/>
              </a:rPr>
              <a:t>s</a:t>
            </a:r>
            <a:r>
              <a:rPr sz="2000" b="1" spc="340" dirty="0">
                <a:solidFill>
                  <a:srgbClr val="FF0100"/>
                </a:solidFill>
                <a:latin typeface="FZLTZHB--B51-0"/>
                <a:cs typeface="FZLTZHB--B51-0"/>
              </a:rPr>
              <a:t>t</a:t>
            </a:r>
            <a:r>
              <a:rPr sz="2000" b="1" spc="75" dirty="0">
                <a:solidFill>
                  <a:srgbClr val="FF0100"/>
                </a:solidFill>
                <a:latin typeface="FZLTZHB--B51-0"/>
                <a:cs typeface="FZLTZHB--B51-0"/>
              </a:rPr>
              <a:t>rin</a:t>
            </a:r>
            <a:r>
              <a:rPr sz="2000" b="1" spc="105" dirty="0">
                <a:solidFill>
                  <a:srgbClr val="FF0100"/>
                </a:solidFill>
                <a:latin typeface="FZLTZHB--B51-0"/>
                <a:cs typeface="FZLTZHB--B51-0"/>
              </a:rPr>
              <a:t>g</a:t>
            </a:r>
            <a:r>
              <a:rPr sz="2000" b="1" spc="155" dirty="0">
                <a:solidFill>
                  <a:srgbClr val="FF0100"/>
                </a:solidFill>
                <a:latin typeface="FZLTZHB--B51-0"/>
                <a:cs typeface="FZLTZHB--B51-0"/>
              </a:rPr>
              <a:t>&gt;",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575" dirty="0">
                <a:solidFill>
                  <a:srgbClr val="FF0100"/>
                </a:solidFill>
                <a:latin typeface="FZLTZHB--B51-0"/>
                <a:cs typeface="FZLTZHB--B51-0"/>
              </a:rPr>
              <a:t>l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-254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50" dirty="0">
                <a:solidFill>
                  <a:srgbClr val="FF0100"/>
                </a:solidFill>
                <a:latin typeface="FZLTZHB--B51-0"/>
                <a:cs typeface="FZLTZHB--B51-0"/>
              </a:rPr>
              <a:t>1,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165" dirty="0">
                <a:solidFill>
                  <a:srgbClr val="FF0100"/>
                </a:solidFill>
                <a:latin typeface="FZLTZHB--B51-0"/>
                <a:cs typeface="FZLTZHB--B51-0"/>
              </a:rPr>
              <a:t>in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480" dirty="0">
                <a:solidFill>
                  <a:srgbClr val="FF0100"/>
                </a:solidFill>
                <a:latin typeface="FZLTZHB--B51-0"/>
                <a:cs typeface="FZLTZHB--B51-0"/>
              </a:rPr>
              <a:t>&lt;</a:t>
            </a:r>
            <a:r>
              <a:rPr sz="2000" b="1" spc="-705" dirty="0">
                <a:solidFill>
                  <a:srgbClr val="FF0100"/>
                </a:solidFill>
                <a:latin typeface="FZLTZHB--B51-0"/>
                <a:cs typeface="FZLTZHB--B51-0"/>
              </a:rPr>
              <a:t>m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o</a:t>
            </a:r>
            <a:r>
              <a:rPr sz="2000" b="1" spc="-30" dirty="0">
                <a:solidFill>
                  <a:srgbClr val="FF0100"/>
                </a:solidFill>
                <a:latin typeface="FZLTZHB--B51-0"/>
                <a:cs typeface="FZLTZHB--B51-0"/>
              </a:rPr>
              <a:t>dul</a:t>
            </a:r>
            <a:r>
              <a:rPr sz="2000" b="1" spc="-45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-270" dirty="0">
                <a:solidFill>
                  <a:srgbClr val="FF0100"/>
                </a:solidFill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  <a:p>
            <a:pPr marL="12700" indent="592455">
              <a:lnSpc>
                <a:spcPct val="100000"/>
              </a:lnSpc>
              <a:spcBef>
                <a:spcPts val="1200"/>
              </a:spcBef>
              <a:tabLst>
                <a:tab pos="2141855" algn="l"/>
                <a:tab pos="2840990" algn="l"/>
                <a:tab pos="3677920" algn="l"/>
                <a:tab pos="4098290" algn="l"/>
                <a:tab pos="4656455" algn="l"/>
              </a:tabLst>
            </a:pPr>
            <a:r>
              <a:rPr sz="2000" b="1" spc="-515" dirty="0">
                <a:solidFill>
                  <a:srgbClr val="FF0100"/>
                </a:solidFill>
                <a:latin typeface="FZLTZHB--B51-0"/>
                <a:cs typeface="FZLTZHB--B51-0"/>
              </a:rPr>
              <a:t>Nam</a:t>
            </a:r>
            <a:r>
              <a:rPr sz="2000" b="1" spc="-420" dirty="0">
                <a:solidFill>
                  <a:srgbClr val="FF0100"/>
                </a:solidFill>
                <a:latin typeface="FZLTZHB--B51-0"/>
                <a:cs typeface="FZLTZHB--B51-0"/>
              </a:rPr>
              <a:t>e</a:t>
            </a:r>
            <a:r>
              <a:rPr sz="2000" b="1" spc="20" dirty="0">
                <a:solidFill>
                  <a:srgbClr val="FF0100"/>
                </a:solidFill>
                <a:latin typeface="FZLTZHB--B51-0"/>
                <a:cs typeface="FZLTZHB--B51-0"/>
              </a:rPr>
              <a:t>Er</a:t>
            </a:r>
            <a:r>
              <a:rPr sz="2000" b="1" spc="5" dirty="0">
                <a:solidFill>
                  <a:srgbClr val="FF0100"/>
                </a:solidFill>
                <a:latin typeface="FZLTZHB--B51-0"/>
                <a:cs typeface="FZLTZHB--B51-0"/>
              </a:rPr>
              <a:t>r</a:t>
            </a:r>
            <a:r>
              <a:rPr sz="2000" b="1" spc="10" dirty="0">
                <a:solidFill>
                  <a:srgbClr val="FF0100"/>
                </a:solidFill>
                <a:latin typeface="FZLTZHB--B51-0"/>
                <a:cs typeface="FZLTZHB--B51-0"/>
              </a:rPr>
              <a:t>or</a:t>
            </a:r>
            <a:r>
              <a:rPr sz="2000" b="1" spc="425" dirty="0">
                <a:solidFill>
                  <a:srgbClr val="FF0100"/>
                </a:solidFill>
                <a:latin typeface="FZLTZHB--B51-0"/>
                <a:cs typeface="FZLTZHB--B51-0"/>
              </a:rPr>
              <a:t>: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400" dirty="0">
                <a:solidFill>
                  <a:srgbClr val="FF0100"/>
                </a:solidFill>
                <a:latin typeface="FZLTZHB--B51-0"/>
                <a:cs typeface="FZLTZHB--B51-0"/>
              </a:rPr>
              <a:t>name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FF0100"/>
                </a:solidFill>
                <a:latin typeface="FZLTZHB--B51-0"/>
                <a:cs typeface="FZLTZHB--B51-0"/>
              </a:rPr>
              <a:t>'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a</a:t>
            </a:r>
            <a:r>
              <a:rPr sz="2000" b="1" spc="-229" dirty="0">
                <a:solidFill>
                  <a:srgbClr val="FF0100"/>
                </a:solidFill>
                <a:latin typeface="FZLTZHB--B51-0"/>
                <a:cs typeface="FZLTZHB--B51-0"/>
              </a:rPr>
              <a:t>b</a:t>
            </a:r>
            <a:r>
              <a:rPr sz="2000" b="1" spc="-170" dirty="0">
                <a:solidFill>
                  <a:srgbClr val="FF0100"/>
                </a:solidFill>
                <a:latin typeface="FZLTZHB--B51-0"/>
                <a:cs typeface="FZLTZHB--B51-0"/>
              </a:rPr>
              <a:t>c</a:t>
            </a:r>
            <a:r>
              <a:rPr sz="2000" b="1" spc="660" dirty="0">
                <a:solidFill>
                  <a:srgbClr val="FF0100"/>
                </a:solidFill>
                <a:latin typeface="FZLTZHB--B51-0"/>
                <a:cs typeface="FZLTZHB--B51-0"/>
              </a:rPr>
              <a:t>'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229" dirty="0">
                <a:solidFill>
                  <a:srgbClr val="FF0100"/>
                </a:solidFill>
                <a:latin typeface="FZLTZHB--B51-0"/>
                <a:cs typeface="FZLTZHB--B51-0"/>
              </a:rPr>
              <a:t>is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254" dirty="0">
                <a:solidFill>
                  <a:srgbClr val="FF0100"/>
                </a:solidFill>
                <a:latin typeface="FZLTZHB--B51-0"/>
                <a:cs typeface="FZLTZHB--B51-0"/>
              </a:rPr>
              <a:t>n</a:t>
            </a:r>
            <a:r>
              <a:rPr sz="2000" b="1" spc="65" dirty="0">
                <a:solidFill>
                  <a:srgbClr val="FF0100"/>
                </a:solidFill>
                <a:latin typeface="FZLTZHB--B51-0"/>
                <a:cs typeface="FZLTZHB--B51-0"/>
              </a:rPr>
              <a:t>ot</a:t>
            </a:r>
            <a:r>
              <a:rPr sz="2000" b="1" dirty="0">
                <a:solidFill>
                  <a:srgbClr val="FF0100"/>
                </a:solidFill>
                <a:latin typeface="FZLTZHB--B51-0"/>
                <a:cs typeface="FZLTZHB--B51-0"/>
              </a:rPr>
              <a:t>	</a:t>
            </a:r>
            <a:r>
              <a:rPr sz="2000" b="1" spc="-25" dirty="0">
                <a:solidFill>
                  <a:srgbClr val="FF0100"/>
                </a:solidFill>
                <a:latin typeface="FZLTZHB--B51-0"/>
                <a:cs typeface="FZLTZHB--B51-0"/>
              </a:rPr>
              <a:t>def</a:t>
            </a:r>
            <a:r>
              <a:rPr sz="2000" b="1" spc="565" dirty="0">
                <a:solidFill>
                  <a:srgbClr val="FF0100"/>
                </a:solidFill>
                <a:latin typeface="FZLTZHB--B51-0"/>
                <a:cs typeface="FZLTZHB--B51-0"/>
              </a:rPr>
              <a:t>i</a:t>
            </a:r>
            <a:r>
              <a:rPr sz="2000" b="1" spc="-235" dirty="0">
                <a:solidFill>
                  <a:srgbClr val="FF0100"/>
                </a:solidFill>
                <a:latin typeface="FZLTZHB--B51-0"/>
                <a:cs typeface="FZLTZHB--B51-0"/>
              </a:rPr>
              <a:t>ned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27930" algn="l"/>
              </a:tabLst>
            </a:pPr>
            <a:r>
              <a:rPr sz="2200" b="1" spc="-5" dirty="0">
                <a:solidFill>
                  <a:srgbClr val="006FC0"/>
                </a:solidFill>
                <a:latin typeface="Heiti SC"/>
                <a:cs typeface="Heiti SC"/>
              </a:rPr>
              <a:t>异常类型	异常内容提示</a:t>
            </a:r>
            <a:endParaRPr sz="22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6363" y="2319231"/>
            <a:ext cx="2116455" cy="208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6908" y="1523289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异常处理的基本使用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6966" y="2319231"/>
            <a:ext cx="3094990" cy="208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291401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except</a:t>
            </a:r>
            <a:r>
              <a:rPr sz="2400" b="1" i="1" spc="-9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异常类型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72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04203" y="1540895"/>
            <a:ext cx="6047105" cy="2305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05" dirty="0">
                <a:latin typeface="Arial"/>
                <a:cs typeface="Arial"/>
              </a:rPr>
              <a:t>p</a:t>
            </a:r>
            <a:r>
              <a:rPr sz="2400" b="1" spc="114" dirty="0">
                <a:latin typeface="Arial"/>
                <a:cs typeface="Arial"/>
              </a:rPr>
              <a:t>u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125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n</a:t>
            </a:r>
            <a:r>
              <a:rPr sz="2400" b="1" spc="190" dirty="0">
                <a:latin typeface="Arial"/>
                <a:cs typeface="Arial"/>
              </a:rPr>
              <a:t>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830">
              <a:lnSpc>
                <a:spcPct val="100000"/>
              </a:lnSpc>
            </a:pPr>
            <a:r>
              <a:rPr sz="3200" spc="-180" dirty="0">
                <a:latin typeface="Microsoft Sans Serif"/>
                <a:cs typeface="Microsoft Sans Serif"/>
              </a:rPr>
              <a:t>P</a:t>
            </a:r>
            <a:r>
              <a:rPr sz="3200" spc="100" dirty="0">
                <a:latin typeface="Microsoft Sans Serif"/>
                <a:cs typeface="Microsoft Sans Serif"/>
              </a:rPr>
              <a:t>y</a:t>
            </a:r>
            <a:r>
              <a:rPr sz="3200" spc="290" dirty="0">
                <a:latin typeface="Microsoft Sans Serif"/>
                <a:cs typeface="Microsoft Sans Serif"/>
              </a:rPr>
              <a:t>t</a:t>
            </a:r>
            <a:r>
              <a:rPr sz="3200" spc="185" dirty="0">
                <a:latin typeface="Microsoft Sans Serif"/>
                <a:cs typeface="Microsoft Sans Serif"/>
              </a:rPr>
              <a:t>h</a:t>
            </a:r>
            <a:r>
              <a:rPr sz="3200" spc="254" dirty="0">
                <a:latin typeface="Microsoft Sans Serif"/>
                <a:cs typeface="Microsoft Sans Serif"/>
              </a:rPr>
              <a:t>o</a:t>
            </a:r>
            <a:r>
              <a:rPr sz="3200" spc="20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基本语法元素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1792" y="4188333"/>
            <a:ext cx="875360" cy="805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388" y="1523321"/>
            <a:ext cx="6359525" cy="2950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示例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 marR="5080">
              <a:lnSpc>
                <a:spcPct val="150000"/>
              </a:lnSpc>
              <a:tabLst>
                <a:tab pos="1190625" algn="l"/>
                <a:tab pos="1527175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r>
              <a:rPr sz="2400" b="1" spc="260" dirty="0">
                <a:latin typeface="FZLTZHB--B51-0"/>
                <a:cs typeface="FZLTZHB--B51-0"/>
              </a:rPr>
              <a:t> </a:t>
            </a: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80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75" dirty="0">
                <a:latin typeface="FZLTZHB--B51-0"/>
                <a:cs typeface="FZLTZHB--B51-0"/>
              </a:rPr>
              <a:t>nu</a:t>
            </a:r>
            <a:r>
              <a:rPr sz="2400" b="1" spc="-700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1440"/>
              </a:spcBef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输入不是整数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388" y="1523321"/>
            <a:ext cx="6359525" cy="130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7145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示例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516890">
              <a:lnSpc>
                <a:spcPct val="100000"/>
              </a:lnSpc>
              <a:spcBef>
                <a:spcPts val="1440"/>
              </a:spcBef>
              <a:tabLst>
                <a:tab pos="1190625" algn="l"/>
                <a:tab pos="1527175" algn="l"/>
              </a:tabLst>
            </a:pPr>
            <a:r>
              <a:rPr sz="2400" b="1" spc="-555" dirty="0">
                <a:latin typeface="FZLTZHB--B51-0"/>
                <a:cs typeface="FZLTZHB--B51-0"/>
              </a:rPr>
              <a:t>num	</a:t>
            </a:r>
            <a:r>
              <a:rPr sz="2400" b="1" spc="-285" dirty="0">
                <a:latin typeface="FZLTZHB--B51-0"/>
                <a:cs typeface="FZLTZHB--B51-0"/>
              </a:rPr>
              <a:t>=	</a:t>
            </a:r>
            <a:r>
              <a:rPr sz="2400" b="1" spc="5" dirty="0">
                <a:solidFill>
                  <a:srgbClr val="8B0092"/>
                </a:solidFill>
                <a:latin typeface="FZLTZHB--B51-0"/>
                <a:cs typeface="FZLTZHB--B51-0"/>
              </a:rPr>
              <a:t>eval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input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请输入一个整数</a:t>
            </a:r>
            <a:r>
              <a:rPr sz="2400" spc="-9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400" spc="12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6832" y="3045906"/>
            <a:ext cx="2212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0" dirty="0">
                <a:solidFill>
                  <a:srgbClr val="8B0092"/>
                </a:solidFill>
                <a:latin typeface="FZLTZHB--B51-0"/>
                <a:cs typeface="FZLTZHB--B51-0"/>
              </a:rPr>
              <a:t>pr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i</a:t>
            </a:r>
            <a:r>
              <a:rPr sz="2400" b="1" spc="80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50" dirty="0">
                <a:solidFill>
                  <a:srgbClr val="8B0092"/>
                </a:solidFill>
                <a:latin typeface="FZLTZHB--B51-0"/>
                <a:cs typeface="FZLTZHB--B51-0"/>
              </a:rPr>
              <a:t>t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75" dirty="0">
                <a:latin typeface="FZLTZHB--B51-0"/>
                <a:cs typeface="FZLTZHB--B51-0"/>
              </a:rPr>
              <a:t>nu</a:t>
            </a:r>
            <a:r>
              <a:rPr sz="2400" b="1" spc="-700" dirty="0">
                <a:latin typeface="FZLTZHB--B51-0"/>
                <a:cs typeface="FZLTZHB--B51-0"/>
              </a:rPr>
              <a:t>m</a:t>
            </a:r>
            <a:r>
              <a:rPr sz="2400" b="1" spc="40" dirty="0">
                <a:latin typeface="FZLTZHB--B51-0"/>
                <a:cs typeface="FZLTZHB--B51-0"/>
              </a:rPr>
              <a:t>**</a:t>
            </a:r>
            <a:r>
              <a:rPr sz="2400" b="1" spc="65" dirty="0">
                <a:latin typeface="FZLTZHB--B51-0"/>
                <a:cs typeface="FZLTZHB--B51-0"/>
              </a:rPr>
              <a:t>2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388" y="3509009"/>
            <a:ext cx="309054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725" dirty="0">
                <a:solidFill>
                  <a:srgbClr val="8B0092"/>
                </a:solidFill>
                <a:latin typeface="FZLTZHB--B51-0"/>
                <a:cs typeface="FZLTZHB--B51-0"/>
              </a:rPr>
              <a:t>N</a:t>
            </a:r>
            <a:r>
              <a:rPr sz="2400" b="1" spc="-254" dirty="0">
                <a:solidFill>
                  <a:srgbClr val="8B0092"/>
                </a:solidFill>
                <a:latin typeface="FZLTZHB--B51-0"/>
                <a:cs typeface="FZLTZHB--B51-0"/>
              </a:rPr>
              <a:t>a</a:t>
            </a:r>
            <a:r>
              <a:rPr sz="2400" b="1" spc="-640" dirty="0">
                <a:solidFill>
                  <a:srgbClr val="8B0092"/>
                </a:solidFill>
                <a:latin typeface="FZLTZHB--B51-0"/>
                <a:cs typeface="FZLTZHB--B51-0"/>
              </a:rPr>
              <a:t>me</a:t>
            </a:r>
            <a:r>
              <a:rPr sz="2400" b="1" spc="-580" dirty="0">
                <a:solidFill>
                  <a:srgbClr val="8B0092"/>
                </a:solidFill>
                <a:latin typeface="FZLTZHB--B51-0"/>
                <a:cs typeface="FZLTZHB--B51-0"/>
              </a:rPr>
              <a:t>E</a:t>
            </a:r>
            <a:r>
              <a:rPr sz="2400" b="1" spc="85" dirty="0">
                <a:solidFill>
                  <a:srgbClr val="8B0092"/>
                </a:solidFill>
                <a:latin typeface="FZLTZHB--B51-0"/>
                <a:cs typeface="FZLTZHB--B51-0"/>
              </a:rPr>
              <a:t>rr</a:t>
            </a:r>
            <a:r>
              <a:rPr sz="2400" b="1" spc="140" dirty="0">
                <a:solidFill>
                  <a:srgbClr val="8B0092"/>
                </a:solidFill>
                <a:latin typeface="FZLTZHB--B51-0"/>
                <a:cs typeface="FZLTZHB--B51-0"/>
              </a:rPr>
              <a:t>o</a:t>
            </a:r>
            <a:r>
              <a:rPr sz="2400" b="1" spc="285" dirty="0">
                <a:solidFill>
                  <a:srgbClr val="8B0092"/>
                </a:solidFill>
                <a:latin typeface="FZLTZHB--B51-0"/>
                <a:cs typeface="FZLTZHB--B51-0"/>
              </a:rPr>
              <a:t>r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6832" y="4125195"/>
            <a:ext cx="336296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solidFill>
                  <a:srgbClr val="8B0092"/>
                </a:solidFill>
                <a:latin typeface="FZLTZHB--B51-0"/>
                <a:cs typeface="FZLTZHB--B51-0"/>
              </a:rPr>
              <a:t>print</a:t>
            </a:r>
            <a:r>
              <a:rPr sz="2400" b="1" spc="370" dirty="0">
                <a:latin typeface="FZLTZHB--B51-0"/>
                <a:cs typeface="FZLTZHB--B51-0"/>
              </a:rPr>
              <a:t>(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spc="335" dirty="0">
                <a:solidFill>
                  <a:srgbClr val="1DB41D"/>
                </a:solidFill>
                <a:latin typeface="Arial Unicode MS"/>
                <a:cs typeface="Arial Unicode MS"/>
              </a:rPr>
              <a:t>输入不是整数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4690" y="3222501"/>
            <a:ext cx="3840479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 marR="5080" indent="-381000">
              <a:lnSpc>
                <a:spcPct val="150000"/>
              </a:lnSpc>
            </a:pP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标注异常类型后，仅响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应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此类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异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常 异常类型名字等同于变</a:t>
            </a:r>
            <a:r>
              <a:rPr sz="2000" b="1" spc="-15" dirty="0">
                <a:solidFill>
                  <a:srgbClr val="006FC0"/>
                </a:solidFill>
                <a:latin typeface="Heiti SC"/>
                <a:cs typeface="Heiti SC"/>
              </a:rPr>
              <a:t>量</a:t>
            </a:r>
            <a:r>
              <a:rPr sz="2000" b="1" dirty="0">
                <a:solidFill>
                  <a:srgbClr val="006FC0"/>
                </a:solidFill>
                <a:latin typeface="Heiti SC"/>
                <a:cs typeface="Heiti SC"/>
              </a:rPr>
              <a:t>名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异常处理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8331" y="880494"/>
            <a:ext cx="2116455" cy="391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ex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ept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95" dirty="0">
                <a:latin typeface="FZLTZHB--B51-0"/>
                <a:cs typeface="FZLTZHB--B51-0"/>
              </a:rPr>
              <a:t>3&gt;</a:t>
            </a:r>
            <a:endParaRPr sz="2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fi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 marL="685800">
              <a:lnSpc>
                <a:spcPct val="100000"/>
              </a:lnSpc>
              <a:spcBef>
                <a:spcPts val="1150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10" dirty="0">
                <a:latin typeface="FZLTZHB--B51-0"/>
                <a:cs typeface="FZLTZHB--B51-0"/>
              </a:rPr>
              <a:t>4&gt;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5107" y="1523513"/>
            <a:ext cx="2768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异常处理的高级使用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2588" y="2765064"/>
            <a:ext cx="435229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finally</a:t>
            </a:r>
            <a:r>
              <a:rPr sz="2400" b="1" dirty="0">
                <a:latin typeface="Heiti SC"/>
                <a:cs typeface="Heiti SC"/>
              </a:rPr>
              <a:t>对应语句块</a:t>
            </a:r>
            <a:r>
              <a:rPr sz="2400" b="1" spc="140" dirty="0">
                <a:latin typeface="Arial"/>
                <a:cs typeface="Arial"/>
              </a:rPr>
              <a:t>4</a:t>
            </a:r>
            <a:r>
              <a:rPr sz="2400" b="1" dirty="0">
                <a:latin typeface="Heiti SC"/>
                <a:cs typeface="Heiti SC"/>
              </a:rPr>
              <a:t>一定执行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2588" y="3496585"/>
            <a:ext cx="537337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对应语句块</a:t>
            </a:r>
            <a:r>
              <a:rPr sz="2400" b="1" spc="140" dirty="0">
                <a:latin typeface="Arial"/>
                <a:cs typeface="Arial"/>
              </a:rPr>
              <a:t>3</a:t>
            </a:r>
            <a:r>
              <a:rPr sz="2400" b="1" dirty="0">
                <a:latin typeface="Heiti SC"/>
                <a:cs typeface="Heiti SC"/>
              </a:rPr>
              <a:t>在不发生异常时执行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203" y="1483516"/>
            <a:ext cx="5803265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4525" algn="l"/>
              </a:tabLst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单分支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dirty="0">
                <a:latin typeface="Heiti SC"/>
                <a:cs typeface="Heiti SC"/>
              </a:rPr>
              <a:t>二分支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if-else</a:t>
            </a:r>
            <a:r>
              <a:rPr sz="2400" b="1" i="1" spc="-9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及紧凑形式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if-elif-else</a:t>
            </a:r>
            <a:r>
              <a:rPr sz="2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及条件之间关系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203" y="2787552"/>
            <a:ext cx="193230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not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and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or</a:t>
            </a:r>
            <a:endParaRPr sz="2400">
              <a:latin typeface="Menlo"/>
              <a:cs typeface="Menl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7531" y="2805544"/>
            <a:ext cx="2549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&gt;=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==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&lt;=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&lt;</a:t>
            </a:r>
            <a:r>
              <a:rPr sz="24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!=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203" y="3445921"/>
            <a:ext cx="14687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异常处理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511" y="3463912"/>
            <a:ext cx="38887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try-except-e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-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l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y</a:t>
            </a:r>
            <a:endParaRPr sz="2400">
              <a:latin typeface="Menlo"/>
              <a:cs typeface="Menl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82836" y="555763"/>
            <a:ext cx="287401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dirty="0">
                <a:latin typeface="Arial Unicode MS"/>
                <a:cs typeface="Arial Unicode MS"/>
              </a:rPr>
              <a:t>程序的分支结构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7803" y="1995973"/>
            <a:ext cx="61887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实例</a:t>
            </a:r>
            <a:r>
              <a:rPr sz="4400" spc="130" dirty="0">
                <a:latin typeface="Microsoft Sans Serif"/>
                <a:cs typeface="Microsoft Sans Serif"/>
              </a:rPr>
              <a:t>5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dirty="0">
                <a:latin typeface="Arial Unicode MS"/>
                <a:cs typeface="Arial Unicode MS"/>
              </a:rPr>
              <a:t>身体质量指数</a:t>
            </a:r>
            <a:r>
              <a:rPr sz="4400" spc="-180" dirty="0">
                <a:latin typeface="Microsoft Sans Serif"/>
                <a:cs typeface="Microsoft Sans Serif"/>
              </a:rPr>
              <a:t>B</a:t>
            </a:r>
            <a:r>
              <a:rPr sz="4400" spc="640" dirty="0">
                <a:latin typeface="Microsoft Sans Serif"/>
                <a:cs typeface="Microsoft Sans Serif"/>
              </a:rPr>
              <a:t>M</a:t>
            </a:r>
            <a:r>
              <a:rPr sz="4400" spc="70" dirty="0">
                <a:latin typeface="Microsoft Sans Serif"/>
                <a:cs typeface="Microsoft Sans Serif"/>
              </a:rPr>
              <a:t>I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问题分析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263" y="1529255"/>
            <a:ext cx="8133715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1255">
              <a:lnSpc>
                <a:spcPct val="100000"/>
              </a:lnSpc>
            </a:pP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BM</a:t>
            </a: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：对身体质量的刻画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0" dirty="0">
                <a:latin typeface="Arial"/>
                <a:cs typeface="Arial"/>
              </a:rPr>
              <a:t>B</a:t>
            </a:r>
            <a:r>
              <a:rPr sz="2400" b="1" spc="-5" dirty="0">
                <a:latin typeface="Arial"/>
                <a:cs typeface="Arial"/>
              </a:rPr>
              <a:t>o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40" dirty="0">
                <a:latin typeface="Arial"/>
                <a:cs typeface="Arial"/>
              </a:rPr>
              <a:t>y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-150" dirty="0">
                <a:latin typeface="Arial"/>
                <a:cs typeface="Arial"/>
              </a:rPr>
              <a:t>ss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65" dirty="0">
                <a:latin typeface="Arial"/>
                <a:cs typeface="Arial"/>
              </a:rPr>
              <a:t>x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国际上常用的衡量人体</a:t>
            </a:r>
            <a:r>
              <a:rPr sz="2000" b="1" spc="-15" dirty="0">
                <a:latin typeface="Heiti SC"/>
                <a:cs typeface="Heiti SC"/>
              </a:rPr>
              <a:t>肥</a:t>
            </a:r>
            <a:r>
              <a:rPr sz="2000" b="1" dirty="0">
                <a:latin typeface="Heiti SC"/>
                <a:cs typeface="Heiti SC"/>
              </a:rPr>
              <a:t>胖和</a:t>
            </a:r>
            <a:r>
              <a:rPr sz="2000" b="1" spc="-15" dirty="0">
                <a:latin typeface="Heiti SC"/>
                <a:cs typeface="Heiti SC"/>
              </a:rPr>
              <a:t>健</a:t>
            </a:r>
            <a:r>
              <a:rPr sz="2000" b="1" dirty="0">
                <a:latin typeface="Heiti SC"/>
                <a:cs typeface="Heiti SC"/>
              </a:rPr>
              <a:t>康程</a:t>
            </a:r>
            <a:r>
              <a:rPr sz="2000" b="1" spc="-15" dirty="0">
                <a:latin typeface="Heiti SC"/>
                <a:cs typeface="Heiti SC"/>
              </a:rPr>
              <a:t>度</a:t>
            </a:r>
            <a:r>
              <a:rPr sz="2000" b="1" dirty="0">
                <a:latin typeface="Heiti SC"/>
                <a:cs typeface="Heiti SC"/>
              </a:rPr>
              <a:t>的重</a:t>
            </a:r>
            <a:r>
              <a:rPr sz="2000" b="1" spc="-15" dirty="0">
                <a:latin typeface="Heiti SC"/>
                <a:cs typeface="Heiti SC"/>
              </a:rPr>
              <a:t>要</a:t>
            </a:r>
            <a:r>
              <a:rPr sz="2000" b="1" dirty="0">
                <a:latin typeface="Heiti SC"/>
                <a:cs typeface="Heiti SC"/>
              </a:rPr>
              <a:t>标准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dirty="0">
                <a:latin typeface="Heiti SC"/>
                <a:cs typeface="Heiti SC"/>
              </a:rPr>
              <a:t>主要</a:t>
            </a:r>
            <a:r>
              <a:rPr sz="2000" b="1" spc="-15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于统</a:t>
            </a:r>
            <a:r>
              <a:rPr sz="2000" b="1" spc="-15" dirty="0">
                <a:latin typeface="Heiti SC"/>
                <a:cs typeface="Heiti SC"/>
              </a:rPr>
              <a:t>计</a:t>
            </a:r>
            <a:r>
              <a:rPr sz="2000" b="1" dirty="0">
                <a:latin typeface="Heiti SC"/>
                <a:cs typeface="Heiti SC"/>
              </a:rPr>
              <a:t>分析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定义</a:t>
            </a:r>
            <a:endParaRPr sz="2400" dirty="0">
              <a:latin typeface="Heiti SC"/>
              <a:cs typeface="Heiti SC"/>
            </a:endParaRPr>
          </a:p>
          <a:p>
            <a:pPr marL="1956435">
              <a:lnSpc>
                <a:spcPct val="100000"/>
              </a:lnSpc>
              <a:spcBef>
                <a:spcPts val="165"/>
              </a:spcBef>
            </a:pPr>
            <a:r>
              <a:rPr sz="2400" b="1" spc="-95" dirty="0">
                <a:latin typeface="Arial"/>
                <a:cs typeface="Arial"/>
              </a:rPr>
              <a:t>B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135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425" dirty="0">
                <a:latin typeface="Arial"/>
                <a:cs typeface="Arial"/>
              </a:rPr>
              <a:t>=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体重</a:t>
            </a:r>
            <a:r>
              <a:rPr sz="2400" b="1" spc="120" dirty="0">
                <a:latin typeface="Heiti SC"/>
                <a:cs typeface="Heiti SC"/>
              </a:rPr>
              <a:t> 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05" dirty="0">
                <a:latin typeface="Arial"/>
                <a:cs typeface="Arial"/>
              </a:rPr>
              <a:t>k</a:t>
            </a:r>
            <a:r>
              <a:rPr sz="2400" b="1" spc="130" dirty="0">
                <a:latin typeface="Arial"/>
                <a:cs typeface="Arial"/>
              </a:rPr>
              <a:t>g)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65" dirty="0">
                <a:latin typeface="Arial"/>
                <a:cs typeface="Arial"/>
              </a:rPr>
              <a:t>/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身</a:t>
            </a:r>
            <a:r>
              <a:rPr sz="2400" b="1" spc="-5" dirty="0">
                <a:latin typeface="Heiti SC"/>
                <a:cs typeface="Heiti SC"/>
              </a:rPr>
              <a:t>高</a:t>
            </a:r>
            <a:r>
              <a:rPr sz="2400" b="1" spc="135" baseline="24305" dirty="0">
                <a:latin typeface="Arial"/>
                <a:cs typeface="Arial"/>
              </a:rPr>
              <a:t>2</a:t>
            </a:r>
            <a:r>
              <a:rPr sz="2400" b="1" baseline="24305" dirty="0">
                <a:latin typeface="Arial"/>
                <a:cs typeface="Arial"/>
              </a:rPr>
              <a:t> </a:t>
            </a:r>
            <a:r>
              <a:rPr sz="2400" b="1" spc="-254" baseline="2430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(</a:t>
            </a:r>
            <a:r>
              <a:rPr sz="2400" b="1" spc="254" dirty="0">
                <a:latin typeface="Arial"/>
                <a:cs typeface="Arial"/>
              </a:rPr>
              <a:t>m</a:t>
            </a:r>
            <a:r>
              <a:rPr sz="2400" b="1" spc="127" baseline="24305" dirty="0">
                <a:latin typeface="Arial"/>
                <a:cs typeface="Arial"/>
              </a:rPr>
              <a:t>2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3402" y="1529255"/>
            <a:ext cx="339344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BM</a:t>
            </a:r>
            <a:r>
              <a:rPr sz="2400" b="1" spc="130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：对身体质量的刻画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0304" y="2476980"/>
            <a:ext cx="3769995" cy="10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9925" algn="l"/>
                <a:tab pos="314706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实例：体重	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spc="145" dirty="0">
                <a:latin typeface="Arial"/>
                <a:cs typeface="Arial"/>
              </a:rPr>
              <a:t>2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k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dirty="0">
                <a:latin typeface="Heiti SC"/>
                <a:cs typeface="Heiti SC"/>
              </a:rPr>
              <a:t>身高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</a:pPr>
            <a:r>
              <a:rPr sz="2400" b="1" spc="-95" dirty="0">
                <a:latin typeface="Arial"/>
                <a:cs typeface="Arial"/>
              </a:rPr>
              <a:t>B</a:t>
            </a:r>
            <a:r>
              <a:rPr sz="2400" b="1" spc="465" dirty="0">
                <a:latin typeface="Arial"/>
                <a:cs typeface="Arial"/>
              </a:rPr>
              <a:t>M</a:t>
            </a:r>
            <a:r>
              <a:rPr sz="2400" b="1" spc="135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值是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spc="95" dirty="0">
                <a:latin typeface="Arial"/>
                <a:cs typeface="Arial"/>
              </a:rPr>
              <a:t>23.</a:t>
            </a:r>
            <a:r>
              <a:rPr sz="2400" b="1" spc="14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6128" y="2476980"/>
            <a:ext cx="10623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75" dirty="0">
                <a:latin typeface="Arial"/>
                <a:cs typeface="Arial"/>
              </a:rPr>
              <a:t>1.</a:t>
            </a:r>
            <a:r>
              <a:rPr sz="2400" b="1" spc="140" dirty="0">
                <a:latin typeface="Arial"/>
                <a:cs typeface="Arial"/>
              </a:rPr>
              <a:t>7</a:t>
            </a:r>
            <a:r>
              <a:rPr sz="2400" b="1" spc="145" dirty="0">
                <a:latin typeface="Arial"/>
                <a:cs typeface="Arial"/>
              </a:rPr>
              <a:t>5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22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304" y="3940020"/>
            <a:ext cx="29914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这个值是否健康呢？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830">
              <a:lnSpc>
                <a:spcPct val="100000"/>
              </a:lnSpc>
            </a:pPr>
            <a:r>
              <a:rPr sz="3200" spc="-180" dirty="0">
                <a:latin typeface="Microsoft Sans Serif"/>
                <a:cs typeface="Microsoft Sans Serif"/>
              </a:rPr>
              <a:t>P</a:t>
            </a:r>
            <a:r>
              <a:rPr sz="3200" spc="100" dirty="0">
                <a:latin typeface="Microsoft Sans Serif"/>
                <a:cs typeface="Microsoft Sans Serif"/>
              </a:rPr>
              <a:t>y</a:t>
            </a:r>
            <a:r>
              <a:rPr sz="3200" spc="290" dirty="0">
                <a:latin typeface="Microsoft Sans Serif"/>
                <a:cs typeface="Microsoft Sans Serif"/>
              </a:rPr>
              <a:t>t</a:t>
            </a:r>
            <a:r>
              <a:rPr sz="3200" spc="185" dirty="0">
                <a:latin typeface="Microsoft Sans Serif"/>
                <a:cs typeface="Microsoft Sans Serif"/>
              </a:rPr>
              <a:t>h</a:t>
            </a:r>
            <a:r>
              <a:rPr sz="3200" spc="254" dirty="0">
                <a:latin typeface="Microsoft Sans Serif"/>
                <a:cs typeface="Microsoft Sans Serif"/>
              </a:rPr>
              <a:t>o</a:t>
            </a:r>
            <a:r>
              <a:rPr sz="3200" spc="200" dirty="0">
                <a:latin typeface="Microsoft Sans Serif"/>
                <a:cs typeface="Microsoft Sans Serif"/>
              </a:rPr>
              <a:t>n</a:t>
            </a:r>
            <a:r>
              <a:rPr sz="3200" dirty="0">
                <a:latin typeface="Arial Unicode MS"/>
                <a:cs typeface="Arial Unicode MS"/>
              </a:rPr>
              <a:t>基本图形绘制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2290" y="1491433"/>
            <a:ext cx="5875020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从计算机技术演进角度</a:t>
            </a:r>
            <a:r>
              <a:rPr sz="2000" b="1" spc="-15" dirty="0">
                <a:latin typeface="Heiti SC"/>
                <a:cs typeface="Heiti SC"/>
              </a:rPr>
              <a:t>看</a:t>
            </a:r>
            <a:r>
              <a:rPr sz="2000" b="1" dirty="0">
                <a:latin typeface="Heiti SC"/>
                <a:cs typeface="Heiti SC"/>
              </a:rPr>
              <a:t>待</a:t>
            </a:r>
            <a:r>
              <a:rPr sz="2000" b="1" dirty="0">
                <a:latin typeface="Arial"/>
                <a:cs typeface="Arial"/>
              </a:rPr>
              <a:t>P</a:t>
            </a:r>
            <a:r>
              <a:rPr sz="2000" b="1" spc="10" dirty="0">
                <a:latin typeface="Arial"/>
                <a:cs typeface="Arial"/>
              </a:rPr>
              <a:t>y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70" dirty="0">
                <a:latin typeface="Arial"/>
                <a:cs typeface="Arial"/>
              </a:rPr>
              <a:t>h</a:t>
            </a:r>
            <a:r>
              <a:rPr sz="2000" b="1" spc="75" dirty="0">
                <a:latin typeface="Arial"/>
                <a:cs typeface="Arial"/>
              </a:rPr>
              <a:t>o</a:t>
            </a:r>
            <a:r>
              <a:rPr sz="2000" b="1" spc="80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语言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海龟绘图体系及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105" dirty="0">
                <a:latin typeface="Arial"/>
                <a:cs typeface="Arial"/>
              </a:rPr>
              <a:t>p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25" dirty="0">
                <a:latin typeface="Arial"/>
                <a:cs typeface="Arial"/>
              </a:rPr>
              <a:t>r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-15" dirty="0">
                <a:latin typeface="Heiti SC"/>
                <a:cs typeface="Heiti SC"/>
              </a:rPr>
              <a:t>保</a:t>
            </a:r>
            <a:r>
              <a:rPr sz="2000" b="1" dirty="0">
                <a:latin typeface="Heiti SC"/>
                <a:cs typeface="Heiti SC"/>
              </a:rPr>
              <a:t>留字</a:t>
            </a:r>
            <a:r>
              <a:rPr sz="2000" b="1" spc="-15" dirty="0">
                <a:latin typeface="Heiti SC"/>
                <a:cs typeface="Heiti SC"/>
              </a:rPr>
              <a:t>用法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80" dirty="0">
                <a:latin typeface="Arial"/>
                <a:cs typeface="Arial"/>
              </a:rPr>
              <a:t>penup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80" dirty="0">
                <a:latin typeface="Arial"/>
                <a:cs typeface="Arial"/>
              </a:rPr>
              <a:t>pen</a:t>
            </a:r>
            <a:r>
              <a:rPr sz="2000" b="1" spc="90" dirty="0">
                <a:latin typeface="Arial"/>
                <a:cs typeface="Arial"/>
              </a:rPr>
              <a:t>d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145" dirty="0">
                <a:latin typeface="Arial"/>
                <a:cs typeface="Arial"/>
              </a:rPr>
              <a:t>w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25" dirty="0">
                <a:latin typeface="Arial"/>
                <a:cs typeface="Arial"/>
              </a:rPr>
              <a:t>pens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25" dirty="0">
                <a:latin typeface="Arial"/>
                <a:cs typeface="Arial"/>
              </a:rPr>
              <a:t>z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35" dirty="0">
                <a:latin typeface="Arial"/>
                <a:cs typeface="Arial"/>
              </a:rPr>
              <a:t>penc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9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Clr>
                <a:srgbClr val="007EDE"/>
              </a:buClr>
              <a:buFont typeface="Arial"/>
              <a:buChar char="-"/>
            </a:pPr>
            <a:endParaRPr sz="1650" dirty="0">
              <a:latin typeface="Times New Roman"/>
              <a:cs typeface="Times New Roman"/>
            </a:endParaRPr>
          </a:p>
          <a:p>
            <a:pPr marL="200025" indent="-187325">
              <a:lnSpc>
                <a:spcPct val="100000"/>
              </a:lnSpc>
              <a:buClr>
                <a:srgbClr val="007EDE"/>
              </a:buClr>
              <a:buChar char="-"/>
              <a:tabLst>
                <a:tab pos="200660" algn="l"/>
              </a:tabLst>
            </a:pPr>
            <a:r>
              <a:rPr sz="2000" b="1" spc="125" dirty="0">
                <a:latin typeface="Arial"/>
                <a:cs typeface="Arial"/>
              </a:rPr>
              <a:t>fd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25" dirty="0">
                <a:latin typeface="Arial"/>
                <a:cs typeface="Arial"/>
              </a:rPr>
              <a:t>ci</a:t>
            </a:r>
            <a:r>
              <a:rPr sz="2000" b="1" spc="60" dirty="0">
                <a:latin typeface="Arial"/>
                <a:cs typeface="Arial"/>
              </a:rPr>
              <a:t>r</a:t>
            </a:r>
            <a:r>
              <a:rPr sz="2000" b="1" spc="-25" dirty="0">
                <a:latin typeface="Arial"/>
                <a:cs typeface="Arial"/>
              </a:rPr>
              <a:t>cl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80" dirty="0">
                <a:latin typeface="Arial"/>
                <a:cs typeface="Arial"/>
              </a:rPr>
              <a:t>et</a:t>
            </a:r>
            <a:r>
              <a:rPr sz="2000" b="1" spc="114" dirty="0">
                <a:latin typeface="Arial"/>
                <a:cs typeface="Arial"/>
              </a:rPr>
              <a:t>h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循环语句：</a:t>
            </a:r>
            <a:r>
              <a:rPr sz="2000" b="1" spc="100" dirty="0">
                <a:latin typeface="Arial"/>
                <a:cs typeface="Arial"/>
              </a:rPr>
              <a:t>for</a:t>
            </a:r>
            <a:r>
              <a:rPr sz="2000" b="1" dirty="0">
                <a:latin typeface="Heiti SC"/>
                <a:cs typeface="Heiti SC"/>
              </a:rPr>
              <a:t>和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70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25" dirty="0">
                <a:latin typeface="Arial"/>
                <a:cs typeface="Arial"/>
              </a:rPr>
              <a:t>a</a:t>
            </a:r>
            <a:r>
              <a:rPr sz="2000" b="1" spc="85" dirty="0">
                <a:latin typeface="Arial"/>
                <a:cs typeface="Arial"/>
              </a:rPr>
              <a:t>n</a:t>
            </a:r>
            <a:r>
              <a:rPr sz="2000" b="1" spc="90" dirty="0">
                <a:latin typeface="Arial"/>
                <a:cs typeface="Arial"/>
              </a:rPr>
              <a:t>g</a:t>
            </a:r>
            <a:r>
              <a:rPr sz="2000" b="1" spc="95" dirty="0">
                <a:latin typeface="Arial"/>
                <a:cs typeface="Arial"/>
              </a:rPr>
              <a:t>e(</a:t>
            </a:r>
            <a:r>
              <a:rPr sz="2000" b="1" spc="60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函数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1418" y="1529255"/>
            <a:ext cx="66979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3027045" algn="l"/>
              </a:tabLst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国际：世界卫生组织	国内：国家卫生健康委员会</a:t>
            </a:r>
            <a:endParaRPr sz="2400">
              <a:latin typeface="Heiti SC"/>
              <a:cs typeface="Heiti S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1810" y="2421384"/>
          <a:ext cx="8165701" cy="222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6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r>
                        <a:rPr sz="1800" b="1" spc="7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g/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baseline="2546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228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r>
                        <a:rPr sz="1800" b="1" spc="75" dirty="0">
                          <a:latin typeface="Heiti SC"/>
                          <a:cs typeface="Heiti SC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g/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b="1" baseline="2546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0020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身体质量指数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87316" y="1529255"/>
            <a:ext cx="5377815" cy="222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问题需求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输入：给定体重和身高值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输出：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指标分类信息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国际和国内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实例讲解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232" y="1529255"/>
            <a:ext cx="6242050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26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思路方法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难点在于同时输出国际和国内对应的分类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思路</a:t>
            </a:r>
            <a:r>
              <a:rPr sz="2400" b="1" spc="140" dirty="0">
                <a:latin typeface="Arial"/>
                <a:cs typeface="Arial"/>
              </a:rPr>
              <a:t>1</a:t>
            </a:r>
            <a:r>
              <a:rPr sz="2400" b="1" dirty="0">
                <a:latin typeface="Heiti SC"/>
                <a:cs typeface="Heiti SC"/>
              </a:rPr>
              <a:t>：分别计算并给出国际和国内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分类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思路</a:t>
            </a:r>
            <a:r>
              <a:rPr sz="2400" b="1" spc="140" dirty="0">
                <a:latin typeface="Arial"/>
                <a:cs typeface="Arial"/>
              </a:rPr>
              <a:t>2</a:t>
            </a:r>
            <a:r>
              <a:rPr sz="2400" b="1" dirty="0">
                <a:latin typeface="Heiti SC"/>
                <a:cs typeface="Heiti SC"/>
              </a:rPr>
              <a:t>：混合计算并给出国际和国内</a:t>
            </a:r>
            <a:r>
              <a:rPr sz="2400" b="1" spc="185" dirty="0">
                <a:latin typeface="Arial"/>
                <a:cs typeface="Arial"/>
              </a:rPr>
              <a:t>BM</a:t>
            </a:r>
            <a:r>
              <a:rPr sz="2400" b="1" spc="130" dirty="0">
                <a:latin typeface="Arial"/>
                <a:cs typeface="Arial"/>
              </a:rPr>
              <a:t>I</a:t>
            </a:r>
            <a:r>
              <a:rPr sz="2400" b="1" dirty="0">
                <a:latin typeface="Heiti SC"/>
                <a:cs typeface="Heiti SC"/>
              </a:rPr>
              <a:t>分类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5555109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284" y="1387696"/>
            <a:ext cx="6130290" cy="3532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40" dirty="0">
                <a:solidFill>
                  <a:srgbClr val="DF0000"/>
                </a:solidFill>
                <a:latin typeface="FZLTZHB--B51-0"/>
                <a:cs typeface="FZLTZHB--B51-0"/>
              </a:rPr>
              <a:t>1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7120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45" dirty="0">
                <a:latin typeface="FZLTZHB--B51-0"/>
                <a:cs typeface="FZLTZHB--B51-0"/>
              </a:rPr>
              <a:t>.for</a:t>
            </a:r>
            <a:r>
              <a:rPr sz="1400" b="1" spc="-625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4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-155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latin typeface="FZLTZHB--B51-0"/>
                <a:cs typeface="FZLTZHB--B51-0"/>
              </a:rPr>
              <a:t>"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5726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r>
              <a:rPr sz="1400" b="1" spc="3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394462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14147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R="4166870" algn="ctr">
              <a:lnSpc>
                <a:spcPct val="100000"/>
              </a:lnSpc>
              <a:spcBef>
                <a:spcPts val="335"/>
              </a:spcBef>
            </a:pPr>
            <a:r>
              <a:rPr sz="1400" b="1" spc="-290" dirty="0">
                <a:latin typeface="FZLTZHB--B51-0"/>
                <a:cs typeface="FZLTZHB--B51-0"/>
              </a:rPr>
              <a:t>wh</a:t>
            </a:r>
            <a:r>
              <a:rPr sz="1400" b="1" spc="-240" dirty="0">
                <a:latin typeface="FZLTZHB--B51-0"/>
                <a:cs typeface="FZLTZHB--B51-0"/>
              </a:rPr>
              <a:t>o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15" dirty="0">
                <a:latin typeface="FZLTZHB--B51-0"/>
                <a:cs typeface="FZLTZHB--B51-0"/>
              </a:rPr>
              <a:t>.format(who))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5690" y="2349375"/>
          <a:ext cx="3731822" cy="217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4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5555109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身体质量指标</a:t>
            </a:r>
            <a:r>
              <a:rPr spc="-165" dirty="0">
                <a:latin typeface="Microsoft Sans Serif"/>
                <a:cs typeface="Microsoft Sans Serif"/>
              </a:rPr>
              <a:t>B</a:t>
            </a:r>
            <a:r>
              <a:rPr spc="310" dirty="0">
                <a:latin typeface="Microsoft Sans Serif"/>
                <a:cs typeface="Microsoft Sans Serif"/>
              </a:rPr>
              <a:t>MI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284" y="1387696"/>
            <a:ext cx="6130290" cy="3532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40" dirty="0">
                <a:solidFill>
                  <a:srgbClr val="DF0000"/>
                </a:solidFill>
                <a:latin typeface="FZLTZHB--B51-0"/>
                <a:cs typeface="FZLTZHB--B51-0"/>
              </a:rPr>
              <a:t>2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7120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45" dirty="0">
                <a:latin typeface="FZLTZHB--B51-0"/>
                <a:cs typeface="FZLTZHB--B51-0"/>
              </a:rPr>
              <a:t>.for</a:t>
            </a:r>
            <a:r>
              <a:rPr sz="1400" b="1" spc="-625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4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))</a:t>
            </a:r>
            <a:r>
              <a:rPr sz="1400" b="1" spc="155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-155" dirty="0">
                <a:latin typeface="FZLTZHB--B51-0"/>
                <a:cs typeface="FZLTZHB--B51-0"/>
              </a:rPr>
              <a:t>a</a:t>
            </a:r>
            <a:r>
              <a:rPr sz="1400" b="1" spc="24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latin typeface="FZLTZHB--B51-0"/>
                <a:cs typeface="FZLTZHB--B51-0"/>
              </a:rPr>
              <a:t>"</a:t>
            </a:r>
            <a:r>
              <a:rPr sz="1400" b="1" spc="195" dirty="0"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45726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r>
              <a:rPr sz="1400" b="1" spc="3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5765" marR="394462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406400" marR="4140835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R="4164965" algn="ctr">
              <a:lnSpc>
                <a:spcPct val="100000"/>
              </a:lnSpc>
              <a:spcBef>
                <a:spcPts val="335"/>
              </a:spcBef>
            </a:pP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14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0" dirty="0">
                <a:latin typeface="FZLTZHB--B51-0"/>
                <a:cs typeface="FZLTZHB--B51-0"/>
              </a:rPr>
              <a:t>.format(</a:t>
            </a: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5690" y="2349375"/>
          <a:ext cx="3731822" cy="217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54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54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64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5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321442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04" y="2566318"/>
            <a:ext cx="1217295" cy="847725"/>
          </a:xfrm>
          <a:custGeom>
            <a:avLst/>
            <a:gdLst/>
            <a:ahLst/>
            <a:cxnLst/>
            <a:rect l="l" t="t" r="r" b="b"/>
            <a:pathLst>
              <a:path w="1217295" h="847725">
                <a:moveTo>
                  <a:pt x="246583" y="369808"/>
                </a:moveTo>
                <a:lnTo>
                  <a:pt x="62915" y="369808"/>
                </a:lnTo>
                <a:lnTo>
                  <a:pt x="68427" y="372717"/>
                </a:lnTo>
                <a:lnTo>
                  <a:pt x="72265" y="379567"/>
                </a:lnTo>
                <a:lnTo>
                  <a:pt x="92154" y="424327"/>
                </a:lnTo>
                <a:lnTo>
                  <a:pt x="108751" y="468562"/>
                </a:lnTo>
                <a:lnTo>
                  <a:pt x="181851" y="674839"/>
                </a:lnTo>
                <a:lnTo>
                  <a:pt x="197949" y="721943"/>
                </a:lnTo>
                <a:lnTo>
                  <a:pt x="211558" y="767513"/>
                </a:lnTo>
                <a:lnTo>
                  <a:pt x="215938" y="789264"/>
                </a:lnTo>
                <a:lnTo>
                  <a:pt x="213499" y="795004"/>
                </a:lnTo>
                <a:lnTo>
                  <a:pt x="205585" y="800336"/>
                </a:lnTo>
                <a:lnTo>
                  <a:pt x="198077" y="804029"/>
                </a:lnTo>
                <a:lnTo>
                  <a:pt x="185382" y="809701"/>
                </a:lnTo>
                <a:lnTo>
                  <a:pt x="167576" y="817318"/>
                </a:lnTo>
                <a:lnTo>
                  <a:pt x="165315" y="822068"/>
                </a:lnTo>
                <a:lnTo>
                  <a:pt x="173761" y="845906"/>
                </a:lnTo>
                <a:lnTo>
                  <a:pt x="178644" y="847716"/>
                </a:lnTo>
                <a:lnTo>
                  <a:pt x="201501" y="838469"/>
                </a:lnTo>
                <a:lnTo>
                  <a:pt x="224844" y="829436"/>
                </a:lnTo>
                <a:lnTo>
                  <a:pt x="261688" y="815959"/>
                </a:lnTo>
                <a:lnTo>
                  <a:pt x="309030" y="800300"/>
                </a:lnTo>
                <a:lnTo>
                  <a:pt x="334467" y="792553"/>
                </a:lnTo>
                <a:lnTo>
                  <a:pt x="336854" y="788159"/>
                </a:lnTo>
                <a:lnTo>
                  <a:pt x="331696" y="773592"/>
                </a:lnTo>
                <a:lnTo>
                  <a:pt x="273939" y="773592"/>
                </a:lnTo>
                <a:lnTo>
                  <a:pt x="268427" y="770684"/>
                </a:lnTo>
                <a:lnTo>
                  <a:pt x="249455" y="730927"/>
                </a:lnTo>
                <a:lnTo>
                  <a:pt x="233989" y="690939"/>
                </a:lnTo>
                <a:lnTo>
                  <a:pt x="140563" y="427822"/>
                </a:lnTo>
                <a:lnTo>
                  <a:pt x="344375" y="427822"/>
                </a:lnTo>
                <a:lnTo>
                  <a:pt x="246583" y="369808"/>
                </a:lnTo>
                <a:close/>
              </a:path>
              <a:path w="1217295" h="847725">
                <a:moveTo>
                  <a:pt x="328409" y="764308"/>
                </a:moveTo>
                <a:lnTo>
                  <a:pt x="314815" y="764584"/>
                </a:lnTo>
                <a:lnTo>
                  <a:pt x="298471" y="769120"/>
                </a:lnTo>
                <a:lnTo>
                  <a:pt x="287326" y="771950"/>
                </a:lnTo>
                <a:lnTo>
                  <a:pt x="281381" y="773071"/>
                </a:lnTo>
                <a:lnTo>
                  <a:pt x="273939" y="773592"/>
                </a:lnTo>
                <a:lnTo>
                  <a:pt x="331696" y="773592"/>
                </a:lnTo>
                <a:lnTo>
                  <a:pt x="328409" y="764308"/>
                </a:lnTo>
                <a:close/>
              </a:path>
              <a:path w="1217295" h="847725">
                <a:moveTo>
                  <a:pt x="344375" y="427822"/>
                </a:moveTo>
                <a:lnTo>
                  <a:pt x="140563" y="427822"/>
                </a:lnTo>
                <a:lnTo>
                  <a:pt x="461763" y="621126"/>
                </a:lnTo>
                <a:lnTo>
                  <a:pt x="554444" y="674665"/>
                </a:lnTo>
                <a:lnTo>
                  <a:pt x="598470" y="699160"/>
                </a:lnTo>
                <a:lnTo>
                  <a:pt x="631283" y="692864"/>
                </a:lnTo>
                <a:lnTo>
                  <a:pt x="661187" y="687511"/>
                </a:lnTo>
                <a:lnTo>
                  <a:pt x="664270" y="681963"/>
                </a:lnTo>
                <a:lnTo>
                  <a:pt x="661617" y="676099"/>
                </a:lnTo>
                <a:lnTo>
                  <a:pt x="658731" y="669478"/>
                </a:lnTo>
                <a:lnTo>
                  <a:pt x="640796" y="624997"/>
                </a:lnTo>
                <a:lnTo>
                  <a:pt x="627232" y="589212"/>
                </a:lnTo>
                <a:lnTo>
                  <a:pt x="615129" y="556371"/>
                </a:lnTo>
                <a:lnTo>
                  <a:pt x="568960" y="556371"/>
                </a:lnTo>
                <a:lnTo>
                  <a:pt x="452815" y="490863"/>
                </a:lnTo>
                <a:lnTo>
                  <a:pt x="344375" y="427822"/>
                </a:lnTo>
                <a:close/>
              </a:path>
              <a:path w="1217295" h="847725">
                <a:moveTo>
                  <a:pt x="504730" y="234795"/>
                </a:moveTo>
                <a:lnTo>
                  <a:pt x="444157" y="234795"/>
                </a:lnTo>
                <a:lnTo>
                  <a:pt x="449668" y="237716"/>
                </a:lnTo>
                <a:lnTo>
                  <a:pt x="453507" y="244553"/>
                </a:lnTo>
                <a:lnTo>
                  <a:pt x="473395" y="289313"/>
                </a:lnTo>
                <a:lnTo>
                  <a:pt x="489992" y="333548"/>
                </a:lnTo>
                <a:lnTo>
                  <a:pt x="568960" y="556371"/>
                </a:lnTo>
                <a:lnTo>
                  <a:pt x="615129" y="556371"/>
                </a:lnTo>
                <a:lnTo>
                  <a:pt x="599957" y="514408"/>
                </a:lnTo>
                <a:lnTo>
                  <a:pt x="536395" y="335131"/>
                </a:lnTo>
                <a:lnTo>
                  <a:pt x="519798" y="286571"/>
                </a:lnTo>
                <a:lnTo>
                  <a:pt x="506193" y="241004"/>
                </a:lnTo>
                <a:lnTo>
                  <a:pt x="504730" y="234795"/>
                </a:lnTo>
                <a:close/>
              </a:path>
              <a:path w="1217295" h="847725">
                <a:moveTo>
                  <a:pt x="136564" y="303886"/>
                </a:moveTo>
                <a:lnTo>
                  <a:pt x="91572" y="321426"/>
                </a:lnTo>
                <a:lnTo>
                  <a:pt x="51539" y="335663"/>
                </a:lnTo>
                <a:lnTo>
                  <a:pt x="15100" y="347157"/>
                </a:lnTo>
                <a:lnTo>
                  <a:pt x="2400" y="350847"/>
                </a:lnTo>
                <a:lnTo>
                  <a:pt x="0" y="355241"/>
                </a:lnTo>
                <a:lnTo>
                  <a:pt x="8445" y="379092"/>
                </a:lnTo>
                <a:lnTo>
                  <a:pt x="22039" y="378816"/>
                </a:lnTo>
                <a:lnTo>
                  <a:pt x="38382" y="374285"/>
                </a:lnTo>
                <a:lnTo>
                  <a:pt x="49528" y="371456"/>
                </a:lnTo>
                <a:lnTo>
                  <a:pt x="55473" y="370329"/>
                </a:lnTo>
                <a:lnTo>
                  <a:pt x="62915" y="369808"/>
                </a:lnTo>
                <a:lnTo>
                  <a:pt x="246583" y="369808"/>
                </a:lnTo>
                <a:lnTo>
                  <a:pt x="136564" y="303886"/>
                </a:lnTo>
                <a:close/>
              </a:path>
              <a:path w="1217295" h="847725">
                <a:moveTo>
                  <a:pt x="539415" y="160688"/>
                </a:moveTo>
                <a:lnTo>
                  <a:pt x="483021" y="182816"/>
                </a:lnTo>
                <a:lnTo>
                  <a:pt x="444807" y="196447"/>
                </a:lnTo>
                <a:lnTo>
                  <a:pt x="383641" y="215833"/>
                </a:lnTo>
                <a:lnTo>
                  <a:pt x="381241" y="220240"/>
                </a:lnTo>
                <a:lnTo>
                  <a:pt x="389686" y="244091"/>
                </a:lnTo>
                <a:lnTo>
                  <a:pt x="403280" y="243811"/>
                </a:lnTo>
                <a:lnTo>
                  <a:pt x="419624" y="239274"/>
                </a:lnTo>
                <a:lnTo>
                  <a:pt x="430769" y="236447"/>
                </a:lnTo>
                <a:lnTo>
                  <a:pt x="436714" y="235328"/>
                </a:lnTo>
                <a:lnTo>
                  <a:pt x="444157" y="234795"/>
                </a:lnTo>
                <a:lnTo>
                  <a:pt x="504730" y="234795"/>
                </a:lnTo>
                <a:lnTo>
                  <a:pt x="504315" y="233036"/>
                </a:lnTo>
                <a:lnTo>
                  <a:pt x="503047" y="226438"/>
                </a:lnTo>
                <a:lnTo>
                  <a:pt x="501815" y="219250"/>
                </a:lnTo>
                <a:lnTo>
                  <a:pt x="504253" y="213509"/>
                </a:lnTo>
                <a:lnTo>
                  <a:pt x="512137" y="208196"/>
                </a:lnTo>
                <a:lnTo>
                  <a:pt x="519662" y="204494"/>
                </a:lnTo>
                <a:lnTo>
                  <a:pt x="532354" y="198822"/>
                </a:lnTo>
                <a:lnTo>
                  <a:pt x="550164" y="191208"/>
                </a:lnTo>
                <a:lnTo>
                  <a:pt x="552780" y="186331"/>
                </a:lnTo>
                <a:lnTo>
                  <a:pt x="544334" y="162481"/>
                </a:lnTo>
                <a:lnTo>
                  <a:pt x="539415" y="160688"/>
                </a:lnTo>
                <a:close/>
              </a:path>
              <a:path w="1217295" h="847725">
                <a:moveTo>
                  <a:pt x="1056235" y="0"/>
                </a:moveTo>
                <a:lnTo>
                  <a:pt x="1006436" y="2244"/>
                </a:lnTo>
                <a:lnTo>
                  <a:pt x="956841" y="9554"/>
                </a:lnTo>
                <a:lnTo>
                  <a:pt x="919355" y="18512"/>
                </a:lnTo>
                <a:lnTo>
                  <a:pt x="881294" y="30567"/>
                </a:lnTo>
                <a:lnTo>
                  <a:pt x="841983" y="46957"/>
                </a:lnTo>
                <a:lnTo>
                  <a:pt x="806484" y="65942"/>
                </a:lnTo>
                <a:lnTo>
                  <a:pt x="774705" y="87696"/>
                </a:lnTo>
                <a:lnTo>
                  <a:pt x="737962" y="121312"/>
                </a:lnTo>
                <a:lnTo>
                  <a:pt x="707453" y="160577"/>
                </a:lnTo>
                <a:lnTo>
                  <a:pt x="684736" y="204440"/>
                </a:lnTo>
                <a:lnTo>
                  <a:pt x="672439" y="250091"/>
                </a:lnTo>
                <a:lnTo>
                  <a:pt x="669540" y="285952"/>
                </a:lnTo>
                <a:lnTo>
                  <a:pt x="669787" y="298240"/>
                </a:lnTo>
                <a:lnTo>
                  <a:pt x="674194" y="336172"/>
                </a:lnTo>
                <a:lnTo>
                  <a:pt x="684133" y="375804"/>
                </a:lnTo>
                <a:lnTo>
                  <a:pt x="698729" y="413619"/>
                </a:lnTo>
                <a:lnTo>
                  <a:pt x="717011" y="447457"/>
                </a:lnTo>
                <a:lnTo>
                  <a:pt x="747388" y="487959"/>
                </a:lnTo>
                <a:lnTo>
                  <a:pt x="776725" y="516603"/>
                </a:lnTo>
                <a:lnTo>
                  <a:pt x="813550" y="542520"/>
                </a:lnTo>
                <a:lnTo>
                  <a:pt x="853565" y="560628"/>
                </a:lnTo>
                <a:lnTo>
                  <a:pt x="896832" y="570905"/>
                </a:lnTo>
                <a:lnTo>
                  <a:pt x="927515" y="573395"/>
                </a:lnTo>
                <a:lnTo>
                  <a:pt x="943414" y="573329"/>
                </a:lnTo>
                <a:lnTo>
                  <a:pt x="993371" y="567878"/>
                </a:lnTo>
                <a:lnTo>
                  <a:pt x="1046767" y="554531"/>
                </a:lnTo>
                <a:lnTo>
                  <a:pt x="1090275" y="538373"/>
                </a:lnTo>
                <a:lnTo>
                  <a:pt x="1125312" y="520899"/>
                </a:lnTo>
                <a:lnTo>
                  <a:pt x="1152123" y="504082"/>
                </a:lnTo>
                <a:lnTo>
                  <a:pt x="1000211" y="504082"/>
                </a:lnTo>
                <a:lnTo>
                  <a:pt x="988203" y="503835"/>
                </a:lnTo>
                <a:lnTo>
                  <a:pt x="941999" y="495113"/>
                </a:lnTo>
                <a:lnTo>
                  <a:pt x="897329" y="474227"/>
                </a:lnTo>
                <a:lnTo>
                  <a:pt x="858762" y="444232"/>
                </a:lnTo>
                <a:lnTo>
                  <a:pt x="833729" y="415426"/>
                </a:lnTo>
                <a:lnTo>
                  <a:pt x="811944" y="380953"/>
                </a:lnTo>
                <a:lnTo>
                  <a:pt x="793328" y="340581"/>
                </a:lnTo>
                <a:lnTo>
                  <a:pt x="780413" y="299370"/>
                </a:lnTo>
                <a:lnTo>
                  <a:pt x="774396" y="261287"/>
                </a:lnTo>
                <a:lnTo>
                  <a:pt x="773819" y="236806"/>
                </a:lnTo>
                <a:lnTo>
                  <a:pt x="774572" y="224810"/>
                </a:lnTo>
                <a:lnTo>
                  <a:pt x="784626" y="178248"/>
                </a:lnTo>
                <a:lnTo>
                  <a:pt x="807287" y="135258"/>
                </a:lnTo>
                <a:lnTo>
                  <a:pt x="842702" y="100360"/>
                </a:lnTo>
                <a:lnTo>
                  <a:pt x="877890" y="79525"/>
                </a:lnTo>
                <a:lnTo>
                  <a:pt x="918895" y="64011"/>
                </a:lnTo>
                <a:lnTo>
                  <a:pt x="957085" y="56986"/>
                </a:lnTo>
                <a:lnTo>
                  <a:pt x="969331" y="56479"/>
                </a:lnTo>
                <a:lnTo>
                  <a:pt x="1081020" y="56479"/>
                </a:lnTo>
                <a:lnTo>
                  <a:pt x="1079719" y="50231"/>
                </a:lnTo>
                <a:lnTo>
                  <a:pt x="1077476" y="38183"/>
                </a:lnTo>
                <a:lnTo>
                  <a:pt x="1075530" y="26198"/>
                </a:lnTo>
                <a:lnTo>
                  <a:pt x="1073976" y="14958"/>
                </a:lnTo>
                <a:lnTo>
                  <a:pt x="1072718" y="3782"/>
                </a:lnTo>
                <a:lnTo>
                  <a:pt x="1056235" y="0"/>
                </a:lnTo>
                <a:close/>
              </a:path>
              <a:path w="1217295" h="847725">
                <a:moveTo>
                  <a:pt x="1203899" y="405142"/>
                </a:moveTo>
                <a:lnTo>
                  <a:pt x="1176001" y="432372"/>
                </a:lnTo>
                <a:lnTo>
                  <a:pt x="1135163" y="462249"/>
                </a:lnTo>
                <a:lnTo>
                  <a:pt x="1101359" y="479992"/>
                </a:lnTo>
                <a:lnTo>
                  <a:pt x="1063658" y="493941"/>
                </a:lnTo>
                <a:lnTo>
                  <a:pt x="1024869" y="502288"/>
                </a:lnTo>
                <a:lnTo>
                  <a:pt x="1000211" y="504082"/>
                </a:lnTo>
                <a:lnTo>
                  <a:pt x="1152123" y="504082"/>
                </a:lnTo>
                <a:lnTo>
                  <a:pt x="1186877" y="476775"/>
                </a:lnTo>
                <a:lnTo>
                  <a:pt x="1216875" y="408632"/>
                </a:lnTo>
                <a:lnTo>
                  <a:pt x="1203899" y="405142"/>
                </a:lnTo>
                <a:close/>
              </a:path>
              <a:path w="1217295" h="847725">
                <a:moveTo>
                  <a:pt x="1081020" y="56479"/>
                </a:moveTo>
                <a:lnTo>
                  <a:pt x="969331" y="56479"/>
                </a:lnTo>
                <a:lnTo>
                  <a:pt x="981352" y="56927"/>
                </a:lnTo>
                <a:lnTo>
                  <a:pt x="993162" y="58351"/>
                </a:lnTo>
                <a:lnTo>
                  <a:pt x="1038510" y="74243"/>
                </a:lnTo>
                <a:lnTo>
                  <a:pt x="1064408" y="115657"/>
                </a:lnTo>
                <a:lnTo>
                  <a:pt x="1070622" y="131620"/>
                </a:lnTo>
                <a:lnTo>
                  <a:pt x="1075499" y="134236"/>
                </a:lnTo>
                <a:lnTo>
                  <a:pt x="1096187" y="126908"/>
                </a:lnTo>
                <a:lnTo>
                  <a:pt x="1095859" y="114835"/>
                </a:lnTo>
                <a:lnTo>
                  <a:pt x="1091973" y="101332"/>
                </a:lnTo>
                <a:lnTo>
                  <a:pt x="1088311" y="87696"/>
                </a:lnTo>
                <a:lnTo>
                  <a:pt x="1085189" y="75200"/>
                </a:lnTo>
                <a:lnTo>
                  <a:pt x="1082290" y="62570"/>
                </a:lnTo>
                <a:lnTo>
                  <a:pt x="1081020" y="5647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24" y="2733669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16" y="0"/>
                </a:moveTo>
                <a:lnTo>
                  <a:pt x="0" y="69529"/>
                </a:lnTo>
                <a:lnTo>
                  <a:pt x="1040" y="79256"/>
                </a:lnTo>
                <a:lnTo>
                  <a:pt x="2048" y="92789"/>
                </a:lnTo>
                <a:lnTo>
                  <a:pt x="3045" y="110686"/>
                </a:lnTo>
                <a:lnTo>
                  <a:pt x="3426" y="126520"/>
                </a:lnTo>
                <a:lnTo>
                  <a:pt x="3062" y="138770"/>
                </a:lnTo>
                <a:lnTo>
                  <a:pt x="1958" y="147434"/>
                </a:lnTo>
                <a:lnTo>
                  <a:pt x="9210" y="151180"/>
                </a:lnTo>
                <a:lnTo>
                  <a:pt x="195798" y="85102"/>
                </a:lnTo>
                <a:lnTo>
                  <a:pt x="194901" y="78934"/>
                </a:lnTo>
                <a:lnTo>
                  <a:pt x="192997" y="63548"/>
                </a:lnTo>
                <a:lnTo>
                  <a:pt x="191752" y="49365"/>
                </a:lnTo>
                <a:lnTo>
                  <a:pt x="191166" y="36385"/>
                </a:lnTo>
                <a:lnTo>
                  <a:pt x="191238" y="24608"/>
                </a:lnTo>
                <a:lnTo>
                  <a:pt x="191970" y="14033"/>
                </a:lnTo>
                <a:lnTo>
                  <a:pt x="193360" y="4660"/>
                </a:lnTo>
                <a:lnTo>
                  <a:pt x="1842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1" y="1779423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694" y="992311"/>
                </a:moveTo>
                <a:lnTo>
                  <a:pt x="90253" y="1000261"/>
                </a:lnTo>
                <a:lnTo>
                  <a:pt x="91273" y="1014405"/>
                </a:lnTo>
                <a:lnTo>
                  <a:pt x="96222" y="1029134"/>
                </a:lnTo>
                <a:lnTo>
                  <a:pt x="100697" y="1043202"/>
                </a:lnTo>
                <a:lnTo>
                  <a:pt x="111284" y="1081444"/>
                </a:lnTo>
                <a:lnTo>
                  <a:pt x="118777" y="1123184"/>
                </a:lnTo>
                <a:lnTo>
                  <a:pt x="130399" y="1129864"/>
                </a:lnTo>
                <a:lnTo>
                  <a:pt x="142695" y="1130802"/>
                </a:lnTo>
                <a:lnTo>
                  <a:pt x="154923" y="1131339"/>
                </a:lnTo>
                <a:lnTo>
                  <a:pt x="167112" y="1131467"/>
                </a:lnTo>
                <a:lnTo>
                  <a:pt x="179285" y="1131175"/>
                </a:lnTo>
                <a:lnTo>
                  <a:pt x="228348" y="1125624"/>
                </a:lnTo>
                <a:lnTo>
                  <a:pt x="266257" y="1116590"/>
                </a:lnTo>
                <a:lnTo>
                  <a:pt x="305212" y="1102924"/>
                </a:lnTo>
                <a:lnTo>
                  <a:pt x="340132" y="1085420"/>
                </a:lnTo>
                <a:lnTo>
                  <a:pt x="353706" y="1076822"/>
                </a:lnTo>
                <a:lnTo>
                  <a:pt x="224415" y="1076822"/>
                </a:lnTo>
                <a:lnTo>
                  <a:pt x="211167" y="1076467"/>
                </a:lnTo>
                <a:lnTo>
                  <a:pt x="171377" y="1068865"/>
                </a:lnTo>
                <a:lnTo>
                  <a:pt x="133679" y="1035158"/>
                </a:lnTo>
                <a:lnTo>
                  <a:pt x="117101" y="994698"/>
                </a:lnTo>
                <a:lnTo>
                  <a:pt x="112694" y="992311"/>
                </a:lnTo>
                <a:close/>
              </a:path>
              <a:path w="2085975" h="1131570">
                <a:moveTo>
                  <a:pt x="435067" y="877779"/>
                </a:moveTo>
                <a:lnTo>
                  <a:pt x="279161" y="877779"/>
                </a:lnTo>
                <a:lnTo>
                  <a:pt x="291231" y="878469"/>
                </a:lnTo>
                <a:lnTo>
                  <a:pt x="303654" y="880068"/>
                </a:lnTo>
                <a:lnTo>
                  <a:pt x="342149" y="909568"/>
                </a:lnTo>
                <a:lnTo>
                  <a:pt x="357769" y="950186"/>
                </a:lnTo>
                <a:lnTo>
                  <a:pt x="358615" y="962378"/>
                </a:lnTo>
                <a:lnTo>
                  <a:pt x="358141" y="975540"/>
                </a:lnTo>
                <a:lnTo>
                  <a:pt x="348365" y="1012455"/>
                </a:lnTo>
                <a:lnTo>
                  <a:pt x="314727" y="1048996"/>
                </a:lnTo>
                <a:lnTo>
                  <a:pt x="272694" y="1069357"/>
                </a:lnTo>
                <a:lnTo>
                  <a:pt x="224415" y="1076822"/>
                </a:lnTo>
                <a:lnTo>
                  <a:pt x="353706" y="1076822"/>
                </a:lnTo>
                <a:lnTo>
                  <a:pt x="388575" y="1048145"/>
                </a:lnTo>
                <a:lnTo>
                  <a:pt x="418627" y="1007480"/>
                </a:lnTo>
                <a:lnTo>
                  <a:pt x="433617" y="971324"/>
                </a:lnTo>
                <a:lnTo>
                  <a:pt x="440844" y="922281"/>
                </a:lnTo>
                <a:lnTo>
                  <a:pt x="440413" y="909903"/>
                </a:lnTo>
                <a:lnTo>
                  <a:pt x="439087" y="897477"/>
                </a:lnTo>
                <a:lnTo>
                  <a:pt x="436866" y="885003"/>
                </a:lnTo>
                <a:lnTo>
                  <a:pt x="435067" y="877779"/>
                </a:lnTo>
                <a:close/>
              </a:path>
              <a:path w="2085975" h="1131570">
                <a:moveTo>
                  <a:pt x="258446" y="554728"/>
                </a:moveTo>
                <a:lnTo>
                  <a:pt x="210795" y="559287"/>
                </a:lnTo>
                <a:lnTo>
                  <a:pt x="171131" y="568719"/>
                </a:lnTo>
                <a:lnTo>
                  <a:pt x="129230" y="583055"/>
                </a:lnTo>
                <a:lnTo>
                  <a:pt x="92546" y="600874"/>
                </a:lnTo>
                <a:lnTo>
                  <a:pt x="61279" y="622710"/>
                </a:lnTo>
                <a:lnTo>
                  <a:pt x="27492" y="659086"/>
                </a:lnTo>
                <a:lnTo>
                  <a:pt x="5602" y="701850"/>
                </a:lnTo>
                <a:lnTo>
                  <a:pt x="0" y="747707"/>
                </a:lnTo>
                <a:lnTo>
                  <a:pt x="928" y="760175"/>
                </a:lnTo>
                <a:lnTo>
                  <a:pt x="9547" y="800621"/>
                </a:lnTo>
                <a:lnTo>
                  <a:pt x="26944" y="839632"/>
                </a:lnTo>
                <a:lnTo>
                  <a:pt x="61842" y="875879"/>
                </a:lnTo>
                <a:lnTo>
                  <a:pt x="98060" y="892468"/>
                </a:lnTo>
                <a:lnTo>
                  <a:pt x="126042" y="894919"/>
                </a:lnTo>
                <a:lnTo>
                  <a:pt x="137463" y="894728"/>
                </a:lnTo>
                <a:lnTo>
                  <a:pt x="178113" y="891111"/>
                </a:lnTo>
                <a:lnTo>
                  <a:pt x="242114" y="880556"/>
                </a:lnTo>
                <a:lnTo>
                  <a:pt x="254898" y="878882"/>
                </a:lnTo>
                <a:lnTo>
                  <a:pt x="267148" y="877936"/>
                </a:lnTo>
                <a:lnTo>
                  <a:pt x="279161" y="877779"/>
                </a:lnTo>
                <a:lnTo>
                  <a:pt x="435067" y="877779"/>
                </a:lnTo>
                <a:lnTo>
                  <a:pt x="433749" y="872482"/>
                </a:lnTo>
                <a:lnTo>
                  <a:pt x="414936" y="827972"/>
                </a:lnTo>
                <a:lnTo>
                  <a:pt x="381994" y="790813"/>
                </a:lnTo>
                <a:lnTo>
                  <a:pt x="381022" y="790194"/>
                </a:lnTo>
                <a:lnTo>
                  <a:pt x="152490" y="790194"/>
                </a:lnTo>
                <a:lnTo>
                  <a:pt x="141832" y="789572"/>
                </a:lnTo>
                <a:lnTo>
                  <a:pt x="102885" y="772635"/>
                </a:lnTo>
                <a:lnTo>
                  <a:pt x="81350" y="734984"/>
                </a:lnTo>
                <a:lnTo>
                  <a:pt x="77858" y="712289"/>
                </a:lnTo>
                <a:lnTo>
                  <a:pt x="78634" y="700675"/>
                </a:lnTo>
                <a:lnTo>
                  <a:pt x="92382" y="662582"/>
                </a:lnTo>
                <a:lnTo>
                  <a:pt x="129217" y="630470"/>
                </a:lnTo>
                <a:lnTo>
                  <a:pt x="168572" y="614983"/>
                </a:lnTo>
                <a:lnTo>
                  <a:pt x="206045" y="610278"/>
                </a:lnTo>
                <a:lnTo>
                  <a:pt x="300836" y="610278"/>
                </a:lnTo>
                <a:lnTo>
                  <a:pt x="297986" y="597855"/>
                </a:lnTo>
                <a:lnTo>
                  <a:pt x="295586" y="586214"/>
                </a:lnTo>
                <a:lnTo>
                  <a:pt x="293541" y="574981"/>
                </a:lnTo>
                <a:lnTo>
                  <a:pt x="291853" y="564156"/>
                </a:lnTo>
                <a:lnTo>
                  <a:pt x="280154" y="555840"/>
                </a:lnTo>
                <a:lnTo>
                  <a:pt x="269470" y="555003"/>
                </a:lnTo>
                <a:lnTo>
                  <a:pt x="258446" y="554728"/>
                </a:lnTo>
                <a:close/>
              </a:path>
              <a:path w="2085975" h="1131570">
                <a:moveTo>
                  <a:pt x="307953" y="770587"/>
                </a:moveTo>
                <a:lnTo>
                  <a:pt x="296504" y="771214"/>
                </a:lnTo>
                <a:lnTo>
                  <a:pt x="283581" y="772635"/>
                </a:lnTo>
                <a:lnTo>
                  <a:pt x="268517" y="774958"/>
                </a:lnTo>
                <a:lnTo>
                  <a:pt x="219724" y="783493"/>
                </a:lnTo>
                <a:lnTo>
                  <a:pt x="204088" y="786034"/>
                </a:lnTo>
                <a:lnTo>
                  <a:pt x="189646" y="788007"/>
                </a:lnTo>
                <a:lnTo>
                  <a:pt x="176298" y="789380"/>
                </a:lnTo>
                <a:lnTo>
                  <a:pt x="163946" y="790120"/>
                </a:lnTo>
                <a:lnTo>
                  <a:pt x="152490" y="790194"/>
                </a:lnTo>
                <a:lnTo>
                  <a:pt x="381022" y="790194"/>
                </a:lnTo>
                <a:lnTo>
                  <a:pt x="338198" y="773167"/>
                </a:lnTo>
                <a:lnTo>
                  <a:pt x="323945" y="771356"/>
                </a:lnTo>
                <a:lnTo>
                  <a:pt x="307953" y="770587"/>
                </a:lnTo>
                <a:close/>
              </a:path>
              <a:path w="2085975" h="1131570">
                <a:moveTo>
                  <a:pt x="300836" y="610278"/>
                </a:moveTo>
                <a:lnTo>
                  <a:pt x="206045" y="610278"/>
                </a:lnTo>
                <a:lnTo>
                  <a:pt x="219497" y="610562"/>
                </a:lnTo>
                <a:lnTo>
                  <a:pt x="233367" y="612420"/>
                </a:lnTo>
                <a:lnTo>
                  <a:pt x="270709" y="636712"/>
                </a:lnTo>
                <a:lnTo>
                  <a:pt x="287738" y="678506"/>
                </a:lnTo>
                <a:lnTo>
                  <a:pt x="292488" y="680767"/>
                </a:lnTo>
                <a:lnTo>
                  <a:pt x="314586" y="672944"/>
                </a:lnTo>
                <a:lnTo>
                  <a:pt x="315330" y="662173"/>
                </a:lnTo>
                <a:lnTo>
                  <a:pt x="311149" y="648493"/>
                </a:lnTo>
                <a:lnTo>
                  <a:pt x="307324" y="635222"/>
                </a:lnTo>
                <a:lnTo>
                  <a:pt x="303855" y="622358"/>
                </a:lnTo>
                <a:lnTo>
                  <a:pt x="300836" y="610278"/>
                </a:lnTo>
                <a:close/>
              </a:path>
              <a:path w="2085975" h="1131570">
                <a:moveTo>
                  <a:pt x="647440" y="405469"/>
                </a:moveTo>
                <a:lnTo>
                  <a:pt x="597555" y="426272"/>
                </a:lnTo>
                <a:lnTo>
                  <a:pt x="596702" y="457389"/>
                </a:lnTo>
                <a:lnTo>
                  <a:pt x="595218" y="514359"/>
                </a:lnTo>
                <a:lnTo>
                  <a:pt x="583849" y="798092"/>
                </a:lnTo>
                <a:lnTo>
                  <a:pt x="581189" y="854815"/>
                </a:lnTo>
                <a:lnTo>
                  <a:pt x="578763" y="894525"/>
                </a:lnTo>
                <a:lnTo>
                  <a:pt x="574814" y="934247"/>
                </a:lnTo>
                <a:lnTo>
                  <a:pt x="551490" y="966394"/>
                </a:lnTo>
                <a:lnTo>
                  <a:pt x="535401" y="974061"/>
                </a:lnTo>
                <a:lnTo>
                  <a:pt x="532784" y="978938"/>
                </a:lnTo>
                <a:lnTo>
                  <a:pt x="540862" y="1001734"/>
                </a:lnTo>
                <a:lnTo>
                  <a:pt x="553247" y="1000577"/>
                </a:lnTo>
                <a:lnTo>
                  <a:pt x="594519" y="984431"/>
                </a:lnTo>
                <a:lnTo>
                  <a:pt x="614174" y="977039"/>
                </a:lnTo>
                <a:lnTo>
                  <a:pt x="622051" y="974212"/>
                </a:lnTo>
                <a:lnTo>
                  <a:pt x="700158" y="948877"/>
                </a:lnTo>
                <a:lnTo>
                  <a:pt x="702418" y="944127"/>
                </a:lnTo>
                <a:lnTo>
                  <a:pt x="697314" y="929719"/>
                </a:lnTo>
                <a:lnTo>
                  <a:pt x="650207" y="929719"/>
                </a:lnTo>
                <a:lnTo>
                  <a:pt x="637803" y="927802"/>
                </a:lnTo>
                <a:lnTo>
                  <a:pt x="627256" y="887471"/>
                </a:lnTo>
                <a:lnTo>
                  <a:pt x="626908" y="873072"/>
                </a:lnTo>
                <a:lnTo>
                  <a:pt x="626993" y="844749"/>
                </a:lnTo>
                <a:lnTo>
                  <a:pt x="628065" y="803480"/>
                </a:lnTo>
                <a:lnTo>
                  <a:pt x="711406" y="773192"/>
                </a:lnTo>
                <a:lnTo>
                  <a:pt x="755405" y="757793"/>
                </a:lnTo>
                <a:lnTo>
                  <a:pt x="628936" y="757793"/>
                </a:lnTo>
                <a:lnTo>
                  <a:pt x="635756" y="548547"/>
                </a:lnTo>
                <a:lnTo>
                  <a:pt x="778668" y="548547"/>
                </a:lnTo>
                <a:lnTo>
                  <a:pt x="647440" y="405469"/>
                </a:lnTo>
                <a:close/>
              </a:path>
              <a:path w="2085975" h="1131570">
                <a:moveTo>
                  <a:pt x="686162" y="920461"/>
                </a:moveTo>
                <a:lnTo>
                  <a:pt x="671553" y="924626"/>
                </a:lnTo>
                <a:lnTo>
                  <a:pt x="659734" y="927686"/>
                </a:lnTo>
                <a:lnTo>
                  <a:pt x="650207" y="929719"/>
                </a:lnTo>
                <a:lnTo>
                  <a:pt x="697314" y="929719"/>
                </a:lnTo>
                <a:lnTo>
                  <a:pt x="694468" y="921686"/>
                </a:lnTo>
                <a:lnTo>
                  <a:pt x="686162" y="920461"/>
                </a:lnTo>
                <a:close/>
              </a:path>
              <a:path w="2085975" h="1131570">
                <a:moveTo>
                  <a:pt x="954264" y="740000"/>
                </a:moveTo>
                <a:lnTo>
                  <a:pt x="807358" y="740000"/>
                </a:lnTo>
                <a:lnTo>
                  <a:pt x="863192" y="805382"/>
                </a:lnTo>
                <a:lnTo>
                  <a:pt x="873370" y="817941"/>
                </a:lnTo>
                <a:lnTo>
                  <a:pt x="880327" y="828096"/>
                </a:lnTo>
                <a:lnTo>
                  <a:pt x="884214" y="836455"/>
                </a:lnTo>
                <a:lnTo>
                  <a:pt x="881119" y="846112"/>
                </a:lnTo>
                <a:lnTo>
                  <a:pt x="869017" y="853944"/>
                </a:lnTo>
                <a:lnTo>
                  <a:pt x="839134" y="866505"/>
                </a:lnTo>
                <a:lnTo>
                  <a:pt x="836987" y="871610"/>
                </a:lnTo>
                <a:lnTo>
                  <a:pt x="844811" y="893695"/>
                </a:lnTo>
                <a:lnTo>
                  <a:pt x="853177" y="894525"/>
                </a:lnTo>
                <a:lnTo>
                  <a:pt x="897387" y="877457"/>
                </a:lnTo>
                <a:lnTo>
                  <a:pt x="959198" y="854815"/>
                </a:lnTo>
                <a:lnTo>
                  <a:pt x="972660" y="850032"/>
                </a:lnTo>
                <a:lnTo>
                  <a:pt x="1063149" y="820327"/>
                </a:lnTo>
                <a:lnTo>
                  <a:pt x="1065067" y="815705"/>
                </a:lnTo>
                <a:lnTo>
                  <a:pt x="1058377" y="796812"/>
                </a:lnTo>
                <a:lnTo>
                  <a:pt x="1023941" y="796812"/>
                </a:lnTo>
                <a:lnTo>
                  <a:pt x="1010949" y="796176"/>
                </a:lnTo>
                <a:lnTo>
                  <a:pt x="1000777" y="789159"/>
                </a:lnTo>
                <a:lnTo>
                  <a:pt x="988206" y="777008"/>
                </a:lnTo>
                <a:lnTo>
                  <a:pt x="954264" y="740000"/>
                </a:lnTo>
                <a:close/>
              </a:path>
              <a:path w="2085975" h="1131570">
                <a:moveTo>
                  <a:pt x="1047958" y="792100"/>
                </a:moveTo>
                <a:lnTo>
                  <a:pt x="1035920" y="795352"/>
                </a:lnTo>
                <a:lnTo>
                  <a:pt x="1023941" y="796812"/>
                </a:lnTo>
                <a:lnTo>
                  <a:pt x="1058377" y="796812"/>
                </a:lnTo>
                <a:lnTo>
                  <a:pt x="1057117" y="793251"/>
                </a:lnTo>
                <a:lnTo>
                  <a:pt x="1047958" y="792100"/>
                </a:lnTo>
                <a:close/>
              </a:path>
              <a:path w="2085975" h="1131570">
                <a:moveTo>
                  <a:pt x="778668" y="548547"/>
                </a:moveTo>
                <a:lnTo>
                  <a:pt x="635756" y="548547"/>
                </a:lnTo>
                <a:lnTo>
                  <a:pt x="775888" y="705761"/>
                </a:lnTo>
                <a:lnTo>
                  <a:pt x="772997" y="706904"/>
                </a:lnTo>
                <a:lnTo>
                  <a:pt x="729320" y="723312"/>
                </a:lnTo>
                <a:lnTo>
                  <a:pt x="686412" y="738578"/>
                </a:lnTo>
                <a:lnTo>
                  <a:pt x="649336" y="751208"/>
                </a:lnTo>
                <a:lnTo>
                  <a:pt x="628936" y="757793"/>
                </a:lnTo>
                <a:lnTo>
                  <a:pt x="755405" y="757793"/>
                </a:lnTo>
                <a:lnTo>
                  <a:pt x="807358" y="740000"/>
                </a:lnTo>
                <a:lnTo>
                  <a:pt x="954264" y="740000"/>
                </a:lnTo>
                <a:lnTo>
                  <a:pt x="778668" y="548547"/>
                </a:lnTo>
                <a:close/>
              </a:path>
              <a:path w="2085975" h="1131570">
                <a:moveTo>
                  <a:pt x="1503809" y="560435"/>
                </a:moveTo>
                <a:lnTo>
                  <a:pt x="1405833" y="560435"/>
                </a:lnTo>
                <a:lnTo>
                  <a:pt x="1424064" y="618728"/>
                </a:lnTo>
                <a:lnTo>
                  <a:pt x="1426254" y="631678"/>
                </a:lnTo>
                <a:lnTo>
                  <a:pt x="1395457" y="667127"/>
                </a:lnTo>
                <a:lnTo>
                  <a:pt x="1358932" y="683218"/>
                </a:lnTo>
                <a:lnTo>
                  <a:pt x="1356430" y="688451"/>
                </a:lnTo>
                <a:lnTo>
                  <a:pt x="1364139" y="710193"/>
                </a:lnTo>
                <a:lnTo>
                  <a:pt x="1373204" y="711158"/>
                </a:lnTo>
                <a:lnTo>
                  <a:pt x="1451790" y="680816"/>
                </a:lnTo>
                <a:lnTo>
                  <a:pt x="1481986" y="669675"/>
                </a:lnTo>
                <a:lnTo>
                  <a:pt x="1516621" y="657589"/>
                </a:lnTo>
                <a:lnTo>
                  <a:pt x="1553381" y="645409"/>
                </a:lnTo>
                <a:lnTo>
                  <a:pt x="1576707" y="638059"/>
                </a:lnTo>
                <a:lnTo>
                  <a:pt x="1599089" y="631326"/>
                </a:lnTo>
                <a:lnTo>
                  <a:pt x="1601451" y="625751"/>
                </a:lnTo>
                <a:lnTo>
                  <a:pt x="1596939" y="613013"/>
                </a:lnTo>
                <a:lnTo>
                  <a:pt x="1539199" y="613013"/>
                </a:lnTo>
                <a:lnTo>
                  <a:pt x="1529848" y="611422"/>
                </a:lnTo>
                <a:lnTo>
                  <a:pt x="1506526" y="567514"/>
                </a:lnTo>
                <a:lnTo>
                  <a:pt x="1503809" y="560435"/>
                </a:lnTo>
                <a:close/>
              </a:path>
              <a:path w="2085975" h="1131570">
                <a:moveTo>
                  <a:pt x="1362552" y="162899"/>
                </a:moveTo>
                <a:lnTo>
                  <a:pt x="1280603" y="211957"/>
                </a:lnTo>
                <a:lnTo>
                  <a:pt x="1268755" y="252984"/>
                </a:lnTo>
                <a:lnTo>
                  <a:pt x="1258773" y="297706"/>
                </a:lnTo>
                <a:lnTo>
                  <a:pt x="1250880" y="338927"/>
                </a:lnTo>
                <a:lnTo>
                  <a:pt x="1242557" y="387257"/>
                </a:lnTo>
                <a:lnTo>
                  <a:pt x="1234119" y="441145"/>
                </a:lnTo>
                <a:lnTo>
                  <a:pt x="1227523" y="488807"/>
                </a:lnTo>
                <a:lnTo>
                  <a:pt x="1222750" y="529751"/>
                </a:lnTo>
                <a:lnTo>
                  <a:pt x="1219398" y="572084"/>
                </a:lnTo>
                <a:lnTo>
                  <a:pt x="1219029" y="595804"/>
                </a:lnTo>
                <a:lnTo>
                  <a:pt x="1244213" y="619331"/>
                </a:lnTo>
                <a:lnTo>
                  <a:pt x="1280706" y="605589"/>
                </a:lnTo>
                <a:lnTo>
                  <a:pt x="1359542" y="576830"/>
                </a:lnTo>
                <a:lnTo>
                  <a:pt x="1405833" y="560435"/>
                </a:lnTo>
                <a:lnTo>
                  <a:pt x="1503809" y="560435"/>
                </a:lnTo>
                <a:lnTo>
                  <a:pt x="1499832" y="550076"/>
                </a:lnTo>
                <a:lnTo>
                  <a:pt x="1498596" y="546670"/>
                </a:lnTo>
                <a:lnTo>
                  <a:pt x="1259815" y="546670"/>
                </a:lnTo>
                <a:lnTo>
                  <a:pt x="1261500" y="528179"/>
                </a:lnTo>
                <a:lnTo>
                  <a:pt x="1266147" y="479278"/>
                </a:lnTo>
                <a:lnTo>
                  <a:pt x="1270215" y="440013"/>
                </a:lnTo>
                <a:lnTo>
                  <a:pt x="1274811" y="402170"/>
                </a:lnTo>
                <a:lnTo>
                  <a:pt x="1282987" y="353926"/>
                </a:lnTo>
                <a:lnTo>
                  <a:pt x="1290427" y="316217"/>
                </a:lnTo>
                <a:lnTo>
                  <a:pt x="1299638" y="272741"/>
                </a:lnTo>
                <a:lnTo>
                  <a:pt x="1303103" y="256968"/>
                </a:lnTo>
                <a:lnTo>
                  <a:pt x="1397652" y="256968"/>
                </a:lnTo>
                <a:lnTo>
                  <a:pt x="1393170" y="242941"/>
                </a:lnTo>
                <a:lnTo>
                  <a:pt x="1380353" y="200874"/>
                </a:lnTo>
                <a:lnTo>
                  <a:pt x="1370972" y="166620"/>
                </a:lnTo>
                <a:lnTo>
                  <a:pt x="1362552" y="162899"/>
                </a:lnTo>
                <a:close/>
              </a:path>
              <a:path w="2085975" h="1131570">
                <a:moveTo>
                  <a:pt x="1593996" y="604707"/>
                </a:moveTo>
                <a:lnTo>
                  <a:pt x="1580228" y="604769"/>
                </a:lnTo>
                <a:lnTo>
                  <a:pt x="1568454" y="607519"/>
                </a:lnTo>
                <a:lnTo>
                  <a:pt x="1552778" y="611365"/>
                </a:lnTo>
                <a:lnTo>
                  <a:pt x="1539199" y="613013"/>
                </a:lnTo>
                <a:lnTo>
                  <a:pt x="1596939" y="613013"/>
                </a:lnTo>
                <a:lnTo>
                  <a:pt x="1593996" y="604707"/>
                </a:lnTo>
                <a:close/>
              </a:path>
              <a:path w="2085975" h="1131570">
                <a:moveTo>
                  <a:pt x="1397652" y="256968"/>
                </a:moveTo>
                <a:lnTo>
                  <a:pt x="1303103" y="256968"/>
                </a:lnTo>
                <a:lnTo>
                  <a:pt x="1385691" y="502434"/>
                </a:lnTo>
                <a:lnTo>
                  <a:pt x="1259815" y="546670"/>
                </a:lnTo>
                <a:lnTo>
                  <a:pt x="1498596" y="546670"/>
                </a:lnTo>
                <a:lnTo>
                  <a:pt x="1492460" y="529751"/>
                </a:lnTo>
                <a:lnTo>
                  <a:pt x="1543082" y="511832"/>
                </a:lnTo>
                <a:lnTo>
                  <a:pt x="1549089" y="509838"/>
                </a:lnTo>
                <a:lnTo>
                  <a:pt x="1552912" y="508746"/>
                </a:lnTo>
                <a:lnTo>
                  <a:pt x="1554483" y="500281"/>
                </a:lnTo>
                <a:lnTo>
                  <a:pt x="1550790" y="490801"/>
                </a:lnTo>
                <a:lnTo>
                  <a:pt x="1546627" y="479278"/>
                </a:lnTo>
                <a:lnTo>
                  <a:pt x="1544105" y="471890"/>
                </a:lnTo>
                <a:lnTo>
                  <a:pt x="1471975" y="471890"/>
                </a:lnTo>
                <a:lnTo>
                  <a:pt x="1440240" y="382290"/>
                </a:lnTo>
                <a:lnTo>
                  <a:pt x="1423866" y="335358"/>
                </a:lnTo>
                <a:lnTo>
                  <a:pt x="1409423" y="292821"/>
                </a:lnTo>
                <a:lnTo>
                  <a:pt x="1400867" y="266904"/>
                </a:lnTo>
                <a:lnTo>
                  <a:pt x="1397652" y="256968"/>
                </a:lnTo>
                <a:close/>
              </a:path>
              <a:path w="2085975" h="1131570">
                <a:moveTo>
                  <a:pt x="1530050" y="449440"/>
                </a:moveTo>
                <a:lnTo>
                  <a:pt x="1492145" y="464624"/>
                </a:lnTo>
                <a:lnTo>
                  <a:pt x="1471975" y="471890"/>
                </a:lnTo>
                <a:lnTo>
                  <a:pt x="1544105" y="471890"/>
                </a:lnTo>
                <a:lnTo>
                  <a:pt x="1542173" y="466231"/>
                </a:lnTo>
                <a:lnTo>
                  <a:pt x="1537253" y="451138"/>
                </a:lnTo>
                <a:lnTo>
                  <a:pt x="1530050" y="449440"/>
                </a:lnTo>
                <a:close/>
              </a:path>
              <a:path w="2085975" h="1131570">
                <a:moveTo>
                  <a:pt x="1700411" y="484863"/>
                </a:moveTo>
                <a:lnTo>
                  <a:pt x="1662784" y="494780"/>
                </a:lnTo>
                <a:lnTo>
                  <a:pt x="1638769" y="529050"/>
                </a:lnTo>
                <a:lnTo>
                  <a:pt x="1637139" y="540701"/>
                </a:lnTo>
                <a:lnTo>
                  <a:pt x="1638096" y="553089"/>
                </a:lnTo>
                <a:lnTo>
                  <a:pt x="1665692" y="592846"/>
                </a:lnTo>
                <a:lnTo>
                  <a:pt x="1692396" y="602452"/>
                </a:lnTo>
                <a:lnTo>
                  <a:pt x="1704671" y="601770"/>
                </a:lnTo>
                <a:lnTo>
                  <a:pt x="1744160" y="574666"/>
                </a:lnTo>
                <a:lnTo>
                  <a:pt x="1753734" y="547968"/>
                </a:lnTo>
                <a:lnTo>
                  <a:pt x="1753032" y="535646"/>
                </a:lnTo>
                <a:lnTo>
                  <a:pt x="1726451" y="494775"/>
                </a:lnTo>
                <a:lnTo>
                  <a:pt x="1700411" y="484863"/>
                </a:lnTo>
                <a:close/>
              </a:path>
              <a:path w="2085975" h="1131570">
                <a:moveTo>
                  <a:pt x="1881464" y="0"/>
                </a:moveTo>
                <a:lnTo>
                  <a:pt x="1842457" y="4583"/>
                </a:lnTo>
                <a:lnTo>
                  <a:pt x="1801901" y="17817"/>
                </a:lnTo>
                <a:lnTo>
                  <a:pt x="1760358" y="45207"/>
                </a:lnTo>
                <a:lnTo>
                  <a:pt x="1734208" y="76231"/>
                </a:lnTo>
                <a:lnTo>
                  <a:pt x="1716403" y="120131"/>
                </a:lnTo>
                <a:lnTo>
                  <a:pt x="1711216" y="160670"/>
                </a:lnTo>
                <a:lnTo>
                  <a:pt x="1711052" y="176035"/>
                </a:lnTo>
                <a:lnTo>
                  <a:pt x="1711618" y="185405"/>
                </a:lnTo>
                <a:lnTo>
                  <a:pt x="1717697" y="227417"/>
                </a:lnTo>
                <a:lnTo>
                  <a:pt x="1726594" y="264599"/>
                </a:lnTo>
                <a:lnTo>
                  <a:pt x="1739564" y="307619"/>
                </a:lnTo>
                <a:lnTo>
                  <a:pt x="1756554" y="355425"/>
                </a:lnTo>
                <a:lnTo>
                  <a:pt x="1774547" y="397052"/>
                </a:lnTo>
                <a:lnTo>
                  <a:pt x="1793192" y="432325"/>
                </a:lnTo>
                <a:lnTo>
                  <a:pt x="1819083" y="469383"/>
                </a:lnTo>
                <a:lnTo>
                  <a:pt x="1848726" y="496881"/>
                </a:lnTo>
                <a:lnTo>
                  <a:pt x="1889447" y="515917"/>
                </a:lnTo>
                <a:lnTo>
                  <a:pt x="1924088" y="519910"/>
                </a:lnTo>
                <a:lnTo>
                  <a:pt x="1936566" y="519224"/>
                </a:lnTo>
                <a:lnTo>
                  <a:pt x="1977192" y="510963"/>
                </a:lnTo>
                <a:lnTo>
                  <a:pt x="2015454" y="494061"/>
                </a:lnTo>
                <a:lnTo>
                  <a:pt x="2041307" y="473439"/>
                </a:lnTo>
                <a:lnTo>
                  <a:pt x="1964541" y="473439"/>
                </a:lnTo>
                <a:lnTo>
                  <a:pt x="1953084" y="473240"/>
                </a:lnTo>
                <a:lnTo>
                  <a:pt x="1918981" y="456230"/>
                </a:lnTo>
                <a:lnTo>
                  <a:pt x="1888000" y="415054"/>
                </a:lnTo>
                <a:lnTo>
                  <a:pt x="1869048" y="380601"/>
                </a:lnTo>
                <a:lnTo>
                  <a:pt x="1849061" y="337350"/>
                </a:lnTo>
                <a:lnTo>
                  <a:pt x="1833163" y="298497"/>
                </a:lnTo>
                <a:lnTo>
                  <a:pt x="1816576" y="254348"/>
                </a:lnTo>
                <a:lnTo>
                  <a:pt x="1800856" y="207812"/>
                </a:lnTo>
                <a:lnTo>
                  <a:pt x="1789999" y="167434"/>
                </a:lnTo>
                <a:lnTo>
                  <a:pt x="1783192" y="122810"/>
                </a:lnTo>
                <a:lnTo>
                  <a:pt x="1782998" y="117095"/>
                </a:lnTo>
                <a:lnTo>
                  <a:pt x="1783094" y="104170"/>
                </a:lnTo>
                <a:lnTo>
                  <a:pt x="1798417" y="67405"/>
                </a:lnTo>
                <a:lnTo>
                  <a:pt x="1842554" y="50359"/>
                </a:lnTo>
                <a:lnTo>
                  <a:pt x="1979033" y="50359"/>
                </a:lnTo>
                <a:lnTo>
                  <a:pt x="1975331" y="45885"/>
                </a:lnTo>
                <a:lnTo>
                  <a:pt x="1946063" y="19338"/>
                </a:lnTo>
                <a:lnTo>
                  <a:pt x="1904919" y="2247"/>
                </a:lnTo>
                <a:lnTo>
                  <a:pt x="1893440" y="595"/>
                </a:lnTo>
                <a:lnTo>
                  <a:pt x="1881464" y="0"/>
                </a:lnTo>
                <a:close/>
              </a:path>
              <a:path w="2085975" h="1131570">
                <a:moveTo>
                  <a:pt x="1979033" y="50359"/>
                </a:moveTo>
                <a:lnTo>
                  <a:pt x="1842554" y="50359"/>
                </a:lnTo>
                <a:lnTo>
                  <a:pt x="1853081" y="52362"/>
                </a:lnTo>
                <a:lnTo>
                  <a:pt x="1863502" y="56805"/>
                </a:lnTo>
                <a:lnTo>
                  <a:pt x="1894574" y="85355"/>
                </a:lnTo>
                <a:lnTo>
                  <a:pt x="1920108" y="126579"/>
                </a:lnTo>
                <a:lnTo>
                  <a:pt x="1941568" y="170707"/>
                </a:lnTo>
                <a:lnTo>
                  <a:pt x="1958265" y="210307"/>
                </a:lnTo>
                <a:lnTo>
                  <a:pt x="1975480" y="255480"/>
                </a:lnTo>
                <a:lnTo>
                  <a:pt x="1991553" y="301905"/>
                </a:lnTo>
                <a:lnTo>
                  <a:pt x="2002591" y="338747"/>
                </a:lnTo>
                <a:lnTo>
                  <a:pt x="2013770" y="389598"/>
                </a:lnTo>
                <a:lnTo>
                  <a:pt x="2014990" y="405113"/>
                </a:lnTo>
                <a:lnTo>
                  <a:pt x="2014538" y="419095"/>
                </a:lnTo>
                <a:lnTo>
                  <a:pt x="1995793" y="459745"/>
                </a:lnTo>
                <a:lnTo>
                  <a:pt x="1964541" y="473439"/>
                </a:lnTo>
                <a:lnTo>
                  <a:pt x="2041307" y="473439"/>
                </a:lnTo>
                <a:lnTo>
                  <a:pt x="2066402" y="438795"/>
                </a:lnTo>
                <a:lnTo>
                  <a:pt x="2080964" y="399208"/>
                </a:lnTo>
                <a:lnTo>
                  <a:pt x="2085754" y="355326"/>
                </a:lnTo>
                <a:lnTo>
                  <a:pt x="2085406" y="344957"/>
                </a:lnTo>
                <a:lnTo>
                  <a:pt x="2079694" y="298497"/>
                </a:lnTo>
                <a:lnTo>
                  <a:pt x="2070887" y="258839"/>
                </a:lnTo>
                <a:lnTo>
                  <a:pt x="2058201" y="215055"/>
                </a:lnTo>
                <a:lnTo>
                  <a:pt x="2040491" y="164294"/>
                </a:lnTo>
                <a:lnTo>
                  <a:pt x="2022113" y="120943"/>
                </a:lnTo>
                <a:lnTo>
                  <a:pt x="2002742" y="84309"/>
                </a:lnTo>
                <a:lnTo>
                  <a:pt x="1982356" y="54376"/>
                </a:lnTo>
                <a:lnTo>
                  <a:pt x="1979033" y="50359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6284" y="371575"/>
            <a:ext cx="6130290" cy="1228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3945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"B</a:t>
            </a:r>
            <a:r>
              <a:rPr sz="1400" b="1" spc="-365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00" dirty="0">
                <a:latin typeface="FZLTZHB--B51-0"/>
                <a:cs typeface="FZLTZHB--B51-0"/>
              </a:rPr>
              <a:t>.f</a:t>
            </a:r>
            <a:r>
              <a:rPr sz="1400" b="1" spc="210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75" dirty="0">
                <a:latin typeface="FZLTZHB--B51-0"/>
                <a:cs typeface="FZLTZHB--B51-0"/>
              </a:rPr>
              <a:t>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105" dirty="0">
                <a:latin typeface="FZLTZHB--B51-0"/>
                <a:cs typeface="FZLTZHB--B51-0"/>
              </a:rPr>
              <a:t>o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65" dirty="0">
                <a:latin typeface="FZLTZHB--B51-0"/>
                <a:cs typeface="FZLTZHB--B51-0"/>
              </a:rPr>
              <a:t>a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62" y="1651827"/>
            <a:ext cx="4347845" cy="327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15" dirty="0">
                <a:latin typeface="FZLTZHB--B51-0"/>
                <a:cs typeface="FZLTZHB--B51-0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405765" marR="1731010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5" dirty="0">
                <a:latin typeface="FZLTZHB--B51-0"/>
                <a:cs typeface="FZLTZHB--B51-0"/>
              </a:rPr>
              <a:t>2</a:t>
            </a:r>
            <a:r>
              <a:rPr sz="1400" b="1" spc="-150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8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55" dirty="0">
                <a:latin typeface="FZLTZHB--B51-0"/>
                <a:cs typeface="FZLTZHB--B51-0"/>
              </a:rPr>
              <a:t>.format(wh</a:t>
            </a:r>
            <a:r>
              <a:rPr sz="1400" b="1" spc="-50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3315" y="4724430"/>
            <a:ext cx="5130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925690" y="1701303"/>
          <a:ext cx="3731822" cy="2173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900"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分类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国内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MI</a:t>
                      </a:r>
                      <a:r>
                        <a:rPr sz="1800" b="1" dirty="0">
                          <a:latin typeface="Heiti SC"/>
                          <a:cs typeface="Heiti SC"/>
                        </a:rPr>
                        <a:t>值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偏瘦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&lt;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正常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18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偏胖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24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~</a:t>
                      </a:r>
                      <a:r>
                        <a:rPr sz="1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28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1"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Unicode MS"/>
                          <a:cs typeface="Arial Unicode MS"/>
                        </a:rPr>
                        <a:t>肥胖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30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Unicode MS"/>
                          <a:cs typeface="Arial Unicode MS"/>
                        </a:rPr>
                        <a:t>≥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28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61363" y="2302972"/>
            <a:ext cx="662178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身体质量指数</a:t>
            </a:r>
            <a:r>
              <a:rPr sz="4000" spc="-165" dirty="0">
                <a:latin typeface="Microsoft Sans Serif"/>
                <a:cs typeface="Microsoft Sans Serif"/>
              </a:rPr>
              <a:t>B</a:t>
            </a:r>
            <a:r>
              <a:rPr sz="4000" spc="470" dirty="0">
                <a:latin typeface="Microsoft Sans Serif"/>
                <a:cs typeface="Microsoft Sans Serif"/>
              </a:rPr>
              <a:t>M</a:t>
            </a:r>
            <a:r>
              <a:rPr sz="4000" spc="155" dirty="0">
                <a:latin typeface="Microsoft Sans Serif"/>
                <a:cs typeface="Microsoft Sans Serif"/>
              </a:rPr>
              <a:t>I</a:t>
            </a:r>
            <a:r>
              <a:rPr sz="4000" spc="-204" dirty="0">
                <a:solidFill>
                  <a:srgbClr val="00AF50"/>
                </a:solidFill>
                <a:latin typeface="Courier New"/>
                <a:cs typeface="Courier New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195071"/>
            <a:ext cx="8028940" cy="4723130"/>
          </a:xfrm>
          <a:custGeom>
            <a:avLst/>
            <a:gdLst/>
            <a:ahLst/>
            <a:cxnLst/>
            <a:rect l="l" t="t" r="r" b="b"/>
            <a:pathLst>
              <a:path w="8028940" h="4723130">
                <a:moveTo>
                  <a:pt x="0" y="0"/>
                </a:moveTo>
                <a:lnTo>
                  <a:pt x="8028432" y="0"/>
                </a:lnTo>
                <a:lnTo>
                  <a:pt x="8028432" y="4722876"/>
                </a:lnTo>
                <a:lnTo>
                  <a:pt x="0" y="4722876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299" y="299568"/>
            <a:ext cx="6130290" cy="455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35" dirty="0">
                <a:solidFill>
                  <a:srgbClr val="DF0000"/>
                </a:solidFill>
                <a:latin typeface="FZLTZHB--B51-0"/>
                <a:cs typeface="FZLTZHB--B51-0"/>
              </a:rPr>
              <a:t>#</a:t>
            </a:r>
            <a:r>
              <a:rPr sz="1400" b="1" spc="-295" dirty="0">
                <a:solidFill>
                  <a:srgbClr val="DF0000"/>
                </a:solidFill>
                <a:latin typeface="FZLTZHB--B51-0"/>
                <a:cs typeface="FZLTZHB--B51-0"/>
              </a:rPr>
              <a:t>C</a:t>
            </a:r>
            <a:r>
              <a:rPr sz="1400" b="1" spc="-245" dirty="0">
                <a:solidFill>
                  <a:srgbClr val="DF0000"/>
                </a:solidFill>
                <a:latin typeface="FZLTZHB--B51-0"/>
                <a:cs typeface="FZLTZHB--B51-0"/>
              </a:rPr>
              <a:t>a</a:t>
            </a:r>
            <a:r>
              <a:rPr sz="1400" b="1" spc="409" dirty="0">
                <a:solidFill>
                  <a:srgbClr val="DF0000"/>
                </a:solidFill>
                <a:latin typeface="FZLTZHB--B51-0"/>
                <a:cs typeface="FZLTZHB--B51-0"/>
              </a:rPr>
              <a:t>l</a:t>
            </a:r>
            <a:r>
              <a:rPr sz="1400" b="1" spc="-345" dirty="0">
                <a:solidFill>
                  <a:srgbClr val="DF0000"/>
                </a:solidFill>
                <a:latin typeface="FZLTZHB--B51-0"/>
                <a:cs typeface="FZLTZHB--B51-0"/>
              </a:rPr>
              <a:t>B</a:t>
            </a:r>
            <a:r>
              <a:rPr sz="1400" b="1" spc="-6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1400" b="1" spc="95" dirty="0">
                <a:solidFill>
                  <a:srgbClr val="DF0000"/>
                </a:solidFill>
                <a:latin typeface="FZLTZHB--B51-0"/>
                <a:cs typeface="FZLTZHB--B51-0"/>
              </a:rPr>
              <a:t>I</a:t>
            </a:r>
            <a:r>
              <a:rPr sz="1400" b="1" spc="170" dirty="0">
                <a:solidFill>
                  <a:srgbClr val="DF0000"/>
                </a:solidFill>
                <a:latin typeface="FZLTZHB--B51-0"/>
                <a:cs typeface="FZLTZHB--B51-0"/>
              </a:rPr>
              <a:t>v</a:t>
            </a:r>
            <a:r>
              <a:rPr sz="1400" b="1" spc="-150" dirty="0">
                <a:solidFill>
                  <a:srgbClr val="DF0000"/>
                </a:solidFill>
                <a:latin typeface="FZLTZHB--B51-0"/>
                <a:cs typeface="FZLTZHB--B51-0"/>
              </a:rPr>
              <a:t>3</a:t>
            </a:r>
            <a:r>
              <a:rPr sz="1400" b="1" spc="295" dirty="0">
                <a:solidFill>
                  <a:srgbClr val="DF0000"/>
                </a:solidFill>
                <a:latin typeface="FZLTZHB--B51-0"/>
                <a:cs typeface="FZLTZHB--B51-0"/>
              </a:rPr>
              <a:t>.</a:t>
            </a:r>
            <a:r>
              <a:rPr sz="1400" b="1" spc="-114" dirty="0">
                <a:solidFill>
                  <a:srgbClr val="DF0000"/>
                </a:solidFill>
                <a:latin typeface="FZLTZHB--B51-0"/>
                <a:cs typeface="FZLTZHB--B51-0"/>
              </a:rPr>
              <a:t>py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spc="40" dirty="0">
                <a:latin typeface="FZLTZHB--B51-0"/>
                <a:cs typeface="FZLTZHB--B51-0"/>
              </a:rPr>
              <a:t>height</a:t>
            </a:r>
            <a:r>
              <a:rPr sz="1400" b="1" spc="2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65" dirty="0">
                <a:latin typeface="FZLTZHB--B51-0"/>
                <a:cs typeface="FZLTZHB--B51-0"/>
              </a:rPr>
              <a:t>weigh</a:t>
            </a:r>
            <a:r>
              <a:rPr sz="1400" b="1" spc="-35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30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30" dirty="0">
                <a:solidFill>
                  <a:srgbClr val="900090"/>
                </a:solidFill>
                <a:latin typeface="FZLTZHB--B51-0"/>
                <a:cs typeface="FZLTZHB--B51-0"/>
              </a:rPr>
              <a:t>inp</a:t>
            </a:r>
            <a:r>
              <a:rPr sz="1400" b="1" spc="-25" dirty="0">
                <a:solidFill>
                  <a:srgbClr val="900090"/>
                </a:solidFill>
                <a:latin typeface="FZLTZHB--B51-0"/>
                <a:cs typeface="FZLTZHB--B51-0"/>
              </a:rPr>
              <a:t>u</a:t>
            </a:r>
            <a:r>
              <a:rPr sz="14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请输入身高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米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和体重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(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公斤</a:t>
            </a:r>
            <a:r>
              <a:rPr sz="1400" spc="35" dirty="0">
                <a:solidFill>
                  <a:srgbClr val="1DB41D"/>
                </a:solidFill>
                <a:latin typeface="Microsoft Sans Serif"/>
                <a:cs typeface="Microsoft Sans Serif"/>
              </a:rPr>
              <a:t>)[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逗号隔开</a:t>
            </a:r>
            <a:r>
              <a:rPr sz="1400" spc="5" dirty="0">
                <a:solidFill>
                  <a:srgbClr val="1DB41D"/>
                </a:solidFill>
                <a:latin typeface="Microsoft Sans Serif"/>
                <a:cs typeface="Microsoft Sans Serif"/>
              </a:rPr>
              <a:t>]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" dirty="0">
                <a:solidFill>
                  <a:srgbClr val="1DB41D"/>
                </a:solidFill>
                <a:latin typeface="Microsoft Sans Serif"/>
                <a:cs typeface="Microsoft Sans Serif"/>
              </a:rPr>
              <a:t>))</a:t>
            </a:r>
            <a:endParaRPr sz="1400">
              <a:latin typeface="Microsoft Sans Serif"/>
              <a:cs typeface="Microsoft Sans Serif"/>
            </a:endParaRPr>
          </a:p>
          <a:p>
            <a:pPr marL="12700" marR="2353945">
              <a:lnSpc>
                <a:spcPct val="120000"/>
              </a:lnSpc>
            </a:pPr>
            <a:r>
              <a:rPr sz="1400" b="1" spc="-325" dirty="0">
                <a:latin typeface="FZLTZHB--B51-0"/>
                <a:cs typeface="FZLTZHB--B51-0"/>
              </a:rPr>
              <a:t>b</a:t>
            </a:r>
            <a:r>
              <a:rPr sz="1400" b="1" spc="-470" dirty="0">
                <a:latin typeface="FZLTZHB--B51-0"/>
                <a:cs typeface="FZLTZHB--B51-0"/>
              </a:rPr>
              <a:t>m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49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e</a:t>
            </a:r>
            <a:r>
              <a:rPr sz="1400" b="1" spc="75" dirty="0">
                <a:latin typeface="FZLTZHB--B51-0"/>
                <a:cs typeface="FZLTZHB--B51-0"/>
              </a:rPr>
              <a:t>i</a:t>
            </a:r>
            <a:r>
              <a:rPr sz="1400" b="1" spc="170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335" dirty="0">
                <a:latin typeface="FZLTZHB--B51-0"/>
                <a:cs typeface="FZLTZHB--B51-0"/>
              </a:rPr>
              <a:t>/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70" dirty="0">
                <a:latin typeface="FZLTZHB--B51-0"/>
                <a:cs typeface="FZLTZHB--B51-0"/>
              </a:rPr>
              <a:t>p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500" dirty="0">
                <a:latin typeface="FZLTZHB--B51-0"/>
                <a:cs typeface="FZLTZHB--B51-0"/>
              </a:rPr>
              <a:t>w</a:t>
            </a:r>
            <a:r>
              <a:rPr sz="1400" b="1" spc="25" dirty="0">
                <a:latin typeface="FZLTZHB--B51-0"/>
                <a:cs typeface="FZLTZHB--B51-0"/>
              </a:rPr>
              <a:t>(</a:t>
            </a:r>
            <a:r>
              <a:rPr sz="1400" b="1" spc="30" dirty="0">
                <a:latin typeface="FZLTZHB--B51-0"/>
                <a:cs typeface="FZLTZHB--B51-0"/>
              </a:rPr>
              <a:t>h</a:t>
            </a:r>
            <a:r>
              <a:rPr sz="1400" b="1" spc="125" dirty="0">
                <a:latin typeface="FZLTZHB--B51-0"/>
                <a:cs typeface="FZLTZHB--B51-0"/>
              </a:rPr>
              <a:t>ei</a:t>
            </a:r>
            <a:r>
              <a:rPr sz="1400" b="1" spc="-165" dirty="0">
                <a:latin typeface="FZLTZHB--B51-0"/>
                <a:cs typeface="FZLTZHB--B51-0"/>
              </a:rPr>
              <a:t>g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"B</a:t>
            </a:r>
            <a:r>
              <a:rPr sz="1400" b="1" spc="-365" dirty="0">
                <a:solidFill>
                  <a:srgbClr val="1DB41D"/>
                </a:solidFill>
                <a:latin typeface="FZLTZHB--B51-0"/>
                <a:cs typeface="FZLTZHB--B51-0"/>
              </a:rPr>
              <a:t>M</a:t>
            </a:r>
            <a:r>
              <a:rPr sz="1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I</a:t>
            </a:r>
            <a:r>
              <a:rPr sz="1400" b="1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 </a:t>
            </a:r>
            <a:r>
              <a:rPr sz="1400" b="1" dirty="0">
                <a:solidFill>
                  <a:srgbClr val="1DB41D"/>
                </a:solidFill>
                <a:latin typeface="Heiti SC"/>
                <a:cs typeface="Heiti SC"/>
              </a:rPr>
              <a:t>数值为：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{:.2f}"</a:t>
            </a:r>
            <a:r>
              <a:rPr sz="1400" b="1" spc="100" dirty="0">
                <a:latin typeface="FZLTZHB--B51-0"/>
                <a:cs typeface="FZLTZHB--B51-0"/>
              </a:rPr>
              <a:t>.f</a:t>
            </a:r>
            <a:r>
              <a:rPr sz="1400" b="1" spc="210" dirty="0">
                <a:latin typeface="FZLTZHB--B51-0"/>
                <a:cs typeface="FZLTZHB--B51-0"/>
              </a:rPr>
              <a:t>o</a:t>
            </a:r>
            <a:r>
              <a:rPr sz="1400" b="1" spc="-145" dirty="0">
                <a:latin typeface="FZLTZHB--B51-0"/>
                <a:cs typeface="FZLTZHB--B51-0"/>
              </a:rPr>
              <a:t>r</a:t>
            </a:r>
            <a:r>
              <a:rPr sz="1400" b="1" spc="-320" dirty="0">
                <a:latin typeface="FZLTZHB--B51-0"/>
                <a:cs typeface="FZLTZHB--B51-0"/>
              </a:rPr>
              <a:t>m</a:t>
            </a:r>
            <a:r>
              <a:rPr sz="1400" b="1" spc="55" dirty="0">
                <a:latin typeface="FZLTZHB--B51-0"/>
                <a:cs typeface="FZLTZHB--B51-0"/>
              </a:rPr>
              <a:t>a</a:t>
            </a:r>
            <a:r>
              <a:rPr sz="1400" b="1" spc="35" dirty="0">
                <a:latin typeface="FZLTZHB--B51-0"/>
                <a:cs typeface="FZLTZHB--B51-0"/>
              </a:rPr>
              <a:t>t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75" dirty="0">
                <a:latin typeface="FZLTZHB--B51-0"/>
                <a:cs typeface="FZLTZHB--B51-0"/>
              </a:rPr>
              <a:t>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-385" dirty="0">
                <a:latin typeface="FZLTZHB--B51-0"/>
                <a:cs typeface="FZLTZHB--B51-0"/>
              </a:rPr>
              <a:t>w</a:t>
            </a:r>
            <a:r>
              <a:rPr sz="1400" b="1" spc="-275" dirty="0">
                <a:latin typeface="FZLTZHB--B51-0"/>
                <a:cs typeface="FZLTZHB--B51-0"/>
              </a:rPr>
              <a:t>h</a:t>
            </a:r>
            <a:r>
              <a:rPr sz="1400" b="1" spc="105" dirty="0">
                <a:latin typeface="FZLTZHB--B51-0"/>
                <a:cs typeface="FZLTZHB--B51-0"/>
              </a:rPr>
              <a:t>o</a:t>
            </a:r>
            <a:r>
              <a:rPr sz="1400" b="1" spc="50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65" dirty="0">
                <a:latin typeface="FZLTZHB--B51-0"/>
                <a:cs typeface="FZLTZHB--B51-0"/>
              </a:rPr>
              <a:t>a</a:t>
            </a:r>
            <a:r>
              <a:rPr sz="1400" b="1" spc="3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19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endParaRPr sz="14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65" dirty="0">
                <a:latin typeface="FZLTZHB--B51-0"/>
                <a:cs typeface="FZLTZHB--B51-0"/>
              </a:rPr>
              <a:t>1</a:t>
            </a:r>
            <a:r>
              <a:rPr sz="1400" b="1" spc="-75" dirty="0">
                <a:latin typeface="FZLTZHB--B51-0"/>
                <a:cs typeface="FZLTZHB--B51-0"/>
              </a:rPr>
              <a:t>8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65" dirty="0">
                <a:latin typeface="FZLTZHB--B51-0"/>
                <a:cs typeface="FZLTZHB--B51-0"/>
              </a:rPr>
              <a:t>5:</a:t>
            </a:r>
            <a:endParaRPr sz="1400">
              <a:latin typeface="FZLTZHB--B51-0"/>
              <a:cs typeface="FZLTZHB--B51-0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15" dirty="0">
                <a:latin typeface="FZLTZHB--B51-0"/>
                <a:cs typeface="FZLTZHB--B51-0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偏瘦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406400" marR="3513454" indent="-393700">
              <a:lnSpc>
                <a:spcPct val="120000"/>
              </a:lnSpc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40" dirty="0">
                <a:latin typeface="FZLTZHB--B51-0"/>
                <a:cs typeface="FZLTZHB--B51-0"/>
              </a:rPr>
              <a:t>1</a:t>
            </a:r>
            <a:r>
              <a:rPr sz="1400" b="1" spc="85" dirty="0">
                <a:latin typeface="FZLTZHB--B51-0"/>
                <a:cs typeface="FZLTZHB--B51-0"/>
              </a:rPr>
              <a:t>8</a:t>
            </a:r>
            <a:r>
              <a:rPr sz="1400" b="1" spc="35" dirty="0">
                <a:latin typeface="FZLTZHB--B51-0"/>
                <a:cs typeface="FZLTZHB--B51-0"/>
              </a:rPr>
              <a:t>.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bm</a:t>
            </a:r>
            <a:r>
              <a:rPr sz="1400" b="1" spc="-5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4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0" dirty="0">
                <a:latin typeface="FZLTZHB--B51-0"/>
                <a:cs typeface="FZLTZHB--B51-0"/>
              </a:rPr>
              <a:t>4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5" dirty="0">
                <a:latin typeface="FZLTZHB--B51-0"/>
                <a:cs typeface="FZLTZHB--B51-0"/>
              </a:rPr>
              <a:t>2</a:t>
            </a:r>
            <a:r>
              <a:rPr sz="1400" b="1" spc="-145" dirty="0">
                <a:latin typeface="FZLTZHB--B51-0"/>
                <a:cs typeface="FZLTZHB--B51-0"/>
              </a:rPr>
              <a:t>5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55" dirty="0">
                <a:latin typeface="FZLTZHB--B51-0"/>
                <a:cs typeface="FZLTZHB--B51-0"/>
              </a:rPr>
              <a:t>5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0" dirty="0">
                <a:latin typeface="FZLTZHB--B51-0"/>
                <a:cs typeface="FZLTZHB--B51-0"/>
              </a:rPr>
              <a:t>28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Courier New"/>
                <a:cs typeface="Courier New"/>
              </a:rPr>
              <a:t>f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8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5" dirty="0">
                <a:latin typeface="FZLTZHB--B51-0"/>
                <a:cs typeface="FZLTZHB--B51-0"/>
              </a:rPr>
              <a:t>&lt;=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-5" dirty="0">
                <a:latin typeface="FZLTZHB--B51-0"/>
                <a:cs typeface="FZLTZHB--B51-0"/>
              </a:rPr>
              <a:t> </a:t>
            </a:r>
            <a:r>
              <a:rPr sz="1400" b="1" spc="-160" dirty="0">
                <a:latin typeface="FZLTZHB--B51-0"/>
                <a:cs typeface="FZLTZHB--B51-0"/>
              </a:rPr>
              <a:t>b</a:t>
            </a:r>
            <a:r>
              <a:rPr sz="1400" b="1" spc="-185" dirty="0">
                <a:latin typeface="FZLTZHB--B51-0"/>
                <a:cs typeface="FZLTZHB--B51-0"/>
              </a:rPr>
              <a:t>m</a:t>
            </a:r>
            <a:r>
              <a:rPr sz="1400" b="1" spc="-50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95" dirty="0">
                <a:latin typeface="FZLTZHB--B51-0"/>
                <a:cs typeface="FZLTZHB--B51-0"/>
              </a:rPr>
              <a:t>&lt;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65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0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6400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偏胖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335"/>
              </a:spcBef>
            </a:pP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l</a:t>
            </a:r>
            <a:r>
              <a:rPr sz="1400" b="1" i="1" spc="-75" dirty="0">
                <a:solidFill>
                  <a:srgbClr val="FF7700"/>
                </a:solidFill>
                <a:latin typeface="Courier New"/>
                <a:cs typeface="Courier New"/>
              </a:rPr>
              <a:t>s</a:t>
            </a:r>
            <a:r>
              <a:rPr sz="1400" b="1" i="1" spc="-65" dirty="0">
                <a:solidFill>
                  <a:srgbClr val="FF7700"/>
                </a:solidFill>
                <a:latin typeface="Courier New"/>
                <a:cs typeface="Courier New"/>
              </a:rPr>
              <a:t>e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endParaRPr sz="1400">
              <a:latin typeface="FZLTZHB--B51-0"/>
              <a:cs typeface="FZLTZHB--B51-0"/>
            </a:endParaRPr>
          </a:p>
          <a:p>
            <a:pPr marL="407034">
              <a:lnSpc>
                <a:spcPct val="100000"/>
              </a:lnSpc>
              <a:spcBef>
                <a:spcPts val="335"/>
              </a:spcBef>
            </a:pPr>
            <a:r>
              <a:rPr sz="1400" b="1" spc="-150" dirty="0">
                <a:latin typeface="FZLTZHB--B51-0"/>
                <a:cs typeface="FZLTZHB--B51-0"/>
              </a:rPr>
              <a:t>who</a:t>
            </a:r>
            <a:r>
              <a:rPr sz="1400" b="1" spc="-6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0" dirty="0">
                <a:latin typeface="FZLTZHB--B51-0"/>
                <a:cs typeface="FZLTZHB--B51-0"/>
              </a:rPr>
              <a:t> </a:t>
            </a:r>
            <a:r>
              <a:rPr sz="1400" b="1" spc="-35" dirty="0">
                <a:latin typeface="FZLTZHB--B51-0"/>
                <a:cs typeface="FZLTZHB--B51-0"/>
              </a:rPr>
              <a:t>na</a:t>
            </a:r>
            <a:r>
              <a:rPr sz="1400" b="1" spc="-20" dirty="0">
                <a:latin typeface="FZLTZHB--B51-0"/>
                <a:cs typeface="FZLTZHB--B51-0"/>
              </a:rPr>
              <a:t>t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 </a:t>
            </a:r>
            <a:r>
              <a:rPr sz="1400" b="1" spc="-165" dirty="0">
                <a:latin typeface="FZLTZHB--B51-0"/>
                <a:cs typeface="FZLTZHB--B51-0"/>
              </a:rPr>
              <a:t>=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肥胖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endParaRPr sz="14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335"/>
              </a:spcBef>
            </a:pPr>
            <a:r>
              <a:rPr sz="1400" b="1" spc="110" dirty="0">
                <a:latin typeface="FZLTZHB--B51-0"/>
                <a:cs typeface="FZLTZHB--B51-0"/>
              </a:rPr>
              <a:t>print(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spc="60" dirty="0">
                <a:solidFill>
                  <a:srgbClr val="1DB41D"/>
                </a:solidFill>
                <a:latin typeface="Microsoft Sans Serif"/>
                <a:cs typeface="Microsoft Sans Serif"/>
              </a:rPr>
              <a:t>BM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I</a:t>
            </a:r>
            <a:r>
              <a:rPr sz="1400" spc="8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指标为</a:t>
            </a:r>
            <a:r>
              <a:rPr sz="1400" spc="-60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0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-55" dirty="0">
                <a:solidFill>
                  <a:srgbClr val="1DB41D"/>
                </a:solidFill>
                <a:latin typeface="Microsoft Sans Serif"/>
                <a:cs typeface="Microsoft Sans Serif"/>
              </a:rPr>
              <a:t>,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1DB41D"/>
                </a:solidFill>
                <a:latin typeface="Arial Unicode MS"/>
                <a:cs typeface="Arial Unicode MS"/>
              </a:rPr>
              <a:t>国内</a:t>
            </a:r>
            <a:r>
              <a:rPr sz="1400" spc="9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0" dirty="0">
                <a:solidFill>
                  <a:srgbClr val="1DB41D"/>
                </a:solidFill>
                <a:latin typeface="Microsoft Sans Serif"/>
                <a:cs typeface="Microsoft Sans Serif"/>
              </a:rPr>
              <a:t>{</a:t>
            </a:r>
            <a:r>
              <a:rPr sz="1400" spc="25" dirty="0">
                <a:solidFill>
                  <a:srgbClr val="1DB41D"/>
                </a:solidFill>
                <a:latin typeface="Microsoft Sans Serif"/>
                <a:cs typeface="Microsoft Sans Serif"/>
              </a:rPr>
              <a:t>1</a:t>
            </a:r>
            <a:r>
              <a:rPr sz="1400" spc="50" dirty="0">
                <a:solidFill>
                  <a:srgbClr val="1DB41D"/>
                </a:solidFill>
                <a:latin typeface="Microsoft Sans Serif"/>
                <a:cs typeface="Microsoft Sans Serif"/>
              </a:rPr>
              <a:t>}</a:t>
            </a:r>
            <a:r>
              <a:rPr sz="1400" spc="30" dirty="0">
                <a:solidFill>
                  <a:srgbClr val="1DB41D"/>
                </a:solidFill>
                <a:latin typeface="Microsoft Sans Serif"/>
                <a:cs typeface="Microsoft Sans Serif"/>
              </a:rPr>
              <a:t>'</a:t>
            </a:r>
            <a:r>
              <a:rPr sz="1400" spc="110" dirty="0">
                <a:solidFill>
                  <a:srgbClr val="1DB41D"/>
                </a:solidFill>
                <a:latin typeface="Microsoft Sans Serif"/>
                <a:cs typeface="Microsoft Sans Serif"/>
              </a:rPr>
              <a:t>"</a:t>
            </a:r>
            <a:r>
              <a:rPr sz="1400" b="1" spc="-55" dirty="0">
                <a:latin typeface="FZLTZHB--B51-0"/>
                <a:cs typeface="FZLTZHB--B51-0"/>
              </a:rPr>
              <a:t>.format(wh</a:t>
            </a:r>
            <a:r>
              <a:rPr sz="1400" b="1" spc="-50" dirty="0">
                <a:latin typeface="FZLTZHB--B51-0"/>
                <a:cs typeface="FZLTZHB--B51-0"/>
              </a:rPr>
              <a:t>o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45" dirty="0">
                <a:latin typeface="FZLTZHB--B51-0"/>
                <a:cs typeface="FZLTZHB--B51-0"/>
              </a:rPr>
              <a:t> </a:t>
            </a:r>
            <a:r>
              <a:rPr sz="1400" b="1" spc="-30" dirty="0">
                <a:latin typeface="FZLTZHB--B51-0"/>
                <a:cs typeface="FZLTZHB--B51-0"/>
              </a:rPr>
              <a:t>nat</a:t>
            </a:r>
            <a:r>
              <a:rPr sz="1400" b="1" spc="210" dirty="0">
                <a:latin typeface="FZLTZHB--B51-0"/>
                <a:cs typeface="FZLTZHB--B51-0"/>
              </a:rPr>
              <a:t>))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80731" y="4443984"/>
            <a:ext cx="1537714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8071" y="1840992"/>
            <a:ext cx="3168395" cy="1627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3FED3BE2-950E-5A48-936A-ADB461E4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853" y="1603177"/>
            <a:ext cx="6344285" cy="273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277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关注多分支条件的组合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多分支条件之间的覆盖是重要问题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程序可运行，但如果不正确，要注意多分支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分支结构是程序的重要框架，读程序先看分支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5165" y="4035843"/>
            <a:ext cx="875360" cy="805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4805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基本数据类型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52290" y="1491433"/>
            <a:ext cx="6461760" cy="247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数据类型：整数、浮点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、复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及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数据类型运算操作符、</a:t>
            </a:r>
            <a:r>
              <a:rPr sz="2000" b="1" spc="-15" dirty="0">
                <a:latin typeface="Heiti SC"/>
                <a:cs typeface="Heiti SC"/>
              </a:rPr>
              <a:t>运</a:t>
            </a:r>
            <a:r>
              <a:rPr sz="2000" b="1" dirty="0">
                <a:latin typeface="Heiti SC"/>
                <a:cs typeface="Heiti SC"/>
              </a:rPr>
              <a:t>算函数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字符串类型：表示、索</a:t>
            </a:r>
            <a:r>
              <a:rPr sz="2000" b="1" spc="-15" dirty="0">
                <a:latin typeface="Heiti SC"/>
                <a:cs typeface="Heiti SC"/>
              </a:rPr>
              <a:t>引</a:t>
            </a:r>
            <a:r>
              <a:rPr sz="2000" b="1" dirty="0">
                <a:latin typeface="Heiti SC"/>
                <a:cs typeface="Heiti SC"/>
              </a:rPr>
              <a:t>、切片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Heiti SC"/>
                <a:cs typeface="Heiti SC"/>
              </a:rPr>
              <a:t>字符串操作符、处理函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、处</a:t>
            </a:r>
            <a:r>
              <a:rPr sz="2000" b="1" spc="-15" dirty="0">
                <a:latin typeface="Heiti SC"/>
                <a:cs typeface="Heiti SC"/>
              </a:rPr>
              <a:t>理</a:t>
            </a:r>
            <a:r>
              <a:rPr sz="2000" b="1" dirty="0">
                <a:latin typeface="Heiti SC"/>
                <a:cs typeface="Heiti SC"/>
              </a:rPr>
              <a:t>方法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15" dirty="0">
                <a:latin typeface="Arial"/>
                <a:cs typeface="Arial"/>
              </a:rPr>
              <a:t>.</a:t>
            </a:r>
            <a:r>
              <a:rPr sz="2000" b="1" spc="85" dirty="0">
                <a:latin typeface="Arial"/>
                <a:cs typeface="Arial"/>
              </a:rPr>
              <a:t>f</a:t>
            </a:r>
            <a:r>
              <a:rPr sz="2000" b="1" spc="145" dirty="0">
                <a:latin typeface="Arial"/>
                <a:cs typeface="Arial"/>
              </a:rPr>
              <a:t>o</a:t>
            </a:r>
            <a:r>
              <a:rPr sz="2000" b="1" spc="70" dirty="0">
                <a:latin typeface="Arial"/>
                <a:cs typeface="Arial"/>
              </a:rPr>
              <a:t>r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35" dirty="0">
                <a:latin typeface="Arial"/>
                <a:cs typeface="Arial"/>
              </a:rPr>
              <a:t>a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95" dirty="0">
                <a:latin typeface="Arial"/>
                <a:cs typeface="Arial"/>
              </a:rPr>
              <a:t>(</a:t>
            </a:r>
            <a:r>
              <a:rPr sz="2000" b="1" spc="105" dirty="0">
                <a:latin typeface="Arial"/>
                <a:cs typeface="Arial"/>
              </a:rPr>
              <a:t>)</a:t>
            </a:r>
            <a:r>
              <a:rPr sz="2000" b="1" spc="-15" dirty="0">
                <a:latin typeface="Heiti SC"/>
                <a:cs typeface="Heiti SC"/>
              </a:rPr>
              <a:t>格</a:t>
            </a:r>
            <a:r>
              <a:rPr sz="2000" b="1" dirty="0">
                <a:latin typeface="Heiti SC"/>
                <a:cs typeface="Heiti SC"/>
              </a:rPr>
              <a:t>式化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b="1" spc="155" dirty="0">
                <a:latin typeface="Arial"/>
                <a:cs typeface="Arial"/>
              </a:rPr>
              <a:t>t</a:t>
            </a:r>
            <a:r>
              <a:rPr sz="2000" b="1" spc="30" dirty="0">
                <a:latin typeface="Arial"/>
                <a:cs typeface="Arial"/>
              </a:rPr>
              <a:t>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dirty="0">
                <a:latin typeface="Heiti SC"/>
                <a:cs typeface="Heiti SC"/>
              </a:rPr>
              <a:t>库：</a:t>
            </a:r>
            <a:r>
              <a:rPr sz="2000" b="1" spc="95" dirty="0">
                <a:latin typeface="Arial"/>
                <a:cs typeface="Arial"/>
              </a:rPr>
              <a:t>ti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85" dirty="0">
                <a:latin typeface="Arial"/>
                <a:cs typeface="Arial"/>
              </a:rPr>
              <a:t>e()</a:t>
            </a:r>
            <a:r>
              <a:rPr sz="2000" b="1" spc="-15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100" dirty="0">
                <a:latin typeface="Arial"/>
                <a:cs typeface="Arial"/>
              </a:rPr>
              <a:t>t</a:t>
            </a:r>
            <a:r>
              <a:rPr sz="2000" b="1" spc="175" dirty="0">
                <a:latin typeface="Arial"/>
                <a:cs typeface="Arial"/>
              </a:rPr>
              <a:t>r</a:t>
            </a:r>
            <a:r>
              <a:rPr sz="2000" b="1" spc="180" dirty="0">
                <a:latin typeface="Arial"/>
                <a:cs typeface="Arial"/>
              </a:rPr>
              <a:t>f</a:t>
            </a:r>
            <a:r>
              <a:rPr sz="2000" b="1" spc="95" dirty="0">
                <a:latin typeface="Arial"/>
                <a:cs typeface="Arial"/>
              </a:rPr>
              <a:t>ti</a:t>
            </a:r>
            <a:r>
              <a:rPr sz="2000" b="1" spc="185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100" dirty="0">
                <a:latin typeface="Arial"/>
                <a:cs typeface="Arial"/>
              </a:rPr>
              <a:t>t</a:t>
            </a:r>
            <a:r>
              <a:rPr sz="2000" b="1" spc="125" dirty="0">
                <a:latin typeface="Arial"/>
                <a:cs typeface="Arial"/>
              </a:rPr>
              <a:t>r</a:t>
            </a:r>
            <a:r>
              <a:rPr sz="2000" b="1" spc="114" dirty="0">
                <a:latin typeface="Arial"/>
                <a:cs typeface="Arial"/>
              </a:rPr>
              <a:t>pt</a:t>
            </a:r>
            <a:r>
              <a:rPr sz="2000" b="1" spc="60" dirty="0">
                <a:latin typeface="Arial"/>
                <a:cs typeface="Arial"/>
              </a:rPr>
              <a:t>i</a:t>
            </a:r>
            <a:r>
              <a:rPr sz="2000" b="1" spc="170" dirty="0">
                <a:latin typeface="Arial"/>
                <a:cs typeface="Arial"/>
              </a:rPr>
              <a:t>m</a:t>
            </a:r>
            <a:r>
              <a:rPr sz="2000" b="1" spc="45" dirty="0">
                <a:latin typeface="Arial"/>
                <a:cs typeface="Arial"/>
              </a:rPr>
              <a:t>e</a:t>
            </a:r>
            <a:r>
              <a:rPr sz="2000" b="1" spc="105" dirty="0">
                <a:latin typeface="Arial"/>
                <a:cs typeface="Arial"/>
              </a:rPr>
              <a:t>(</a:t>
            </a:r>
            <a:r>
              <a:rPr sz="2000" b="1" spc="95" dirty="0">
                <a:latin typeface="Arial"/>
                <a:cs typeface="Arial"/>
              </a:rPr>
              <a:t>)</a:t>
            </a:r>
            <a:r>
              <a:rPr sz="2000" b="1" dirty="0">
                <a:latin typeface="Heiti SC"/>
                <a:cs typeface="Heiti SC"/>
              </a:rPr>
              <a:t>、</a:t>
            </a:r>
            <a:r>
              <a:rPr sz="2000" b="1" spc="-135" dirty="0">
                <a:latin typeface="Arial"/>
                <a:cs typeface="Arial"/>
              </a:rPr>
              <a:t>s</a:t>
            </a:r>
            <a:r>
              <a:rPr sz="2000" b="1" spc="30" dirty="0">
                <a:latin typeface="Arial"/>
                <a:cs typeface="Arial"/>
              </a:rPr>
              <a:t>l</a:t>
            </a:r>
            <a:r>
              <a:rPr sz="2000" b="1" spc="85" dirty="0">
                <a:latin typeface="Arial"/>
                <a:cs typeface="Arial"/>
              </a:rPr>
              <a:t>eep()</a:t>
            </a:r>
            <a:r>
              <a:rPr sz="2000" b="1" dirty="0">
                <a:latin typeface="Heiti SC"/>
                <a:cs typeface="Heiti SC"/>
              </a:rPr>
              <a:t>等</a:t>
            </a:r>
            <a:endParaRPr sz="20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80" y="30949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692" y="1855623"/>
            <a:ext cx="3638060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97300" y="230297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小花絮</a:t>
            </a:r>
            <a:endParaRPr sz="4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0960" y="1995973"/>
            <a:ext cx="39408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程序的循环结构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单元开篇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7619" y="1570365"/>
            <a:ext cx="2266315" cy="2014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遍历循环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无限循环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循环控制保留字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  <a:tabLst>
                <a:tab pos="300355" algn="l"/>
              </a:tabLst>
            </a:pPr>
            <a:r>
              <a:rPr sz="2200" b="1" spc="225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200" b="1" spc="-5" dirty="0">
                <a:latin typeface="Heiti SC"/>
                <a:cs typeface="Heiti SC"/>
              </a:rPr>
              <a:t>循环的高级用法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1204" y="2085079"/>
            <a:ext cx="1188720" cy="1258570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266" y="896619"/>
                </a:moveTo>
                <a:lnTo>
                  <a:pt x="247871" y="919479"/>
                </a:lnTo>
                <a:lnTo>
                  <a:pt x="226015" y="925829"/>
                </a:lnTo>
                <a:lnTo>
                  <a:pt x="161596" y="948689"/>
                </a:lnTo>
                <a:lnTo>
                  <a:pt x="121263" y="966469"/>
                </a:lnTo>
                <a:lnTo>
                  <a:pt x="84568" y="988059"/>
                </a:lnTo>
                <a:lnTo>
                  <a:pt x="52837" y="1012189"/>
                </a:lnTo>
                <a:lnTo>
                  <a:pt x="27394" y="1043939"/>
                </a:lnTo>
                <a:lnTo>
                  <a:pt x="9565" y="1080769"/>
                </a:lnTo>
                <a:lnTo>
                  <a:pt x="677" y="1125219"/>
                </a:lnTo>
                <a:lnTo>
                  <a:pt x="0" y="1150619"/>
                </a:lnTo>
                <a:lnTo>
                  <a:pt x="1511" y="1162049"/>
                </a:lnTo>
                <a:lnTo>
                  <a:pt x="15141" y="1210309"/>
                </a:lnTo>
                <a:lnTo>
                  <a:pt x="26070" y="1234439"/>
                </a:lnTo>
                <a:lnTo>
                  <a:pt x="32453" y="1247139"/>
                </a:lnTo>
                <a:lnTo>
                  <a:pt x="39407" y="1258569"/>
                </a:lnTo>
                <a:lnTo>
                  <a:pt x="312266" y="1258569"/>
                </a:lnTo>
                <a:lnTo>
                  <a:pt x="312266" y="896619"/>
                </a:lnTo>
                <a:close/>
              </a:path>
              <a:path w="1188720" h="1258570">
                <a:moveTo>
                  <a:pt x="312266" y="580389"/>
                </a:moveTo>
                <a:lnTo>
                  <a:pt x="312266" y="624839"/>
                </a:lnTo>
                <a:lnTo>
                  <a:pt x="317283" y="628649"/>
                </a:lnTo>
                <a:lnTo>
                  <a:pt x="322287" y="629919"/>
                </a:lnTo>
                <a:lnTo>
                  <a:pt x="329876" y="638809"/>
                </a:lnTo>
                <a:lnTo>
                  <a:pt x="334722" y="648969"/>
                </a:lnTo>
                <a:lnTo>
                  <a:pt x="339943" y="659129"/>
                </a:lnTo>
                <a:lnTo>
                  <a:pt x="345668" y="669289"/>
                </a:lnTo>
                <a:lnTo>
                  <a:pt x="352027" y="680719"/>
                </a:lnTo>
                <a:lnTo>
                  <a:pt x="359150" y="693419"/>
                </a:lnTo>
                <a:lnTo>
                  <a:pt x="367165" y="706119"/>
                </a:lnTo>
                <a:lnTo>
                  <a:pt x="372654" y="716279"/>
                </a:lnTo>
                <a:lnTo>
                  <a:pt x="378664" y="726439"/>
                </a:lnTo>
                <a:lnTo>
                  <a:pt x="385130" y="737869"/>
                </a:lnTo>
                <a:lnTo>
                  <a:pt x="391986" y="748029"/>
                </a:lnTo>
                <a:lnTo>
                  <a:pt x="399166" y="759459"/>
                </a:lnTo>
                <a:lnTo>
                  <a:pt x="406605" y="769619"/>
                </a:lnTo>
                <a:lnTo>
                  <a:pt x="414237" y="781049"/>
                </a:lnTo>
                <a:lnTo>
                  <a:pt x="421996" y="792479"/>
                </a:lnTo>
                <a:lnTo>
                  <a:pt x="418809" y="803909"/>
                </a:lnTo>
                <a:lnTo>
                  <a:pt x="414633" y="815339"/>
                </a:lnTo>
                <a:lnTo>
                  <a:pt x="386445" y="855979"/>
                </a:lnTo>
                <a:lnTo>
                  <a:pt x="351012" y="881379"/>
                </a:lnTo>
                <a:lnTo>
                  <a:pt x="336054" y="887729"/>
                </a:lnTo>
                <a:lnTo>
                  <a:pt x="328548" y="891539"/>
                </a:lnTo>
                <a:lnTo>
                  <a:pt x="321029" y="894079"/>
                </a:lnTo>
                <a:lnTo>
                  <a:pt x="312266" y="896619"/>
                </a:lnTo>
                <a:lnTo>
                  <a:pt x="312266" y="1258569"/>
                </a:lnTo>
                <a:lnTo>
                  <a:pt x="593902" y="1258569"/>
                </a:lnTo>
                <a:lnTo>
                  <a:pt x="593902" y="1214119"/>
                </a:lnTo>
                <a:lnTo>
                  <a:pt x="585139" y="1212849"/>
                </a:lnTo>
                <a:lnTo>
                  <a:pt x="578878" y="1205229"/>
                </a:lnTo>
                <a:lnTo>
                  <a:pt x="578878" y="1186179"/>
                </a:lnTo>
                <a:lnTo>
                  <a:pt x="585139" y="1178559"/>
                </a:lnTo>
                <a:lnTo>
                  <a:pt x="593902" y="1178559"/>
                </a:lnTo>
                <a:lnTo>
                  <a:pt x="593902" y="1165859"/>
                </a:lnTo>
                <a:lnTo>
                  <a:pt x="585139" y="1164589"/>
                </a:lnTo>
                <a:lnTo>
                  <a:pt x="578878" y="1156969"/>
                </a:lnTo>
                <a:lnTo>
                  <a:pt x="578878" y="1137919"/>
                </a:lnTo>
                <a:lnTo>
                  <a:pt x="585139" y="1129029"/>
                </a:lnTo>
                <a:lnTo>
                  <a:pt x="593902" y="1129029"/>
                </a:lnTo>
                <a:lnTo>
                  <a:pt x="593902" y="1109979"/>
                </a:lnTo>
                <a:lnTo>
                  <a:pt x="555635" y="1096009"/>
                </a:lnTo>
                <a:lnTo>
                  <a:pt x="520293" y="1078229"/>
                </a:lnTo>
                <a:lnTo>
                  <a:pt x="487081" y="1056639"/>
                </a:lnTo>
                <a:lnTo>
                  <a:pt x="444738" y="1018539"/>
                </a:lnTo>
                <a:lnTo>
                  <a:pt x="413406" y="982979"/>
                </a:lnTo>
                <a:lnTo>
                  <a:pt x="392280" y="953769"/>
                </a:lnTo>
                <a:lnTo>
                  <a:pt x="381556" y="938529"/>
                </a:lnTo>
                <a:lnTo>
                  <a:pt x="370688" y="922019"/>
                </a:lnTo>
                <a:lnTo>
                  <a:pt x="382278" y="916939"/>
                </a:lnTo>
                <a:lnTo>
                  <a:pt x="393163" y="910589"/>
                </a:lnTo>
                <a:lnTo>
                  <a:pt x="422238" y="885189"/>
                </a:lnTo>
                <a:lnTo>
                  <a:pt x="447323" y="855979"/>
                </a:lnTo>
                <a:lnTo>
                  <a:pt x="462706" y="834389"/>
                </a:lnTo>
                <a:lnTo>
                  <a:pt x="470192" y="824229"/>
                </a:lnTo>
                <a:lnTo>
                  <a:pt x="593335" y="824229"/>
                </a:lnTo>
                <a:lnTo>
                  <a:pt x="592657" y="769619"/>
                </a:lnTo>
                <a:lnTo>
                  <a:pt x="552239" y="769619"/>
                </a:lnTo>
                <a:lnTo>
                  <a:pt x="539029" y="767079"/>
                </a:lnTo>
                <a:lnTo>
                  <a:pt x="501855" y="745489"/>
                </a:lnTo>
                <a:lnTo>
                  <a:pt x="476372" y="703579"/>
                </a:lnTo>
                <a:lnTo>
                  <a:pt x="474598" y="690879"/>
                </a:lnTo>
                <a:lnTo>
                  <a:pt x="474752" y="678179"/>
                </a:lnTo>
                <a:lnTo>
                  <a:pt x="504753" y="643889"/>
                </a:lnTo>
                <a:lnTo>
                  <a:pt x="545864" y="628649"/>
                </a:lnTo>
                <a:lnTo>
                  <a:pt x="593902" y="623569"/>
                </a:lnTo>
                <a:lnTo>
                  <a:pt x="593902" y="622299"/>
                </a:lnTo>
                <a:lnTo>
                  <a:pt x="428239" y="622299"/>
                </a:lnTo>
                <a:lnTo>
                  <a:pt x="419234" y="619759"/>
                </a:lnTo>
                <a:lnTo>
                  <a:pt x="411012" y="614679"/>
                </a:lnTo>
                <a:lnTo>
                  <a:pt x="403544" y="607059"/>
                </a:lnTo>
                <a:lnTo>
                  <a:pt x="396804" y="596899"/>
                </a:lnTo>
                <a:lnTo>
                  <a:pt x="332543" y="596899"/>
                </a:lnTo>
                <a:lnTo>
                  <a:pt x="321843" y="589279"/>
                </a:lnTo>
                <a:lnTo>
                  <a:pt x="312266" y="580389"/>
                </a:lnTo>
                <a:close/>
              </a:path>
              <a:path w="1188720" h="1258570">
                <a:moveTo>
                  <a:pt x="774626" y="815339"/>
                </a:moveTo>
                <a:lnTo>
                  <a:pt x="733726" y="815339"/>
                </a:lnTo>
                <a:lnTo>
                  <a:pt x="738507" y="828039"/>
                </a:lnTo>
                <a:lnTo>
                  <a:pt x="756625" y="864869"/>
                </a:lnTo>
                <a:lnTo>
                  <a:pt x="780737" y="895349"/>
                </a:lnTo>
                <a:lnTo>
                  <a:pt x="822959" y="923289"/>
                </a:lnTo>
                <a:lnTo>
                  <a:pt x="811319" y="937259"/>
                </a:lnTo>
                <a:lnTo>
                  <a:pt x="800020" y="951229"/>
                </a:lnTo>
                <a:lnTo>
                  <a:pt x="789007" y="965199"/>
                </a:lnTo>
                <a:lnTo>
                  <a:pt x="778229" y="976629"/>
                </a:lnTo>
                <a:lnTo>
                  <a:pt x="725969" y="1031239"/>
                </a:lnTo>
                <a:lnTo>
                  <a:pt x="693994" y="1056639"/>
                </a:lnTo>
                <a:lnTo>
                  <a:pt x="659788" y="1079499"/>
                </a:lnTo>
                <a:lnTo>
                  <a:pt x="621909" y="1098549"/>
                </a:lnTo>
                <a:lnTo>
                  <a:pt x="593902" y="1109979"/>
                </a:lnTo>
                <a:lnTo>
                  <a:pt x="593902" y="1129029"/>
                </a:lnTo>
                <a:lnTo>
                  <a:pt x="605167" y="1129029"/>
                </a:lnTo>
                <a:lnTo>
                  <a:pt x="612672" y="1136649"/>
                </a:lnTo>
                <a:lnTo>
                  <a:pt x="612672" y="1156969"/>
                </a:lnTo>
                <a:lnTo>
                  <a:pt x="605167" y="1165859"/>
                </a:lnTo>
                <a:lnTo>
                  <a:pt x="593902" y="1165859"/>
                </a:lnTo>
                <a:lnTo>
                  <a:pt x="593902" y="1178559"/>
                </a:lnTo>
                <a:lnTo>
                  <a:pt x="605167" y="1178559"/>
                </a:lnTo>
                <a:lnTo>
                  <a:pt x="612672" y="1184909"/>
                </a:lnTo>
                <a:lnTo>
                  <a:pt x="612672" y="1205229"/>
                </a:lnTo>
                <a:lnTo>
                  <a:pt x="605167" y="1214119"/>
                </a:lnTo>
                <a:lnTo>
                  <a:pt x="593902" y="1214119"/>
                </a:lnTo>
                <a:lnTo>
                  <a:pt x="593902" y="1258569"/>
                </a:lnTo>
                <a:lnTo>
                  <a:pt x="876781" y="1258569"/>
                </a:lnTo>
                <a:lnTo>
                  <a:pt x="876505" y="897889"/>
                </a:lnTo>
                <a:lnTo>
                  <a:pt x="867467" y="894079"/>
                </a:lnTo>
                <a:lnTo>
                  <a:pt x="856361" y="890269"/>
                </a:lnTo>
                <a:lnTo>
                  <a:pt x="841184" y="882649"/>
                </a:lnTo>
                <a:lnTo>
                  <a:pt x="827685" y="876299"/>
                </a:lnTo>
                <a:lnTo>
                  <a:pt x="815699" y="867409"/>
                </a:lnTo>
                <a:lnTo>
                  <a:pt x="805155" y="859789"/>
                </a:lnTo>
                <a:lnTo>
                  <a:pt x="795981" y="849629"/>
                </a:lnTo>
                <a:lnTo>
                  <a:pt x="788103" y="839469"/>
                </a:lnTo>
                <a:lnTo>
                  <a:pt x="781451" y="829309"/>
                </a:lnTo>
                <a:lnTo>
                  <a:pt x="775951" y="819149"/>
                </a:lnTo>
                <a:lnTo>
                  <a:pt x="774626" y="815339"/>
                </a:lnTo>
                <a:close/>
              </a:path>
              <a:path w="1188720" h="1258570">
                <a:moveTo>
                  <a:pt x="876781" y="897889"/>
                </a:moveTo>
                <a:lnTo>
                  <a:pt x="876781" y="1258569"/>
                </a:lnTo>
                <a:lnTo>
                  <a:pt x="1154487" y="1248409"/>
                </a:lnTo>
                <a:lnTo>
                  <a:pt x="1172034" y="1211579"/>
                </a:lnTo>
                <a:lnTo>
                  <a:pt x="1186036" y="1164589"/>
                </a:lnTo>
                <a:lnTo>
                  <a:pt x="1188452" y="1140459"/>
                </a:lnTo>
                <a:lnTo>
                  <a:pt x="1187860" y="1116329"/>
                </a:lnTo>
                <a:lnTo>
                  <a:pt x="1179117" y="1074419"/>
                </a:lnTo>
                <a:lnTo>
                  <a:pt x="1161403" y="1038859"/>
                </a:lnTo>
                <a:lnTo>
                  <a:pt x="1136048" y="1009649"/>
                </a:lnTo>
                <a:lnTo>
                  <a:pt x="1104380" y="985519"/>
                </a:lnTo>
                <a:lnTo>
                  <a:pt x="1067730" y="966469"/>
                </a:lnTo>
                <a:lnTo>
                  <a:pt x="1027426" y="948689"/>
                </a:lnTo>
                <a:lnTo>
                  <a:pt x="984798" y="933449"/>
                </a:lnTo>
                <a:lnTo>
                  <a:pt x="963028" y="927099"/>
                </a:lnTo>
                <a:lnTo>
                  <a:pt x="941175" y="919479"/>
                </a:lnTo>
                <a:lnTo>
                  <a:pt x="919405" y="913129"/>
                </a:lnTo>
                <a:lnTo>
                  <a:pt x="876781" y="897889"/>
                </a:lnTo>
                <a:close/>
              </a:path>
              <a:path w="1188720" h="1258570">
                <a:moveTo>
                  <a:pt x="593335" y="824229"/>
                </a:moveTo>
                <a:lnTo>
                  <a:pt x="470192" y="824229"/>
                </a:lnTo>
                <a:lnTo>
                  <a:pt x="507179" y="847089"/>
                </a:lnTo>
                <a:lnTo>
                  <a:pt x="519446" y="852169"/>
                </a:lnTo>
                <a:lnTo>
                  <a:pt x="543375" y="862329"/>
                </a:lnTo>
                <a:lnTo>
                  <a:pt x="554863" y="866139"/>
                </a:lnTo>
                <a:lnTo>
                  <a:pt x="565920" y="868679"/>
                </a:lnTo>
                <a:lnTo>
                  <a:pt x="576460" y="869949"/>
                </a:lnTo>
                <a:lnTo>
                  <a:pt x="593902" y="869949"/>
                </a:lnTo>
                <a:lnTo>
                  <a:pt x="593335" y="824229"/>
                </a:lnTo>
                <a:close/>
              </a:path>
              <a:path w="1188720" h="1258570">
                <a:moveTo>
                  <a:pt x="595146" y="750569"/>
                </a:moveTo>
                <a:lnTo>
                  <a:pt x="593902" y="750569"/>
                </a:lnTo>
                <a:lnTo>
                  <a:pt x="593902" y="869949"/>
                </a:lnTo>
                <a:lnTo>
                  <a:pt x="614624" y="869949"/>
                </a:lnTo>
                <a:lnTo>
                  <a:pt x="636379" y="864869"/>
                </a:lnTo>
                <a:lnTo>
                  <a:pt x="696440" y="839469"/>
                </a:lnTo>
                <a:lnTo>
                  <a:pt x="733726" y="815339"/>
                </a:lnTo>
                <a:lnTo>
                  <a:pt x="774626" y="815339"/>
                </a:lnTo>
                <a:lnTo>
                  <a:pt x="771532" y="806449"/>
                </a:lnTo>
                <a:lnTo>
                  <a:pt x="768122" y="795019"/>
                </a:lnTo>
                <a:lnTo>
                  <a:pt x="765648" y="782319"/>
                </a:lnTo>
                <a:lnTo>
                  <a:pt x="774107" y="773429"/>
                </a:lnTo>
                <a:lnTo>
                  <a:pt x="777636" y="769619"/>
                </a:lnTo>
                <a:lnTo>
                  <a:pt x="636192" y="769619"/>
                </a:lnTo>
                <a:lnTo>
                  <a:pt x="625480" y="767079"/>
                </a:lnTo>
                <a:lnTo>
                  <a:pt x="615533" y="759459"/>
                </a:lnTo>
                <a:lnTo>
                  <a:pt x="605654" y="753109"/>
                </a:lnTo>
                <a:lnTo>
                  <a:pt x="595146" y="750569"/>
                </a:lnTo>
                <a:close/>
              </a:path>
              <a:path w="1188720" h="1258570">
                <a:moveTo>
                  <a:pt x="592421" y="750569"/>
                </a:moveTo>
                <a:lnTo>
                  <a:pt x="582747" y="753109"/>
                </a:lnTo>
                <a:lnTo>
                  <a:pt x="573334" y="759459"/>
                </a:lnTo>
                <a:lnTo>
                  <a:pt x="563420" y="765809"/>
                </a:lnTo>
                <a:lnTo>
                  <a:pt x="552239" y="769619"/>
                </a:lnTo>
                <a:lnTo>
                  <a:pt x="592657" y="769619"/>
                </a:lnTo>
                <a:lnTo>
                  <a:pt x="592421" y="750569"/>
                </a:lnTo>
                <a:close/>
              </a:path>
              <a:path w="1188720" h="1258570">
                <a:moveTo>
                  <a:pt x="641523" y="579119"/>
                </a:moveTo>
                <a:lnTo>
                  <a:pt x="610781" y="579119"/>
                </a:lnTo>
                <a:lnTo>
                  <a:pt x="593902" y="581659"/>
                </a:lnTo>
                <a:lnTo>
                  <a:pt x="607472" y="624839"/>
                </a:lnTo>
                <a:lnTo>
                  <a:pt x="623423" y="626109"/>
                </a:lnTo>
                <a:lnTo>
                  <a:pt x="638821" y="628649"/>
                </a:lnTo>
                <a:lnTo>
                  <a:pt x="679021" y="643889"/>
                </a:lnTo>
                <a:lnTo>
                  <a:pt x="708668" y="683259"/>
                </a:lnTo>
                <a:lnTo>
                  <a:pt x="710022" y="697229"/>
                </a:lnTo>
                <a:lnTo>
                  <a:pt x="708162" y="707389"/>
                </a:lnTo>
                <a:lnTo>
                  <a:pt x="680997" y="748029"/>
                </a:lnTo>
                <a:lnTo>
                  <a:pt x="636192" y="769619"/>
                </a:lnTo>
                <a:lnTo>
                  <a:pt x="777636" y="769619"/>
                </a:lnTo>
                <a:lnTo>
                  <a:pt x="805298" y="734059"/>
                </a:lnTo>
                <a:lnTo>
                  <a:pt x="824789" y="699769"/>
                </a:lnTo>
                <a:lnTo>
                  <a:pt x="830329" y="688339"/>
                </a:lnTo>
                <a:lnTo>
                  <a:pt x="849980" y="655319"/>
                </a:lnTo>
                <a:lnTo>
                  <a:pt x="861757" y="632459"/>
                </a:lnTo>
                <a:lnTo>
                  <a:pt x="876781" y="624839"/>
                </a:lnTo>
                <a:lnTo>
                  <a:pt x="876656" y="622299"/>
                </a:lnTo>
                <a:lnTo>
                  <a:pt x="753988" y="622299"/>
                </a:lnTo>
                <a:lnTo>
                  <a:pt x="744977" y="621029"/>
                </a:lnTo>
                <a:lnTo>
                  <a:pt x="735342" y="615949"/>
                </a:lnTo>
                <a:lnTo>
                  <a:pt x="734084" y="613409"/>
                </a:lnTo>
                <a:lnTo>
                  <a:pt x="731582" y="612139"/>
                </a:lnTo>
                <a:lnTo>
                  <a:pt x="691504" y="589279"/>
                </a:lnTo>
                <a:lnTo>
                  <a:pt x="655426" y="580389"/>
                </a:lnTo>
                <a:lnTo>
                  <a:pt x="641523" y="579119"/>
                </a:lnTo>
                <a:close/>
              </a:path>
              <a:path w="1188720" h="1258570">
                <a:moveTo>
                  <a:pt x="311351" y="163829"/>
                </a:moveTo>
                <a:lnTo>
                  <a:pt x="306326" y="176529"/>
                </a:lnTo>
                <a:lnTo>
                  <a:pt x="301621" y="187959"/>
                </a:lnTo>
                <a:lnTo>
                  <a:pt x="297228" y="199389"/>
                </a:lnTo>
                <a:lnTo>
                  <a:pt x="293138" y="212089"/>
                </a:lnTo>
                <a:lnTo>
                  <a:pt x="289341" y="224789"/>
                </a:lnTo>
                <a:lnTo>
                  <a:pt x="285829" y="236219"/>
                </a:lnTo>
                <a:lnTo>
                  <a:pt x="276914" y="274319"/>
                </a:lnTo>
                <a:lnTo>
                  <a:pt x="270243" y="312419"/>
                </a:lnTo>
                <a:lnTo>
                  <a:pt x="265577" y="350519"/>
                </a:lnTo>
                <a:lnTo>
                  <a:pt x="263460" y="374649"/>
                </a:lnTo>
                <a:lnTo>
                  <a:pt x="260196" y="380999"/>
                </a:lnTo>
                <a:lnTo>
                  <a:pt x="245877" y="427989"/>
                </a:lnTo>
                <a:lnTo>
                  <a:pt x="241684" y="471169"/>
                </a:lnTo>
                <a:lnTo>
                  <a:pt x="242002" y="481329"/>
                </a:lnTo>
                <a:lnTo>
                  <a:pt x="247342" y="519429"/>
                </a:lnTo>
                <a:lnTo>
                  <a:pt x="257944" y="556259"/>
                </a:lnTo>
                <a:lnTo>
                  <a:pt x="283419" y="600709"/>
                </a:lnTo>
                <a:lnTo>
                  <a:pt x="312266" y="624839"/>
                </a:lnTo>
                <a:lnTo>
                  <a:pt x="311123" y="579119"/>
                </a:lnTo>
                <a:lnTo>
                  <a:pt x="304841" y="570229"/>
                </a:lnTo>
                <a:lnTo>
                  <a:pt x="299170" y="561339"/>
                </a:lnTo>
                <a:lnTo>
                  <a:pt x="282982" y="515619"/>
                </a:lnTo>
                <a:lnTo>
                  <a:pt x="278172" y="469899"/>
                </a:lnTo>
                <a:lnTo>
                  <a:pt x="278141" y="464819"/>
                </a:lnTo>
                <a:lnTo>
                  <a:pt x="278852" y="452119"/>
                </a:lnTo>
                <a:lnTo>
                  <a:pt x="285912" y="412749"/>
                </a:lnTo>
                <a:lnTo>
                  <a:pt x="304500" y="375919"/>
                </a:lnTo>
                <a:lnTo>
                  <a:pt x="312266" y="370839"/>
                </a:lnTo>
                <a:lnTo>
                  <a:pt x="311351" y="163829"/>
                </a:lnTo>
                <a:close/>
              </a:path>
              <a:path w="1188720" h="1258570">
                <a:moveTo>
                  <a:pt x="565974" y="577849"/>
                </a:moveTo>
                <a:lnTo>
                  <a:pt x="550674" y="577849"/>
                </a:lnTo>
                <a:lnTo>
                  <a:pt x="523042" y="580389"/>
                </a:lnTo>
                <a:lnTo>
                  <a:pt x="510662" y="584199"/>
                </a:lnTo>
                <a:lnTo>
                  <a:pt x="499207" y="586739"/>
                </a:lnTo>
                <a:lnTo>
                  <a:pt x="462155" y="605789"/>
                </a:lnTo>
                <a:lnTo>
                  <a:pt x="454964" y="610869"/>
                </a:lnTo>
                <a:lnTo>
                  <a:pt x="452462" y="612139"/>
                </a:lnTo>
                <a:lnTo>
                  <a:pt x="448703" y="615949"/>
                </a:lnTo>
                <a:lnTo>
                  <a:pt x="438052" y="621029"/>
                </a:lnTo>
                <a:lnTo>
                  <a:pt x="428239" y="622299"/>
                </a:lnTo>
                <a:lnTo>
                  <a:pt x="593902" y="622299"/>
                </a:lnTo>
                <a:lnTo>
                  <a:pt x="593902" y="581659"/>
                </a:lnTo>
                <a:lnTo>
                  <a:pt x="582296" y="580389"/>
                </a:lnTo>
                <a:lnTo>
                  <a:pt x="565974" y="577849"/>
                </a:lnTo>
                <a:close/>
              </a:path>
              <a:path w="1188720" h="1258570">
                <a:moveTo>
                  <a:pt x="652762" y="0"/>
                </a:moveTo>
                <a:lnTo>
                  <a:pt x="633826" y="0"/>
                </a:lnTo>
                <a:lnTo>
                  <a:pt x="614208" y="1269"/>
                </a:lnTo>
                <a:lnTo>
                  <a:pt x="593902" y="3809"/>
                </a:lnTo>
                <a:lnTo>
                  <a:pt x="593902" y="278129"/>
                </a:lnTo>
                <a:lnTo>
                  <a:pt x="613700" y="290829"/>
                </a:lnTo>
                <a:lnTo>
                  <a:pt x="633492" y="304799"/>
                </a:lnTo>
                <a:lnTo>
                  <a:pt x="643477" y="312419"/>
                </a:lnTo>
                <a:lnTo>
                  <a:pt x="663808" y="325119"/>
                </a:lnTo>
                <a:lnTo>
                  <a:pt x="674227" y="332739"/>
                </a:lnTo>
                <a:lnTo>
                  <a:pt x="684864" y="339089"/>
                </a:lnTo>
                <a:lnTo>
                  <a:pt x="695756" y="344169"/>
                </a:lnTo>
                <a:lnTo>
                  <a:pt x="706938" y="350519"/>
                </a:lnTo>
                <a:lnTo>
                  <a:pt x="742598" y="365759"/>
                </a:lnTo>
                <a:lnTo>
                  <a:pt x="782196" y="377189"/>
                </a:lnTo>
                <a:lnTo>
                  <a:pt x="826718" y="382269"/>
                </a:lnTo>
                <a:lnTo>
                  <a:pt x="826358" y="398779"/>
                </a:lnTo>
                <a:lnTo>
                  <a:pt x="823101" y="452119"/>
                </a:lnTo>
                <a:lnTo>
                  <a:pt x="816263" y="505459"/>
                </a:lnTo>
                <a:lnTo>
                  <a:pt x="805438" y="554989"/>
                </a:lnTo>
                <a:lnTo>
                  <a:pt x="790219" y="594359"/>
                </a:lnTo>
                <a:lnTo>
                  <a:pt x="762391" y="621029"/>
                </a:lnTo>
                <a:lnTo>
                  <a:pt x="753988" y="622299"/>
                </a:lnTo>
                <a:lnTo>
                  <a:pt x="876656" y="622299"/>
                </a:lnTo>
                <a:lnTo>
                  <a:pt x="875211" y="593089"/>
                </a:lnTo>
                <a:lnTo>
                  <a:pt x="855514" y="593089"/>
                </a:lnTo>
                <a:lnTo>
                  <a:pt x="844672" y="590549"/>
                </a:lnTo>
                <a:lnTo>
                  <a:pt x="842173" y="544829"/>
                </a:lnTo>
                <a:lnTo>
                  <a:pt x="841498" y="515619"/>
                </a:lnTo>
                <a:lnTo>
                  <a:pt x="841598" y="490219"/>
                </a:lnTo>
                <a:lnTo>
                  <a:pt x="843989" y="444499"/>
                </a:lnTo>
                <a:lnTo>
                  <a:pt x="851451" y="397509"/>
                </a:lnTo>
                <a:lnTo>
                  <a:pt x="876781" y="368299"/>
                </a:lnTo>
                <a:lnTo>
                  <a:pt x="876781" y="173989"/>
                </a:lnTo>
                <a:lnTo>
                  <a:pt x="859499" y="138429"/>
                </a:lnTo>
                <a:lnTo>
                  <a:pt x="829236" y="91439"/>
                </a:lnTo>
                <a:lnTo>
                  <a:pt x="793608" y="54609"/>
                </a:lnTo>
                <a:lnTo>
                  <a:pt x="752438" y="25399"/>
                </a:lnTo>
                <a:lnTo>
                  <a:pt x="705548" y="7619"/>
                </a:lnTo>
                <a:lnTo>
                  <a:pt x="671024" y="1269"/>
                </a:lnTo>
                <a:lnTo>
                  <a:pt x="652762" y="0"/>
                </a:lnTo>
                <a:close/>
              </a:path>
              <a:path w="1188720" h="1258570">
                <a:moveTo>
                  <a:pt x="876781" y="173989"/>
                </a:moveTo>
                <a:lnTo>
                  <a:pt x="882651" y="372109"/>
                </a:lnTo>
                <a:lnTo>
                  <a:pt x="889269" y="380999"/>
                </a:lnTo>
                <a:lnTo>
                  <a:pt x="896026" y="393699"/>
                </a:lnTo>
                <a:lnTo>
                  <a:pt x="908373" y="435609"/>
                </a:lnTo>
                <a:lnTo>
                  <a:pt x="910815" y="462279"/>
                </a:lnTo>
                <a:lnTo>
                  <a:pt x="910796" y="474979"/>
                </a:lnTo>
                <a:lnTo>
                  <a:pt x="906007" y="514349"/>
                </a:lnTo>
                <a:lnTo>
                  <a:pt x="889262" y="560069"/>
                </a:lnTo>
                <a:lnTo>
                  <a:pt x="876781" y="579119"/>
                </a:lnTo>
                <a:lnTo>
                  <a:pt x="883842" y="621029"/>
                </a:lnTo>
                <a:lnTo>
                  <a:pt x="911473" y="591819"/>
                </a:lnTo>
                <a:lnTo>
                  <a:pt x="932409" y="549909"/>
                </a:lnTo>
                <a:lnTo>
                  <a:pt x="943681" y="507999"/>
                </a:lnTo>
                <a:lnTo>
                  <a:pt x="946175" y="474979"/>
                </a:lnTo>
                <a:lnTo>
                  <a:pt x="946059" y="462279"/>
                </a:lnTo>
                <a:lnTo>
                  <a:pt x="941018" y="419099"/>
                </a:lnTo>
                <a:lnTo>
                  <a:pt x="925087" y="370839"/>
                </a:lnTo>
                <a:lnTo>
                  <a:pt x="923338" y="356869"/>
                </a:lnTo>
                <a:lnTo>
                  <a:pt x="921419" y="342899"/>
                </a:lnTo>
                <a:lnTo>
                  <a:pt x="919332" y="328929"/>
                </a:lnTo>
                <a:lnTo>
                  <a:pt x="917075" y="316229"/>
                </a:lnTo>
                <a:lnTo>
                  <a:pt x="914649" y="302259"/>
                </a:lnTo>
                <a:lnTo>
                  <a:pt x="912053" y="289559"/>
                </a:lnTo>
                <a:lnTo>
                  <a:pt x="909288" y="276859"/>
                </a:lnTo>
                <a:lnTo>
                  <a:pt x="906354" y="264159"/>
                </a:lnTo>
                <a:lnTo>
                  <a:pt x="903250" y="252729"/>
                </a:lnTo>
                <a:lnTo>
                  <a:pt x="899977" y="240029"/>
                </a:lnTo>
                <a:lnTo>
                  <a:pt x="885191" y="194309"/>
                </a:lnTo>
                <a:lnTo>
                  <a:pt x="881071" y="184149"/>
                </a:lnTo>
                <a:lnTo>
                  <a:pt x="876781" y="173989"/>
                </a:lnTo>
                <a:close/>
              </a:path>
              <a:path w="1188720" h="1258570">
                <a:moveTo>
                  <a:pt x="584171" y="5079"/>
                </a:moveTo>
                <a:lnTo>
                  <a:pt x="573396" y="7619"/>
                </a:lnTo>
                <a:lnTo>
                  <a:pt x="561430" y="10159"/>
                </a:lnTo>
                <a:lnTo>
                  <a:pt x="547824" y="12699"/>
                </a:lnTo>
                <a:lnTo>
                  <a:pt x="532127" y="16509"/>
                </a:lnTo>
                <a:lnTo>
                  <a:pt x="508693" y="21589"/>
                </a:lnTo>
                <a:lnTo>
                  <a:pt x="495772" y="24129"/>
                </a:lnTo>
                <a:lnTo>
                  <a:pt x="481476" y="27939"/>
                </a:lnTo>
                <a:lnTo>
                  <a:pt x="440450" y="35559"/>
                </a:lnTo>
                <a:lnTo>
                  <a:pt x="404665" y="52069"/>
                </a:lnTo>
                <a:lnTo>
                  <a:pt x="373748" y="74929"/>
                </a:lnTo>
                <a:lnTo>
                  <a:pt x="347327" y="104139"/>
                </a:lnTo>
                <a:lnTo>
                  <a:pt x="325027" y="137159"/>
                </a:lnTo>
                <a:lnTo>
                  <a:pt x="312266" y="162559"/>
                </a:lnTo>
                <a:lnTo>
                  <a:pt x="317055" y="370839"/>
                </a:lnTo>
                <a:lnTo>
                  <a:pt x="324150" y="374649"/>
                </a:lnTo>
                <a:lnTo>
                  <a:pt x="330889" y="382269"/>
                </a:lnTo>
                <a:lnTo>
                  <a:pt x="343880" y="426719"/>
                </a:lnTo>
                <a:lnTo>
                  <a:pt x="346674" y="464819"/>
                </a:lnTo>
                <a:lnTo>
                  <a:pt x="346763" y="482599"/>
                </a:lnTo>
                <a:lnTo>
                  <a:pt x="346637" y="487679"/>
                </a:lnTo>
                <a:lnTo>
                  <a:pt x="342922" y="537209"/>
                </a:lnTo>
                <a:lnTo>
                  <a:pt x="335806" y="581659"/>
                </a:lnTo>
                <a:lnTo>
                  <a:pt x="332543" y="596899"/>
                </a:lnTo>
                <a:lnTo>
                  <a:pt x="396804" y="596899"/>
                </a:lnTo>
                <a:lnTo>
                  <a:pt x="380677" y="553719"/>
                </a:lnTo>
                <a:lnTo>
                  <a:pt x="370117" y="497839"/>
                </a:lnTo>
                <a:lnTo>
                  <a:pt x="365808" y="457199"/>
                </a:lnTo>
                <a:lnTo>
                  <a:pt x="363428" y="416559"/>
                </a:lnTo>
                <a:lnTo>
                  <a:pt x="362876" y="394969"/>
                </a:lnTo>
                <a:lnTo>
                  <a:pt x="363001" y="360679"/>
                </a:lnTo>
                <a:lnTo>
                  <a:pt x="365706" y="318769"/>
                </a:lnTo>
                <a:lnTo>
                  <a:pt x="378469" y="270509"/>
                </a:lnTo>
                <a:lnTo>
                  <a:pt x="397122" y="234949"/>
                </a:lnTo>
                <a:lnTo>
                  <a:pt x="445297" y="217169"/>
                </a:lnTo>
                <a:lnTo>
                  <a:pt x="591729" y="217169"/>
                </a:lnTo>
                <a:lnTo>
                  <a:pt x="584171" y="5079"/>
                </a:lnTo>
                <a:close/>
              </a:path>
              <a:path w="1188720" h="1258570">
                <a:moveTo>
                  <a:pt x="874646" y="581659"/>
                </a:moveTo>
                <a:lnTo>
                  <a:pt x="865603" y="589279"/>
                </a:lnTo>
                <a:lnTo>
                  <a:pt x="855514" y="593089"/>
                </a:lnTo>
                <a:lnTo>
                  <a:pt x="875211" y="593089"/>
                </a:lnTo>
                <a:lnTo>
                  <a:pt x="874646" y="581659"/>
                </a:lnTo>
                <a:close/>
              </a:path>
              <a:path w="1188720" h="1258570">
                <a:moveTo>
                  <a:pt x="591729" y="217169"/>
                </a:moveTo>
                <a:lnTo>
                  <a:pt x="445297" y="217169"/>
                </a:lnTo>
                <a:lnTo>
                  <a:pt x="470917" y="219709"/>
                </a:lnTo>
                <a:lnTo>
                  <a:pt x="498833" y="227329"/>
                </a:lnTo>
                <a:lnTo>
                  <a:pt x="539735" y="243839"/>
                </a:lnTo>
                <a:lnTo>
                  <a:pt x="593902" y="278129"/>
                </a:lnTo>
                <a:lnTo>
                  <a:pt x="591729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344285" cy="323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4205" indent="33083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遍历某个结构形成的循环运行方式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24205">
              <a:lnSpc>
                <a:spcPct val="100000"/>
              </a:lnSpc>
              <a:tabLst>
                <a:tab pos="1465580" algn="l"/>
                <a:tab pos="3188970" algn="l"/>
                <a:tab pos="541909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循环变量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46558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从遍历结构中逐一提取元素，放在循环变量中</a:t>
            </a:r>
            <a:endParaRPr sz="24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543884"/>
            <a:ext cx="3638062" cy="1870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4316" y="2039975"/>
            <a:ext cx="720661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 algn="ctr">
              <a:lnSpc>
                <a:spcPct val="100000"/>
              </a:lnSpc>
              <a:tabLst>
                <a:tab pos="925830" algn="l"/>
                <a:tab pos="2649855" algn="l"/>
                <a:tab pos="487934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循环变量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2005964">
              <a:lnSpc>
                <a:spcPct val="100000"/>
              </a:lnSpc>
              <a:spcBef>
                <a:spcPts val="1445"/>
              </a:spcBef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由保留字</a:t>
            </a:r>
            <a:r>
              <a:rPr sz="2200" b="1" spc="110" dirty="0">
                <a:latin typeface="Arial"/>
                <a:cs typeface="Arial"/>
              </a:rPr>
              <a:t>fo</a:t>
            </a:r>
            <a:r>
              <a:rPr sz="2200" b="1" spc="95" dirty="0">
                <a:latin typeface="Arial"/>
                <a:cs typeface="Arial"/>
              </a:rPr>
              <a:t>r</a:t>
            </a:r>
            <a:r>
              <a:rPr sz="2200" b="1" spc="-5" dirty="0">
                <a:latin typeface="Heiti SC"/>
                <a:cs typeface="Heiti SC"/>
              </a:rPr>
              <a:t>和</a:t>
            </a:r>
            <a:r>
              <a:rPr sz="2200" b="1" spc="30" dirty="0">
                <a:latin typeface="Arial"/>
                <a:cs typeface="Arial"/>
              </a:rPr>
              <a:t>i</a:t>
            </a:r>
            <a:r>
              <a:rPr sz="2200" b="1" spc="80" dirty="0">
                <a:latin typeface="Arial"/>
                <a:cs typeface="Arial"/>
              </a:rPr>
              <a:t>n</a:t>
            </a:r>
            <a:r>
              <a:rPr sz="2200" b="1" spc="-5" dirty="0">
                <a:latin typeface="Heiti SC"/>
                <a:cs typeface="Heiti SC"/>
              </a:rPr>
              <a:t>组成，完整遍</a:t>
            </a:r>
            <a:r>
              <a:rPr sz="2200" b="1" spc="0" dirty="0">
                <a:latin typeface="Heiti SC"/>
                <a:cs typeface="Heiti SC"/>
              </a:rPr>
              <a:t>历</a:t>
            </a:r>
            <a:r>
              <a:rPr sz="2200" b="1" spc="-5" dirty="0">
                <a:latin typeface="Heiti SC"/>
                <a:cs typeface="Heiti SC"/>
              </a:rPr>
              <a:t>所有</a:t>
            </a:r>
            <a:r>
              <a:rPr sz="2200" b="1" spc="0" dirty="0">
                <a:latin typeface="Heiti SC"/>
                <a:cs typeface="Heiti SC"/>
              </a:rPr>
              <a:t>元</a:t>
            </a:r>
            <a:r>
              <a:rPr sz="2200" b="1" spc="-5" dirty="0">
                <a:latin typeface="Heiti SC"/>
                <a:cs typeface="Heiti SC"/>
              </a:rPr>
              <a:t>素后</a:t>
            </a:r>
            <a:r>
              <a:rPr sz="2200" b="1" spc="0" dirty="0">
                <a:latin typeface="Heiti SC"/>
                <a:cs typeface="Heiti SC"/>
              </a:rPr>
              <a:t>结</a:t>
            </a:r>
            <a:r>
              <a:rPr sz="2200" b="1" spc="-5" dirty="0">
                <a:latin typeface="Heiti SC"/>
                <a:cs typeface="Heiti SC"/>
              </a:rPr>
              <a:t>束</a:t>
            </a:r>
            <a:endParaRPr sz="220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每次循环，所获得元素放入循环</a:t>
            </a:r>
            <a:r>
              <a:rPr sz="2200" b="1" spc="0" dirty="0">
                <a:latin typeface="Heiti SC"/>
                <a:cs typeface="Heiti SC"/>
              </a:rPr>
              <a:t>变</a:t>
            </a:r>
            <a:r>
              <a:rPr sz="2200" b="1" spc="-5" dirty="0">
                <a:latin typeface="Heiti SC"/>
                <a:cs typeface="Heiti SC"/>
              </a:rPr>
              <a:t>量，</a:t>
            </a:r>
            <a:r>
              <a:rPr sz="2200" b="1" spc="0" dirty="0">
                <a:latin typeface="Heiti SC"/>
                <a:cs typeface="Heiti SC"/>
              </a:rPr>
              <a:t>并</a:t>
            </a:r>
            <a:r>
              <a:rPr sz="2200" b="1" spc="-5" dirty="0">
                <a:latin typeface="Heiti SC"/>
                <a:cs typeface="Heiti SC"/>
              </a:rPr>
              <a:t>执行</a:t>
            </a:r>
            <a:r>
              <a:rPr sz="2200" b="1" spc="0" dirty="0">
                <a:latin typeface="Heiti SC"/>
                <a:cs typeface="Heiti SC"/>
              </a:rPr>
              <a:t>一</a:t>
            </a:r>
            <a:r>
              <a:rPr sz="2200" b="1" spc="-5" dirty="0">
                <a:latin typeface="Heiti SC"/>
                <a:cs typeface="Heiti SC"/>
              </a:rPr>
              <a:t>次语</a:t>
            </a:r>
            <a:r>
              <a:rPr sz="2200" b="1" spc="0" dirty="0">
                <a:latin typeface="Heiti SC"/>
                <a:cs typeface="Heiti SC"/>
              </a:rPr>
              <a:t>句</a:t>
            </a:r>
            <a:r>
              <a:rPr sz="2200" b="1" spc="-5" dirty="0">
                <a:latin typeface="Heiti SC"/>
                <a:cs typeface="Heiti SC"/>
              </a:rPr>
              <a:t>块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6564" y="2428494"/>
            <a:ext cx="225425" cy="490220"/>
          </a:xfrm>
          <a:custGeom>
            <a:avLst/>
            <a:gdLst/>
            <a:ahLst/>
            <a:cxnLst/>
            <a:rect l="l" t="t" r="r" b="b"/>
            <a:pathLst>
              <a:path w="225425" h="490219">
                <a:moveTo>
                  <a:pt x="225386" y="0"/>
                </a:moveTo>
                <a:lnTo>
                  <a:pt x="191237" y="26118"/>
                </a:lnTo>
                <a:lnTo>
                  <a:pt x="157790" y="52220"/>
                </a:lnTo>
                <a:lnTo>
                  <a:pt x="125752" y="78285"/>
                </a:lnTo>
                <a:lnTo>
                  <a:pt x="95824" y="104298"/>
                </a:lnTo>
                <a:lnTo>
                  <a:pt x="56430" y="143176"/>
                </a:lnTo>
                <a:lnTo>
                  <a:pt x="25745" y="181831"/>
                </a:lnTo>
                <a:lnTo>
                  <a:pt x="6143" y="220202"/>
                </a:lnTo>
                <a:lnTo>
                  <a:pt x="0" y="258229"/>
                </a:lnTo>
                <a:lnTo>
                  <a:pt x="1200" y="270075"/>
                </a:lnTo>
                <a:lnTo>
                  <a:pt x="20116" y="317101"/>
                </a:lnTo>
                <a:lnTo>
                  <a:pt x="47067" y="352045"/>
                </a:lnTo>
                <a:lnTo>
                  <a:pt x="82760" y="386765"/>
                </a:lnTo>
                <a:lnTo>
                  <a:pt x="125216" y="421312"/>
                </a:lnTo>
                <a:lnTo>
                  <a:pt x="156301" y="444273"/>
                </a:lnTo>
                <a:lnTo>
                  <a:pt x="188925" y="467195"/>
                </a:lnTo>
                <a:lnTo>
                  <a:pt x="205632" y="478646"/>
                </a:lnTo>
                <a:lnTo>
                  <a:pt x="222503" y="490093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89292" y="2837553"/>
            <a:ext cx="90170" cy="81280"/>
          </a:xfrm>
          <a:custGeom>
            <a:avLst/>
            <a:gdLst/>
            <a:ahLst/>
            <a:cxnLst/>
            <a:rect l="l" t="t" r="r" b="b"/>
            <a:pathLst>
              <a:path w="90169" h="81280">
                <a:moveTo>
                  <a:pt x="50698" y="0"/>
                </a:moveTo>
                <a:lnTo>
                  <a:pt x="89788" y="81051"/>
                </a:lnTo>
                <a:lnTo>
                  <a:pt x="0" y="75184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403" y="1529255"/>
            <a:ext cx="6551295" cy="323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969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(N</a:t>
            </a:r>
            <a:r>
              <a:rPr sz="2400" b="1" spc="215" dirty="0">
                <a:solidFill>
                  <a:srgbClr val="006FC0"/>
                </a:solidFill>
                <a:latin typeface="Heiti SC"/>
                <a:cs typeface="Heiti SC"/>
              </a:rPr>
              <a:t>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1524635">
              <a:lnSpc>
                <a:spcPct val="100000"/>
              </a:lnSpc>
              <a:tabLst>
                <a:tab pos="2364105" algn="l"/>
                <a:tab pos="2870200" algn="l"/>
                <a:tab pos="3543935" algn="l"/>
                <a:tab pos="505841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690" dirty="0">
                <a:latin typeface="FZLTZHB--B51-0"/>
                <a:cs typeface="FZLTZHB--B51-0"/>
              </a:rPr>
              <a:t>i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85" dirty="0">
                <a:solidFill>
                  <a:srgbClr val="6F2F9F"/>
                </a:solidFill>
                <a:latin typeface="FZLTZHB--B51-0"/>
                <a:cs typeface="FZLTZHB--B51-0"/>
              </a:rPr>
              <a:t>ra</a:t>
            </a:r>
            <a:r>
              <a:rPr sz="2400" b="1" spc="-95" dirty="0">
                <a:solidFill>
                  <a:srgbClr val="6F2F9F"/>
                </a:solidFill>
                <a:latin typeface="FZLTZHB--B51-0"/>
                <a:cs typeface="FZLTZHB--B51-0"/>
              </a:rPr>
              <a:t>n</a:t>
            </a:r>
            <a:r>
              <a:rPr sz="2400" b="1" spc="-275" dirty="0">
                <a:solidFill>
                  <a:srgbClr val="6F2F9F"/>
                </a:solidFill>
                <a:latin typeface="FZLTZHB--B51-0"/>
                <a:cs typeface="FZLTZHB--B51-0"/>
              </a:rPr>
              <a:t>g</a:t>
            </a:r>
            <a:r>
              <a:rPr sz="2400" b="1" spc="-265" dirty="0">
                <a:solidFill>
                  <a:srgbClr val="6F2F9F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185" dirty="0">
                <a:latin typeface="FZLTZHB--B51-0"/>
                <a:cs typeface="FZLTZHB--B51-0"/>
              </a:rPr>
              <a:t>N)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56134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遍历由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函数产生的数字序列，产生循环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1996439"/>
            <a:ext cx="3253740" cy="3004185"/>
          </a:xfrm>
          <a:custGeom>
            <a:avLst/>
            <a:gdLst/>
            <a:ahLst/>
            <a:cxnLst/>
            <a:rect l="l" t="t" r="r" b="b"/>
            <a:pathLst>
              <a:path w="3253740" h="3004185">
                <a:moveTo>
                  <a:pt x="0" y="0"/>
                </a:moveTo>
                <a:lnTo>
                  <a:pt x="3253740" y="0"/>
                </a:lnTo>
                <a:lnTo>
                  <a:pt x="3253740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16" y="2189442"/>
            <a:ext cx="310007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45" dirty="0">
                <a:latin typeface="FZLTZHB--B51-0"/>
                <a:cs typeface="FZLTZHB--B51-0"/>
              </a:rPr>
              <a:t>(5</a:t>
            </a:r>
            <a:r>
              <a:rPr sz="2000" b="1" spc="10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25" y="3122214"/>
            <a:ext cx="1657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8240" y="2005583"/>
            <a:ext cx="3255645" cy="3004185"/>
          </a:xfrm>
          <a:custGeom>
            <a:avLst/>
            <a:gdLst/>
            <a:ahLst/>
            <a:cxnLst/>
            <a:rect l="l" t="t" r="r" b="b"/>
            <a:pathLst>
              <a:path w="3255645" h="3004185">
                <a:moveTo>
                  <a:pt x="0" y="0"/>
                </a:moveTo>
                <a:lnTo>
                  <a:pt x="3255264" y="0"/>
                </a:lnTo>
                <a:lnTo>
                  <a:pt x="3255264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7602" y="2200005"/>
            <a:ext cx="337883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45" dirty="0">
                <a:latin typeface="FZLTZHB--B51-0"/>
                <a:cs typeface="FZLTZHB--B51-0"/>
              </a:rPr>
              <a:t>(5</a:t>
            </a:r>
            <a:r>
              <a:rPr sz="2000" b="1" spc="100" dirty="0">
                <a:latin typeface="FZLTZHB--B51-0"/>
                <a:cs typeface="FZLTZHB--B51-0"/>
              </a:rPr>
              <a:t>)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o: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111" y="3132777"/>
            <a:ext cx="1144270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57042" y="1529255"/>
            <a:ext cx="20466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(N</a:t>
            </a:r>
            <a:r>
              <a:rPr sz="2400" b="1" spc="215" dirty="0">
                <a:solidFill>
                  <a:srgbClr val="006FC0"/>
                </a:solidFill>
                <a:latin typeface="Heiti SC"/>
                <a:cs typeface="Heiti SC"/>
              </a:rPr>
              <a:t>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964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9355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6733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4111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1489" y="728941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4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964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09355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6733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64111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91489" y="1186154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964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9355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36733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4111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91489" y="164337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964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09355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36733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64111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1489" y="2100605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964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9355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6733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4111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91489" y="2557830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964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355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36733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4111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91489" y="3015043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D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964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5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09355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8" y="0"/>
                </a:lnTo>
                <a:lnTo>
                  <a:pt x="1627378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36733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64111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1489" y="3472269"/>
            <a:ext cx="1627505" cy="457834"/>
          </a:xfrm>
          <a:custGeom>
            <a:avLst/>
            <a:gdLst/>
            <a:ahLst/>
            <a:cxnLst/>
            <a:rect l="l" t="t" r="r" b="b"/>
            <a:pathLst>
              <a:path w="1627504" h="457835">
                <a:moveTo>
                  <a:pt x="0" y="0"/>
                </a:moveTo>
                <a:lnTo>
                  <a:pt x="1627377" y="0"/>
                </a:lnTo>
                <a:lnTo>
                  <a:pt x="1627377" y="457225"/>
                </a:lnTo>
                <a:lnTo>
                  <a:pt x="0" y="457225"/>
                </a:lnTo>
                <a:lnTo>
                  <a:pt x="0" y="0"/>
                </a:lnTo>
                <a:close/>
              </a:path>
            </a:pathLst>
          </a:custGeom>
          <a:solidFill>
            <a:srgbClr val="FF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0935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36733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6411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9149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5621" y="1186159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5621" y="164338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5621" y="2100604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5621" y="2557825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5621" y="301504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5621" y="3472270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81971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18874" y="722588"/>
            <a:ext cx="0" cy="3213735"/>
          </a:xfrm>
          <a:custGeom>
            <a:avLst/>
            <a:gdLst/>
            <a:ahLst/>
            <a:cxnLst/>
            <a:rect l="l" t="t" r="r" b="b"/>
            <a:pathLst>
              <a:path h="3213735">
                <a:moveTo>
                  <a:pt x="0" y="0"/>
                </a:moveTo>
                <a:lnTo>
                  <a:pt x="0" y="3213252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5621" y="728938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621" y="3929491"/>
            <a:ext cx="8149590" cy="0"/>
          </a:xfrm>
          <a:custGeom>
            <a:avLst/>
            <a:gdLst/>
            <a:ahLst/>
            <a:cxnLst/>
            <a:rect l="l" t="t" r="r" b="b"/>
            <a:pathLst>
              <a:path w="8149590">
                <a:moveTo>
                  <a:pt x="0" y="0"/>
                </a:moveTo>
                <a:lnTo>
                  <a:pt x="8149602" y="0"/>
                </a:lnTo>
              </a:path>
            </a:pathLst>
          </a:custGeom>
          <a:ln w="12700">
            <a:solidFill>
              <a:srgbClr val="FF92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60700" y="8236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0" dirty="0">
                <a:latin typeface="FZLTZHB--B51-0"/>
                <a:cs typeface="FZLTZHB--B51-0"/>
              </a:rPr>
              <a:t>and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319" rIns="0" bIns="0" rtlCol="0">
            <a:spAutoFit/>
          </a:bodyPr>
          <a:lstStyle/>
          <a:p>
            <a:pPr marL="558800">
              <a:lnSpc>
                <a:spcPct val="100000"/>
              </a:lnSpc>
            </a:pPr>
            <a:r>
              <a:rPr sz="2400" b="1" spc="430" dirty="0">
                <a:latin typeface="FZLTZHB--B51-0"/>
                <a:cs typeface="FZLTZHB--B51-0"/>
              </a:rPr>
              <a:t>el</a:t>
            </a:r>
            <a:r>
              <a:rPr sz="2400" b="1" spc="250" dirty="0">
                <a:latin typeface="FZLTZHB--B51-0"/>
                <a:cs typeface="FZLTZHB--B51-0"/>
              </a:rPr>
              <a:t>i</a:t>
            </a:r>
            <a:r>
              <a:rPr sz="2400" b="1" spc="470" dirty="0">
                <a:latin typeface="FZLTZHB--B51-0"/>
                <a:cs typeface="FZLTZHB--B51-0"/>
              </a:rPr>
              <a:t>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5355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5" dirty="0">
                <a:latin typeface="FZLTZHB--B51-0"/>
                <a:cs typeface="FZLTZHB--B51-0"/>
              </a:rPr>
              <a:t>imp</a:t>
            </a:r>
            <a:r>
              <a:rPr sz="2400" b="1" spc="145" dirty="0">
                <a:latin typeface="FZLTZHB--B51-0"/>
                <a:cs typeface="FZLTZHB--B51-0"/>
              </a:rPr>
              <a:t>ort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42682" y="823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85" dirty="0">
                <a:solidFill>
                  <a:srgbClr val="FF0000"/>
                </a:solidFill>
                <a:latin typeface="FZLTZHB--B51-0"/>
                <a:cs typeface="FZLTZHB--B51-0"/>
              </a:rPr>
              <a:t>ra</a:t>
            </a:r>
            <a:r>
              <a:rPr sz="2400" b="1" spc="145" dirty="0">
                <a:solidFill>
                  <a:srgbClr val="FF0000"/>
                </a:solidFill>
                <a:latin typeface="FZLTZHB--B51-0"/>
                <a:cs typeface="FZLTZHB--B51-0"/>
              </a:rPr>
              <a:t>i</a:t>
            </a:r>
            <a:r>
              <a:rPr sz="2400" b="1" spc="-210" dirty="0">
                <a:solidFill>
                  <a:srgbClr val="FF0000"/>
                </a:solidFill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70009" y="8236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0" dirty="0">
                <a:latin typeface="FZLTZHB--B51-0"/>
                <a:cs typeface="FZLTZHB--B51-0"/>
              </a:rPr>
              <a:t>gl</a:t>
            </a:r>
            <a:r>
              <a:rPr sz="2400" b="1" spc="70" dirty="0">
                <a:latin typeface="FZLTZHB--B51-0"/>
                <a:cs typeface="FZLTZHB--B51-0"/>
              </a:rPr>
              <a:t>o</a:t>
            </a:r>
            <a:r>
              <a:rPr sz="2400" b="1" spc="45" dirty="0">
                <a:latin typeface="FZLTZHB--B51-0"/>
                <a:cs typeface="FZLTZHB--B51-0"/>
              </a:rPr>
              <a:t>bal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0396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4" dirty="0">
                <a:latin typeface="FZLTZHB--B51-0"/>
                <a:cs typeface="FZLTZHB--B51-0"/>
              </a:rPr>
              <a:t>as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87723" y="12808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latin typeface="FZLTZHB--B51-0"/>
                <a:cs typeface="FZLTZHB--B51-0"/>
              </a:rPr>
              <a:t>el</a:t>
            </a:r>
            <a:r>
              <a:rPr sz="2400" b="1" spc="114" dirty="0">
                <a:latin typeface="FZLTZHB--B51-0"/>
                <a:cs typeface="FZLTZHB--B51-0"/>
              </a:rPr>
              <a:t>s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15050" y="12808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5" dirty="0">
                <a:latin typeface="FZLTZHB--B51-0"/>
                <a:cs typeface="FZLTZHB--B51-0"/>
              </a:rPr>
              <a:t>in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542377" y="12808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0" dirty="0">
                <a:latin typeface="FZLTZHB--B51-0"/>
                <a:cs typeface="FZLTZHB--B51-0"/>
              </a:rPr>
              <a:t>re</a:t>
            </a:r>
            <a:r>
              <a:rPr sz="2400" b="1" spc="120" dirty="0">
                <a:latin typeface="FZLTZHB--B51-0"/>
                <a:cs typeface="FZLTZHB--B51-0"/>
              </a:rPr>
              <a:t>t</a:t>
            </a:r>
            <a:r>
              <a:rPr sz="2400" b="1" spc="-100" dirty="0">
                <a:latin typeface="FZLTZHB--B51-0"/>
                <a:cs typeface="FZLTZHB--B51-0"/>
              </a:rPr>
              <a:t>urn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69705" y="12808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no</a:t>
            </a:r>
            <a:r>
              <a:rPr sz="2400" b="1" spc="-280" dirty="0">
                <a:solidFill>
                  <a:srgbClr val="FF0000"/>
                </a:solidFill>
                <a:latin typeface="FZLTZHB--B51-0"/>
                <a:cs typeface="FZLTZHB--B51-0"/>
              </a:rPr>
              <a:t>n</a:t>
            </a: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lo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c</a:t>
            </a:r>
            <a:r>
              <a:rPr sz="2400" b="1" spc="210" dirty="0">
                <a:solidFill>
                  <a:srgbClr val="FF0000"/>
                </a:solidFill>
                <a:latin typeface="FZLTZHB--B51-0"/>
                <a:cs typeface="FZLTZHB--B51-0"/>
              </a:rPr>
              <a:t>al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0091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70" dirty="0">
                <a:solidFill>
                  <a:srgbClr val="FF0000"/>
                </a:solidFill>
                <a:latin typeface="FZLTZHB--B51-0"/>
                <a:cs typeface="FZLTZHB--B51-0"/>
              </a:rPr>
              <a:t>s</a:t>
            </a:r>
            <a:r>
              <a:rPr sz="2400" b="1" spc="140" dirty="0">
                <a:solidFill>
                  <a:srgbClr val="FF0000"/>
                </a:solidFill>
                <a:latin typeface="FZLTZHB--B51-0"/>
                <a:cs typeface="FZLTZHB--B51-0"/>
              </a:rPr>
              <a:t>ert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87418" y="17380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20" dirty="0">
                <a:latin typeface="FZLTZHB--B51-0"/>
                <a:cs typeface="FZLTZHB--B51-0"/>
              </a:rPr>
              <a:t>ex</a:t>
            </a:r>
            <a:r>
              <a:rPr sz="2400" b="1" spc="-210" dirty="0">
                <a:latin typeface="FZLTZHB--B51-0"/>
                <a:cs typeface="FZLTZHB--B51-0"/>
              </a:rPr>
              <a:t>c</a:t>
            </a:r>
            <a:r>
              <a:rPr sz="2400" b="1" spc="-50" dirty="0">
                <a:latin typeface="FZLTZHB--B51-0"/>
                <a:cs typeface="FZLTZHB--B51-0"/>
              </a:rPr>
              <a:t>ept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14745" y="17380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70" dirty="0">
                <a:solidFill>
                  <a:srgbClr val="FF0000"/>
                </a:solidFill>
                <a:latin typeface="FZLTZHB--B51-0"/>
                <a:cs typeface="FZLTZHB--B51-0"/>
              </a:rPr>
              <a:t>is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542072" y="17380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90" dirty="0">
                <a:latin typeface="FZLTZHB--B51-0"/>
                <a:cs typeface="FZLTZHB--B51-0"/>
              </a:rPr>
              <a:t>try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69400" y="17380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35" dirty="0">
                <a:latin typeface="FZLTZHB--B51-0"/>
                <a:cs typeface="FZLTZHB--B51-0"/>
              </a:rPr>
              <a:t>Tr</a:t>
            </a:r>
            <a:r>
              <a:rPr sz="2400" b="1" spc="-145" dirty="0">
                <a:latin typeface="FZLTZHB--B51-0"/>
                <a:cs typeface="FZLTZHB--B51-0"/>
              </a:rPr>
              <a:t>u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59786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85" dirty="0">
                <a:latin typeface="FZLTZHB--B51-0"/>
                <a:cs typeface="FZLTZHB--B51-0"/>
              </a:rPr>
              <a:t>br</a:t>
            </a:r>
            <a:r>
              <a:rPr sz="2400" b="1" spc="-95" dirty="0">
                <a:latin typeface="FZLTZHB--B51-0"/>
                <a:cs typeface="FZLTZHB--B51-0"/>
              </a:rPr>
              <a:t>e</a:t>
            </a:r>
            <a:r>
              <a:rPr sz="2400" b="1" spc="-240" dirty="0">
                <a:latin typeface="FZLTZHB--B51-0"/>
                <a:cs typeface="FZLTZHB--B51-0"/>
              </a:rPr>
              <a:t>ak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87113" y="2195237"/>
            <a:ext cx="12020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04" dirty="0">
                <a:latin typeface="FZLTZHB--B51-0"/>
                <a:cs typeface="FZLTZHB--B51-0"/>
              </a:rPr>
              <a:t>fi</a:t>
            </a:r>
            <a:r>
              <a:rPr sz="2400" b="1" spc="465" dirty="0">
                <a:latin typeface="FZLTZHB--B51-0"/>
                <a:cs typeface="FZLTZHB--B51-0"/>
              </a:rPr>
              <a:t>n</a:t>
            </a:r>
            <a:r>
              <a:rPr sz="2400" b="1" spc="434" dirty="0">
                <a:latin typeface="FZLTZHB--B51-0"/>
                <a:cs typeface="FZLTZHB--B51-0"/>
              </a:rPr>
              <a:t>al</a:t>
            </a:r>
            <a:r>
              <a:rPr sz="2400" b="1" spc="250" dirty="0">
                <a:latin typeface="FZLTZHB--B51-0"/>
                <a:cs typeface="FZLTZHB--B51-0"/>
              </a:rPr>
              <a:t>l</a:t>
            </a:r>
            <a:r>
              <a:rPr sz="2400" b="1" spc="-135" dirty="0">
                <a:latin typeface="FZLTZHB--B51-0"/>
                <a:cs typeface="FZLTZHB--B51-0"/>
              </a:rPr>
              <a:t>y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14440" y="2195237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60" dirty="0">
                <a:latin typeface="FZLTZHB--B51-0"/>
                <a:cs typeface="FZLTZHB--B51-0"/>
              </a:rPr>
              <a:t>la</a:t>
            </a:r>
            <a:r>
              <a:rPr sz="2400" b="1" spc="-335" dirty="0">
                <a:latin typeface="FZLTZHB--B51-0"/>
                <a:cs typeface="FZLTZHB--B51-0"/>
              </a:rPr>
              <a:t>m</a:t>
            </a:r>
            <a:r>
              <a:rPr sz="2400" b="1" spc="-275" dirty="0">
                <a:latin typeface="FZLTZHB--B51-0"/>
                <a:cs typeface="FZLTZHB--B51-0"/>
              </a:rPr>
              <a:t>bda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1768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90" dirty="0">
                <a:latin typeface="FZLTZHB--B51-0"/>
                <a:cs typeface="FZLTZHB--B51-0"/>
              </a:rPr>
              <a:t>wh</a:t>
            </a:r>
            <a:r>
              <a:rPr sz="2400" b="1" spc="-55" dirty="0">
                <a:latin typeface="FZLTZHB--B51-0"/>
                <a:cs typeface="FZLTZHB--B51-0"/>
              </a:rPr>
              <a:t>i</a:t>
            </a:r>
            <a:r>
              <a:rPr sz="2400" b="1" spc="204" dirty="0">
                <a:latin typeface="FZLTZHB--B51-0"/>
                <a:cs typeface="FZLTZHB--B51-0"/>
              </a:rPr>
              <a:t>le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69095" y="21952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5" dirty="0">
                <a:latin typeface="FZLTZHB--B51-0"/>
                <a:cs typeface="FZLTZHB--B51-0"/>
              </a:rPr>
              <a:t>Fa</a:t>
            </a:r>
            <a:r>
              <a:rPr sz="2400" b="1" spc="20" dirty="0">
                <a:latin typeface="FZLTZHB--B51-0"/>
                <a:cs typeface="FZLTZHB--B51-0"/>
              </a:rPr>
              <a:t>l</a:t>
            </a:r>
            <a:r>
              <a:rPr sz="2400" b="1" spc="-210" dirty="0">
                <a:latin typeface="FZLTZHB--B51-0"/>
                <a:cs typeface="FZLTZHB--B51-0"/>
              </a:rPr>
              <a:t>se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9481" y="26524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65" dirty="0">
                <a:solidFill>
                  <a:srgbClr val="FF0000"/>
                </a:solidFill>
                <a:latin typeface="FZLTZHB--B51-0"/>
                <a:cs typeface="FZLTZHB--B51-0"/>
              </a:rPr>
              <a:t>cl</a:t>
            </a: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-145" dirty="0">
                <a:solidFill>
                  <a:srgbClr val="FF0000"/>
                </a:solidFill>
                <a:latin typeface="FZLTZHB--B51-0"/>
                <a:cs typeface="FZLTZHB--B51-0"/>
              </a:rPr>
              <a:t>ss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86809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65" dirty="0">
                <a:latin typeface="FZLTZHB--B51-0"/>
                <a:cs typeface="FZLTZHB--B51-0"/>
              </a:rPr>
              <a:t>for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14136" y="2652437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FZLTZHB--B51-0"/>
                <a:cs typeface="FZLTZHB--B51-0"/>
              </a:rPr>
              <a:t>not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541463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0" dirty="0">
                <a:solidFill>
                  <a:srgbClr val="FF0000"/>
                </a:solidFill>
                <a:latin typeface="FZLTZHB--B51-0"/>
                <a:cs typeface="FZLTZHB--B51-0"/>
              </a:rPr>
              <a:t>wi</a:t>
            </a:r>
            <a:r>
              <a:rPr sz="2400" b="1" spc="70" dirty="0">
                <a:solidFill>
                  <a:srgbClr val="FF0000"/>
                </a:solidFill>
                <a:latin typeface="FZLTZHB--B51-0"/>
                <a:cs typeface="FZLTZHB--B51-0"/>
              </a:rPr>
              <a:t>t</a:t>
            </a:r>
            <a:r>
              <a:rPr sz="2400" b="1" spc="-285" dirty="0">
                <a:solidFill>
                  <a:srgbClr val="FF0000"/>
                </a:solidFill>
                <a:latin typeface="FZLTZHB--B51-0"/>
                <a:cs typeface="FZLTZHB--B51-0"/>
              </a:rPr>
              <a:t>h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68790" y="26524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50" dirty="0">
                <a:latin typeface="FZLTZHB--B51-0"/>
                <a:cs typeface="FZLTZHB--B51-0"/>
              </a:rPr>
              <a:t>No</a:t>
            </a:r>
            <a:r>
              <a:rPr sz="2400" b="1" spc="-390" dirty="0">
                <a:latin typeface="FZLTZHB--B51-0"/>
                <a:cs typeface="FZLTZHB--B51-0"/>
              </a:rPr>
              <a:t>n</a:t>
            </a:r>
            <a:r>
              <a:rPr sz="2400" b="1" spc="-275" dirty="0">
                <a:latin typeface="FZLTZHB--B51-0"/>
                <a:cs typeface="FZLTZHB--B51-0"/>
              </a:rPr>
              <a:t>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59177" y="3109637"/>
            <a:ext cx="13696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0" dirty="0">
                <a:latin typeface="FZLTZHB--B51-0"/>
                <a:cs typeface="FZLTZHB--B51-0"/>
              </a:rPr>
              <a:t>con</a:t>
            </a:r>
            <a:r>
              <a:rPr sz="2400" b="1" spc="195" dirty="0">
                <a:latin typeface="FZLTZHB--B51-0"/>
                <a:cs typeface="FZLTZHB--B51-0"/>
              </a:rPr>
              <a:t>ti</a:t>
            </a:r>
            <a:r>
              <a:rPr sz="2400" b="1" spc="425" dirty="0">
                <a:latin typeface="FZLTZHB--B51-0"/>
                <a:cs typeface="FZLTZHB--B51-0"/>
              </a:rPr>
              <a:t>n</a:t>
            </a:r>
            <a:r>
              <a:rPr sz="2400" b="1" spc="-280" dirty="0">
                <a:latin typeface="FZLTZHB--B51-0"/>
                <a:cs typeface="FZLTZHB--B51-0"/>
              </a:rPr>
              <a:t>ue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286504" y="3109637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35" dirty="0">
                <a:latin typeface="FZLTZHB--B51-0"/>
                <a:cs typeface="FZLTZHB--B51-0"/>
              </a:rPr>
              <a:t>fr</a:t>
            </a:r>
            <a:r>
              <a:rPr sz="2400" b="1" spc="235" dirty="0">
                <a:latin typeface="FZLTZHB--B51-0"/>
                <a:cs typeface="FZLTZHB--B51-0"/>
              </a:rPr>
              <a:t>o</a:t>
            </a:r>
            <a:r>
              <a:rPr sz="2400" b="1" spc="-1085" dirty="0">
                <a:latin typeface="FZLTZHB--B51-0"/>
                <a:cs typeface="FZLTZHB--B51-0"/>
              </a:rPr>
              <a:t>m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13831" y="3109637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10" dirty="0">
                <a:latin typeface="FZLTZHB--B51-0"/>
                <a:cs typeface="FZLTZHB--B51-0"/>
              </a:rPr>
              <a:t>or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541158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80" dirty="0">
                <a:solidFill>
                  <a:srgbClr val="FF0000"/>
                </a:solidFill>
                <a:latin typeface="FZLTZHB--B51-0"/>
                <a:cs typeface="FZLTZHB--B51-0"/>
              </a:rPr>
              <a:t>yi</a:t>
            </a:r>
            <a:r>
              <a:rPr sz="2400" b="1" spc="125" dirty="0">
                <a:solidFill>
                  <a:srgbClr val="FF0000"/>
                </a:solidFill>
                <a:latin typeface="FZLTZHB--B51-0"/>
                <a:cs typeface="FZLTZHB--B51-0"/>
              </a:rPr>
              <a:t>e</a:t>
            </a:r>
            <a:r>
              <a:rPr sz="2400" b="1" spc="204" dirty="0">
                <a:solidFill>
                  <a:srgbClr val="FF0000"/>
                </a:solidFill>
                <a:latin typeface="FZLTZHB--B51-0"/>
                <a:cs typeface="FZLTZHB--B51-0"/>
              </a:rPr>
              <a:t>ld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68485" y="3109637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85" dirty="0">
                <a:solidFill>
                  <a:srgbClr val="FF0000"/>
                </a:solidFill>
                <a:latin typeface="FZLTZHB--B51-0"/>
                <a:cs typeface="FZLTZHB--B51-0"/>
              </a:rPr>
              <a:t>as</a:t>
            </a:r>
            <a:r>
              <a:rPr sz="2400" b="1" spc="-165" dirty="0">
                <a:solidFill>
                  <a:srgbClr val="FF0000"/>
                </a:solidFill>
                <a:latin typeface="FZLTZHB--B51-0"/>
                <a:cs typeface="FZLTZHB--B51-0"/>
              </a:rPr>
              <a:t>y</a:t>
            </a:r>
            <a:r>
              <a:rPr sz="2400" b="1" spc="-250" dirty="0">
                <a:solidFill>
                  <a:srgbClr val="FF0000"/>
                </a:solidFill>
                <a:latin typeface="FZLTZHB--B51-0"/>
                <a:cs typeface="FZLTZHB--B51-0"/>
              </a:rPr>
              <a:t>nc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58872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5" dirty="0">
                <a:latin typeface="FZLTZHB--B51-0"/>
                <a:cs typeface="FZLTZHB--B51-0"/>
              </a:rPr>
              <a:t>def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86199" y="3566838"/>
            <a:ext cx="3606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580" dirty="0">
                <a:latin typeface="FZLTZHB--B51-0"/>
                <a:cs typeface="FZLTZHB--B51-0"/>
              </a:rPr>
              <a:t>if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913526" y="3566838"/>
            <a:ext cx="6978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40" dirty="0">
                <a:latin typeface="FZLTZHB--B51-0"/>
                <a:cs typeface="FZLTZHB--B51-0"/>
              </a:rPr>
              <a:t>pa</a:t>
            </a:r>
            <a:r>
              <a:rPr sz="2400" b="1" spc="-210" dirty="0">
                <a:latin typeface="FZLTZHB--B51-0"/>
                <a:cs typeface="FZLTZHB--B51-0"/>
              </a:rPr>
              <a:t>s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540853" y="3566838"/>
            <a:ext cx="5283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" dirty="0">
                <a:latin typeface="FZLTZHB--B51-0"/>
                <a:cs typeface="FZLTZHB--B51-0"/>
              </a:rPr>
              <a:t>del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68181" y="3566838"/>
            <a:ext cx="8655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484" dirty="0">
                <a:solidFill>
                  <a:srgbClr val="FF0000"/>
                </a:solidFill>
                <a:latin typeface="FZLTZHB--B51-0"/>
                <a:cs typeface="FZLTZHB--B51-0"/>
              </a:rPr>
              <a:t>aw</a:t>
            </a:r>
            <a:r>
              <a:rPr sz="2400" b="1" spc="-400" dirty="0">
                <a:solidFill>
                  <a:srgbClr val="FF0000"/>
                </a:solidFill>
                <a:latin typeface="FZLTZHB--B51-0"/>
                <a:cs typeface="FZLTZHB--B51-0"/>
              </a:rPr>
              <a:t>a</a:t>
            </a:r>
            <a:r>
              <a:rPr sz="2400" b="1" spc="555" dirty="0">
                <a:solidFill>
                  <a:srgbClr val="FF0000"/>
                </a:solidFill>
                <a:latin typeface="FZLTZHB--B51-0"/>
                <a:cs typeface="FZLTZHB--B51-0"/>
              </a:rPr>
              <a:t>it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338371" y="4144351"/>
            <a:ext cx="7893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保留字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155422" y="4188328"/>
            <a:ext cx="875360" cy="805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75278" y="1529255"/>
            <a:ext cx="6551295" cy="322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35" dirty="0">
                <a:solidFill>
                  <a:srgbClr val="006FC0"/>
                </a:solidFill>
                <a:latin typeface="Heiti SC"/>
                <a:cs typeface="Heiti SC"/>
              </a:rPr>
              <a:t>特定次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80010" algn="ctr">
              <a:lnSpc>
                <a:spcPct val="100000"/>
              </a:lnSpc>
              <a:tabLst>
                <a:tab pos="919480" algn="l"/>
                <a:tab pos="1425575" algn="l"/>
                <a:tab pos="2099310" algn="l"/>
                <a:tab pos="42862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690" dirty="0">
                <a:latin typeface="FZLTZHB--B51-0"/>
                <a:cs typeface="FZLTZHB--B51-0"/>
              </a:rPr>
              <a:t>i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85" dirty="0">
                <a:solidFill>
                  <a:srgbClr val="900090"/>
                </a:solidFill>
                <a:latin typeface="FZLTZHB--B51-0"/>
                <a:cs typeface="FZLTZHB--B51-0"/>
              </a:rPr>
              <a:t>ra</a:t>
            </a:r>
            <a:r>
              <a:rPr sz="2400" b="1" spc="-95" dirty="0">
                <a:solidFill>
                  <a:srgbClr val="900090"/>
                </a:solidFill>
                <a:latin typeface="FZLTZHB--B51-0"/>
                <a:cs typeface="FZLTZHB--B51-0"/>
              </a:rPr>
              <a:t>n</a:t>
            </a:r>
            <a:r>
              <a:rPr sz="2400" b="1" spc="-275" dirty="0">
                <a:solidFill>
                  <a:srgbClr val="900090"/>
                </a:solidFill>
                <a:latin typeface="FZLTZHB--B51-0"/>
                <a:cs typeface="FZLTZHB--B51-0"/>
              </a:rPr>
              <a:t>g</a:t>
            </a:r>
            <a:r>
              <a:rPr sz="2400" b="1" spc="-26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2400" b="1" spc="375" dirty="0">
                <a:latin typeface="FZLTZHB--B51-0"/>
                <a:cs typeface="FZLTZHB--B51-0"/>
              </a:rPr>
              <a:t>(</a:t>
            </a:r>
            <a:r>
              <a:rPr sz="2400" b="1" spc="-405" dirty="0">
                <a:latin typeface="FZLTZHB--B51-0"/>
                <a:cs typeface="FZLTZHB--B51-0"/>
              </a:rPr>
              <a:t>M,</a:t>
            </a:r>
            <a:r>
              <a:rPr sz="2400" b="1" spc="-505" dirty="0">
                <a:latin typeface="FZLTZHB--B51-0"/>
                <a:cs typeface="FZLTZHB--B51-0"/>
              </a:rPr>
              <a:t>N</a:t>
            </a:r>
            <a:r>
              <a:rPr sz="2400" b="1" spc="-35" dirty="0">
                <a:latin typeface="FZLTZHB--B51-0"/>
                <a:cs typeface="FZLTZHB--B51-0"/>
              </a:rPr>
              <a:t>,K</a:t>
            </a:r>
            <a:r>
              <a:rPr sz="2400" b="1" spc="370" dirty="0">
                <a:latin typeface="FZLTZHB--B51-0"/>
                <a:cs typeface="FZLTZHB--B51-0"/>
              </a:rPr>
              <a:t>)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96977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遍历由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函数产生的数字序列，产生循环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1996439"/>
            <a:ext cx="3253740" cy="3004185"/>
          </a:xfrm>
          <a:custGeom>
            <a:avLst/>
            <a:gdLst/>
            <a:ahLst/>
            <a:cxnLst/>
            <a:rect l="l" t="t" r="r" b="b"/>
            <a:pathLst>
              <a:path w="3253740" h="3004185">
                <a:moveTo>
                  <a:pt x="0" y="0"/>
                </a:moveTo>
                <a:lnTo>
                  <a:pt x="3253740" y="0"/>
                </a:lnTo>
                <a:lnTo>
                  <a:pt x="3253740" y="3003804"/>
                </a:lnTo>
                <a:lnTo>
                  <a:pt x="0" y="300380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16" y="2189442"/>
            <a:ext cx="3378835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180" dirty="0">
                <a:latin typeface="FZLTZHB--B51-0"/>
                <a:cs typeface="FZLTZHB--B51-0"/>
              </a:rPr>
              <a:t>(1</a:t>
            </a:r>
            <a:r>
              <a:rPr sz="2000" b="1" spc="100" dirty="0">
                <a:latin typeface="FZLTZHB--B51-0"/>
                <a:cs typeface="FZLTZHB--B51-0"/>
              </a:rPr>
              <a:t>,6</a:t>
            </a:r>
            <a:r>
              <a:rPr sz="2000" b="1" spc="370" dirty="0">
                <a:latin typeface="FZLTZHB--B51-0"/>
                <a:cs typeface="FZLTZHB--B51-0"/>
              </a:rPr>
              <a:t>):</a:t>
            </a:r>
            <a:r>
              <a:rPr sz="2000" b="1" spc="28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825" y="3122214"/>
            <a:ext cx="1657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04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45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8240" y="2005583"/>
            <a:ext cx="3255645" cy="2222500"/>
          </a:xfrm>
          <a:custGeom>
            <a:avLst/>
            <a:gdLst/>
            <a:ahLst/>
            <a:cxnLst/>
            <a:rect l="l" t="t" r="r" b="b"/>
            <a:pathLst>
              <a:path w="3255645" h="2222500">
                <a:moveTo>
                  <a:pt x="0" y="0"/>
                </a:moveTo>
                <a:lnTo>
                  <a:pt x="3255264" y="0"/>
                </a:lnTo>
                <a:lnTo>
                  <a:pt x="3255264" y="2221992"/>
                </a:lnTo>
                <a:lnTo>
                  <a:pt x="0" y="222199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7602" y="2174709"/>
            <a:ext cx="3659504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r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a</a:t>
            </a:r>
            <a:r>
              <a:rPr sz="2000" b="1" i="1" spc="-105" dirty="0">
                <a:solidFill>
                  <a:srgbClr val="900090"/>
                </a:solidFill>
                <a:latin typeface="Menlo"/>
                <a:cs typeface="Menlo"/>
              </a:rPr>
              <a:t>ng</a:t>
            </a:r>
            <a:r>
              <a:rPr sz="2000" b="1" i="1" spc="-114" dirty="0">
                <a:solidFill>
                  <a:srgbClr val="900090"/>
                </a:solidFill>
                <a:latin typeface="Menlo"/>
                <a:cs typeface="Menlo"/>
              </a:rPr>
              <a:t>e</a:t>
            </a:r>
            <a:r>
              <a:rPr sz="2000" b="1" spc="300" dirty="0">
                <a:latin typeface="FZLTZHB--B51-0"/>
                <a:cs typeface="FZLTZHB--B51-0"/>
              </a:rPr>
              <a:t>(1</a:t>
            </a:r>
            <a:r>
              <a:rPr sz="2000" b="1" spc="200" dirty="0">
                <a:latin typeface="FZLTZHB--B51-0"/>
                <a:cs typeface="FZLTZHB--B51-0"/>
              </a:rPr>
              <a:t>,</a:t>
            </a:r>
            <a:r>
              <a:rPr sz="2000" b="1" spc="-240" dirty="0">
                <a:latin typeface="FZLTZHB--B51-0"/>
                <a:cs typeface="FZLTZHB--B51-0"/>
              </a:rPr>
              <a:t>6</a:t>
            </a:r>
            <a:r>
              <a:rPr sz="2000" b="1" spc="245" dirty="0">
                <a:latin typeface="FZLTZHB--B51-0"/>
                <a:cs typeface="FZLTZHB--B51-0"/>
              </a:rPr>
              <a:t>,2):</a:t>
            </a:r>
            <a:r>
              <a:rPr sz="2000" b="1" spc="16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o: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111" y="3107481"/>
            <a:ext cx="1144270" cy="101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55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990600" algn="l"/>
              </a:tabLst>
            </a:pPr>
            <a:r>
              <a:rPr sz="2000" b="1" spc="95" dirty="0">
                <a:solidFill>
                  <a:srgbClr val="0010FF"/>
                </a:solidFill>
                <a:latin typeface="FZLTZHB--B51-0"/>
                <a:cs typeface="FZLTZHB--B51-0"/>
              </a:rPr>
              <a:t>Hel</a:t>
            </a:r>
            <a:r>
              <a:rPr sz="2000" b="1" spc="30" dirty="0">
                <a:solidFill>
                  <a:srgbClr val="0010FF"/>
                </a:solidFill>
                <a:latin typeface="FZLTZHB--B51-0"/>
                <a:cs typeface="FZLTZHB--B51-0"/>
              </a:rPr>
              <a:t>l</a:t>
            </a: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o: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	</a:t>
            </a:r>
            <a:r>
              <a:rPr sz="2000" b="1" spc="-22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81750" y="1529255"/>
            <a:ext cx="23971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计数循环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b="1" spc="135" dirty="0">
                <a:solidFill>
                  <a:srgbClr val="006FC0"/>
                </a:solidFill>
                <a:latin typeface="Heiti SC"/>
                <a:cs typeface="Heiti SC"/>
              </a:rPr>
              <a:t>特定次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189980" cy="317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7965" indent="6769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19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tabLst>
                <a:tab pos="2337435" algn="l"/>
                <a:tab pos="2843530" algn="l"/>
                <a:tab pos="3516629" algn="l"/>
                <a:tab pos="40214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200" dirty="0">
                <a:latin typeface="FZLTZHB--B51-0"/>
                <a:cs typeface="FZLTZHB--B51-0"/>
              </a:rPr>
              <a:t>c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-145" dirty="0">
                <a:latin typeface="FZLTZHB--B51-0"/>
                <a:cs typeface="FZLTZHB--B51-0"/>
              </a:rPr>
              <a:t>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5400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dirty="0">
                <a:latin typeface="Heiti SC"/>
                <a:cs typeface="Heiti SC"/>
              </a:rPr>
              <a:t>是字符串，遍历字符串每个字符，产生循环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5748" y="2499360"/>
            <a:ext cx="4249420" cy="2222500"/>
          </a:xfrm>
          <a:custGeom>
            <a:avLst/>
            <a:gdLst/>
            <a:ahLst/>
            <a:cxnLst/>
            <a:rect l="l" t="t" r="r" b="b"/>
            <a:pathLst>
              <a:path w="4249420" h="2222500">
                <a:moveTo>
                  <a:pt x="0" y="0"/>
                </a:moveTo>
                <a:lnTo>
                  <a:pt x="4248911" y="0"/>
                </a:lnTo>
                <a:lnTo>
                  <a:pt x="4248911" y="2221992"/>
                </a:lnTo>
                <a:lnTo>
                  <a:pt x="0" y="2221992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4515" y="2618065"/>
            <a:ext cx="351853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410335" algn="l"/>
                <a:tab pos="22485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0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350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-24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22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-130" dirty="0">
                <a:solidFill>
                  <a:srgbClr val="1DB41D"/>
                </a:solidFill>
                <a:latin typeface="FZLTZHB--B51-0"/>
                <a:cs typeface="FZLTZHB--B51-0"/>
              </a:rPr>
              <a:t>12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40" dirty="0">
                <a:latin typeface="FZLTZHB--B51-0"/>
                <a:cs typeface="FZLTZHB--B51-0"/>
              </a:rPr>
              <a:t>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4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05" dirty="0">
                <a:solidFill>
                  <a:srgbClr val="0010FF"/>
                </a:solidFill>
                <a:latin typeface="FZLTZHB--B51-0"/>
                <a:cs typeface="FZLTZHB--B51-0"/>
              </a:rPr>
              <a:t>P,y</a:t>
            </a:r>
            <a:r>
              <a:rPr sz="2000" b="1" spc="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145" dirty="0">
                <a:solidFill>
                  <a:srgbClr val="0010FF"/>
                </a:solidFill>
                <a:latin typeface="FZLTZHB--B51-0"/>
                <a:cs typeface="FZLTZHB--B51-0"/>
              </a:rPr>
              <a:t>t,</a:t>
            </a:r>
            <a:r>
              <a:rPr sz="2000" b="1" spc="26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254" dirty="0">
                <a:solidFill>
                  <a:srgbClr val="0010FF"/>
                </a:solidFill>
                <a:latin typeface="FZLTZHB--B51-0"/>
                <a:cs typeface="FZLTZHB--B51-0"/>
              </a:rPr>
              <a:t>,o</a:t>
            </a:r>
            <a:r>
              <a:rPr sz="2000" b="1" spc="16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254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r>
              <a:rPr sz="2000" b="1" spc="160" dirty="0">
                <a:solidFill>
                  <a:srgbClr val="0010FF"/>
                </a:solidFill>
                <a:latin typeface="FZLTZHB--B51-0"/>
                <a:cs typeface="FZLTZHB--B51-0"/>
              </a:rPr>
              <a:t>,1,</a:t>
            </a:r>
            <a:r>
              <a:rPr sz="2000" b="1" spc="26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r>
              <a:rPr sz="2000" b="1" spc="225" dirty="0">
                <a:solidFill>
                  <a:srgbClr val="0010FF"/>
                </a:solidFill>
                <a:latin typeface="FZLTZHB--B51-0"/>
                <a:cs typeface="FZLTZHB--B51-0"/>
              </a:rPr>
              <a:t>,3,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622" y="1529255"/>
            <a:ext cx="2159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字符串遍历循环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5975350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439420" algn="ctr">
              <a:lnSpc>
                <a:spcPct val="100000"/>
              </a:lnSpc>
              <a:tabLst>
                <a:tab pos="1278890" algn="l"/>
                <a:tab pos="2289175" algn="l"/>
                <a:tab pos="2962910" algn="l"/>
                <a:tab pos="3636645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465" dirty="0">
                <a:latin typeface="FZLTZHB--B51-0"/>
                <a:cs typeface="FZLTZHB--B51-0"/>
              </a:rPr>
              <a:t>i</a:t>
            </a:r>
            <a:r>
              <a:rPr sz="2400" b="1" spc="650" dirty="0">
                <a:latin typeface="FZLTZHB--B51-0"/>
                <a:cs typeface="FZLTZHB--B51-0"/>
              </a:rPr>
              <a:t>t</a:t>
            </a:r>
            <a:r>
              <a:rPr sz="2400" b="1" spc="-535" dirty="0">
                <a:latin typeface="FZLTZHB--B51-0"/>
                <a:cs typeface="FZLTZHB--B51-0"/>
              </a:rPr>
              <a:t>e</a:t>
            </a:r>
            <a:r>
              <a:rPr sz="2400" b="1" spc="-815" dirty="0">
                <a:latin typeface="FZLTZHB--B51-0"/>
                <a:cs typeface="FZLTZHB--B51-0"/>
              </a:rPr>
              <a:t>m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270" dirty="0">
                <a:latin typeface="FZLTZHB--B51-0"/>
                <a:cs typeface="FZLTZHB--B51-0"/>
              </a:rPr>
              <a:t>ls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45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dirty="0">
                <a:latin typeface="Heiti SC"/>
                <a:cs typeface="Heiti SC"/>
              </a:rPr>
              <a:t>是一个列表，遍历其每个元素，产生循环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7711" y="2499360"/>
            <a:ext cx="4752340" cy="1656714"/>
          </a:xfrm>
          <a:custGeom>
            <a:avLst/>
            <a:gdLst/>
            <a:ahLst/>
            <a:cxnLst/>
            <a:rect l="l" t="t" r="r" b="b"/>
            <a:pathLst>
              <a:path w="4752340" h="1656714">
                <a:moveTo>
                  <a:pt x="0" y="0"/>
                </a:moveTo>
                <a:lnTo>
                  <a:pt x="4751832" y="0"/>
                </a:lnTo>
                <a:lnTo>
                  <a:pt x="4751832" y="1656588"/>
                </a:lnTo>
                <a:lnTo>
                  <a:pt x="0" y="16565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6483" y="2618065"/>
            <a:ext cx="4774565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1235" marR="5080" indent="-979169">
              <a:lnSpc>
                <a:spcPct val="120000"/>
              </a:lnSpc>
              <a:tabLst>
                <a:tab pos="571500" algn="l"/>
                <a:tab pos="1829435" algn="l"/>
                <a:tab pos="2667635" algn="l"/>
                <a:tab pos="3084830" algn="l"/>
                <a:tab pos="3924935" algn="l"/>
                <a:tab pos="46215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i</a:t>
            </a:r>
            <a:r>
              <a:rPr sz="2000" b="1" spc="-210" dirty="0">
                <a:latin typeface="FZLTZHB--B51-0"/>
                <a:cs typeface="FZLTZHB--B51-0"/>
              </a:rPr>
              <a:t>te</a:t>
            </a:r>
            <a:r>
              <a:rPr sz="2000" b="1" spc="-380" dirty="0">
                <a:latin typeface="FZLTZHB--B51-0"/>
                <a:cs typeface="FZLTZHB--B51-0"/>
              </a:rPr>
              <a:t>m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180" dirty="0">
                <a:latin typeface="FZLTZHB--B51-0"/>
                <a:cs typeface="FZLTZHB--B51-0"/>
              </a:rPr>
              <a:t>[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45" dirty="0">
                <a:solidFill>
                  <a:srgbClr val="1DB41D"/>
                </a:solidFill>
                <a:latin typeface="FZLTZHB--B51-0"/>
                <a:cs typeface="FZLTZHB--B51-0"/>
              </a:rPr>
              <a:t>PY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54" dirty="0">
                <a:latin typeface="FZLTZHB--B51-0"/>
                <a:cs typeface="FZLTZHB--B51-0"/>
              </a:rPr>
              <a:t>4</a:t>
            </a:r>
            <a:r>
              <a:rPr sz="2000" b="1" spc="-225" dirty="0">
                <a:latin typeface="FZLTZHB--B51-0"/>
                <a:cs typeface="FZLTZHB--B51-0"/>
              </a:rPr>
              <a:t>56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350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95" dirty="0">
                <a:latin typeface="FZLTZHB--B51-0"/>
                <a:cs typeface="FZLTZHB--B51-0"/>
              </a:rPr>
              <a:t>(i</a:t>
            </a:r>
            <a:r>
              <a:rPr sz="2000" b="1" spc="440" dirty="0">
                <a:latin typeface="FZLTZHB--B51-0"/>
                <a:cs typeface="FZLTZHB--B51-0"/>
              </a:rPr>
              <a:t>t</a:t>
            </a:r>
            <a:r>
              <a:rPr sz="2000" b="1" spc="-225" dirty="0">
                <a:latin typeface="FZLTZHB--B51-0"/>
                <a:cs typeface="FZLTZHB--B51-0"/>
              </a:rPr>
              <a:t>em,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40" dirty="0">
                <a:latin typeface="FZLTZHB--B51-0"/>
                <a:cs typeface="FZLTZHB--B51-0"/>
              </a:rPr>
              <a:t>d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0" dirty="0">
                <a:solidFill>
                  <a:srgbClr val="1DB41D"/>
                </a:solidFill>
                <a:latin typeface="FZLTZHB--B51-0"/>
                <a:cs typeface="FZLTZHB--B51-0"/>
              </a:rPr>
              <a:t>,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9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2000" b="1" spc="25" dirty="0">
                <a:solidFill>
                  <a:srgbClr val="0010FF"/>
                </a:solidFill>
                <a:latin typeface="FZLTZHB--B51-0"/>
                <a:cs typeface="FZLTZHB--B51-0"/>
              </a:rPr>
              <a:t>123</a:t>
            </a:r>
            <a:r>
              <a:rPr sz="2000" b="1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85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r>
              <a:rPr sz="2000" b="1" spc="-229" dirty="0">
                <a:solidFill>
                  <a:srgbClr val="0010FF"/>
                </a:solidFill>
                <a:latin typeface="FZLTZHB--B51-0"/>
                <a:cs typeface="FZLTZHB--B51-0"/>
              </a:rPr>
              <a:t>45</a:t>
            </a:r>
            <a:r>
              <a:rPr sz="2000" b="1" spc="-240" dirty="0">
                <a:solidFill>
                  <a:srgbClr val="0010FF"/>
                </a:solidFill>
                <a:latin typeface="FZLTZHB--B51-0"/>
                <a:cs typeface="FZLTZHB--B51-0"/>
              </a:rPr>
              <a:t>6</a:t>
            </a:r>
            <a:r>
              <a:rPr sz="2000" b="1" spc="450" dirty="0">
                <a:solidFill>
                  <a:srgbClr val="0010FF"/>
                </a:solidFill>
                <a:latin typeface="FZLTZHB--B51-0"/>
                <a:cs typeface="FZLTZHB--B51-0"/>
              </a:rPr>
              <a:t>,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3022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列表遍历循环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8371" y="1529255"/>
            <a:ext cx="6252845" cy="315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504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文件遍历循环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50">
              <a:latin typeface="Times New Roman"/>
              <a:cs typeface="Times New Roman"/>
            </a:endParaRPr>
          </a:p>
          <a:p>
            <a:pPr marL="161925" algn="ctr">
              <a:lnSpc>
                <a:spcPct val="100000"/>
              </a:lnSpc>
              <a:tabLst>
                <a:tab pos="1001394" algn="l"/>
                <a:tab pos="2011680" algn="l"/>
                <a:tab pos="2685415" algn="l"/>
                <a:tab pos="33591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700" dirty="0">
                <a:latin typeface="FZLTZHB--B51-0"/>
                <a:cs typeface="FZLTZHB--B51-0"/>
              </a:rPr>
              <a:t>l</a:t>
            </a:r>
            <a:r>
              <a:rPr sz="2400" b="1" spc="690" dirty="0">
                <a:latin typeface="FZLTZHB--B51-0"/>
                <a:cs typeface="FZLTZHB--B51-0"/>
              </a:rPr>
              <a:t>i</a:t>
            </a:r>
            <a:r>
              <a:rPr sz="2400" b="1" spc="-280" dirty="0">
                <a:latin typeface="FZLTZHB--B51-0"/>
                <a:cs typeface="FZLTZHB--B51-0"/>
              </a:rPr>
              <a:t>n</a:t>
            </a:r>
            <a:r>
              <a:rPr sz="2400" b="1" spc="-285" dirty="0">
                <a:latin typeface="FZLTZHB--B51-0"/>
                <a:cs typeface="FZLTZHB--B51-0"/>
              </a:rPr>
              <a:t>e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	</a:t>
            </a:r>
            <a:r>
              <a:rPr sz="2400" b="1" spc="580" dirty="0">
                <a:latin typeface="FZLTZHB--B51-0"/>
                <a:cs typeface="FZLTZHB--B51-0"/>
              </a:rPr>
              <a:t>fi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R="262890" algn="ctr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00" dirty="0">
                <a:latin typeface="Arial"/>
                <a:cs typeface="Arial"/>
              </a:rPr>
              <a:t>fi</a:t>
            </a:r>
            <a:r>
              <a:rPr sz="2400" b="1" dirty="0">
                <a:latin typeface="Heiti SC"/>
                <a:cs typeface="Heiti SC"/>
              </a:rPr>
              <a:t>是一个文件标识符，遍历其每行，产生循环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8588" y="1563623"/>
            <a:ext cx="2028443" cy="2028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05227" y="2211323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4" y="0"/>
                </a:lnTo>
                <a:lnTo>
                  <a:pt x="3735324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3487" y="2330033"/>
            <a:ext cx="282067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829435" algn="l"/>
                <a:tab pos="26676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20" dirty="0">
                <a:latin typeface="FZLTZHB--B51-0"/>
                <a:cs typeface="FZLTZHB--B51-0"/>
              </a:rPr>
              <a:t>in</a:t>
            </a:r>
            <a:r>
              <a:rPr sz="2000" b="1" spc="45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484" dirty="0">
                <a:latin typeface="FZLTZHB--B51-0"/>
                <a:cs typeface="FZLTZHB--B51-0"/>
              </a:rPr>
              <a:t>fi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575" dirty="0">
                <a:latin typeface="FZLTZHB--B51-0"/>
                <a:cs typeface="FZLTZHB--B51-0"/>
              </a:rPr>
              <a:t>l</a:t>
            </a:r>
            <a:r>
              <a:rPr sz="2000" b="1" spc="565" dirty="0">
                <a:latin typeface="FZLTZHB--B51-0"/>
                <a:cs typeface="FZLTZHB--B51-0"/>
              </a:rPr>
              <a:t>i</a:t>
            </a:r>
            <a:r>
              <a:rPr sz="2000" b="1" spc="-235" dirty="0">
                <a:latin typeface="FZLTZHB--B51-0"/>
                <a:cs typeface="FZLTZHB--B51-0"/>
              </a:rPr>
              <a:t>ne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3487" y="3453831"/>
            <a:ext cx="124206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600" spc="-5" dirty="0">
                <a:solidFill>
                  <a:srgbClr val="0010FF"/>
                </a:solidFill>
                <a:latin typeface="Arial Unicode MS"/>
                <a:cs typeface="Arial Unicode MS"/>
              </a:rPr>
              <a:t>优美胜于丑陋 明了胜于隐晦 简洁胜于复杂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遍历循环的应用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3022" y="1529255"/>
            <a:ext cx="18542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文件遍历循环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1733" y="2322447"/>
            <a:ext cx="124206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1600" spc="-5" dirty="0">
                <a:latin typeface="Arial Unicode MS"/>
                <a:cs typeface="Arial Unicode MS"/>
              </a:rPr>
              <a:t>优美胜于丑陋 明了胜于隐晦 简洁胜于复杂</a:t>
            </a:r>
            <a:endParaRPr sz="16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03249" y="1779423"/>
            <a:ext cx="3843566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遍历循环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8491" y="1670430"/>
            <a:ext cx="4154170" cy="1057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1835" algn="l"/>
                <a:tab pos="2146300" algn="l"/>
                <a:tab pos="40011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循环变量</a:t>
            </a:r>
            <a:r>
              <a:rPr sz="2000" b="1" spc="-270" dirty="0">
                <a:latin typeface="FZLTZHB--B51-0"/>
                <a:cs typeface="FZLTZHB--B51-0"/>
              </a:rPr>
              <a:t>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遍历结构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语句块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3327" y="1372398"/>
            <a:ext cx="1390015" cy="161925"/>
          </a:xfrm>
          <a:custGeom>
            <a:avLst/>
            <a:gdLst/>
            <a:ahLst/>
            <a:cxnLst/>
            <a:rect l="l" t="t" r="r" b="b"/>
            <a:pathLst>
              <a:path w="1390014" h="161925">
                <a:moveTo>
                  <a:pt x="1389722" y="157772"/>
                </a:moveTo>
                <a:lnTo>
                  <a:pt x="1353104" y="145788"/>
                </a:lnTo>
                <a:lnTo>
                  <a:pt x="1316491" y="133866"/>
                </a:lnTo>
                <a:lnTo>
                  <a:pt x="1279891" y="122067"/>
                </a:lnTo>
                <a:lnTo>
                  <a:pt x="1243311" y="110453"/>
                </a:lnTo>
                <a:lnTo>
                  <a:pt x="1206755" y="99085"/>
                </a:lnTo>
                <a:lnTo>
                  <a:pt x="1170231" y="88025"/>
                </a:lnTo>
                <a:lnTo>
                  <a:pt x="1097303" y="67075"/>
                </a:lnTo>
                <a:lnTo>
                  <a:pt x="1024577" y="48096"/>
                </a:lnTo>
                <a:lnTo>
                  <a:pt x="952103" y="31580"/>
                </a:lnTo>
                <a:lnTo>
                  <a:pt x="879933" y="18019"/>
                </a:lnTo>
                <a:lnTo>
                  <a:pt x="808116" y="7908"/>
                </a:lnTo>
                <a:lnTo>
                  <a:pt x="736704" y="1737"/>
                </a:lnTo>
                <a:lnTo>
                  <a:pt x="665746" y="0"/>
                </a:lnTo>
                <a:lnTo>
                  <a:pt x="631720" y="873"/>
                </a:lnTo>
                <a:lnTo>
                  <a:pt x="563997" y="5833"/>
                </a:lnTo>
                <a:lnTo>
                  <a:pt x="496676" y="14709"/>
                </a:lnTo>
                <a:lnTo>
                  <a:pt x="429712" y="27060"/>
                </a:lnTo>
                <a:lnTo>
                  <a:pt x="363058" y="42444"/>
                </a:lnTo>
                <a:lnTo>
                  <a:pt x="296671" y="60421"/>
                </a:lnTo>
                <a:lnTo>
                  <a:pt x="230504" y="80547"/>
                </a:lnTo>
                <a:lnTo>
                  <a:pt x="164512" y="102384"/>
                </a:lnTo>
                <a:lnTo>
                  <a:pt x="98650" y="125488"/>
                </a:lnTo>
                <a:lnTo>
                  <a:pt x="32871" y="149419"/>
                </a:lnTo>
                <a:lnTo>
                  <a:pt x="0" y="161556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2830" y="1464618"/>
            <a:ext cx="88900" cy="85090"/>
          </a:xfrm>
          <a:custGeom>
            <a:avLst/>
            <a:gdLst/>
            <a:ahLst/>
            <a:cxnLst/>
            <a:rect l="l" t="t" r="r" b="b"/>
            <a:pathLst>
              <a:path w="88900" h="85090">
                <a:moveTo>
                  <a:pt x="88633" y="85026"/>
                </a:moveTo>
                <a:lnTo>
                  <a:pt x="0" y="69519"/>
                </a:lnTo>
                <a:lnTo>
                  <a:pt x="57124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0779" y="3028118"/>
            <a:ext cx="2075814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计数循环</a:t>
            </a:r>
            <a:r>
              <a:rPr sz="2200" b="1" spc="190" dirty="0">
                <a:latin typeface="Arial"/>
                <a:cs typeface="Arial"/>
              </a:rPr>
              <a:t>(N</a:t>
            </a:r>
            <a:r>
              <a:rPr sz="2200" b="1" spc="-5" dirty="0">
                <a:latin typeface="Heiti SC"/>
                <a:cs typeface="Heiti SC"/>
              </a:rPr>
              <a:t>次</a:t>
            </a:r>
            <a:r>
              <a:rPr sz="2200" b="1" spc="12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779" y="3698575"/>
            <a:ext cx="23977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计数循环</a:t>
            </a:r>
            <a:r>
              <a:rPr sz="2200" b="1" spc="114" dirty="0">
                <a:latin typeface="Arial"/>
                <a:cs typeface="Arial"/>
              </a:rPr>
              <a:t>(</a:t>
            </a:r>
            <a:r>
              <a:rPr sz="2200" b="1" spc="-5" dirty="0">
                <a:latin typeface="Heiti SC"/>
                <a:cs typeface="Heiti SC"/>
              </a:rPr>
              <a:t>特定次</a:t>
            </a:r>
            <a:r>
              <a:rPr sz="2200" b="1" spc="120" dirty="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779" y="4369031"/>
            <a:ext cx="218059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字符串遍历循环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6744" y="3029234"/>
            <a:ext cx="19018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列表遍历循环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744" y="3699690"/>
            <a:ext cx="190182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5" dirty="0">
                <a:latin typeface="Heiti SC"/>
                <a:cs typeface="Heiti SC"/>
              </a:rPr>
              <a:t>文件遍历循环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6744" y="4370146"/>
            <a:ext cx="765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95" dirty="0">
                <a:latin typeface="Arial"/>
                <a:cs typeface="Arial"/>
              </a:rPr>
              <a:t>……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无限循环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5127" y="437387"/>
            <a:ext cx="6482080" cy="3744595"/>
          </a:xfrm>
          <a:custGeom>
            <a:avLst/>
            <a:gdLst/>
            <a:ahLst/>
            <a:cxnLst/>
            <a:rect l="l" t="t" r="r" b="b"/>
            <a:pathLst>
              <a:path w="6482080" h="3744595">
                <a:moveTo>
                  <a:pt x="0" y="0"/>
                </a:moveTo>
                <a:lnTo>
                  <a:pt x="6481572" y="0"/>
                </a:lnTo>
                <a:lnTo>
                  <a:pt x="6481572" y="3744467"/>
                </a:lnTo>
                <a:lnTo>
                  <a:pt x="0" y="3744467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02080" y="434340"/>
            <a:ext cx="6487795" cy="3750945"/>
          </a:xfrm>
          <a:custGeom>
            <a:avLst/>
            <a:gdLst/>
            <a:ahLst/>
            <a:cxnLst/>
            <a:rect l="l" t="t" r="r" b="b"/>
            <a:pathLst>
              <a:path w="6487795" h="3750945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3748354"/>
                </a:lnTo>
                <a:lnTo>
                  <a:pt x="342" y="3749128"/>
                </a:lnTo>
                <a:lnTo>
                  <a:pt x="1435" y="3750221"/>
                </a:lnTo>
                <a:lnTo>
                  <a:pt x="2209" y="3750564"/>
                </a:lnTo>
                <a:lnTo>
                  <a:pt x="6485458" y="3750564"/>
                </a:lnTo>
                <a:lnTo>
                  <a:pt x="6486232" y="3750221"/>
                </a:lnTo>
                <a:lnTo>
                  <a:pt x="6487325" y="3749128"/>
                </a:lnTo>
                <a:lnTo>
                  <a:pt x="6487668" y="3748354"/>
                </a:lnTo>
                <a:lnTo>
                  <a:pt x="6487668" y="3747516"/>
                </a:lnTo>
                <a:lnTo>
                  <a:pt x="3048" y="3747516"/>
                </a:lnTo>
                <a:lnTo>
                  <a:pt x="3048" y="3746906"/>
                </a:lnTo>
                <a:lnTo>
                  <a:pt x="3657" y="3746906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6487795" h="3750945">
                <a:moveTo>
                  <a:pt x="3213" y="3746906"/>
                </a:moveTo>
                <a:lnTo>
                  <a:pt x="3048" y="3746906"/>
                </a:lnTo>
                <a:lnTo>
                  <a:pt x="3048" y="3747516"/>
                </a:lnTo>
                <a:lnTo>
                  <a:pt x="3479" y="3747084"/>
                </a:lnTo>
                <a:lnTo>
                  <a:pt x="3213" y="3746906"/>
                </a:lnTo>
                <a:close/>
              </a:path>
              <a:path w="6487795" h="3750945">
                <a:moveTo>
                  <a:pt x="3479" y="3747084"/>
                </a:moveTo>
                <a:lnTo>
                  <a:pt x="3048" y="3747516"/>
                </a:lnTo>
                <a:lnTo>
                  <a:pt x="3657" y="3747516"/>
                </a:lnTo>
                <a:lnTo>
                  <a:pt x="3479" y="3747084"/>
                </a:lnTo>
                <a:close/>
              </a:path>
              <a:path w="6487795" h="3750945">
                <a:moveTo>
                  <a:pt x="3657" y="3746906"/>
                </a:moveTo>
                <a:lnTo>
                  <a:pt x="3213" y="3746906"/>
                </a:lnTo>
                <a:lnTo>
                  <a:pt x="3479" y="3747084"/>
                </a:lnTo>
                <a:lnTo>
                  <a:pt x="3657" y="3747516"/>
                </a:lnTo>
                <a:lnTo>
                  <a:pt x="3657" y="3746906"/>
                </a:lnTo>
                <a:close/>
              </a:path>
              <a:path w="6487795" h="3750945">
                <a:moveTo>
                  <a:pt x="6484010" y="3746906"/>
                </a:moveTo>
                <a:lnTo>
                  <a:pt x="3657" y="3746906"/>
                </a:lnTo>
                <a:lnTo>
                  <a:pt x="3657" y="3747516"/>
                </a:lnTo>
                <a:lnTo>
                  <a:pt x="6484010" y="3747516"/>
                </a:lnTo>
                <a:lnTo>
                  <a:pt x="6484010" y="3746906"/>
                </a:lnTo>
                <a:close/>
              </a:path>
              <a:path w="6487795" h="3750945">
                <a:moveTo>
                  <a:pt x="6484188" y="3747084"/>
                </a:moveTo>
                <a:lnTo>
                  <a:pt x="6484010" y="3747350"/>
                </a:lnTo>
                <a:lnTo>
                  <a:pt x="6484010" y="3747516"/>
                </a:lnTo>
                <a:lnTo>
                  <a:pt x="6484620" y="3747516"/>
                </a:lnTo>
                <a:lnTo>
                  <a:pt x="6484188" y="3747084"/>
                </a:lnTo>
                <a:close/>
              </a:path>
              <a:path w="6487795" h="3750945">
                <a:moveTo>
                  <a:pt x="6484620" y="3746906"/>
                </a:moveTo>
                <a:lnTo>
                  <a:pt x="6484188" y="3747084"/>
                </a:lnTo>
                <a:lnTo>
                  <a:pt x="6484620" y="3747516"/>
                </a:lnTo>
                <a:lnTo>
                  <a:pt x="6484620" y="3746906"/>
                </a:lnTo>
                <a:close/>
              </a:path>
              <a:path w="6487795" h="3750945">
                <a:moveTo>
                  <a:pt x="6487668" y="3746906"/>
                </a:moveTo>
                <a:lnTo>
                  <a:pt x="6484620" y="3746906"/>
                </a:lnTo>
                <a:lnTo>
                  <a:pt x="6484620" y="3747516"/>
                </a:lnTo>
                <a:lnTo>
                  <a:pt x="6487668" y="3747516"/>
                </a:lnTo>
                <a:lnTo>
                  <a:pt x="6487668" y="3746906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6484010" y="3747350"/>
                </a:lnTo>
                <a:lnTo>
                  <a:pt x="6484188" y="3747084"/>
                </a:lnTo>
                <a:lnTo>
                  <a:pt x="6484620" y="3746906"/>
                </a:lnTo>
                <a:lnTo>
                  <a:pt x="6487668" y="3746906"/>
                </a:lnTo>
                <a:lnTo>
                  <a:pt x="6487668" y="3657"/>
                </a:lnTo>
                <a:lnTo>
                  <a:pt x="6484454" y="3657"/>
                </a:lnTo>
                <a:lnTo>
                  <a:pt x="6484188" y="3479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234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3745509"/>
                </a:lnTo>
                <a:lnTo>
                  <a:pt x="5321" y="3745687"/>
                </a:lnTo>
                <a:lnTo>
                  <a:pt x="6482613" y="3745509"/>
                </a:lnTo>
                <a:lnTo>
                  <a:pt x="6482791" y="3745242"/>
                </a:lnTo>
                <a:lnTo>
                  <a:pt x="6482791" y="3745077"/>
                </a:lnTo>
                <a:lnTo>
                  <a:pt x="5486" y="3745077"/>
                </a:lnTo>
                <a:lnTo>
                  <a:pt x="5486" y="3744468"/>
                </a:lnTo>
                <a:lnTo>
                  <a:pt x="6096" y="3744468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6482613" y="5486"/>
                </a:lnTo>
                <a:lnTo>
                  <a:pt x="6482613" y="5054"/>
                </a:lnTo>
                <a:lnTo>
                  <a:pt x="6482346" y="4876"/>
                </a:lnTo>
                <a:close/>
              </a:path>
              <a:path w="6487795" h="3750945">
                <a:moveTo>
                  <a:pt x="6096" y="3744468"/>
                </a:moveTo>
                <a:lnTo>
                  <a:pt x="5486" y="3744468"/>
                </a:lnTo>
                <a:lnTo>
                  <a:pt x="5486" y="3745077"/>
                </a:lnTo>
                <a:lnTo>
                  <a:pt x="6096" y="3745077"/>
                </a:lnTo>
                <a:lnTo>
                  <a:pt x="6096" y="3744468"/>
                </a:lnTo>
                <a:close/>
              </a:path>
              <a:path w="6487795" h="3750945">
                <a:moveTo>
                  <a:pt x="6481572" y="3744468"/>
                </a:moveTo>
                <a:lnTo>
                  <a:pt x="6096" y="3744468"/>
                </a:lnTo>
                <a:lnTo>
                  <a:pt x="6096" y="3745077"/>
                </a:lnTo>
                <a:lnTo>
                  <a:pt x="6481572" y="3745077"/>
                </a:lnTo>
                <a:lnTo>
                  <a:pt x="6481572" y="3744468"/>
                </a:lnTo>
                <a:close/>
              </a:path>
              <a:path w="6487795" h="3750945">
                <a:moveTo>
                  <a:pt x="6482181" y="5486"/>
                </a:moveTo>
                <a:lnTo>
                  <a:pt x="6481572" y="5486"/>
                </a:lnTo>
                <a:lnTo>
                  <a:pt x="6481572" y="3745077"/>
                </a:lnTo>
                <a:lnTo>
                  <a:pt x="6482181" y="3745077"/>
                </a:lnTo>
                <a:lnTo>
                  <a:pt x="6482181" y="3744468"/>
                </a:lnTo>
                <a:lnTo>
                  <a:pt x="6482791" y="3744468"/>
                </a:lnTo>
                <a:lnTo>
                  <a:pt x="6482613" y="6096"/>
                </a:lnTo>
                <a:lnTo>
                  <a:pt x="6482181" y="6096"/>
                </a:lnTo>
                <a:lnTo>
                  <a:pt x="6482181" y="5486"/>
                </a:lnTo>
                <a:close/>
              </a:path>
              <a:path w="6487795" h="3750945">
                <a:moveTo>
                  <a:pt x="6482791" y="3744468"/>
                </a:moveTo>
                <a:lnTo>
                  <a:pt x="6482181" y="3744468"/>
                </a:lnTo>
                <a:lnTo>
                  <a:pt x="6482181" y="3745077"/>
                </a:lnTo>
                <a:lnTo>
                  <a:pt x="6482791" y="3745077"/>
                </a:lnTo>
                <a:lnTo>
                  <a:pt x="6482791" y="3744468"/>
                </a:lnTo>
                <a:close/>
              </a:path>
              <a:path w="6487795" h="3750945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6487795" h="3750945">
                <a:moveTo>
                  <a:pt x="648157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6481572" y="6096"/>
                </a:lnTo>
                <a:lnTo>
                  <a:pt x="6481572" y="5486"/>
                </a:lnTo>
                <a:close/>
              </a:path>
              <a:path w="6487795" h="3750945">
                <a:moveTo>
                  <a:pt x="6482613" y="5486"/>
                </a:moveTo>
                <a:lnTo>
                  <a:pt x="6482181" y="5486"/>
                </a:lnTo>
                <a:lnTo>
                  <a:pt x="6482181" y="6096"/>
                </a:lnTo>
                <a:lnTo>
                  <a:pt x="6482613" y="6096"/>
                </a:lnTo>
                <a:lnTo>
                  <a:pt x="6482613" y="5486"/>
                </a:lnTo>
                <a:close/>
              </a:path>
              <a:path w="6487795" h="3750945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6487795" h="3750945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6487795" h="3750945">
                <a:moveTo>
                  <a:pt x="648401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6484010" y="3657"/>
                </a:lnTo>
                <a:lnTo>
                  <a:pt x="6484010" y="3048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188" y="3479"/>
                </a:lnTo>
                <a:lnTo>
                  <a:pt x="6484454" y="3657"/>
                </a:lnTo>
                <a:lnTo>
                  <a:pt x="6484620" y="3657"/>
                </a:lnTo>
                <a:lnTo>
                  <a:pt x="6484620" y="3048"/>
                </a:lnTo>
                <a:close/>
              </a:path>
              <a:path w="6487795" h="3750945">
                <a:moveTo>
                  <a:pt x="6487668" y="3048"/>
                </a:moveTo>
                <a:lnTo>
                  <a:pt x="6484620" y="3048"/>
                </a:lnTo>
                <a:lnTo>
                  <a:pt x="6484620" y="3657"/>
                </a:lnTo>
                <a:lnTo>
                  <a:pt x="6487668" y="3657"/>
                </a:lnTo>
                <a:lnTo>
                  <a:pt x="6487668" y="3048"/>
                </a:lnTo>
                <a:close/>
              </a:path>
              <a:path w="6487795" h="3750945">
                <a:moveTo>
                  <a:pt x="648545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6487668" y="3048"/>
                </a:lnTo>
                <a:lnTo>
                  <a:pt x="6487668" y="2209"/>
                </a:lnTo>
                <a:lnTo>
                  <a:pt x="6487325" y="1435"/>
                </a:lnTo>
                <a:lnTo>
                  <a:pt x="6486232" y="342"/>
                </a:lnTo>
                <a:lnTo>
                  <a:pt x="6485458" y="0"/>
                </a:lnTo>
                <a:close/>
              </a:path>
              <a:path w="6487795" h="3750945">
                <a:moveTo>
                  <a:pt x="6484620" y="3048"/>
                </a:moveTo>
                <a:lnTo>
                  <a:pt x="6484010" y="3048"/>
                </a:lnTo>
                <a:lnTo>
                  <a:pt x="6484188" y="3479"/>
                </a:lnTo>
                <a:lnTo>
                  <a:pt x="6484620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84425" y="553850"/>
            <a:ext cx="6000750" cy="401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70" dirty="0">
                <a:solidFill>
                  <a:srgbClr val="DF0000"/>
                </a:solidFill>
                <a:latin typeface="FZLTZHB--B51-0"/>
                <a:cs typeface="FZLTZHB--B51-0"/>
              </a:rPr>
              <a:t>#Te</a:t>
            </a:r>
            <a:r>
              <a:rPr sz="2000" b="1" spc="-555" dirty="0">
                <a:solidFill>
                  <a:srgbClr val="DF0000"/>
                </a:solidFill>
                <a:latin typeface="FZLTZHB--B51-0"/>
                <a:cs typeface="FZLTZHB--B51-0"/>
              </a:rPr>
              <a:t>m</a:t>
            </a:r>
            <a:r>
              <a:rPr sz="2000" b="1" spc="-350" dirty="0">
                <a:solidFill>
                  <a:srgbClr val="DF0000"/>
                </a:solidFill>
                <a:latin typeface="FZLTZHB--B51-0"/>
                <a:cs typeface="FZLTZHB--B51-0"/>
              </a:rPr>
              <a:t>pC</a:t>
            </a:r>
            <a:r>
              <a:rPr sz="2000" b="1" spc="-320" dirty="0">
                <a:solidFill>
                  <a:srgbClr val="DF0000"/>
                </a:solidFill>
                <a:latin typeface="FZLTZHB--B51-0"/>
                <a:cs typeface="FZLTZHB--B51-0"/>
              </a:rPr>
              <a:t>o</a:t>
            </a:r>
            <a:r>
              <a:rPr sz="2000" b="1" spc="-190" dirty="0">
                <a:solidFill>
                  <a:srgbClr val="DF0000"/>
                </a:solidFill>
                <a:latin typeface="FZLTZHB--B51-0"/>
                <a:cs typeface="FZLTZHB--B51-0"/>
              </a:rPr>
              <a:t>nv</a:t>
            </a:r>
            <a:r>
              <a:rPr sz="2000" b="1" spc="-210" dirty="0">
                <a:solidFill>
                  <a:srgbClr val="DF0000"/>
                </a:solidFill>
                <a:latin typeface="FZLTZHB--B51-0"/>
                <a:cs typeface="FZLTZHB--B51-0"/>
              </a:rPr>
              <a:t>e</a:t>
            </a:r>
            <a:r>
              <a:rPr sz="2000" b="1" spc="229" dirty="0">
                <a:solidFill>
                  <a:srgbClr val="DF0000"/>
                </a:solidFill>
                <a:latin typeface="FZLTZHB--B51-0"/>
                <a:cs typeface="FZLTZHB--B51-0"/>
              </a:rPr>
              <a:t>r</a:t>
            </a:r>
            <a:r>
              <a:rPr sz="2000" b="1" spc="105" dirty="0">
                <a:solidFill>
                  <a:srgbClr val="DF0000"/>
                </a:solidFill>
                <a:latin typeface="FZLTZHB--B51-0"/>
                <a:cs typeface="FZLTZHB--B51-0"/>
              </a:rPr>
              <a:t>t.py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129665" algn="l"/>
                <a:tab pos="140970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号的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温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度值</a:t>
            </a:r>
            <a:r>
              <a:rPr sz="2000" spc="-75" dirty="0">
                <a:solidFill>
                  <a:srgbClr val="1DB41D"/>
                </a:solidFill>
                <a:latin typeface="Microsoft Sans Serif"/>
                <a:cs typeface="Microsoft Sans Serif"/>
              </a:rPr>
              <a:t>:</a:t>
            </a:r>
            <a:r>
              <a:rPr sz="2000" spc="15" dirty="0">
                <a:solidFill>
                  <a:srgbClr val="1DB41D"/>
                </a:solidFill>
                <a:latin typeface="Microsoft Sans Serif"/>
                <a:cs typeface="Microsoft Sans Serif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33655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0" dirty="0">
                <a:latin typeface="FZLTZHB--B51-0"/>
                <a:cs typeface="FZLTZHB--B51-0"/>
              </a:rPr>
              <a:t>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170" dirty="0">
                <a:solidFill>
                  <a:srgbClr val="1DB41D"/>
                </a:solidFill>
                <a:latin typeface="FZLTZHB--B51-0"/>
                <a:cs typeface="FZLTZHB--B51-0"/>
              </a:rPr>
              <a:t>F'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64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40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  <a:tabLst>
                <a:tab pos="852169" algn="l"/>
                <a:tab pos="1131570" algn="l"/>
                <a:tab pos="4064000" algn="l"/>
                <a:tab pos="4344035" algn="l"/>
              </a:tabLst>
            </a:pPr>
            <a:r>
              <a:rPr sz="2000" b="1" spc="-550" dirty="0">
                <a:latin typeface="FZLTZHB--B51-0"/>
                <a:cs typeface="FZLTZHB--B51-0"/>
              </a:rPr>
              <a:t>C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90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55" dirty="0">
                <a:latin typeface="FZLTZHB--B51-0"/>
                <a:cs typeface="FZLTZHB--B51-0"/>
              </a:rPr>
              <a:t>St</a:t>
            </a:r>
            <a:r>
              <a:rPr sz="2000" b="1" spc="30" dirty="0">
                <a:latin typeface="FZLTZHB--B51-0"/>
                <a:cs typeface="FZLTZHB--B51-0"/>
              </a:rPr>
              <a:t>r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90" dirty="0">
                <a:latin typeface="FZLTZHB--B51-0"/>
                <a:cs typeface="FZLTZHB--B51-0"/>
              </a:rPr>
              <a:t>0: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55" dirty="0">
                <a:latin typeface="FZLTZHB--B51-0"/>
                <a:cs typeface="FZLTZHB--B51-0"/>
              </a:rPr>
              <a:t>32</a:t>
            </a:r>
            <a:r>
              <a:rPr sz="2000" b="1" spc="-30" dirty="0">
                <a:latin typeface="FZLTZHB--B51-0"/>
                <a:cs typeface="FZLTZHB--B51-0"/>
              </a:rPr>
              <a:t>)</a:t>
            </a:r>
            <a:r>
              <a:rPr sz="2000" b="1" spc="480" dirty="0">
                <a:latin typeface="FZLTZHB--B51-0"/>
                <a:cs typeface="FZLTZHB--B51-0"/>
              </a:rPr>
              <a:t>/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75" dirty="0">
                <a:latin typeface="FZLTZHB--B51-0"/>
                <a:cs typeface="FZLTZHB--B51-0"/>
              </a:rPr>
              <a:t>.8</a:t>
            </a:r>
            <a:endParaRPr sz="2000">
              <a:latin typeface="FZLTZHB--B51-0"/>
              <a:cs typeface="FZLTZHB--B51-0"/>
            </a:endParaRPr>
          </a:p>
          <a:p>
            <a:pPr marL="572770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}C</a:t>
            </a:r>
            <a:r>
              <a:rPr sz="2000" b="1" spc="-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25" dirty="0">
                <a:latin typeface="FZLTZHB--B51-0"/>
                <a:cs typeface="FZLTZHB--B51-0"/>
              </a:rPr>
              <a:t>t(</a:t>
            </a:r>
            <a:r>
              <a:rPr sz="2000" b="1" spc="50" dirty="0">
                <a:latin typeface="FZLTZHB--B51-0"/>
                <a:cs typeface="FZLTZHB--B51-0"/>
              </a:rPr>
              <a:t>C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  <a:tabLst>
                <a:tab pos="2388870" algn="l"/>
                <a:tab pos="36449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300" dirty="0">
                <a:latin typeface="FZLTZHB--B51-0"/>
                <a:cs typeface="FZLTZHB--B51-0"/>
              </a:rPr>
              <a:t>T</a:t>
            </a:r>
            <a:r>
              <a:rPr sz="2000" b="1" spc="-285" dirty="0">
                <a:latin typeface="FZLTZHB--B51-0"/>
                <a:cs typeface="FZLTZHB--B51-0"/>
              </a:rPr>
              <a:t>e</a:t>
            </a:r>
            <a:r>
              <a:rPr sz="2000" b="1" spc="-540" dirty="0">
                <a:latin typeface="FZLTZHB--B51-0"/>
                <a:cs typeface="FZLTZHB--B51-0"/>
              </a:rPr>
              <a:t>mp</a:t>
            </a:r>
            <a:r>
              <a:rPr sz="2000" b="1" spc="-505" dirty="0">
                <a:latin typeface="FZLTZHB--B51-0"/>
                <a:cs typeface="FZLTZHB--B51-0"/>
              </a:rPr>
              <a:t>S</a:t>
            </a:r>
            <a:r>
              <a:rPr sz="2000" b="1" spc="340" dirty="0">
                <a:latin typeface="FZLTZHB--B51-0"/>
                <a:cs typeface="FZLTZHB--B51-0"/>
              </a:rPr>
              <a:t>t</a:t>
            </a:r>
            <a:r>
              <a:rPr sz="2000" b="1" spc="315" dirty="0">
                <a:latin typeface="FZLTZHB--B51-0"/>
                <a:cs typeface="FZLTZHB--B51-0"/>
              </a:rPr>
              <a:t>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385" dirty="0">
                <a:latin typeface="FZLTZHB--B51-0"/>
                <a:cs typeface="FZLTZHB--B51-0"/>
              </a:rPr>
              <a:t>[</a:t>
            </a:r>
            <a:r>
              <a:rPr sz="2000" b="1" spc="1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90" dirty="0">
                <a:solidFill>
                  <a:srgbClr val="1DB41D"/>
                </a:solidFill>
                <a:latin typeface="FZLTZHB--B51-0"/>
                <a:cs typeface="FZLTZHB--B51-0"/>
              </a:rPr>
              <a:t>C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59" dirty="0">
                <a:solidFill>
                  <a:srgbClr val="1DB41D"/>
                </a:solidFill>
                <a:latin typeface="FZLTZHB--B51-0"/>
                <a:cs typeface="FZLTZHB--B51-0"/>
              </a:rPr>
              <a:t>'c</a:t>
            </a:r>
            <a:r>
              <a:rPr sz="2000" b="1" spc="22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09" dirty="0">
                <a:latin typeface="FZLTZHB--B51-0"/>
                <a:cs typeface="FZLTZHB--B51-0"/>
              </a:rPr>
              <a:t>]:</a:t>
            </a:r>
            <a:endParaRPr sz="2000">
              <a:latin typeface="FZLTZHB--B51-0"/>
              <a:cs typeface="FZLTZHB--B51-0"/>
            </a:endParaRPr>
          </a:p>
          <a:p>
            <a:pPr marL="572770" marR="5080">
              <a:lnSpc>
                <a:spcPct val="120000"/>
              </a:lnSpc>
              <a:tabLst>
                <a:tab pos="853440" algn="l"/>
                <a:tab pos="1132205" algn="l"/>
                <a:tab pos="4483100" algn="l"/>
                <a:tab pos="4761865" algn="l"/>
              </a:tabLst>
            </a:pPr>
            <a:r>
              <a:rPr sz="2000" b="1" spc="-300" dirty="0">
                <a:latin typeface="FZLTZHB--B51-0"/>
                <a:cs typeface="FZLTZHB--B51-0"/>
              </a:rPr>
              <a:t>F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105" dirty="0">
                <a:latin typeface="FZLTZHB--B51-0"/>
                <a:cs typeface="FZLTZHB--B51-0"/>
              </a:rPr>
              <a:t>.8*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15" dirty="0">
                <a:latin typeface="FZLTZHB--B51-0"/>
                <a:cs typeface="FZLTZHB--B51-0"/>
              </a:rPr>
              <a:t>(</a:t>
            </a:r>
            <a:r>
              <a:rPr sz="2000" b="1" spc="-35" dirty="0">
                <a:latin typeface="FZLTZHB--B51-0"/>
                <a:cs typeface="FZLTZHB--B51-0"/>
              </a:rPr>
              <a:t>T</a:t>
            </a:r>
            <a:r>
              <a:rPr sz="2000" b="1" spc="-484" dirty="0">
                <a:latin typeface="FZLTZHB--B51-0"/>
                <a:cs typeface="FZLTZHB--B51-0"/>
              </a:rPr>
              <a:t>em</a:t>
            </a:r>
            <a:r>
              <a:rPr sz="2000" b="1" spc="-400" dirty="0">
                <a:latin typeface="FZLTZHB--B51-0"/>
                <a:cs typeface="FZLTZHB--B51-0"/>
              </a:rPr>
              <a:t>p</a:t>
            </a:r>
            <a:r>
              <a:rPr sz="2000" b="1" spc="-445" dirty="0">
                <a:latin typeface="FZLTZHB--B51-0"/>
                <a:cs typeface="FZLTZHB--B51-0"/>
              </a:rPr>
              <a:t>S</a:t>
            </a:r>
            <a:r>
              <a:rPr sz="2000" b="1" spc="155" dirty="0">
                <a:latin typeface="FZLTZHB--B51-0"/>
                <a:cs typeface="FZLTZHB--B51-0"/>
              </a:rPr>
              <a:t>tr[</a:t>
            </a:r>
            <a:r>
              <a:rPr sz="2000" b="1" spc="265" dirty="0">
                <a:latin typeface="FZLTZHB--B51-0"/>
                <a:cs typeface="FZLTZHB--B51-0"/>
              </a:rPr>
              <a:t>0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5" dirty="0">
                <a:latin typeface="FZLTZHB--B51-0"/>
                <a:cs typeface="FZLTZHB--B51-0"/>
              </a:rPr>
              <a:t>-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350" dirty="0">
                <a:latin typeface="FZLTZHB--B51-0"/>
                <a:cs typeface="FZLTZHB--B51-0"/>
              </a:rPr>
              <a:t>])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60" dirty="0">
                <a:latin typeface="FZLTZHB--B51-0"/>
                <a:cs typeface="FZLTZHB--B51-0"/>
              </a:rPr>
              <a:t>+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15" dirty="0">
                <a:latin typeface="FZLTZHB--B51-0"/>
                <a:cs typeface="FZLTZHB--B51-0"/>
              </a:rPr>
              <a:t>32</a:t>
            </a:r>
            <a:r>
              <a:rPr sz="2000" b="1" spc="-90" dirty="0">
                <a:latin typeface="FZLTZHB--B51-0"/>
                <a:cs typeface="FZLTZHB--B51-0"/>
              </a:rPr>
              <a:t> </a:t>
            </a: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转换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后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的温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度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是</a:t>
            </a:r>
            <a:r>
              <a:rPr sz="2000" b="1" spc="3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325" dirty="0">
                <a:solidFill>
                  <a:srgbClr val="1DB41D"/>
                </a:solidFill>
                <a:latin typeface="FZLTZHB--B51-0"/>
                <a:cs typeface="FZLTZHB--B51-0"/>
              </a:rPr>
              <a:t>:</a:t>
            </a:r>
            <a:r>
              <a:rPr sz="2000" b="1" spc="229" dirty="0">
                <a:solidFill>
                  <a:srgbClr val="1DB41D"/>
                </a:solidFill>
                <a:latin typeface="FZLTZHB--B51-0"/>
                <a:cs typeface="FZLTZHB--B51-0"/>
              </a:rPr>
              <a:t>.2</a:t>
            </a:r>
            <a:r>
              <a:rPr sz="2000" b="1" spc="150" dirty="0">
                <a:solidFill>
                  <a:srgbClr val="1DB41D"/>
                </a:solidFill>
                <a:latin typeface="FZLTZHB--B51-0"/>
                <a:cs typeface="FZLTZHB--B51-0"/>
              </a:rPr>
              <a:t>f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}F</a:t>
            </a:r>
            <a:r>
              <a:rPr sz="2000" b="1" spc="6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55" dirty="0">
                <a:latin typeface="FZLTZHB--B51-0"/>
                <a:cs typeface="FZLTZHB--B51-0"/>
              </a:rPr>
              <a:t>.f</a:t>
            </a:r>
            <a:r>
              <a:rPr sz="2000" b="1" spc="285" dirty="0">
                <a:latin typeface="FZLTZHB--B51-0"/>
                <a:cs typeface="FZLTZHB--B51-0"/>
              </a:rPr>
              <a:t>o</a:t>
            </a:r>
            <a:r>
              <a:rPr sz="2000" b="1" spc="-300" dirty="0">
                <a:latin typeface="FZLTZHB--B51-0"/>
                <a:cs typeface="FZLTZHB--B51-0"/>
              </a:rPr>
              <a:t>rm</a:t>
            </a:r>
            <a:r>
              <a:rPr sz="2000" b="1" spc="-290" dirty="0">
                <a:latin typeface="FZLTZHB--B51-0"/>
                <a:cs typeface="FZLTZHB--B51-0"/>
              </a:rPr>
              <a:t>a</a:t>
            </a:r>
            <a:r>
              <a:rPr sz="2000" b="1" spc="95" dirty="0">
                <a:latin typeface="FZLTZHB--B51-0"/>
                <a:cs typeface="FZLTZHB--B51-0"/>
              </a:rPr>
              <a:t>t(</a:t>
            </a:r>
            <a:r>
              <a:rPr sz="2000" b="1" spc="160" dirty="0">
                <a:latin typeface="FZLTZHB--B51-0"/>
                <a:cs typeface="FZLTZHB--B51-0"/>
              </a:rPr>
              <a:t>F</a:t>
            </a:r>
            <a:r>
              <a:rPr sz="2000" b="1" spc="310" dirty="0">
                <a:latin typeface="FZLTZHB--B51-0"/>
                <a:cs typeface="FZLTZHB--B51-0"/>
              </a:rPr>
              <a:t>))</a:t>
            </a:r>
            <a:endParaRPr sz="2000">
              <a:latin typeface="FZLTZHB--B51-0"/>
              <a:cs typeface="FZLTZHB--B51-0"/>
            </a:endParaRPr>
          </a:p>
          <a:p>
            <a:pPr marL="133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els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55575" indent="416559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式错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55575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温度转换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5422" y="4188328"/>
            <a:ext cx="875360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2991370"/>
            <a:ext cx="2134209" cy="121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4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无限循环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38622" y="1529255"/>
            <a:ext cx="3683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由条件控制的循环运行方式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371" y="3277690"/>
            <a:ext cx="5734685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92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endParaRPr sz="240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反复执行语句块，直到条件不满足时结束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0546" y="2564161"/>
            <a:ext cx="863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endParaRPr sz="2400">
              <a:latin typeface="Menlo"/>
              <a:cs typeface="Menl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8598" y="2546170"/>
            <a:ext cx="13074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939" y="2139695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4" y="0"/>
                </a:lnTo>
                <a:lnTo>
                  <a:pt x="3735324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22348" y="2258025"/>
            <a:ext cx="2400935" cy="2461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1969135" algn="l"/>
                <a:tab pos="22479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0600" marR="144780">
              <a:lnSpc>
                <a:spcPct val="120000"/>
              </a:lnSpc>
              <a:tabLst>
                <a:tab pos="1271270" algn="l"/>
                <a:tab pos="1548765" algn="l"/>
                <a:tab pos="1828800" algn="l"/>
                <a:tab pos="210756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60" dirty="0">
                <a:latin typeface="FZLTZHB--B51-0"/>
                <a:cs typeface="FZLTZHB--B51-0"/>
              </a:rPr>
              <a:t>-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45" dirty="0">
                <a:latin typeface="FZLTZHB--B51-0"/>
                <a:cs typeface="FZLTZHB--B51-0"/>
              </a:rPr>
              <a:t>(a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170" dirty="0">
                <a:solidFill>
                  <a:srgbClr val="0010FF"/>
                </a:solidFill>
                <a:latin typeface="FZLTZHB--B51-0"/>
                <a:cs typeface="FZLTZHB--B51-0"/>
              </a:rPr>
              <a:t>2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40" dirty="0">
                <a:solidFill>
                  <a:srgbClr val="0010FF"/>
                </a:solidFill>
                <a:latin typeface="FZLTZHB--B51-0"/>
                <a:cs typeface="FZLTZHB--B51-0"/>
              </a:rPr>
              <a:t>1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0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无限循环的应用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00622" y="1529255"/>
            <a:ext cx="21590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无限循环的条件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0035" y="2130551"/>
            <a:ext cx="3735704" cy="2592705"/>
          </a:xfrm>
          <a:custGeom>
            <a:avLst/>
            <a:gdLst/>
            <a:ahLst/>
            <a:cxnLst/>
            <a:rect l="l" t="t" r="r" b="b"/>
            <a:pathLst>
              <a:path w="3735704" h="2592704">
                <a:moveTo>
                  <a:pt x="0" y="0"/>
                </a:moveTo>
                <a:lnTo>
                  <a:pt x="3735323" y="0"/>
                </a:lnTo>
                <a:lnTo>
                  <a:pt x="3735323" y="2592324"/>
                </a:lnTo>
                <a:lnTo>
                  <a:pt x="0" y="2592324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38772" y="2249479"/>
            <a:ext cx="2400935" cy="20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1969135" algn="l"/>
                <a:tab pos="22479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220" dirty="0">
                <a:latin typeface="FZLTZHB--B51-0"/>
                <a:cs typeface="FZLTZHB--B51-0"/>
              </a:rPr>
              <a:t>a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0600" marR="144780">
              <a:lnSpc>
                <a:spcPct val="120000"/>
              </a:lnSpc>
              <a:tabLst>
                <a:tab pos="1271270" algn="l"/>
                <a:tab pos="1548765" algn="l"/>
                <a:tab pos="1828800" algn="l"/>
                <a:tab pos="2107565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-220" dirty="0">
                <a:latin typeface="FZLTZHB--B51-0"/>
                <a:cs typeface="FZLTZHB--B51-0"/>
              </a:rPr>
              <a:t>a	</a:t>
            </a:r>
            <a:r>
              <a:rPr sz="2000" b="1" spc="-260" dirty="0">
                <a:latin typeface="FZLTZHB--B51-0"/>
                <a:cs typeface="FZLTZHB--B51-0"/>
              </a:rPr>
              <a:t>+	</a:t>
            </a:r>
            <a:r>
              <a:rPr sz="2000" b="1" spc="55" dirty="0">
                <a:latin typeface="FZLTZHB--B51-0"/>
                <a:cs typeface="FZLTZHB--B51-0"/>
              </a:rPr>
              <a:t>1</a:t>
            </a:r>
            <a:r>
              <a:rPr sz="2000" b="1" spc="25" dirty="0">
                <a:latin typeface="FZLTZHB--B51-0"/>
                <a:cs typeface="FZLTZHB--B51-0"/>
              </a:rPr>
              <a:t> </a:t>
            </a: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45" dirty="0">
                <a:latin typeface="FZLTZHB--B51-0"/>
                <a:cs typeface="FZLTZHB--B51-0"/>
              </a:rPr>
              <a:t>(a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spc="-200" dirty="0">
                <a:solidFill>
                  <a:srgbClr val="0010FF"/>
                </a:solidFill>
                <a:latin typeface="FZLTZHB--B51-0"/>
                <a:cs typeface="FZLTZHB--B51-0"/>
              </a:rPr>
              <a:t>4</a:t>
            </a:r>
            <a:endParaRPr sz="16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80" dirty="0">
                <a:solidFill>
                  <a:srgbClr val="0010FF"/>
                </a:solidFill>
                <a:latin typeface="FZLTZHB--B51-0"/>
                <a:cs typeface="FZLTZHB--B51-0"/>
              </a:rPr>
              <a:t>5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8772" y="4482720"/>
            <a:ext cx="1371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725" dirty="0">
                <a:solidFill>
                  <a:srgbClr val="0010FF"/>
                </a:solidFill>
                <a:latin typeface="FZLTZHB--B51-0"/>
                <a:cs typeface="FZLTZHB--B51-0"/>
              </a:rPr>
              <a:t>…</a:t>
            </a:r>
            <a:endParaRPr sz="16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5161" y="4470756"/>
            <a:ext cx="2058670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25" dirty="0">
                <a:solidFill>
                  <a:srgbClr val="C00000"/>
                </a:solidFill>
                <a:latin typeface="FZLTZHB--B51-0"/>
                <a:cs typeface="FZLTZHB--B51-0"/>
              </a:rPr>
              <a:t>(CTR</a:t>
            </a:r>
            <a:r>
              <a:rPr sz="1600" b="1" spc="-215" dirty="0">
                <a:solidFill>
                  <a:srgbClr val="C00000"/>
                </a:solidFill>
                <a:latin typeface="FZLTZHB--B51-0"/>
                <a:cs typeface="FZLTZHB--B51-0"/>
              </a:rPr>
              <a:t>L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2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215" dirty="0">
                <a:solidFill>
                  <a:srgbClr val="C00000"/>
                </a:solidFill>
                <a:latin typeface="FZLTZHB--B51-0"/>
                <a:cs typeface="FZLTZHB--B51-0"/>
              </a:rPr>
              <a:t>+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445" dirty="0">
                <a:solidFill>
                  <a:srgbClr val="C00000"/>
                </a:solidFill>
                <a:latin typeface="FZLTZHB--B51-0"/>
                <a:cs typeface="FZLTZHB--B51-0"/>
              </a:rPr>
              <a:t>C</a:t>
            </a:r>
            <a:r>
              <a:rPr sz="1600" b="1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15" dirty="0">
                <a:solidFill>
                  <a:srgbClr val="C00000"/>
                </a:solidFill>
                <a:latin typeface="FZLTZHB--B51-0"/>
                <a:cs typeface="FZLTZHB--B51-0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Heiti SC"/>
                <a:cs typeface="Heiti SC"/>
              </a:rPr>
              <a:t>退出执行</a:t>
            </a:r>
            <a:r>
              <a:rPr sz="1600" b="1" spc="245" dirty="0">
                <a:solidFill>
                  <a:srgbClr val="C00000"/>
                </a:solidFill>
                <a:latin typeface="FZLTZHB--B51-0"/>
                <a:cs typeface="FZLTZHB--B51-0"/>
              </a:rPr>
              <a:t>)</a:t>
            </a:r>
            <a:endParaRPr sz="16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197" y="1529255"/>
            <a:ext cx="720979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6640">
              <a:lnSpc>
                <a:spcPct val="100000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ea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-10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nue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跳出并结束当前整个循环，执行循环后的语句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85" dirty="0">
                <a:latin typeface="Arial"/>
                <a:cs typeface="Arial"/>
              </a:rPr>
              <a:t>nu</a:t>
            </a:r>
            <a:r>
              <a:rPr sz="2400" b="1" spc="7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结束当次循环，继续执行后续次数循环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85" dirty="0">
                <a:latin typeface="Arial"/>
                <a:cs typeface="Arial"/>
              </a:rPr>
              <a:t>nu</a:t>
            </a:r>
            <a:r>
              <a:rPr sz="2400" b="1" spc="7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可以与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05" dirty="0">
                <a:latin typeface="Arial"/>
                <a:cs typeface="Arial"/>
              </a:rPr>
              <a:t>o</a:t>
            </a:r>
            <a:r>
              <a:rPr sz="2400" b="1" spc="75" dirty="0">
                <a:latin typeface="Arial"/>
                <a:cs typeface="Arial"/>
              </a:rPr>
              <a:t>r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spc="170" dirty="0">
                <a:latin typeface="Arial"/>
                <a:cs typeface="Arial"/>
              </a:rPr>
              <a:t>w</a:t>
            </a:r>
            <a:r>
              <a:rPr sz="2400" b="1" spc="45" dirty="0">
                <a:latin typeface="Arial"/>
                <a:cs typeface="Arial"/>
              </a:rPr>
              <a:t>hil</a:t>
            </a:r>
            <a:r>
              <a:rPr sz="2400" b="1" spc="60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循环搭配使用</a:t>
            </a:r>
            <a:endParaRPr sz="24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20238" y="1529255"/>
            <a:ext cx="272288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ea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k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spc="-100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8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nue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2139695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316" y="2258025"/>
            <a:ext cx="323850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ont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nue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6F2F9F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825" y="4041108"/>
            <a:ext cx="7251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25" dirty="0">
                <a:solidFill>
                  <a:srgbClr val="0010FF"/>
                </a:solidFill>
                <a:latin typeface="FZLTZHB--B51-0"/>
                <a:cs typeface="FZLTZHB--B51-0"/>
              </a:rPr>
              <a:t>PYH</a:t>
            </a:r>
            <a:r>
              <a:rPr sz="2000" b="1" spc="-595" dirty="0">
                <a:solidFill>
                  <a:srgbClr val="0010FF"/>
                </a:solidFill>
                <a:latin typeface="FZLTZHB--B51-0"/>
                <a:cs typeface="FZLTZHB--B51-0"/>
              </a:rPr>
              <a:t>O</a:t>
            </a:r>
            <a:r>
              <a:rPr sz="2000" b="1" spc="-610" dirty="0">
                <a:solidFill>
                  <a:srgbClr val="0010FF"/>
                </a:solidFill>
                <a:latin typeface="FZLTZHB--B51-0"/>
                <a:cs typeface="FZLTZHB--B51-0"/>
              </a:rPr>
              <a:t>N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0387" y="2585808"/>
            <a:ext cx="266700" cy="478790"/>
          </a:xfrm>
          <a:custGeom>
            <a:avLst/>
            <a:gdLst/>
            <a:ahLst/>
            <a:cxnLst/>
            <a:rect l="l" t="t" r="r" b="b"/>
            <a:pathLst>
              <a:path w="266700" h="478789">
                <a:moveTo>
                  <a:pt x="0" y="478193"/>
                </a:moveTo>
                <a:lnTo>
                  <a:pt x="40338" y="452783"/>
                </a:lnTo>
                <a:lnTo>
                  <a:pt x="79846" y="427391"/>
                </a:lnTo>
                <a:lnTo>
                  <a:pt x="117691" y="402033"/>
                </a:lnTo>
                <a:lnTo>
                  <a:pt x="153042" y="376729"/>
                </a:lnTo>
                <a:lnTo>
                  <a:pt x="185069" y="351494"/>
                </a:lnTo>
                <a:lnTo>
                  <a:pt x="225055" y="313812"/>
                </a:lnTo>
                <a:lnTo>
                  <a:pt x="252884" y="276387"/>
                </a:lnTo>
                <a:lnTo>
                  <a:pt x="265751" y="239276"/>
                </a:lnTo>
                <a:lnTo>
                  <a:pt x="266230" y="226987"/>
                </a:lnTo>
                <a:lnTo>
                  <a:pt x="264798" y="215387"/>
                </a:lnTo>
                <a:lnTo>
                  <a:pt x="242198" y="169347"/>
                </a:lnTo>
                <a:lnTo>
                  <a:pt x="210003" y="135140"/>
                </a:lnTo>
                <a:lnTo>
                  <a:pt x="167387" y="101152"/>
                </a:lnTo>
                <a:lnTo>
                  <a:pt x="134365" y="78590"/>
                </a:lnTo>
                <a:lnTo>
                  <a:pt x="98476" y="56088"/>
                </a:lnTo>
                <a:lnTo>
                  <a:pt x="60428" y="33632"/>
                </a:lnTo>
                <a:lnTo>
                  <a:pt x="20926" y="11206"/>
                </a:lnTo>
                <a:lnTo>
                  <a:pt x="850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1075" y="2583817"/>
            <a:ext cx="90170" cy="79375"/>
          </a:xfrm>
          <a:custGeom>
            <a:avLst/>
            <a:gdLst/>
            <a:ahLst/>
            <a:cxnLst/>
            <a:rect l="l" t="t" r="r" b="b"/>
            <a:pathLst>
              <a:path w="90170" h="79375">
                <a:moveTo>
                  <a:pt x="45948" y="79273"/>
                </a:moveTo>
                <a:lnTo>
                  <a:pt x="0" y="1904"/>
                </a:lnTo>
                <a:lnTo>
                  <a:pt x="89966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43628" y="2139695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22747" y="2258025"/>
            <a:ext cx="3238500" cy="1377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282575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reak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6F2F9F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256" y="4041108"/>
            <a:ext cx="30607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6959" y="3220973"/>
            <a:ext cx="337820" cy="635000"/>
          </a:xfrm>
          <a:custGeom>
            <a:avLst/>
            <a:gdLst/>
            <a:ahLst/>
            <a:cxnLst/>
            <a:rect l="l" t="t" r="r" b="b"/>
            <a:pathLst>
              <a:path w="337820" h="635000">
                <a:moveTo>
                  <a:pt x="332435" y="0"/>
                </a:moveTo>
                <a:lnTo>
                  <a:pt x="282064" y="33539"/>
                </a:lnTo>
                <a:lnTo>
                  <a:pt x="232732" y="67054"/>
                </a:lnTo>
                <a:lnTo>
                  <a:pt x="185475" y="100522"/>
                </a:lnTo>
                <a:lnTo>
                  <a:pt x="141333" y="133921"/>
                </a:lnTo>
                <a:lnTo>
                  <a:pt x="101342" y="167227"/>
                </a:lnTo>
                <a:lnTo>
                  <a:pt x="66542" y="200417"/>
                </a:lnTo>
                <a:lnTo>
                  <a:pt x="37969" y="233468"/>
                </a:lnTo>
                <a:lnTo>
                  <a:pt x="16663" y="266357"/>
                </a:lnTo>
                <a:lnTo>
                  <a:pt x="597" y="315338"/>
                </a:lnTo>
                <a:lnTo>
                  <a:pt x="0" y="331558"/>
                </a:lnTo>
                <a:lnTo>
                  <a:pt x="1821" y="347045"/>
                </a:lnTo>
                <a:lnTo>
                  <a:pt x="20434" y="393211"/>
                </a:lnTo>
                <a:lnTo>
                  <a:pt x="56376" y="438992"/>
                </a:lnTo>
                <a:lnTo>
                  <a:pt x="88442" y="469332"/>
                </a:lnTo>
                <a:lnTo>
                  <a:pt x="125929" y="499551"/>
                </a:lnTo>
                <a:lnTo>
                  <a:pt x="167923" y="529669"/>
                </a:lnTo>
                <a:lnTo>
                  <a:pt x="213512" y="559707"/>
                </a:lnTo>
                <a:lnTo>
                  <a:pt x="261783" y="589684"/>
                </a:lnTo>
                <a:lnTo>
                  <a:pt x="311824" y="619621"/>
                </a:lnTo>
                <a:lnTo>
                  <a:pt x="337223" y="63458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84427" y="3777260"/>
            <a:ext cx="90170" cy="78740"/>
          </a:xfrm>
          <a:custGeom>
            <a:avLst/>
            <a:gdLst/>
            <a:ahLst/>
            <a:cxnLst/>
            <a:rect l="l" t="t" r="r" b="b"/>
            <a:pathLst>
              <a:path w="90170" h="78739">
                <a:moveTo>
                  <a:pt x="45885" y="0"/>
                </a:moveTo>
                <a:lnTo>
                  <a:pt x="89979" y="78435"/>
                </a:lnTo>
                <a:lnTo>
                  <a:pt x="0" y="78206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820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66763" y="1406628"/>
            <a:ext cx="226123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8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THO</a:t>
            </a:r>
            <a:r>
              <a:rPr sz="2000" b="1" spc="-5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6763" y="1759656"/>
            <a:ext cx="3659504" cy="210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688464" algn="l"/>
                <a:tab pos="2108200" algn="l"/>
                <a:tab pos="25273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5" dirty="0">
                <a:latin typeface="FZLTZHB--B51-0"/>
                <a:cs typeface="FZLTZHB--B51-0"/>
              </a:rPr>
              <a:t>!=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829435" algn="l"/>
                <a:tab pos="25273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  <a:tabLst>
                <a:tab pos="2108200" algn="l"/>
                <a:tab pos="2527935" algn="l"/>
                <a:tab pos="3085465" algn="l"/>
              </a:tabLst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8294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eak</a:t>
            </a:r>
            <a:endParaRPr sz="2000">
              <a:latin typeface="Menlo"/>
              <a:cs typeface="Menlo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  <a:tabLst>
                <a:tab pos="2667635" algn="l"/>
              </a:tabLst>
            </a:pPr>
            <a:r>
              <a:rPr sz="2000" b="1" spc="-245" dirty="0">
                <a:solidFill>
                  <a:srgbClr val="6F2F9F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6F2F9F"/>
                </a:solidFill>
                <a:latin typeface="FZLTZHB--B51-0"/>
                <a:cs typeface="FZLTZHB--B51-0"/>
              </a:rPr>
              <a:t>rin</a:t>
            </a:r>
            <a:r>
              <a:rPr sz="2000" b="1" spc="190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9" dirty="0">
                <a:latin typeface="FZLTZHB--B51-0"/>
                <a:cs typeface="FZLTZHB--B51-0"/>
              </a:rPr>
              <a:t>e</a:t>
            </a:r>
            <a:r>
              <a:rPr sz="2000" b="1" spc="-245" dirty="0">
                <a:latin typeface="FZLTZHB--B51-0"/>
                <a:cs typeface="FZLTZHB--B51-0"/>
              </a:rPr>
              <a:t>nd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852805">
              <a:lnSpc>
                <a:spcPct val="100000"/>
              </a:lnSpc>
              <a:spcBef>
                <a:spcPts val="480"/>
              </a:spcBef>
              <a:tabLst>
                <a:tab pos="1131570" algn="l"/>
                <a:tab pos="141033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165" dirty="0">
                <a:latin typeface="FZLTZHB--B51-0"/>
                <a:cs typeface="FZLTZHB--B51-0"/>
              </a:rPr>
              <a:t>s</a:t>
            </a:r>
            <a:r>
              <a:rPr sz="2000" b="1" spc="100" dirty="0">
                <a:latin typeface="FZLTZHB--B51-0"/>
                <a:cs typeface="FZLTZHB--B51-0"/>
              </a:rPr>
              <a:t>[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1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558" y="3876328"/>
            <a:ext cx="5803265" cy="1040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PYT</a:t>
            </a:r>
            <a:r>
              <a:rPr sz="2000" b="1" spc="-509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0010FF"/>
                </a:solidFill>
                <a:latin typeface="FZLTZHB--B51-0"/>
                <a:cs typeface="FZLTZHB--B51-0"/>
              </a:rPr>
              <a:t>ON</a:t>
            </a:r>
            <a:r>
              <a:rPr sz="2000" b="1" spc="-44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0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345" dirty="0">
                <a:solidFill>
                  <a:srgbClr val="585858"/>
                </a:solidFill>
                <a:latin typeface="FZLTZHB--B51-0"/>
                <a:cs typeface="FZLTZHB--B51-0"/>
              </a:rPr>
              <a:t>T</a:t>
            </a:r>
            <a:r>
              <a:rPr sz="2000" b="1" spc="-645" dirty="0">
                <a:solidFill>
                  <a:srgbClr val="585858"/>
                </a:solidFill>
                <a:latin typeface="FZLTZHB--B51-0"/>
                <a:cs typeface="FZLTZHB--B51-0"/>
              </a:rPr>
              <a:t>HO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PYT</a:t>
            </a:r>
            <a:r>
              <a:rPr sz="2000" b="1" spc="-515" dirty="0">
                <a:solidFill>
                  <a:srgbClr val="0010FF"/>
                </a:solidFill>
                <a:latin typeface="FZLTZHB--B51-0"/>
                <a:cs typeface="FZLTZHB--B51-0"/>
              </a:rPr>
              <a:t>H</a:t>
            </a:r>
            <a:r>
              <a:rPr sz="2000" b="1" spc="-420" dirty="0">
                <a:solidFill>
                  <a:srgbClr val="585858"/>
                </a:solidFill>
                <a:latin typeface="FZLTZHB--B51-0"/>
                <a:cs typeface="FZLTZHB--B51-0"/>
              </a:rPr>
              <a:t>PY</a:t>
            </a:r>
            <a:r>
              <a:rPr sz="2000" b="1" spc="-405" dirty="0">
                <a:solidFill>
                  <a:srgbClr val="585858"/>
                </a:solidFill>
                <a:latin typeface="FZLTZHB--B51-0"/>
                <a:cs typeface="FZLTZHB--B51-0"/>
              </a:rPr>
              <a:t>T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1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endParaRPr sz="2000">
              <a:latin typeface="FZLTZHB--B51-0"/>
              <a:cs typeface="FZLTZHB--B51-0"/>
            </a:endParaRPr>
          </a:p>
          <a:p>
            <a:pPr marR="5080" algn="r">
              <a:lnSpc>
                <a:spcPts val="2260"/>
              </a:lnSpc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34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9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r>
              <a:rPr sz="2000" b="1" spc="-44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r>
              <a:rPr sz="2000" b="1" spc="-450" dirty="0">
                <a:solidFill>
                  <a:srgbClr val="585858"/>
                </a:solidFill>
                <a:latin typeface="FZLTZHB--B51-0"/>
                <a:cs typeface="FZLTZHB--B51-0"/>
              </a:rPr>
              <a:t>Y</a:t>
            </a:r>
            <a:r>
              <a:rPr sz="2000" b="1" spc="-434" dirty="0">
                <a:solidFill>
                  <a:srgbClr val="0010FF"/>
                </a:solidFill>
                <a:latin typeface="FZLTZHB--B51-0"/>
                <a:cs typeface="FZLTZHB--B51-0"/>
              </a:rPr>
              <a:t>P</a:t>
            </a:r>
            <a:r>
              <a:rPr sz="2000" b="1" spc="-459" dirty="0">
                <a:solidFill>
                  <a:srgbClr val="0010FF"/>
                </a:solidFill>
                <a:latin typeface="FZLTZHB--B51-0"/>
                <a:cs typeface="FZLTZHB--B51-0"/>
              </a:rPr>
              <a:t>Y</a:t>
            </a:r>
            <a:r>
              <a:rPr sz="2000" b="1" spc="-415" dirty="0">
                <a:solidFill>
                  <a:srgbClr val="585858"/>
                </a:solidFill>
                <a:latin typeface="FZLTZHB--B51-0"/>
                <a:cs typeface="FZLTZHB--B51-0"/>
              </a:rPr>
              <a:t>P</a:t>
            </a:r>
            <a:endParaRPr sz="2000">
              <a:latin typeface="FZLTZHB--B51-0"/>
              <a:cs typeface="FZLTZHB--B51-0"/>
            </a:endParaRPr>
          </a:p>
          <a:p>
            <a:pPr marL="867410">
              <a:lnSpc>
                <a:spcPct val="100000"/>
              </a:lnSpc>
              <a:spcBef>
                <a:spcPts val="1340"/>
              </a:spcBef>
            </a:pPr>
            <a:r>
              <a:rPr sz="2200" spc="21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200" spc="60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200" b="1" spc="114" dirty="0">
                <a:solidFill>
                  <a:srgbClr val="FF7700"/>
                </a:solidFill>
                <a:latin typeface="Arial"/>
                <a:cs typeface="Arial"/>
              </a:rPr>
              <a:t>b</a:t>
            </a:r>
            <a:r>
              <a:rPr sz="2200" b="1" spc="40" dirty="0">
                <a:solidFill>
                  <a:srgbClr val="FF7700"/>
                </a:solidFill>
                <a:latin typeface="Arial"/>
                <a:cs typeface="Arial"/>
              </a:rPr>
              <a:t>r</a:t>
            </a:r>
            <a:r>
              <a:rPr sz="2200" b="1" spc="80" dirty="0">
                <a:solidFill>
                  <a:srgbClr val="FF7700"/>
                </a:solidFill>
                <a:latin typeface="Arial"/>
                <a:cs typeface="Arial"/>
              </a:rPr>
              <a:t>e</a:t>
            </a:r>
            <a:r>
              <a:rPr sz="2200" b="1" spc="45" dirty="0">
                <a:solidFill>
                  <a:srgbClr val="FF7700"/>
                </a:solidFill>
                <a:latin typeface="Arial"/>
                <a:cs typeface="Arial"/>
              </a:rPr>
              <a:t>a</a:t>
            </a:r>
            <a:r>
              <a:rPr sz="2200" b="1" spc="80" dirty="0">
                <a:solidFill>
                  <a:srgbClr val="FF7700"/>
                </a:solidFill>
                <a:latin typeface="Arial"/>
                <a:cs typeface="Arial"/>
              </a:rPr>
              <a:t>k</a:t>
            </a:r>
            <a:r>
              <a:rPr sz="2200" b="1" spc="-5" dirty="0">
                <a:latin typeface="Heiti SC"/>
                <a:cs typeface="Heiti SC"/>
              </a:rPr>
              <a:t>仅跳出当前最内层循环</a:t>
            </a:r>
            <a:endParaRPr sz="2200">
              <a:latin typeface="Heiti SC"/>
              <a:cs typeface="Heiti S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循环控制保留字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7303" y="1681961"/>
            <a:ext cx="3797935" cy="174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852169" algn="l"/>
                <a:tab pos="1130935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80" dirty="0">
                <a:solidFill>
                  <a:srgbClr val="1DB41D"/>
                </a:solidFill>
                <a:latin typeface="FZLTZHB--B51-0"/>
                <a:cs typeface="FZLTZHB--B51-0"/>
              </a:rPr>
              <a:t>Y</a:t>
            </a:r>
            <a:r>
              <a:rPr sz="2000" b="1" spc="-550" dirty="0">
                <a:solidFill>
                  <a:srgbClr val="1DB41D"/>
                </a:solidFill>
                <a:latin typeface="FZLTZHB--B51-0"/>
                <a:cs typeface="FZLTZHB--B51-0"/>
              </a:rPr>
              <a:t>THO</a:t>
            </a:r>
            <a:r>
              <a:rPr sz="2000" b="1" spc="-590" dirty="0">
                <a:solidFill>
                  <a:srgbClr val="1DB41D"/>
                </a:solidFill>
                <a:latin typeface="FZLTZHB--B51-0"/>
                <a:cs typeface="FZLTZHB--B51-0"/>
              </a:rPr>
              <a:t>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  <a:tab pos="1688464" algn="l"/>
                <a:tab pos="2108200" algn="l"/>
                <a:tab pos="252730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wh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le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85" dirty="0">
                <a:latin typeface="FZLTZHB--B51-0"/>
                <a:cs typeface="FZLTZHB--B51-0"/>
              </a:rPr>
              <a:t>!=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829435" algn="l"/>
                <a:tab pos="25273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20" dirty="0">
                <a:latin typeface="FZLTZHB--B51-0"/>
                <a:cs typeface="FZLTZHB--B51-0"/>
              </a:rPr>
              <a:t>s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548765">
              <a:lnSpc>
                <a:spcPct val="100000"/>
              </a:lnSpc>
              <a:spcBef>
                <a:spcPts val="480"/>
              </a:spcBef>
              <a:tabLst>
                <a:tab pos="2807970" algn="l"/>
              </a:tabLst>
            </a:pPr>
            <a:r>
              <a:rPr sz="2000" b="1" spc="75" dirty="0">
                <a:solidFill>
                  <a:srgbClr val="6F2F9F"/>
                </a:solidFill>
                <a:latin typeface="FZLTZHB--B51-0"/>
                <a:cs typeface="FZLTZHB--B51-0"/>
              </a:rPr>
              <a:t>pri</a:t>
            </a:r>
            <a:r>
              <a:rPr sz="2000" b="1" spc="100" dirty="0">
                <a:solidFill>
                  <a:srgbClr val="6F2F9F"/>
                </a:solidFill>
                <a:latin typeface="FZLTZHB--B51-0"/>
                <a:cs typeface="FZLTZHB--B51-0"/>
              </a:rPr>
              <a:t>n</a:t>
            </a:r>
            <a:r>
              <a:rPr sz="2000" b="1" spc="350" dirty="0">
                <a:solidFill>
                  <a:srgbClr val="6F2F9F"/>
                </a:solidFill>
                <a:latin typeface="FZLTZHB--B51-0"/>
                <a:cs typeface="FZLTZHB--B51-0"/>
              </a:rPr>
              <a:t>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180" dirty="0">
                <a:latin typeface="FZLTZHB--B51-0"/>
                <a:cs typeface="FZLTZHB--B51-0"/>
              </a:rPr>
              <a:t>c</a:t>
            </a:r>
            <a:r>
              <a:rPr sz="2000" b="1" spc="95" dirty="0">
                <a:latin typeface="FZLTZHB--B51-0"/>
                <a:cs typeface="FZLTZHB--B51-0"/>
              </a:rPr>
              <a:t>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45" dirty="0">
                <a:latin typeface="FZLTZHB--B51-0"/>
                <a:cs typeface="FZLTZHB--B51-0"/>
              </a:rPr>
              <a:t>en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271905" algn="l"/>
                <a:tab pos="1548765" algn="l"/>
              </a:tabLst>
            </a:pPr>
            <a:r>
              <a:rPr sz="2000" b="1" spc="-120" dirty="0">
                <a:latin typeface="FZLTZHB--B51-0"/>
                <a:cs typeface="FZLTZHB--B51-0"/>
              </a:rPr>
              <a:t>s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35" dirty="0">
                <a:latin typeface="FZLTZHB--B51-0"/>
                <a:cs typeface="FZLTZHB--B51-0"/>
              </a:rPr>
              <a:t>s[:</a:t>
            </a:r>
            <a:r>
              <a:rPr sz="2000" b="1" spc="-275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循环的高级用法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042" y="1529255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6978" y="2440107"/>
            <a:ext cx="863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endParaRPr sz="2400">
              <a:latin typeface="Menlo"/>
              <a:cs typeface="Menl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65031" y="2422116"/>
            <a:ext cx="13074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6490" algn="l"/>
              </a:tabLst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条件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8227" y="3080484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6978" y="3756843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227" y="4397220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330" y="2422116"/>
            <a:ext cx="437832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967864" algn="l"/>
                <a:tab pos="4197350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	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变量</a:t>
            </a:r>
            <a:r>
              <a:rPr sz="2400" b="1" spc="-325" dirty="0">
                <a:latin typeface="FZLTZHB--B51-0"/>
                <a:cs typeface="FZLTZHB--B51-0"/>
              </a:rPr>
              <a:t>&gt;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dirty="0">
                <a:latin typeface="Heiti SC"/>
                <a:cs typeface="Heiti SC"/>
              </a:rPr>
              <a:t>遍历结构</a:t>
            </a:r>
            <a:r>
              <a:rPr sz="2400" b="1" spc="-325" dirty="0">
                <a:latin typeface="FZLTZHB--B51-0"/>
                <a:cs typeface="FZLTZHB--B51-0"/>
              </a:rPr>
              <a:t>&gt;</a:t>
            </a:r>
            <a:r>
              <a:rPr sz="2400" b="1" dirty="0">
                <a:latin typeface="FZLTZHB--B51-0"/>
                <a:cs typeface="FZLTZHB--B51-0"/>
              </a:rPr>
              <a:t>	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578" y="3080484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130" dirty="0">
                <a:latin typeface="FZLTZHB--B51-0"/>
                <a:cs typeface="FZLTZHB--B51-0"/>
              </a:rPr>
              <a:t>1&gt;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330" y="3756843"/>
            <a:ext cx="10331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509" dirty="0">
                <a:solidFill>
                  <a:srgbClr val="DF0000"/>
                </a:solidFill>
                <a:latin typeface="FZLTZHB--B51-0"/>
                <a:cs typeface="FZLTZHB--B51-0"/>
              </a:rPr>
              <a:t>: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43578" y="4397220"/>
            <a:ext cx="1442720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335" dirty="0">
                <a:latin typeface="FZLTZHB--B51-0"/>
                <a:cs typeface="FZLTZHB--B51-0"/>
              </a:rPr>
              <a:t>&lt;</a:t>
            </a:r>
            <a:r>
              <a:rPr sz="2400" b="1" spc="-335" dirty="0">
                <a:latin typeface="Heiti SC"/>
                <a:cs typeface="Heiti SC"/>
              </a:rPr>
              <a:t>语句块</a:t>
            </a:r>
            <a:r>
              <a:rPr sz="2400" b="1" spc="-285" dirty="0">
                <a:latin typeface="FZLTZHB--B51-0"/>
                <a:cs typeface="FZLTZHB--B51-0"/>
              </a:rPr>
              <a:t>2&gt;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6324" y="1529255"/>
            <a:ext cx="6889750" cy="274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4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当循环没有被</a:t>
            </a:r>
            <a:r>
              <a:rPr sz="2400" b="1" spc="125" dirty="0">
                <a:latin typeface="Arial"/>
                <a:cs typeface="Arial"/>
              </a:rPr>
              <a:t>b</a:t>
            </a:r>
            <a:r>
              <a:rPr sz="2400" b="1" spc="50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e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k</a:t>
            </a:r>
            <a:r>
              <a:rPr sz="2400" b="1" dirty="0">
                <a:latin typeface="Heiti SC"/>
                <a:cs typeface="Heiti SC"/>
              </a:rPr>
              <a:t>语句退出时，执行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语句块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-45" dirty="0">
                <a:latin typeface="Arial"/>
                <a:cs typeface="Arial"/>
              </a:rPr>
              <a:t>l</a:t>
            </a:r>
            <a:r>
              <a:rPr sz="2400" b="1" spc="-75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语句块作为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正常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dirty="0">
                <a:latin typeface="Heiti SC"/>
                <a:cs typeface="Heiti SC"/>
              </a:rPr>
              <a:t>完成循环的奖励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这里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的用法与异常处理中</a:t>
            </a:r>
            <a:r>
              <a:rPr sz="2400" b="1" spc="45" dirty="0">
                <a:latin typeface="Arial"/>
                <a:cs typeface="Arial"/>
              </a:rPr>
              <a:t>el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dirty="0">
                <a:latin typeface="Heiti SC"/>
                <a:cs typeface="Heiti SC"/>
              </a:rPr>
              <a:t>用法相似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019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循环的扩展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3042" y="1529255"/>
            <a:ext cx="153479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循环与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el</a:t>
            </a:r>
            <a:r>
              <a:rPr sz="2400" b="1" spc="-150" dirty="0">
                <a:solidFill>
                  <a:srgbClr val="006FC0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904" y="2068067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4316" y="2186017"/>
            <a:ext cx="3282950" cy="263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410335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c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ont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nue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R="1430020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" indent="9785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退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出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00" b="1" spc="-555" dirty="0">
                <a:solidFill>
                  <a:srgbClr val="0010FF"/>
                </a:solidFill>
                <a:latin typeface="FZLTZHB--B51-0"/>
                <a:cs typeface="FZLTZHB--B51-0"/>
              </a:rPr>
              <a:t>PYHON</a:t>
            </a:r>
            <a:r>
              <a:rPr sz="2000" dirty="0">
                <a:solidFill>
                  <a:srgbClr val="0010FF"/>
                </a:solidFill>
                <a:latin typeface="Arial Unicode MS"/>
                <a:cs typeface="Arial Unicode MS"/>
              </a:rPr>
              <a:t>正常退出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3628" y="2068067"/>
            <a:ext cx="3735704" cy="2304415"/>
          </a:xfrm>
          <a:custGeom>
            <a:avLst/>
            <a:gdLst/>
            <a:ahLst/>
            <a:cxnLst/>
            <a:rect l="l" t="t" r="r" b="b"/>
            <a:pathLst>
              <a:path w="3735704" h="2304415">
                <a:moveTo>
                  <a:pt x="0" y="0"/>
                </a:moveTo>
                <a:lnTo>
                  <a:pt x="3735324" y="0"/>
                </a:lnTo>
                <a:lnTo>
                  <a:pt x="3735324" y="2304288"/>
                </a:lnTo>
                <a:lnTo>
                  <a:pt x="0" y="2304288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2747" y="2186017"/>
            <a:ext cx="3282950" cy="256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  <a:tab pos="1410335" algn="l"/>
                <a:tab pos="3084830" algn="l"/>
              </a:tabLst>
            </a:pPr>
            <a:r>
              <a:rPr sz="2000" b="1" spc="-270" dirty="0">
                <a:solidFill>
                  <a:srgbClr val="780D16"/>
                </a:solidFill>
                <a:latin typeface="FZLTZHB--B51-0"/>
                <a:cs typeface="FZLTZHB--B51-0"/>
              </a:rPr>
              <a:t>&gt;&gt;&gt;	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2000" b="1" i="1" spc="-10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42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-455" dirty="0">
                <a:solidFill>
                  <a:srgbClr val="1DB41D"/>
                </a:solidFill>
                <a:latin typeface="FZLTZHB--B51-0"/>
                <a:cs typeface="FZLTZHB--B51-0"/>
              </a:rPr>
              <a:t>YT</a:t>
            </a:r>
            <a:r>
              <a:rPr sz="2000" b="1" spc="-520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-645" dirty="0">
                <a:solidFill>
                  <a:srgbClr val="1DB41D"/>
                </a:solidFill>
                <a:latin typeface="FZLTZHB--B51-0"/>
                <a:cs typeface="FZLTZHB--B51-0"/>
              </a:rPr>
              <a:t>ON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1689100" algn="l"/>
                <a:tab pos="2108200" algn="l"/>
                <a:tab pos="2667635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65" dirty="0">
                <a:latin typeface="FZLTZHB--B51-0"/>
                <a:cs typeface="FZLTZHB--B51-0"/>
              </a:rPr>
              <a:t>c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==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345" dirty="0">
                <a:solidFill>
                  <a:srgbClr val="1DB41D"/>
                </a:solidFill>
                <a:latin typeface="FZLTZHB--B51-0"/>
                <a:cs typeface="FZLTZHB--B51-0"/>
              </a:rPr>
              <a:t>T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238125" algn="ctr">
              <a:lnSpc>
                <a:spcPct val="100000"/>
              </a:lnSpc>
              <a:spcBef>
                <a:spcPts val="480"/>
              </a:spcBef>
            </a:pP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b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reak</a:t>
            </a:r>
            <a:endParaRPr sz="2000">
              <a:latin typeface="Menlo"/>
              <a:cs typeface="Menlo"/>
            </a:endParaRPr>
          </a:p>
          <a:p>
            <a:pPr marL="991235">
              <a:lnSpc>
                <a:spcPct val="100000"/>
              </a:lnSpc>
              <a:spcBef>
                <a:spcPts val="480"/>
              </a:spcBef>
              <a:tabLst>
                <a:tab pos="2248535" algn="l"/>
              </a:tabLst>
            </a:pPr>
            <a:r>
              <a:rPr sz="2000" b="1" spc="-235" dirty="0">
                <a:solidFill>
                  <a:srgbClr val="900090"/>
                </a:solidFill>
                <a:latin typeface="FZLTZHB--B51-0"/>
                <a:cs typeface="FZLTZHB--B51-0"/>
              </a:rPr>
              <a:t>p</a:t>
            </a:r>
            <a:r>
              <a:rPr sz="2000" b="1" spc="240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2000" b="1" spc="235" dirty="0">
                <a:solidFill>
                  <a:srgbClr val="900090"/>
                </a:solidFill>
                <a:latin typeface="FZLTZHB--B51-0"/>
                <a:cs typeface="FZLTZHB--B51-0"/>
              </a:rPr>
              <a:t>in</a:t>
            </a:r>
            <a:r>
              <a:rPr sz="2000" b="1" spc="195" dirty="0">
                <a:solidFill>
                  <a:srgbClr val="900090"/>
                </a:solidFill>
                <a:latin typeface="FZLTZHB--B51-0"/>
                <a:cs typeface="FZLTZHB--B51-0"/>
              </a:rPr>
              <a:t>t</a:t>
            </a:r>
            <a:r>
              <a:rPr sz="2000" b="1" spc="200" dirty="0">
                <a:latin typeface="FZLTZHB--B51-0"/>
                <a:cs typeface="FZLTZHB--B51-0"/>
              </a:rPr>
              <a:t>(c,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35" dirty="0">
                <a:latin typeface="FZLTZHB--B51-0"/>
                <a:cs typeface="FZLTZHB--B51-0"/>
              </a:rPr>
              <a:t>e</a:t>
            </a:r>
            <a:r>
              <a:rPr sz="2000" b="1" spc="-250" dirty="0">
                <a:latin typeface="FZLTZHB--B51-0"/>
                <a:cs typeface="FZLTZHB--B51-0"/>
              </a:rPr>
              <a:t>n</a:t>
            </a:r>
            <a:r>
              <a:rPr sz="2000" b="1" spc="-235" dirty="0">
                <a:latin typeface="FZLTZHB--B51-0"/>
                <a:cs typeface="FZLTZHB--B51-0"/>
              </a:rPr>
              <a:t>d=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572135">
              <a:lnSpc>
                <a:spcPct val="100000"/>
              </a:lnSpc>
              <a:spcBef>
                <a:spcPts val="480"/>
              </a:spcBef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el</a:t>
            </a:r>
            <a:r>
              <a:rPr sz="2000" b="1" i="1" spc="-114" dirty="0">
                <a:solidFill>
                  <a:srgbClr val="FF7700"/>
                </a:solidFill>
                <a:latin typeface="Menlo"/>
                <a:cs typeface="Menlo"/>
              </a:rPr>
              <a:t>s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e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>
              <a:latin typeface="FZLTZHB--B51-0"/>
              <a:cs typeface="FZLTZHB--B51-0"/>
            </a:endParaRPr>
          </a:p>
          <a:p>
            <a:pPr marL="12700" indent="978535">
              <a:lnSpc>
                <a:spcPct val="100000"/>
              </a:lnSpc>
              <a:spcBef>
                <a:spcPts val="480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正常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退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出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445" dirty="0">
                <a:solidFill>
                  <a:srgbClr val="0010FF"/>
                </a:solidFill>
                <a:latin typeface="FZLTZHB--B51-0"/>
                <a:cs typeface="FZLTZHB--B51-0"/>
              </a:rPr>
              <a:t>PY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044855" y="3781100"/>
            <a:ext cx="19596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07EDE"/>
                </a:solidFill>
                <a:latin typeface="Arial"/>
                <a:cs typeface="Arial"/>
              </a:rPr>
              <a:t>P</a:t>
            </a:r>
            <a:r>
              <a:rPr sz="2000" b="1" spc="125" dirty="0">
                <a:solidFill>
                  <a:srgbClr val="007EDE"/>
                </a:solidFill>
                <a:latin typeface="Arial"/>
                <a:cs typeface="Arial"/>
              </a:rPr>
              <a:t>y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t</a:t>
            </a:r>
            <a:r>
              <a:rPr sz="2000" b="1" spc="80" dirty="0">
                <a:solidFill>
                  <a:srgbClr val="007EDE"/>
                </a:solidFill>
                <a:latin typeface="Arial"/>
                <a:cs typeface="Arial"/>
              </a:rPr>
              <a:t>ho</a:t>
            </a:r>
            <a:r>
              <a:rPr sz="2000" b="1" spc="70" dirty="0">
                <a:solidFill>
                  <a:srgbClr val="007EDE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7EDE"/>
                </a:solidFill>
                <a:latin typeface="Heiti SC"/>
                <a:cs typeface="Heiti SC"/>
              </a:rPr>
              <a:t>蟒蛇绘制</a:t>
            </a:r>
            <a:endParaRPr sz="2000">
              <a:latin typeface="Heiti SC"/>
              <a:cs typeface="Heiti SC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3532" y="4123430"/>
            <a:ext cx="875358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06296" y="123444"/>
            <a:ext cx="3228340" cy="4000500"/>
          </a:xfrm>
          <a:custGeom>
            <a:avLst/>
            <a:gdLst/>
            <a:ahLst/>
            <a:cxnLst/>
            <a:rect l="l" t="t" r="r" b="b"/>
            <a:pathLst>
              <a:path w="3228340" h="4000500">
                <a:moveTo>
                  <a:pt x="0" y="0"/>
                </a:moveTo>
                <a:lnTo>
                  <a:pt x="3227831" y="0"/>
                </a:lnTo>
                <a:lnTo>
                  <a:pt x="3227831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3247" y="120395"/>
            <a:ext cx="3234055" cy="4006850"/>
          </a:xfrm>
          <a:custGeom>
            <a:avLst/>
            <a:gdLst/>
            <a:ahLst/>
            <a:cxnLst/>
            <a:rect l="l" t="t" r="r" b="b"/>
            <a:pathLst>
              <a:path w="3234054" h="4006850">
                <a:moveTo>
                  <a:pt x="3048" y="0"/>
                </a:moveTo>
                <a:lnTo>
                  <a:pt x="2209" y="0"/>
                </a:lnTo>
                <a:lnTo>
                  <a:pt x="1435" y="342"/>
                </a:lnTo>
                <a:lnTo>
                  <a:pt x="342" y="1435"/>
                </a:lnTo>
                <a:lnTo>
                  <a:pt x="0" y="2209"/>
                </a:lnTo>
                <a:lnTo>
                  <a:pt x="0" y="4004386"/>
                </a:lnTo>
                <a:lnTo>
                  <a:pt x="342" y="4005160"/>
                </a:lnTo>
                <a:lnTo>
                  <a:pt x="1435" y="4006253"/>
                </a:lnTo>
                <a:lnTo>
                  <a:pt x="2209" y="4006596"/>
                </a:lnTo>
                <a:lnTo>
                  <a:pt x="3231718" y="4006596"/>
                </a:lnTo>
                <a:lnTo>
                  <a:pt x="3232492" y="4006253"/>
                </a:lnTo>
                <a:lnTo>
                  <a:pt x="3233585" y="4005160"/>
                </a:lnTo>
                <a:lnTo>
                  <a:pt x="3233928" y="4004386"/>
                </a:lnTo>
                <a:lnTo>
                  <a:pt x="3233928" y="4003548"/>
                </a:lnTo>
                <a:lnTo>
                  <a:pt x="3048" y="4003548"/>
                </a:lnTo>
                <a:lnTo>
                  <a:pt x="3048" y="4002938"/>
                </a:lnTo>
                <a:lnTo>
                  <a:pt x="3657" y="4002938"/>
                </a:lnTo>
                <a:lnTo>
                  <a:pt x="3657" y="3657"/>
                </a:lnTo>
                <a:lnTo>
                  <a:pt x="3048" y="3657"/>
                </a:lnTo>
                <a:lnTo>
                  <a:pt x="3048" y="0"/>
                </a:lnTo>
                <a:close/>
              </a:path>
              <a:path w="3234054" h="4006850">
                <a:moveTo>
                  <a:pt x="3213" y="4002938"/>
                </a:moveTo>
                <a:lnTo>
                  <a:pt x="3048" y="4002938"/>
                </a:lnTo>
                <a:lnTo>
                  <a:pt x="3048" y="4003548"/>
                </a:lnTo>
                <a:lnTo>
                  <a:pt x="3479" y="4003116"/>
                </a:lnTo>
                <a:lnTo>
                  <a:pt x="3213" y="4002938"/>
                </a:lnTo>
                <a:close/>
              </a:path>
              <a:path w="3234054" h="4006850">
                <a:moveTo>
                  <a:pt x="3479" y="4003116"/>
                </a:moveTo>
                <a:lnTo>
                  <a:pt x="3048" y="4003548"/>
                </a:lnTo>
                <a:lnTo>
                  <a:pt x="3657" y="4003548"/>
                </a:lnTo>
                <a:lnTo>
                  <a:pt x="3479" y="4003116"/>
                </a:lnTo>
                <a:close/>
              </a:path>
              <a:path w="3234054" h="4006850">
                <a:moveTo>
                  <a:pt x="3657" y="4002938"/>
                </a:moveTo>
                <a:lnTo>
                  <a:pt x="3213" y="4002938"/>
                </a:lnTo>
                <a:lnTo>
                  <a:pt x="3479" y="4003116"/>
                </a:lnTo>
                <a:lnTo>
                  <a:pt x="3657" y="4003548"/>
                </a:lnTo>
                <a:lnTo>
                  <a:pt x="3657" y="4002938"/>
                </a:lnTo>
                <a:close/>
              </a:path>
              <a:path w="3234054" h="4006850">
                <a:moveTo>
                  <a:pt x="3230270" y="4002938"/>
                </a:moveTo>
                <a:lnTo>
                  <a:pt x="3657" y="4002938"/>
                </a:lnTo>
                <a:lnTo>
                  <a:pt x="3657" y="4003548"/>
                </a:lnTo>
                <a:lnTo>
                  <a:pt x="3230270" y="4003548"/>
                </a:lnTo>
                <a:lnTo>
                  <a:pt x="3230270" y="4002938"/>
                </a:lnTo>
                <a:close/>
              </a:path>
              <a:path w="3234054" h="4006850">
                <a:moveTo>
                  <a:pt x="3230448" y="4003116"/>
                </a:moveTo>
                <a:lnTo>
                  <a:pt x="3230270" y="4003382"/>
                </a:lnTo>
                <a:lnTo>
                  <a:pt x="3230270" y="4003548"/>
                </a:lnTo>
                <a:lnTo>
                  <a:pt x="3230879" y="4003548"/>
                </a:lnTo>
                <a:lnTo>
                  <a:pt x="3230448" y="4003116"/>
                </a:lnTo>
                <a:close/>
              </a:path>
              <a:path w="3234054" h="4006850">
                <a:moveTo>
                  <a:pt x="3230879" y="4002938"/>
                </a:moveTo>
                <a:lnTo>
                  <a:pt x="3230448" y="4003116"/>
                </a:lnTo>
                <a:lnTo>
                  <a:pt x="3230879" y="4003548"/>
                </a:lnTo>
                <a:lnTo>
                  <a:pt x="3230879" y="4002938"/>
                </a:lnTo>
                <a:close/>
              </a:path>
              <a:path w="3234054" h="4006850">
                <a:moveTo>
                  <a:pt x="3233928" y="4002938"/>
                </a:moveTo>
                <a:lnTo>
                  <a:pt x="3230879" y="4002938"/>
                </a:lnTo>
                <a:lnTo>
                  <a:pt x="3230879" y="4003548"/>
                </a:lnTo>
                <a:lnTo>
                  <a:pt x="3233928" y="4003548"/>
                </a:lnTo>
                <a:lnTo>
                  <a:pt x="3233928" y="4002938"/>
                </a:lnTo>
                <a:close/>
              </a:path>
              <a:path w="3234054" h="4006850">
                <a:moveTo>
                  <a:pt x="3230270" y="3048"/>
                </a:moveTo>
                <a:lnTo>
                  <a:pt x="3230270" y="4003382"/>
                </a:lnTo>
                <a:lnTo>
                  <a:pt x="3230448" y="4003116"/>
                </a:lnTo>
                <a:lnTo>
                  <a:pt x="3230879" y="4002938"/>
                </a:lnTo>
                <a:lnTo>
                  <a:pt x="3233928" y="4002938"/>
                </a:lnTo>
                <a:lnTo>
                  <a:pt x="3233928" y="3657"/>
                </a:lnTo>
                <a:lnTo>
                  <a:pt x="3230714" y="3657"/>
                </a:lnTo>
                <a:lnTo>
                  <a:pt x="3230448" y="3479"/>
                </a:lnTo>
                <a:lnTo>
                  <a:pt x="3230270" y="3048"/>
                </a:lnTo>
                <a:close/>
              </a:path>
              <a:path w="3234054" h="4006850">
                <a:moveTo>
                  <a:pt x="3228606" y="4876"/>
                </a:moveTo>
                <a:lnTo>
                  <a:pt x="5054" y="5054"/>
                </a:lnTo>
                <a:lnTo>
                  <a:pt x="4876" y="5321"/>
                </a:lnTo>
                <a:lnTo>
                  <a:pt x="5054" y="4001541"/>
                </a:lnTo>
                <a:lnTo>
                  <a:pt x="5321" y="4001719"/>
                </a:lnTo>
                <a:lnTo>
                  <a:pt x="3228873" y="4001541"/>
                </a:lnTo>
                <a:lnTo>
                  <a:pt x="3229051" y="4001274"/>
                </a:lnTo>
                <a:lnTo>
                  <a:pt x="3229051" y="4001109"/>
                </a:lnTo>
                <a:lnTo>
                  <a:pt x="5486" y="4001109"/>
                </a:lnTo>
                <a:lnTo>
                  <a:pt x="5486" y="4000500"/>
                </a:lnTo>
                <a:lnTo>
                  <a:pt x="6096" y="4000500"/>
                </a:lnTo>
                <a:lnTo>
                  <a:pt x="6096" y="6096"/>
                </a:lnTo>
                <a:lnTo>
                  <a:pt x="5486" y="6096"/>
                </a:lnTo>
                <a:lnTo>
                  <a:pt x="5486" y="5486"/>
                </a:lnTo>
                <a:lnTo>
                  <a:pt x="3228873" y="5486"/>
                </a:lnTo>
                <a:lnTo>
                  <a:pt x="3228873" y="5054"/>
                </a:lnTo>
                <a:lnTo>
                  <a:pt x="3228606" y="4876"/>
                </a:lnTo>
                <a:close/>
              </a:path>
              <a:path w="3234054" h="4006850">
                <a:moveTo>
                  <a:pt x="6096" y="4000500"/>
                </a:moveTo>
                <a:lnTo>
                  <a:pt x="5486" y="4000500"/>
                </a:lnTo>
                <a:lnTo>
                  <a:pt x="5486" y="4001109"/>
                </a:lnTo>
                <a:lnTo>
                  <a:pt x="6096" y="4001109"/>
                </a:lnTo>
                <a:lnTo>
                  <a:pt x="6096" y="4000500"/>
                </a:lnTo>
                <a:close/>
              </a:path>
              <a:path w="3234054" h="4006850">
                <a:moveTo>
                  <a:pt x="3227832" y="4000500"/>
                </a:moveTo>
                <a:lnTo>
                  <a:pt x="6096" y="4000500"/>
                </a:lnTo>
                <a:lnTo>
                  <a:pt x="6096" y="4001109"/>
                </a:lnTo>
                <a:lnTo>
                  <a:pt x="3227832" y="4001109"/>
                </a:lnTo>
                <a:lnTo>
                  <a:pt x="3227832" y="4000500"/>
                </a:lnTo>
                <a:close/>
              </a:path>
              <a:path w="3234054" h="4006850">
                <a:moveTo>
                  <a:pt x="3228441" y="5486"/>
                </a:moveTo>
                <a:lnTo>
                  <a:pt x="3227832" y="5486"/>
                </a:lnTo>
                <a:lnTo>
                  <a:pt x="3227832" y="4001109"/>
                </a:lnTo>
                <a:lnTo>
                  <a:pt x="3228441" y="4001109"/>
                </a:lnTo>
                <a:lnTo>
                  <a:pt x="3228441" y="4000500"/>
                </a:lnTo>
                <a:lnTo>
                  <a:pt x="3229051" y="4000500"/>
                </a:lnTo>
                <a:lnTo>
                  <a:pt x="3228873" y="6096"/>
                </a:lnTo>
                <a:lnTo>
                  <a:pt x="3228441" y="6096"/>
                </a:lnTo>
                <a:lnTo>
                  <a:pt x="3228441" y="5486"/>
                </a:lnTo>
                <a:close/>
              </a:path>
              <a:path w="3234054" h="4006850">
                <a:moveTo>
                  <a:pt x="3229051" y="4000500"/>
                </a:moveTo>
                <a:lnTo>
                  <a:pt x="3228441" y="4000500"/>
                </a:lnTo>
                <a:lnTo>
                  <a:pt x="3228441" y="4001109"/>
                </a:lnTo>
                <a:lnTo>
                  <a:pt x="3229051" y="4001109"/>
                </a:lnTo>
                <a:lnTo>
                  <a:pt x="3229051" y="4000500"/>
                </a:lnTo>
                <a:close/>
              </a:path>
              <a:path w="3234054" h="4006850">
                <a:moveTo>
                  <a:pt x="6096" y="5486"/>
                </a:moveTo>
                <a:lnTo>
                  <a:pt x="5486" y="5486"/>
                </a:lnTo>
                <a:lnTo>
                  <a:pt x="5486" y="6096"/>
                </a:lnTo>
                <a:lnTo>
                  <a:pt x="6096" y="6096"/>
                </a:lnTo>
                <a:lnTo>
                  <a:pt x="6096" y="5486"/>
                </a:lnTo>
                <a:close/>
              </a:path>
              <a:path w="3234054" h="4006850">
                <a:moveTo>
                  <a:pt x="3227832" y="5486"/>
                </a:moveTo>
                <a:lnTo>
                  <a:pt x="6096" y="5486"/>
                </a:lnTo>
                <a:lnTo>
                  <a:pt x="6096" y="6096"/>
                </a:lnTo>
                <a:lnTo>
                  <a:pt x="3227832" y="6096"/>
                </a:lnTo>
                <a:lnTo>
                  <a:pt x="3227832" y="5486"/>
                </a:lnTo>
                <a:close/>
              </a:path>
              <a:path w="3234054" h="4006850">
                <a:moveTo>
                  <a:pt x="3228873" y="5486"/>
                </a:moveTo>
                <a:lnTo>
                  <a:pt x="3228441" y="5486"/>
                </a:lnTo>
                <a:lnTo>
                  <a:pt x="3228441" y="6096"/>
                </a:lnTo>
                <a:lnTo>
                  <a:pt x="3228873" y="6096"/>
                </a:lnTo>
                <a:lnTo>
                  <a:pt x="3228873" y="5486"/>
                </a:lnTo>
                <a:close/>
              </a:path>
              <a:path w="3234054" h="4006850">
                <a:moveTo>
                  <a:pt x="3048" y="3048"/>
                </a:moveTo>
                <a:lnTo>
                  <a:pt x="3048" y="3657"/>
                </a:lnTo>
                <a:lnTo>
                  <a:pt x="3479" y="3479"/>
                </a:lnTo>
                <a:lnTo>
                  <a:pt x="3048" y="3048"/>
                </a:lnTo>
                <a:close/>
              </a:path>
              <a:path w="3234054" h="4006850">
                <a:moveTo>
                  <a:pt x="3657" y="3213"/>
                </a:moveTo>
                <a:lnTo>
                  <a:pt x="3479" y="3479"/>
                </a:lnTo>
                <a:lnTo>
                  <a:pt x="3048" y="3657"/>
                </a:lnTo>
                <a:lnTo>
                  <a:pt x="3657" y="3657"/>
                </a:lnTo>
                <a:lnTo>
                  <a:pt x="3657" y="3213"/>
                </a:lnTo>
                <a:close/>
              </a:path>
              <a:path w="3234054" h="4006850">
                <a:moveTo>
                  <a:pt x="3230270" y="3048"/>
                </a:moveTo>
                <a:lnTo>
                  <a:pt x="3657" y="3048"/>
                </a:lnTo>
                <a:lnTo>
                  <a:pt x="3657" y="3657"/>
                </a:lnTo>
                <a:lnTo>
                  <a:pt x="3230270" y="3657"/>
                </a:lnTo>
                <a:lnTo>
                  <a:pt x="3230270" y="3048"/>
                </a:lnTo>
                <a:close/>
              </a:path>
              <a:path w="3234054" h="4006850">
                <a:moveTo>
                  <a:pt x="3230879" y="3048"/>
                </a:moveTo>
                <a:lnTo>
                  <a:pt x="3230448" y="3479"/>
                </a:lnTo>
                <a:lnTo>
                  <a:pt x="3230714" y="3657"/>
                </a:lnTo>
                <a:lnTo>
                  <a:pt x="3230879" y="3657"/>
                </a:lnTo>
                <a:lnTo>
                  <a:pt x="3230879" y="3048"/>
                </a:lnTo>
                <a:close/>
              </a:path>
              <a:path w="3234054" h="4006850">
                <a:moveTo>
                  <a:pt x="3233928" y="3048"/>
                </a:moveTo>
                <a:lnTo>
                  <a:pt x="3230879" y="3048"/>
                </a:lnTo>
                <a:lnTo>
                  <a:pt x="3230879" y="3657"/>
                </a:lnTo>
                <a:lnTo>
                  <a:pt x="3233928" y="3657"/>
                </a:lnTo>
                <a:lnTo>
                  <a:pt x="3233928" y="3048"/>
                </a:lnTo>
                <a:close/>
              </a:path>
              <a:path w="3234054" h="4006850">
                <a:moveTo>
                  <a:pt x="3231718" y="0"/>
                </a:moveTo>
                <a:lnTo>
                  <a:pt x="3048" y="0"/>
                </a:lnTo>
                <a:lnTo>
                  <a:pt x="3048" y="3048"/>
                </a:lnTo>
                <a:lnTo>
                  <a:pt x="3479" y="3479"/>
                </a:lnTo>
                <a:lnTo>
                  <a:pt x="3657" y="3213"/>
                </a:lnTo>
                <a:lnTo>
                  <a:pt x="3657" y="3048"/>
                </a:lnTo>
                <a:lnTo>
                  <a:pt x="3233928" y="3048"/>
                </a:lnTo>
                <a:lnTo>
                  <a:pt x="3233928" y="2209"/>
                </a:lnTo>
                <a:lnTo>
                  <a:pt x="3233585" y="1435"/>
                </a:lnTo>
                <a:lnTo>
                  <a:pt x="3232492" y="342"/>
                </a:lnTo>
                <a:lnTo>
                  <a:pt x="3231718" y="0"/>
                </a:lnTo>
                <a:close/>
              </a:path>
              <a:path w="3234054" h="4006850">
                <a:moveTo>
                  <a:pt x="3230879" y="3048"/>
                </a:moveTo>
                <a:lnTo>
                  <a:pt x="3230270" y="3048"/>
                </a:lnTo>
                <a:lnTo>
                  <a:pt x="3230448" y="3479"/>
                </a:lnTo>
                <a:lnTo>
                  <a:pt x="3230879" y="3048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684826" y="134517"/>
            <a:ext cx="130619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m</a:t>
            </a: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p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t</a:t>
            </a:r>
            <a:r>
              <a:rPr sz="1400" b="1" i="1" spc="-5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125" dirty="0">
                <a:latin typeface="FZLTZHB--B51-0"/>
                <a:cs typeface="FZLTZHB--B51-0"/>
              </a:rPr>
              <a:t>le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84826" y="390567"/>
            <a:ext cx="3175635" cy="376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80" dirty="0">
                <a:latin typeface="FZLTZHB--B51-0"/>
                <a:cs typeface="FZLTZHB--B51-0"/>
              </a:rPr>
              <a:t>.</a:t>
            </a:r>
            <a:r>
              <a:rPr sz="1400" b="1" spc="135" dirty="0">
                <a:latin typeface="FZLTZHB--B51-0"/>
                <a:cs typeface="FZLTZHB--B51-0"/>
              </a:rPr>
              <a:t>s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-160" dirty="0">
                <a:latin typeface="FZLTZHB--B51-0"/>
                <a:cs typeface="FZLTZHB--B51-0"/>
              </a:rPr>
              <a:t>up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55" dirty="0">
                <a:latin typeface="FZLTZHB--B51-0"/>
                <a:cs typeface="FZLTZHB--B51-0"/>
              </a:rPr>
              <a:t>65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50" dirty="0">
                <a:latin typeface="FZLTZHB--B51-0"/>
                <a:cs typeface="FZLTZHB--B51-0"/>
              </a:rPr>
              <a:t>3</a:t>
            </a:r>
            <a:r>
              <a:rPr sz="1400" b="1" spc="-160" dirty="0">
                <a:latin typeface="FZLTZHB--B51-0"/>
                <a:cs typeface="FZLTZHB--B51-0"/>
              </a:rPr>
              <a:t>5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up</a:t>
            </a:r>
            <a:r>
              <a:rPr sz="1400" b="1" spc="21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  <a:p>
            <a:pPr marL="12700" marR="694055" indent="-635">
              <a:lnSpc>
                <a:spcPct val="120000"/>
              </a:lnSpc>
            </a:pP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-</a:t>
            </a:r>
            <a:r>
              <a:rPr sz="1400" b="1" spc="-140" dirty="0">
                <a:latin typeface="FZLTZHB--B51-0"/>
                <a:cs typeface="FZLTZHB--B51-0"/>
              </a:rPr>
              <a:t>2</a:t>
            </a:r>
            <a:r>
              <a:rPr sz="1400" b="1" spc="-160" dirty="0">
                <a:latin typeface="FZLTZHB--B51-0"/>
                <a:cs typeface="FZLTZHB--B51-0"/>
              </a:rPr>
              <a:t>5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-235" dirty="0">
                <a:latin typeface="FZLTZHB--B51-0"/>
                <a:cs typeface="FZLTZHB--B51-0"/>
              </a:rPr>
              <a:t>do</a:t>
            </a:r>
            <a:r>
              <a:rPr sz="1400" b="1" spc="-330" dirty="0">
                <a:latin typeface="FZLTZHB--B51-0"/>
                <a:cs typeface="FZLTZHB--B51-0"/>
              </a:rPr>
              <a:t>w</a:t>
            </a:r>
            <a:r>
              <a:rPr sz="1400" b="1" spc="-165" dirty="0">
                <a:latin typeface="FZLTZHB--B51-0"/>
                <a:cs typeface="FZLTZHB--B51-0"/>
              </a:rPr>
              <a:t>n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95" dirty="0">
                <a:latin typeface="FZLTZHB--B51-0"/>
                <a:cs typeface="FZLTZHB--B51-0"/>
              </a:rPr>
              <a:t>si</a:t>
            </a:r>
            <a:r>
              <a:rPr sz="1400" b="1" spc="110" dirty="0">
                <a:latin typeface="FZLTZHB--B51-0"/>
                <a:cs typeface="FZLTZHB--B51-0"/>
              </a:rPr>
              <a:t>z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50" dirty="0">
                <a:latin typeface="FZLTZHB--B51-0"/>
                <a:cs typeface="FZLTZHB--B51-0"/>
              </a:rPr>
              <a:t>25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50" dirty="0">
                <a:latin typeface="FZLTZHB--B51-0"/>
                <a:cs typeface="FZLTZHB--B51-0"/>
              </a:rPr>
              <a:t>.</a:t>
            </a:r>
            <a:r>
              <a:rPr sz="1400" b="1" spc="85" dirty="0">
                <a:latin typeface="FZLTZHB--B51-0"/>
                <a:cs typeface="FZLTZHB--B51-0"/>
              </a:rPr>
              <a:t>p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-175" dirty="0">
                <a:latin typeface="FZLTZHB--B51-0"/>
                <a:cs typeface="FZLTZHB--B51-0"/>
              </a:rPr>
              <a:t>n</a:t>
            </a:r>
            <a:r>
              <a:rPr sz="1400" b="1" spc="60" dirty="0">
                <a:latin typeface="FZLTZHB--B51-0"/>
                <a:cs typeface="FZLTZHB--B51-0"/>
              </a:rPr>
              <a:t>co</a:t>
            </a:r>
            <a:r>
              <a:rPr sz="1400" b="1" spc="15" dirty="0">
                <a:latin typeface="FZLTZHB--B51-0"/>
                <a:cs typeface="FZLTZHB--B51-0"/>
              </a:rPr>
              <a:t>l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175" dirty="0">
                <a:latin typeface="FZLTZHB--B51-0"/>
                <a:cs typeface="FZLTZHB--B51-0"/>
              </a:rPr>
              <a:t>r</a:t>
            </a:r>
            <a:r>
              <a:rPr sz="1400" b="1" spc="204" dirty="0">
                <a:latin typeface="FZLTZHB--B51-0"/>
                <a:cs typeface="FZLTZHB--B51-0"/>
              </a:rPr>
              <a:t>(</a:t>
            </a:r>
            <a:r>
              <a:rPr sz="1400" b="1" spc="15" dirty="0">
                <a:solidFill>
                  <a:srgbClr val="1DB41D"/>
                </a:solidFill>
                <a:latin typeface="FZLTZHB--B51-0"/>
                <a:cs typeface="FZLTZHB--B51-0"/>
              </a:rPr>
              <a:t>"p</a:t>
            </a:r>
            <a:r>
              <a:rPr sz="1400" b="1" spc="-160" dirty="0">
                <a:solidFill>
                  <a:srgbClr val="1DB41D"/>
                </a:solidFill>
                <a:latin typeface="FZLTZHB--B51-0"/>
                <a:cs typeface="FZLTZHB--B51-0"/>
              </a:rPr>
              <a:t>u</a:t>
            </a:r>
            <a:r>
              <a:rPr sz="14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r</a:t>
            </a:r>
            <a:r>
              <a:rPr sz="1400" b="1" spc="25" dirty="0">
                <a:solidFill>
                  <a:srgbClr val="1DB41D"/>
                </a:solidFill>
                <a:latin typeface="FZLTZHB--B51-0"/>
                <a:cs typeface="FZLTZHB--B51-0"/>
              </a:rPr>
              <a:t>pl</a:t>
            </a:r>
            <a:r>
              <a:rPr sz="1400" b="1" spc="30" dirty="0">
                <a:solidFill>
                  <a:srgbClr val="1DB41D"/>
                </a:solidFill>
                <a:latin typeface="FZLTZHB--B51-0"/>
                <a:cs typeface="FZLTZHB--B51-0"/>
              </a:rPr>
              <a:t>e</a:t>
            </a:r>
            <a:r>
              <a:rPr sz="1400" b="1" spc="20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-120" dirty="0">
                <a:latin typeface="FZLTZHB--B51-0"/>
                <a:cs typeface="FZLTZHB--B51-0"/>
              </a:rPr>
              <a:t>se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h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85" dirty="0">
                <a:latin typeface="FZLTZHB--B51-0"/>
                <a:cs typeface="FZLTZHB--B51-0"/>
              </a:rPr>
              <a:t>-</a:t>
            </a:r>
            <a:r>
              <a:rPr sz="1400" b="1" spc="-165" dirty="0">
                <a:latin typeface="FZLTZHB--B51-0"/>
                <a:cs typeface="FZLTZHB--B51-0"/>
              </a:rPr>
              <a:t>40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405765" marR="694055" indent="-393700">
              <a:lnSpc>
                <a:spcPct val="120000"/>
              </a:lnSpc>
            </a:pPr>
            <a:r>
              <a:rPr sz="1400" b="1" i="1" spc="-80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o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r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spc="405" dirty="0">
                <a:latin typeface="FZLTZHB--B51-0"/>
                <a:cs typeface="FZLTZHB--B51-0"/>
              </a:rPr>
              <a:t>i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1400" b="1" i="1" spc="-75" dirty="0">
                <a:solidFill>
                  <a:srgbClr val="FF7700"/>
                </a:solidFill>
                <a:latin typeface="Menlo"/>
                <a:cs typeface="Menlo"/>
              </a:rPr>
              <a:t>n</a:t>
            </a:r>
            <a:r>
              <a:rPr sz="1400" b="1" i="1" spc="-7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1400" b="1" dirty="0">
                <a:solidFill>
                  <a:srgbClr val="900090"/>
                </a:solidFill>
                <a:latin typeface="FZLTZHB--B51-0"/>
                <a:cs typeface="FZLTZHB--B51-0"/>
              </a:rPr>
              <a:t>r</a:t>
            </a:r>
            <a:r>
              <a:rPr sz="1400" b="1" spc="15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1400" b="1" spc="-165" dirty="0">
                <a:solidFill>
                  <a:srgbClr val="900090"/>
                </a:solidFill>
                <a:latin typeface="FZLTZHB--B51-0"/>
                <a:cs typeface="FZLTZHB--B51-0"/>
              </a:rPr>
              <a:t>ng</a:t>
            </a:r>
            <a:r>
              <a:rPr sz="1400" b="1" spc="-155" dirty="0">
                <a:solidFill>
                  <a:srgbClr val="900090"/>
                </a:solidFill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4</a:t>
            </a:r>
            <a:r>
              <a:rPr sz="1400" b="1" spc="220" dirty="0">
                <a:latin typeface="FZLTZHB--B51-0"/>
                <a:cs typeface="FZLTZHB--B51-0"/>
              </a:rPr>
              <a:t>)</a:t>
            </a:r>
            <a:r>
              <a:rPr sz="1400" b="1" spc="300" dirty="0">
                <a:latin typeface="FZLTZHB--B51-0"/>
                <a:cs typeface="FZLTZHB--B51-0"/>
              </a:rPr>
              <a:t>:</a:t>
            </a:r>
            <a:r>
              <a:rPr sz="1400" b="1" spc="245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ur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75" dirty="0">
                <a:latin typeface="FZLTZHB--B51-0"/>
                <a:cs typeface="FZLTZHB--B51-0"/>
              </a:rPr>
              <a:t>l</a:t>
            </a:r>
            <a:r>
              <a:rPr sz="1400" b="1" spc="170" dirty="0">
                <a:latin typeface="FZLTZHB--B51-0"/>
                <a:cs typeface="FZLTZHB--B51-0"/>
              </a:rPr>
              <a:t>e</a:t>
            </a:r>
            <a:r>
              <a:rPr sz="1400" b="1" spc="95" dirty="0">
                <a:latin typeface="FZLTZHB--B51-0"/>
                <a:cs typeface="FZLTZHB--B51-0"/>
              </a:rPr>
              <a:t>.c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spc="185" dirty="0">
                <a:latin typeface="FZLTZHB--B51-0"/>
                <a:cs typeface="FZLTZHB--B51-0"/>
              </a:rPr>
              <a:t>rc</a:t>
            </a:r>
            <a:r>
              <a:rPr sz="1400" b="1" spc="85" dirty="0">
                <a:latin typeface="FZLTZHB--B51-0"/>
                <a:cs typeface="FZLTZHB--B51-0"/>
              </a:rPr>
              <a:t>l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10" dirty="0">
                <a:latin typeface="FZLTZHB--B51-0"/>
                <a:cs typeface="FZLTZHB--B51-0"/>
              </a:rPr>
              <a:t>(</a:t>
            </a:r>
            <a:r>
              <a:rPr sz="1400" b="1" spc="35" dirty="0">
                <a:latin typeface="FZLTZHB--B51-0"/>
                <a:cs typeface="FZLTZHB--B51-0"/>
              </a:rPr>
              <a:t>4</a:t>
            </a:r>
            <a:r>
              <a:rPr sz="1400" b="1" spc="95" dirty="0">
                <a:latin typeface="FZLTZHB--B51-0"/>
                <a:cs typeface="FZLTZHB--B51-0"/>
              </a:rPr>
              <a:t>0</a:t>
            </a:r>
            <a:r>
              <a:rPr sz="1400" b="1" spc="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80" dirty="0">
                <a:latin typeface="FZLTZHB--B51-0"/>
                <a:cs typeface="FZLTZHB--B51-0"/>
              </a:rPr>
              <a:t>8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endParaRPr sz="1400">
              <a:latin typeface="FZLTZHB--B51-0"/>
              <a:cs typeface="FZLTZHB--B51-0"/>
            </a:endParaRPr>
          </a:p>
          <a:p>
            <a:pPr marL="12700" marR="596265" indent="393065">
              <a:lnSpc>
                <a:spcPct val="120000"/>
              </a:lnSpc>
            </a:pP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ur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75" dirty="0">
                <a:latin typeface="FZLTZHB--B51-0"/>
                <a:cs typeface="FZLTZHB--B51-0"/>
              </a:rPr>
              <a:t>l</a:t>
            </a:r>
            <a:r>
              <a:rPr sz="1400" b="1" spc="170" dirty="0">
                <a:latin typeface="FZLTZHB--B51-0"/>
                <a:cs typeface="FZLTZHB--B51-0"/>
              </a:rPr>
              <a:t>e</a:t>
            </a:r>
            <a:r>
              <a:rPr sz="1400" b="1" spc="95" dirty="0">
                <a:latin typeface="FZLTZHB--B51-0"/>
                <a:cs typeface="FZLTZHB--B51-0"/>
              </a:rPr>
              <a:t>.c</a:t>
            </a:r>
            <a:r>
              <a:rPr sz="1400" b="1" spc="400" dirty="0">
                <a:latin typeface="FZLTZHB--B51-0"/>
                <a:cs typeface="FZLTZHB--B51-0"/>
              </a:rPr>
              <a:t>i</a:t>
            </a:r>
            <a:r>
              <a:rPr sz="1400" b="1" spc="185" dirty="0">
                <a:latin typeface="FZLTZHB--B51-0"/>
                <a:cs typeface="FZLTZHB--B51-0"/>
              </a:rPr>
              <a:t>rc</a:t>
            </a:r>
            <a:r>
              <a:rPr sz="1400" b="1" spc="85" dirty="0">
                <a:latin typeface="FZLTZHB--B51-0"/>
                <a:cs typeface="FZLTZHB--B51-0"/>
              </a:rPr>
              <a:t>l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75" dirty="0">
                <a:latin typeface="FZLTZHB--B51-0"/>
                <a:cs typeface="FZLTZHB--B51-0"/>
              </a:rPr>
              <a:t>-4</a:t>
            </a:r>
            <a:r>
              <a:rPr sz="1400" b="1" spc="105" dirty="0">
                <a:latin typeface="FZLTZHB--B51-0"/>
                <a:cs typeface="FZLTZHB--B51-0"/>
              </a:rPr>
              <a:t>0</a:t>
            </a:r>
            <a:r>
              <a:rPr sz="1400" b="1" spc="4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8</a:t>
            </a:r>
            <a:r>
              <a:rPr sz="1400" b="1" spc="-180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70" dirty="0">
                <a:latin typeface="FZLTZHB--B51-0"/>
                <a:cs typeface="FZLTZHB--B51-0"/>
              </a:rPr>
              <a:t>.</a:t>
            </a:r>
            <a:r>
              <a:rPr sz="1400" b="1" spc="114" dirty="0">
                <a:latin typeface="FZLTZHB--B51-0"/>
                <a:cs typeface="FZLTZHB--B51-0"/>
              </a:rPr>
              <a:t>c</a:t>
            </a:r>
            <a:r>
              <a:rPr sz="1400" b="1" spc="409" dirty="0">
                <a:latin typeface="FZLTZHB--B51-0"/>
                <a:cs typeface="FZLTZHB--B51-0"/>
              </a:rPr>
              <a:t>i</a:t>
            </a:r>
            <a:r>
              <a:rPr sz="1400" b="1" spc="165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cl</a:t>
            </a:r>
            <a:r>
              <a:rPr sz="1400" b="1" spc="45" dirty="0">
                <a:latin typeface="FZLTZHB--B51-0"/>
                <a:cs typeface="FZLTZHB--B51-0"/>
              </a:rPr>
              <a:t>e</a:t>
            </a:r>
            <a:r>
              <a:rPr sz="1400" b="1" spc="30" dirty="0">
                <a:latin typeface="FZLTZHB--B51-0"/>
                <a:cs typeface="FZLTZHB--B51-0"/>
              </a:rPr>
              <a:t>(4</a:t>
            </a:r>
            <a:r>
              <a:rPr sz="1400" b="1" spc="-175" dirty="0">
                <a:latin typeface="FZLTZHB--B51-0"/>
                <a:cs typeface="FZLTZHB--B51-0"/>
              </a:rPr>
              <a:t>0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170" dirty="0">
                <a:latin typeface="FZLTZHB--B51-0"/>
                <a:cs typeface="FZLTZHB--B51-0"/>
              </a:rPr>
              <a:t>8</a:t>
            </a:r>
            <a:r>
              <a:rPr sz="1400" b="1" spc="-180" dirty="0">
                <a:latin typeface="FZLTZHB--B51-0"/>
                <a:cs typeface="FZLTZHB--B51-0"/>
              </a:rPr>
              <a:t>0</a:t>
            </a:r>
            <a:r>
              <a:rPr sz="1400" b="1" spc="340" dirty="0">
                <a:latin typeface="FZLTZHB--B51-0"/>
                <a:cs typeface="FZLTZHB--B51-0"/>
              </a:rPr>
              <a:t>/</a:t>
            </a:r>
            <a:r>
              <a:rPr sz="1400" b="1" spc="40" dirty="0">
                <a:latin typeface="FZLTZHB--B51-0"/>
                <a:cs typeface="FZLTZHB--B51-0"/>
              </a:rPr>
              <a:t>2)</a:t>
            </a:r>
            <a:r>
              <a:rPr sz="1400" b="1" spc="25" dirty="0">
                <a:latin typeface="FZLTZHB--B51-0"/>
                <a:cs typeface="FZLTZHB--B51-0"/>
              </a:rPr>
              <a:t> 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40" dirty="0">
                <a:latin typeface="FZLTZHB--B51-0"/>
                <a:cs typeface="FZLTZHB--B51-0"/>
              </a:rPr>
              <a:t>t</a:t>
            </a:r>
            <a:r>
              <a:rPr sz="1400" b="1" spc="5" dirty="0">
                <a:latin typeface="FZLTZHB--B51-0"/>
                <a:cs typeface="FZLTZHB--B51-0"/>
              </a:rPr>
              <a:t>u</a:t>
            </a:r>
            <a:r>
              <a:rPr sz="1400" b="1" spc="-5" dirty="0">
                <a:latin typeface="FZLTZHB--B51-0"/>
                <a:cs typeface="FZLTZHB--B51-0"/>
              </a:rPr>
              <a:t>r</a:t>
            </a:r>
            <a:r>
              <a:rPr sz="1400" b="1" spc="250" dirty="0">
                <a:latin typeface="FZLTZHB--B51-0"/>
                <a:cs typeface="FZLTZHB--B51-0"/>
              </a:rPr>
              <a:t>t</a:t>
            </a:r>
            <a:r>
              <a:rPr sz="1400" b="1" spc="400" dirty="0">
                <a:latin typeface="FZLTZHB--B51-0"/>
                <a:cs typeface="FZLTZHB--B51-0"/>
              </a:rPr>
              <a:t>l</a:t>
            </a:r>
            <a:r>
              <a:rPr sz="1400" b="1" spc="-155" dirty="0">
                <a:latin typeface="FZLTZHB--B51-0"/>
                <a:cs typeface="FZLTZHB--B51-0"/>
              </a:rPr>
              <a:t>e</a:t>
            </a:r>
            <a:r>
              <a:rPr sz="1400" b="1" spc="70" dirty="0">
                <a:latin typeface="FZLTZHB--B51-0"/>
                <a:cs typeface="FZLTZHB--B51-0"/>
              </a:rPr>
              <a:t>.</a:t>
            </a:r>
            <a:r>
              <a:rPr sz="1400" b="1" spc="114" dirty="0">
                <a:latin typeface="FZLTZHB--B51-0"/>
                <a:cs typeface="FZLTZHB--B51-0"/>
              </a:rPr>
              <a:t>c</a:t>
            </a:r>
            <a:r>
              <a:rPr sz="1400" b="1" spc="220" dirty="0">
                <a:latin typeface="FZLTZHB--B51-0"/>
                <a:cs typeface="FZLTZHB--B51-0"/>
              </a:rPr>
              <a:t>i</a:t>
            </a:r>
            <a:r>
              <a:rPr sz="1400" b="1" spc="350" dirty="0">
                <a:latin typeface="FZLTZHB--B51-0"/>
                <a:cs typeface="FZLTZHB--B51-0"/>
              </a:rPr>
              <a:t>r</a:t>
            </a:r>
            <a:r>
              <a:rPr sz="1400" b="1" spc="40" dirty="0">
                <a:latin typeface="FZLTZHB--B51-0"/>
                <a:cs typeface="FZLTZHB--B51-0"/>
              </a:rPr>
              <a:t>cl</a:t>
            </a:r>
            <a:r>
              <a:rPr sz="1400" b="1" spc="45" dirty="0">
                <a:latin typeface="FZLTZHB--B51-0"/>
                <a:cs typeface="FZLTZHB--B51-0"/>
              </a:rPr>
              <a:t>e</a:t>
            </a:r>
            <a:r>
              <a:rPr sz="1400" b="1" spc="130" dirty="0">
                <a:latin typeface="FZLTZHB--B51-0"/>
                <a:cs typeface="FZLTZHB--B51-0"/>
              </a:rPr>
              <a:t>(1</a:t>
            </a:r>
            <a:r>
              <a:rPr sz="1400" b="1" spc="-165" dirty="0">
                <a:latin typeface="FZLTZHB--B51-0"/>
                <a:cs typeface="FZLTZHB--B51-0"/>
              </a:rPr>
              <a:t>6</a:t>
            </a:r>
            <a:r>
              <a:rPr sz="1400" b="1" spc="315" dirty="0">
                <a:latin typeface="FZLTZHB--B51-0"/>
                <a:cs typeface="FZLTZHB--B51-0"/>
              </a:rPr>
              <a:t>,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-55" dirty="0">
                <a:latin typeface="FZLTZHB--B51-0"/>
                <a:cs typeface="FZLTZHB--B51-0"/>
              </a:rPr>
              <a:t>1</a:t>
            </a:r>
            <a:r>
              <a:rPr sz="1400" b="1" spc="-85" dirty="0">
                <a:latin typeface="FZLTZHB--B51-0"/>
                <a:cs typeface="FZLTZHB--B51-0"/>
              </a:rPr>
              <a:t>8</a:t>
            </a:r>
            <a:r>
              <a:rPr sz="1400" b="1" spc="-165" dirty="0">
                <a:latin typeface="FZLTZHB--B51-0"/>
                <a:cs typeface="FZLTZHB--B51-0"/>
              </a:rPr>
              <a:t>0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35" dirty="0">
                <a:latin typeface="FZLTZHB--B51-0"/>
                <a:cs typeface="FZLTZHB--B51-0"/>
              </a:rPr>
              <a:t>f</a:t>
            </a:r>
            <a:r>
              <a:rPr sz="1400" b="1" spc="80" dirty="0">
                <a:latin typeface="FZLTZHB--B51-0"/>
                <a:cs typeface="FZLTZHB--B51-0"/>
              </a:rPr>
              <a:t>d</a:t>
            </a:r>
            <a:r>
              <a:rPr sz="1400" b="1" spc="210" dirty="0">
                <a:latin typeface="FZLTZHB--B51-0"/>
                <a:cs typeface="FZLTZHB--B51-0"/>
              </a:rPr>
              <a:t>(</a:t>
            </a:r>
            <a:r>
              <a:rPr sz="1400" b="1" spc="-165" dirty="0">
                <a:latin typeface="FZLTZHB--B51-0"/>
                <a:cs typeface="FZLTZHB--B51-0"/>
              </a:rPr>
              <a:t>4</a:t>
            </a:r>
            <a:r>
              <a:rPr sz="1400" b="1" spc="-170" dirty="0">
                <a:latin typeface="FZLTZHB--B51-0"/>
                <a:cs typeface="FZLTZHB--B51-0"/>
              </a:rPr>
              <a:t>0</a:t>
            </a:r>
            <a:r>
              <a:rPr sz="1400" b="1" dirty="0">
                <a:latin typeface="FZLTZHB--B51-0"/>
                <a:cs typeface="FZLTZHB--B51-0"/>
              </a:rPr>
              <a:t>  </a:t>
            </a:r>
            <a:r>
              <a:rPr sz="1400" b="1" spc="114" dirty="0">
                <a:latin typeface="FZLTZHB--B51-0"/>
                <a:cs typeface="FZLTZHB--B51-0"/>
              </a:rPr>
              <a:t>*</a:t>
            </a:r>
            <a:r>
              <a:rPr sz="1400" b="1" dirty="0">
                <a:latin typeface="FZLTZHB--B51-0"/>
                <a:cs typeface="FZLTZHB--B51-0"/>
              </a:rPr>
              <a:t> </a:t>
            </a:r>
            <a:r>
              <a:rPr sz="1400" b="1" spc="10" dirty="0">
                <a:latin typeface="FZLTZHB--B51-0"/>
                <a:cs typeface="FZLTZHB--B51-0"/>
              </a:rPr>
              <a:t> </a:t>
            </a:r>
            <a:r>
              <a:rPr sz="1400" b="1" spc="-150" dirty="0">
                <a:latin typeface="FZLTZHB--B51-0"/>
                <a:cs typeface="FZLTZHB--B51-0"/>
              </a:rPr>
              <a:t>2</a:t>
            </a:r>
            <a:r>
              <a:rPr sz="1400" b="1" spc="340" dirty="0">
                <a:latin typeface="FZLTZHB--B51-0"/>
                <a:cs typeface="FZLTZHB--B51-0"/>
              </a:rPr>
              <a:t>/</a:t>
            </a:r>
            <a:r>
              <a:rPr sz="1400" b="1" spc="-160" dirty="0">
                <a:latin typeface="FZLTZHB--B51-0"/>
                <a:cs typeface="FZLTZHB--B51-0"/>
              </a:rPr>
              <a:t>3</a:t>
            </a:r>
            <a:r>
              <a:rPr sz="1400" b="1" spc="215" dirty="0">
                <a:latin typeface="FZLTZHB--B51-0"/>
                <a:cs typeface="FZLTZHB--B51-0"/>
              </a:rPr>
              <a:t>)</a:t>
            </a:r>
            <a:r>
              <a:rPr sz="1400" b="1" spc="150" dirty="0">
                <a:latin typeface="FZLTZHB--B51-0"/>
                <a:cs typeface="FZLTZHB--B51-0"/>
              </a:rPr>
              <a:t> </a:t>
            </a:r>
            <a:r>
              <a:rPr sz="1400" b="1" spc="25" dirty="0">
                <a:latin typeface="FZLTZHB--B51-0"/>
                <a:cs typeface="FZLTZHB--B51-0"/>
              </a:rPr>
              <a:t>t</a:t>
            </a:r>
            <a:r>
              <a:rPr sz="1400" b="1" spc="55" dirty="0">
                <a:latin typeface="FZLTZHB--B51-0"/>
                <a:cs typeface="FZLTZHB--B51-0"/>
              </a:rPr>
              <a:t>u</a:t>
            </a:r>
            <a:r>
              <a:rPr sz="1400" b="1" spc="215" dirty="0">
                <a:latin typeface="FZLTZHB--B51-0"/>
                <a:cs typeface="FZLTZHB--B51-0"/>
              </a:rPr>
              <a:t>r</a:t>
            </a:r>
            <a:r>
              <a:rPr sz="1400" b="1" spc="195" dirty="0">
                <a:latin typeface="FZLTZHB--B51-0"/>
                <a:cs typeface="FZLTZHB--B51-0"/>
              </a:rPr>
              <a:t>t</a:t>
            </a:r>
            <a:r>
              <a:rPr sz="1400" b="1" spc="65" dirty="0">
                <a:latin typeface="FZLTZHB--B51-0"/>
                <a:cs typeface="FZLTZHB--B51-0"/>
              </a:rPr>
              <a:t>l</a:t>
            </a:r>
            <a:r>
              <a:rPr sz="1400" b="1" spc="180" dirty="0">
                <a:latin typeface="FZLTZHB--B51-0"/>
                <a:cs typeface="FZLTZHB--B51-0"/>
              </a:rPr>
              <a:t>e</a:t>
            </a:r>
            <a:r>
              <a:rPr sz="1400" b="1" spc="305" dirty="0">
                <a:latin typeface="FZLTZHB--B51-0"/>
                <a:cs typeface="FZLTZHB--B51-0"/>
              </a:rPr>
              <a:t>.</a:t>
            </a:r>
            <a:r>
              <a:rPr sz="1400" b="1" spc="-165" dirty="0">
                <a:latin typeface="FZLTZHB--B51-0"/>
                <a:cs typeface="FZLTZHB--B51-0"/>
              </a:rPr>
              <a:t>d</a:t>
            </a:r>
            <a:r>
              <a:rPr sz="1400" b="1" spc="-150" dirty="0">
                <a:latin typeface="FZLTZHB--B51-0"/>
                <a:cs typeface="FZLTZHB--B51-0"/>
              </a:rPr>
              <a:t>o</a:t>
            </a:r>
            <a:r>
              <a:rPr sz="1400" b="1" spc="-170" dirty="0">
                <a:latin typeface="FZLTZHB--B51-0"/>
                <a:cs typeface="FZLTZHB--B51-0"/>
              </a:rPr>
              <a:t>n</a:t>
            </a:r>
            <a:r>
              <a:rPr sz="1400" b="1" spc="-160" dirty="0">
                <a:latin typeface="FZLTZHB--B51-0"/>
                <a:cs typeface="FZLTZHB--B51-0"/>
              </a:rPr>
              <a:t>e</a:t>
            </a:r>
            <a:r>
              <a:rPr sz="1400" b="1" spc="220" dirty="0">
                <a:latin typeface="FZLTZHB--B51-0"/>
                <a:cs typeface="FZLTZHB--B51-0"/>
              </a:rPr>
              <a:t>()</a:t>
            </a:r>
            <a:endParaRPr sz="1400">
              <a:latin typeface="FZLTZHB--B51-0"/>
              <a:cs typeface="FZLTZHB--B51-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91328" y="1420368"/>
            <a:ext cx="2965703" cy="1732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315" y="2302972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787" y="1566752"/>
            <a:ext cx="6823709" cy="2323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for</a:t>
            </a:r>
            <a:r>
              <a:rPr sz="2400" b="1" spc="-85" dirty="0">
                <a:latin typeface="Arial"/>
                <a:cs typeface="Arial"/>
              </a:rPr>
              <a:t>…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400" b="1" i="1" spc="-71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dirty="0">
                <a:latin typeface="Heiti SC"/>
                <a:cs typeface="Heiti SC"/>
              </a:rPr>
              <a:t>遍历循环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计数、字符串、列表、文件</a:t>
            </a:r>
            <a:r>
              <a:rPr sz="2400" b="1" spc="-9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while</a:t>
            </a:r>
            <a:r>
              <a:rPr sz="2400" b="1" dirty="0">
                <a:latin typeface="Heiti SC"/>
                <a:cs typeface="Heiti SC"/>
              </a:rPr>
              <a:t>无限循环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007EDE"/>
              </a:buClr>
              <a:buFont typeface="Arial"/>
              <a:buChar char="-"/>
            </a:pPr>
            <a:endParaRPr sz="2000">
              <a:latin typeface="Times New Roman"/>
              <a:cs typeface="Times New Roman"/>
            </a:endParaRPr>
          </a:p>
          <a:p>
            <a:pPr marL="236220" indent="-223520">
              <a:lnSpc>
                <a:spcPct val="100000"/>
              </a:lnSpc>
              <a:buClr>
                <a:srgbClr val="007EDE"/>
              </a:buClr>
              <a:buFont typeface="Arial"/>
              <a:buChar char="-"/>
              <a:tabLst>
                <a:tab pos="236854" algn="l"/>
              </a:tabLst>
            </a:pP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continue</a:t>
            </a:r>
            <a:r>
              <a:rPr sz="2400" b="1" dirty="0">
                <a:latin typeface="Heiti SC"/>
                <a:cs typeface="Heiti SC"/>
              </a:rPr>
              <a:t>和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</a:t>
            </a:r>
            <a:r>
              <a:rPr sz="2400" b="1" i="1" spc="-120" dirty="0">
                <a:solidFill>
                  <a:srgbClr val="FF7700"/>
                </a:solidFill>
                <a:latin typeface="Menlo"/>
                <a:cs typeface="Menlo"/>
              </a:rPr>
              <a:t>a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k</a:t>
            </a:r>
            <a:r>
              <a:rPr sz="2400" b="1" dirty="0">
                <a:latin typeface="Heiti SC"/>
                <a:cs typeface="Heiti SC"/>
              </a:rPr>
              <a:t>保留字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9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退出当前循环层次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循环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的高级用法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与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break</a:t>
            </a:r>
            <a:r>
              <a:rPr sz="2400" b="1" dirty="0">
                <a:latin typeface="Heiti SC"/>
                <a:cs typeface="Heiti SC"/>
              </a:rPr>
              <a:t>有关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3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1" y="4186649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24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49" y="3524309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59" y="698017"/>
                </a:lnTo>
              </a:path>
            </a:pathLst>
          </a:custGeom>
          <a:ln w="2857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384" y="3524338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42"/>
                </a:moveTo>
                <a:lnTo>
                  <a:pt x="525119" y="0"/>
                </a:lnTo>
                <a:lnTo>
                  <a:pt x="530860" y="263855"/>
                </a:lnTo>
                <a:lnTo>
                  <a:pt x="5753" y="275285"/>
                </a:lnTo>
                <a:lnTo>
                  <a:pt x="0" y="1144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86" y="3534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52" y="3529076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81" y="352710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6021" y="359128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503" y="359005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29" y="366018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92" y="365891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30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31" y="365999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48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47" y="359212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81" y="3726009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280" y="371933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16" y="0"/>
                </a:moveTo>
                <a:lnTo>
                  <a:pt x="0" y="2501"/>
                </a:lnTo>
                <a:lnTo>
                  <a:pt x="1765" y="60375"/>
                </a:lnTo>
                <a:lnTo>
                  <a:pt x="83781" y="57886"/>
                </a:lnTo>
                <a:lnTo>
                  <a:pt x="8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01" y="3725354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01"/>
                </a:moveTo>
                <a:lnTo>
                  <a:pt x="82016" y="0"/>
                </a:lnTo>
                <a:lnTo>
                  <a:pt x="83781" y="57886"/>
                </a:lnTo>
                <a:lnTo>
                  <a:pt x="1765" y="60375"/>
                </a:lnTo>
                <a:lnTo>
                  <a:pt x="0" y="2501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82836" y="543063"/>
            <a:ext cx="287401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Arial Unicode MS"/>
                <a:cs typeface="Arial Unicode MS"/>
              </a:rPr>
              <a:t>程序的循环结构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30160" y="3936878"/>
            <a:ext cx="875365" cy="8057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8877" y="1105616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210" y="627621"/>
                </a:moveTo>
                <a:lnTo>
                  <a:pt x="120573" y="839266"/>
                </a:lnTo>
                <a:lnTo>
                  <a:pt x="217703" y="1113535"/>
                </a:lnTo>
                <a:lnTo>
                  <a:pt x="266801" y="1096149"/>
                </a:lnTo>
                <a:lnTo>
                  <a:pt x="184581" y="863968"/>
                </a:lnTo>
                <a:lnTo>
                  <a:pt x="684021" y="687095"/>
                </a:lnTo>
                <a:lnTo>
                  <a:pt x="739273" y="687095"/>
                </a:lnTo>
                <a:lnTo>
                  <a:pt x="718210" y="627621"/>
                </a:lnTo>
                <a:close/>
              </a:path>
              <a:path w="1558925" h="1113789">
                <a:moveTo>
                  <a:pt x="605040" y="756119"/>
                </a:moveTo>
                <a:lnTo>
                  <a:pt x="290791" y="867397"/>
                </a:lnTo>
                <a:lnTo>
                  <a:pt x="340715" y="1008392"/>
                </a:lnTo>
                <a:lnTo>
                  <a:pt x="388416" y="991501"/>
                </a:lnTo>
                <a:lnTo>
                  <a:pt x="378726" y="964145"/>
                </a:lnTo>
                <a:lnTo>
                  <a:pt x="485702" y="926261"/>
                </a:lnTo>
                <a:lnTo>
                  <a:pt x="365315" y="926261"/>
                </a:lnTo>
                <a:lnTo>
                  <a:pt x="351904" y="888390"/>
                </a:lnTo>
                <a:lnTo>
                  <a:pt x="570763" y="810882"/>
                </a:lnTo>
                <a:lnTo>
                  <a:pt x="624437" y="810882"/>
                </a:lnTo>
                <a:lnTo>
                  <a:pt x="605040" y="756119"/>
                </a:lnTo>
                <a:close/>
              </a:path>
              <a:path w="1558925" h="1113789">
                <a:moveTo>
                  <a:pt x="739273" y="687095"/>
                </a:moveTo>
                <a:lnTo>
                  <a:pt x="684021" y="687095"/>
                </a:lnTo>
                <a:lnTo>
                  <a:pt x="734795" y="831353"/>
                </a:lnTo>
                <a:lnTo>
                  <a:pt x="736237" y="842535"/>
                </a:lnTo>
                <a:lnTo>
                  <a:pt x="709674" y="877329"/>
                </a:lnTo>
                <a:lnTo>
                  <a:pt x="671009" y="891516"/>
                </a:lnTo>
                <a:lnTo>
                  <a:pt x="659042" y="895795"/>
                </a:lnTo>
                <a:lnTo>
                  <a:pt x="646856" y="900514"/>
                </a:lnTo>
                <a:lnTo>
                  <a:pt x="634517" y="905781"/>
                </a:lnTo>
                <a:lnTo>
                  <a:pt x="622089" y="911704"/>
                </a:lnTo>
                <a:lnTo>
                  <a:pt x="628887" y="922497"/>
                </a:lnTo>
                <a:lnTo>
                  <a:pt x="636221" y="932679"/>
                </a:lnTo>
                <a:lnTo>
                  <a:pt x="644630" y="942088"/>
                </a:lnTo>
                <a:lnTo>
                  <a:pt x="654657" y="950564"/>
                </a:lnTo>
                <a:lnTo>
                  <a:pt x="665051" y="947318"/>
                </a:lnTo>
                <a:lnTo>
                  <a:pt x="725485" y="926047"/>
                </a:lnTo>
                <a:lnTo>
                  <a:pt x="763591" y="907843"/>
                </a:lnTo>
                <a:lnTo>
                  <a:pt x="789681" y="872996"/>
                </a:lnTo>
                <a:lnTo>
                  <a:pt x="792328" y="850763"/>
                </a:lnTo>
                <a:lnTo>
                  <a:pt x="791051" y="838445"/>
                </a:lnTo>
                <a:lnTo>
                  <a:pt x="788041" y="825324"/>
                </a:lnTo>
                <a:lnTo>
                  <a:pt x="783297" y="811402"/>
                </a:lnTo>
                <a:lnTo>
                  <a:pt x="739273" y="687095"/>
                </a:lnTo>
                <a:close/>
              </a:path>
              <a:path w="1558925" h="1113789">
                <a:moveTo>
                  <a:pt x="624437" y="810882"/>
                </a:moveTo>
                <a:lnTo>
                  <a:pt x="570763" y="810882"/>
                </a:lnTo>
                <a:lnTo>
                  <a:pt x="584174" y="848766"/>
                </a:lnTo>
                <a:lnTo>
                  <a:pt x="365315" y="926261"/>
                </a:lnTo>
                <a:lnTo>
                  <a:pt x="485702" y="926261"/>
                </a:lnTo>
                <a:lnTo>
                  <a:pt x="645286" y="869746"/>
                </a:lnTo>
                <a:lnTo>
                  <a:pt x="624437" y="810882"/>
                </a:lnTo>
                <a:close/>
              </a:path>
              <a:path w="1558925" h="1113789">
                <a:moveTo>
                  <a:pt x="1160888" y="401688"/>
                </a:moveTo>
                <a:lnTo>
                  <a:pt x="1059751" y="401688"/>
                </a:lnTo>
                <a:lnTo>
                  <a:pt x="1061879" y="423146"/>
                </a:lnTo>
                <a:lnTo>
                  <a:pt x="1062750" y="444739"/>
                </a:lnTo>
                <a:lnTo>
                  <a:pt x="1060743" y="487222"/>
                </a:lnTo>
                <a:lnTo>
                  <a:pt x="1053720" y="529692"/>
                </a:lnTo>
                <a:lnTo>
                  <a:pt x="1041684" y="571964"/>
                </a:lnTo>
                <a:lnTo>
                  <a:pt x="1024635" y="614038"/>
                </a:lnTo>
                <a:lnTo>
                  <a:pt x="1002574" y="655914"/>
                </a:lnTo>
                <a:lnTo>
                  <a:pt x="975501" y="697591"/>
                </a:lnTo>
                <a:lnTo>
                  <a:pt x="943416" y="739071"/>
                </a:lnTo>
                <a:lnTo>
                  <a:pt x="906318" y="780352"/>
                </a:lnTo>
                <a:lnTo>
                  <a:pt x="864209" y="821435"/>
                </a:lnTo>
                <a:lnTo>
                  <a:pt x="898889" y="842161"/>
                </a:lnTo>
                <a:lnTo>
                  <a:pt x="918530" y="854249"/>
                </a:lnTo>
                <a:lnTo>
                  <a:pt x="926579" y="859345"/>
                </a:lnTo>
                <a:lnTo>
                  <a:pt x="947018" y="838812"/>
                </a:lnTo>
                <a:lnTo>
                  <a:pt x="984527" y="797561"/>
                </a:lnTo>
                <a:lnTo>
                  <a:pt x="1017543" y="756061"/>
                </a:lnTo>
                <a:lnTo>
                  <a:pt x="1046066" y="714312"/>
                </a:lnTo>
                <a:lnTo>
                  <a:pt x="1070096" y="672315"/>
                </a:lnTo>
                <a:lnTo>
                  <a:pt x="1089634" y="630070"/>
                </a:lnTo>
                <a:lnTo>
                  <a:pt x="1104679" y="587576"/>
                </a:lnTo>
                <a:lnTo>
                  <a:pt x="1115231" y="544834"/>
                </a:lnTo>
                <a:lnTo>
                  <a:pt x="1121290" y="501844"/>
                </a:lnTo>
                <a:lnTo>
                  <a:pt x="1122857" y="458605"/>
                </a:lnTo>
                <a:lnTo>
                  <a:pt x="1121956" y="436892"/>
                </a:lnTo>
                <a:lnTo>
                  <a:pt x="1193936" y="436892"/>
                </a:lnTo>
                <a:lnTo>
                  <a:pt x="1185279" y="428573"/>
                </a:lnTo>
                <a:lnTo>
                  <a:pt x="1169100" y="411350"/>
                </a:lnTo>
                <a:lnTo>
                  <a:pt x="1160888" y="401688"/>
                </a:lnTo>
                <a:close/>
              </a:path>
              <a:path w="1558925" h="1113789">
                <a:moveTo>
                  <a:pt x="584961" y="498767"/>
                </a:moveTo>
                <a:lnTo>
                  <a:pt x="140233" y="656259"/>
                </a:lnTo>
                <a:lnTo>
                  <a:pt x="189420" y="795146"/>
                </a:lnTo>
                <a:lnTo>
                  <a:pt x="238518" y="777760"/>
                </a:lnTo>
                <a:lnTo>
                  <a:pt x="232067" y="759523"/>
                </a:lnTo>
                <a:lnTo>
                  <a:pt x="342994" y="720242"/>
                </a:lnTo>
                <a:lnTo>
                  <a:pt x="218147" y="720242"/>
                </a:lnTo>
                <a:lnTo>
                  <a:pt x="203250" y="678154"/>
                </a:lnTo>
                <a:lnTo>
                  <a:pt x="549770" y="555447"/>
                </a:lnTo>
                <a:lnTo>
                  <a:pt x="605033" y="555447"/>
                </a:lnTo>
                <a:lnTo>
                  <a:pt x="584961" y="498767"/>
                </a:lnTo>
                <a:close/>
              </a:path>
              <a:path w="1558925" h="1113789">
                <a:moveTo>
                  <a:pt x="605033" y="555447"/>
                </a:moveTo>
                <a:lnTo>
                  <a:pt x="549770" y="555447"/>
                </a:lnTo>
                <a:lnTo>
                  <a:pt x="564667" y="597534"/>
                </a:lnTo>
                <a:lnTo>
                  <a:pt x="218147" y="720242"/>
                </a:lnTo>
                <a:lnTo>
                  <a:pt x="342994" y="720242"/>
                </a:lnTo>
                <a:lnTo>
                  <a:pt x="578586" y="636816"/>
                </a:lnTo>
                <a:lnTo>
                  <a:pt x="633847" y="636816"/>
                </a:lnTo>
                <a:lnTo>
                  <a:pt x="605033" y="555447"/>
                </a:lnTo>
                <a:close/>
              </a:path>
              <a:path w="1558925" h="1113789">
                <a:moveTo>
                  <a:pt x="327277" y="459612"/>
                </a:moveTo>
                <a:lnTo>
                  <a:pt x="298742" y="459612"/>
                </a:lnTo>
                <a:lnTo>
                  <a:pt x="277140" y="488066"/>
                </a:lnTo>
                <a:lnTo>
                  <a:pt x="287642" y="496089"/>
                </a:lnTo>
                <a:lnTo>
                  <a:pt x="297518" y="503814"/>
                </a:lnTo>
                <a:lnTo>
                  <a:pt x="306768" y="511238"/>
                </a:lnTo>
                <a:lnTo>
                  <a:pt x="3733" y="618553"/>
                </a:lnTo>
                <a:lnTo>
                  <a:pt x="18643" y="660641"/>
                </a:lnTo>
                <a:lnTo>
                  <a:pt x="514692" y="484973"/>
                </a:lnTo>
                <a:lnTo>
                  <a:pt x="357664" y="484973"/>
                </a:lnTo>
                <a:lnTo>
                  <a:pt x="348096" y="476697"/>
                </a:lnTo>
                <a:lnTo>
                  <a:pt x="338360" y="468551"/>
                </a:lnTo>
                <a:lnTo>
                  <a:pt x="328457" y="460537"/>
                </a:lnTo>
                <a:lnTo>
                  <a:pt x="327277" y="459612"/>
                </a:lnTo>
                <a:close/>
              </a:path>
              <a:path w="1558925" h="1113789">
                <a:moveTo>
                  <a:pt x="633847" y="636816"/>
                </a:moveTo>
                <a:lnTo>
                  <a:pt x="578586" y="636816"/>
                </a:lnTo>
                <a:lnTo>
                  <a:pt x="585038" y="655053"/>
                </a:lnTo>
                <a:lnTo>
                  <a:pt x="634149" y="637666"/>
                </a:lnTo>
                <a:lnTo>
                  <a:pt x="633847" y="636816"/>
                </a:lnTo>
                <a:close/>
              </a:path>
              <a:path w="1558925" h="1113789">
                <a:moveTo>
                  <a:pt x="1193936" y="436892"/>
                </a:moveTo>
                <a:lnTo>
                  <a:pt x="1121956" y="436892"/>
                </a:lnTo>
                <a:lnTo>
                  <a:pt x="1136993" y="455148"/>
                </a:lnTo>
                <a:lnTo>
                  <a:pt x="1168777" y="489015"/>
                </a:lnTo>
                <a:lnTo>
                  <a:pt x="1202848" y="519338"/>
                </a:lnTo>
                <a:lnTo>
                  <a:pt x="1239213" y="546100"/>
                </a:lnTo>
                <a:lnTo>
                  <a:pt x="1277878" y="569280"/>
                </a:lnTo>
                <a:lnTo>
                  <a:pt x="1318851" y="588860"/>
                </a:lnTo>
                <a:lnTo>
                  <a:pt x="1362138" y="604821"/>
                </a:lnTo>
                <a:lnTo>
                  <a:pt x="1407746" y="617143"/>
                </a:lnTo>
                <a:lnTo>
                  <a:pt x="1455684" y="625807"/>
                </a:lnTo>
                <a:lnTo>
                  <a:pt x="1505956" y="630795"/>
                </a:lnTo>
                <a:lnTo>
                  <a:pt x="1531970" y="631904"/>
                </a:lnTo>
                <a:lnTo>
                  <a:pt x="1539767" y="610600"/>
                </a:lnTo>
                <a:lnTo>
                  <a:pt x="1548641" y="586545"/>
                </a:lnTo>
                <a:lnTo>
                  <a:pt x="1558321" y="560476"/>
                </a:lnTo>
                <a:lnTo>
                  <a:pt x="1531497" y="560476"/>
                </a:lnTo>
                <a:lnTo>
                  <a:pt x="1505041" y="560156"/>
                </a:lnTo>
                <a:lnTo>
                  <a:pt x="1454057" y="556346"/>
                </a:lnTo>
                <a:lnTo>
                  <a:pt x="1405642" y="548309"/>
                </a:lnTo>
                <a:lnTo>
                  <a:pt x="1359795" y="536047"/>
                </a:lnTo>
                <a:lnTo>
                  <a:pt x="1316518" y="519558"/>
                </a:lnTo>
                <a:lnTo>
                  <a:pt x="1275684" y="498767"/>
                </a:lnTo>
                <a:lnTo>
                  <a:pt x="1237671" y="473904"/>
                </a:lnTo>
                <a:lnTo>
                  <a:pt x="1202101" y="444739"/>
                </a:lnTo>
                <a:lnTo>
                  <a:pt x="1193936" y="436892"/>
                </a:lnTo>
                <a:close/>
              </a:path>
              <a:path w="1558925" h="1113789">
                <a:moveTo>
                  <a:pt x="1558594" y="559739"/>
                </a:moveTo>
                <a:lnTo>
                  <a:pt x="1531497" y="560476"/>
                </a:lnTo>
                <a:lnTo>
                  <a:pt x="1558321" y="560476"/>
                </a:lnTo>
                <a:lnTo>
                  <a:pt x="1558594" y="559739"/>
                </a:lnTo>
                <a:close/>
              </a:path>
              <a:path w="1558925" h="1113789">
                <a:moveTo>
                  <a:pt x="50507" y="425157"/>
                </a:moveTo>
                <a:lnTo>
                  <a:pt x="0" y="443039"/>
                </a:lnTo>
                <a:lnTo>
                  <a:pt x="38506" y="551776"/>
                </a:lnTo>
                <a:lnTo>
                  <a:pt x="207872" y="491794"/>
                </a:lnTo>
                <a:lnTo>
                  <a:pt x="74104" y="491794"/>
                </a:lnTo>
                <a:lnTo>
                  <a:pt x="50507" y="425157"/>
                </a:lnTo>
                <a:close/>
              </a:path>
              <a:path w="1558925" h="1113789">
                <a:moveTo>
                  <a:pt x="1061805" y="178837"/>
                </a:moveTo>
                <a:lnTo>
                  <a:pt x="992674" y="178837"/>
                </a:lnTo>
                <a:lnTo>
                  <a:pt x="998455" y="195244"/>
                </a:lnTo>
                <a:lnTo>
                  <a:pt x="1003959" y="210962"/>
                </a:lnTo>
                <a:lnTo>
                  <a:pt x="1018795" y="253978"/>
                </a:lnTo>
                <a:lnTo>
                  <a:pt x="1031122" y="290786"/>
                </a:lnTo>
                <a:lnTo>
                  <a:pt x="1043653" y="330203"/>
                </a:lnTo>
                <a:lnTo>
                  <a:pt x="1048245" y="345770"/>
                </a:lnTo>
                <a:lnTo>
                  <a:pt x="744156" y="453453"/>
                </a:lnTo>
                <a:lnTo>
                  <a:pt x="763041" y="506755"/>
                </a:lnTo>
                <a:lnTo>
                  <a:pt x="1059751" y="401688"/>
                </a:lnTo>
                <a:lnTo>
                  <a:pt x="1160888" y="401688"/>
                </a:lnTo>
                <a:lnTo>
                  <a:pt x="1153563" y="393070"/>
                </a:lnTo>
                <a:lnTo>
                  <a:pt x="1138669" y="373735"/>
                </a:lnTo>
                <a:lnTo>
                  <a:pt x="1293671" y="318849"/>
                </a:lnTo>
                <a:lnTo>
                  <a:pt x="1108691" y="318849"/>
                </a:lnTo>
                <a:lnTo>
                  <a:pt x="1099752" y="291862"/>
                </a:lnTo>
                <a:lnTo>
                  <a:pt x="1086894" y="253255"/>
                </a:lnTo>
                <a:lnTo>
                  <a:pt x="1074695" y="216896"/>
                </a:lnTo>
                <a:lnTo>
                  <a:pt x="1061805" y="178837"/>
                </a:lnTo>
                <a:close/>
              </a:path>
              <a:path w="1558925" h="1113789">
                <a:moveTo>
                  <a:pt x="296646" y="308787"/>
                </a:moveTo>
                <a:lnTo>
                  <a:pt x="244741" y="327164"/>
                </a:lnTo>
                <a:lnTo>
                  <a:pt x="277520" y="419760"/>
                </a:lnTo>
                <a:lnTo>
                  <a:pt x="74104" y="491794"/>
                </a:lnTo>
                <a:lnTo>
                  <a:pt x="207872" y="491794"/>
                </a:lnTo>
                <a:lnTo>
                  <a:pt x="298742" y="459612"/>
                </a:lnTo>
                <a:lnTo>
                  <a:pt x="327277" y="459612"/>
                </a:lnTo>
                <a:lnTo>
                  <a:pt x="318388" y="452653"/>
                </a:lnTo>
                <a:lnTo>
                  <a:pt x="463175" y="401383"/>
                </a:lnTo>
                <a:lnTo>
                  <a:pt x="329437" y="401383"/>
                </a:lnTo>
                <a:lnTo>
                  <a:pt x="296646" y="308787"/>
                </a:lnTo>
                <a:close/>
              </a:path>
              <a:path w="1558925" h="1113789">
                <a:moveTo>
                  <a:pt x="666610" y="383806"/>
                </a:moveTo>
                <a:lnTo>
                  <a:pt x="357664" y="484973"/>
                </a:lnTo>
                <a:lnTo>
                  <a:pt x="514692" y="484973"/>
                </a:lnTo>
                <a:lnTo>
                  <a:pt x="681520" y="425894"/>
                </a:lnTo>
                <a:lnTo>
                  <a:pt x="666610" y="383806"/>
                </a:lnTo>
                <a:close/>
              </a:path>
              <a:path w="1558925" h="1113789">
                <a:moveTo>
                  <a:pt x="560463" y="244576"/>
                </a:moveTo>
                <a:lnTo>
                  <a:pt x="509955" y="262458"/>
                </a:lnTo>
                <a:lnTo>
                  <a:pt x="533552" y="329095"/>
                </a:lnTo>
                <a:lnTo>
                  <a:pt x="329437" y="401383"/>
                </a:lnTo>
                <a:lnTo>
                  <a:pt x="463175" y="401383"/>
                </a:lnTo>
                <a:lnTo>
                  <a:pt x="548462" y="371182"/>
                </a:lnTo>
                <a:lnTo>
                  <a:pt x="605299" y="371182"/>
                </a:lnTo>
                <a:lnTo>
                  <a:pt x="560463" y="244576"/>
                </a:lnTo>
                <a:close/>
              </a:path>
              <a:path w="1558925" h="1113789">
                <a:moveTo>
                  <a:pt x="605299" y="371182"/>
                </a:moveTo>
                <a:lnTo>
                  <a:pt x="548462" y="371182"/>
                </a:lnTo>
                <a:lnTo>
                  <a:pt x="558393" y="399237"/>
                </a:lnTo>
                <a:lnTo>
                  <a:pt x="608901" y="381355"/>
                </a:lnTo>
                <a:lnTo>
                  <a:pt x="605299" y="371182"/>
                </a:lnTo>
                <a:close/>
              </a:path>
              <a:path w="1558925" h="1113789">
                <a:moveTo>
                  <a:pt x="1424571" y="212496"/>
                </a:moveTo>
                <a:lnTo>
                  <a:pt x="1108691" y="318849"/>
                </a:lnTo>
                <a:lnTo>
                  <a:pt x="1293671" y="318849"/>
                </a:lnTo>
                <a:lnTo>
                  <a:pt x="1443456" y="265810"/>
                </a:lnTo>
                <a:lnTo>
                  <a:pt x="1424571" y="212496"/>
                </a:lnTo>
                <a:close/>
              </a:path>
              <a:path w="1558925" h="1113789">
                <a:moveTo>
                  <a:pt x="1309065" y="0"/>
                </a:moveTo>
                <a:lnTo>
                  <a:pt x="703008" y="214617"/>
                </a:lnTo>
                <a:lnTo>
                  <a:pt x="721880" y="267931"/>
                </a:lnTo>
                <a:lnTo>
                  <a:pt x="992674" y="178837"/>
                </a:lnTo>
                <a:lnTo>
                  <a:pt x="1061805" y="178837"/>
                </a:lnTo>
                <a:lnTo>
                  <a:pt x="1052271" y="150926"/>
                </a:lnTo>
                <a:lnTo>
                  <a:pt x="1327937" y="53301"/>
                </a:lnTo>
                <a:lnTo>
                  <a:pt x="1309065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5872" y="1995973"/>
            <a:ext cx="611251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Unicode MS"/>
                <a:cs typeface="Arial Unicode MS"/>
              </a:rPr>
              <a:t>模块</a:t>
            </a:r>
            <a:r>
              <a:rPr sz="4400" spc="130" dirty="0">
                <a:latin typeface="Microsoft Sans Serif"/>
                <a:cs typeface="Microsoft Sans Serif"/>
              </a:rPr>
              <a:t>3</a:t>
            </a:r>
            <a:r>
              <a:rPr sz="4400" spc="-165" dirty="0">
                <a:latin typeface="Microsoft Sans Serif"/>
                <a:cs typeface="Microsoft Sans Serif"/>
              </a:rPr>
              <a:t>:</a:t>
            </a:r>
            <a:r>
              <a:rPr sz="4400" spc="120" dirty="0">
                <a:latin typeface="Microsoft Sans Serif"/>
                <a:cs typeface="Microsoft Sans Serif"/>
              </a:rPr>
              <a:t> </a:t>
            </a:r>
            <a:r>
              <a:rPr sz="4400" spc="70" dirty="0">
                <a:latin typeface="Microsoft Sans Serif"/>
                <a:cs typeface="Microsoft Sans Serif"/>
              </a:rPr>
              <a:t>r</a:t>
            </a:r>
            <a:r>
              <a:rPr sz="4400" spc="125" dirty="0">
                <a:latin typeface="Microsoft Sans Serif"/>
                <a:cs typeface="Microsoft Sans Serif"/>
              </a:rPr>
              <a:t>a</a:t>
            </a:r>
            <a:r>
              <a:rPr sz="4400" spc="260" dirty="0">
                <a:latin typeface="Microsoft Sans Serif"/>
                <a:cs typeface="Microsoft Sans Serif"/>
              </a:rPr>
              <a:t>n</a:t>
            </a:r>
            <a:r>
              <a:rPr sz="4400" spc="370" dirty="0">
                <a:latin typeface="Microsoft Sans Serif"/>
                <a:cs typeface="Microsoft Sans Serif"/>
              </a:rPr>
              <a:t>d</a:t>
            </a:r>
            <a:r>
              <a:rPr sz="4400" spc="320" dirty="0">
                <a:latin typeface="Microsoft Sans Serif"/>
                <a:cs typeface="Microsoft Sans Serif"/>
              </a:rPr>
              <a:t>o</a:t>
            </a:r>
            <a:r>
              <a:rPr sz="4400" spc="484" dirty="0">
                <a:latin typeface="Microsoft Sans Serif"/>
                <a:cs typeface="Microsoft Sans Serif"/>
              </a:rPr>
              <a:t>m</a:t>
            </a:r>
            <a:r>
              <a:rPr sz="4400" dirty="0">
                <a:latin typeface="Arial Unicode MS"/>
                <a:cs typeface="Arial Unicode MS"/>
              </a:rPr>
              <a:t>库的使用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324" y="693569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40" dirty="0">
                <a:solidFill>
                  <a:srgbClr val="1C85EE"/>
                </a:solidFill>
                <a:latin typeface="Microsoft Sans Serif"/>
                <a:cs typeface="Microsoft Sans Serif"/>
              </a:rPr>
              <a:t>P</a:t>
            </a:r>
            <a:r>
              <a:rPr sz="2400" spc="75" dirty="0">
                <a:solidFill>
                  <a:srgbClr val="1C85EE"/>
                </a:solidFill>
                <a:latin typeface="Microsoft Sans Serif"/>
                <a:cs typeface="Microsoft Sans Serif"/>
              </a:rPr>
              <a:t>y</a:t>
            </a:r>
            <a:r>
              <a:rPr sz="2400" spc="229" dirty="0">
                <a:solidFill>
                  <a:srgbClr val="1C85EE"/>
                </a:solidFill>
                <a:latin typeface="Microsoft Sans Serif"/>
                <a:cs typeface="Microsoft Sans Serif"/>
              </a:rPr>
              <a:t>t</a:t>
            </a:r>
            <a:r>
              <a:rPr sz="2400" spc="150" dirty="0">
                <a:solidFill>
                  <a:srgbClr val="1C85EE"/>
                </a:solidFill>
                <a:latin typeface="Microsoft Sans Serif"/>
                <a:cs typeface="Microsoft Sans Serif"/>
              </a:rPr>
              <a:t>hon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5" cy="53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40746" cy="581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35783" y="2302972"/>
            <a:ext cx="447294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库基本介绍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790">
              <a:lnSpc>
                <a:spcPct val="10000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8261" y="1619763"/>
            <a:ext cx="7674609" cy="2813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5220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库是使用随机数的</a:t>
            </a:r>
            <a:r>
              <a:rPr sz="2400" b="1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6FC0"/>
                </a:solidFill>
                <a:latin typeface="Arial"/>
                <a:cs typeface="Arial"/>
              </a:rPr>
              <a:t>y</a:t>
            </a:r>
            <a:r>
              <a:rPr sz="2400" b="1" spc="190" dirty="0">
                <a:solidFill>
                  <a:srgbClr val="006FC0"/>
                </a:solidFill>
                <a:latin typeface="Arial"/>
                <a:cs typeface="Arial"/>
              </a:rPr>
              <a:t>t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h</a:t>
            </a:r>
            <a:r>
              <a:rPr sz="2400" b="1" spc="8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标准库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伪随机数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采用梅森旋转算法生成的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dirty="0">
                <a:latin typeface="Heiti SC"/>
                <a:cs typeface="Heiti SC"/>
              </a:rPr>
              <a:t>伪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dirty="0">
                <a:latin typeface="Heiti SC"/>
                <a:cs typeface="Heiti SC"/>
              </a:rPr>
              <a:t>随机序列中元素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90" dirty="0">
                <a:latin typeface="Arial"/>
                <a:cs typeface="Arial"/>
              </a:rPr>
              <a:t>and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库主要用于生成随机数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04160" algn="l"/>
              </a:tabLst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使用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dirty="0">
                <a:latin typeface="Heiti SC"/>
                <a:cs typeface="Heiti SC"/>
              </a:rPr>
              <a:t>库</a:t>
            </a:r>
            <a:r>
              <a:rPr sz="2400" b="1" spc="-114" dirty="0">
                <a:latin typeface="Arial"/>
                <a:cs typeface="Arial"/>
              </a:rPr>
              <a:t>: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import</a:t>
            </a:r>
            <a:r>
              <a:rPr sz="2400" b="1" i="1" spc="-105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spc="-315" dirty="0">
                <a:latin typeface="FZLTZHB--B51-0"/>
                <a:cs typeface="FZLTZHB--B51-0"/>
              </a:rPr>
              <a:t>random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60" y="1632463"/>
            <a:ext cx="8066405" cy="272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890" algn="ctr">
              <a:lnSpc>
                <a:spcPct val="100000"/>
              </a:lnSpc>
            </a:pPr>
            <a:r>
              <a:rPr sz="2400" b="1" spc="55" dirty="0">
                <a:solidFill>
                  <a:srgbClr val="006FC0"/>
                </a:solidFill>
                <a:latin typeface="Arial"/>
                <a:cs typeface="Arial"/>
              </a:rPr>
              <a:t>r</a:t>
            </a:r>
            <a:r>
              <a:rPr sz="2400" b="1" spc="8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d</a:t>
            </a:r>
            <a:r>
              <a:rPr sz="2400" b="1" spc="100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215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库包括两类函数，常用共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8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基本随机数函数：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75" dirty="0">
                <a:latin typeface="Arial"/>
                <a:cs typeface="Arial"/>
              </a:rPr>
              <a:t>ee</a:t>
            </a:r>
            <a:r>
              <a:rPr sz="2400" b="1" spc="85" dirty="0">
                <a:latin typeface="Arial"/>
                <a:cs typeface="Arial"/>
              </a:rPr>
              <a:t>d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15" dirty="0">
                <a:latin typeface="Arial"/>
                <a:cs typeface="Arial"/>
              </a:rPr>
              <a:t>,</a:t>
            </a:r>
            <a:r>
              <a:rPr sz="2400" b="1" spc="75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5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180" dirty="0">
                <a:latin typeface="Arial"/>
                <a:cs typeface="Arial"/>
              </a:rPr>
              <a:t>om</a:t>
            </a:r>
            <a:r>
              <a:rPr sz="2400" b="1" spc="85" dirty="0">
                <a:latin typeface="Arial"/>
                <a:cs typeface="Arial"/>
              </a:rPr>
              <a:t>(</a:t>
            </a:r>
            <a:r>
              <a:rPr sz="2400" b="1" spc="13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Microsoft Sans Serif"/>
                <a:cs typeface="Microsoft Sans Serif"/>
              </a:rPr>
              <a:t>-</a:t>
            </a:r>
            <a:r>
              <a:rPr sz="2400" spc="75" dirty="0">
                <a:solidFill>
                  <a:srgbClr val="007EDE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Heiti SC"/>
                <a:cs typeface="Heiti SC"/>
              </a:rPr>
              <a:t>扩展随机数函数：</a:t>
            </a:r>
            <a:r>
              <a:rPr sz="2400" b="1" spc="45" dirty="0">
                <a:latin typeface="Heiti SC"/>
                <a:cs typeface="Heiti SC"/>
              </a:rPr>
              <a:t> 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90" dirty="0">
                <a:latin typeface="Arial"/>
                <a:cs typeface="Arial"/>
              </a:rPr>
              <a:t>and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185" dirty="0">
                <a:latin typeface="Arial"/>
                <a:cs typeface="Arial"/>
              </a:rPr>
              <a:t>n</a:t>
            </a:r>
            <a:r>
              <a:rPr sz="2400" b="1" spc="100" dirty="0">
                <a:latin typeface="Arial"/>
                <a:cs typeface="Arial"/>
              </a:rPr>
              <a:t>t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0" dirty="0">
                <a:latin typeface="Arial"/>
                <a:cs typeface="Arial"/>
              </a:rPr>
              <a:t>tr</a:t>
            </a:r>
            <a:r>
              <a:rPr sz="2400" b="1" spc="145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db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20" dirty="0">
                <a:latin typeface="Arial"/>
                <a:cs typeface="Arial"/>
              </a:rPr>
              <a:t>ts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90" dirty="0">
                <a:latin typeface="Arial"/>
                <a:cs typeface="Arial"/>
              </a:rPr>
              <a:t>un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95" dirty="0">
                <a:latin typeface="Arial"/>
                <a:cs typeface="Arial"/>
              </a:rPr>
              <a:t>f</a:t>
            </a:r>
            <a:r>
              <a:rPr sz="2400" b="1" spc="170" dirty="0">
                <a:latin typeface="Arial"/>
                <a:cs typeface="Arial"/>
              </a:rPr>
              <a:t>o</a:t>
            </a:r>
            <a:r>
              <a:rPr sz="2400" b="1" spc="80" dirty="0">
                <a:latin typeface="Arial"/>
                <a:cs typeface="Arial"/>
              </a:rPr>
              <a:t>r</a:t>
            </a:r>
            <a:r>
              <a:rPr sz="2400" b="1" spc="215" dirty="0">
                <a:latin typeface="Arial"/>
                <a:cs typeface="Arial"/>
              </a:rPr>
              <a:t>m</a:t>
            </a:r>
            <a:r>
              <a:rPr sz="2400" b="1" spc="95" dirty="0">
                <a:latin typeface="Arial"/>
                <a:cs typeface="Arial"/>
              </a:rPr>
              <a:t>(),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755265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d</a:t>
            </a:r>
            <a:r>
              <a:rPr sz="2400" b="1" spc="55" dirty="0">
                <a:latin typeface="Arial"/>
                <a:cs typeface="Arial"/>
              </a:rPr>
              <a:t>r</a:t>
            </a:r>
            <a:r>
              <a:rPr sz="2400" b="1" spc="80" dirty="0">
                <a:latin typeface="Arial"/>
                <a:cs typeface="Arial"/>
              </a:rPr>
              <a:t>a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spc="125" dirty="0">
                <a:latin typeface="Arial"/>
                <a:cs typeface="Arial"/>
              </a:rPr>
              <a:t>g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100" dirty="0">
                <a:latin typeface="Arial"/>
                <a:cs typeface="Arial"/>
              </a:rPr>
              <a:t>o</a:t>
            </a:r>
            <a:r>
              <a:rPr sz="2400" b="1" spc="35" dirty="0">
                <a:latin typeface="Arial"/>
                <a:cs typeface="Arial"/>
              </a:rPr>
              <a:t>i</a:t>
            </a:r>
            <a:r>
              <a:rPr sz="2400" b="1" spc="-100" dirty="0">
                <a:latin typeface="Arial"/>
                <a:cs typeface="Arial"/>
              </a:rPr>
              <a:t>c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95" dirty="0">
                <a:latin typeface="Arial"/>
                <a:cs typeface="Arial"/>
              </a:rPr>
              <a:t>(),</a:t>
            </a:r>
            <a:r>
              <a:rPr sz="2400" b="1" spc="6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s</a:t>
            </a:r>
            <a:r>
              <a:rPr sz="2400" b="1" spc="75" dirty="0">
                <a:latin typeface="Arial"/>
                <a:cs typeface="Arial"/>
              </a:rPr>
              <a:t>h</a:t>
            </a:r>
            <a:r>
              <a:rPr sz="2400" b="1" spc="90" dirty="0">
                <a:latin typeface="Arial"/>
                <a:cs typeface="Arial"/>
              </a:rPr>
              <a:t>u</a:t>
            </a:r>
            <a:r>
              <a:rPr sz="2400" b="1" spc="165" dirty="0">
                <a:latin typeface="Arial"/>
                <a:cs typeface="Arial"/>
              </a:rPr>
              <a:t>f</a:t>
            </a:r>
            <a:r>
              <a:rPr sz="2400" b="1" spc="175" dirty="0">
                <a:latin typeface="Arial"/>
                <a:cs typeface="Arial"/>
              </a:rPr>
              <a:t>f</a:t>
            </a:r>
            <a:r>
              <a:rPr sz="2400" b="1" spc="35" dirty="0">
                <a:latin typeface="Arial"/>
                <a:cs typeface="Arial"/>
              </a:rPr>
              <a:t>l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13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95676" y="735718"/>
            <a:ext cx="34582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pc="185" dirty="0">
                <a:latin typeface="Microsoft Sans Serif"/>
                <a:cs typeface="Microsoft Sans Serif"/>
              </a:rPr>
              <a:t>r</a:t>
            </a:r>
            <a:r>
              <a:rPr spc="-25" dirty="0">
                <a:latin typeface="Microsoft Sans Serif"/>
                <a:cs typeface="Microsoft Sans Serif"/>
              </a:rPr>
              <a:t>a</a:t>
            </a:r>
            <a:r>
              <a:rPr spc="290" dirty="0">
                <a:latin typeface="Microsoft Sans Serif"/>
                <a:cs typeface="Microsoft Sans Serif"/>
              </a:rPr>
              <a:t>nd</a:t>
            </a:r>
            <a:r>
              <a:rPr spc="300" dirty="0">
                <a:latin typeface="Microsoft Sans Serif"/>
                <a:cs typeface="Microsoft Sans Serif"/>
              </a:rPr>
              <a:t>o</a:t>
            </a:r>
            <a:r>
              <a:rPr spc="409" dirty="0">
                <a:latin typeface="Microsoft Sans Serif"/>
                <a:cs typeface="Microsoft Sans Serif"/>
              </a:rPr>
              <a:t>m</a:t>
            </a:r>
            <a:r>
              <a:rPr spc="-5" dirty="0">
                <a:latin typeface="Arial Unicode MS"/>
                <a:cs typeface="Arial Unicode MS"/>
              </a:rPr>
              <a:t>库概述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39" cy="2982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2316" y="2302972"/>
            <a:ext cx="357822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96410" y="1619763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随机数种子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730" y="3035864"/>
            <a:ext cx="1854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梅森旋转算法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5214" y="2788159"/>
            <a:ext cx="2016760" cy="792480"/>
          </a:xfrm>
          <a:custGeom>
            <a:avLst/>
            <a:gdLst/>
            <a:ahLst/>
            <a:cxnLst/>
            <a:rect l="l" t="t" r="r" b="b"/>
            <a:pathLst>
              <a:path w="2016760" h="792479">
                <a:moveTo>
                  <a:pt x="0" y="132080"/>
                </a:moveTo>
                <a:lnTo>
                  <a:pt x="6995" y="89550"/>
                </a:lnTo>
                <a:lnTo>
                  <a:pt x="26445" y="52777"/>
                </a:lnTo>
                <a:lnTo>
                  <a:pt x="56041" y="24068"/>
                </a:lnTo>
                <a:lnTo>
                  <a:pt x="93476" y="5730"/>
                </a:lnTo>
                <a:lnTo>
                  <a:pt x="1884172" y="0"/>
                </a:lnTo>
                <a:lnTo>
                  <a:pt x="1898845" y="805"/>
                </a:lnTo>
                <a:lnTo>
                  <a:pt x="1939712" y="12209"/>
                </a:lnTo>
                <a:lnTo>
                  <a:pt x="1974054" y="35297"/>
                </a:lnTo>
                <a:lnTo>
                  <a:pt x="1999562" y="67762"/>
                </a:lnTo>
                <a:lnTo>
                  <a:pt x="2013931" y="107298"/>
                </a:lnTo>
                <a:lnTo>
                  <a:pt x="2016252" y="660400"/>
                </a:lnTo>
                <a:lnTo>
                  <a:pt x="2015446" y="675073"/>
                </a:lnTo>
                <a:lnTo>
                  <a:pt x="2004042" y="715940"/>
                </a:lnTo>
                <a:lnTo>
                  <a:pt x="1980954" y="750282"/>
                </a:lnTo>
                <a:lnTo>
                  <a:pt x="1948489" y="775790"/>
                </a:lnTo>
                <a:lnTo>
                  <a:pt x="1908953" y="790159"/>
                </a:lnTo>
                <a:lnTo>
                  <a:pt x="132080" y="792480"/>
                </a:lnTo>
                <a:lnTo>
                  <a:pt x="117406" y="791674"/>
                </a:lnTo>
                <a:lnTo>
                  <a:pt x="76539" y="780270"/>
                </a:lnTo>
                <a:lnTo>
                  <a:pt x="42197" y="757182"/>
                </a:lnTo>
                <a:lnTo>
                  <a:pt x="16689" y="724717"/>
                </a:lnTo>
                <a:lnTo>
                  <a:pt x="2320" y="685181"/>
                </a:lnTo>
                <a:lnTo>
                  <a:pt x="0" y="132080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0411" y="3051161"/>
            <a:ext cx="15494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Heiti SC"/>
                <a:cs typeface="Heiti SC"/>
              </a:rPr>
              <a:t>随机数种子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62733" y="3199638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43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61074" y="3134866"/>
            <a:ext cx="78105" cy="129539"/>
          </a:xfrm>
          <a:custGeom>
            <a:avLst/>
            <a:gdLst/>
            <a:ahLst/>
            <a:cxnLst/>
            <a:rect l="l" t="t" r="r" b="b"/>
            <a:pathLst>
              <a:path w="78105" h="129539">
                <a:moveTo>
                  <a:pt x="0" y="0"/>
                </a:moveTo>
                <a:lnTo>
                  <a:pt x="25907" y="64769"/>
                </a:lnTo>
                <a:lnTo>
                  <a:pt x="0" y="129539"/>
                </a:lnTo>
                <a:lnTo>
                  <a:pt x="77723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35516" y="2480256"/>
            <a:ext cx="330200" cy="1429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</a:pPr>
            <a:r>
              <a:rPr sz="2400" b="1" dirty="0">
                <a:latin typeface="Heiti SC"/>
                <a:cs typeface="Heiti SC"/>
              </a:rPr>
              <a:t>随 机 序 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72634" y="3193542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>
                <a:moveTo>
                  <a:pt x="0" y="0"/>
                </a:moveTo>
                <a:lnTo>
                  <a:pt x="524243" y="0"/>
                </a:lnTo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0974" y="3128770"/>
            <a:ext cx="78105" cy="129539"/>
          </a:xfrm>
          <a:custGeom>
            <a:avLst/>
            <a:gdLst/>
            <a:ahLst/>
            <a:cxnLst/>
            <a:rect l="l" t="t" r="r" b="b"/>
            <a:pathLst>
              <a:path w="78104" h="129539">
                <a:moveTo>
                  <a:pt x="0" y="0"/>
                </a:moveTo>
                <a:lnTo>
                  <a:pt x="25908" y="64769"/>
                </a:lnTo>
                <a:lnTo>
                  <a:pt x="0" y="129539"/>
                </a:lnTo>
                <a:lnTo>
                  <a:pt x="77724" y="64769"/>
                </a:lnTo>
                <a:lnTo>
                  <a:pt x="0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82507" y="1303665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571</a:t>
            </a:r>
            <a:r>
              <a:rPr sz="1100" b="1" spc="55" dirty="0">
                <a:latin typeface="Arial"/>
                <a:cs typeface="Arial"/>
              </a:rPr>
              <a:t>4</a:t>
            </a: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spc="55" dirty="0">
                <a:latin typeface="Arial"/>
                <a:cs typeface="Arial"/>
              </a:rPr>
              <a:t>259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689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135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2507" y="1638902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428</a:t>
            </a:r>
            <a:r>
              <a:rPr sz="1100" b="1" spc="55" dirty="0">
                <a:latin typeface="Arial"/>
                <a:cs typeface="Arial"/>
              </a:rPr>
              <a:t>8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905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675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146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2507" y="1974139"/>
            <a:ext cx="1612900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578</a:t>
            </a:r>
            <a:r>
              <a:rPr sz="1100" b="1" spc="55" dirty="0">
                <a:latin typeface="Arial"/>
                <a:cs typeface="Arial"/>
              </a:rPr>
              <a:t>0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130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134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704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206</a:t>
            </a:r>
            <a:r>
              <a:rPr sz="1100" b="1" spc="55" dirty="0">
                <a:latin typeface="Arial"/>
                <a:cs typeface="Arial"/>
              </a:rPr>
              <a:t>0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823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139</a:t>
            </a:r>
            <a:r>
              <a:rPr sz="1100" b="1" spc="65" dirty="0">
                <a:latin typeface="Arial"/>
                <a:cs typeface="Arial"/>
              </a:rPr>
              <a:t>5</a:t>
            </a:r>
            <a:r>
              <a:rPr sz="1100" b="1" spc="55" dirty="0">
                <a:latin typeface="Arial"/>
                <a:cs typeface="Arial"/>
              </a:rPr>
              <a:t>0174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2507" y="2644614"/>
            <a:ext cx="13576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813</a:t>
            </a:r>
            <a:r>
              <a:rPr sz="1100" b="1" spc="55" dirty="0">
                <a:latin typeface="Arial"/>
                <a:cs typeface="Arial"/>
              </a:rPr>
              <a:t>3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125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357</a:t>
            </a:r>
            <a:r>
              <a:rPr sz="1100" b="1" spc="65" dirty="0"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82507" y="2979852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823</a:t>
            </a:r>
            <a:r>
              <a:rPr sz="1100" b="1" spc="55" dirty="0">
                <a:latin typeface="Arial"/>
                <a:cs typeface="Arial"/>
              </a:rPr>
              <a:t>5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887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533</a:t>
            </a:r>
            <a:r>
              <a:rPr sz="1100" b="1" spc="65" dirty="0">
                <a:latin typeface="Arial"/>
                <a:cs typeface="Arial"/>
              </a:rPr>
              <a:t>4</a:t>
            </a:r>
            <a:r>
              <a:rPr sz="1100" b="1" spc="55" dirty="0">
                <a:latin typeface="Arial"/>
                <a:cs typeface="Arial"/>
              </a:rPr>
              <a:t>455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2507" y="3315089"/>
            <a:ext cx="152717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653</a:t>
            </a:r>
            <a:r>
              <a:rPr sz="1100" b="1" spc="55" dirty="0">
                <a:latin typeface="Arial"/>
                <a:cs typeface="Arial"/>
              </a:rPr>
              <a:t>4</a:t>
            </a:r>
            <a:r>
              <a:rPr sz="1100" b="1" spc="65" dirty="0">
                <a:latin typeface="Arial"/>
                <a:cs typeface="Arial"/>
              </a:rPr>
              <a:t>7</a:t>
            </a:r>
            <a:r>
              <a:rPr sz="1100" b="1" spc="55" dirty="0">
                <a:latin typeface="Arial"/>
                <a:cs typeface="Arial"/>
              </a:rPr>
              <a:t>253</a:t>
            </a:r>
            <a:r>
              <a:rPr sz="1100" b="1" spc="65" dirty="0">
                <a:latin typeface="Arial"/>
                <a:cs typeface="Arial"/>
              </a:rPr>
              <a:t>3</a:t>
            </a:r>
            <a:r>
              <a:rPr sz="1100" b="1" spc="55" dirty="0">
                <a:latin typeface="Arial"/>
                <a:cs typeface="Arial"/>
              </a:rPr>
              <a:t>901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758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2507" y="3650326"/>
            <a:ext cx="161290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160</a:t>
            </a:r>
            <a:r>
              <a:rPr sz="1100" b="1" spc="55" dirty="0">
                <a:latin typeface="Arial"/>
                <a:cs typeface="Arial"/>
              </a:rPr>
              <a:t>2</a:t>
            </a:r>
            <a:r>
              <a:rPr sz="1100" b="1" spc="65" dirty="0">
                <a:latin typeface="Arial"/>
                <a:cs typeface="Arial"/>
              </a:rPr>
              <a:t>2</a:t>
            </a:r>
            <a:r>
              <a:rPr sz="1100" b="1" spc="55" dirty="0">
                <a:latin typeface="Arial"/>
                <a:cs typeface="Arial"/>
              </a:rPr>
              <a:t>955</a:t>
            </a:r>
            <a:r>
              <a:rPr sz="1100" b="1" spc="65" dirty="0">
                <a:latin typeface="Arial"/>
                <a:cs typeface="Arial"/>
              </a:rPr>
              <a:t>6</a:t>
            </a:r>
            <a:r>
              <a:rPr sz="1100" b="1" spc="55" dirty="0">
                <a:latin typeface="Arial"/>
                <a:cs typeface="Arial"/>
              </a:rPr>
              <a:t>518</a:t>
            </a:r>
            <a:r>
              <a:rPr sz="1100" b="1" spc="65" dirty="0">
                <a:latin typeface="Arial"/>
                <a:cs typeface="Arial"/>
              </a:rPr>
              <a:t>8</a:t>
            </a:r>
            <a:r>
              <a:rPr sz="1100" b="1" spc="55" dirty="0">
                <a:latin typeface="Arial"/>
                <a:cs typeface="Arial"/>
              </a:rPr>
              <a:t>1965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2507" y="3985564"/>
            <a:ext cx="1612900" cy="836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520</a:t>
            </a:r>
            <a:r>
              <a:rPr sz="1100" b="1" spc="55" dirty="0">
                <a:latin typeface="Arial"/>
                <a:cs typeface="Arial"/>
              </a:rPr>
              <a:t>6</a:t>
            </a:r>
            <a:r>
              <a:rPr sz="1100" b="1" spc="65" dirty="0">
                <a:latin typeface="Arial"/>
                <a:cs typeface="Arial"/>
              </a:rPr>
              <a:t>6</a:t>
            </a:r>
            <a:r>
              <a:rPr sz="1100" b="1" spc="55" dirty="0">
                <a:latin typeface="Arial"/>
                <a:cs typeface="Arial"/>
              </a:rPr>
              <a:t>935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639</a:t>
            </a:r>
            <a:r>
              <a:rPr sz="1100" b="1" spc="65" dirty="0">
                <a:latin typeface="Arial"/>
                <a:cs typeface="Arial"/>
              </a:rPr>
              <a:t>9</a:t>
            </a:r>
            <a:r>
              <a:rPr sz="1100" b="1" spc="55" dirty="0">
                <a:latin typeface="Arial"/>
                <a:cs typeface="Arial"/>
              </a:rPr>
              <a:t>246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dirty="0">
                <a:latin typeface="Arial"/>
                <a:cs typeface="Arial"/>
              </a:rPr>
              <a:t>.</a:t>
            </a:r>
            <a:r>
              <a:rPr sz="1100" b="1" spc="65" dirty="0">
                <a:latin typeface="Arial"/>
                <a:cs typeface="Arial"/>
              </a:rPr>
              <a:t>327</a:t>
            </a:r>
            <a:r>
              <a:rPr sz="1100" b="1" spc="55" dirty="0">
                <a:latin typeface="Arial"/>
                <a:cs typeface="Arial"/>
              </a:rPr>
              <a:t>7</a:t>
            </a:r>
            <a:r>
              <a:rPr sz="1100" b="1" spc="65" dirty="0">
                <a:latin typeface="Arial"/>
                <a:cs typeface="Arial"/>
              </a:rPr>
              <a:t>7</a:t>
            </a:r>
            <a:r>
              <a:rPr sz="1100" b="1" spc="55" dirty="0">
                <a:latin typeface="Arial"/>
                <a:cs typeface="Arial"/>
              </a:rPr>
              <a:t>281</a:t>
            </a:r>
            <a:r>
              <a:rPr sz="1100" b="1" spc="65" dirty="0">
                <a:latin typeface="Arial"/>
                <a:cs typeface="Arial"/>
              </a:rPr>
              <a:t>1</a:t>
            </a:r>
            <a:r>
              <a:rPr sz="1100" b="1" spc="55" dirty="0">
                <a:latin typeface="Arial"/>
                <a:cs typeface="Arial"/>
              </a:rPr>
              <a:t>622</a:t>
            </a:r>
            <a:r>
              <a:rPr sz="1100" b="1" spc="65" dirty="0">
                <a:latin typeface="Arial"/>
                <a:cs typeface="Arial"/>
              </a:rPr>
              <a:t>0</a:t>
            </a:r>
            <a:r>
              <a:rPr sz="1100" b="1" spc="55" dirty="0">
                <a:latin typeface="Arial"/>
                <a:cs typeface="Arial"/>
              </a:rPr>
              <a:t>9315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35" dirty="0">
                <a:latin typeface="Arial"/>
                <a:cs typeface="Arial"/>
              </a:rPr>
              <a:t>…</a:t>
            </a:r>
            <a:r>
              <a:rPr sz="1100" b="1" spc="-4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9934" y="3726214"/>
            <a:ext cx="33972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120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4838" y="2548891"/>
            <a:ext cx="2331720" cy="355600"/>
          </a:xfrm>
          <a:custGeom>
            <a:avLst/>
            <a:gdLst/>
            <a:ahLst/>
            <a:cxnLst/>
            <a:rect l="l" t="t" r="r" b="b"/>
            <a:pathLst>
              <a:path w="2331720" h="355600">
                <a:moveTo>
                  <a:pt x="0" y="59181"/>
                </a:moveTo>
                <a:lnTo>
                  <a:pt x="14555" y="20306"/>
                </a:lnTo>
                <a:lnTo>
                  <a:pt x="50562" y="622"/>
                </a:lnTo>
                <a:lnTo>
                  <a:pt x="2272538" y="0"/>
                </a:lnTo>
                <a:lnTo>
                  <a:pt x="2286920" y="1759"/>
                </a:lnTo>
                <a:lnTo>
                  <a:pt x="2320674" y="24741"/>
                </a:lnTo>
                <a:lnTo>
                  <a:pt x="2331720" y="295909"/>
                </a:lnTo>
                <a:lnTo>
                  <a:pt x="2329960" y="310292"/>
                </a:lnTo>
                <a:lnTo>
                  <a:pt x="2306978" y="344046"/>
                </a:lnTo>
                <a:lnTo>
                  <a:pt x="59182" y="355091"/>
                </a:lnTo>
                <a:lnTo>
                  <a:pt x="44799" y="353332"/>
                </a:lnTo>
                <a:lnTo>
                  <a:pt x="11045" y="330350"/>
                </a:lnTo>
                <a:lnTo>
                  <a:pt x="0" y="59181"/>
                </a:lnTo>
                <a:close/>
              </a:path>
            </a:pathLst>
          </a:custGeom>
          <a:ln w="25908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41424" y="2596132"/>
            <a:ext cx="7112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Heiti SC"/>
                <a:cs typeface="Heiti SC"/>
              </a:rPr>
              <a:t>随机数</a:t>
            </a:r>
            <a:endParaRPr sz="180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97"/>
            <a:ext cx="2134209" cy="118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53" y="1779423"/>
            <a:ext cx="3638062" cy="1634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283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基本随机数函数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798" y="1557287"/>
          <a:ext cx="8165703" cy="3776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6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函数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Heiti SC"/>
                          <a:cs typeface="Heiti SC"/>
                        </a:rPr>
                        <a:t>描述</a:t>
                      </a:r>
                      <a:endParaRPr sz="1800">
                        <a:latin typeface="Heiti SC"/>
                        <a:cs typeface="Heiti SC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6292">
                <a:tc>
                  <a:txBody>
                    <a:bodyPr/>
                    <a:lstStyle/>
                    <a:p>
                      <a:pPr marL="70294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eed(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=N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ne)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初始化给定的随机数种子，默认为当前系统时间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1235"/>
                        </a:spcBef>
                        <a:tabLst>
                          <a:tab pos="2677795" algn="l"/>
                        </a:tabLst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random.seed(10</a:t>
                      </a:r>
                      <a:r>
                        <a:rPr sz="1800" b="1" dirty="0">
                          <a:latin typeface="FZLTZHB--B51-0"/>
                          <a:cs typeface="FZLTZHB--B51-0"/>
                        </a:rPr>
                        <a:t>)	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Andale Mono"/>
                          <a:cs typeface="Andale Mono"/>
                        </a:rPr>
                        <a:t>#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产生种子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Andale Mono"/>
                          <a:cs typeface="Andale Mono"/>
                        </a:rPr>
                        <a:t>10</a:t>
                      </a:r>
                      <a:r>
                        <a:rPr sz="1600" dirty="0">
                          <a:solidFill>
                            <a:srgbClr val="C00000"/>
                          </a:solidFill>
                          <a:latin typeface="Arial Unicode MS"/>
                          <a:cs typeface="Arial Unicode MS"/>
                        </a:rPr>
                        <a:t>对应的序列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solidFill>
                      <a:srgbClr val="FF6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595">
                <a:tc>
                  <a:txBody>
                    <a:bodyPr/>
                    <a:lstStyle/>
                    <a:p>
                      <a:pPr marL="10033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nd</a:t>
                      </a:r>
                      <a:r>
                        <a:rPr sz="2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2000" spc="-1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2000" dirty="0">
                          <a:latin typeface="Microsoft Sans Serif"/>
                          <a:cs typeface="Microsoft Sans Serif"/>
                        </a:rPr>
                        <a:t>()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Unicode MS"/>
                          <a:cs typeface="Arial Unicode MS"/>
                        </a:rPr>
                        <a:t>生成一个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[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0,</a:t>
                      </a:r>
                      <a:r>
                        <a:rPr sz="1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.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)</a:t>
                      </a:r>
                      <a:r>
                        <a:rPr sz="1800" dirty="0">
                          <a:latin typeface="Arial Unicode MS"/>
                          <a:cs typeface="Arial Unicode MS"/>
                        </a:rPr>
                        <a:t>之间的随机小数</a:t>
                      </a:r>
                      <a:endParaRPr sz="1800">
                        <a:latin typeface="Arial Unicode MS"/>
                        <a:cs typeface="Arial Unicode MS"/>
                      </a:endParaRPr>
                    </a:p>
                    <a:p>
                      <a:pPr marL="152400" marR="2588895" indent="-56515">
                        <a:lnSpc>
                          <a:spcPts val="346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FZLTZHB--B51-0"/>
                          <a:cs typeface="FZLTZHB--B51-0"/>
                        </a:rPr>
                        <a:t>&gt;&gt;&gt;</a:t>
                      </a:r>
                      <a:r>
                        <a:rPr sz="1800" b="1" spc="-5" dirty="0">
                          <a:latin typeface="FZLTZHB--B51-0"/>
                          <a:cs typeface="FZLTZHB--B51-0"/>
                        </a:rPr>
                        <a:t>random.random() 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0.5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7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14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0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259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4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6899</a:t>
                      </a:r>
                      <a:r>
                        <a:rPr sz="1800" b="1" spc="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0010FF"/>
                          </a:solidFill>
                          <a:latin typeface="FZLTZHB--B51-0"/>
                          <a:cs typeface="FZLTZHB--B51-0"/>
                        </a:rPr>
                        <a:t>35</a:t>
                      </a:r>
                      <a:endParaRPr sz="18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2383</Words>
  <Application>Microsoft Macintosh PowerPoint</Application>
  <PresentationFormat>全屏显示(16:9)</PresentationFormat>
  <Paragraphs>929</Paragraphs>
  <Slides>122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122</vt:i4>
      </vt:variant>
    </vt:vector>
  </HeadingPairs>
  <TitlesOfParts>
    <vt:vector size="134" baseType="lpstr">
      <vt:lpstr>Arial Unicode MS</vt:lpstr>
      <vt:lpstr>FZLTZHB--B51-0</vt:lpstr>
      <vt:lpstr>Heiti SC</vt:lpstr>
      <vt:lpstr>Andale Mono</vt:lpstr>
      <vt:lpstr>Arial</vt:lpstr>
      <vt:lpstr>Calibri</vt:lpstr>
      <vt:lpstr>Courier New</vt:lpstr>
      <vt:lpstr>Menlo</vt:lpstr>
      <vt:lpstr>Microsoft Sans Serif</vt:lpstr>
      <vt:lpstr>Palatino</vt:lpstr>
      <vt:lpstr>Times New Roman</vt:lpstr>
      <vt:lpstr>Office Theme</vt:lpstr>
      <vt:lpstr>PowerPoint 演示文稿</vt:lpstr>
      <vt:lpstr>Python语言程序设计</vt:lpstr>
      <vt:lpstr>前课复习</vt:lpstr>
      <vt:lpstr>Python基本语法元素</vt:lpstr>
      <vt:lpstr>Python基本图形绘制</vt:lpstr>
      <vt:lpstr>基本数据类型</vt:lpstr>
      <vt:lpstr>elif</vt:lpstr>
      <vt:lpstr>PowerPoint 演示文稿</vt:lpstr>
      <vt:lpstr>import turtle</vt:lpstr>
      <vt:lpstr>本课概要</vt:lpstr>
      <vt:lpstr>第4章 程序的控制结构</vt:lpstr>
      <vt:lpstr>"程序的控制结构"</vt:lpstr>
      <vt:lpstr>第4章 程序的控制结构</vt:lpstr>
      <vt:lpstr>练习与作业</vt:lpstr>
      <vt:lpstr>第4章 程序的控制结构</vt:lpstr>
      <vt:lpstr>PowerPoint 演示文稿</vt:lpstr>
      <vt:lpstr>PowerPoint 演示文稿</vt:lpstr>
      <vt:lpstr>Python语言程序设计</vt:lpstr>
      <vt:lpstr>单元开篇</vt:lpstr>
      <vt:lpstr>程序的分支结构</vt:lpstr>
      <vt:lpstr>单分支结构</vt:lpstr>
      <vt:lpstr>单分支结构</vt:lpstr>
      <vt:lpstr>单分支结构</vt:lpstr>
      <vt:lpstr>二分支结构</vt:lpstr>
      <vt:lpstr>二分支结构</vt:lpstr>
      <vt:lpstr>二分支结构</vt:lpstr>
      <vt:lpstr>二分支结构</vt:lpstr>
      <vt:lpstr>多分支结构</vt:lpstr>
      <vt:lpstr>多分支结构</vt:lpstr>
      <vt:lpstr>多分支结构</vt:lpstr>
      <vt:lpstr>"程序的控制结构"</vt:lpstr>
      <vt:lpstr>条件判断及组合</vt:lpstr>
      <vt:lpstr>条件判断</vt:lpstr>
      <vt:lpstr>条件组合</vt:lpstr>
      <vt:lpstr>条件判断及组合</vt:lpstr>
      <vt:lpstr>程序的异常处理</vt:lpstr>
      <vt:lpstr>异常处理</vt:lpstr>
      <vt:lpstr>异常处理</vt:lpstr>
      <vt:lpstr>异常处理</vt:lpstr>
      <vt:lpstr>异常处理</vt:lpstr>
      <vt:lpstr>异常处理</vt:lpstr>
      <vt:lpstr>异常处理</vt:lpstr>
      <vt:lpstr>单元小结</vt:lpstr>
      <vt:lpstr>程序的分支结构</vt:lpstr>
      <vt:lpstr>PowerPoint 演示文稿</vt:lpstr>
      <vt:lpstr>Python语言程序设计</vt:lpstr>
      <vt:lpstr>PowerPoint 演示文稿</vt:lpstr>
      <vt:lpstr>身体质量指数BMI</vt:lpstr>
      <vt:lpstr>身体质量指数BMI</vt:lpstr>
      <vt:lpstr>身体质量指数BMI</vt:lpstr>
      <vt:lpstr>身体质量指数BMI</vt:lpstr>
      <vt:lpstr>PowerPoint 演示文稿</vt:lpstr>
      <vt:lpstr>身体质量指标BMI</vt:lpstr>
      <vt:lpstr>身体质量指标BMI</vt:lpstr>
      <vt:lpstr>身体质量指标BMI</vt:lpstr>
      <vt:lpstr>PowerPoint 演示文稿</vt:lpstr>
      <vt:lpstr>PowerPoint 演示文稿</vt:lpstr>
      <vt:lpstr>PowerPoint 演示文稿</vt:lpstr>
      <vt:lpstr>举一反三</vt:lpstr>
      <vt:lpstr>PowerPoint 演示文稿</vt:lpstr>
      <vt:lpstr>PowerPoint 演示文稿</vt:lpstr>
      <vt:lpstr>Python语言程序设计</vt:lpstr>
      <vt:lpstr>单元开篇</vt:lpstr>
      <vt:lpstr>程序的循环结构</vt:lpstr>
      <vt:lpstr>遍历循环</vt:lpstr>
      <vt:lpstr>遍历循环</vt:lpstr>
      <vt:lpstr>遍历循环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遍历循环的应用</vt:lpstr>
      <vt:lpstr>遍历循环</vt:lpstr>
      <vt:lpstr>无限循环</vt:lpstr>
      <vt:lpstr>无限循环</vt:lpstr>
      <vt:lpstr>无限循环的应用</vt:lpstr>
      <vt:lpstr>循环控制保留字</vt:lpstr>
      <vt:lpstr>循环控制保留字</vt:lpstr>
      <vt:lpstr>循环控制保留字</vt:lpstr>
      <vt:lpstr>循环控制保留字</vt:lpstr>
      <vt:lpstr>循环的高级用法</vt:lpstr>
      <vt:lpstr>循环的扩展</vt:lpstr>
      <vt:lpstr>循环的扩展</vt:lpstr>
      <vt:lpstr>循环的扩展</vt:lpstr>
      <vt:lpstr>单元小结</vt:lpstr>
      <vt:lpstr>程序的循环结构</vt:lpstr>
      <vt:lpstr>PowerPoint 演示文稿</vt:lpstr>
      <vt:lpstr>Python语言程序设计</vt:lpstr>
      <vt:lpstr>random库基本介绍</vt:lpstr>
      <vt:lpstr>random库概述</vt:lpstr>
      <vt:lpstr>random库概述</vt:lpstr>
      <vt:lpstr>基本随机数函数</vt:lpstr>
      <vt:lpstr>基本随机数函数</vt:lpstr>
      <vt:lpstr>基本随机数函数</vt:lpstr>
      <vt:lpstr>基本随机数函数</vt:lpstr>
      <vt:lpstr>扩展随机数函数</vt:lpstr>
      <vt:lpstr>扩展随机数函数</vt:lpstr>
      <vt:lpstr>扩展随机数函数</vt:lpstr>
      <vt:lpstr>扩展随机数函数</vt:lpstr>
      <vt:lpstr>扩展随机数函数</vt:lpstr>
      <vt:lpstr>随机数函数的使用</vt:lpstr>
      <vt:lpstr>PowerPoint 演示文稿</vt:lpstr>
      <vt:lpstr>Python语言程序设计</vt:lpstr>
      <vt:lpstr>PowerPoint 演示文稿</vt:lpstr>
      <vt:lpstr>"圆周率的计算"问题分析</vt:lpstr>
      <vt:lpstr>"圆周率的计算"问题分析</vt:lpstr>
      <vt:lpstr>PowerPoint 演示文稿</vt:lpstr>
      <vt:lpstr>"圆周率的计算"实例讲解</vt:lpstr>
      <vt:lpstr>#CalPiV1.py</vt:lpstr>
      <vt:lpstr>"圆周率的计算"实例讲解</vt:lpstr>
      <vt:lpstr>PowerPoint 演示文稿</vt:lpstr>
      <vt:lpstr>PowerPoint 演示文稿</vt:lpstr>
      <vt:lpstr>PowerPoint 演示文稿</vt:lpstr>
      <vt:lpstr>PowerPoint 演示文稿</vt:lpstr>
      <vt:lpstr>举一反三</vt:lpstr>
      <vt:lpstr>举一反三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5</cp:revision>
  <dcterms:created xsi:type="dcterms:W3CDTF">2020-09-17T17:09:32Z</dcterms:created>
  <dcterms:modified xsi:type="dcterms:W3CDTF">2020-09-17T09:33:41Z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19 PowerPoint 版</vt:lpwstr>
  </property>
  <property fmtid="{D5CDD505-2E9C-101B-9397-08002B2CF9AE}" pid="4" name="LastSaved">
    <vt:filetime>2020-09-17T00:00:00Z</vt:filetime>
  </property>
</Properties>
</file>