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1" r:id="rId4"/>
    <p:sldId id="264" r:id="rId5"/>
    <p:sldId id="265" r:id="rId6"/>
    <p:sldId id="271" r:id="rId7"/>
    <p:sldId id="273" r:id="rId8"/>
    <p:sldId id="275" r:id="rId9"/>
    <p:sldId id="279" r:id="rId10"/>
    <p:sldId id="287" r:id="rId11"/>
    <p:sldId id="290" r:id="rId12"/>
    <p:sldId id="293" r:id="rId13"/>
    <p:sldId id="294" r:id="rId14"/>
    <p:sldId id="298" r:id="rId15"/>
    <p:sldId id="337" r:id="rId16"/>
    <p:sldId id="339" r:id="rId17"/>
    <p:sldId id="341" r:id="rId18"/>
    <p:sldId id="349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6" r:id="rId4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1"/>
    <p:restoredTop sz="65793"/>
  </p:normalViewPr>
  <p:slideViewPr>
    <p:cSldViewPr>
      <p:cViewPr varScale="1">
        <p:scale>
          <a:sx n="120" d="100"/>
          <a:sy n="120" d="100"/>
        </p:scale>
        <p:origin x="9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B9D2E-974D-8045-B328-192FF5B07E96}" type="datetimeFigureOut">
              <a:rPr kumimoji="1" lang="zh-CN" altLang="en-US" smtClean="0"/>
              <a:t>2020/10/5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BC0C-342F-3F43-BB67-DA15D79BB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整数类型个知识点：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整数无限制。</a:t>
            </a:r>
            <a:endParaRPr kumimoji="1" lang="en-US" altLang="zh-CN" dirty="0"/>
          </a:p>
          <a:p>
            <a:r>
              <a:rPr kumimoji="1" lang="en-US" altLang="zh-CN" dirty="0"/>
              <a:t>2.pow(x, y)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3.4</a:t>
            </a:r>
            <a:r>
              <a:rPr kumimoji="1" lang="zh-CN" altLang="en-US" dirty="0"/>
              <a:t>种进制（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进制）转换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62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浮点数类型三个知识点：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取值范围和精读基本无限制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运算存在不确定尾数（一般发生在</a:t>
            </a:r>
            <a:r>
              <a:rPr kumimoji="1" lang="en-US" altLang="zh-CN" dirty="0"/>
              <a:t>10^-16</a:t>
            </a:r>
            <a:r>
              <a:rPr kumimoji="1" lang="zh-CN" altLang="en-US" dirty="0"/>
              <a:t>位置），可用</a:t>
            </a:r>
            <a:r>
              <a:rPr kumimoji="1" lang="en-US" altLang="zh-CN" dirty="0"/>
              <a:t>round(x,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d)</a:t>
            </a:r>
            <a:r>
              <a:rPr kumimoji="1" lang="zh-CN" altLang="en-US" dirty="0"/>
              <a:t>解决，</a:t>
            </a:r>
            <a:r>
              <a:rPr kumimoji="1" lang="en-US" altLang="zh-CN" dirty="0"/>
              <a:t>round(0.1+0.2, 1)==0.3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0.1+0.2==0.3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科学计数法的表示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18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复数类型三个知识点：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虚部符号用</a:t>
            </a:r>
            <a:r>
              <a:rPr kumimoji="1" lang="en-US" altLang="zh-CN" dirty="0"/>
              <a:t>j</a:t>
            </a:r>
            <a:r>
              <a:rPr kumimoji="1" lang="zh-CN" altLang="en-US" dirty="0"/>
              <a:t>而不是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 1j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要写出来，不能省略；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用</a:t>
            </a:r>
            <a:r>
              <a:rPr kumimoji="1" lang="en-US" altLang="zh-CN" dirty="0" err="1"/>
              <a:t>complex.real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complex.imag</a:t>
            </a:r>
            <a:r>
              <a:rPr kumimoji="1" lang="zh-CN" altLang="en-US" dirty="0"/>
              <a:t>分别获得实部和虚部；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可直接进行</a:t>
            </a:r>
            <a:r>
              <a:rPr kumimoji="1" lang="en-US" altLang="zh-CN" dirty="0"/>
              <a:t>\</a:t>
            </a:r>
            <a:r>
              <a:rPr kumimoji="1" lang="zh-CN" altLang="en-US" dirty="0"/>
              <a:t>计算；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93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59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lang="en-US" altLang="zh-CN" sz="12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lang="en-US" altLang="zh-CN" sz="1200" b="1" dirty="0">
              <a:solidFill>
                <a:srgbClr val="006FC0"/>
              </a:solidFill>
              <a:latin typeface="Heiti SC"/>
              <a:cs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2.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第一类：由单引号或双引号表示单行字符串；第二类：由三引号表示的多行字符串；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3.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没有赋给变量的三引号字符串就是注释  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4.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为了程序员更方便表达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5.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正向序号，反向序号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6.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开始，结束，是左闭右开区间；步长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7.</a:t>
            </a:r>
            <a:endParaRPr kumimoji="1" lang="zh-CN" altLang="en-US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16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Sans Serif"/>
                <a:cs typeface="Microsoft Sans Serif"/>
              </a:rPr>
              <a:t>字符串操作符：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1.</a:t>
            </a:r>
            <a:r>
              <a:rPr lang="zh-CN" altLang="en-US" sz="1200" dirty="0">
                <a:latin typeface="Microsoft Sans Serif"/>
                <a:cs typeface="Microsoft Sans Serif"/>
              </a:rPr>
              <a:t>链接两个字符串用 ：</a:t>
            </a:r>
            <a:r>
              <a:rPr lang="en-US" altLang="zh-CN" sz="1200" dirty="0">
                <a:latin typeface="Microsoft Sans Serif"/>
                <a:cs typeface="Microsoft Sans Serif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2.</a:t>
            </a:r>
            <a:r>
              <a:rPr lang="zh-CN" altLang="en-US" sz="1200" dirty="0">
                <a:latin typeface="Microsoft Sans Serif"/>
                <a:cs typeface="Microsoft Sans Serif"/>
              </a:rPr>
              <a:t>复制</a:t>
            </a:r>
            <a:r>
              <a:rPr lang="en-US" altLang="zh-CN" sz="1200" dirty="0">
                <a:latin typeface="Microsoft Sans Serif"/>
                <a:cs typeface="Microsoft Sans Serif"/>
              </a:rPr>
              <a:t>n</a:t>
            </a:r>
            <a:r>
              <a:rPr lang="zh-CN" altLang="en-US" sz="1200" dirty="0">
                <a:latin typeface="Microsoft Sans Serif"/>
                <a:cs typeface="Microsoft Sans Serif"/>
              </a:rPr>
              <a:t>次字符串用： *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3.</a:t>
            </a:r>
            <a:r>
              <a:rPr lang="zh-CN" altLang="en-US" sz="1200" dirty="0">
                <a:latin typeface="Microsoft Sans Serif"/>
                <a:cs typeface="Microsoft Sans Serif"/>
              </a:rPr>
              <a:t>判断</a:t>
            </a:r>
            <a:r>
              <a:rPr lang="en-US" altLang="zh-CN" sz="1200" dirty="0">
                <a:latin typeface="Microsoft Sans Serif"/>
                <a:cs typeface="Microsoft Sans Serif"/>
              </a:rPr>
              <a:t>x</a:t>
            </a:r>
            <a:r>
              <a:rPr lang="zh-CN" altLang="en-US" sz="1200" dirty="0">
                <a:latin typeface="Microsoft Sans Serif"/>
                <a:cs typeface="Microsoft Sans Serif"/>
              </a:rPr>
              <a:t> 是否为 </a:t>
            </a:r>
            <a:r>
              <a:rPr lang="en-US" altLang="zh-CN" sz="1200" dirty="0">
                <a:latin typeface="Microsoft Sans Serif"/>
                <a:cs typeface="Microsoft Sans Serif"/>
              </a:rPr>
              <a:t>s</a:t>
            </a:r>
            <a:r>
              <a:rPr lang="zh-CN" altLang="en-US" sz="1200" dirty="0">
                <a:latin typeface="Microsoft Sans Serif"/>
                <a:cs typeface="Microsoft Sans Serif"/>
              </a:rPr>
              <a:t>子串： </a:t>
            </a:r>
            <a:r>
              <a:rPr lang="en-US" altLang="zh-CN" sz="1200" dirty="0">
                <a:latin typeface="Microsoft Sans Serif"/>
                <a:cs typeface="Microsoft Sans Serif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r>
              <a:rPr lang="zh-CN" altLang="en-US" sz="1200" dirty="0">
                <a:latin typeface="Microsoft Sans Serif"/>
                <a:cs typeface="Microsoft Sans Serif"/>
              </a:rPr>
              <a:t>字符串处理函数</a:t>
            </a:r>
            <a:r>
              <a:rPr kumimoji="1" lang="zh-CN" altLang="en-US" sz="1200" dirty="0">
                <a:latin typeface="Microsoft Sans Serif"/>
                <a:cs typeface="Microsoft Sans Serif"/>
              </a:rPr>
              <a:t>：</a:t>
            </a:r>
            <a:endParaRPr kumimoji="1" lang="en-US" altLang="zh-CN" dirty="0"/>
          </a:p>
          <a:p>
            <a:r>
              <a:rPr kumimoji="1" lang="zh-CN" altLang="en-US" dirty="0"/>
              <a:t>常用字符串处理函数：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(), hex(), oct()</a:t>
            </a:r>
          </a:p>
          <a:p>
            <a:r>
              <a:rPr kumimoji="1" lang="en-US" altLang="zh-CN" dirty="0"/>
              <a:t>2.Unicode</a:t>
            </a:r>
            <a:r>
              <a:rPr kumimoji="1" lang="zh-CN" altLang="en-US" dirty="0"/>
              <a:t>与单字符互转：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chr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ord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3.Unicode</a:t>
            </a:r>
            <a:r>
              <a:rPr kumimoji="1" lang="zh-CN" altLang="en-US" dirty="0"/>
              <a:t>编码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Sans Serif"/>
                <a:cs typeface="Microsoft Sans Serif"/>
              </a:rPr>
              <a:t>字符串处理方法：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1.</a:t>
            </a:r>
            <a:r>
              <a:rPr lang="zh-CN" altLang="en-US" sz="1200" dirty="0">
                <a:latin typeface="Microsoft Sans Serif"/>
                <a:cs typeface="Microsoft Sans Serif"/>
              </a:rPr>
              <a:t>方法及方法使用格式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2.</a:t>
            </a:r>
            <a:r>
              <a:rPr lang="zh-CN" altLang="en-US" sz="1200" dirty="0">
                <a:latin typeface="Microsoft Sans Serif"/>
                <a:cs typeface="Microsoft Sans Serif"/>
              </a:rPr>
              <a:t>常用方法：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l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o</a:t>
            </a:r>
            <a:r>
              <a:rPr lang="en-US" altLang="zh-CN" sz="1200" spc="-15" dirty="0" err="1">
                <a:latin typeface="Microsoft Sans Serif"/>
                <a:cs typeface="Microsoft Sans Serif"/>
              </a:rPr>
              <a:t>w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er</a:t>
            </a:r>
            <a:r>
              <a:rPr lang="en-US" altLang="zh-CN" sz="1200" dirty="0">
                <a:latin typeface="Microsoft Sans Serif"/>
                <a:cs typeface="Microsoft Sans Serif"/>
              </a:rPr>
              <a:t>()</a:t>
            </a:r>
            <a:r>
              <a:rPr lang="en-US" altLang="zh-CN" sz="1200" spc="45" dirty="0">
                <a:latin typeface="Microsoft Sans Serif"/>
                <a:cs typeface="Microsoft Sans Serif"/>
              </a:rPr>
              <a:t> </a:t>
            </a:r>
            <a:r>
              <a:rPr lang="zh-CN" altLang="en-US" sz="1100" b="1" dirty="0">
                <a:latin typeface="Heiti SC"/>
                <a:cs typeface="Heiti SC"/>
              </a:rPr>
              <a:t>或</a:t>
            </a:r>
            <a:r>
              <a:rPr lang="zh-CN" altLang="en-US" sz="1100" b="1" spc="135" dirty="0">
                <a:latin typeface="Heiti SC"/>
                <a:cs typeface="Heiti SC"/>
              </a:rPr>
              <a:t> 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upper</a:t>
            </a:r>
            <a:r>
              <a:rPr lang="en-US" altLang="zh-CN" sz="1200" dirty="0">
                <a:latin typeface="Microsoft Sans Serif"/>
                <a:cs typeface="Microsoft Sans Serif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p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li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</a:t>
            </a:r>
            <a:r>
              <a:rPr lang="en-US" altLang="zh-CN" sz="1200" spc="5" dirty="0" err="1">
                <a:latin typeface="Microsoft Sans Serif"/>
                <a:cs typeface="Microsoft Sans Serif"/>
              </a:rPr>
              <a:t>p</a:t>
            </a:r>
            <a:r>
              <a:rPr lang="en-US" altLang="zh-CN" sz="1200" dirty="0">
                <a:latin typeface="Microsoft Sans Serif"/>
                <a:cs typeface="Microsoft Sans Serif"/>
              </a:rPr>
              <a:t>=N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o</a:t>
            </a:r>
            <a:r>
              <a:rPr lang="en-US" altLang="zh-CN" sz="1200" dirty="0">
                <a:latin typeface="Microsoft Sans Serif"/>
                <a:cs typeface="Microsoft Sans Serif"/>
              </a:rPr>
              <a:t>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o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un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s</a:t>
            </a:r>
            <a:r>
              <a:rPr lang="en-US" altLang="zh-CN" sz="1200" dirty="0">
                <a:latin typeface="Microsoft Sans Serif"/>
                <a:cs typeface="Microsoft Sans Serif"/>
              </a:rPr>
              <a:t>ub)</a:t>
            </a:r>
            <a:r>
              <a:rPr lang="zh-CN" altLang="en-US" sz="1200" dirty="0">
                <a:latin typeface="Microsoft Sans Serif"/>
                <a:cs typeface="Microsoft Sans Serif"/>
              </a:rPr>
              <a:t> </a:t>
            </a:r>
            <a:r>
              <a:rPr lang="en-US" altLang="zh-CN" sz="1200" dirty="0">
                <a:latin typeface="Microsoft Sans Serif"/>
                <a:cs typeface="Microsoft Sans Serif"/>
              </a:rPr>
              <a:t>	#</a:t>
            </a:r>
            <a:r>
              <a:rPr lang="zh-CN" altLang="en-US" sz="1200" dirty="0">
                <a:latin typeface="Microsoft Sans Serif"/>
                <a:cs typeface="Microsoft Sans Serif"/>
              </a:rPr>
              <a:t> 统计子串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spc="-25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ep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la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ce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o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l</a:t>
            </a:r>
            <a:r>
              <a:rPr lang="en-US" altLang="zh-CN" sz="1200" dirty="0">
                <a:latin typeface="Microsoft Sans Serif"/>
                <a:cs typeface="Microsoft Sans Serif"/>
              </a:rPr>
              <a:t>d,</a:t>
            </a:r>
            <a:r>
              <a:rPr lang="en-US" altLang="zh-CN" sz="1200" spc="40" dirty="0">
                <a:latin typeface="Microsoft Sans Serif"/>
                <a:cs typeface="Microsoft Sans Serif"/>
              </a:rPr>
              <a:t> </a:t>
            </a:r>
            <a:r>
              <a:rPr lang="en-US" altLang="zh-CN" sz="1200" dirty="0">
                <a:latin typeface="Microsoft Sans Serif"/>
                <a:cs typeface="Microsoft Sans Serif"/>
              </a:rPr>
              <a:t>new)	#</a:t>
            </a:r>
            <a:r>
              <a:rPr lang="zh-CN" altLang="en-US" sz="1200" dirty="0">
                <a:latin typeface="Microsoft Sans Serif"/>
                <a:cs typeface="Microsoft Sans Serif"/>
              </a:rPr>
              <a:t> 替换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cen</a:t>
            </a:r>
            <a:r>
              <a:rPr lang="en-US" altLang="zh-CN" sz="1200" spc="-1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er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(</a:t>
            </a:r>
            <a:r>
              <a:rPr lang="en-US" altLang="zh-CN" sz="1200" dirty="0">
                <a:latin typeface="Microsoft Sans Serif"/>
                <a:cs typeface="Microsoft Sans Serif"/>
              </a:rPr>
              <a:t>w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i</a:t>
            </a:r>
            <a:r>
              <a:rPr lang="en-US" altLang="zh-CN" sz="1200" dirty="0">
                <a:latin typeface="Microsoft Sans Serif"/>
                <a:cs typeface="Microsoft Sans Serif"/>
              </a:rPr>
              <a:t>d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h[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,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f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ill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ch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a</a:t>
            </a:r>
            <a:r>
              <a:rPr lang="en-US" altLang="zh-CN" sz="1200" spc="5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15" dirty="0">
                <a:latin typeface="Microsoft Sans Serif"/>
                <a:cs typeface="Microsoft Sans Serif"/>
              </a:rPr>
              <a:t>]</a:t>
            </a:r>
            <a:r>
              <a:rPr lang="en-US" altLang="zh-CN" sz="1200" dirty="0">
                <a:latin typeface="Microsoft Sans Serif"/>
                <a:cs typeface="Microsoft Sans Serif"/>
              </a:rPr>
              <a:t>)	#</a:t>
            </a:r>
            <a:r>
              <a:rPr lang="zh-CN" altLang="en-US" sz="1200" dirty="0">
                <a:latin typeface="Arial Unicode MS"/>
                <a:cs typeface="Arial Unicode MS"/>
              </a:rPr>
              <a:t>字符串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r</a:t>
            </a:r>
            <a:r>
              <a:rPr lang="zh-CN" altLang="en-US" sz="1200" dirty="0">
                <a:latin typeface="Arial Unicode MS"/>
                <a:cs typeface="Arial Unicode MS"/>
              </a:rPr>
              <a:t>根据宽度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w</a:t>
            </a:r>
            <a:r>
              <a:rPr lang="en-US" altLang="zh-CN" sz="1200" dirty="0">
                <a:latin typeface="Microsoft Sans Serif"/>
                <a:cs typeface="Microsoft Sans Serif"/>
              </a:rPr>
              <a:t>idt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h</a:t>
            </a:r>
            <a:r>
              <a:rPr lang="zh-CN" altLang="en-US" sz="1200" dirty="0">
                <a:latin typeface="Arial Unicode MS"/>
                <a:cs typeface="Arial Unicode MS"/>
              </a:rPr>
              <a:t>居中，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fill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ch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a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r</a:t>
            </a:r>
            <a:r>
              <a:rPr lang="zh-CN" altLang="en-US" sz="1200" dirty="0">
                <a:latin typeface="Arial Unicode MS"/>
                <a:cs typeface="Arial Unicode MS"/>
              </a:rPr>
              <a:t>可选 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81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6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65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01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8" y="570618"/>
            <a:ext cx="5551423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917327"/>
            <a:ext cx="8191896" cy="296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1779423"/>
            <a:ext cx="5840772" cy="242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复数类型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347" y="1529255"/>
            <a:ext cx="627570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345" indent="54483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与数学中复数的概念一致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36345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Heiti SC"/>
                <a:cs typeface="Heiti SC"/>
              </a:rPr>
              <a:t>如果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35" baseline="24305" dirty="0">
                <a:latin typeface="Arial"/>
                <a:cs typeface="Arial"/>
              </a:rPr>
              <a:t>2 </a:t>
            </a:r>
            <a:r>
              <a:rPr sz="2400" b="1" spc="-277" baseline="2430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，那么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dirty="0">
                <a:latin typeface="Heiti SC"/>
                <a:cs typeface="Heiti SC"/>
              </a:rPr>
              <a:t>的值是什么？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2585" algn="l"/>
                <a:tab pos="222186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定义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430" dirty="0">
                <a:latin typeface="Times New Roman"/>
                <a:cs typeface="Times New Roman"/>
              </a:rPr>
              <a:t>−</a:t>
            </a:r>
            <a:r>
              <a:rPr sz="2400" spc="-1480" dirty="0">
                <a:latin typeface="Times New Roman"/>
                <a:cs typeface="Times New Roman"/>
              </a:rPr>
              <a:t>𝟏𝟏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Heiti SC"/>
                <a:cs typeface="Heiti SC"/>
              </a:rPr>
              <a:t>，以此为基础，构建数学体系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Heiti SC"/>
                <a:cs typeface="Heiti SC"/>
              </a:rPr>
              <a:t>被称为复数，其中，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是实部，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dirty="0">
                <a:latin typeface="Heiti SC"/>
                <a:cs typeface="Heiti SC"/>
              </a:rPr>
              <a:t>是虚部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1422" y="1529255"/>
            <a:ext cx="4597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操作符是完成运算的一种符号体系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E77890-3064-224E-80CC-206190A11CC6}"/>
              </a:ext>
            </a:extLst>
          </p:cNvPr>
          <p:cNvSpPr txBox="1"/>
          <p:nvPr/>
        </p:nvSpPr>
        <p:spPr>
          <a:xfrm>
            <a:off x="2687822" y="2240954"/>
            <a:ext cx="4191000" cy="36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+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-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，*，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%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，**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cs typeface="Heiti S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3F98928-6A0C-AD46-BC24-55F09FD61F1D}"/>
              </a:ext>
            </a:extLst>
          </p:cNvPr>
          <p:cNvSpPr txBox="1"/>
          <p:nvPr/>
        </p:nvSpPr>
        <p:spPr>
          <a:xfrm>
            <a:off x="2687822" y="2978649"/>
            <a:ext cx="3712978" cy="36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y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与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=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y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等价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数字类型的关系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705" y="1529255"/>
            <a:ext cx="753110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类型间可进行混合运算，生成结果为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最宽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三种类型存在一种逐渐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扩展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变宽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的关系：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26720" algn="ctr">
              <a:lnSpc>
                <a:spcPct val="100000"/>
              </a:lnSpc>
              <a:tabLst>
                <a:tab pos="1216025" algn="l"/>
                <a:tab pos="1761489" algn="l"/>
                <a:tab pos="2857500" algn="l"/>
                <a:tab pos="3402965" algn="l"/>
              </a:tabLst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整数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浮点数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复数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9735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</a:t>
            </a:r>
            <a:r>
              <a:rPr sz="2400" b="1" spc="140" dirty="0">
                <a:latin typeface="Arial"/>
                <a:cs typeface="Arial"/>
              </a:rPr>
              <a:t>12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4.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127.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整数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52400" y="16809"/>
            <a:ext cx="2590800" cy="155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609780"/>
            <a:ext cx="1905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数值运算函数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708C3A3-4436-114C-8F35-39AD4154C1DC}"/>
              </a:ext>
            </a:extLst>
          </p:cNvPr>
          <p:cNvSpPr txBox="1"/>
          <p:nvPr/>
        </p:nvSpPr>
        <p:spPr>
          <a:xfrm>
            <a:off x="2443779" y="632763"/>
            <a:ext cx="490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一些以函数形式提供的数值运算功能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6C327F2-8FBB-8D47-9362-4C32A69C2B73}"/>
              </a:ext>
            </a:extLst>
          </p:cNvPr>
          <p:cNvSpPr txBox="1"/>
          <p:nvPr/>
        </p:nvSpPr>
        <p:spPr>
          <a:xfrm>
            <a:off x="2474259" y="1368851"/>
            <a:ext cx="4902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a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b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s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(x),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d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i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v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m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o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,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), p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w(x,</a:t>
            </a:r>
            <a:r>
              <a:rPr lang="en-US" altLang="zh-CN" sz="2400" spc="2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 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[,</a:t>
            </a:r>
            <a:r>
              <a:rPr lang="en-US" altLang="zh-CN" sz="2400" spc="5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 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z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])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4D7E43-2DE2-BA47-8132-58D5CF331A65}"/>
              </a:ext>
            </a:extLst>
          </p:cNvPr>
          <p:cNvSpPr txBox="1"/>
          <p:nvPr/>
        </p:nvSpPr>
        <p:spPr>
          <a:xfrm>
            <a:off x="2667000" y="2180794"/>
            <a:ext cx="4859985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round(x[, d]), </a:t>
            </a:r>
          </a:p>
          <a:p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max(x1,x2, … ,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xn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), min(x1,x2, … ,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xn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1F963B-7C5E-7F45-8D12-BA82976FC0D1}"/>
              </a:ext>
            </a:extLst>
          </p:cNvPr>
          <p:cNvSpPr txBox="1"/>
          <p:nvPr/>
        </p:nvSpPr>
        <p:spPr>
          <a:xfrm>
            <a:off x="2474259" y="3288791"/>
            <a:ext cx="4056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int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(x), float(x), complex(x)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304799" y="72488"/>
            <a:ext cx="2667000" cy="1601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742950"/>
            <a:ext cx="12932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单元小结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C287E7-EB2C-284B-AE4D-A29715373933}"/>
              </a:ext>
            </a:extLst>
          </p:cNvPr>
          <p:cNvSpPr txBox="1"/>
          <p:nvPr/>
        </p:nvSpPr>
        <p:spPr>
          <a:xfrm>
            <a:off x="1828800" y="1849120"/>
            <a:ext cx="6442075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整数类型的无限范围及</a:t>
            </a:r>
            <a:r>
              <a:rPr sz="2000" b="1" spc="120" dirty="0">
                <a:latin typeface="Arial"/>
                <a:cs typeface="Arial"/>
              </a:rPr>
              <a:t>4</a:t>
            </a:r>
            <a:r>
              <a:rPr sz="2000" b="1" spc="-15" dirty="0">
                <a:latin typeface="Heiti SC"/>
                <a:cs typeface="Heiti SC"/>
              </a:rPr>
              <a:t>种</a:t>
            </a:r>
            <a:r>
              <a:rPr sz="2000" b="1" dirty="0">
                <a:latin typeface="Heiti SC"/>
                <a:cs typeface="Heiti SC"/>
              </a:rPr>
              <a:t>进制</a:t>
            </a:r>
            <a:r>
              <a:rPr sz="2000" b="1" spc="-15" dirty="0">
                <a:latin typeface="Heiti SC"/>
                <a:cs typeface="Heiti SC"/>
              </a:rPr>
              <a:t>表示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浮点数类型的近似无限</a:t>
            </a:r>
            <a:r>
              <a:rPr sz="2000" b="1" spc="-15" dirty="0">
                <a:latin typeface="Heiti SC"/>
                <a:cs typeface="Heiti SC"/>
              </a:rPr>
              <a:t>范</a:t>
            </a:r>
            <a:r>
              <a:rPr sz="2000" b="1" dirty="0">
                <a:latin typeface="Heiti SC"/>
                <a:cs typeface="Heiti SC"/>
              </a:rPr>
              <a:t>围、</a:t>
            </a:r>
            <a:r>
              <a:rPr sz="2000" b="1" spc="-15" dirty="0">
                <a:latin typeface="Heiti SC"/>
                <a:cs typeface="Heiti SC"/>
              </a:rPr>
              <a:t>小</a:t>
            </a:r>
            <a:r>
              <a:rPr sz="2000" b="1" dirty="0">
                <a:latin typeface="Heiti SC"/>
                <a:cs typeface="Heiti SC"/>
              </a:rPr>
              <a:t>尾数</a:t>
            </a:r>
            <a:r>
              <a:rPr sz="2000" b="1" spc="-15" dirty="0">
                <a:latin typeface="Heiti SC"/>
                <a:cs typeface="Heiti SC"/>
              </a:rPr>
              <a:t>及</a:t>
            </a:r>
            <a:r>
              <a:rPr sz="2000" b="1" dirty="0">
                <a:latin typeface="Heiti SC"/>
                <a:cs typeface="Heiti SC"/>
              </a:rPr>
              <a:t>科学</a:t>
            </a:r>
            <a:r>
              <a:rPr sz="2000" b="1" spc="-15" dirty="0">
                <a:latin typeface="Heiti SC"/>
                <a:cs typeface="Heiti SC"/>
              </a:rPr>
              <a:t>计</a:t>
            </a:r>
            <a:r>
              <a:rPr sz="2000" b="1" dirty="0">
                <a:latin typeface="Heiti SC"/>
                <a:cs typeface="Heiti SC"/>
              </a:rPr>
              <a:t>数法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350" dirty="0">
                <a:latin typeface="Arial"/>
                <a:cs typeface="Arial"/>
              </a:rPr>
              <a:t>+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204" dirty="0">
                <a:latin typeface="Arial"/>
                <a:cs typeface="Arial"/>
              </a:rPr>
              <a:t>-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9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**</a:t>
            </a:r>
            <a:r>
              <a:rPr sz="2000" b="1" dirty="0">
                <a:latin typeface="Heiti SC"/>
                <a:cs typeface="Heiti SC"/>
              </a:rPr>
              <a:t>、二元增强</a:t>
            </a:r>
            <a:r>
              <a:rPr sz="2000" b="1" spc="-15" dirty="0">
                <a:latin typeface="Heiti SC"/>
                <a:cs typeface="Heiti SC"/>
              </a:rPr>
              <a:t>赋</a:t>
            </a:r>
            <a:r>
              <a:rPr sz="2000" b="1" dirty="0">
                <a:latin typeface="Heiti SC"/>
                <a:cs typeface="Heiti SC"/>
              </a:rPr>
              <a:t>值操</a:t>
            </a:r>
            <a:r>
              <a:rPr sz="2000" b="1" spc="-15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5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d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85" dirty="0">
                <a:latin typeface="Arial"/>
                <a:cs typeface="Arial"/>
              </a:rPr>
              <a:t>v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35" dirty="0">
                <a:latin typeface="Arial"/>
                <a:cs typeface="Arial"/>
              </a:rPr>
              <a:t>w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85" dirty="0">
                <a:latin typeface="Arial"/>
                <a:cs typeface="Arial"/>
              </a:rPr>
              <a:t>o</a:t>
            </a:r>
            <a:r>
              <a:rPr sz="2000" b="1" spc="80" dirty="0">
                <a:latin typeface="Arial"/>
                <a:cs typeface="Arial"/>
              </a:rPr>
              <a:t>un</a:t>
            </a:r>
            <a:r>
              <a:rPr sz="2000" b="1" spc="85" dirty="0">
                <a:latin typeface="Arial"/>
                <a:cs typeface="Arial"/>
              </a:rPr>
              <a:t>d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7EDE"/>
              </a:buClr>
              <a:buFont typeface="Arial"/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55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55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2067" y="1995973"/>
            <a:ext cx="45002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字符串类型及操作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2810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049" y="1434291"/>
            <a:ext cx="2823845" cy="258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字符串类型的表示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字符串操作符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字符串处理函数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字符串处理方法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字符串类型的格式化</a:t>
            </a:r>
            <a:endParaRPr sz="22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E2A703B-F80A-9042-8073-22A98BAACC35}"/>
              </a:ext>
            </a:extLst>
          </p:cNvPr>
          <p:cNvSpPr txBox="1">
            <a:spLocks/>
          </p:cNvSpPr>
          <p:nvPr/>
        </p:nvSpPr>
        <p:spPr>
          <a:xfrm>
            <a:off x="1563688" y="1428750"/>
            <a:ext cx="7563483" cy="256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dirty="0">
                <a:solidFill>
                  <a:srgbClr val="006FC0"/>
                </a:solidFill>
                <a:latin typeface="Heiti SC"/>
                <a:cs typeface="Heiti SC"/>
              </a:rPr>
              <a:t>1.</a:t>
            </a:r>
            <a:r>
              <a:rPr lang="zh-CN" altLang="en-US" sz="2400" b="1" dirty="0">
                <a:solidFill>
                  <a:srgbClr val="006FC0"/>
                </a:solidFill>
                <a:latin typeface="Heiti SC"/>
                <a:cs typeface="Heiti SC"/>
              </a:rPr>
              <a:t>什么是字符串？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2.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字符串的两类表示？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3.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三引号与注释？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4.Python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为什么提供这么多冗余的表达字符串方式？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5.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字符串的序号与索引？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6.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字符串的切片？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7.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转义字符</a:t>
            </a:r>
            <a:endParaRPr lang="zh-CN" altLang="en-US" sz="2400" kern="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575047" y="40831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570" y="1733550"/>
            <a:ext cx="3070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</a:t>
            </a:r>
            <a:r>
              <a:rPr sz="3200" spc="-5" dirty="0" err="1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操作符</a:t>
            </a:r>
            <a:endParaRPr sz="3200" spc="-5" dirty="0">
              <a:solidFill>
                <a:srgbClr val="0070C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B4BACDC-46B2-2D4D-87AC-21E6523AFDB8}"/>
              </a:ext>
            </a:extLst>
          </p:cNvPr>
          <p:cNvSpPr txBox="1">
            <a:spLocks/>
          </p:cNvSpPr>
          <p:nvPr/>
        </p:nvSpPr>
        <p:spPr>
          <a:xfrm>
            <a:off x="3036569" y="2616712"/>
            <a:ext cx="40481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/>
            <a:r>
              <a:rPr lang="en-US" altLang="zh-CN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字符串处理函数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D3FA7DC-8FD8-424C-BFD0-CFA5C37EF963}"/>
              </a:ext>
            </a:extLst>
          </p:cNvPr>
          <p:cNvSpPr txBox="1">
            <a:spLocks/>
          </p:cNvSpPr>
          <p:nvPr/>
        </p:nvSpPr>
        <p:spPr>
          <a:xfrm>
            <a:off x="3036569" y="3499874"/>
            <a:ext cx="40481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/>
            <a:r>
              <a:rPr lang="en-US" altLang="zh-CN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字符串处理方法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B40C0DF-2149-FB47-992F-62FAB2BE212A}"/>
              </a:ext>
            </a:extLst>
          </p:cNvPr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7601584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7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格式化是对字符串进行格式表达的方式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字符串格式化使用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75" dirty="0">
                <a:latin typeface="Arial"/>
                <a:cs typeface="Arial"/>
              </a:rPr>
              <a:t>r</a:t>
            </a:r>
            <a:r>
              <a:rPr sz="2400" b="1" spc="160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a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方法，用法如下：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25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</a:pP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模板字符串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25" dirty="0">
                <a:latin typeface="Arial"/>
                <a:cs typeface="Arial"/>
              </a:rPr>
              <a:t>.</a:t>
            </a:r>
            <a:r>
              <a:rPr sz="2800" b="1" spc="105" dirty="0">
                <a:latin typeface="Arial"/>
                <a:cs typeface="Arial"/>
              </a:rPr>
              <a:t>f</a:t>
            </a:r>
            <a:r>
              <a:rPr sz="2800" b="1" spc="204" dirty="0">
                <a:latin typeface="Arial"/>
                <a:cs typeface="Arial"/>
              </a:rPr>
              <a:t>o</a:t>
            </a:r>
            <a:r>
              <a:rPr sz="2800" b="1" spc="105" dirty="0">
                <a:latin typeface="Arial"/>
                <a:cs typeface="Arial"/>
              </a:rPr>
              <a:t>r</a:t>
            </a:r>
            <a:r>
              <a:rPr sz="2800" b="1" spc="254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a</a:t>
            </a:r>
            <a:r>
              <a:rPr sz="2800" b="1" spc="180" dirty="0">
                <a:latin typeface="Arial"/>
                <a:cs typeface="Arial"/>
              </a:rPr>
              <a:t>t</a:t>
            </a:r>
            <a:r>
              <a:rPr sz="2800" b="1" spc="190" dirty="0">
                <a:latin typeface="Arial"/>
                <a:cs typeface="Arial"/>
              </a:rPr>
              <a:t>(</a:t>
            </a:r>
            <a:r>
              <a:rPr sz="2800" b="1" spc="495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逗号</a:t>
            </a:r>
            <a:r>
              <a:rPr sz="2800" b="1" spc="0" dirty="0">
                <a:latin typeface="Heiti SC"/>
                <a:cs typeface="Heiti SC"/>
              </a:rPr>
              <a:t>分</a:t>
            </a:r>
            <a:r>
              <a:rPr sz="2800" b="1" spc="-5" dirty="0">
                <a:latin typeface="Heiti SC"/>
                <a:cs typeface="Heiti SC"/>
              </a:rPr>
              <a:t>隔的</a:t>
            </a:r>
            <a:r>
              <a:rPr sz="2800" b="1" spc="0" dirty="0">
                <a:latin typeface="Heiti SC"/>
                <a:cs typeface="Heiti SC"/>
              </a:rPr>
              <a:t>参数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15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6200" y="133350"/>
            <a:ext cx="2519662" cy="151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742950"/>
            <a:ext cx="12486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前课复习</a:t>
            </a: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05941957-7DDA-8044-AB11-6941821BCDF4}"/>
              </a:ext>
            </a:extLst>
          </p:cNvPr>
          <p:cNvSpPr txBox="1"/>
          <p:nvPr/>
        </p:nvSpPr>
        <p:spPr>
          <a:xfrm>
            <a:off x="2010668" y="1702832"/>
            <a:ext cx="6047105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缩进、注释、命名、变量、保留字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数据类型、字符串、</a:t>
            </a:r>
            <a:r>
              <a:rPr sz="2400" b="1" spc="120" dirty="0">
                <a:solidFill>
                  <a:srgbClr val="0070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整数、浮点数、列表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赋值语句、分支语句、函数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0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114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12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9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5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400" b="1" spc="5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120" dirty="0">
                <a:solidFill>
                  <a:srgbClr val="0070C0"/>
                </a:solidFill>
                <a:latin typeface="Heiti SC"/>
                <a:cs typeface="Heiti SC"/>
              </a:rPr>
              <a:t> </a:t>
            </a:r>
            <a:r>
              <a:rPr sz="2400" b="1" spc="12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9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格式化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2852164"/>
            <a:ext cx="2134209" cy="135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264" y="1529255"/>
            <a:ext cx="83058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19100" algn="l"/>
                <a:tab pos="1739900" algn="l"/>
                <a:tab pos="3943985" algn="l"/>
              </a:tabLst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	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05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35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-3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占用率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" dirty="0">
                <a:latin typeface="FZLTZHB--B51-0"/>
                <a:cs typeface="FZLTZHB--B51-0"/>
              </a:rPr>
              <a:t>.forma</a:t>
            </a:r>
            <a:r>
              <a:rPr sz="2000" b="1" spc="-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469" y="2916935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11" y="285216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1" y="0"/>
                </a:moveTo>
                <a:lnTo>
                  <a:pt x="0" y="77724"/>
                </a:lnTo>
                <a:lnTo>
                  <a:pt x="77723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69" y="4011929"/>
            <a:ext cx="3457575" cy="0"/>
          </a:xfrm>
          <a:custGeom>
            <a:avLst/>
            <a:gdLst/>
            <a:ahLst/>
            <a:cxnLst/>
            <a:rect l="l" t="t" r="r" b="b"/>
            <a:pathLst>
              <a:path w="3457575">
                <a:moveTo>
                  <a:pt x="0" y="0"/>
                </a:moveTo>
                <a:lnTo>
                  <a:pt x="34570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573" y="397306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5308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5209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6967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847" y="4347467"/>
            <a:ext cx="27673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字符串中槽</a:t>
            </a:r>
            <a:r>
              <a:rPr sz="2000" b="1" spc="-5" dirty="0">
                <a:latin typeface="Arial"/>
                <a:cs typeface="Arial"/>
              </a:rPr>
              <a:t>{}</a:t>
            </a:r>
            <a:r>
              <a:rPr sz="2000" b="1" dirty="0">
                <a:latin typeface="Heiti SC"/>
                <a:cs typeface="Heiti SC"/>
              </a:rPr>
              <a:t>的默认</a:t>
            </a:r>
            <a:r>
              <a:rPr sz="2000" b="1" spc="-15" dirty="0">
                <a:latin typeface="Heiti SC"/>
                <a:cs typeface="Heiti SC"/>
              </a:rPr>
              <a:t>顺</a:t>
            </a:r>
            <a:r>
              <a:rPr sz="2000" b="1" dirty="0">
                <a:latin typeface="Heiti SC"/>
                <a:cs typeface="Heiti SC"/>
              </a:rPr>
              <a:t>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959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0741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4893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6035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885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9999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4905" y="4011931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4">
                <a:moveTo>
                  <a:pt x="0" y="0"/>
                </a:moveTo>
                <a:lnTo>
                  <a:pt x="2743542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5494" y="397307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32450" y="3508559"/>
            <a:ext cx="266255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635">
              <a:lnSpc>
                <a:spcPct val="100000"/>
              </a:lnSpc>
              <a:tabLst>
                <a:tab pos="1986914" algn="l"/>
                <a:tab pos="2461260" algn="l"/>
              </a:tabLst>
            </a:pPr>
            <a:r>
              <a:rPr sz="2400" b="1" spc="145" dirty="0">
                <a:latin typeface="Arial"/>
                <a:cs typeface="Arial"/>
              </a:rPr>
              <a:t>0	1	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45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中参数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顺序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5022" y="1529255"/>
            <a:ext cx="330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772" y="2915574"/>
            <a:ext cx="830580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20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110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占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45" dirty="0">
                <a:latin typeface="FZLTZHB--B51-0"/>
                <a:cs typeface="FZLTZHB--B51-0"/>
              </a:rPr>
              <a:t>fo</a:t>
            </a:r>
            <a:r>
              <a:rPr sz="2000" b="1" spc="114" dirty="0">
                <a:latin typeface="FZLTZHB--B51-0"/>
                <a:cs typeface="FZLTZHB--B51-0"/>
              </a:rPr>
              <a:t>r</a:t>
            </a:r>
            <a:r>
              <a:rPr sz="2000" b="1" spc="-315" dirty="0">
                <a:latin typeface="FZLTZHB--B51-0"/>
                <a:cs typeface="FZLTZHB--B51-0"/>
              </a:rPr>
              <a:t>ma</a:t>
            </a:r>
            <a:r>
              <a:rPr sz="2000" b="1" spc="-15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8857" y="3386322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409676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9999" y="332155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469" y="2158742"/>
            <a:ext cx="7195184" cy="15875"/>
          </a:xfrm>
          <a:custGeom>
            <a:avLst/>
            <a:gdLst/>
            <a:ahLst/>
            <a:cxnLst/>
            <a:rect l="l" t="t" r="r" b="b"/>
            <a:pathLst>
              <a:path w="7195184" h="15875">
                <a:moveTo>
                  <a:pt x="0" y="15786"/>
                </a:moveTo>
                <a:lnTo>
                  <a:pt x="71948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9597" y="2445257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0"/>
                </a:moveTo>
                <a:lnTo>
                  <a:pt x="0" y="33169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0741" y="27640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5446" y="2141982"/>
            <a:ext cx="5715" cy="645160"/>
          </a:xfrm>
          <a:custGeom>
            <a:avLst/>
            <a:gdLst/>
            <a:ahLst/>
            <a:cxnLst/>
            <a:rect l="l" t="t" r="r" b="b"/>
            <a:pathLst>
              <a:path w="5715" h="645160">
                <a:moveTo>
                  <a:pt x="5537" y="0"/>
                </a:moveTo>
                <a:lnTo>
                  <a:pt x="0" y="64482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6695" y="277352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201" y="78054"/>
                </a:lnTo>
                <a:lnTo>
                  <a:pt x="77724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041" y="2175508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674179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8161" y="2436117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5" h="430530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9685" y="2431547"/>
            <a:ext cx="4640580" cy="13335"/>
          </a:xfrm>
          <a:custGeom>
            <a:avLst/>
            <a:gdLst/>
            <a:ahLst/>
            <a:cxnLst/>
            <a:rect l="l" t="t" r="r" b="b"/>
            <a:pathLst>
              <a:path w="4640580" h="13335">
                <a:moveTo>
                  <a:pt x="0" y="12928"/>
                </a:moveTo>
                <a:lnTo>
                  <a:pt x="4640275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9005" y="3348993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4" h="430529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4434" y="3771138"/>
            <a:ext cx="4155440" cy="7620"/>
          </a:xfrm>
          <a:custGeom>
            <a:avLst/>
            <a:gdLst/>
            <a:ahLst/>
            <a:cxnLst/>
            <a:rect l="l" t="t" r="r" b="b"/>
            <a:pathLst>
              <a:path w="4155440" h="7620">
                <a:moveTo>
                  <a:pt x="0" y="0"/>
                </a:moveTo>
                <a:lnTo>
                  <a:pt x="4154868" y="704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260" dirty="0">
                <a:latin typeface="Microsoft Sans Serif"/>
                <a:cs typeface="Microsoft Sans Serif"/>
              </a:rPr>
              <a:t>f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75" dirty="0">
                <a:latin typeface="Microsoft Sans Serif"/>
                <a:cs typeface="Microsoft Sans Serif"/>
              </a:rPr>
              <a:t>r</a:t>
            </a:r>
            <a:r>
              <a:rPr spc="235" dirty="0">
                <a:latin typeface="Microsoft Sans Serif"/>
                <a:cs typeface="Microsoft Sans Serif"/>
              </a:rPr>
              <a:t>m</a:t>
            </a:r>
            <a:r>
              <a:rPr spc="150" dirty="0">
                <a:latin typeface="Microsoft Sans Serif"/>
                <a:cs typeface="Microsoft Sans Serif"/>
              </a:rPr>
              <a:t>a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-5" dirty="0">
                <a:latin typeface="Microsoft Sans Serif"/>
                <a:cs typeface="Microsoft Sans Serif"/>
              </a:rPr>
              <a:t>()</a:t>
            </a:r>
            <a:r>
              <a:rPr spc="-5" dirty="0">
                <a:latin typeface="Arial Unicode MS"/>
                <a:cs typeface="Arial Unicode MS"/>
              </a:rPr>
              <a:t>方法的格式控制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120" y="1416439"/>
            <a:ext cx="561213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794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槽内部对格式化的配置方式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{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参数序号</a:t>
            </a:r>
            <a:r>
              <a:rPr sz="2800" b="1" spc="490" dirty="0">
                <a:latin typeface="Arial"/>
                <a:cs typeface="Arial"/>
              </a:rPr>
              <a:t>&gt;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Heiti SC"/>
                <a:cs typeface="Heiti SC"/>
              </a:rPr>
              <a:t>：</a:t>
            </a:r>
            <a:r>
              <a:rPr sz="2800" b="1" spc="135" dirty="0">
                <a:latin typeface="Heiti SC"/>
                <a:cs typeface="Heiti SC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格式控制标记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19" y="3314834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19" y="3314834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3316223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4352" y="3314839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258" y="3315456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2911602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29108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4580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8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1483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1484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1428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1429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579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7580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9554" y="3641138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554" y="4052619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0368" y="364868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0368" y="406016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0368" y="4471642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6281" y="3648683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4881" y="4060163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511" y="2955797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511" y="295503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4732" y="3641138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3332" y="405261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7351" y="3641815"/>
            <a:ext cx="261302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浮点数小数	整数类型</a:t>
            </a:r>
            <a:endParaRPr sz="1600">
              <a:latin typeface="Heiti SC"/>
              <a:cs typeface="Heiti SC"/>
            </a:endParaRPr>
          </a:p>
          <a:p>
            <a:pPr marL="52069">
              <a:lnSpc>
                <a:spcPct val="100000"/>
              </a:lnSpc>
              <a:spcBef>
                <a:spcPts val="960"/>
              </a:spcBef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r>
              <a:rPr sz="1600" b="1" dirty="0">
                <a:latin typeface="Heiti SC"/>
                <a:cs typeface="Heiti SC"/>
              </a:rPr>
              <a:t>	</a:t>
            </a: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215265" marR="356235" indent="-203200">
              <a:lnSpc>
                <a:spcPct val="15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符串最大输	浮点数类型 出长度	</a:t>
            </a: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525" y="2865558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7843" y="299294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9710" y="3003001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43518" y="300048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5191" y="2998886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80063" y="2946272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83751" y="2998903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752" y="581671"/>
            <a:ext cx="68905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4580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4578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483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1484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554" y="2377885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554" y="2789365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0368" y="238542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368" y="279690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368" y="3208389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6281" y="2385429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4881" y="279690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8511" y="1692401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" y="16916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7843" y="1729688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9710" y="1739747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3518" y="173723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5191" y="1735632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0063" y="1683018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3751" y="173565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7008" y="2362639"/>
            <a:ext cx="389923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"{0:=^20}"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"PYTHON"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'=======PYTHON======='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"{0:*&gt;20}"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'*****************HUT'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"{0:10}".</a:t>
            </a:r>
            <a:r>
              <a:rPr lang="en-US" altLang="zh-CN" dirty="0"/>
              <a:t>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'HUT       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0825" y="540258"/>
            <a:ext cx="702781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23" y="2553856"/>
            <a:ext cx="358394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6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0:,</a:t>
            </a:r>
            <a:r>
              <a:rPr sz="16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.2f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}"</a:t>
            </a:r>
            <a:r>
              <a:rPr sz="1600" b="1" spc="320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80" dirty="0">
                <a:latin typeface="FZLTZHB--B51-0"/>
                <a:cs typeface="FZLTZHB--B51-0"/>
              </a:rPr>
              <a:t>12345.</a:t>
            </a:r>
            <a:r>
              <a:rPr sz="1600" b="1" spc="-100" dirty="0">
                <a:latin typeface="FZLTZHB--B51-0"/>
                <a:cs typeface="FZLTZHB--B51-0"/>
              </a:rPr>
              <a:t>6</a:t>
            </a:r>
            <a:r>
              <a:rPr sz="1600" b="1" spc="-195" dirty="0">
                <a:latin typeface="FZLTZHB--B51-0"/>
                <a:cs typeface="FZLTZHB--B51-0"/>
              </a:rPr>
              <a:t>789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'12,345.68'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39" y="3334221"/>
            <a:ext cx="5362575" cy="139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{0:b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,{0:</a:t>
            </a:r>
            <a:r>
              <a:rPr sz="12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},</a:t>
            </a:r>
            <a:r>
              <a:rPr sz="12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0:d},{</a:t>
            </a:r>
            <a:r>
              <a:rPr sz="12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2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:o},{</a:t>
            </a:r>
            <a:r>
              <a:rPr sz="12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0:x</a:t>
            </a:r>
            <a:r>
              <a:rPr sz="12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2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dirty="0">
                <a:solidFill>
                  <a:srgbClr val="1DB41D"/>
                </a:solidFill>
                <a:latin typeface="FZLTZHB--B51-0"/>
                <a:cs typeface="FZLTZHB--B51-0"/>
              </a:rPr>
              <a:t>0:X}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5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spc="-150" dirty="0">
                <a:latin typeface="FZLTZHB--B51-0"/>
                <a:cs typeface="FZLTZHB--B51-0"/>
              </a:rPr>
              <a:t>25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spc="75" dirty="0">
                <a:solidFill>
                  <a:srgbClr val="0010FF"/>
                </a:solidFill>
                <a:latin typeface="Arial"/>
                <a:cs typeface="Arial"/>
              </a:rPr>
              <a:t>'110101001,Ʃ,4</a:t>
            </a:r>
            <a:r>
              <a:rPr sz="1600" b="1" spc="55" dirty="0">
                <a:solidFill>
                  <a:srgbClr val="0010FF"/>
                </a:solidFill>
                <a:latin typeface="Arial"/>
                <a:cs typeface="Arial"/>
              </a:rPr>
              <a:t>25,651,1a9,1A9</a:t>
            </a:r>
            <a:r>
              <a:rPr sz="1600" b="1" spc="495" dirty="0">
                <a:solidFill>
                  <a:srgbClr val="0010FF"/>
                </a:solidFill>
                <a:latin typeface="Arial"/>
                <a:cs typeface="Arial"/>
              </a:rPr>
              <a:t>'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{0:e},{0:</a:t>
            </a:r>
            <a:r>
              <a:rPr sz="16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6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},{0:f},{0:%}</a:t>
            </a:r>
            <a:r>
              <a:rPr sz="16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95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5" dirty="0">
                <a:latin typeface="FZLTZHB--B51-0"/>
                <a:cs typeface="FZLTZHB--B51-0"/>
              </a:rPr>
              <a:t>3.14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-60" dirty="0">
                <a:solidFill>
                  <a:srgbClr val="0010FF"/>
                </a:solidFill>
                <a:latin typeface="FZLTZHB--B51-0"/>
                <a:cs typeface="FZLTZHB--B51-0"/>
              </a:rPr>
              <a:t>'3.140000e+00</a:t>
            </a:r>
            <a:r>
              <a:rPr sz="1600" b="1" spc="-4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1600" b="1" spc="-120" dirty="0">
                <a:solidFill>
                  <a:srgbClr val="0010FF"/>
                </a:solidFill>
                <a:latin typeface="FZLTZHB--B51-0"/>
                <a:cs typeface="FZLTZHB--B51-0"/>
              </a:rPr>
              <a:t>3.140000E+00,</a:t>
            </a:r>
            <a:r>
              <a:rPr sz="1600" b="1" spc="-13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1600" b="1" spc="-55" dirty="0">
                <a:solidFill>
                  <a:srgbClr val="0010FF"/>
                </a:solidFill>
                <a:latin typeface="FZLTZHB--B51-0"/>
                <a:cs typeface="FZLTZHB--B51-0"/>
              </a:rPr>
              <a:t>.140000,314.0</a:t>
            </a:r>
            <a:r>
              <a:rPr sz="16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0000%'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1428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1429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7579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4732" y="2376917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3332" y="2788397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7351" y="2377594"/>
            <a:ext cx="103886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50000"/>
              </a:lnSpc>
            </a:pPr>
            <a:r>
              <a:rPr sz="1600" b="1" spc="-5" dirty="0">
                <a:latin typeface="Heiti SC"/>
                <a:cs typeface="Heiti SC"/>
              </a:rPr>
              <a:t>浮点数小数 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7351" y="3109312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符串最大输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043" y="3475171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出长度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20192" y="2377796"/>
            <a:ext cx="139065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整数类型</a:t>
            </a:r>
            <a:endParaRPr sz="16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0192" y="3109515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浮点数类型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0192" y="3475373"/>
            <a:ext cx="8775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7843" y="172872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9710" y="173878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518" y="173626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5191" y="1734665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0063" y="1682051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3751" y="173468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52400" y="0"/>
            <a:ext cx="2722962" cy="1634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5067" y="601862"/>
            <a:ext cx="20554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 Unicode MS"/>
                <a:cs typeface="Arial Unicode MS"/>
              </a:rPr>
              <a:t>单元小结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A2CE48-7D6E-9547-9953-536D05BD7AEE}"/>
              </a:ext>
            </a:extLst>
          </p:cNvPr>
          <p:cNvSpPr/>
          <p:nvPr/>
        </p:nvSpPr>
        <p:spPr>
          <a:xfrm>
            <a:off x="1981200" y="1670132"/>
            <a:ext cx="6172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lang="zh-CN" altLang="en-US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b="1" spc="-5" dirty="0">
                <a:latin typeface="Heiti SC"/>
                <a:cs typeface="Heiti SC"/>
              </a:rPr>
              <a:t>正向递增序号、反向递减序号、</a:t>
            </a:r>
            <a:r>
              <a:rPr lang="en-US" altLang="zh-CN" b="1" spc="380" dirty="0">
                <a:latin typeface="Arial"/>
                <a:cs typeface="Arial"/>
              </a:rPr>
              <a:t>&lt;</a:t>
            </a:r>
            <a:r>
              <a:rPr lang="zh-CN" altLang="en-US" b="1" dirty="0">
                <a:latin typeface="Heiti SC"/>
                <a:cs typeface="Heiti SC"/>
              </a:rPr>
              <a:t>字</a:t>
            </a:r>
            <a:r>
              <a:rPr lang="zh-CN" altLang="en-US" b="1" spc="-5" dirty="0">
                <a:latin typeface="Heiti SC"/>
                <a:cs typeface="Heiti SC"/>
              </a:rPr>
              <a:t>符</a:t>
            </a:r>
            <a:r>
              <a:rPr lang="zh-CN" altLang="en-US" b="1" dirty="0">
                <a:latin typeface="Heiti SC"/>
                <a:cs typeface="Heiti SC"/>
              </a:rPr>
              <a:t>串</a:t>
            </a:r>
            <a:r>
              <a:rPr lang="en-US" altLang="zh-CN" b="1" spc="315" dirty="0">
                <a:latin typeface="Arial"/>
                <a:cs typeface="Arial"/>
              </a:rPr>
              <a:t>&gt;</a:t>
            </a:r>
            <a:r>
              <a:rPr lang="en-US" altLang="zh-CN" b="1" spc="190" dirty="0">
                <a:latin typeface="Arial"/>
                <a:cs typeface="Arial"/>
              </a:rPr>
              <a:t>[</a:t>
            </a:r>
            <a:r>
              <a:rPr lang="en-US" altLang="zh-CN" b="1" spc="155" dirty="0">
                <a:latin typeface="Arial"/>
                <a:cs typeface="Arial"/>
              </a:rPr>
              <a:t>M:</a:t>
            </a:r>
            <a:r>
              <a:rPr lang="en-US" altLang="zh-CN" b="1" spc="75" dirty="0">
                <a:latin typeface="Arial"/>
                <a:cs typeface="Arial"/>
              </a:rPr>
              <a:t>N:</a:t>
            </a:r>
            <a:r>
              <a:rPr lang="en-US" altLang="zh-CN" b="1" spc="-60" dirty="0">
                <a:latin typeface="Arial"/>
                <a:cs typeface="Arial"/>
              </a:rPr>
              <a:t>K</a:t>
            </a:r>
            <a:r>
              <a:rPr lang="en-US" altLang="zh-CN" b="1" spc="120" dirty="0">
                <a:latin typeface="Arial"/>
                <a:cs typeface="Arial"/>
              </a:rPr>
              <a:t>]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lang="en-US" altLang="zh-CN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en-US" altLang="zh-CN" b="1" spc="380" dirty="0">
                <a:latin typeface="Arial"/>
                <a:cs typeface="Arial"/>
              </a:rPr>
              <a:t>+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204" dirty="0">
                <a:latin typeface="Arial"/>
                <a:cs typeface="Arial"/>
              </a:rPr>
              <a:t>*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30" dirty="0">
                <a:latin typeface="Arial"/>
                <a:cs typeface="Arial"/>
              </a:rPr>
              <a:t>i</a:t>
            </a:r>
            <a:r>
              <a:rPr lang="en-US" altLang="zh-CN" b="1" spc="80" dirty="0">
                <a:latin typeface="Arial"/>
                <a:cs typeface="Arial"/>
              </a:rPr>
              <a:t>n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25" dirty="0" err="1">
                <a:latin typeface="Arial"/>
                <a:cs typeface="Arial"/>
              </a:rPr>
              <a:t>l</a:t>
            </a:r>
            <a:r>
              <a:rPr lang="en-US" altLang="zh-CN" b="1" spc="65" dirty="0" err="1">
                <a:latin typeface="Arial"/>
                <a:cs typeface="Arial"/>
              </a:rPr>
              <a:t>e</a:t>
            </a:r>
            <a:r>
              <a:rPr lang="en-US" altLang="zh-CN" b="1" spc="80" dirty="0" err="1">
                <a:latin typeface="Arial"/>
                <a:cs typeface="Arial"/>
              </a:rPr>
              <a:t>n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5" dirty="0" err="1">
                <a:latin typeface="Arial"/>
                <a:cs typeface="Arial"/>
              </a:rPr>
              <a:t>s</a:t>
            </a:r>
            <a:r>
              <a:rPr lang="en-US" altLang="zh-CN" b="1" spc="10" dirty="0" err="1">
                <a:latin typeface="Arial"/>
                <a:cs typeface="Arial"/>
              </a:rPr>
              <a:t>t</a:t>
            </a:r>
            <a:r>
              <a:rPr lang="en-US" altLang="zh-CN" b="1" spc="75" dirty="0" err="1">
                <a:latin typeface="Arial"/>
                <a:cs typeface="Arial"/>
              </a:rPr>
              <a:t>r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spc="60" dirty="0">
                <a:latin typeface="Arial"/>
                <a:cs typeface="Arial"/>
              </a:rPr>
              <a:t>h</a:t>
            </a:r>
            <a:r>
              <a:rPr lang="en-US" altLang="zh-CN" b="1" spc="65" dirty="0">
                <a:latin typeface="Arial"/>
                <a:cs typeface="Arial"/>
              </a:rPr>
              <a:t>e</a:t>
            </a:r>
            <a:r>
              <a:rPr lang="en-US" altLang="zh-CN" b="1" spc="55" dirty="0">
                <a:latin typeface="Arial"/>
                <a:cs typeface="Arial"/>
              </a:rPr>
              <a:t>x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dirty="0">
                <a:latin typeface="Arial"/>
                <a:cs typeface="Arial"/>
              </a:rPr>
              <a:t>o</a:t>
            </a:r>
            <a:r>
              <a:rPr lang="en-US" altLang="zh-CN" b="1" spc="10" dirty="0">
                <a:latin typeface="Arial"/>
                <a:cs typeface="Arial"/>
              </a:rPr>
              <a:t>c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spc="90" dirty="0" err="1">
                <a:latin typeface="Arial"/>
                <a:cs typeface="Arial"/>
              </a:rPr>
              <a:t>o</a:t>
            </a:r>
            <a:r>
              <a:rPr lang="en-US" altLang="zh-CN" b="1" spc="60" dirty="0" err="1">
                <a:latin typeface="Arial"/>
                <a:cs typeface="Arial"/>
              </a:rPr>
              <a:t>r</a:t>
            </a:r>
            <a:r>
              <a:rPr lang="en-US" altLang="zh-CN" b="1" spc="125" dirty="0" err="1">
                <a:latin typeface="Arial"/>
                <a:cs typeface="Arial"/>
              </a:rPr>
              <a:t>d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-75" dirty="0" err="1">
                <a:latin typeface="Arial"/>
                <a:cs typeface="Arial"/>
              </a:rPr>
              <a:t>c</a:t>
            </a:r>
            <a:r>
              <a:rPr lang="en-US" altLang="zh-CN" b="1" spc="85" dirty="0" err="1">
                <a:latin typeface="Arial"/>
                <a:cs typeface="Arial"/>
              </a:rPr>
              <a:t>h</a:t>
            </a:r>
            <a:r>
              <a:rPr lang="en-US" altLang="zh-CN" b="1" spc="70" dirty="0" err="1">
                <a:latin typeface="Arial"/>
                <a:cs typeface="Arial"/>
              </a:rPr>
              <a:t>r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20" dirty="0">
                <a:latin typeface="Arial"/>
                <a:cs typeface="Arial"/>
              </a:rPr>
              <a:t>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70" dirty="0">
                <a:latin typeface="Arial"/>
                <a:cs typeface="Arial"/>
              </a:rPr>
              <a:t>lo</a:t>
            </a:r>
            <a:r>
              <a:rPr lang="en-US" altLang="zh-CN" b="1" spc="120" dirty="0">
                <a:latin typeface="Arial"/>
                <a:cs typeface="Arial"/>
              </a:rPr>
              <a:t>w</a:t>
            </a:r>
            <a:r>
              <a:rPr lang="en-US" altLang="zh-CN" b="1" spc="60" dirty="0">
                <a:latin typeface="Arial"/>
                <a:cs typeface="Arial"/>
              </a:rPr>
              <a:t>e</a:t>
            </a:r>
            <a:r>
              <a:rPr lang="en-US" altLang="zh-CN" b="1" spc="80" dirty="0">
                <a:latin typeface="Arial"/>
                <a:cs typeface="Arial"/>
              </a:rPr>
              <a:t>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80" dirty="0">
                <a:latin typeface="Arial"/>
                <a:cs typeface="Arial"/>
              </a:rPr>
              <a:t>u</a:t>
            </a:r>
            <a:r>
              <a:rPr lang="en-US" altLang="zh-CN" b="1" spc="100" dirty="0">
                <a:latin typeface="Arial"/>
                <a:cs typeface="Arial"/>
              </a:rPr>
              <a:t>pp</a:t>
            </a:r>
            <a:r>
              <a:rPr lang="en-US" altLang="zh-CN" b="1" spc="95" dirty="0">
                <a:latin typeface="Arial"/>
                <a:cs typeface="Arial"/>
              </a:rPr>
              <a:t>e</a:t>
            </a:r>
            <a:r>
              <a:rPr lang="en-US" altLang="zh-CN" b="1" spc="80" dirty="0">
                <a:latin typeface="Arial"/>
                <a:cs typeface="Arial"/>
              </a:rPr>
              <a:t>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145" dirty="0">
                <a:latin typeface="Arial"/>
                <a:cs typeface="Arial"/>
              </a:rPr>
              <a:t>s</a:t>
            </a:r>
            <a:r>
              <a:rPr lang="en-US" altLang="zh-CN" b="1" spc="114" dirty="0">
                <a:latin typeface="Arial"/>
                <a:cs typeface="Arial"/>
              </a:rPr>
              <a:t>p</a:t>
            </a:r>
            <a:r>
              <a:rPr lang="en-US" altLang="zh-CN" b="1" spc="70" dirty="0">
                <a:latin typeface="Arial"/>
                <a:cs typeface="Arial"/>
              </a:rPr>
              <a:t>li</a:t>
            </a:r>
            <a:r>
              <a:rPr lang="en-US" altLang="zh-CN" b="1" spc="100" dirty="0">
                <a:latin typeface="Arial"/>
                <a:cs typeface="Arial"/>
              </a:rPr>
              <a:t>t</a:t>
            </a:r>
            <a:r>
              <a:rPr lang="en-US" altLang="zh-CN" b="1" spc="114" dirty="0">
                <a:latin typeface="Arial"/>
                <a:cs typeface="Arial"/>
              </a:rPr>
              <a:t>(</a:t>
            </a:r>
            <a:r>
              <a:rPr lang="en-US" altLang="zh-CN" b="1" spc="125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80" dirty="0">
                <a:latin typeface="Arial"/>
                <a:cs typeface="Arial"/>
              </a:rPr>
              <a:t>o</a:t>
            </a:r>
            <a:r>
              <a:rPr lang="en-US" altLang="zh-CN" b="1" spc="90" dirty="0">
                <a:latin typeface="Arial"/>
                <a:cs typeface="Arial"/>
              </a:rPr>
              <a:t>u</a:t>
            </a:r>
            <a:r>
              <a:rPr lang="en-US" altLang="zh-CN" b="1" spc="80" dirty="0">
                <a:latin typeface="Arial"/>
                <a:cs typeface="Arial"/>
              </a:rPr>
              <a:t>n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65" dirty="0">
                <a:latin typeface="Arial"/>
                <a:cs typeface="Arial"/>
              </a:rPr>
              <a:t>r</a:t>
            </a:r>
            <a:r>
              <a:rPr lang="en-US" altLang="zh-CN" b="1" spc="85" dirty="0">
                <a:latin typeface="Arial"/>
                <a:cs typeface="Arial"/>
              </a:rPr>
              <a:t>e</a:t>
            </a:r>
            <a:r>
              <a:rPr lang="en-US" altLang="zh-CN" b="1" spc="90" dirty="0">
                <a:latin typeface="Arial"/>
                <a:cs typeface="Arial"/>
              </a:rPr>
              <a:t>p</a:t>
            </a:r>
            <a:r>
              <a:rPr lang="en-US" altLang="zh-CN" b="1" spc="30" dirty="0">
                <a:latin typeface="Arial"/>
                <a:cs typeface="Arial"/>
              </a:rPr>
              <a:t>l</a:t>
            </a:r>
            <a:r>
              <a:rPr lang="en-US" altLang="zh-CN" b="1" spc="45" dirty="0">
                <a:latin typeface="Arial"/>
                <a:cs typeface="Arial"/>
              </a:rPr>
              <a:t>a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105" dirty="0">
                <a:latin typeface="Arial"/>
                <a:cs typeface="Arial"/>
              </a:rPr>
              <a:t>e()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70" dirty="0">
                <a:latin typeface="Arial"/>
                <a:cs typeface="Arial"/>
              </a:rPr>
              <a:t>en</a:t>
            </a:r>
            <a:r>
              <a:rPr lang="en-US" altLang="zh-CN" b="1" spc="165" dirty="0">
                <a:latin typeface="Arial"/>
                <a:cs typeface="Arial"/>
              </a:rPr>
              <a:t>t</a:t>
            </a:r>
            <a:r>
              <a:rPr lang="en-US" altLang="zh-CN" b="1" spc="70" dirty="0">
                <a:latin typeface="Arial"/>
                <a:cs typeface="Arial"/>
              </a:rPr>
              <a:t>er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.s</a:t>
            </a:r>
            <a:r>
              <a:rPr lang="en-US" altLang="zh-CN" b="1" spc="15" dirty="0">
                <a:latin typeface="Arial"/>
                <a:cs typeface="Arial"/>
              </a:rPr>
              <a:t>t</a:t>
            </a:r>
            <a:r>
              <a:rPr lang="en-US" altLang="zh-CN" b="1" spc="90" dirty="0">
                <a:latin typeface="Arial"/>
                <a:cs typeface="Arial"/>
              </a:rPr>
              <a:t>r</a:t>
            </a:r>
            <a:r>
              <a:rPr lang="en-US" altLang="zh-CN" b="1" spc="30" dirty="0">
                <a:latin typeface="Arial"/>
                <a:cs typeface="Arial"/>
              </a:rPr>
              <a:t>i</a:t>
            </a:r>
            <a:r>
              <a:rPr lang="en-US" altLang="zh-CN" b="1" spc="114" dirty="0">
                <a:latin typeface="Arial"/>
                <a:cs typeface="Arial"/>
              </a:rPr>
              <a:t>p()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50" dirty="0">
                <a:latin typeface="Arial"/>
                <a:cs typeface="Arial"/>
              </a:rPr>
              <a:t>joi</a:t>
            </a:r>
            <a:r>
              <a:rPr lang="en-US" altLang="zh-CN" b="1" spc="90" dirty="0">
                <a:latin typeface="Arial"/>
                <a:cs typeface="Arial"/>
              </a:rPr>
              <a:t>n</a:t>
            </a:r>
            <a:r>
              <a:rPr lang="en-US" altLang="zh-CN" b="1" spc="110" dirty="0">
                <a:latin typeface="Arial"/>
                <a:cs typeface="Arial"/>
              </a:rPr>
              <a:t>(</a:t>
            </a:r>
            <a:r>
              <a:rPr lang="zh-CN" altLang="en-US" b="1" dirty="0">
                <a:latin typeface="Heiti SC"/>
                <a:cs typeface="Heiti SC"/>
              </a:rPr>
              <a:t>）</a:t>
            </a:r>
            <a:r>
              <a:rPr lang="zh-CN" altLang="en-US" b="1" spc="-10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150" dirty="0">
                <a:latin typeface="Arial"/>
                <a:cs typeface="Arial"/>
              </a:rPr>
              <a:t>f</a:t>
            </a:r>
            <a:r>
              <a:rPr lang="en-US" altLang="zh-CN" b="1" spc="100" dirty="0">
                <a:latin typeface="Arial"/>
                <a:cs typeface="Arial"/>
              </a:rPr>
              <a:t>o</a:t>
            </a:r>
            <a:r>
              <a:rPr lang="en-US" altLang="zh-CN" b="1" spc="105" dirty="0">
                <a:latin typeface="Arial"/>
                <a:cs typeface="Arial"/>
              </a:rPr>
              <a:t>rma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格式化</a:t>
            </a:r>
            <a:endParaRPr lang="zh-CN" altLang="en-US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8500" y="1995973"/>
            <a:ext cx="5207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 err="1">
                <a:latin typeface="Arial Unicode MS"/>
                <a:cs typeface="Arial Unicode MS"/>
              </a:rPr>
              <a:t>模块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lang="en-US" altLang="zh-CN" sz="4400" spc="415" dirty="0" err="1">
                <a:latin typeface="Microsoft Sans Serif"/>
                <a:cs typeface="Microsoft Sans Serif"/>
              </a:rPr>
              <a:t>time</a:t>
            </a:r>
            <a:r>
              <a:rPr sz="4400" dirty="0" err="1">
                <a:latin typeface="Arial Unicode MS"/>
                <a:cs typeface="Arial Unicode MS"/>
              </a:rPr>
              <a:t>库的使用</a:t>
            </a:r>
            <a:endParaRPr sz="4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5739" y="2302972"/>
            <a:ext cx="365125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8978" y="1619763"/>
            <a:ext cx="5166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库是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中处理时间的标准库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3" y="2621031"/>
            <a:ext cx="2686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计算机时间的表达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93" y="3352551"/>
            <a:ext cx="5125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提供获取系统时间并格式化输出功能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93" y="4084071"/>
            <a:ext cx="6344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提供系统级精确计时功能，用于程序性能分析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312" y="2655964"/>
            <a:ext cx="1718945" cy="84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2200" b="1" i="1" spc="-120" dirty="0">
                <a:solidFill>
                  <a:srgbClr val="FF921A"/>
                </a:solidFill>
                <a:latin typeface="Menlo"/>
                <a:cs typeface="Menlo"/>
              </a:rPr>
              <a:t>import</a:t>
            </a:r>
            <a:r>
              <a:rPr sz="2200" b="1" i="1" spc="-11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200" b="1" spc="-55" dirty="0">
                <a:latin typeface="FZLTZHB--B51-0"/>
                <a:cs typeface="FZLTZHB--B51-0"/>
              </a:rPr>
              <a:t>time </a:t>
            </a:r>
            <a:r>
              <a:rPr sz="2200" b="1" spc="380" dirty="0">
                <a:latin typeface="FZLTZHB--B51-0"/>
                <a:cs typeface="FZLTZHB--B51-0"/>
              </a:rPr>
              <a:t>t</a:t>
            </a:r>
            <a:r>
              <a:rPr sz="2200" b="1" spc="-204" dirty="0">
                <a:latin typeface="FZLTZHB--B51-0"/>
                <a:cs typeface="FZLTZHB--B51-0"/>
              </a:rPr>
              <a:t>ime</a:t>
            </a:r>
            <a:r>
              <a:rPr sz="2200" b="1" spc="45" dirty="0">
                <a:latin typeface="FZLTZHB--B51-0"/>
                <a:cs typeface="FZLTZHB--B51-0"/>
              </a:rPr>
              <a:t>.&lt;b&gt;()</a:t>
            </a:r>
            <a:endParaRPr sz="22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5661" y="1619763"/>
            <a:ext cx="28511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库包括三类函数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28" y="2574702"/>
            <a:ext cx="397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274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时间获取：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65" dirty="0">
                <a:latin typeface="Arial"/>
                <a:cs typeface="Arial"/>
              </a:rPr>
              <a:t>me</a:t>
            </a:r>
            <a:r>
              <a:rPr sz="2400" b="1" spc="7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c</a:t>
            </a:r>
            <a:r>
              <a:rPr sz="2400" b="1" spc="35" dirty="0">
                <a:latin typeface="Arial"/>
                <a:cs typeface="Arial"/>
              </a:rPr>
              <a:t>ti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792" y="2574702"/>
            <a:ext cx="1456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295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228" y="3306222"/>
            <a:ext cx="536575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  <a:tab pos="3813175" algn="l"/>
              </a:tabLst>
            </a:pPr>
            <a:r>
              <a:rPr sz="2400" b="1" dirty="0">
                <a:latin typeface="Heiti SC"/>
                <a:cs typeface="Heiti SC"/>
              </a:rPr>
              <a:t>时间格式化：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str</a:t>
            </a:r>
            <a:r>
              <a:rPr sz="2400" b="1" spc="75" dirty="0">
                <a:latin typeface="Arial"/>
                <a:cs typeface="Arial"/>
              </a:rPr>
              <a:t>p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Microsoft Sans Serif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</a:tabLst>
            </a:pPr>
            <a:r>
              <a:rPr sz="2400" b="1" dirty="0">
                <a:latin typeface="Heiti SC"/>
                <a:cs typeface="Heiti SC"/>
              </a:rPr>
              <a:t>程序计时：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45" dirty="0">
                <a:latin typeface="Arial"/>
                <a:cs typeface="Arial"/>
              </a:rPr>
              <a:t>le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964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355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6733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4111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1489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964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355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6733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4111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1489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964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355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6733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4111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1489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64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9355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6733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4111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1489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964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355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6733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4111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1489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964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9355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6733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4111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1489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964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9355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6733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64111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1489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35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6733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411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149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5621" y="1186159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621" y="164338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621" y="2100604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621" y="2557825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621" y="301504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621" y="3472270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97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887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621" y="72893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621" y="392949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0700" y="8236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latin typeface="FZLTZHB--B51-0"/>
                <a:cs typeface="FZLTZHB--B51-0"/>
              </a:rPr>
              <a:t>and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288028" y="823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30" dirty="0">
                <a:latin typeface="FZLTZHB--B51-0"/>
                <a:cs typeface="FZLTZHB--B51-0"/>
              </a:rPr>
              <a:t>el</a:t>
            </a:r>
            <a:r>
              <a:rPr sz="2400" b="1" spc="250" dirty="0">
                <a:latin typeface="FZLTZHB--B51-0"/>
                <a:cs typeface="FZLTZHB--B51-0"/>
              </a:rPr>
              <a:t>i</a:t>
            </a:r>
            <a:r>
              <a:rPr sz="2400" b="1" spc="470" dirty="0">
                <a:latin typeface="FZLTZHB--B51-0"/>
                <a:cs typeface="FZLTZHB--B51-0"/>
              </a:rPr>
              <a:t>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5355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5" dirty="0">
                <a:latin typeface="FZLTZHB--B51-0"/>
                <a:cs typeface="FZLTZHB--B51-0"/>
              </a:rPr>
              <a:t>imp</a:t>
            </a:r>
            <a:r>
              <a:rPr sz="2400" b="1" spc="145" dirty="0">
                <a:latin typeface="FZLTZHB--B51-0"/>
                <a:cs typeface="FZLTZHB--B51-0"/>
              </a:rPr>
              <a:t>ort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42682" y="823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5" dirty="0">
                <a:solidFill>
                  <a:srgbClr val="FF0000"/>
                </a:solidFill>
                <a:latin typeface="FZLTZHB--B51-0"/>
                <a:cs typeface="FZLTZHB--B51-0"/>
              </a:rPr>
              <a:t>ra</a:t>
            </a:r>
            <a:r>
              <a:rPr sz="2400" b="1" spc="145" dirty="0">
                <a:solidFill>
                  <a:srgbClr val="FF0000"/>
                </a:solidFill>
                <a:latin typeface="FZLTZHB--B51-0"/>
                <a:cs typeface="FZLTZHB--B51-0"/>
              </a:rPr>
              <a:t>i</a:t>
            </a:r>
            <a:r>
              <a:rPr sz="2400" b="1" spc="-210" dirty="0">
                <a:solidFill>
                  <a:srgbClr val="FF0000"/>
                </a:solidFill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0009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latin typeface="FZLTZHB--B51-0"/>
                <a:cs typeface="FZLTZHB--B51-0"/>
              </a:rPr>
              <a:t>gl</a:t>
            </a:r>
            <a:r>
              <a:rPr sz="2400" b="1" spc="70" dirty="0">
                <a:latin typeface="FZLTZHB--B51-0"/>
                <a:cs typeface="FZLTZHB--B51-0"/>
              </a:rPr>
              <a:t>o</a:t>
            </a:r>
            <a:r>
              <a:rPr sz="2400" b="1" spc="45" dirty="0">
                <a:latin typeface="FZLTZHB--B51-0"/>
                <a:cs typeface="FZLTZHB--B51-0"/>
              </a:rPr>
              <a:t>bal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0396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4" dirty="0">
                <a:latin typeface="FZLTZHB--B51-0"/>
                <a:cs typeface="FZLTZHB--B51-0"/>
              </a:rPr>
              <a:t>as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87723" y="12808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FZLTZHB--B51-0"/>
                <a:cs typeface="FZLTZHB--B51-0"/>
              </a:rPr>
              <a:t>el</a:t>
            </a:r>
            <a:r>
              <a:rPr sz="2400" b="1" spc="114" dirty="0">
                <a:latin typeface="FZLTZHB--B51-0"/>
                <a:cs typeface="FZLTZHB--B51-0"/>
              </a:rPr>
              <a:t>s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5050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5" dirty="0">
                <a:latin typeface="FZLTZHB--B51-0"/>
                <a:cs typeface="FZLTZHB--B51-0"/>
              </a:rPr>
              <a:t>in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42377" y="12808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latin typeface="FZLTZHB--B51-0"/>
                <a:cs typeface="FZLTZHB--B51-0"/>
              </a:rPr>
              <a:t>re</a:t>
            </a:r>
            <a:r>
              <a:rPr sz="2400" b="1" spc="120" dirty="0">
                <a:latin typeface="FZLTZHB--B51-0"/>
                <a:cs typeface="FZLTZHB--B51-0"/>
              </a:rPr>
              <a:t>t</a:t>
            </a:r>
            <a:r>
              <a:rPr sz="2400" b="1" spc="-100" dirty="0">
                <a:latin typeface="FZLTZHB--B51-0"/>
                <a:cs typeface="FZLTZHB--B51-0"/>
              </a:rPr>
              <a:t>urn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9705" y="12808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no</a:t>
            </a:r>
            <a:r>
              <a:rPr sz="2400" b="1" spc="-280" dirty="0">
                <a:solidFill>
                  <a:srgbClr val="FF0000"/>
                </a:solidFill>
                <a:latin typeface="FZLTZHB--B51-0"/>
                <a:cs typeface="FZLTZHB--B51-0"/>
              </a:rPr>
              <a:t>n</a:t>
            </a: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lo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c</a:t>
            </a:r>
            <a:r>
              <a:rPr sz="2400" b="1" spc="210" dirty="0">
                <a:solidFill>
                  <a:srgbClr val="FF0000"/>
                </a:solidFill>
                <a:latin typeface="FZLTZHB--B51-0"/>
                <a:cs typeface="FZLTZHB--B51-0"/>
              </a:rPr>
              <a:t>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0091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70" dirty="0">
                <a:solidFill>
                  <a:srgbClr val="FF0000"/>
                </a:solidFill>
                <a:latin typeface="FZLTZHB--B51-0"/>
                <a:cs typeface="FZLTZHB--B51-0"/>
              </a:rPr>
              <a:t>s</a:t>
            </a:r>
            <a:r>
              <a:rPr sz="2400" b="1" spc="140" dirty="0">
                <a:solidFill>
                  <a:srgbClr val="FF0000"/>
                </a:solidFill>
                <a:latin typeface="FZLTZHB--B51-0"/>
                <a:cs typeface="FZLTZHB--B51-0"/>
              </a:rPr>
              <a:t>ert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87418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0" dirty="0">
                <a:latin typeface="FZLTZHB--B51-0"/>
                <a:cs typeface="FZLTZHB--B51-0"/>
              </a:rPr>
              <a:t>ex</a:t>
            </a:r>
            <a:r>
              <a:rPr sz="2400" b="1" spc="-210" dirty="0">
                <a:latin typeface="FZLTZHB--B51-0"/>
                <a:cs typeface="FZLTZHB--B51-0"/>
              </a:rPr>
              <a:t>c</a:t>
            </a:r>
            <a:r>
              <a:rPr sz="2400" b="1" spc="-50" dirty="0">
                <a:latin typeface="FZLTZHB--B51-0"/>
                <a:cs typeface="FZLTZHB--B51-0"/>
              </a:rPr>
              <a:t>ept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14745" y="17380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70" dirty="0">
                <a:solidFill>
                  <a:srgbClr val="FF0000"/>
                </a:solidFill>
                <a:latin typeface="FZLTZHB--B51-0"/>
                <a:cs typeface="FZLTZHB--B51-0"/>
              </a:rPr>
              <a:t>is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42072" y="17380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latin typeface="FZLTZHB--B51-0"/>
                <a:cs typeface="FZLTZHB--B51-0"/>
              </a:rPr>
              <a:t>try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69400" y="17380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35" dirty="0">
                <a:latin typeface="FZLTZHB--B51-0"/>
                <a:cs typeface="FZLTZHB--B51-0"/>
              </a:rPr>
              <a:t>Tr</a:t>
            </a:r>
            <a:r>
              <a:rPr sz="2400" b="1" spc="-145" dirty="0">
                <a:latin typeface="FZLTZHB--B51-0"/>
                <a:cs typeface="FZLTZHB--B51-0"/>
              </a:rPr>
              <a:t>u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9786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5" dirty="0">
                <a:latin typeface="FZLTZHB--B51-0"/>
                <a:cs typeface="FZLTZHB--B51-0"/>
              </a:rPr>
              <a:t>br</a:t>
            </a:r>
            <a:r>
              <a:rPr sz="2400" b="1" spc="-95" dirty="0">
                <a:latin typeface="FZLTZHB--B51-0"/>
                <a:cs typeface="FZLTZHB--B51-0"/>
              </a:rPr>
              <a:t>e</a:t>
            </a:r>
            <a:r>
              <a:rPr sz="2400" b="1" spc="-240" dirty="0">
                <a:latin typeface="FZLTZHB--B51-0"/>
                <a:cs typeface="FZLTZHB--B51-0"/>
              </a:rPr>
              <a:t>ak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87113" y="2195237"/>
            <a:ext cx="1202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4" dirty="0">
                <a:latin typeface="FZLTZHB--B51-0"/>
                <a:cs typeface="FZLTZHB--B51-0"/>
              </a:rPr>
              <a:t>fi</a:t>
            </a:r>
            <a:r>
              <a:rPr sz="2400" b="1" spc="465" dirty="0">
                <a:latin typeface="FZLTZHB--B51-0"/>
                <a:cs typeface="FZLTZHB--B51-0"/>
              </a:rPr>
              <a:t>n</a:t>
            </a:r>
            <a:r>
              <a:rPr sz="2400" b="1" spc="434" dirty="0">
                <a:latin typeface="FZLTZHB--B51-0"/>
                <a:cs typeface="FZLTZHB--B51-0"/>
              </a:rPr>
              <a:t>al</a:t>
            </a:r>
            <a:r>
              <a:rPr sz="2400" b="1" spc="250" dirty="0">
                <a:latin typeface="FZLTZHB--B51-0"/>
                <a:cs typeface="FZLTZHB--B51-0"/>
              </a:rPr>
              <a:t>l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4440" y="21952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FZLTZHB--B51-0"/>
                <a:cs typeface="FZLTZHB--B51-0"/>
              </a:rPr>
              <a:t>la</a:t>
            </a:r>
            <a:r>
              <a:rPr sz="2400" b="1" spc="-335" dirty="0">
                <a:latin typeface="FZLTZHB--B51-0"/>
                <a:cs typeface="FZLTZHB--B51-0"/>
              </a:rPr>
              <a:t>m</a:t>
            </a:r>
            <a:r>
              <a:rPr sz="2400" b="1" spc="-275" dirty="0">
                <a:latin typeface="FZLTZHB--B51-0"/>
                <a:cs typeface="FZLTZHB--B51-0"/>
              </a:rPr>
              <a:t>bda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41768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latin typeface="FZLTZHB--B51-0"/>
                <a:cs typeface="FZLTZHB--B51-0"/>
              </a:rPr>
              <a:t>wh</a:t>
            </a:r>
            <a:r>
              <a:rPr sz="2400" b="1" spc="-55" dirty="0">
                <a:latin typeface="FZLTZHB--B51-0"/>
                <a:cs typeface="FZLTZHB--B51-0"/>
              </a:rPr>
              <a:t>i</a:t>
            </a:r>
            <a:r>
              <a:rPr sz="2400" b="1" spc="204" dirty="0">
                <a:latin typeface="FZLTZHB--B51-0"/>
                <a:cs typeface="FZLTZHB--B51-0"/>
              </a:rPr>
              <a:t>le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69095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latin typeface="FZLTZHB--B51-0"/>
                <a:cs typeface="FZLTZHB--B51-0"/>
              </a:rPr>
              <a:t>Fa</a:t>
            </a:r>
            <a:r>
              <a:rPr sz="2400" b="1" spc="20" dirty="0">
                <a:latin typeface="FZLTZHB--B51-0"/>
                <a:cs typeface="FZLTZHB--B51-0"/>
              </a:rPr>
              <a:t>l</a:t>
            </a:r>
            <a:r>
              <a:rPr sz="2400" b="1" spc="-210" dirty="0"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9481" y="26524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cl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-145" dirty="0">
                <a:solidFill>
                  <a:srgbClr val="FF0000"/>
                </a:solidFill>
                <a:latin typeface="FZLTZHB--B51-0"/>
                <a:cs typeface="FZLTZHB--B51-0"/>
              </a:rPr>
              <a:t>ss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86809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FZLTZHB--B51-0"/>
                <a:cs typeface="FZLTZHB--B51-0"/>
              </a:rPr>
              <a:t>for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14136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FZLTZHB--B51-0"/>
                <a:cs typeface="FZLTZHB--B51-0"/>
              </a:rPr>
              <a:t>not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41463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wi</a:t>
            </a:r>
            <a:r>
              <a:rPr sz="2400" b="1" spc="70" dirty="0">
                <a:solidFill>
                  <a:srgbClr val="FF0000"/>
                </a:solidFill>
                <a:latin typeface="FZLTZHB--B51-0"/>
                <a:cs typeface="FZLTZHB--B51-0"/>
              </a:rPr>
              <a:t>t</a:t>
            </a: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h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68790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0" dirty="0">
                <a:latin typeface="FZLTZHB--B51-0"/>
                <a:cs typeface="FZLTZHB--B51-0"/>
              </a:rPr>
              <a:t>No</a:t>
            </a:r>
            <a:r>
              <a:rPr sz="2400" b="1" spc="-390" dirty="0">
                <a:latin typeface="FZLTZHB--B51-0"/>
                <a:cs typeface="FZLTZHB--B51-0"/>
              </a:rPr>
              <a:t>n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9177" y="31096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latin typeface="FZLTZHB--B51-0"/>
                <a:cs typeface="FZLTZHB--B51-0"/>
              </a:rPr>
              <a:t>con</a:t>
            </a:r>
            <a:r>
              <a:rPr sz="2400" b="1" spc="195" dirty="0">
                <a:latin typeface="FZLTZHB--B51-0"/>
                <a:cs typeface="FZLTZHB--B51-0"/>
              </a:rPr>
              <a:t>ti</a:t>
            </a:r>
            <a:r>
              <a:rPr sz="2400" b="1" spc="425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86504" y="3109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latin typeface="FZLTZHB--B51-0"/>
                <a:cs typeface="FZLTZHB--B51-0"/>
              </a:rPr>
              <a:t>fr</a:t>
            </a:r>
            <a:r>
              <a:rPr sz="2400" b="1" spc="235" dirty="0">
                <a:latin typeface="FZLTZHB--B51-0"/>
                <a:cs typeface="FZLTZHB--B51-0"/>
              </a:rPr>
              <a:t>o</a:t>
            </a:r>
            <a:r>
              <a:rPr sz="2400" b="1" spc="-1085" dirty="0">
                <a:latin typeface="FZLTZHB--B51-0"/>
                <a:cs typeface="FZLTZHB--B51-0"/>
              </a:rPr>
              <a:t>m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13831" y="31096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FZLTZHB--B51-0"/>
                <a:cs typeface="FZLTZHB--B51-0"/>
              </a:rPr>
              <a:t>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41158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solidFill>
                  <a:srgbClr val="FF0000"/>
                </a:solidFill>
                <a:latin typeface="FZLTZHB--B51-0"/>
                <a:cs typeface="FZLTZHB--B51-0"/>
              </a:rPr>
              <a:t>yi</a:t>
            </a:r>
            <a:r>
              <a:rPr sz="2400" b="1" spc="125" dirty="0">
                <a:solidFill>
                  <a:srgbClr val="FF0000"/>
                </a:solidFill>
                <a:latin typeface="FZLTZHB--B51-0"/>
                <a:cs typeface="FZLTZHB--B51-0"/>
              </a:rPr>
              <a:t>e</a:t>
            </a:r>
            <a:r>
              <a:rPr sz="2400" b="1" spc="204" dirty="0">
                <a:solidFill>
                  <a:srgbClr val="FF0000"/>
                </a:solidFill>
                <a:latin typeface="FZLTZHB--B51-0"/>
                <a:cs typeface="FZLTZHB--B51-0"/>
              </a:rPr>
              <a:t>ld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68485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as</a:t>
            </a:r>
            <a:r>
              <a:rPr sz="2400" b="1" spc="-165" dirty="0">
                <a:solidFill>
                  <a:srgbClr val="C00000"/>
                </a:solidFill>
                <a:latin typeface="FZLTZHB--B51-0"/>
                <a:cs typeface="FZLTZHB--B51-0"/>
              </a:rPr>
              <a:t>y</a:t>
            </a:r>
            <a:r>
              <a:rPr sz="24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nc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8872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FZLTZHB--B51-0"/>
                <a:cs typeface="FZLTZHB--B51-0"/>
              </a:rPr>
              <a:t>def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86199" y="3566838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80" dirty="0">
                <a:latin typeface="FZLTZHB--B51-0"/>
                <a:cs typeface="FZLTZHB--B51-0"/>
              </a:rPr>
              <a:t>if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13526" y="3566838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40" dirty="0">
                <a:latin typeface="FZLTZHB--B51-0"/>
                <a:cs typeface="FZLTZHB--B51-0"/>
              </a:rPr>
              <a:t>pa</a:t>
            </a:r>
            <a:r>
              <a:rPr sz="2400" b="1" spc="-210" dirty="0">
                <a:latin typeface="FZLTZHB--B51-0"/>
                <a:cs typeface="FZLTZHB--B51-0"/>
              </a:rPr>
              <a:t>s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40853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latin typeface="FZLTZHB--B51-0"/>
                <a:cs typeface="FZLTZHB--B51-0"/>
              </a:rPr>
              <a:t>del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68181" y="3566838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84" dirty="0">
                <a:solidFill>
                  <a:srgbClr val="C00000"/>
                </a:solidFill>
                <a:latin typeface="FZLTZHB--B51-0"/>
                <a:cs typeface="FZLTZHB--B51-0"/>
              </a:rPr>
              <a:t>aw</a:t>
            </a:r>
            <a:r>
              <a:rPr sz="2400" b="1" spc="-400" dirty="0">
                <a:solidFill>
                  <a:srgbClr val="C00000"/>
                </a:solidFill>
                <a:latin typeface="FZLTZHB--B51-0"/>
                <a:cs typeface="FZLTZHB--B51-0"/>
              </a:rPr>
              <a:t>a</a:t>
            </a:r>
            <a:r>
              <a:rPr sz="2400" b="1" spc="555" dirty="0">
                <a:solidFill>
                  <a:srgbClr val="C00000"/>
                </a:solidFill>
                <a:latin typeface="FZLTZHB--B51-0"/>
                <a:cs typeface="FZLTZHB--B51-0"/>
              </a:rPr>
              <a:t>it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626403" y="4178350"/>
            <a:ext cx="789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保留字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3" cy="331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获取当前时间戳，即计算机内部时间值，浮点数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2595245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time.time()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151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93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876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6022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82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获取当前时间并以易读方式表示，返回字符串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time.ctime()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'Fr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J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18'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4" cy="2651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36">
                <a:tc>
                  <a:txBody>
                    <a:bodyPr/>
                    <a:lstStyle/>
                    <a:p>
                      <a:pPr marL="1015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获取当前时间，表示为计算机可处理的时间格式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45415" indent="254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time.gmtime()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45415">
                        <a:lnSpc>
                          <a:spcPct val="16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time.struct_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ime(tm_year=2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tm_mon=1, tm_mday=26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m_hour=4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in=11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tm_sec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16, tm_wday=4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sdst=0)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3442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1039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将时间以合理的方式展示出来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格式化：类似字符串格式化，需要有展示模板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展示模板由特定的格式化控制符组成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年份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999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y~Dece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n~Dec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日期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23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上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下午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秒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76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311" y="1498820"/>
            <a:ext cx="7729220" cy="309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  <a:tabLst>
                <a:tab pos="868044" algn="l"/>
                <a:tab pos="120459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700" dirty="0">
                <a:latin typeface="FZLTZHB--B51-0"/>
                <a:cs typeface="FZLTZHB--B51-0"/>
              </a:rPr>
              <a:t>i</a:t>
            </a:r>
            <a:r>
              <a:rPr sz="2400" b="1" spc="-350" dirty="0">
                <a:latin typeface="FZLTZHB--B51-0"/>
                <a:cs typeface="FZLTZHB--B51-0"/>
              </a:rPr>
              <a:t>me</a:t>
            </a:r>
            <a:r>
              <a:rPr sz="2400" b="1" spc="-135" dirty="0">
                <a:latin typeface="FZLTZHB--B51-0"/>
                <a:cs typeface="FZLTZHB--B51-0"/>
              </a:rPr>
              <a:t>.</a:t>
            </a:r>
            <a:r>
              <a:rPr sz="2400" b="1" spc="-385" dirty="0">
                <a:latin typeface="FZLTZHB--B51-0"/>
                <a:cs typeface="FZLTZHB--B51-0"/>
              </a:rPr>
              <a:t>gm</a:t>
            </a:r>
            <a:r>
              <a:rPr sz="2400" b="1" spc="-165" dirty="0">
                <a:latin typeface="FZLTZHB--B51-0"/>
                <a:cs typeface="FZLTZHB--B51-0"/>
              </a:rPr>
              <a:t>t</a:t>
            </a:r>
            <a:r>
              <a:rPr sz="2400" b="1" spc="-85" dirty="0">
                <a:latin typeface="FZLTZHB--B51-0"/>
                <a:cs typeface="FZLTZHB--B51-0"/>
              </a:rPr>
              <a:t>i</a:t>
            </a:r>
            <a:r>
              <a:rPr sz="2400" b="1" spc="-300" dirty="0">
                <a:latin typeface="FZLTZHB--B51-0"/>
                <a:cs typeface="FZLTZHB--B51-0"/>
              </a:rPr>
              <a:t>m</a:t>
            </a:r>
            <a:r>
              <a:rPr sz="2400" b="1" spc="-265" dirty="0">
                <a:latin typeface="FZLTZHB--B51-0"/>
                <a:cs typeface="FZLTZHB--B51-0"/>
              </a:rPr>
              <a:t>e</a:t>
            </a:r>
            <a:r>
              <a:rPr sz="2400" b="1" spc="370" dirty="0">
                <a:latin typeface="FZLTZHB--B51-0"/>
                <a:cs typeface="FZLTZHB--B51-0"/>
              </a:rPr>
              <a:t>()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4556760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155" dirty="0">
                <a:latin typeface="FZLTZHB--B51-0"/>
                <a:cs typeface="FZLTZHB--B51-0"/>
              </a:rPr>
              <a:t>e</a:t>
            </a:r>
            <a:r>
              <a:rPr sz="2400" b="1" spc="90" dirty="0">
                <a:latin typeface="FZLTZHB--B51-0"/>
                <a:cs typeface="FZLTZHB--B51-0"/>
              </a:rPr>
              <a:t>.</a:t>
            </a:r>
            <a:r>
              <a:rPr sz="2400" b="1" spc="-135" dirty="0">
                <a:solidFill>
                  <a:srgbClr val="6F2F9F"/>
                </a:solidFill>
                <a:latin typeface="FZLTZHB--B51-0"/>
                <a:cs typeface="FZLTZHB--B51-0"/>
              </a:rPr>
              <a:t>s</a:t>
            </a:r>
            <a:r>
              <a:rPr sz="2400" b="1" spc="409" dirty="0">
                <a:solidFill>
                  <a:srgbClr val="6F2F9F"/>
                </a:solidFill>
                <a:latin typeface="FZLTZHB--B51-0"/>
                <a:cs typeface="FZLTZHB--B51-0"/>
              </a:rPr>
              <a:t>tr</a:t>
            </a:r>
            <a:r>
              <a:rPr sz="2400" b="1" spc="365" dirty="0">
                <a:solidFill>
                  <a:srgbClr val="6F2F9F"/>
                </a:solidFill>
                <a:latin typeface="FZLTZHB--B51-0"/>
                <a:cs typeface="FZLTZHB--B51-0"/>
              </a:rPr>
              <a:t>f</a:t>
            </a:r>
            <a:r>
              <a:rPr sz="2400" b="1" spc="5" dirty="0">
                <a:solidFill>
                  <a:srgbClr val="6F2F9F"/>
                </a:solidFill>
                <a:latin typeface="FZLTZHB--B51-0"/>
                <a:cs typeface="FZLTZHB--B51-0"/>
              </a:rPr>
              <a:t>ti</a:t>
            </a:r>
            <a:r>
              <a:rPr sz="2400" b="1" spc="25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35" dirty="0">
                <a:solidFill>
                  <a:srgbClr val="00AA03"/>
                </a:solidFill>
                <a:latin typeface="FZLTZHB--B51-0"/>
                <a:cs typeface="FZLTZHB--B51-0"/>
              </a:rPr>
              <a:t>%H</a:t>
            </a:r>
            <a:r>
              <a:rPr sz="2400" b="1" spc="-190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720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229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894" dirty="0">
                <a:solidFill>
                  <a:srgbClr val="00AA03"/>
                </a:solidFill>
                <a:latin typeface="FZLTZHB--B51-0"/>
                <a:cs typeface="FZLTZHB--B51-0"/>
              </a:rPr>
              <a:t>%</a:t>
            </a:r>
            <a:r>
              <a:rPr sz="2400" b="1" spc="-680" dirty="0">
                <a:solidFill>
                  <a:srgbClr val="00AA03"/>
                </a:solidFill>
                <a:latin typeface="FZLTZHB--B51-0"/>
                <a:cs typeface="FZLTZHB--B51-0"/>
              </a:rPr>
              <a:t>S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40" dirty="0">
                <a:latin typeface="FZLTZHB--B51-0"/>
                <a:cs typeface="FZLTZHB--B51-0"/>
              </a:rPr>
              <a:t>,t)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335654">
              <a:lnSpc>
                <a:spcPct val="100000"/>
              </a:lnSpc>
              <a:tabLst>
                <a:tab pos="5354955" algn="l"/>
              </a:tabLst>
            </a:pPr>
            <a:r>
              <a:rPr sz="2400" b="1" spc="13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105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10FF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4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4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80" dirty="0">
                <a:solidFill>
                  <a:srgbClr val="0010FF"/>
                </a:solidFill>
                <a:latin typeface="FZLTZHB--B51-0"/>
                <a:cs typeface="FZLTZHB--B51-0"/>
              </a:rPr>
              <a:t>:</a:t>
            </a:r>
            <a:r>
              <a:rPr sz="2400" b="1" spc="17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62455" algn="l"/>
                <a:tab pos="2199005" algn="l"/>
                <a:tab pos="421830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285" dirty="0">
                <a:latin typeface="FZLTZHB--B51-0"/>
                <a:cs typeface="FZLTZHB--B51-0"/>
              </a:rPr>
              <a:t>r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135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95" dirty="0">
                <a:solidFill>
                  <a:srgbClr val="00AA03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AA03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70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4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:5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AA03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4387850" algn="l"/>
                <a:tab pos="605472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2400" b="1" spc="50" dirty="0">
                <a:latin typeface="FZLTZHB--B51-0"/>
                <a:cs typeface="FZLTZHB--B51-0"/>
              </a:rPr>
              <a:t>time.</a:t>
            </a:r>
            <a:r>
              <a:rPr sz="2400" b="1" spc="145" dirty="0">
                <a:solidFill>
                  <a:srgbClr val="6F2F9F"/>
                </a:solidFill>
                <a:latin typeface="FZLTZHB--B51-0"/>
                <a:cs typeface="FZLTZHB--B51-0"/>
              </a:rPr>
              <a:t>strp</a:t>
            </a:r>
            <a:r>
              <a:rPr sz="2400" b="1" spc="114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400" b="1" spc="-85" dirty="0">
                <a:solidFill>
                  <a:srgbClr val="6F2F9F"/>
                </a:solidFill>
                <a:latin typeface="FZLTZHB--B51-0"/>
                <a:cs typeface="FZLTZHB--B51-0"/>
              </a:rPr>
              <a:t>i</a:t>
            </a:r>
            <a:r>
              <a:rPr sz="2400" b="1" spc="-300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350" dirty="0">
                <a:latin typeface="FZLTZHB--B51-0"/>
                <a:cs typeface="FZLTZHB--B51-0"/>
              </a:rPr>
              <a:t>tr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“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65" dirty="0">
                <a:solidFill>
                  <a:srgbClr val="00AA03"/>
                </a:solidFill>
                <a:latin typeface="FZLTZHB--B51-0"/>
                <a:cs typeface="FZLTZHB--B51-0"/>
              </a:rPr>
              <a:t>%H:%M:%S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”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6" y="11807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75720"/>
              </p:ext>
            </p:extLst>
          </p:nvPr>
        </p:nvGraphicFramePr>
        <p:xfrm>
          <a:off x="406334" y="813691"/>
          <a:ext cx="8331325" cy="4329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075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341755">
                        <a:lnSpc>
                          <a:spcPct val="15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是字符串形式的时间值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tpl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是格式化模板字符串，用来定义输入效果</a:t>
                      </a: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550035" algn="l"/>
                          <a:tab pos="33058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timeSt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	=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'2018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01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6	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12:55:20'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ptime(t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meS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%H: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 </a:t>
                      </a:r>
                      <a:endParaRPr lang="en-US" altLang="zh-CN" sz="1800" b="1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.s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ruc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_time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(t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_ye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r=20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on=1, 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n=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m_se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tm_i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ds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=0)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0394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程序计时应用广泛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程序计时指测量起止动作所经历时间的过程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测量时间：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产生时间：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80" dirty="0">
                <a:latin typeface="Arial"/>
                <a:cs typeface="Arial"/>
              </a:rPr>
              <a:t>eep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8" y="28575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40311"/>
              </p:ext>
            </p:extLst>
          </p:nvPr>
        </p:nvGraphicFramePr>
        <p:xfrm>
          <a:off x="228600" y="937991"/>
          <a:ext cx="8763000" cy="3573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23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pe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f_c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er()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49149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PU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级别的精确时间计数值，单位为秒 由于这个计数值起点不确定，连续调用差值才有意义</a:t>
                      </a:r>
                    </a:p>
                    <a:p>
                      <a:pPr marL="158750" marR="1994535" indent="12065">
                        <a:lnSpc>
                          <a:spcPct val="140000"/>
                        </a:lnSpc>
                        <a:spcBef>
                          <a:spcPts val="45"/>
                        </a:spcBef>
                        <a:tabLst>
                          <a:tab pos="12992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star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	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time.perf_counter()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994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9718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2252345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me.p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rf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cou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ter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341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3756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3505200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-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art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22.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235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038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lang="en-US" altLang="zh-CN"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56519"/>
              </p:ext>
            </p:extLst>
          </p:nvPr>
        </p:nvGraphicFramePr>
        <p:xfrm>
          <a:off x="399987" y="1629295"/>
          <a:ext cx="8331325" cy="277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710"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eep(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拟休眠的时间，单位是秒，可以是浮点数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i="1" spc="-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de</a:t>
                      </a:r>
                      <a:r>
                        <a:rPr sz="1800" b="1" i="1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f</a:t>
                      </a:r>
                      <a:r>
                        <a:rPr sz="1800" b="1" i="1" spc="-8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wait()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: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0369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.sle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.3)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tabLst>
                          <a:tab pos="166497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程序将等待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3.3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秒后再退出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545" y="1578745"/>
            <a:ext cx="7973059" cy="289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 algn="ctr">
              <a:lnSpc>
                <a:spcPct val="100000"/>
              </a:lnSpc>
            </a:pP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:/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8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40" dirty="0">
                <a:solidFill>
                  <a:srgbClr val="006FC0"/>
                </a:solidFill>
                <a:latin typeface="Arial"/>
                <a:cs typeface="Arial"/>
              </a:rPr>
              <a:t>.p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70" dirty="0">
                <a:solidFill>
                  <a:srgbClr val="006FC0"/>
                </a:solidFill>
                <a:latin typeface="Arial"/>
                <a:cs typeface="Arial"/>
              </a:rPr>
              <a:t>ho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solidFill>
                  <a:srgbClr val="006FC0"/>
                </a:solidFill>
                <a:latin typeface="Arial"/>
                <a:cs typeface="Arial"/>
              </a:rPr>
              <a:t>.o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5" dirty="0">
                <a:solidFill>
                  <a:srgbClr val="006FC0"/>
                </a:solidFill>
                <a:latin typeface="Arial"/>
                <a:cs typeface="Arial"/>
              </a:rPr>
              <a:t>z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17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3</a:t>
            </a:r>
            <a:r>
              <a:rPr sz="1800" b="1" spc="40" dirty="0">
                <a:latin typeface="Arial"/>
                <a:cs typeface="Arial"/>
              </a:rPr>
              <a:t>.</a:t>
            </a:r>
            <a:r>
              <a:rPr sz="1800" b="1" spc="85" dirty="0">
                <a:latin typeface="Arial"/>
                <a:cs typeface="Arial"/>
              </a:rPr>
              <a:t>7</a:t>
            </a:r>
            <a:r>
              <a:rPr sz="1800" b="1" spc="60" dirty="0">
                <a:latin typeface="Arial"/>
                <a:cs typeface="Arial"/>
              </a:rPr>
              <a:t>.3</a:t>
            </a:r>
            <a:r>
              <a:rPr sz="1800" b="1" dirty="0">
                <a:latin typeface="Heiti SC"/>
                <a:cs typeface="Heiti SC"/>
              </a:rPr>
              <a:t>版本开始，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65" dirty="0">
                <a:latin typeface="Arial"/>
                <a:cs typeface="Arial"/>
              </a:rPr>
              <a:t>yt</a:t>
            </a:r>
            <a:r>
              <a:rPr sz="1800" b="1" spc="95" dirty="0">
                <a:latin typeface="Arial"/>
                <a:cs typeface="Arial"/>
              </a:rPr>
              <a:t>h</a:t>
            </a:r>
            <a:r>
              <a:rPr sz="1800" b="1" spc="85" dirty="0">
                <a:latin typeface="Arial"/>
                <a:cs typeface="Arial"/>
              </a:rPr>
              <a:t>o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官方文档有了中文版，快去看看吧，能看英文版更好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鉴于官方文档并非教程，而是技术手册，可以阅读但请注意：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初学者阅读，技术手册中包含</a:t>
            </a:r>
            <a:r>
              <a:rPr sz="1600" b="1" spc="0" dirty="0">
                <a:latin typeface="Heiti SC"/>
                <a:cs typeface="Heiti SC"/>
              </a:rPr>
              <a:t>较</a:t>
            </a:r>
            <a:r>
              <a:rPr sz="1600" b="1" spc="-5" dirty="0">
                <a:latin typeface="Heiti SC"/>
                <a:cs typeface="Heiti SC"/>
              </a:rPr>
              <a:t>多背</a:t>
            </a:r>
            <a:r>
              <a:rPr sz="1600" b="1" spc="0" dirty="0">
                <a:latin typeface="Heiti SC"/>
                <a:cs typeface="Heiti SC"/>
              </a:rPr>
              <a:t>景</a:t>
            </a:r>
            <a:r>
              <a:rPr sz="1600" b="1" spc="-5" dirty="0">
                <a:latin typeface="Heiti SC"/>
                <a:cs typeface="Heiti SC"/>
              </a:rPr>
              <a:t>知识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阅读</a:t>
            </a:r>
            <a:r>
              <a:rPr sz="1600" b="1" spc="0" dirty="0">
                <a:latin typeface="Heiti SC"/>
                <a:cs typeface="Heiti SC"/>
              </a:rPr>
              <a:t>要</a:t>
            </a:r>
            <a:r>
              <a:rPr sz="1600" b="1" spc="-5" dirty="0">
                <a:latin typeface="Heiti SC"/>
                <a:cs typeface="Heiti SC"/>
              </a:rPr>
              <a:t>求较高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作为教程学习，官方文档未考</a:t>
            </a:r>
            <a:r>
              <a:rPr sz="1600" b="1" spc="0" dirty="0">
                <a:latin typeface="Heiti SC"/>
                <a:cs typeface="Heiti SC"/>
              </a:rPr>
              <a:t>虑</a:t>
            </a:r>
            <a:r>
              <a:rPr sz="1600" b="1" spc="-5" dirty="0">
                <a:latin typeface="Heiti SC"/>
                <a:cs typeface="Heiti SC"/>
              </a:rPr>
              <a:t>认知</a:t>
            </a:r>
            <a:r>
              <a:rPr sz="1600" b="1" spc="0" dirty="0">
                <a:latin typeface="Heiti SC"/>
                <a:cs typeface="Heiti SC"/>
              </a:rPr>
              <a:t>规</a:t>
            </a:r>
            <a:r>
              <a:rPr sz="1600" b="1" spc="-5" dirty="0">
                <a:latin typeface="Heiti SC"/>
                <a:cs typeface="Heiti SC"/>
              </a:rPr>
              <a:t>律，</a:t>
            </a:r>
            <a:r>
              <a:rPr sz="1600" b="1" spc="0" dirty="0">
                <a:latin typeface="Heiti SC"/>
                <a:cs typeface="Heiti SC"/>
              </a:rPr>
              <a:t>缺</a:t>
            </a:r>
            <a:r>
              <a:rPr sz="1600" b="1" spc="-5" dirty="0">
                <a:latin typeface="Heiti SC"/>
                <a:cs typeface="Heiti SC"/>
              </a:rPr>
              <a:t>少实</a:t>
            </a:r>
            <a:r>
              <a:rPr sz="1600" b="1" spc="0" dirty="0">
                <a:latin typeface="Heiti SC"/>
                <a:cs typeface="Heiti SC"/>
              </a:rPr>
              <a:t>例</a:t>
            </a:r>
            <a:r>
              <a:rPr sz="1600" b="1" spc="-5" dirty="0">
                <a:latin typeface="Heiti SC"/>
                <a:cs typeface="Heiti SC"/>
              </a:rPr>
              <a:t>，跟</a:t>
            </a:r>
            <a:r>
              <a:rPr sz="1600" b="1" spc="0" dirty="0">
                <a:latin typeface="Heiti SC"/>
                <a:cs typeface="Heiti SC"/>
              </a:rPr>
              <a:t>学</a:t>
            </a:r>
            <a:r>
              <a:rPr sz="1600" b="1" spc="-5" dirty="0">
                <a:latin typeface="Heiti SC"/>
                <a:cs typeface="Heiti SC"/>
              </a:rPr>
              <a:t>进展</a:t>
            </a:r>
            <a:r>
              <a:rPr sz="1600" b="1" spc="0" dirty="0">
                <a:latin typeface="Heiti SC"/>
                <a:cs typeface="Heiti SC"/>
              </a:rPr>
              <a:t>会</a:t>
            </a:r>
            <a:r>
              <a:rPr sz="1600" b="1" spc="-5" dirty="0">
                <a:latin typeface="Heiti SC"/>
                <a:cs typeface="Heiti SC"/>
              </a:rPr>
              <a:t>比较慢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建议</a:t>
            </a:r>
            <a:r>
              <a:rPr sz="1600" b="1" spc="-5" dirty="0">
                <a:latin typeface="Heiti SC"/>
                <a:cs typeface="Heiti SC"/>
              </a:rPr>
              <a:t>作为某些疑惑内容深入理解和查</a:t>
            </a:r>
            <a:r>
              <a:rPr sz="1600" b="1" spc="0" dirty="0">
                <a:latin typeface="Heiti SC"/>
                <a:cs typeface="Heiti SC"/>
              </a:rPr>
              <a:t>阅</a:t>
            </a:r>
            <a:r>
              <a:rPr sz="1600" b="1" spc="-5" dirty="0">
                <a:latin typeface="Heiti SC"/>
                <a:cs typeface="Heiti SC"/>
              </a:rPr>
              <a:t>的工</a:t>
            </a:r>
            <a:r>
              <a:rPr sz="1600" b="1" spc="0" dirty="0">
                <a:latin typeface="Heiti SC"/>
                <a:cs typeface="Heiti SC"/>
              </a:rPr>
              <a:t>具</a:t>
            </a:r>
            <a:r>
              <a:rPr sz="1600" b="1" spc="-5" dirty="0">
                <a:latin typeface="Heiti SC"/>
                <a:cs typeface="Heiti SC"/>
              </a:rPr>
              <a:t>手册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与字</a:t>
            </a:r>
            <a:r>
              <a:rPr sz="1600" b="1" spc="0" dirty="0">
                <a:latin typeface="Heiti SC"/>
                <a:cs typeface="Heiti SC"/>
              </a:rPr>
              <a:t>典</a:t>
            </a:r>
            <a:r>
              <a:rPr sz="1600" b="1" spc="-5" dirty="0">
                <a:latin typeface="Heiti SC"/>
                <a:cs typeface="Heiti SC"/>
              </a:rPr>
              <a:t>用法</a:t>
            </a:r>
            <a:r>
              <a:rPr sz="1600" b="1" spc="0" dirty="0">
                <a:latin typeface="Heiti SC"/>
                <a:cs typeface="Heiti SC"/>
              </a:rPr>
              <a:t>相</a:t>
            </a:r>
            <a:r>
              <a:rPr sz="1600" b="1" spc="-5" dirty="0">
                <a:latin typeface="Heiti SC"/>
                <a:cs typeface="Heiti SC"/>
              </a:rPr>
              <a:t>似</a:t>
            </a:r>
            <a:endParaRPr sz="16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2734" y="794612"/>
            <a:ext cx="44983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如何使用</a:t>
            </a:r>
            <a:r>
              <a:rPr sz="2800" b="1" spc="-3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800" b="1" spc="125" dirty="0">
                <a:solidFill>
                  <a:srgbClr val="404040"/>
                </a:solidFill>
                <a:latin typeface="Arial"/>
                <a:cs typeface="Arial"/>
              </a:rPr>
              <a:t>th</a:t>
            </a:r>
            <a:r>
              <a:rPr sz="2800" b="1" spc="1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b="1" spc="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官方</a:t>
            </a:r>
            <a:r>
              <a:rPr sz="2800" b="1" spc="0" dirty="0">
                <a:solidFill>
                  <a:srgbClr val="404040"/>
                </a:solidFill>
                <a:latin typeface="Heiti SC"/>
                <a:cs typeface="Heiti SC"/>
              </a:rPr>
              <a:t>文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档？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639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3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7727" y="1383765"/>
            <a:ext cx="358647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 err="1">
                <a:latin typeface="Heiti SC"/>
              </a:rPr>
              <a:t>数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值</a:t>
            </a:r>
            <a:r>
              <a:rPr sz="2200" b="1" spc="-5" dirty="0" err="1">
                <a:latin typeface="Heiti SC"/>
              </a:rPr>
              <a:t>类型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及操作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字符串类型及操作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字符串类型的格式化</a:t>
            </a:r>
            <a:endParaRPr sz="22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模块</a:t>
            </a:r>
            <a:r>
              <a:rPr lang="en-US" altLang="zh-CN" sz="2200" b="1" spc="-5" dirty="0">
                <a:latin typeface="Heiti SC Medium" pitchFamily="2" charset="-128"/>
                <a:ea typeface="Heiti SC Medium" pitchFamily="2" charset="-128"/>
              </a:rPr>
              <a:t>: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200" b="1" spc="-5" dirty="0">
                <a:latin typeface="Heiti SC Medium" pitchFamily="2" charset="-128"/>
                <a:ea typeface="Heiti SC Medium" pitchFamily="2" charset="-128"/>
              </a:rPr>
              <a:t>math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库的使用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数字类型及操作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6190" y="1329418"/>
            <a:ext cx="275538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整数类型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浮点数类型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复数类型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数值运算操作符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数值运算函数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整数类型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5935980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71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与数学中整数的概念一致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可正可负，没有取值范围限制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160" dirty="0">
                <a:latin typeface="Arial"/>
                <a:cs typeface="Arial"/>
              </a:rPr>
              <a:t>ow</a:t>
            </a:r>
            <a:r>
              <a:rPr sz="2400" b="1" spc="80" dirty="0">
                <a:latin typeface="Arial"/>
                <a:cs typeface="Arial"/>
              </a:rPr>
              <a:t>(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函数：计算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30" baseline="24305" dirty="0">
                <a:latin typeface="Arial"/>
                <a:cs typeface="Arial"/>
              </a:rPr>
              <a:t>y</a:t>
            </a:r>
            <a:r>
              <a:rPr sz="2400" b="1" dirty="0">
                <a:latin typeface="Heiti SC"/>
                <a:cs typeface="Heiti SC"/>
              </a:rPr>
              <a:t>，想算多大算多大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7" y="0"/>
                </a:lnTo>
                <a:lnTo>
                  <a:pt x="3599687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284" y="3934777"/>
            <a:ext cx="3472179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60" dirty="0">
                <a:latin typeface="FZLTZHB--B51-0"/>
                <a:cs typeface="FZLTZHB--B51-0"/>
              </a:rPr>
              <a:t>00)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1267650600228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2</a:t>
            </a: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2940149670320</a:t>
            </a:r>
            <a:r>
              <a:rPr sz="1600" b="1" spc="-190" dirty="0">
                <a:solidFill>
                  <a:srgbClr val="0100FF"/>
                </a:solidFill>
                <a:latin typeface="FZLTZHB--B51-0"/>
                <a:cs typeface="FZLTZHB--B51-0"/>
              </a:rPr>
              <a:t>5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376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0035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8" y="0"/>
                </a:lnTo>
                <a:lnTo>
                  <a:pt x="3599688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8772" y="3934777"/>
            <a:ext cx="30289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-204" dirty="0">
                <a:latin typeface="FZLTZHB--B51-0"/>
                <a:cs typeface="FZLTZHB--B51-0"/>
              </a:rPr>
              <a:t>ow(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80" dirty="0">
                <a:latin typeface="FZLTZHB--B51-0"/>
                <a:cs typeface="FZLTZHB--B51-0"/>
              </a:rPr>
              <a:t>,1</a:t>
            </a:r>
            <a:r>
              <a:rPr sz="2000" b="1" spc="114" dirty="0">
                <a:latin typeface="FZLTZHB--B51-0"/>
                <a:cs typeface="FZLTZHB--B51-0"/>
              </a:rPr>
              <a:t>5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30" dirty="0">
                <a:solidFill>
                  <a:srgbClr val="0100FF"/>
                </a:solidFill>
                <a:latin typeface="FZLTZHB--B51-0"/>
                <a:cs typeface="FZLTZHB--B51-0"/>
              </a:rPr>
              <a:t>1415461031044</a:t>
            </a:r>
            <a:r>
              <a:rPr sz="1600" b="1" spc="-150" dirty="0">
                <a:solidFill>
                  <a:srgbClr val="0100FF"/>
                </a:solidFill>
                <a:latin typeface="FZLTZHB--B51-0"/>
                <a:cs typeface="FZLTZHB--B51-0"/>
              </a:rPr>
              <a:t>9</a:t>
            </a:r>
            <a:r>
              <a:rPr sz="1600" b="1" spc="-260" dirty="0">
                <a:solidFill>
                  <a:srgbClr val="0100FF"/>
                </a:solidFill>
                <a:latin typeface="FZLTZHB--B51-0"/>
                <a:cs typeface="FZLTZHB--B51-0"/>
              </a:rPr>
              <a:t>54789001553……</a:t>
            </a:r>
            <a:endParaRPr sz="16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81730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15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与数学中实数的概念一致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带有小数点及小数的数字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浮点数取值范围和小数精度都存在限制，但常规计算可忽略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取值范围数量级约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至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8</a:t>
            </a:r>
            <a:r>
              <a:rPr sz="2400" b="1" dirty="0">
                <a:latin typeface="Heiti SC"/>
                <a:cs typeface="Heiti SC"/>
              </a:rPr>
              <a:t>，精度数量级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232" baseline="24305" dirty="0">
                <a:latin typeface="Arial"/>
                <a:cs typeface="Arial"/>
              </a:rPr>
              <a:t>-</a:t>
            </a:r>
            <a:r>
              <a:rPr sz="2400" b="1" spc="127" baseline="24305" dirty="0">
                <a:latin typeface="Arial"/>
                <a:cs typeface="Arial"/>
              </a:rPr>
              <a:t>1</a:t>
            </a:r>
            <a:r>
              <a:rPr sz="2400" b="1" spc="135" baseline="24305" dirty="0">
                <a:latin typeface="Arial"/>
                <a:cs typeface="Arial"/>
              </a:rPr>
              <a:t>6</a:t>
            </a:r>
            <a:endParaRPr sz="2400" baseline="2430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1488</Words>
  <Application>Microsoft Macintosh PowerPoint</Application>
  <PresentationFormat>全屏显示(16:9)</PresentationFormat>
  <Paragraphs>421</Paragraphs>
  <Slides>43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等线</vt:lpstr>
      <vt:lpstr>Arial Unicode MS</vt:lpstr>
      <vt:lpstr>FZLTZHB--B51-0</vt:lpstr>
      <vt:lpstr>Heiti SC</vt:lpstr>
      <vt:lpstr>Heiti SC Medium</vt:lpstr>
      <vt:lpstr>Yuanti SC</vt:lpstr>
      <vt:lpstr>Arial</vt:lpstr>
      <vt:lpstr>Calibri</vt:lpstr>
      <vt:lpstr>Courier New</vt:lpstr>
      <vt:lpstr>Menlo</vt:lpstr>
      <vt:lpstr>Microsoft Sans Serif</vt:lpstr>
      <vt:lpstr>Times New Roman</vt:lpstr>
      <vt:lpstr>Office Theme</vt:lpstr>
      <vt:lpstr>PowerPoint 演示文稿</vt:lpstr>
      <vt:lpstr>前课复习</vt:lpstr>
      <vt:lpstr>elif</vt:lpstr>
      <vt:lpstr>本课概要</vt:lpstr>
      <vt:lpstr>第3章 基本数据类型</vt:lpstr>
      <vt:lpstr>Python语言程序设计</vt:lpstr>
      <vt:lpstr>数字类型及操作</vt:lpstr>
      <vt:lpstr>整数类型</vt:lpstr>
      <vt:lpstr>浮点数类型</vt:lpstr>
      <vt:lpstr>复数类型</vt:lpstr>
      <vt:lpstr>数值运算操作符</vt:lpstr>
      <vt:lpstr>数字类型的关系</vt:lpstr>
      <vt:lpstr>数值运算函数</vt:lpstr>
      <vt:lpstr>单元小结</vt:lpstr>
      <vt:lpstr>Python语言程序设计</vt:lpstr>
      <vt:lpstr>字符串类型及操作</vt:lpstr>
      <vt:lpstr>PowerPoint 演示文稿</vt:lpstr>
      <vt:lpstr>- 字符串操作符</vt:lpstr>
      <vt:lpstr>字符串类型的格式化</vt:lpstr>
      <vt:lpstr>字符串类型的格式化</vt:lpstr>
      <vt:lpstr>字符串类型的格式化</vt:lpstr>
      <vt:lpstr>format()方法的格式控制</vt:lpstr>
      <vt:lpstr>format()方法的格式控制实例</vt:lpstr>
      <vt:lpstr>format()方法的格式控制实例</vt:lpstr>
      <vt:lpstr>单元小结</vt:lpstr>
      <vt:lpstr>Python语言程序设计</vt:lpstr>
      <vt:lpstr>time库基本介绍</vt:lpstr>
      <vt:lpstr>time库概述</vt:lpstr>
      <vt:lpstr>time库概述</vt:lpstr>
      <vt:lpstr>时间获取</vt:lpstr>
      <vt:lpstr>时间获取</vt:lpstr>
      <vt:lpstr>时间获取</vt:lpstr>
      <vt:lpstr>时间格式化</vt:lpstr>
      <vt:lpstr>时间格式化</vt:lpstr>
      <vt:lpstr>格式化控制符</vt:lpstr>
      <vt:lpstr>格式化控制符</vt:lpstr>
      <vt:lpstr>时间格式化</vt:lpstr>
      <vt:lpstr>时间格式化</vt:lpstr>
      <vt:lpstr>程序计时应用</vt:lpstr>
      <vt:lpstr>程序计时</vt:lpstr>
      <vt:lpstr>程序计时</vt:lpstr>
      <vt:lpstr>程序计时</vt:lpstr>
      <vt:lpstr>如何使用Python官方文档？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151</cp:revision>
  <dcterms:created xsi:type="dcterms:W3CDTF">2020-08-11T20:31:05Z</dcterms:created>
  <dcterms:modified xsi:type="dcterms:W3CDTF">2020-10-05T13:32:17Z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2020-08-11T00:00:00Z</vt:filetime>
  </property>
</Properties>
</file>