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379" r:id="rId4"/>
    <p:sldId id="377" r:id="rId5"/>
    <p:sldId id="365" r:id="rId6"/>
    <p:sldId id="393" r:id="rId7"/>
    <p:sldId id="390" r:id="rId8"/>
    <p:sldId id="397" r:id="rId9"/>
    <p:sldId id="398" r:id="rId10"/>
    <p:sldId id="399" r:id="rId11"/>
    <p:sldId id="401" r:id="rId12"/>
    <p:sldId id="402" r:id="rId13"/>
    <p:sldId id="403" r:id="rId14"/>
    <p:sldId id="407" r:id="rId15"/>
    <p:sldId id="417" r:id="rId16"/>
    <p:sldId id="413" r:id="rId17"/>
    <p:sldId id="580" r:id="rId18"/>
    <p:sldId id="581" r:id="rId19"/>
    <p:sldId id="582" r:id="rId20"/>
    <p:sldId id="583" r:id="rId21"/>
    <p:sldId id="584" r:id="rId22"/>
    <p:sldId id="429" r:id="rId23"/>
    <p:sldId id="430" r:id="rId24"/>
    <p:sldId id="431" r:id="rId25"/>
    <p:sldId id="368" r:id="rId26"/>
    <p:sldId id="370" r:id="rId27"/>
    <p:sldId id="371" r:id="rId28"/>
    <p:sldId id="372" r:id="rId2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73658" autoAdjust="0"/>
  </p:normalViewPr>
  <p:slideViewPr>
    <p:cSldViewPr>
      <p:cViewPr varScale="1">
        <p:scale>
          <a:sx n="127" d="100"/>
          <a:sy n="127" d="100"/>
        </p:scale>
        <p:origin x="184" y="3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6"/>
    </p:cViewPr>
  </p:notesTextViewPr>
  <p:notesViewPr>
    <p:cSldViewPr>
      <p:cViewPr varScale="1">
        <p:scale>
          <a:sx n="189" d="100"/>
          <a:sy n="189" d="100"/>
        </p:scale>
        <p:origin x="32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10574C-E941-4847-A54C-D42C77BA5C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0F468-14B7-7E4B-9078-A1198CFEB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98A1-2996-EC46-A570-51FE4B941D0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E1BB6-8E4B-6745-A67F-4B7AD8DDAA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81FEF-29FB-3641-9CBD-065C470EF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80DD8-1FAD-EA4C-A08B-DBA37BD39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0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7E5A1-6949-4686-A708-6CB6C373074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9F39-E303-471D-A9A3-FF262EAD0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2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在知乎看到一个笑话，女朋友说，下班回来带一个西瓜。如果看到番茄，就买两个。正常人买回来的是一个西瓜和两个番茄，程序员买回来的是两个西瓜。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请问，如果让人工智能去买，会买到什么？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5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Python 2.x</a:t>
            </a:r>
            <a:r>
              <a:rPr kumimoji="1" lang="zh-CN" altLang="en-US" dirty="0"/>
              <a:t>中，使用</a:t>
            </a:r>
            <a:r>
              <a:rPr kumimoji="1" lang="en-US" altLang="zh-CN" dirty="0" err="1"/>
              <a:t>raw_input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Python 3.x</a:t>
            </a:r>
            <a:r>
              <a:rPr kumimoji="1" lang="zh-CN" altLang="en-US" dirty="0"/>
              <a:t>中，使用</a:t>
            </a:r>
            <a:r>
              <a:rPr kumimoji="1" lang="en-US" altLang="zh-CN" dirty="0"/>
              <a:t>input()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56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2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Heiti SC"/>
                <a:cs typeface="Heiti SC"/>
              </a:rPr>
              <a:t>  </a:t>
            </a:r>
            <a:r>
              <a:rPr lang="en-US" altLang="zh-CN" sz="1200" b="1" dirty="0">
                <a:latin typeface="Heiti SC"/>
                <a:cs typeface="Heiti SC"/>
              </a:rPr>
              <a:t>1.</a:t>
            </a:r>
            <a:r>
              <a:rPr lang="zh-CN" altLang="en-US" sz="1200" b="1" dirty="0">
                <a:latin typeface="Heiti SC"/>
                <a:cs typeface="Heiti SC"/>
              </a:rPr>
              <a:t>代码高亮（语法高亮）：编程的色彩</a:t>
            </a:r>
            <a:r>
              <a:rPr lang="zh-CN" altLang="en-US" sz="1200" b="1" spc="-10" dirty="0">
                <a:latin typeface="Heiti SC"/>
                <a:cs typeface="Heiti SC"/>
              </a:rPr>
              <a:t>辅</a:t>
            </a:r>
            <a:r>
              <a:rPr lang="zh-CN" altLang="en-US" sz="1200" b="1" dirty="0">
                <a:latin typeface="Heiti SC"/>
                <a:cs typeface="Heiti SC"/>
              </a:rPr>
              <a:t>助体</a:t>
            </a:r>
            <a:r>
              <a:rPr lang="zh-CN" altLang="en-US" sz="1200" b="1" spc="-10" dirty="0">
                <a:latin typeface="Heiti SC"/>
                <a:cs typeface="Heiti SC"/>
              </a:rPr>
              <a:t>系</a:t>
            </a:r>
            <a:r>
              <a:rPr lang="zh-CN" altLang="en-US" sz="1200" b="1" dirty="0">
                <a:latin typeface="Heiti SC"/>
                <a:cs typeface="Heiti SC"/>
              </a:rPr>
              <a:t>，不</a:t>
            </a:r>
            <a:r>
              <a:rPr lang="zh-CN" altLang="en-US" sz="1200" b="1" spc="-10" dirty="0">
                <a:latin typeface="Heiti SC"/>
                <a:cs typeface="Heiti SC"/>
              </a:rPr>
              <a:t>是</a:t>
            </a:r>
            <a:r>
              <a:rPr lang="zh-CN" altLang="en-US" sz="1200" b="1" dirty="0">
                <a:latin typeface="Heiti SC"/>
                <a:cs typeface="Heiti SC"/>
              </a:rPr>
              <a:t>语法</a:t>
            </a:r>
            <a:r>
              <a:rPr lang="zh-CN" altLang="en-US" sz="1200" b="1" spc="-10" dirty="0">
                <a:latin typeface="Heiti SC"/>
                <a:cs typeface="Heiti SC"/>
              </a:rPr>
              <a:t>要</a:t>
            </a:r>
            <a:r>
              <a:rPr lang="zh-CN" altLang="en-US" sz="1200" b="1" spc="5" dirty="0">
                <a:latin typeface="Heiti SC"/>
                <a:cs typeface="Heiti SC"/>
              </a:rPr>
              <a:t>求，不同编辑器有不同风格，不同主题也有不同风格，也可自定义</a:t>
            </a:r>
            <a:endParaRPr lang="zh-CN" altLang="en-US" sz="1200" dirty="0">
              <a:latin typeface="Heiti SC"/>
              <a:cs typeface="Heiti SC"/>
            </a:endParaRPr>
          </a:p>
          <a:p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spc="-5" dirty="0">
                <a:solidFill>
                  <a:srgbClr val="006FC0"/>
                </a:solidFill>
                <a:latin typeface="Heiti SC"/>
                <a:cs typeface="Heiti SC"/>
              </a:rPr>
              <a:t>2.</a:t>
            </a: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注释</a:t>
            </a:r>
            <a:r>
              <a:rPr lang="zh-CN" altLang="en-US" sz="1200" b="1" dirty="0">
                <a:latin typeface="Heiti SC"/>
                <a:cs typeface="Heiti SC"/>
              </a:rPr>
              <a:t>：用于提高代码可读性的辅助性文字，不被执行</a:t>
            </a:r>
            <a:r>
              <a:rPr lang="en-US" altLang="zh-CN" sz="1200" b="1" dirty="0">
                <a:latin typeface="Heiti SC"/>
                <a:cs typeface="Heiti SC"/>
              </a:rPr>
              <a:t>【</a:t>
            </a:r>
            <a:r>
              <a:rPr lang="zh-CN" altLang="en-US" sz="1200" b="1" dirty="0">
                <a:latin typeface="Heiti SC"/>
                <a:cs typeface="Heiti SC"/>
              </a:rPr>
              <a:t>单行注释：</a:t>
            </a:r>
            <a:r>
              <a:rPr lang="en-US" altLang="zh-CN" sz="1200" b="1" dirty="0">
                <a:latin typeface="Heiti SC"/>
                <a:cs typeface="Heiti SC"/>
              </a:rPr>
              <a:t>#</a:t>
            </a:r>
            <a:r>
              <a:rPr lang="zh-CN" altLang="en-US" sz="1200" b="1" dirty="0">
                <a:latin typeface="Heiti SC"/>
                <a:cs typeface="Heiti SC"/>
              </a:rPr>
              <a:t> ，多行注释：</a:t>
            </a:r>
            <a:r>
              <a:rPr lang="en-US" altLang="zh-CN" sz="1200" b="1" dirty="0">
                <a:latin typeface="Heiti SC"/>
                <a:cs typeface="Heiti SC"/>
              </a:rPr>
              <a:t>’’’…’’’,”””…”””】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3.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缩进：表达程序的格式框架，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latin typeface="Heiti SC"/>
                <a:cs typeface="Heiti SC"/>
              </a:rPr>
              <a:t>严格明确（是语法的一部分），所属关系（代码层次关系），长度一致（一般</a:t>
            </a:r>
            <a:r>
              <a:rPr lang="en-US" altLang="zh-CN" sz="1200" b="1" dirty="0">
                <a:latin typeface="Heiti SC"/>
                <a:cs typeface="Heiti SC"/>
              </a:rPr>
              <a:t>4</a:t>
            </a:r>
            <a:r>
              <a:rPr lang="zh-CN" altLang="en-US" sz="1200" b="1" dirty="0">
                <a:latin typeface="Heiti SC"/>
                <a:cs typeface="Heiti SC"/>
              </a:rPr>
              <a:t>个空格或一个</a:t>
            </a:r>
            <a:r>
              <a:rPr lang="en-US" altLang="zh-CN" sz="1200" b="1" dirty="0">
                <a:latin typeface="Heiti SC"/>
                <a:cs typeface="Heiti SC"/>
              </a:rPr>
              <a:t>Tab</a:t>
            </a:r>
            <a:r>
              <a:rPr lang="zh-CN" altLang="en-US" sz="1200" b="1" dirty="0">
                <a:latin typeface="Heiti SC"/>
                <a:cs typeface="Heiti SC"/>
              </a:rPr>
              <a:t>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  <a:endParaRPr lang="en-US" altLang="zh-CN" sz="1200" b="1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【</a:t>
            </a:r>
            <a:r>
              <a:rPr kumimoji="1" lang="zh-CN" altLang="en-US" dirty="0"/>
              <a:t>数据类型</a:t>
            </a:r>
            <a:r>
              <a:rPr kumimoji="1" lang="en-US" altLang="zh-CN" dirty="0"/>
              <a:t>】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供计算机程序理解的数据形式：</a:t>
            </a:r>
            <a:r>
              <a:rPr lang="zh-CN" altLang="en-US" sz="1200" b="1" dirty="0">
                <a:latin typeface="Heiti SC"/>
                <a:cs typeface="Heiti SC"/>
              </a:rPr>
              <a:t>程序设计语言不允许存在语法歧义，程序设计语言通过一定方式向计算机表达数据的形式</a:t>
            </a:r>
            <a:endParaRPr lang="en-US" altLang="zh-CN" sz="1200" b="1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Heiti SC"/>
                <a:cs typeface="Heiti SC"/>
              </a:rPr>
              <a:t>  对于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en-US" altLang="zh-CN" sz="12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en-US" altLang="zh-CN" sz="12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en-US" altLang="zh-CN" sz="12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，三种（整型，字符串，列表）理解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spc="-5" dirty="0">
                <a:solidFill>
                  <a:srgbClr val="006FC0"/>
                </a:solidFill>
                <a:latin typeface="Heiti SC"/>
                <a:cs typeface="Heiti SC"/>
              </a:rPr>
              <a:t>4.</a:t>
            </a: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变量</a:t>
            </a:r>
            <a:r>
              <a:rPr lang="zh-CN" altLang="en-US" sz="1200" b="1" spc="-5" dirty="0">
                <a:latin typeface="Heiti SC"/>
                <a:cs typeface="Heiti SC"/>
              </a:rPr>
              <a:t>：程序中用于保存和表示数据的占位符号，</a:t>
            </a:r>
            <a:r>
              <a:rPr lang="en-US" altLang="zh-CN" sz="1200" b="1" spc="-5" dirty="0">
                <a:latin typeface="Heiti SC"/>
                <a:cs typeface="Heiti SC"/>
              </a:rPr>
              <a:t>【</a:t>
            </a:r>
            <a:r>
              <a:rPr lang="zh-CN" altLang="en-US" sz="1200" b="1" spc="-5" dirty="0">
                <a:latin typeface="Heiti SC"/>
                <a:cs typeface="Heiti SC"/>
              </a:rPr>
              <a:t>定义格式</a:t>
            </a:r>
            <a:r>
              <a:rPr lang="en-US" altLang="zh-CN" sz="1200" b="1" spc="-5" dirty="0">
                <a:latin typeface="Heiti SC"/>
                <a:cs typeface="Heiti SC"/>
              </a:rPr>
              <a:t>】</a:t>
            </a:r>
            <a:endParaRPr lang="zh-CN" altLang="en-US" sz="1200" dirty="0">
              <a:latin typeface="Heiti SC"/>
              <a:cs typeface="Heiti SC"/>
            </a:endParaRPr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</a:t>
            </a:r>
            <a:r>
              <a:rPr kumimoji="1" lang="zh-CN" altLang="en-US" dirty="0"/>
              <a:t>命名：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关联标识符的过程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命名规则（字母，数字，下划线，中文），注意事项（</a:t>
            </a:r>
            <a:r>
              <a:rPr lang="zh-CN" altLang="en-US" sz="1200" b="1" spc="-5" dirty="0">
                <a:latin typeface="Heiti SC"/>
                <a:cs typeface="Heiti SC"/>
              </a:rPr>
              <a:t>大小写敏感、首字符不能是数字、不与保留字相同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</a:p>
          <a:p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  </a:t>
            </a:r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6.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保留字（关键字）：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被编程语言内部定义并保留使用的标识符，</a:t>
            </a:r>
            <a:r>
              <a:rPr lang="zh-CN" altLang="en-US" sz="1200" b="1" dirty="0">
                <a:latin typeface="Heiti SC"/>
                <a:cs typeface="Heiti SC"/>
              </a:rPr>
              <a:t>大小写敏感（</a:t>
            </a:r>
            <a:r>
              <a:rPr lang="en-US" altLang="zh-CN" sz="1200" b="1" dirty="0">
                <a:latin typeface="Heiti SC"/>
                <a:cs typeface="Heiti SC"/>
              </a:rPr>
              <a:t>if</a:t>
            </a:r>
            <a:r>
              <a:rPr lang="zh-CN" altLang="en-US" sz="1200" b="1" dirty="0">
                <a:latin typeface="Heiti SC"/>
                <a:cs typeface="Heiti SC"/>
              </a:rPr>
              <a:t>是，</a:t>
            </a:r>
            <a:r>
              <a:rPr lang="en-US" altLang="zh-CN" sz="1200" b="1" dirty="0">
                <a:latin typeface="Heiti SC"/>
                <a:cs typeface="Heiti SC"/>
              </a:rPr>
              <a:t>IF</a:t>
            </a:r>
            <a:r>
              <a:rPr lang="zh-CN" altLang="en-US" sz="1200" b="1" dirty="0">
                <a:latin typeface="Heiti SC"/>
                <a:cs typeface="Heiti SC"/>
              </a:rPr>
              <a:t>则）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共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35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&gt;&gt;&gt; import keyword; </a:t>
            </a:r>
            <a:r>
              <a:rPr lang="en-US" altLang="zh-CN" sz="1200" b="1" dirty="0" err="1">
                <a:solidFill>
                  <a:srgbClr val="006FC0"/>
                </a:solidFill>
                <a:latin typeface="Heiti SC"/>
                <a:cs typeface="Heiti SC"/>
              </a:rPr>
              <a:t>keyword.kwlist</a:t>
            </a:r>
            <a:endParaRPr lang="en-US" altLang="zh-CN" sz="1200" b="1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运算符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算术：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（还具有拼接功能），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，*（字符串也可用），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（与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语言不同，这个得到准确值），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（向下取整：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-9//2=-5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），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%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，**（可以用大数计算演示，也体现</a:t>
            </a:r>
            <a:r>
              <a:rPr lang="en-US" altLang="zh-CN" sz="1200" b="1" spc="145" dirty="0" err="1">
                <a:solidFill>
                  <a:srgbClr val="006FC0"/>
                </a:solidFill>
                <a:latin typeface="Arial"/>
                <a:cs typeface="Arial"/>
              </a:rPr>
              <a:t>pthon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便于科学计算特点）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比较：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&gt;,&lt;,==,&gt;=,&lt;=,!=(Python 2:&lt;&gt;),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不能填充空格拆开，是一个整体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逻辑：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not, and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（结婚必须两人都去）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, or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（买车夫妻去一人就可）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优先级也是这个顺序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赋值：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+=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-=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 *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/=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//=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%=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，**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位运算：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&amp;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~, ^, &lt;&lt;, 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成员：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in, not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身份：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is, is 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7.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赋值语句：右边结果给左边变量名 既赋值又赋类型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8.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分支结构与分支语句：由条件判断程序走那条路，关键字那一行最后有冒号！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！！</a:t>
            </a:r>
            <a:endParaRPr lang="en-US" altLang="zh-CN" sz="1200" b="1" spc="145" dirty="0">
              <a:solidFill>
                <a:srgbClr val="006FC0"/>
              </a:solidFill>
              <a:latin typeface="Heiti SC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函数有</a:t>
            </a: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PPT】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程序输入输出有</a:t>
            </a: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PPT】</a:t>
            </a:r>
            <a:r>
              <a:rPr lang="zh-CN" altLang="en-US" sz="1200" b="1" spc="-5" dirty="0">
                <a:latin typeface="Heiti SC"/>
                <a:cs typeface="Heiti SC"/>
              </a:rPr>
              <a:t>  </a:t>
            </a:r>
            <a:endParaRPr lang="zh-CN" altLang="en-US" sz="1200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pc="145" dirty="0">
              <a:solidFill>
                <a:srgbClr val="006FC0"/>
              </a:solidFill>
              <a:latin typeface="Heiti SC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黑体字属于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基础语法知识，都会讲到，红体字属于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进阶知识，部分会涉及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9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敲几个数值类型如：整型，符点型，字符串示例，用</a:t>
            </a:r>
            <a:r>
              <a:rPr kumimoji="1" lang="en-US" altLang="zh-CN" dirty="0"/>
              <a:t>type() </a:t>
            </a:r>
            <a:r>
              <a:rPr kumimoji="1" lang="zh-CN" altLang="en-US" dirty="0"/>
              <a:t>函数验证，复数定义</a:t>
            </a:r>
            <a:r>
              <a:rPr kumimoji="1" lang="en-US" altLang="zh-CN" dirty="0"/>
              <a:t>:complex = 1 + 2j,</a:t>
            </a:r>
            <a:r>
              <a:rPr kumimoji="1" lang="zh-CN" altLang="en-US" dirty="0"/>
              <a:t>务必用 </a:t>
            </a:r>
            <a:r>
              <a:rPr kumimoji="1" lang="en-US" altLang="zh-CN" dirty="0"/>
              <a:t>j</a:t>
            </a:r>
            <a:r>
              <a:rPr kumimoji="1" lang="zh-CN" altLang="en-US" dirty="0"/>
              <a:t>作虚部单位，且与虚部数值不能有空格；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布尔类型，组合类型（列表，元组，字典）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变量定义：最好见名知义，字母数字下划线，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0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3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数据类型转换：强制转换，</a:t>
            </a:r>
            <a:r>
              <a:rPr kumimoji="1" lang="en-US" altLang="zh-CN" dirty="0"/>
              <a:t>】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4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3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" y="-28651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563" y="917447"/>
            <a:ext cx="4372610" cy="2735580"/>
          </a:xfrm>
          <a:custGeom>
            <a:avLst/>
            <a:gdLst/>
            <a:ahLst/>
            <a:cxnLst/>
            <a:rect l="l" t="t" r="r" b="b"/>
            <a:pathLst>
              <a:path w="4372610" h="2735579">
                <a:moveTo>
                  <a:pt x="0" y="2735579"/>
                </a:moveTo>
                <a:lnTo>
                  <a:pt x="4372356" y="2735579"/>
                </a:lnTo>
                <a:lnTo>
                  <a:pt x="4372356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8515" y="914400"/>
            <a:ext cx="4378960" cy="2741930"/>
          </a:xfrm>
          <a:custGeom>
            <a:avLst/>
            <a:gdLst/>
            <a:ahLst/>
            <a:cxnLst/>
            <a:rect l="l" t="t" r="r" b="b"/>
            <a:pathLst>
              <a:path w="4378960" h="2741929">
                <a:moveTo>
                  <a:pt x="4377055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2740279"/>
                </a:lnTo>
                <a:lnTo>
                  <a:pt x="1358" y="2741676"/>
                </a:lnTo>
                <a:lnTo>
                  <a:pt x="4377055" y="2741676"/>
                </a:lnTo>
                <a:lnTo>
                  <a:pt x="4378452" y="2740279"/>
                </a:lnTo>
                <a:lnTo>
                  <a:pt x="4378452" y="2737993"/>
                </a:lnTo>
                <a:lnTo>
                  <a:pt x="3657" y="2737993"/>
                </a:lnTo>
                <a:lnTo>
                  <a:pt x="3657" y="3683"/>
                </a:lnTo>
                <a:lnTo>
                  <a:pt x="4378452" y="3683"/>
                </a:lnTo>
                <a:lnTo>
                  <a:pt x="4378452" y="1397"/>
                </a:lnTo>
                <a:lnTo>
                  <a:pt x="4377055" y="0"/>
                </a:lnTo>
                <a:close/>
              </a:path>
              <a:path w="4378960" h="2741929">
                <a:moveTo>
                  <a:pt x="4378452" y="3683"/>
                </a:moveTo>
                <a:lnTo>
                  <a:pt x="4374769" y="3683"/>
                </a:lnTo>
                <a:lnTo>
                  <a:pt x="4374769" y="2737993"/>
                </a:lnTo>
                <a:lnTo>
                  <a:pt x="4378452" y="2737993"/>
                </a:lnTo>
                <a:lnTo>
                  <a:pt x="4378452" y="3683"/>
                </a:lnTo>
                <a:close/>
              </a:path>
              <a:path w="4378960" h="2741929">
                <a:moveTo>
                  <a:pt x="4373626" y="4825"/>
                </a:moveTo>
                <a:lnTo>
                  <a:pt x="4876" y="4825"/>
                </a:lnTo>
                <a:lnTo>
                  <a:pt x="4876" y="2736850"/>
                </a:lnTo>
                <a:lnTo>
                  <a:pt x="4373626" y="2736850"/>
                </a:lnTo>
                <a:lnTo>
                  <a:pt x="4373626" y="2735580"/>
                </a:lnTo>
                <a:lnTo>
                  <a:pt x="6096" y="2735580"/>
                </a:lnTo>
                <a:lnTo>
                  <a:pt x="6096" y="6096"/>
                </a:lnTo>
                <a:lnTo>
                  <a:pt x="4373626" y="6096"/>
                </a:lnTo>
                <a:lnTo>
                  <a:pt x="4373626" y="4825"/>
                </a:lnTo>
                <a:close/>
              </a:path>
              <a:path w="4378960" h="2741929">
                <a:moveTo>
                  <a:pt x="4373626" y="6096"/>
                </a:moveTo>
                <a:lnTo>
                  <a:pt x="4372356" y="6096"/>
                </a:lnTo>
                <a:lnTo>
                  <a:pt x="4372356" y="2735580"/>
                </a:lnTo>
                <a:lnTo>
                  <a:pt x="4373626" y="2735580"/>
                </a:lnTo>
                <a:lnTo>
                  <a:pt x="4373626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3683" y="1183005"/>
            <a:ext cx="3458209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D9D9D9"/>
                </a:solidFill>
                <a:latin typeface="FZLTZHB--B51-0"/>
                <a:cs typeface="FZLTZHB--B51-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6172" y="109728"/>
            <a:ext cx="6368796" cy="48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569" y="571042"/>
            <a:ext cx="586486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241" y="1601840"/>
            <a:ext cx="7973517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1514" y="1529831"/>
            <a:ext cx="1700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4905" y="247788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整数类型：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4123" y="2495877"/>
            <a:ext cx="13665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70" dirty="0">
                <a:latin typeface="FZLTZHB--B51-0"/>
                <a:cs typeface="FZLTZHB--B51-0"/>
              </a:rPr>
              <a:t>10011101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4905" y="3209161"/>
            <a:ext cx="213420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字符串类型：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7735" y="3227171"/>
            <a:ext cx="203771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3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10,011,10</a:t>
            </a:r>
            <a:r>
              <a:rPr sz="2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4905" y="394125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列表类型：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6588" y="3959247"/>
            <a:ext cx="2378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  <a:tab pos="1694180" algn="l"/>
              </a:tabLst>
            </a:pPr>
            <a:r>
              <a:rPr sz="2400" b="1" spc="195" dirty="0">
                <a:latin typeface="FZLTZHB--B51-0"/>
                <a:cs typeface="FZLTZHB--B51-0"/>
              </a:rPr>
              <a:t>[10,	</a:t>
            </a:r>
            <a:r>
              <a:rPr sz="2400" b="1" spc="90" dirty="0">
                <a:latin typeface="FZLTZHB--B51-0"/>
                <a:cs typeface="FZLTZHB--B51-0"/>
              </a:rPr>
              <a:t>011,	</a:t>
            </a:r>
            <a:r>
              <a:rPr sz="2400" b="1" spc="75" dirty="0">
                <a:latin typeface="FZLTZHB--B51-0"/>
                <a:cs typeface="FZLTZHB--B51-0"/>
              </a:rPr>
              <a:t>101]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7934" y="583742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6445" y="1529831"/>
            <a:ext cx="5090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7570470" cy="2177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字符串由一对单引号或一对双引号表示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5001260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: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字符串是字符的有序序列，可以对其中的字符进行索引</a:t>
            </a:r>
            <a:endParaRPr sz="2400" dirty="0">
              <a:latin typeface="Heiti SC"/>
              <a:cs typeface="Heiti SC"/>
            </a:endParaRPr>
          </a:p>
          <a:p>
            <a:pPr marL="1067435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134235" algn="l"/>
                <a:tab pos="548449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dirty="0">
                <a:latin typeface="Heiti SC"/>
                <a:cs typeface="Heiti SC"/>
              </a:rPr>
              <a:t>是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的第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个字符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字符串的序号</a:t>
            </a:r>
          </a:p>
        </p:txBody>
      </p:sp>
      <p:sp>
        <p:nvSpPr>
          <p:cNvPr id="6" name="object 6"/>
          <p:cNvSpPr/>
          <p:nvPr/>
        </p:nvSpPr>
        <p:spPr>
          <a:xfrm>
            <a:off x="2692145" y="4477511"/>
            <a:ext cx="3776979" cy="78105"/>
          </a:xfrm>
          <a:custGeom>
            <a:avLst/>
            <a:gdLst/>
            <a:ahLst/>
            <a:cxnLst/>
            <a:rect l="l" t="t" r="r" b="b"/>
            <a:pathLst>
              <a:path w="3776979" h="78104">
                <a:moveTo>
                  <a:pt x="3698748" y="0"/>
                </a:moveTo>
                <a:lnTo>
                  <a:pt x="3698748" y="77723"/>
                </a:lnTo>
                <a:lnTo>
                  <a:pt x="3750564" y="51815"/>
                </a:lnTo>
                <a:lnTo>
                  <a:pt x="3711702" y="51815"/>
                </a:lnTo>
                <a:lnTo>
                  <a:pt x="3711702" y="25907"/>
                </a:lnTo>
                <a:lnTo>
                  <a:pt x="3750564" y="25907"/>
                </a:lnTo>
                <a:lnTo>
                  <a:pt x="3698748" y="0"/>
                </a:lnTo>
                <a:close/>
              </a:path>
              <a:path w="3776979" h="78104">
                <a:moveTo>
                  <a:pt x="369874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698748" y="51815"/>
                </a:lnTo>
                <a:lnTo>
                  <a:pt x="3698748" y="25907"/>
                </a:lnTo>
                <a:close/>
              </a:path>
              <a:path w="3776979" h="78104">
                <a:moveTo>
                  <a:pt x="3750564" y="25907"/>
                </a:moveTo>
                <a:lnTo>
                  <a:pt x="3711702" y="25907"/>
                </a:lnTo>
                <a:lnTo>
                  <a:pt x="3711702" y="51815"/>
                </a:lnTo>
                <a:lnTo>
                  <a:pt x="3750564" y="51815"/>
                </a:lnTo>
                <a:lnTo>
                  <a:pt x="3776472" y="38861"/>
                </a:lnTo>
                <a:lnTo>
                  <a:pt x="375056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2861" y="4002668"/>
            <a:ext cx="612838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43560" algn="l"/>
                <a:tab pos="1069975" algn="l"/>
                <a:tab pos="1605280" algn="l"/>
                <a:tab pos="2124075" algn="l"/>
                <a:tab pos="2667635" algn="l"/>
                <a:tab pos="3194685" algn="l"/>
                <a:tab pos="3719195" algn="l"/>
                <a:tab pos="4234180" algn="l"/>
                <a:tab pos="4778375" algn="l"/>
                <a:tab pos="5210175" algn="l"/>
              </a:tabLst>
            </a:pPr>
            <a:r>
              <a:rPr sz="2800" b="1" spc="-345" dirty="0">
                <a:latin typeface="FZLTZHB--B51-0"/>
                <a:cs typeface="FZLTZHB--B51-0"/>
              </a:rPr>
              <a:t>0	</a:t>
            </a:r>
            <a:r>
              <a:rPr sz="2800" b="1" spc="70" dirty="0">
                <a:latin typeface="FZLTZHB--B51-0"/>
                <a:cs typeface="FZLTZHB--B51-0"/>
              </a:rPr>
              <a:t>1	</a:t>
            </a:r>
            <a:r>
              <a:rPr sz="2800" b="1" spc="-290" dirty="0">
                <a:latin typeface="FZLTZHB--B51-0"/>
                <a:cs typeface="FZLTZHB--B51-0"/>
              </a:rPr>
              <a:t>2	</a:t>
            </a:r>
            <a:r>
              <a:rPr sz="2800" b="1" spc="-315" dirty="0">
                <a:latin typeface="FZLTZHB--B51-0"/>
                <a:cs typeface="FZLTZHB--B51-0"/>
              </a:rPr>
              <a:t>3	</a:t>
            </a:r>
            <a:r>
              <a:rPr sz="2800" b="1" spc="-345" dirty="0">
                <a:latin typeface="FZLTZHB--B51-0"/>
                <a:cs typeface="FZLTZHB--B51-0"/>
              </a:rPr>
              <a:t>4	</a:t>
            </a:r>
            <a:r>
              <a:rPr sz="2800" b="1" spc="-315" dirty="0">
                <a:latin typeface="FZLTZHB--B51-0"/>
                <a:cs typeface="FZLTZHB--B51-0"/>
              </a:rPr>
              <a:t>5	</a:t>
            </a:r>
            <a:r>
              <a:rPr sz="2800" b="1" spc="-325" dirty="0">
                <a:latin typeface="FZLTZHB--B51-0"/>
                <a:cs typeface="FZLTZHB--B51-0"/>
              </a:rPr>
              <a:t>6	</a:t>
            </a:r>
            <a:r>
              <a:rPr sz="2800" b="1" spc="-300" dirty="0">
                <a:latin typeface="FZLTZHB--B51-0"/>
                <a:cs typeface="FZLTZHB--B51-0"/>
              </a:rPr>
              <a:t>7	</a:t>
            </a:r>
            <a:r>
              <a:rPr sz="2800" b="1" spc="-360" dirty="0">
                <a:latin typeface="FZLTZHB--B51-0"/>
                <a:cs typeface="FZLTZHB--B51-0"/>
              </a:rPr>
              <a:t>8	</a:t>
            </a:r>
            <a:r>
              <a:rPr sz="2800" b="1" spc="-335" dirty="0">
                <a:latin typeface="FZLTZHB--B51-0"/>
                <a:cs typeface="FZLTZHB--B51-0"/>
              </a:rPr>
              <a:t>9	</a:t>
            </a:r>
            <a:r>
              <a:rPr sz="2800" b="1" spc="-125" dirty="0">
                <a:latin typeface="FZLTZHB--B51-0"/>
                <a:cs typeface="FZLTZHB--B51-0"/>
              </a:rPr>
              <a:t>1</a:t>
            </a:r>
            <a:r>
              <a:rPr sz="2800" b="1" spc="-155" dirty="0">
                <a:latin typeface="FZLTZHB--B51-0"/>
                <a:cs typeface="FZLTZHB--B51-0"/>
              </a:rPr>
              <a:t>0</a:t>
            </a:r>
            <a:r>
              <a:rPr sz="2800" b="1" spc="100" dirty="0">
                <a:latin typeface="FZLTZHB--B51-0"/>
                <a:cs typeface="FZLTZHB--B51-0"/>
              </a:rPr>
              <a:t> </a:t>
            </a:r>
            <a:r>
              <a:rPr sz="2800" b="1" spc="70" dirty="0">
                <a:latin typeface="FZLTZHB--B51-0"/>
                <a:cs typeface="FZLTZHB--B51-0"/>
              </a:rPr>
              <a:t>11</a:t>
            </a:r>
            <a:endParaRPr sz="2800" dirty="0">
              <a:latin typeface="FZLTZHB--B51-0"/>
              <a:cs typeface="FZLTZHB--B51-0"/>
            </a:endParaRPr>
          </a:p>
          <a:p>
            <a:pPr marL="111760" algn="ctr">
              <a:lnSpc>
                <a:spcPct val="100000"/>
              </a:lnSpc>
              <a:spcBef>
                <a:spcPts val="2285"/>
              </a:spcBef>
            </a:pPr>
            <a:r>
              <a:rPr sz="2000" b="1" dirty="0">
                <a:latin typeface="Heiti SC"/>
                <a:cs typeface="Heiti SC"/>
              </a:rPr>
              <a:t>正向递增序号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3754" y="2490216"/>
            <a:ext cx="3752850" cy="78105"/>
          </a:xfrm>
          <a:custGeom>
            <a:avLst/>
            <a:gdLst/>
            <a:ahLst/>
            <a:cxnLst/>
            <a:rect l="l" t="t" r="r" b="b"/>
            <a:pathLst>
              <a:path w="3752850" h="78105">
                <a:moveTo>
                  <a:pt x="77723" y="0"/>
                </a:moveTo>
                <a:lnTo>
                  <a:pt x="0" y="38861"/>
                </a:lnTo>
                <a:lnTo>
                  <a:pt x="77723" y="77723"/>
                </a:lnTo>
                <a:lnTo>
                  <a:pt x="77723" y="51815"/>
                </a:lnTo>
                <a:lnTo>
                  <a:pt x="64769" y="51815"/>
                </a:lnTo>
                <a:lnTo>
                  <a:pt x="64769" y="25907"/>
                </a:lnTo>
                <a:lnTo>
                  <a:pt x="77723" y="25907"/>
                </a:lnTo>
                <a:lnTo>
                  <a:pt x="77723" y="0"/>
                </a:lnTo>
                <a:close/>
              </a:path>
              <a:path w="3752850" h="78105">
                <a:moveTo>
                  <a:pt x="77723" y="25907"/>
                </a:moveTo>
                <a:lnTo>
                  <a:pt x="64769" y="25907"/>
                </a:lnTo>
                <a:lnTo>
                  <a:pt x="64769" y="51815"/>
                </a:lnTo>
                <a:lnTo>
                  <a:pt x="77723" y="51815"/>
                </a:lnTo>
                <a:lnTo>
                  <a:pt x="77723" y="25907"/>
                </a:lnTo>
                <a:close/>
              </a:path>
              <a:path w="3752850" h="78105">
                <a:moveTo>
                  <a:pt x="3752469" y="25907"/>
                </a:moveTo>
                <a:lnTo>
                  <a:pt x="77723" y="25907"/>
                </a:lnTo>
                <a:lnTo>
                  <a:pt x="77723" y="51815"/>
                </a:lnTo>
                <a:lnTo>
                  <a:pt x="3752469" y="51815"/>
                </a:lnTo>
                <a:lnTo>
                  <a:pt x="3752469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6364" y="1529831"/>
            <a:ext cx="6268720" cy="154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正向递增序号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反向递减序号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183515" algn="ctr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反向递减序号</a:t>
            </a:r>
            <a:endParaRPr sz="200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27" baseline="2314" dirty="0">
                <a:latin typeface="FZLTZHB--B51-0"/>
                <a:cs typeface="FZLTZHB--B51-0"/>
              </a:rPr>
              <a:t>1</a:t>
            </a:r>
            <a:r>
              <a:rPr sz="3600" b="1" spc="-150" baseline="2314" dirty="0">
                <a:latin typeface="FZLTZHB--B51-0"/>
                <a:cs typeface="FZLTZHB--B51-0"/>
              </a:rPr>
              <a:t>2</a:t>
            </a:r>
            <a:r>
              <a:rPr sz="3600" b="1" spc="-502" baseline="2314" dirty="0">
                <a:latin typeface="FZLTZHB--B51-0"/>
                <a:cs typeface="FZLTZHB--B51-0"/>
              </a:rPr>
              <a:t> 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89" baseline="2314" dirty="0">
                <a:latin typeface="FZLTZHB--B51-0"/>
                <a:cs typeface="FZLTZHB--B51-0"/>
              </a:rPr>
              <a:t>1</a:t>
            </a:r>
            <a:r>
              <a:rPr sz="3600" b="1" spc="337" baseline="2314" dirty="0">
                <a:latin typeface="FZLTZHB--B51-0"/>
                <a:cs typeface="FZLTZHB--B51-0"/>
              </a:rPr>
              <a:t>1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57" baseline="2314" dirty="0">
                <a:latin typeface="FZLTZHB--B51-0"/>
                <a:cs typeface="FZLTZHB--B51-0"/>
              </a:rPr>
              <a:t>1</a:t>
            </a:r>
            <a:r>
              <a:rPr sz="3600" b="1" spc="-195" baseline="2314" dirty="0">
                <a:latin typeface="FZLTZHB--B51-0"/>
                <a:cs typeface="FZLTZHB--B51-0"/>
              </a:rPr>
              <a:t>0</a:t>
            </a:r>
            <a:r>
              <a:rPr sz="3600" b="1" spc="-112" baseline="231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35" dirty="0">
                <a:latin typeface="FZLTZHB--B51-0"/>
                <a:cs typeface="FZLTZHB--B51-0"/>
              </a:rPr>
              <a:t>9</a:t>
            </a:r>
            <a:r>
              <a:rPr sz="2800" b="1" spc="2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60" dirty="0">
                <a:latin typeface="FZLTZHB--B51-0"/>
                <a:cs typeface="FZLTZHB--B51-0"/>
              </a:rPr>
              <a:t>8</a:t>
            </a:r>
            <a:r>
              <a:rPr sz="2800" b="1" spc="3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00" dirty="0">
                <a:latin typeface="FZLTZHB--B51-0"/>
                <a:cs typeface="FZLTZHB--B51-0"/>
              </a:rPr>
              <a:t>7</a:t>
            </a:r>
            <a:r>
              <a:rPr sz="2800" b="1" spc="30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25" dirty="0">
                <a:latin typeface="FZLTZHB--B51-0"/>
                <a:cs typeface="FZLTZHB--B51-0"/>
              </a:rPr>
              <a:t>6</a:t>
            </a:r>
            <a:r>
              <a:rPr sz="2800" b="1" spc="25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5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45" dirty="0">
                <a:latin typeface="FZLTZHB--B51-0"/>
                <a:cs typeface="FZLTZHB--B51-0"/>
              </a:rPr>
              <a:t>4</a:t>
            </a:r>
            <a:r>
              <a:rPr sz="2800" b="1" spc="27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3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290" dirty="0">
                <a:latin typeface="FZLTZHB--B51-0"/>
                <a:cs typeface="FZLTZHB--B51-0"/>
              </a:rPr>
              <a:t>2</a:t>
            </a:r>
            <a:r>
              <a:rPr sz="2800" b="1" spc="30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70" dirty="0">
                <a:latin typeface="FZLTZHB--B51-0"/>
                <a:cs typeface="FZLTZHB--B51-0"/>
              </a:rPr>
              <a:t>1</a:t>
            </a:r>
            <a:endParaRPr sz="2800">
              <a:latin typeface="FZLTZHB--B51-0"/>
              <a:cs typeface="FZLTZHB--B51-0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4037"/>
              </p:ext>
            </p:extLst>
          </p:nvPr>
        </p:nvGraphicFramePr>
        <p:xfrm>
          <a:off x="1388363" y="3168395"/>
          <a:ext cx="6265159" cy="64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76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32004">
                      <a:solidFill>
                        <a:srgbClr val="252525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输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入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有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符</a:t>
                      </a:r>
                      <a:endParaRPr sz="3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endParaRPr sz="3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zh-CN" altLang="en-US" sz="3200" dirty="0">
                          <a:solidFill>
                            <a:srgbClr val="1DB41D"/>
                          </a:solidFill>
                          <a:latin typeface="Arial Unicode MS"/>
                          <a:ea typeface="+mn-ea"/>
                          <a:cs typeface="Arial Unicode MS"/>
                        </a:rPr>
                        <a:t>金</a:t>
                      </a:r>
                      <a:endParaRPr sz="3200" dirty="0">
                        <a:solidFill>
                          <a:srgbClr val="1DB41D"/>
                        </a:solidFill>
                        <a:latin typeface="Arial Unicode MS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zh-CN" altLang="en-US" sz="3200" dirty="0">
                          <a:solidFill>
                            <a:srgbClr val="1DB41D"/>
                          </a:solidFill>
                          <a:latin typeface="Arial Unicode MS"/>
                          <a:ea typeface="+mn-ea"/>
                          <a:cs typeface="Arial Unicode MS"/>
                        </a:rPr>
                        <a:t>额</a:t>
                      </a:r>
                      <a:endParaRPr sz="3200" dirty="0">
                        <a:solidFill>
                          <a:srgbClr val="1DB41D"/>
                        </a:solidFill>
                        <a:latin typeface="Arial Unicode MS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值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32004">
                      <a:solidFill>
                        <a:srgbClr val="252525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字符串的使用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691654" cy="2438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[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]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获取字符串中一个或多</a:t>
            </a:r>
            <a:r>
              <a:rPr sz="2400" b="1" spc="-20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50740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索引：返回字符串中单个字符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spc="245" dirty="0">
                <a:latin typeface="Arial"/>
                <a:cs typeface="Arial"/>
              </a:rPr>
              <a:t>[M]</a:t>
            </a:r>
            <a:endParaRPr sz="2400" dirty="0">
              <a:latin typeface="Arial"/>
              <a:cs typeface="Arial"/>
            </a:endParaRPr>
          </a:p>
          <a:p>
            <a:pPr marL="570230" algn="ctr">
              <a:lnSpc>
                <a:spcPct val="100000"/>
              </a:lnSpc>
              <a:spcBef>
                <a:spcPts val="2055"/>
              </a:spcBef>
              <a:tabLst>
                <a:tab pos="4479925" algn="l"/>
                <a:tab pos="52927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0" dirty="0">
                <a:solidFill>
                  <a:srgbClr val="1DB41D"/>
                </a:solidFill>
                <a:latin typeface="FZLTZHB--B51-0"/>
                <a:cs typeface="FZLTZHB--B51-0"/>
              </a:rPr>
              <a:t>[0]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  <a:tabLst>
                <a:tab pos="5170805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切片：返回字符串中一段字符子串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250" dirty="0">
                <a:latin typeface="Arial"/>
                <a:cs typeface="Arial"/>
              </a:rPr>
              <a:t>&gt;[M</a:t>
            </a:r>
            <a:r>
              <a:rPr sz="2400" b="1" spc="145" dirty="0">
                <a:latin typeface="Arial"/>
                <a:cs typeface="Arial"/>
              </a:rPr>
              <a:t>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215" dirty="0">
                <a:latin typeface="Arial"/>
                <a:cs typeface="Arial"/>
              </a:rPr>
              <a:t>N]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008" y="4174818"/>
            <a:ext cx="45827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08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输入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</a:t>
            </a:r>
            <a:r>
              <a:rPr sz="2000" spc="5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[1:3]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3203" y="4189841"/>
            <a:ext cx="184721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125" dirty="0">
                <a:latin typeface="FZLTZHB--B51-0"/>
                <a:cs typeface="FZLTZHB--B51-0"/>
              </a:rPr>
              <a:t>0</a:t>
            </a:r>
            <a:r>
              <a:rPr sz="2000" b="1" spc="5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列表类型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2" y="1529831"/>
            <a:ext cx="8521497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72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个或多个数据组成的有序序列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R="2496185" algn="ctr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列表使</a:t>
            </a:r>
            <a:r>
              <a:rPr sz="2400" b="1" spc="-10" dirty="0">
                <a:latin typeface="Heiti SC"/>
                <a:cs typeface="Heiti SC"/>
              </a:rPr>
              <a:t>用</a:t>
            </a:r>
            <a:r>
              <a:rPr sz="2400" b="1" spc="135" dirty="0">
                <a:latin typeface="Arial"/>
                <a:cs typeface="Arial"/>
              </a:rPr>
              <a:t>[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spc="-5" dirty="0">
                <a:latin typeface="Heiti SC"/>
                <a:cs typeface="Heiti SC"/>
              </a:rPr>
              <a:t>表示，采用逗号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分隔各元素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$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dirty="0" err="1">
                <a:latin typeface="Heiti SC"/>
                <a:cs typeface="Heiti SC"/>
              </a:rPr>
              <a:t>表</a:t>
            </a:r>
            <a:r>
              <a:rPr sz="2000" b="1" spc="-10" dirty="0" err="1">
                <a:latin typeface="Heiti SC"/>
                <a:cs typeface="Heiti SC"/>
              </a:rPr>
              <a:t>示</a:t>
            </a:r>
            <a:r>
              <a:rPr sz="2000" b="1" dirty="0" err="1">
                <a:latin typeface="Heiti SC"/>
                <a:cs typeface="Heiti SC"/>
              </a:rPr>
              <a:t>两个元</a:t>
            </a:r>
            <a:r>
              <a:rPr sz="2000" b="1" spc="-15" dirty="0" err="1">
                <a:latin typeface="Heiti SC"/>
                <a:cs typeface="Heiti SC"/>
              </a:rPr>
              <a:t>素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$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dirty="0" err="1">
                <a:latin typeface="Heiti SC"/>
                <a:cs typeface="Heiti SC"/>
              </a:rPr>
              <a:t>和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53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使用保留字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in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判断一个元素是否在列表中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2603500" algn="l"/>
              </a:tabLst>
            </a:pPr>
            <a:r>
              <a:rPr sz="2000" b="1" spc="-145" dirty="0" err="1">
                <a:latin typeface="FZLTZHB--B51-0"/>
                <a:cs typeface="FZLTZHB--B51-0"/>
              </a:rPr>
              <a:t>TempStr</a:t>
            </a:r>
            <a:r>
              <a:rPr sz="2000" b="1" spc="-145" dirty="0">
                <a:latin typeface="FZLTZHB--B51-0"/>
                <a:cs typeface="FZLTZHB--B51-0"/>
              </a:rPr>
              <a:t>[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lang="zh-CN" altLang="en-US" sz="2000" b="1" spc="225" dirty="0">
                <a:latin typeface="FZLTZHB--B51-0"/>
                <a:cs typeface="FZLTZHB--B51-0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lang="en-US" altLang="zh-CN" sz="2000" b="1" spc="395" dirty="0">
                <a:latin typeface="FZLTZHB--B51-0"/>
                <a:cs typeface="FZLTZHB--B51-0"/>
              </a:rPr>
              <a:t>[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'$'</a:t>
            </a:r>
            <a:r>
              <a:rPr lang="en-US" altLang="zh-CN" sz="2000" b="1" spc="450" dirty="0">
                <a:latin typeface="FZLTZHB--B51-0"/>
                <a:cs typeface="FZLTZHB--B51-0"/>
              </a:rPr>
              <a:t>,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'¥'</a:t>
            </a:r>
            <a:r>
              <a:rPr lang="en-US" altLang="zh-CN" sz="2000" b="1" spc="395" dirty="0">
                <a:latin typeface="FZLTZHB--B51-0"/>
                <a:cs typeface="FZLTZHB--B51-0"/>
              </a:rPr>
              <a:t>]</a:t>
            </a:r>
            <a:r>
              <a:rPr sz="2000" b="1" dirty="0" err="1">
                <a:latin typeface="Heiti SC"/>
                <a:cs typeface="Heiti SC"/>
              </a:rPr>
              <a:t>判</a:t>
            </a:r>
            <a:r>
              <a:rPr sz="2000" b="1" spc="-15" dirty="0" err="1">
                <a:latin typeface="Heiti SC"/>
                <a:cs typeface="Heiti SC"/>
              </a:rPr>
              <a:t>断</a:t>
            </a:r>
            <a:r>
              <a:rPr sz="2000" b="1" dirty="0" err="1">
                <a:latin typeface="Heiti SC"/>
                <a:cs typeface="Heiti SC"/>
              </a:rPr>
              <a:t>前者</a:t>
            </a:r>
            <a:r>
              <a:rPr sz="2000" b="1" spc="-15" dirty="0" err="1">
                <a:latin typeface="Heiti SC"/>
                <a:cs typeface="Heiti SC"/>
              </a:rPr>
              <a:t>是</a:t>
            </a:r>
            <a:r>
              <a:rPr sz="2000" b="1" dirty="0" err="1">
                <a:latin typeface="Heiti SC"/>
                <a:cs typeface="Heiti SC"/>
              </a:rPr>
              <a:t>否与</a:t>
            </a:r>
            <a:r>
              <a:rPr sz="2000" b="1" spc="-15" dirty="0" err="1">
                <a:latin typeface="Heiti SC"/>
                <a:cs typeface="Heiti SC"/>
              </a:rPr>
              <a:t>列</a:t>
            </a:r>
            <a:r>
              <a:rPr sz="2000" b="1" dirty="0" err="1">
                <a:latin typeface="Heiti SC"/>
                <a:cs typeface="Heiti SC"/>
              </a:rPr>
              <a:t>表中</a:t>
            </a:r>
            <a:r>
              <a:rPr sz="2000" b="1" spc="-15" dirty="0" err="1">
                <a:latin typeface="Heiti SC"/>
                <a:cs typeface="Heiti SC"/>
              </a:rPr>
              <a:t>某</a:t>
            </a:r>
            <a:r>
              <a:rPr sz="2000" b="1" dirty="0" err="1">
                <a:latin typeface="Heiti SC"/>
                <a:cs typeface="Heiti SC"/>
              </a:rPr>
              <a:t>个元</a:t>
            </a:r>
            <a:r>
              <a:rPr sz="2000" b="1" spc="-15" dirty="0" err="1">
                <a:latin typeface="Heiti SC"/>
                <a:cs typeface="Heiti SC"/>
              </a:rPr>
              <a:t>素</a:t>
            </a:r>
            <a:r>
              <a:rPr sz="2000" b="1" dirty="0" err="1">
                <a:latin typeface="Heiti SC"/>
                <a:cs typeface="Heiti SC"/>
              </a:rPr>
              <a:t>相同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24557" y="2303830"/>
            <a:ext cx="52959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P</a:t>
            </a:r>
            <a:r>
              <a:rPr spc="-45" dirty="0"/>
              <a:t>y</a:t>
            </a:r>
            <a:r>
              <a:rPr spc="290" dirty="0"/>
              <a:t>thon</a:t>
            </a:r>
            <a:r>
              <a:rPr spc="-5" dirty="0">
                <a:latin typeface="Arial Unicode MS"/>
                <a:cs typeface="Arial Unicode MS"/>
              </a:rPr>
              <a:t>程序的输入输出</a:t>
            </a:r>
          </a:p>
        </p:txBody>
      </p:sp>
    </p:spTree>
    <p:extLst>
      <p:ext uri="{BB962C8B-B14F-4D97-AF65-F5344CB8AC3E}">
        <p14:creationId xmlns:p14="http://schemas.microsoft.com/office/powerpoint/2010/main" val="408857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分支语句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840105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由判断条件决定程序运行方向的语句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</a:t>
            </a:r>
            <a:r>
              <a:rPr sz="2400" b="1" spc="-10" dirty="0">
                <a:latin typeface="Heiti SC"/>
                <a:cs typeface="Heiti SC"/>
              </a:rPr>
              <a:t>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400" b="1" i="1" spc="-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构成条件判断的分支结构</a:t>
            </a:r>
            <a:endParaRPr sz="2400" dirty="0">
              <a:latin typeface="Heiti SC"/>
              <a:cs typeface="Heiti SC"/>
            </a:endParaRPr>
          </a:p>
          <a:p>
            <a:pPr marL="469900">
              <a:lnSpc>
                <a:spcPct val="100000"/>
              </a:lnSpc>
              <a:spcBef>
                <a:spcPts val="2055"/>
              </a:spcBef>
              <a:tabLst>
                <a:tab pos="25654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45" dirty="0">
                <a:solidFill>
                  <a:srgbClr val="DDDDDD"/>
                </a:solidFill>
                <a:latin typeface="FZLTZHB--B51-0"/>
                <a:cs typeface="FZLTZHB--B51-0"/>
              </a:rPr>
              <a:t>TempStr[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DDDDD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lang="en-US" altLang="zh-CN" sz="2000" b="1" spc="-145" dirty="0">
                <a:solidFill>
                  <a:srgbClr val="DDDDDD"/>
                </a:solidFill>
                <a:latin typeface="FZLTZHB--B51-0"/>
              </a:rPr>
              <a:t>['$','¥']</a:t>
            </a:r>
            <a:r>
              <a:rPr lang="en-US" altLang="zh-CN" sz="2000" b="1" spc="395" dirty="0">
                <a:latin typeface="FZLTZHB--B51-0"/>
                <a:cs typeface="FZLTZHB--B51-0"/>
              </a:rPr>
              <a:t> </a:t>
            </a:r>
            <a:r>
              <a:rPr sz="2000" b="1" spc="425" dirty="0">
                <a:solidFill>
                  <a:srgbClr val="FF0000"/>
                </a:solidFill>
                <a:latin typeface="FZLTZHB--B51-0"/>
                <a:cs typeface="FZLTZHB--B51-0"/>
              </a:rPr>
              <a:t>:</a:t>
            </a:r>
            <a:r>
              <a:rPr sz="2000" b="1" spc="-19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Heiti SC"/>
                <a:cs typeface="Heiti SC"/>
              </a:rPr>
              <a:t>如果</a:t>
            </a:r>
            <a:r>
              <a:rPr sz="2000" b="1" spc="-15" dirty="0">
                <a:latin typeface="Heiti SC"/>
                <a:cs typeface="Heiti SC"/>
              </a:rPr>
              <a:t>条</a:t>
            </a:r>
            <a:r>
              <a:rPr sz="2000" b="1" dirty="0">
                <a:latin typeface="Heiti SC"/>
                <a:cs typeface="Heiti SC"/>
              </a:rPr>
              <a:t>件为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70" dirty="0">
                <a:latin typeface="FZLTZHB--B51-0"/>
                <a:cs typeface="FZLTZHB--B51-0"/>
              </a:rPr>
              <a:t>ru</a:t>
            </a:r>
            <a:r>
              <a:rPr sz="2000" b="1" spc="-90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Heiti SC"/>
                <a:cs typeface="Heiti SC"/>
              </a:rPr>
              <a:t>则执</a:t>
            </a:r>
            <a:r>
              <a:rPr sz="2000" b="1" spc="-15" dirty="0">
                <a:latin typeface="Heiti SC"/>
                <a:cs typeface="Heiti SC"/>
              </a:rPr>
              <a:t>行</a:t>
            </a:r>
            <a:r>
              <a:rPr sz="2000" b="1" dirty="0">
                <a:latin typeface="Heiti SC"/>
                <a:cs typeface="Heiti SC"/>
              </a:rPr>
              <a:t>冒号</a:t>
            </a:r>
            <a:r>
              <a:rPr sz="2000" b="1" spc="-15" dirty="0">
                <a:latin typeface="Heiti SC"/>
                <a:cs typeface="Heiti SC"/>
              </a:rPr>
              <a:t>后</a:t>
            </a:r>
            <a:r>
              <a:rPr sz="2000" b="1" dirty="0">
                <a:latin typeface="Heiti SC"/>
                <a:cs typeface="Heiti SC"/>
              </a:rPr>
              <a:t>语句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每</a:t>
            </a:r>
            <a:r>
              <a:rPr sz="2400" b="1" spc="-5" dirty="0">
                <a:latin typeface="Heiti SC"/>
                <a:cs typeface="Heiti SC"/>
              </a:rPr>
              <a:t>个保留字所在行最后存在一个冒</a:t>
            </a:r>
            <a:r>
              <a:rPr sz="2400" b="1" dirty="0">
                <a:latin typeface="Heiti SC"/>
                <a:cs typeface="Heiti SC"/>
              </a:rPr>
              <a:t>号</a:t>
            </a:r>
            <a:r>
              <a:rPr sz="2400" b="1" spc="50" dirty="0">
                <a:latin typeface="Arial"/>
                <a:cs typeface="Arial"/>
              </a:rPr>
              <a:t>(:</a:t>
            </a:r>
            <a:r>
              <a:rPr sz="2400" b="1" spc="45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，语法的一部分</a:t>
            </a:r>
            <a:endParaRPr sz="2400" dirty="0">
              <a:latin typeface="Heiti SC"/>
              <a:cs typeface="Heiti SC"/>
            </a:endParaRPr>
          </a:p>
          <a:p>
            <a:pPr marL="4699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冒号及后续缩进用来表</a:t>
            </a:r>
            <a:r>
              <a:rPr sz="2000" b="1" spc="-15" dirty="0">
                <a:latin typeface="Heiti SC"/>
                <a:cs typeface="Heiti SC"/>
              </a:rPr>
              <a:t>示</a:t>
            </a:r>
            <a:r>
              <a:rPr sz="2000" b="1" dirty="0">
                <a:latin typeface="Heiti SC"/>
                <a:cs typeface="Heiti SC"/>
              </a:rPr>
              <a:t>后续</a:t>
            </a:r>
            <a:r>
              <a:rPr sz="2000" b="1" spc="-15" dirty="0">
                <a:latin typeface="Heiti SC"/>
                <a:cs typeface="Heiti SC"/>
              </a:rPr>
              <a:t>语</a:t>
            </a:r>
            <a:r>
              <a:rPr sz="2000" b="1" dirty="0">
                <a:latin typeface="Heiti SC"/>
                <a:cs typeface="Heiti SC"/>
              </a:rPr>
              <a:t>句与</a:t>
            </a:r>
            <a:r>
              <a:rPr sz="2000" b="1" spc="-15" dirty="0">
                <a:latin typeface="Heiti SC"/>
                <a:cs typeface="Heiti SC"/>
              </a:rPr>
              <a:t>条</a:t>
            </a:r>
            <a:r>
              <a:rPr sz="2000" b="1" dirty="0">
                <a:latin typeface="Heiti SC"/>
                <a:cs typeface="Heiti SC"/>
              </a:rPr>
              <a:t>件的</a:t>
            </a:r>
            <a:r>
              <a:rPr sz="2000" b="1" spc="-15" dirty="0">
                <a:latin typeface="Heiti SC"/>
                <a:cs typeface="Heiti SC"/>
              </a:rPr>
              <a:t>所</a:t>
            </a:r>
            <a:r>
              <a:rPr sz="2000" b="1" dirty="0">
                <a:latin typeface="Heiti SC"/>
                <a:cs typeface="Heiti SC"/>
              </a:rPr>
              <a:t>属关系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324576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6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输入函数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input()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74319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从控制台获得用户输入的函数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input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130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函数的使用格式：</a:t>
            </a:r>
            <a:endParaRPr sz="2400" dirty="0">
              <a:latin typeface="Heiti SC"/>
              <a:cs typeface="Heiti SC"/>
            </a:endParaRPr>
          </a:p>
          <a:p>
            <a:pPr marL="1612900">
              <a:lnSpc>
                <a:spcPct val="100000"/>
              </a:lnSpc>
              <a:spcBef>
                <a:spcPts val="2055"/>
              </a:spcBef>
            </a:pPr>
            <a:r>
              <a:rPr sz="2000" b="1" spc="350" dirty="0">
                <a:latin typeface="Arial"/>
                <a:cs typeface="Arial"/>
              </a:rPr>
              <a:t>&lt;</a:t>
            </a:r>
            <a:r>
              <a:rPr sz="2000" b="1" dirty="0">
                <a:latin typeface="Heiti SC"/>
                <a:cs typeface="Heiti SC"/>
              </a:rPr>
              <a:t>变量</a:t>
            </a:r>
            <a:r>
              <a:rPr sz="2000" b="1" spc="355" dirty="0">
                <a:latin typeface="Arial"/>
                <a:cs typeface="Arial"/>
              </a:rPr>
              <a:t>&gt;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355" dirty="0">
                <a:latin typeface="Arial"/>
                <a:cs typeface="Arial"/>
              </a:rPr>
              <a:t>=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提示</a:t>
            </a:r>
            <a:r>
              <a:rPr sz="2000" b="1" spc="-15" dirty="0">
                <a:latin typeface="Heiti SC"/>
                <a:cs typeface="Heiti SC"/>
              </a:rPr>
              <a:t>信</a:t>
            </a:r>
            <a:r>
              <a:rPr sz="2000" b="1" dirty="0">
                <a:latin typeface="Heiti SC"/>
                <a:cs typeface="Heiti SC"/>
              </a:rPr>
              <a:t>息字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用户输入的信息以字符串类型保存</a:t>
            </a:r>
            <a:r>
              <a:rPr sz="2400" b="1" spc="-35" dirty="0">
                <a:latin typeface="Heiti SC"/>
                <a:cs typeface="Heiti SC"/>
              </a:rPr>
              <a:t>在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变量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dirty="0">
                <a:latin typeface="Heiti SC"/>
                <a:cs typeface="Heiti SC"/>
              </a:rPr>
              <a:t>中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019935" algn="l"/>
                <a:tab pos="4178300" algn="l"/>
                <a:tab pos="4458970" algn="l"/>
              </a:tabLst>
            </a:pPr>
            <a:r>
              <a:rPr sz="2000" b="1" spc="40" dirty="0" err="1">
                <a:latin typeface="FZLTZHB--B51-0"/>
              </a:rPr>
              <a:t>TempStr</a:t>
            </a:r>
            <a:r>
              <a:rPr lang="en-US" altLang="zh-CN" sz="2000" b="1" spc="-220" dirty="0">
                <a:latin typeface="FZLTZHB--B51-0"/>
              </a:rPr>
              <a:t> 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lang="en-US" altLang="zh-CN" sz="2000" b="1" spc="-235" dirty="0">
                <a:latin typeface="FZLTZHB--B51-0"/>
                <a:cs typeface="FZLTZHB--B51-0"/>
              </a:rPr>
              <a:t> 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0" dirty="0">
                <a:latin typeface="FZLTZHB--B51-0"/>
                <a:cs typeface="FZLTZHB--B51-0"/>
              </a:rPr>
              <a:t>TempStr</a:t>
            </a:r>
            <a:r>
              <a:rPr sz="2000" b="1" dirty="0">
                <a:latin typeface="Heiti SC"/>
                <a:cs typeface="Heiti SC"/>
              </a:rPr>
              <a:t>保存</a:t>
            </a:r>
            <a:r>
              <a:rPr sz="2000" b="1" spc="-10" dirty="0">
                <a:latin typeface="Heiti SC"/>
                <a:cs typeface="Heiti SC"/>
              </a:rPr>
              <a:t>用</a:t>
            </a:r>
            <a:r>
              <a:rPr sz="2000" b="1" dirty="0">
                <a:latin typeface="Heiti SC"/>
                <a:cs typeface="Heiti SC"/>
              </a:rPr>
              <a:t>户输入的信息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20008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280" dirty="0"/>
              <a:t>prin</a:t>
            </a:r>
            <a:r>
              <a:rPr spc="180" dirty="0"/>
              <a:t>t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047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05" dirty="0">
                <a:latin typeface="Arial"/>
                <a:cs typeface="Arial"/>
              </a:rPr>
              <a:t>int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 dirty="0">
              <a:latin typeface="Heiti SC"/>
              <a:cs typeface="Heiti SC"/>
            </a:endParaRPr>
          </a:p>
          <a:p>
            <a:pPr marL="1967864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拟输出字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spc="5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字符串类型的一对引号仅在程序内部使用，输出无引号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3613785" algn="l"/>
                <a:tab pos="3893185" algn="l"/>
                <a:tab pos="5557520" algn="l"/>
              </a:tabLst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式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错误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向控制台输出	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输入格式错误</a:t>
            </a:r>
            <a:endParaRPr sz="20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8629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print()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302" y="1529831"/>
            <a:ext cx="844529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函数的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</a:t>
            </a:r>
            <a:r>
              <a:rPr sz="2400" b="1" spc="-10" dirty="0">
                <a:solidFill>
                  <a:srgbClr val="006FC0"/>
                </a:solidFill>
                <a:latin typeface="Heiti SC"/>
                <a:cs typeface="Heiti SC"/>
              </a:rPr>
              <a:t>化</a:t>
            </a:r>
            <a:r>
              <a:rPr sz="2400" b="1" dirty="0">
                <a:latin typeface="Heiti SC"/>
                <a:cs typeface="Heiti SC"/>
              </a:rPr>
              <a:t>：</a:t>
            </a:r>
            <a:endParaRPr sz="2400" dirty="0">
              <a:latin typeface="Heiti SC"/>
              <a:cs typeface="Heiti SC"/>
            </a:endParaRPr>
          </a:p>
          <a:p>
            <a:pPr marL="1129665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转换成人名币是：</a:t>
            </a:r>
            <a:r>
              <a:rPr lang="en-US" altLang="zh-CN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¥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:.</a:t>
            </a:r>
            <a:r>
              <a:rPr sz="20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35" dirty="0">
                <a:solidFill>
                  <a:srgbClr val="1DB41D"/>
                </a:solidFill>
                <a:latin typeface="FZLTZHB--B51-0"/>
                <a:cs typeface="FZLTZHB--B51-0"/>
              </a:rPr>
              <a:t>f}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lang="en-US" sz="2000" b="1" spc="135" dirty="0">
                <a:latin typeface="FZLTZHB--B51-0"/>
              </a:rPr>
              <a:t>format(</a:t>
            </a:r>
            <a:r>
              <a:rPr lang="en-US" sz="2000" b="1" spc="135" dirty="0">
                <a:solidFill>
                  <a:schemeClr val="accent6">
                    <a:lumMod val="75000"/>
                  </a:schemeClr>
                </a:solidFill>
                <a:latin typeface="FZLTZHB--B51-0"/>
              </a:rPr>
              <a:t>C</a:t>
            </a:r>
            <a:r>
              <a:rPr lang="en-US" sz="2000" b="1" spc="135" dirty="0">
                <a:latin typeface="FZLTZHB--B51-0"/>
              </a:rPr>
              <a:t>)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6763" y="3349774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5874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6763" y="3348249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4439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6001" y="3336947"/>
            <a:ext cx="720090" cy="26034"/>
          </a:xfrm>
          <a:custGeom>
            <a:avLst/>
            <a:gdLst/>
            <a:ahLst/>
            <a:cxnLst/>
            <a:rect l="l" t="t" r="r" b="b"/>
            <a:pathLst>
              <a:path w="720089" h="26035">
                <a:moveTo>
                  <a:pt x="0" y="25908"/>
                </a:moveTo>
                <a:lnTo>
                  <a:pt x="720089" y="25908"/>
                </a:lnTo>
                <a:lnTo>
                  <a:pt x="72008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5519" y="375668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6153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5519" y="3349138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4630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33326" y="3348376"/>
            <a:ext cx="26034" cy="409575"/>
          </a:xfrm>
          <a:custGeom>
            <a:avLst/>
            <a:gdLst/>
            <a:ahLst/>
            <a:cxnLst/>
            <a:rect l="l" t="t" r="r" b="b"/>
            <a:pathLst>
              <a:path w="26034" h="409575">
                <a:moveTo>
                  <a:pt x="0" y="409067"/>
                </a:moveTo>
                <a:lnTo>
                  <a:pt x="25907" y="409067"/>
                </a:lnTo>
                <a:lnTo>
                  <a:pt x="25907" y="0"/>
                </a:lnTo>
                <a:lnTo>
                  <a:pt x="0" y="0"/>
                </a:lnTo>
                <a:lnTo>
                  <a:pt x="0" y="409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1855" y="3755919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5137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5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1855" y="3742330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1855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5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1093" y="3741568"/>
            <a:ext cx="1885314" cy="15240"/>
          </a:xfrm>
          <a:custGeom>
            <a:avLst/>
            <a:gdLst/>
            <a:ahLst/>
            <a:cxnLst/>
            <a:rect l="l" t="t" r="r" b="b"/>
            <a:pathLst>
              <a:path w="1885315" h="15239">
                <a:moveTo>
                  <a:pt x="1884806" y="15112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6802" y="3349900"/>
            <a:ext cx="78105" cy="396875"/>
          </a:xfrm>
          <a:custGeom>
            <a:avLst/>
            <a:gdLst/>
            <a:ahLst/>
            <a:cxnLst/>
            <a:rect l="l" t="t" r="r" b="b"/>
            <a:pathLst>
              <a:path w="78104" h="396875">
                <a:moveTo>
                  <a:pt x="51815" y="64770"/>
                </a:moveTo>
                <a:lnTo>
                  <a:pt x="25908" y="64770"/>
                </a:lnTo>
                <a:lnTo>
                  <a:pt x="25908" y="396494"/>
                </a:lnTo>
                <a:lnTo>
                  <a:pt x="51815" y="396494"/>
                </a:lnTo>
                <a:lnTo>
                  <a:pt x="51815" y="64770"/>
                </a:lnTo>
                <a:close/>
              </a:path>
              <a:path w="78104" h="39687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96875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26235" y="4037353"/>
            <a:ext cx="591248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2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表示槽，后续变量</a:t>
            </a:r>
            <a:r>
              <a:rPr sz="2000" b="1" spc="-15" dirty="0">
                <a:latin typeface="Heiti SC"/>
                <a:cs typeface="Heiti SC"/>
              </a:rPr>
              <a:t>填</a:t>
            </a:r>
            <a:r>
              <a:rPr sz="2000" b="1" dirty="0">
                <a:latin typeface="Heiti SC"/>
                <a:cs typeface="Heiti SC"/>
              </a:rPr>
              <a:t>充到</a:t>
            </a:r>
            <a:r>
              <a:rPr sz="2000" b="1" spc="-15" dirty="0">
                <a:latin typeface="Heiti SC"/>
                <a:cs typeface="Heiti SC"/>
              </a:rPr>
              <a:t>槽</a:t>
            </a:r>
            <a:r>
              <a:rPr sz="2000" b="1" dirty="0">
                <a:latin typeface="Heiti SC"/>
                <a:cs typeface="Heiti SC"/>
              </a:rPr>
              <a:t>中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DB41D"/>
                </a:solidFill>
                <a:latin typeface="Arial"/>
                <a:cs typeface="Arial"/>
              </a:rPr>
              <a:t>:.2f</a:t>
            </a:r>
            <a:r>
              <a:rPr sz="2000" b="1" spc="5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表示将变量</a:t>
            </a:r>
            <a:r>
              <a:rPr sz="2000" b="1" spc="-105" dirty="0">
                <a:latin typeface="Arial"/>
                <a:cs typeface="Arial"/>
              </a:rPr>
              <a:t>C</a:t>
            </a:r>
            <a:r>
              <a:rPr sz="2000" b="1" dirty="0">
                <a:latin typeface="Heiti SC"/>
                <a:cs typeface="Heiti SC"/>
              </a:rPr>
              <a:t>填充到这</a:t>
            </a:r>
            <a:r>
              <a:rPr sz="2000" b="1" spc="-15" dirty="0">
                <a:latin typeface="Heiti SC"/>
                <a:cs typeface="Heiti SC"/>
              </a:rPr>
              <a:t>个</a:t>
            </a:r>
            <a:r>
              <a:rPr sz="2000" b="1" dirty="0">
                <a:latin typeface="Heiti SC"/>
                <a:cs typeface="Heiti SC"/>
              </a:rPr>
              <a:t>位置</a:t>
            </a:r>
            <a:r>
              <a:rPr sz="2000" b="1" spc="-15" dirty="0">
                <a:latin typeface="Heiti SC"/>
                <a:cs typeface="Heiti SC"/>
              </a:rPr>
              <a:t>时</a:t>
            </a:r>
            <a:r>
              <a:rPr sz="2000" b="1" dirty="0">
                <a:latin typeface="Heiti SC"/>
                <a:cs typeface="Heiti SC"/>
              </a:rPr>
              <a:t>取小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点</a:t>
            </a:r>
            <a:r>
              <a:rPr sz="2000" b="1" spc="5" dirty="0">
                <a:latin typeface="Heiti SC"/>
                <a:cs typeface="Heiti SC"/>
              </a:rPr>
              <a:t>后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dirty="0">
                <a:latin typeface="Heiti SC"/>
                <a:cs typeface="Heiti SC"/>
              </a:rPr>
              <a:t>位</a:t>
            </a:r>
            <a:endParaRPr sz="200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03851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</a:t>
            </a:r>
            <a:r>
              <a:rPr lang="zh-CN" altLang="en-US" spc="-5" dirty="0">
                <a:latin typeface="Arial Unicode MS"/>
                <a:cs typeface="Arial Unicode MS"/>
              </a:rPr>
              <a:t>章</a:t>
            </a:r>
            <a:r>
              <a:rPr spc="-5" dirty="0" err="1">
                <a:latin typeface="Arial Unicode MS"/>
                <a:cs typeface="Arial Unicode MS"/>
              </a:rPr>
              <a:t>概要</a:t>
            </a:r>
            <a:endParaRPr spc="-5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303" y="1529831"/>
            <a:ext cx="6943090" cy="1732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5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>
              <a:latin typeface="Heiti SC"/>
              <a:cs typeface="Heiti SC"/>
            </a:endParaRPr>
          </a:p>
          <a:p>
            <a:pPr marL="2108200">
              <a:lnSpc>
                <a:spcPct val="100000"/>
              </a:lnSpc>
              <a:spcBef>
                <a:spcPts val="2055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字符串或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7" name="object 7"/>
          <p:cNvSpPr/>
          <p:nvPr/>
        </p:nvSpPr>
        <p:spPr>
          <a:xfrm>
            <a:off x="4751832" y="3595115"/>
            <a:ext cx="3857625" cy="1214755"/>
          </a:xfrm>
          <a:custGeom>
            <a:avLst/>
            <a:gdLst/>
            <a:ahLst/>
            <a:cxnLst/>
            <a:rect l="l" t="t" r="r" b="b"/>
            <a:pathLst>
              <a:path w="3857625" h="1214754">
                <a:moveTo>
                  <a:pt x="0" y="1214628"/>
                </a:moveTo>
                <a:lnTo>
                  <a:pt x="3857244" y="1214628"/>
                </a:lnTo>
                <a:lnTo>
                  <a:pt x="3857244" y="0"/>
                </a:lnTo>
                <a:lnTo>
                  <a:pt x="0" y="0"/>
                </a:lnTo>
                <a:lnTo>
                  <a:pt x="0" y="121462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1207" y="3544528"/>
            <a:ext cx="3658870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1+2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solidFill>
                  <a:srgbClr val="000FFF"/>
                </a:solidFill>
                <a:latin typeface="FZLTZHB--B51-0"/>
                <a:cs typeface="FZLTZHB--B51-0"/>
              </a:rPr>
              <a:t>'1+</a:t>
            </a:r>
            <a:r>
              <a:rPr sz="2000" b="1" spc="70" dirty="0">
                <a:solidFill>
                  <a:srgbClr val="000FFF"/>
                </a:solidFill>
                <a:latin typeface="FZLTZHB--B51-0"/>
                <a:cs typeface="FZLTZHB--B51-0"/>
              </a:rPr>
              <a:t>2</a:t>
            </a:r>
            <a:r>
              <a:rPr sz="2000" b="1" spc="665" dirty="0">
                <a:solidFill>
                  <a:srgbClr val="000FFF"/>
                </a:solidFill>
                <a:latin typeface="FZLTZHB--B51-0"/>
                <a:cs typeface="FZLTZHB--B51-0"/>
              </a:rPr>
              <a:t>'</a:t>
            </a:r>
            <a:endParaRPr sz="2000" dirty="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rint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60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el</a:t>
            </a:r>
            <a:r>
              <a:rPr sz="2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84" dirty="0">
                <a:solidFill>
                  <a:srgbClr val="1DB41D"/>
                </a:solidFill>
                <a:latin typeface="FZLTZHB--B51-0"/>
                <a:cs typeface="FZLTZHB--B51-0"/>
              </a:rPr>
              <a:t>)'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20" dirty="0">
                <a:solidFill>
                  <a:srgbClr val="000FFF"/>
                </a:solidFill>
                <a:latin typeface="FZLTZHB--B51-0"/>
                <a:cs typeface="FZLTZHB--B51-0"/>
              </a:rPr>
              <a:t>Hello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975" y="3595115"/>
            <a:ext cx="2809240" cy="1353820"/>
          </a:xfrm>
          <a:custGeom>
            <a:avLst/>
            <a:gdLst/>
            <a:ahLst/>
            <a:cxnLst/>
            <a:rect l="l" t="t" r="r" b="b"/>
            <a:pathLst>
              <a:path w="2809240" h="1353820">
                <a:moveTo>
                  <a:pt x="0" y="1353312"/>
                </a:moveTo>
                <a:lnTo>
                  <a:pt x="2808731" y="1353312"/>
                </a:lnTo>
                <a:lnTo>
                  <a:pt x="2808731" y="0"/>
                </a:lnTo>
                <a:lnTo>
                  <a:pt x="0" y="0"/>
                </a:lnTo>
                <a:lnTo>
                  <a:pt x="0" y="1353312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0716" y="3613263"/>
            <a:ext cx="2122805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55" dirty="0">
                <a:solidFill>
                  <a:srgbClr val="000F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+2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0F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339912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208" y="1529831"/>
            <a:ext cx="5816600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3225" indent="-166116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85420" algn="ctr">
              <a:lnSpc>
                <a:spcPct val="100000"/>
              </a:lnSpc>
              <a:spcBef>
                <a:spcPts val="2150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2000" b="1" spc="-10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85" dirty="0">
                <a:latin typeface="FZLTZHB--B51-0"/>
                <a:cs typeface="FZLTZHB--B51-0"/>
              </a:rPr>
              <a:t>(</a:t>
            </a:r>
            <a:r>
              <a:rPr sz="2000" b="1" spc="5" dirty="0">
                <a:latin typeface="FZLTZHB--B51-0"/>
              </a:rPr>
              <a:t>TempStr[0:-1])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1764"/>
              </a:spcBef>
            </a:pPr>
            <a:r>
              <a:rPr sz="2000" b="1" dirty="0">
                <a:latin typeface="Heiti SC"/>
                <a:cs typeface="Heiti SC"/>
              </a:rPr>
              <a:t>如果</a:t>
            </a:r>
            <a:r>
              <a:rPr sz="2000" b="1" spc="-155" dirty="0">
                <a:latin typeface="FZLTZHB--B51-0"/>
                <a:cs typeface="FZLTZHB--B51-0"/>
              </a:rPr>
              <a:t>TempStr[</a:t>
            </a:r>
            <a:r>
              <a:rPr sz="2000" b="1" spc="-175" dirty="0">
                <a:latin typeface="FZLTZHB--B51-0"/>
                <a:cs typeface="FZLTZHB--B51-0"/>
              </a:rPr>
              <a:t>0</a:t>
            </a:r>
            <a:r>
              <a:rPr sz="2000" b="1" spc="43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Heiti SC"/>
                <a:cs typeface="Heiti SC"/>
              </a:rPr>
              <a:t>值</a:t>
            </a:r>
            <a:r>
              <a:rPr sz="2000" b="1" spc="-15" dirty="0">
                <a:latin typeface="Heiti SC"/>
                <a:cs typeface="Heiti SC"/>
              </a:rPr>
              <a:t>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9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.3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，输</a:t>
            </a:r>
            <a:r>
              <a:rPr sz="2000" b="1" spc="-15" dirty="0">
                <a:latin typeface="Heiti SC"/>
                <a:cs typeface="Heiti SC"/>
              </a:rPr>
              <a:t>出</a:t>
            </a:r>
            <a:r>
              <a:rPr sz="2000" b="1" dirty="0">
                <a:latin typeface="Heiti SC"/>
                <a:cs typeface="Heiti SC"/>
              </a:rPr>
              <a:t>是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18745" algn="ctr">
              <a:lnSpc>
                <a:spcPct val="100000"/>
              </a:lnSpc>
            </a:pPr>
            <a:r>
              <a:rPr sz="2400" b="1" spc="125" dirty="0">
                <a:latin typeface="FZLTZHB--B51-0"/>
                <a:cs typeface="FZLTZHB--B51-0"/>
              </a:rPr>
              <a:t>12</a:t>
            </a:r>
            <a:r>
              <a:rPr sz="2400" b="1" spc="75" dirty="0">
                <a:latin typeface="FZLTZHB--B51-0"/>
                <a:cs typeface="FZLTZHB--B51-0"/>
              </a:rPr>
              <a:t>.</a:t>
            </a:r>
            <a:r>
              <a:rPr sz="2400" b="1" spc="-265" dirty="0">
                <a:latin typeface="FZLTZHB--B51-0"/>
                <a:cs typeface="FZLTZHB--B51-0"/>
              </a:rPr>
              <a:t>3</a:t>
            </a:r>
            <a:endParaRPr sz="2400" dirty="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370584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3FC5A15-62A8-464B-B6CC-8E945935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04" y="0"/>
            <a:ext cx="6616591" cy="39293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EBFEAC-372B-614F-B12B-21F4C74A08CF}"/>
              </a:ext>
            </a:extLst>
          </p:cNvPr>
          <p:cNvSpPr txBox="1"/>
          <p:nvPr/>
        </p:nvSpPr>
        <p:spPr>
          <a:xfrm>
            <a:off x="2667000" y="41719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“</a:t>
            </a:r>
            <a:r>
              <a:rPr kumimoji="1" lang="zh-CN" altLang="en-US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汇率转换</a:t>
            </a:r>
            <a:r>
              <a:rPr kumimoji="1" lang="en-US" altLang="zh-CN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”</a:t>
            </a:r>
            <a:r>
              <a:rPr kumimoji="1" lang="zh-CN" altLang="en-US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实例代码逐行分析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888" y="1654681"/>
            <a:ext cx="6047740" cy="23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缩进、注释、命名、变量、保留字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数据类型、字符串、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整数、浮点数、列表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赋值语句、分支语句、函数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inp</a:t>
            </a:r>
            <a:r>
              <a:rPr sz="2400" b="1" spc="105" dirty="0">
                <a:latin typeface="Arial"/>
                <a:cs typeface="Arial"/>
              </a:rPr>
              <a:t>u</a:t>
            </a:r>
            <a:r>
              <a:rPr sz="2400" b="1" spc="150" dirty="0">
                <a:latin typeface="Arial"/>
                <a:cs typeface="Arial"/>
              </a:rPr>
              <a:t>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格式化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0694" y="2303830"/>
            <a:ext cx="46437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1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lang="zh-CN" altLang="en-US" sz="4000" spc="-5" dirty="0">
                <a:latin typeface="Heiti SC Medium" pitchFamily="2" charset="-128"/>
                <a:ea typeface="Heiti SC Medium" pitchFamily="2" charset="-128"/>
                <a:cs typeface="Arial Unicode MS"/>
              </a:rPr>
              <a:t>汇率转换</a:t>
            </a:r>
            <a:r>
              <a:rPr sz="4000" spc="-204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0344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7217868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algn="ctr">
              <a:lnSpc>
                <a:spcPct val="100000"/>
              </a:lnSpc>
            </a:pP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Pyth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语法元素理解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温度转换程序共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行代码，但包含很多语法元素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清楚理解这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行代码能够快速入门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参考框架结构、逐行分析、</a:t>
            </a:r>
            <a:r>
              <a:rPr sz="2400" b="1" dirty="0">
                <a:latin typeface="Heiti SC"/>
                <a:cs typeface="Heiti SC"/>
              </a:rPr>
              <a:t>逐</a:t>
            </a:r>
            <a:r>
              <a:rPr sz="2400" b="1" spc="-5" dirty="0">
                <a:latin typeface="Heiti SC"/>
                <a:cs typeface="Heiti SC"/>
              </a:rPr>
              <a:t>词理解</a:t>
            </a:r>
            <a:endParaRPr sz="24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14263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634428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06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输入输出的改变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温度数值与温度标识之间关系的设计可以改变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标识改变放在温度数值之前</a:t>
            </a:r>
            <a:r>
              <a:rPr sz="2400" b="1" spc="5" dirty="0">
                <a:latin typeface="Heiti SC"/>
                <a:cs typeface="Heiti SC"/>
              </a:rPr>
              <a:t>：</a:t>
            </a:r>
            <a:r>
              <a:rPr sz="2400" b="1" spc="50" dirty="0">
                <a:latin typeface="Arial"/>
                <a:cs typeface="Arial"/>
              </a:rPr>
              <a:t>C82</a:t>
            </a:r>
            <a:r>
              <a:rPr sz="2400" b="1" spc="2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F28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标识字符改变为多个字符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145" dirty="0">
                <a:latin typeface="Arial"/>
                <a:cs typeface="Arial"/>
              </a:rPr>
              <a:t>8</a:t>
            </a:r>
            <a:r>
              <a:rPr sz="2400" b="1" spc="130" dirty="0">
                <a:latin typeface="Arial"/>
                <a:cs typeface="Arial"/>
              </a:rPr>
              <a:t>2</a:t>
            </a:r>
            <a:r>
              <a:rPr sz="2400" b="1" spc="-35" dirty="0">
                <a:latin typeface="Arial"/>
                <a:cs typeface="Arial"/>
              </a:rPr>
              <a:t>Ce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5" dirty="0">
                <a:latin typeface="Arial"/>
                <a:cs typeface="Arial"/>
              </a:rPr>
              <a:t>2</a:t>
            </a:r>
            <a:r>
              <a:rPr sz="2400" b="1" spc="140" dirty="0">
                <a:latin typeface="Arial"/>
                <a:cs typeface="Arial"/>
              </a:rPr>
              <a:t>8</a:t>
            </a:r>
            <a:r>
              <a:rPr sz="2400" b="1" spc="-125" dirty="0">
                <a:latin typeface="Arial"/>
                <a:cs typeface="Arial"/>
              </a:rPr>
              <a:t>Fa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3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9813" y="1603745"/>
            <a:ext cx="633412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162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计算问题的扩展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温度转换问题是各类转换问题的代表性问题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货币转换、长度转换、重量转换、面积转</a:t>
            </a:r>
            <a:r>
              <a:rPr sz="2400" b="1" spc="5" dirty="0">
                <a:latin typeface="Heiti SC"/>
                <a:cs typeface="Heiti SC"/>
              </a:rPr>
              <a:t>换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问题不同，但程序代码相似</a:t>
            </a:r>
            <a:endParaRPr sz="24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90289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8907" y="1873730"/>
            <a:ext cx="298577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程序的格式框架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命名与保留字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 err="1">
                <a:latin typeface="Heiti SC"/>
                <a:cs typeface="Heiti SC"/>
              </a:rPr>
              <a:t>数据类型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22D901A2-2135-D648-92FD-AF416EAE5FCE}"/>
              </a:ext>
            </a:extLst>
          </p:cNvPr>
          <p:cNvSpPr txBox="1"/>
          <p:nvPr/>
        </p:nvSpPr>
        <p:spPr>
          <a:xfrm>
            <a:off x="4501707" y="1873730"/>
            <a:ext cx="298577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语句与函数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spc="60" dirty="0">
                <a:latin typeface="Arial"/>
                <a:cs typeface="Arial"/>
              </a:rPr>
              <a:t>Pyth</a:t>
            </a:r>
            <a:r>
              <a:rPr sz="2000" b="1" spc="80" dirty="0">
                <a:latin typeface="Arial"/>
                <a:cs typeface="Arial"/>
              </a:rPr>
              <a:t>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程序的输入</a:t>
            </a:r>
            <a:r>
              <a:rPr sz="2000" b="1" spc="-15" dirty="0">
                <a:latin typeface="Heiti SC"/>
                <a:cs typeface="Heiti SC"/>
              </a:rPr>
              <a:t>输</a:t>
            </a:r>
            <a:r>
              <a:rPr sz="2000" b="1" dirty="0">
                <a:latin typeface="Heiti SC"/>
                <a:cs typeface="Heiti SC"/>
              </a:rPr>
              <a:t>出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lang="zh-CN" altLang="en-US" sz="2000" b="1" spc="-100" dirty="0">
                <a:solidFill>
                  <a:srgbClr val="00AF50"/>
                </a:solidFill>
                <a:latin typeface="Heiti SC Medium" pitchFamily="2" charset="-128"/>
                <a:ea typeface="Heiti SC Medium" pitchFamily="2" charset="-128"/>
                <a:cs typeface="Andale Mono"/>
              </a:rPr>
              <a:t>汇率</a:t>
            </a:r>
            <a:r>
              <a:rPr sz="2000" b="1" spc="-100" dirty="0" err="1">
                <a:solidFill>
                  <a:srgbClr val="00AF50"/>
                </a:solidFill>
                <a:latin typeface="Heiti SC Medium" pitchFamily="2" charset="-128"/>
                <a:ea typeface="Heiti SC Medium" pitchFamily="2" charset="-128"/>
              </a:rPr>
              <a:t>转换</a:t>
            </a:r>
            <a:r>
              <a:rPr sz="2000" spc="-100" dirty="0" err="1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2000" b="1" dirty="0" err="1">
                <a:latin typeface="Heiti SC"/>
                <a:cs typeface="Heiti SC"/>
              </a:rPr>
              <a:t>代码分析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96377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5917" y="1996859"/>
            <a:ext cx="63931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65" dirty="0">
                <a:latin typeface="Arial"/>
                <a:cs typeface="Arial"/>
              </a:rPr>
              <a:t>P</a:t>
            </a:r>
            <a:r>
              <a:rPr sz="4400" spc="-45" dirty="0">
                <a:latin typeface="Arial"/>
                <a:cs typeface="Arial"/>
              </a:rPr>
              <a:t>y</a:t>
            </a:r>
            <a:r>
              <a:rPr sz="4400" spc="325" dirty="0">
                <a:latin typeface="Arial"/>
                <a:cs typeface="Arial"/>
              </a:rPr>
              <a:t>thon</a:t>
            </a:r>
            <a:r>
              <a:rPr sz="4400" dirty="0">
                <a:latin typeface="Arial Unicode MS"/>
                <a:cs typeface="Arial Unicode MS"/>
              </a:rPr>
              <a:t>程序语法元素分析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</a:rPr>
              <a:t>P</a:t>
            </a:r>
            <a:r>
              <a:rPr sz="2400" spc="-25" dirty="0">
                <a:solidFill>
                  <a:srgbClr val="1C85EE"/>
                </a:solidFill>
              </a:rPr>
              <a:t>y</a:t>
            </a:r>
            <a:r>
              <a:rPr sz="2400" spc="165" dirty="0">
                <a:solidFill>
                  <a:srgbClr val="1C85EE"/>
                </a:solidFill>
              </a:rPr>
              <a:t>tho</a:t>
            </a:r>
            <a:r>
              <a:rPr sz="2400" spc="195" dirty="0">
                <a:solidFill>
                  <a:srgbClr val="1C85EE"/>
                </a:solidFill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FA0938D-5133-C042-A9E7-F4807DE5D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38150"/>
            <a:ext cx="5943600" cy="35296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1E236B5-34C9-EB47-A523-3E03C63856F8}"/>
              </a:ext>
            </a:extLst>
          </p:cNvPr>
          <p:cNvSpPr txBox="1"/>
          <p:nvPr/>
        </p:nvSpPr>
        <p:spPr>
          <a:xfrm>
            <a:off x="5867400" y="416225"/>
            <a:ext cx="3124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程序的格式框架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代码高亮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注释（单行，多行）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缩进（单层，多层）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数据类型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整数，浮点数，字符串，*列表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运算符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命名与保留字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变量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语句与函数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赋值语句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分支语句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函数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en-US" altLang="zh-CN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Python</a:t>
            </a:r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程序的输入输出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input(),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print(),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1400" b="1" spc="-5" dirty="0" err="1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eval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8" y="613945"/>
                </a:moveTo>
                <a:lnTo>
                  <a:pt x="361687" y="613945"/>
                </a:lnTo>
                <a:lnTo>
                  <a:pt x="312078" y="619025"/>
                </a:lnTo>
                <a:lnTo>
                  <a:pt x="262322" y="629185"/>
                </a:lnTo>
                <a:lnTo>
                  <a:pt x="249777" y="632995"/>
                </a:lnTo>
                <a:lnTo>
                  <a:pt x="237168" y="635535"/>
                </a:lnTo>
                <a:lnTo>
                  <a:pt x="224483" y="640615"/>
                </a:lnTo>
                <a:lnTo>
                  <a:pt x="211712" y="644425"/>
                </a:lnTo>
                <a:lnTo>
                  <a:pt x="198179" y="649505"/>
                </a:lnTo>
                <a:lnTo>
                  <a:pt x="160149" y="667285"/>
                </a:lnTo>
                <a:lnTo>
                  <a:pt x="125901" y="686335"/>
                </a:lnTo>
                <a:lnTo>
                  <a:pt x="95342" y="709195"/>
                </a:lnTo>
                <a:lnTo>
                  <a:pt x="60181" y="744755"/>
                </a:lnTo>
                <a:lnTo>
                  <a:pt x="31201" y="785395"/>
                </a:lnTo>
                <a:lnTo>
                  <a:pt x="11188" y="829845"/>
                </a:lnTo>
                <a:lnTo>
                  <a:pt x="1288" y="875565"/>
                </a:lnTo>
                <a:lnTo>
                  <a:pt x="0" y="898425"/>
                </a:lnTo>
                <a:lnTo>
                  <a:pt x="58" y="904775"/>
                </a:lnTo>
                <a:lnTo>
                  <a:pt x="4615" y="950495"/>
                </a:lnTo>
                <a:lnTo>
                  <a:pt x="14558" y="989865"/>
                </a:lnTo>
                <a:lnTo>
                  <a:pt x="23916" y="1015265"/>
                </a:lnTo>
                <a:lnTo>
                  <a:pt x="29151" y="1027965"/>
                </a:lnTo>
                <a:lnTo>
                  <a:pt x="34814" y="1039395"/>
                </a:lnTo>
                <a:lnTo>
                  <a:pt x="40907" y="1050825"/>
                </a:lnTo>
                <a:lnTo>
                  <a:pt x="47428" y="1060985"/>
                </a:lnTo>
                <a:lnTo>
                  <a:pt x="54379" y="1072415"/>
                </a:lnTo>
                <a:lnTo>
                  <a:pt x="61759" y="1082575"/>
                </a:lnTo>
                <a:lnTo>
                  <a:pt x="69567" y="1092735"/>
                </a:lnTo>
                <a:lnTo>
                  <a:pt x="77805" y="1101625"/>
                </a:lnTo>
                <a:lnTo>
                  <a:pt x="86471" y="1111785"/>
                </a:lnTo>
                <a:lnTo>
                  <a:pt x="119070" y="1139725"/>
                </a:lnTo>
                <a:lnTo>
                  <a:pt x="156953" y="1163855"/>
                </a:lnTo>
                <a:lnTo>
                  <a:pt x="198044" y="1179095"/>
                </a:lnTo>
                <a:lnTo>
                  <a:pt x="242406" y="1186715"/>
                </a:lnTo>
                <a:lnTo>
                  <a:pt x="290099" y="1186715"/>
                </a:lnTo>
                <a:lnTo>
                  <a:pt x="358981" y="1174015"/>
                </a:lnTo>
                <a:lnTo>
                  <a:pt x="395731" y="1162585"/>
                </a:lnTo>
                <a:lnTo>
                  <a:pt x="432677" y="1147345"/>
                </a:lnTo>
                <a:lnTo>
                  <a:pt x="466763" y="1128295"/>
                </a:lnTo>
                <a:lnTo>
                  <a:pt x="482699" y="1118135"/>
                </a:lnTo>
                <a:lnTo>
                  <a:pt x="318606" y="1118135"/>
                </a:lnTo>
                <a:lnTo>
                  <a:pt x="295160" y="1115595"/>
                </a:lnTo>
                <a:lnTo>
                  <a:pt x="283696" y="1111785"/>
                </a:lnTo>
                <a:lnTo>
                  <a:pt x="272389" y="1109245"/>
                </a:lnTo>
                <a:lnTo>
                  <a:pt x="260643" y="1104165"/>
                </a:lnTo>
                <a:lnTo>
                  <a:pt x="217530" y="1081305"/>
                </a:lnTo>
                <a:lnTo>
                  <a:pt x="198254" y="1066065"/>
                </a:lnTo>
                <a:lnTo>
                  <a:pt x="189176" y="1058445"/>
                </a:lnTo>
                <a:lnTo>
                  <a:pt x="164146" y="1029235"/>
                </a:lnTo>
                <a:lnTo>
                  <a:pt x="142360" y="994945"/>
                </a:lnTo>
                <a:lnTo>
                  <a:pt x="123738" y="954305"/>
                </a:lnTo>
                <a:lnTo>
                  <a:pt x="110826" y="913665"/>
                </a:lnTo>
                <a:lnTo>
                  <a:pt x="104817" y="875565"/>
                </a:lnTo>
                <a:lnTo>
                  <a:pt x="104244" y="850165"/>
                </a:lnTo>
                <a:lnTo>
                  <a:pt x="105000" y="838735"/>
                </a:lnTo>
                <a:lnTo>
                  <a:pt x="115057" y="791745"/>
                </a:lnTo>
                <a:lnTo>
                  <a:pt x="137719" y="749835"/>
                </a:lnTo>
                <a:lnTo>
                  <a:pt x="145378" y="739675"/>
                </a:lnTo>
                <a:lnTo>
                  <a:pt x="184024" y="706655"/>
                </a:lnTo>
                <a:lnTo>
                  <a:pt x="221769" y="687605"/>
                </a:lnTo>
                <a:lnTo>
                  <a:pt x="236085" y="682525"/>
                </a:lnTo>
                <a:lnTo>
                  <a:pt x="249336" y="677445"/>
                </a:lnTo>
                <a:lnTo>
                  <a:pt x="275041" y="672365"/>
                </a:lnTo>
                <a:lnTo>
                  <a:pt x="299761" y="669825"/>
                </a:lnTo>
                <a:lnTo>
                  <a:pt x="411314" y="669825"/>
                </a:lnTo>
                <a:lnTo>
                  <a:pt x="410173" y="664745"/>
                </a:lnTo>
                <a:lnTo>
                  <a:pt x="407933" y="652045"/>
                </a:lnTo>
                <a:lnTo>
                  <a:pt x="406023" y="640615"/>
                </a:lnTo>
                <a:lnTo>
                  <a:pt x="404444" y="629185"/>
                </a:lnTo>
                <a:lnTo>
                  <a:pt x="403199" y="617755"/>
                </a:lnTo>
                <a:lnTo>
                  <a:pt x="386658" y="613945"/>
                </a:lnTo>
                <a:close/>
              </a:path>
              <a:path w="2134235" h="1186814">
                <a:moveTo>
                  <a:pt x="534297" y="1019075"/>
                </a:moveTo>
                <a:lnTo>
                  <a:pt x="525246" y="1029235"/>
                </a:lnTo>
                <a:lnTo>
                  <a:pt x="515959" y="1038125"/>
                </a:lnTo>
                <a:lnTo>
                  <a:pt x="506424" y="1045745"/>
                </a:lnTo>
                <a:lnTo>
                  <a:pt x="496630" y="1054635"/>
                </a:lnTo>
                <a:lnTo>
                  <a:pt x="454621" y="1082575"/>
                </a:lnTo>
                <a:lnTo>
                  <a:pt x="419807" y="1099085"/>
                </a:lnTo>
                <a:lnTo>
                  <a:pt x="380869" y="1111785"/>
                </a:lnTo>
                <a:lnTo>
                  <a:pt x="342833" y="1118135"/>
                </a:lnTo>
                <a:lnTo>
                  <a:pt x="482699" y="1118135"/>
                </a:lnTo>
                <a:lnTo>
                  <a:pt x="487905" y="1114325"/>
                </a:lnTo>
                <a:lnTo>
                  <a:pt x="498004" y="1106705"/>
                </a:lnTo>
                <a:lnTo>
                  <a:pt x="507788" y="1099085"/>
                </a:lnTo>
                <a:lnTo>
                  <a:pt x="517258" y="1090195"/>
                </a:lnTo>
                <a:lnTo>
                  <a:pt x="526414" y="1082575"/>
                </a:lnTo>
                <a:lnTo>
                  <a:pt x="535257" y="1073685"/>
                </a:lnTo>
                <a:lnTo>
                  <a:pt x="543788" y="1063525"/>
                </a:lnTo>
                <a:lnTo>
                  <a:pt x="547344" y="1022885"/>
                </a:lnTo>
                <a:lnTo>
                  <a:pt x="534297" y="1019075"/>
                </a:lnTo>
                <a:close/>
              </a:path>
              <a:path w="2134235" h="1186814">
                <a:moveTo>
                  <a:pt x="905296" y="429795"/>
                </a:moveTo>
                <a:lnTo>
                  <a:pt x="892800" y="429795"/>
                </a:lnTo>
                <a:lnTo>
                  <a:pt x="880347" y="431065"/>
                </a:lnTo>
                <a:lnTo>
                  <a:pt x="867927" y="431065"/>
                </a:lnTo>
                <a:lnTo>
                  <a:pt x="843141" y="433605"/>
                </a:lnTo>
                <a:lnTo>
                  <a:pt x="830753" y="436145"/>
                </a:lnTo>
                <a:lnTo>
                  <a:pt x="818354" y="437415"/>
                </a:lnTo>
                <a:lnTo>
                  <a:pt x="780982" y="445035"/>
                </a:lnTo>
                <a:lnTo>
                  <a:pt x="730341" y="460275"/>
                </a:lnTo>
                <a:lnTo>
                  <a:pt x="716805" y="466625"/>
                </a:lnTo>
                <a:lnTo>
                  <a:pt x="703700" y="471705"/>
                </a:lnTo>
                <a:lnTo>
                  <a:pt x="666935" y="489485"/>
                </a:lnTo>
                <a:lnTo>
                  <a:pt x="633924" y="511075"/>
                </a:lnTo>
                <a:lnTo>
                  <a:pt x="623739" y="517425"/>
                </a:lnTo>
                <a:lnTo>
                  <a:pt x="613956" y="526315"/>
                </a:lnTo>
                <a:lnTo>
                  <a:pt x="604574" y="533935"/>
                </a:lnTo>
                <a:lnTo>
                  <a:pt x="595588" y="542825"/>
                </a:lnTo>
                <a:lnTo>
                  <a:pt x="563536" y="580925"/>
                </a:lnTo>
                <a:lnTo>
                  <a:pt x="533755" y="634265"/>
                </a:lnTo>
                <a:lnTo>
                  <a:pt x="521459" y="679985"/>
                </a:lnTo>
                <a:lnTo>
                  <a:pt x="518676" y="721895"/>
                </a:lnTo>
                <a:lnTo>
                  <a:pt x="518787" y="726975"/>
                </a:lnTo>
                <a:lnTo>
                  <a:pt x="523229" y="766345"/>
                </a:lnTo>
                <a:lnTo>
                  <a:pt x="533180" y="805715"/>
                </a:lnTo>
                <a:lnTo>
                  <a:pt x="547762" y="843815"/>
                </a:lnTo>
                <a:lnTo>
                  <a:pt x="566032" y="878105"/>
                </a:lnTo>
                <a:lnTo>
                  <a:pt x="596398" y="918745"/>
                </a:lnTo>
                <a:lnTo>
                  <a:pt x="625730" y="946685"/>
                </a:lnTo>
                <a:lnTo>
                  <a:pt x="649941" y="964465"/>
                </a:lnTo>
                <a:lnTo>
                  <a:pt x="662573" y="973355"/>
                </a:lnTo>
                <a:lnTo>
                  <a:pt x="702602" y="991135"/>
                </a:lnTo>
                <a:lnTo>
                  <a:pt x="745879" y="1001295"/>
                </a:lnTo>
                <a:lnTo>
                  <a:pt x="776566" y="1003835"/>
                </a:lnTo>
                <a:lnTo>
                  <a:pt x="792467" y="1003835"/>
                </a:lnTo>
                <a:lnTo>
                  <a:pt x="842426" y="998755"/>
                </a:lnTo>
                <a:lnTo>
                  <a:pt x="895821" y="984785"/>
                </a:lnTo>
                <a:lnTo>
                  <a:pt x="939305" y="968275"/>
                </a:lnTo>
                <a:lnTo>
                  <a:pt x="962968" y="956845"/>
                </a:lnTo>
                <a:lnTo>
                  <a:pt x="974330" y="951765"/>
                </a:lnTo>
                <a:lnTo>
                  <a:pt x="985378" y="944145"/>
                </a:lnTo>
                <a:lnTo>
                  <a:pt x="996113" y="937795"/>
                </a:lnTo>
                <a:lnTo>
                  <a:pt x="1001324" y="933985"/>
                </a:lnTo>
                <a:lnTo>
                  <a:pt x="837142" y="933985"/>
                </a:lnTo>
                <a:lnTo>
                  <a:pt x="813709" y="931445"/>
                </a:lnTo>
                <a:lnTo>
                  <a:pt x="802250" y="928905"/>
                </a:lnTo>
                <a:lnTo>
                  <a:pt x="790943" y="925095"/>
                </a:lnTo>
                <a:lnTo>
                  <a:pt x="779205" y="921285"/>
                </a:lnTo>
                <a:lnTo>
                  <a:pt x="736117" y="898425"/>
                </a:lnTo>
                <a:lnTo>
                  <a:pt x="699069" y="865405"/>
                </a:lnTo>
                <a:lnTo>
                  <a:pt x="675132" y="834925"/>
                </a:lnTo>
                <a:lnTo>
                  <a:pt x="654407" y="798095"/>
                </a:lnTo>
                <a:lnTo>
                  <a:pt x="636814" y="756185"/>
                </a:lnTo>
                <a:lnTo>
                  <a:pt x="626745" y="716815"/>
                </a:lnTo>
                <a:lnTo>
                  <a:pt x="622855" y="667285"/>
                </a:lnTo>
                <a:lnTo>
                  <a:pt x="623610" y="654585"/>
                </a:lnTo>
                <a:lnTo>
                  <a:pt x="633651" y="608865"/>
                </a:lnTo>
                <a:lnTo>
                  <a:pt x="656338" y="565685"/>
                </a:lnTo>
                <a:lnTo>
                  <a:pt x="681720" y="539015"/>
                </a:lnTo>
                <a:lnTo>
                  <a:pt x="691787" y="530125"/>
                </a:lnTo>
                <a:lnTo>
                  <a:pt x="702679" y="523775"/>
                </a:lnTo>
                <a:lnTo>
                  <a:pt x="714407" y="516155"/>
                </a:lnTo>
                <a:lnTo>
                  <a:pt x="726982" y="509805"/>
                </a:lnTo>
                <a:lnTo>
                  <a:pt x="780973" y="490755"/>
                </a:lnTo>
                <a:lnTo>
                  <a:pt x="806179" y="486945"/>
                </a:lnTo>
                <a:lnTo>
                  <a:pt x="930009" y="486945"/>
                </a:lnTo>
                <a:lnTo>
                  <a:pt x="928721" y="480595"/>
                </a:lnTo>
                <a:lnTo>
                  <a:pt x="926477" y="467895"/>
                </a:lnTo>
                <a:lnTo>
                  <a:pt x="924565" y="456465"/>
                </a:lnTo>
                <a:lnTo>
                  <a:pt x="922985" y="445035"/>
                </a:lnTo>
                <a:lnTo>
                  <a:pt x="921740" y="433605"/>
                </a:lnTo>
                <a:lnTo>
                  <a:pt x="905296" y="429795"/>
                </a:lnTo>
                <a:close/>
              </a:path>
              <a:path w="2134235" h="1186814">
                <a:moveTo>
                  <a:pt x="1052888" y="836195"/>
                </a:moveTo>
                <a:lnTo>
                  <a:pt x="1024977" y="862865"/>
                </a:lnTo>
                <a:lnTo>
                  <a:pt x="984141" y="892075"/>
                </a:lnTo>
                <a:lnTo>
                  <a:pt x="950322" y="909855"/>
                </a:lnTo>
                <a:lnTo>
                  <a:pt x="899389" y="927635"/>
                </a:lnTo>
                <a:lnTo>
                  <a:pt x="861356" y="933985"/>
                </a:lnTo>
                <a:lnTo>
                  <a:pt x="1001324" y="933985"/>
                </a:lnTo>
                <a:lnTo>
                  <a:pt x="1035912" y="907315"/>
                </a:lnTo>
                <a:lnTo>
                  <a:pt x="1065885" y="838735"/>
                </a:lnTo>
                <a:lnTo>
                  <a:pt x="1052888" y="836195"/>
                </a:lnTo>
                <a:close/>
              </a:path>
              <a:path w="2134235" h="1186814">
                <a:moveTo>
                  <a:pt x="411314" y="669825"/>
                </a:moveTo>
                <a:lnTo>
                  <a:pt x="299761" y="669825"/>
                </a:lnTo>
                <a:lnTo>
                  <a:pt x="323589" y="672365"/>
                </a:lnTo>
                <a:lnTo>
                  <a:pt x="335196" y="674905"/>
                </a:lnTo>
                <a:lnTo>
                  <a:pt x="379845" y="695225"/>
                </a:lnTo>
                <a:lnTo>
                  <a:pt x="401040" y="746025"/>
                </a:lnTo>
                <a:lnTo>
                  <a:pt x="405866" y="748565"/>
                </a:lnTo>
                <a:lnTo>
                  <a:pt x="426567" y="740945"/>
                </a:lnTo>
                <a:lnTo>
                  <a:pt x="426255" y="728245"/>
                </a:lnTo>
                <a:lnTo>
                  <a:pt x="422393" y="715545"/>
                </a:lnTo>
                <a:lnTo>
                  <a:pt x="415634" y="688875"/>
                </a:lnTo>
                <a:lnTo>
                  <a:pt x="412740" y="676175"/>
                </a:lnTo>
                <a:lnTo>
                  <a:pt x="411314" y="669825"/>
                </a:lnTo>
                <a:close/>
              </a:path>
              <a:path w="2134235" h="1186814">
                <a:moveTo>
                  <a:pt x="930009" y="486945"/>
                </a:moveTo>
                <a:lnTo>
                  <a:pt x="830438" y="486945"/>
                </a:lnTo>
                <a:lnTo>
                  <a:pt x="842242" y="488215"/>
                </a:lnTo>
                <a:lnTo>
                  <a:pt x="853845" y="490755"/>
                </a:lnTo>
                <a:lnTo>
                  <a:pt x="876496" y="498375"/>
                </a:lnTo>
                <a:lnTo>
                  <a:pt x="898485" y="511075"/>
                </a:lnTo>
                <a:lnTo>
                  <a:pt x="902854" y="521235"/>
                </a:lnTo>
                <a:lnTo>
                  <a:pt x="907848" y="532665"/>
                </a:lnTo>
                <a:lnTo>
                  <a:pt x="913466" y="546635"/>
                </a:lnTo>
                <a:lnTo>
                  <a:pt x="919708" y="561875"/>
                </a:lnTo>
                <a:lnTo>
                  <a:pt x="924534" y="564415"/>
                </a:lnTo>
                <a:lnTo>
                  <a:pt x="945235" y="556795"/>
                </a:lnTo>
                <a:lnTo>
                  <a:pt x="944894" y="545365"/>
                </a:lnTo>
                <a:lnTo>
                  <a:pt x="941002" y="531395"/>
                </a:lnTo>
                <a:lnTo>
                  <a:pt x="937438" y="518695"/>
                </a:lnTo>
                <a:lnTo>
                  <a:pt x="934203" y="505995"/>
                </a:lnTo>
                <a:lnTo>
                  <a:pt x="931297" y="493295"/>
                </a:lnTo>
                <a:lnTo>
                  <a:pt x="930009" y="486945"/>
                </a:lnTo>
                <a:close/>
              </a:path>
              <a:path w="2134235" h="1186814">
                <a:moveTo>
                  <a:pt x="1327743" y="342900"/>
                </a:moveTo>
                <a:lnTo>
                  <a:pt x="1202156" y="342900"/>
                </a:lnTo>
                <a:lnTo>
                  <a:pt x="1207744" y="345440"/>
                </a:lnTo>
                <a:lnTo>
                  <a:pt x="1214790" y="359410"/>
                </a:lnTo>
                <a:lnTo>
                  <a:pt x="1231476" y="397510"/>
                </a:lnTo>
                <a:lnTo>
                  <a:pt x="1236615" y="411480"/>
                </a:lnTo>
                <a:lnTo>
                  <a:pt x="1242141" y="425450"/>
                </a:lnTo>
                <a:lnTo>
                  <a:pt x="1317345" y="637540"/>
                </a:lnTo>
                <a:lnTo>
                  <a:pt x="1346329" y="722630"/>
                </a:lnTo>
                <a:lnTo>
                  <a:pt x="1355356" y="762000"/>
                </a:lnTo>
                <a:lnTo>
                  <a:pt x="1354455" y="769620"/>
                </a:lnTo>
                <a:lnTo>
                  <a:pt x="1347560" y="779780"/>
                </a:lnTo>
                <a:lnTo>
                  <a:pt x="1336014" y="795020"/>
                </a:lnTo>
                <a:lnTo>
                  <a:pt x="1335760" y="800100"/>
                </a:lnTo>
                <a:lnTo>
                  <a:pt x="1339189" y="808990"/>
                </a:lnTo>
                <a:lnTo>
                  <a:pt x="1351009" y="808990"/>
                </a:lnTo>
                <a:lnTo>
                  <a:pt x="1360841" y="805180"/>
                </a:lnTo>
                <a:lnTo>
                  <a:pt x="1371924" y="800100"/>
                </a:lnTo>
                <a:lnTo>
                  <a:pt x="1384263" y="795020"/>
                </a:lnTo>
                <a:lnTo>
                  <a:pt x="1397861" y="789940"/>
                </a:lnTo>
                <a:lnTo>
                  <a:pt x="1412722" y="784860"/>
                </a:lnTo>
                <a:lnTo>
                  <a:pt x="1503336" y="755650"/>
                </a:lnTo>
                <a:lnTo>
                  <a:pt x="1512912" y="751840"/>
                </a:lnTo>
                <a:lnTo>
                  <a:pt x="1555321" y="736600"/>
                </a:lnTo>
                <a:lnTo>
                  <a:pt x="1583129" y="721360"/>
                </a:lnTo>
                <a:lnTo>
                  <a:pt x="1461775" y="721360"/>
                </a:lnTo>
                <a:lnTo>
                  <a:pt x="1457037" y="709930"/>
                </a:lnTo>
                <a:lnTo>
                  <a:pt x="1452439" y="698500"/>
                </a:lnTo>
                <a:lnTo>
                  <a:pt x="1447960" y="685800"/>
                </a:lnTo>
                <a:lnTo>
                  <a:pt x="1443583" y="674370"/>
                </a:lnTo>
                <a:lnTo>
                  <a:pt x="1393046" y="509270"/>
                </a:lnTo>
                <a:lnTo>
                  <a:pt x="1402999" y="505460"/>
                </a:lnTo>
                <a:lnTo>
                  <a:pt x="1415057" y="500380"/>
                </a:lnTo>
                <a:lnTo>
                  <a:pt x="1430699" y="495300"/>
                </a:lnTo>
                <a:lnTo>
                  <a:pt x="1444599" y="491490"/>
                </a:lnTo>
                <a:lnTo>
                  <a:pt x="1457841" y="488950"/>
                </a:lnTo>
                <a:lnTo>
                  <a:pt x="1656128" y="488950"/>
                </a:lnTo>
                <a:lnTo>
                  <a:pt x="1655475" y="487680"/>
                </a:lnTo>
                <a:lnTo>
                  <a:pt x="1648896" y="478790"/>
                </a:lnTo>
                <a:lnTo>
                  <a:pt x="1643700" y="472440"/>
                </a:lnTo>
                <a:lnTo>
                  <a:pt x="1372336" y="472440"/>
                </a:lnTo>
                <a:lnTo>
                  <a:pt x="1334993" y="367030"/>
                </a:lnTo>
                <a:lnTo>
                  <a:pt x="1331337" y="355600"/>
                </a:lnTo>
                <a:lnTo>
                  <a:pt x="1328021" y="344170"/>
                </a:lnTo>
                <a:lnTo>
                  <a:pt x="1327743" y="342900"/>
                </a:lnTo>
                <a:close/>
              </a:path>
              <a:path w="2134235" h="1186814">
                <a:moveTo>
                  <a:pt x="1656128" y="488950"/>
                </a:moveTo>
                <a:lnTo>
                  <a:pt x="1482349" y="488950"/>
                </a:lnTo>
                <a:lnTo>
                  <a:pt x="1493615" y="491490"/>
                </a:lnTo>
                <a:lnTo>
                  <a:pt x="1504222" y="494030"/>
                </a:lnTo>
                <a:lnTo>
                  <a:pt x="1540067" y="519430"/>
                </a:lnTo>
                <a:lnTo>
                  <a:pt x="1560037" y="552450"/>
                </a:lnTo>
                <a:lnTo>
                  <a:pt x="1574062" y="599440"/>
                </a:lnTo>
                <a:lnTo>
                  <a:pt x="1575128" y="624840"/>
                </a:lnTo>
                <a:lnTo>
                  <a:pt x="1573845" y="636270"/>
                </a:lnTo>
                <a:lnTo>
                  <a:pt x="1555446" y="679450"/>
                </a:lnTo>
                <a:lnTo>
                  <a:pt x="1525920" y="703580"/>
                </a:lnTo>
                <a:lnTo>
                  <a:pt x="1497421" y="715010"/>
                </a:lnTo>
                <a:lnTo>
                  <a:pt x="1484166" y="720090"/>
                </a:lnTo>
                <a:lnTo>
                  <a:pt x="1472355" y="721360"/>
                </a:lnTo>
                <a:lnTo>
                  <a:pt x="1583129" y="721360"/>
                </a:lnTo>
                <a:lnTo>
                  <a:pt x="1619141" y="695960"/>
                </a:lnTo>
                <a:lnTo>
                  <a:pt x="1644953" y="666750"/>
                </a:lnTo>
                <a:lnTo>
                  <a:pt x="1664601" y="633730"/>
                </a:lnTo>
                <a:lnTo>
                  <a:pt x="1677593" y="588010"/>
                </a:lnTo>
                <a:lnTo>
                  <a:pt x="1678482" y="576580"/>
                </a:lnTo>
                <a:lnTo>
                  <a:pt x="1678426" y="563880"/>
                </a:lnTo>
                <a:lnTo>
                  <a:pt x="1668754" y="516890"/>
                </a:lnTo>
                <a:lnTo>
                  <a:pt x="1661356" y="499110"/>
                </a:lnTo>
                <a:lnTo>
                  <a:pt x="1656128" y="488950"/>
                </a:lnTo>
                <a:close/>
              </a:path>
              <a:path w="2134235" h="1186814">
                <a:moveTo>
                  <a:pt x="1847186" y="196850"/>
                </a:moveTo>
                <a:lnTo>
                  <a:pt x="1650781" y="196850"/>
                </a:lnTo>
                <a:lnTo>
                  <a:pt x="1661117" y="200660"/>
                </a:lnTo>
                <a:lnTo>
                  <a:pt x="1677108" y="208280"/>
                </a:lnTo>
                <a:lnTo>
                  <a:pt x="1684338" y="212090"/>
                </a:lnTo>
                <a:lnTo>
                  <a:pt x="1692084" y="215900"/>
                </a:lnTo>
                <a:lnTo>
                  <a:pt x="1700347" y="220980"/>
                </a:lnTo>
                <a:lnTo>
                  <a:pt x="1709127" y="226060"/>
                </a:lnTo>
                <a:lnTo>
                  <a:pt x="1718425" y="232410"/>
                </a:lnTo>
                <a:lnTo>
                  <a:pt x="1728241" y="240030"/>
                </a:lnTo>
                <a:lnTo>
                  <a:pt x="1738578" y="247650"/>
                </a:lnTo>
                <a:lnTo>
                  <a:pt x="1749435" y="255270"/>
                </a:lnTo>
                <a:lnTo>
                  <a:pt x="1760813" y="264160"/>
                </a:lnTo>
                <a:lnTo>
                  <a:pt x="1772714" y="273050"/>
                </a:lnTo>
                <a:lnTo>
                  <a:pt x="1785137" y="283210"/>
                </a:lnTo>
                <a:lnTo>
                  <a:pt x="1798084" y="293370"/>
                </a:lnTo>
                <a:lnTo>
                  <a:pt x="1843333" y="331470"/>
                </a:lnTo>
                <a:lnTo>
                  <a:pt x="1856723" y="344170"/>
                </a:lnTo>
                <a:lnTo>
                  <a:pt x="1868449" y="354330"/>
                </a:lnTo>
                <a:lnTo>
                  <a:pt x="1878514" y="363220"/>
                </a:lnTo>
                <a:lnTo>
                  <a:pt x="1886918" y="372110"/>
                </a:lnTo>
                <a:lnTo>
                  <a:pt x="1893662" y="378460"/>
                </a:lnTo>
                <a:lnTo>
                  <a:pt x="1898750" y="383540"/>
                </a:lnTo>
                <a:lnTo>
                  <a:pt x="1902181" y="388620"/>
                </a:lnTo>
                <a:lnTo>
                  <a:pt x="1903958" y="391160"/>
                </a:lnTo>
                <a:lnTo>
                  <a:pt x="1923202" y="445770"/>
                </a:lnTo>
                <a:lnTo>
                  <a:pt x="1929839" y="466090"/>
                </a:lnTo>
                <a:lnTo>
                  <a:pt x="1935634" y="482600"/>
                </a:lnTo>
                <a:lnTo>
                  <a:pt x="1940591" y="497840"/>
                </a:lnTo>
                <a:lnTo>
                  <a:pt x="1952077" y="539750"/>
                </a:lnTo>
                <a:lnTo>
                  <a:pt x="1952877" y="546100"/>
                </a:lnTo>
                <a:lnTo>
                  <a:pt x="1952853" y="549910"/>
                </a:lnTo>
                <a:lnTo>
                  <a:pt x="1952091" y="553720"/>
                </a:lnTo>
                <a:lnTo>
                  <a:pt x="1950186" y="556260"/>
                </a:lnTo>
                <a:lnTo>
                  <a:pt x="1943504" y="561340"/>
                </a:lnTo>
                <a:lnTo>
                  <a:pt x="1934720" y="565150"/>
                </a:lnTo>
                <a:lnTo>
                  <a:pt x="1922045" y="571500"/>
                </a:lnTo>
                <a:lnTo>
                  <a:pt x="1905482" y="579120"/>
                </a:lnTo>
                <a:lnTo>
                  <a:pt x="1903196" y="582930"/>
                </a:lnTo>
                <a:lnTo>
                  <a:pt x="1911578" y="607060"/>
                </a:lnTo>
                <a:lnTo>
                  <a:pt x="1916282" y="609600"/>
                </a:lnTo>
                <a:lnTo>
                  <a:pt x="1923976" y="605790"/>
                </a:lnTo>
                <a:lnTo>
                  <a:pt x="1932722" y="601980"/>
                </a:lnTo>
                <a:lnTo>
                  <a:pt x="1942521" y="598170"/>
                </a:lnTo>
                <a:lnTo>
                  <a:pt x="1953375" y="594360"/>
                </a:lnTo>
                <a:lnTo>
                  <a:pt x="1965285" y="590550"/>
                </a:lnTo>
                <a:lnTo>
                  <a:pt x="1978253" y="585470"/>
                </a:lnTo>
                <a:lnTo>
                  <a:pt x="1992280" y="580390"/>
                </a:lnTo>
                <a:lnTo>
                  <a:pt x="2007367" y="574040"/>
                </a:lnTo>
                <a:lnTo>
                  <a:pt x="2039295" y="563880"/>
                </a:lnTo>
                <a:lnTo>
                  <a:pt x="2054138" y="557530"/>
                </a:lnTo>
                <a:lnTo>
                  <a:pt x="2068046" y="553720"/>
                </a:lnTo>
                <a:lnTo>
                  <a:pt x="2081020" y="548640"/>
                </a:lnTo>
                <a:lnTo>
                  <a:pt x="2093062" y="544830"/>
                </a:lnTo>
                <a:lnTo>
                  <a:pt x="2104172" y="541020"/>
                </a:lnTo>
                <a:lnTo>
                  <a:pt x="2114352" y="538480"/>
                </a:lnTo>
                <a:lnTo>
                  <a:pt x="2123602" y="535940"/>
                </a:lnTo>
                <a:lnTo>
                  <a:pt x="2131923" y="533400"/>
                </a:lnTo>
                <a:lnTo>
                  <a:pt x="2134209" y="528320"/>
                </a:lnTo>
                <a:lnTo>
                  <a:pt x="2128995" y="513080"/>
                </a:lnTo>
                <a:lnTo>
                  <a:pt x="2072487" y="513080"/>
                </a:lnTo>
                <a:lnTo>
                  <a:pt x="2069058" y="511810"/>
                </a:lnTo>
                <a:lnTo>
                  <a:pt x="2050222" y="478790"/>
                </a:lnTo>
                <a:lnTo>
                  <a:pt x="2045164" y="467360"/>
                </a:lnTo>
                <a:lnTo>
                  <a:pt x="2039540" y="452120"/>
                </a:lnTo>
                <a:lnTo>
                  <a:pt x="2033351" y="436880"/>
                </a:lnTo>
                <a:lnTo>
                  <a:pt x="2026595" y="417830"/>
                </a:lnTo>
                <a:lnTo>
                  <a:pt x="2005848" y="359410"/>
                </a:lnTo>
                <a:lnTo>
                  <a:pt x="1999514" y="328930"/>
                </a:lnTo>
                <a:lnTo>
                  <a:pt x="1999770" y="322580"/>
                </a:lnTo>
                <a:lnTo>
                  <a:pt x="2000649" y="313690"/>
                </a:lnTo>
                <a:lnTo>
                  <a:pt x="2002120" y="302260"/>
                </a:lnTo>
                <a:lnTo>
                  <a:pt x="2002309" y="300990"/>
                </a:lnTo>
                <a:lnTo>
                  <a:pt x="1956917" y="300990"/>
                </a:lnTo>
                <a:lnTo>
                  <a:pt x="1876514" y="223520"/>
                </a:lnTo>
                <a:lnTo>
                  <a:pt x="1863786" y="212090"/>
                </a:lnTo>
                <a:lnTo>
                  <a:pt x="1851576" y="200660"/>
                </a:lnTo>
                <a:lnTo>
                  <a:pt x="1847186" y="196850"/>
                </a:lnTo>
                <a:close/>
              </a:path>
              <a:path w="2134235" h="1186814">
                <a:moveTo>
                  <a:pt x="2125954" y="504190"/>
                </a:moveTo>
                <a:lnTo>
                  <a:pt x="2109844" y="505460"/>
                </a:lnTo>
                <a:lnTo>
                  <a:pt x="2094806" y="509270"/>
                </a:lnTo>
                <a:lnTo>
                  <a:pt x="2083655" y="511810"/>
                </a:lnTo>
                <a:lnTo>
                  <a:pt x="2076424" y="513080"/>
                </a:lnTo>
                <a:lnTo>
                  <a:pt x="2128995" y="513080"/>
                </a:lnTo>
                <a:lnTo>
                  <a:pt x="2125954" y="504190"/>
                </a:lnTo>
                <a:close/>
              </a:path>
              <a:path w="2134235" h="1186814">
                <a:moveTo>
                  <a:pt x="1566735" y="280670"/>
                </a:moveTo>
                <a:lnTo>
                  <a:pt x="1399107" y="280670"/>
                </a:lnTo>
                <a:lnTo>
                  <a:pt x="1410809" y="281940"/>
                </a:lnTo>
                <a:lnTo>
                  <a:pt x="1421619" y="284480"/>
                </a:lnTo>
                <a:lnTo>
                  <a:pt x="1455971" y="312420"/>
                </a:lnTo>
                <a:lnTo>
                  <a:pt x="1470813" y="347980"/>
                </a:lnTo>
                <a:lnTo>
                  <a:pt x="1474253" y="370840"/>
                </a:lnTo>
                <a:lnTo>
                  <a:pt x="1474177" y="384810"/>
                </a:lnTo>
                <a:lnTo>
                  <a:pt x="1458208" y="427990"/>
                </a:lnTo>
                <a:lnTo>
                  <a:pt x="1426041" y="452120"/>
                </a:lnTo>
                <a:lnTo>
                  <a:pt x="1393405" y="466090"/>
                </a:lnTo>
                <a:lnTo>
                  <a:pt x="1380704" y="471170"/>
                </a:lnTo>
                <a:lnTo>
                  <a:pt x="1372336" y="472440"/>
                </a:lnTo>
                <a:lnTo>
                  <a:pt x="1643700" y="472440"/>
                </a:lnTo>
                <a:lnTo>
                  <a:pt x="1612313" y="448310"/>
                </a:lnTo>
                <a:lnTo>
                  <a:pt x="1485132" y="448310"/>
                </a:lnTo>
                <a:lnTo>
                  <a:pt x="1503943" y="435610"/>
                </a:lnTo>
                <a:lnTo>
                  <a:pt x="1513738" y="427990"/>
                </a:lnTo>
                <a:lnTo>
                  <a:pt x="1524241" y="419100"/>
                </a:lnTo>
                <a:lnTo>
                  <a:pt x="1535789" y="410210"/>
                </a:lnTo>
                <a:lnTo>
                  <a:pt x="1559089" y="378460"/>
                </a:lnTo>
                <a:lnTo>
                  <a:pt x="1574075" y="331470"/>
                </a:lnTo>
                <a:lnTo>
                  <a:pt x="1574429" y="318770"/>
                </a:lnTo>
                <a:lnTo>
                  <a:pt x="1573418" y="307340"/>
                </a:lnTo>
                <a:lnTo>
                  <a:pt x="1571038" y="294640"/>
                </a:lnTo>
                <a:lnTo>
                  <a:pt x="1567283" y="281940"/>
                </a:lnTo>
                <a:lnTo>
                  <a:pt x="1566735" y="280670"/>
                </a:lnTo>
                <a:close/>
              </a:path>
              <a:path w="2134235" h="1186814">
                <a:moveTo>
                  <a:pt x="1571478" y="436880"/>
                </a:moveTo>
                <a:lnTo>
                  <a:pt x="1545349" y="436880"/>
                </a:lnTo>
                <a:lnTo>
                  <a:pt x="1531285" y="438150"/>
                </a:lnTo>
                <a:lnTo>
                  <a:pt x="1516559" y="440690"/>
                </a:lnTo>
                <a:lnTo>
                  <a:pt x="1501173" y="444500"/>
                </a:lnTo>
                <a:lnTo>
                  <a:pt x="1485132" y="448310"/>
                </a:lnTo>
                <a:lnTo>
                  <a:pt x="1612313" y="448310"/>
                </a:lnTo>
                <a:lnTo>
                  <a:pt x="1605628" y="445770"/>
                </a:lnTo>
                <a:lnTo>
                  <a:pt x="1594921" y="441960"/>
                </a:lnTo>
                <a:lnTo>
                  <a:pt x="1583537" y="439420"/>
                </a:lnTo>
                <a:lnTo>
                  <a:pt x="1571478" y="436880"/>
                </a:lnTo>
                <a:close/>
              </a:path>
              <a:path w="2134235" h="1186814">
                <a:moveTo>
                  <a:pt x="1480624" y="218440"/>
                </a:moveTo>
                <a:lnTo>
                  <a:pt x="1468862" y="218440"/>
                </a:lnTo>
                <a:lnTo>
                  <a:pt x="1442888" y="220980"/>
                </a:lnTo>
                <a:lnTo>
                  <a:pt x="1428628" y="224790"/>
                </a:lnTo>
                <a:lnTo>
                  <a:pt x="1413489" y="228600"/>
                </a:lnTo>
                <a:lnTo>
                  <a:pt x="1397445" y="232410"/>
                </a:lnTo>
                <a:lnTo>
                  <a:pt x="1370340" y="242570"/>
                </a:lnTo>
                <a:lnTo>
                  <a:pt x="1358885" y="246380"/>
                </a:lnTo>
                <a:lnTo>
                  <a:pt x="1345817" y="251460"/>
                </a:lnTo>
                <a:lnTo>
                  <a:pt x="1330842" y="257810"/>
                </a:lnTo>
                <a:lnTo>
                  <a:pt x="1321558" y="261620"/>
                </a:lnTo>
                <a:lnTo>
                  <a:pt x="1311763" y="265430"/>
                </a:lnTo>
                <a:lnTo>
                  <a:pt x="1301307" y="269240"/>
                </a:lnTo>
                <a:lnTo>
                  <a:pt x="1290040" y="273050"/>
                </a:lnTo>
                <a:lnTo>
                  <a:pt x="1277811" y="278130"/>
                </a:lnTo>
                <a:lnTo>
                  <a:pt x="1264470" y="283210"/>
                </a:lnTo>
                <a:lnTo>
                  <a:pt x="1249865" y="288290"/>
                </a:lnTo>
                <a:lnTo>
                  <a:pt x="1233847" y="293370"/>
                </a:lnTo>
                <a:lnTo>
                  <a:pt x="1218479" y="299720"/>
                </a:lnTo>
                <a:lnTo>
                  <a:pt x="1204215" y="304800"/>
                </a:lnTo>
                <a:lnTo>
                  <a:pt x="1191053" y="308610"/>
                </a:lnTo>
                <a:lnTo>
                  <a:pt x="1178992" y="312420"/>
                </a:lnTo>
                <a:lnTo>
                  <a:pt x="1168028" y="316230"/>
                </a:lnTo>
                <a:lnTo>
                  <a:pt x="1158160" y="318770"/>
                </a:lnTo>
                <a:lnTo>
                  <a:pt x="1149386" y="322580"/>
                </a:lnTo>
                <a:lnTo>
                  <a:pt x="1141704" y="323850"/>
                </a:lnTo>
                <a:lnTo>
                  <a:pt x="1139291" y="328930"/>
                </a:lnTo>
                <a:lnTo>
                  <a:pt x="1147673" y="351790"/>
                </a:lnTo>
                <a:lnTo>
                  <a:pt x="1161380" y="351790"/>
                </a:lnTo>
                <a:lnTo>
                  <a:pt x="1188864" y="345440"/>
                </a:lnTo>
                <a:lnTo>
                  <a:pt x="1194790" y="344170"/>
                </a:lnTo>
                <a:lnTo>
                  <a:pt x="1202156" y="342900"/>
                </a:lnTo>
                <a:lnTo>
                  <a:pt x="1327743" y="342900"/>
                </a:lnTo>
                <a:lnTo>
                  <a:pt x="1325247" y="331470"/>
                </a:lnTo>
                <a:lnTo>
                  <a:pt x="1323217" y="318770"/>
                </a:lnTo>
                <a:lnTo>
                  <a:pt x="1322132" y="304800"/>
                </a:lnTo>
                <a:lnTo>
                  <a:pt x="1331062" y="299720"/>
                </a:lnTo>
                <a:lnTo>
                  <a:pt x="1342059" y="295910"/>
                </a:lnTo>
                <a:lnTo>
                  <a:pt x="1373021" y="284480"/>
                </a:lnTo>
                <a:lnTo>
                  <a:pt x="1386512" y="281940"/>
                </a:lnTo>
                <a:lnTo>
                  <a:pt x="1399107" y="280670"/>
                </a:lnTo>
                <a:lnTo>
                  <a:pt x="1566735" y="280670"/>
                </a:lnTo>
                <a:lnTo>
                  <a:pt x="1562352" y="270510"/>
                </a:lnTo>
                <a:lnTo>
                  <a:pt x="1528142" y="232410"/>
                </a:lnTo>
                <a:lnTo>
                  <a:pt x="1501819" y="220980"/>
                </a:lnTo>
                <a:lnTo>
                  <a:pt x="1480624" y="218440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6" y="19050"/>
                </a:lnTo>
                <a:lnTo>
                  <a:pt x="2006153" y="33020"/>
                </a:lnTo>
                <a:lnTo>
                  <a:pt x="2002637" y="55880"/>
                </a:lnTo>
                <a:lnTo>
                  <a:pt x="1985041" y="157480"/>
                </a:lnTo>
                <a:lnTo>
                  <a:pt x="1981792" y="175260"/>
                </a:lnTo>
                <a:lnTo>
                  <a:pt x="1975786" y="207010"/>
                </a:lnTo>
                <a:lnTo>
                  <a:pt x="1970436" y="234950"/>
                </a:lnTo>
                <a:lnTo>
                  <a:pt x="1965745" y="257810"/>
                </a:lnTo>
                <a:lnTo>
                  <a:pt x="1959949" y="287020"/>
                </a:lnTo>
                <a:lnTo>
                  <a:pt x="1958350" y="294640"/>
                </a:lnTo>
                <a:lnTo>
                  <a:pt x="1956917" y="300990"/>
                </a:lnTo>
                <a:lnTo>
                  <a:pt x="2002309" y="300990"/>
                </a:lnTo>
                <a:lnTo>
                  <a:pt x="2010277" y="255270"/>
                </a:lnTo>
                <a:lnTo>
                  <a:pt x="2020197" y="207010"/>
                </a:lnTo>
                <a:lnTo>
                  <a:pt x="2023159" y="194310"/>
                </a:lnTo>
                <a:lnTo>
                  <a:pt x="2029114" y="166370"/>
                </a:lnTo>
                <a:lnTo>
                  <a:pt x="2032107" y="153670"/>
                </a:lnTo>
                <a:lnTo>
                  <a:pt x="2041150" y="115570"/>
                </a:lnTo>
                <a:lnTo>
                  <a:pt x="2044184" y="104140"/>
                </a:lnTo>
                <a:lnTo>
                  <a:pt x="2047228" y="91440"/>
                </a:lnTo>
                <a:lnTo>
                  <a:pt x="2050282" y="80010"/>
                </a:lnTo>
                <a:lnTo>
                  <a:pt x="2059501" y="45720"/>
                </a:lnTo>
                <a:lnTo>
                  <a:pt x="2065694" y="25400"/>
                </a:lnTo>
                <a:lnTo>
                  <a:pt x="2068804" y="13970"/>
                </a:lnTo>
                <a:lnTo>
                  <a:pt x="2064359" y="2540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6" y="114300"/>
                </a:moveTo>
                <a:lnTo>
                  <a:pt x="1704134" y="118110"/>
                </a:lnTo>
                <a:lnTo>
                  <a:pt x="1697027" y="123190"/>
                </a:lnTo>
                <a:lnTo>
                  <a:pt x="1688605" y="128270"/>
                </a:lnTo>
                <a:lnTo>
                  <a:pt x="1678869" y="134620"/>
                </a:lnTo>
                <a:lnTo>
                  <a:pt x="1667817" y="140970"/>
                </a:lnTo>
                <a:lnTo>
                  <a:pt x="1655450" y="148590"/>
                </a:lnTo>
                <a:lnTo>
                  <a:pt x="1641769" y="157480"/>
                </a:lnTo>
                <a:lnTo>
                  <a:pt x="1626772" y="166370"/>
                </a:lnTo>
                <a:lnTo>
                  <a:pt x="1610461" y="176530"/>
                </a:lnTo>
                <a:lnTo>
                  <a:pt x="1608302" y="181610"/>
                </a:lnTo>
                <a:lnTo>
                  <a:pt x="1615287" y="200660"/>
                </a:lnTo>
                <a:lnTo>
                  <a:pt x="1627850" y="200660"/>
                </a:lnTo>
                <a:lnTo>
                  <a:pt x="1640747" y="196850"/>
                </a:lnTo>
                <a:lnTo>
                  <a:pt x="1847186" y="196850"/>
                </a:lnTo>
                <a:lnTo>
                  <a:pt x="1839869" y="190500"/>
                </a:lnTo>
                <a:lnTo>
                  <a:pt x="1828653" y="180340"/>
                </a:lnTo>
                <a:lnTo>
                  <a:pt x="1817914" y="170180"/>
                </a:lnTo>
                <a:lnTo>
                  <a:pt x="1807638" y="162560"/>
                </a:lnTo>
                <a:lnTo>
                  <a:pt x="1797811" y="154940"/>
                </a:lnTo>
                <a:lnTo>
                  <a:pt x="1788419" y="147320"/>
                </a:lnTo>
                <a:lnTo>
                  <a:pt x="1779450" y="140970"/>
                </a:lnTo>
                <a:lnTo>
                  <a:pt x="1770889" y="135890"/>
                </a:lnTo>
                <a:lnTo>
                  <a:pt x="1762722" y="130810"/>
                </a:lnTo>
                <a:lnTo>
                  <a:pt x="1754936" y="125730"/>
                </a:lnTo>
                <a:lnTo>
                  <a:pt x="1747518" y="121920"/>
                </a:lnTo>
                <a:lnTo>
                  <a:pt x="1735833" y="118110"/>
                </a:lnTo>
                <a:lnTo>
                  <a:pt x="1723389" y="115570"/>
                </a:lnTo>
                <a:lnTo>
                  <a:pt x="1709926" y="11430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7934" y="57104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保留字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64932" y="1030310"/>
            <a:ext cx="10052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0" dirty="0">
                <a:latin typeface="FZLTZHB--B51-0"/>
                <a:cs typeface="FZLTZHB--B51-0"/>
              </a:rPr>
              <a:t>26</a:t>
            </a:r>
            <a:r>
              <a:rPr sz="2000" b="1" dirty="0">
                <a:latin typeface="FZLTZHB--B51-0"/>
                <a:cs typeface="FZLTZHB--B51-0"/>
              </a:rPr>
              <a:t>/</a:t>
            </a:r>
            <a:r>
              <a:rPr sz="2000" b="1" spc="-45" dirty="0">
                <a:latin typeface="FZLTZHB--B51-0"/>
                <a:cs typeface="FZLTZHB--B51-0"/>
              </a:rPr>
              <a:t>35)</a:t>
            </a:r>
            <a:endParaRPr sz="2000">
              <a:latin typeface="FZLTZHB--B51-0"/>
              <a:cs typeface="FZLTZHB--B51-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7192" y="1403858"/>
          <a:ext cx="8136900" cy="3322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and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p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ort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ra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gl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bal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as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in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re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urn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ex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ept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is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try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Tr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br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ak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y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la</a:t>
                      </a:r>
                      <a:r>
                        <a:rPr sz="2400" b="1" spc="15" dirty="0"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bda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wh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le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for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wi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co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ti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m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yi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ld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nc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if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pa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aw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it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2442" y="583742"/>
            <a:ext cx="1040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变量</a:t>
            </a:r>
            <a:endParaRPr sz="40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4208" y="1529831"/>
            <a:ext cx="4292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用来保存和表示数据的占位符号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7962900" cy="2177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变量采用标识</a:t>
            </a:r>
            <a:r>
              <a:rPr sz="2400" b="1" spc="-15" dirty="0">
                <a:latin typeface="Heiti SC"/>
                <a:cs typeface="Heiti SC"/>
              </a:rPr>
              <a:t>符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-5" dirty="0">
                <a:latin typeface="Heiti SC"/>
                <a:cs typeface="Heiti SC"/>
              </a:rPr>
              <a:t>名字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来表示，关联标识符的过程叫命名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-220" dirty="0" err="1">
                <a:latin typeface="FZLTZHB--B51-0"/>
                <a:cs typeface="FZLTZHB--B51-0"/>
              </a:rPr>
              <a:t>TempStr</a:t>
            </a:r>
            <a:r>
              <a:rPr lang="zh-CN" altLang="en-US" sz="2000" b="1" spc="-220" dirty="0">
                <a:latin typeface="FZLTZHB--B51-0"/>
                <a:cs typeface="FZLTZHB--B51-0"/>
              </a:rPr>
              <a:t>  </a:t>
            </a:r>
            <a:r>
              <a:rPr sz="2000" b="1" dirty="0" err="1">
                <a:latin typeface="Heiti SC"/>
                <a:cs typeface="Heiti SC"/>
              </a:rPr>
              <a:t>是变量</a:t>
            </a:r>
            <a:r>
              <a:rPr sz="2000" b="1" spc="-15" dirty="0" err="1">
                <a:latin typeface="Heiti SC"/>
                <a:cs typeface="Heiti SC"/>
              </a:rPr>
              <a:t>名</a:t>
            </a:r>
            <a:r>
              <a:rPr sz="2000" b="1" dirty="0" err="1">
                <a:latin typeface="Heiti SC"/>
                <a:cs typeface="Heiti SC"/>
              </a:rPr>
              <a:t>字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可以使用等</a:t>
            </a:r>
            <a:r>
              <a:rPr sz="2400" b="1" spc="-15" dirty="0">
                <a:latin typeface="Heiti SC"/>
                <a:cs typeface="Heiti SC"/>
              </a:rPr>
              <a:t>号</a:t>
            </a:r>
            <a:r>
              <a:rPr sz="2400" b="1" spc="254" dirty="0">
                <a:latin typeface="Arial"/>
                <a:cs typeface="Arial"/>
              </a:rPr>
              <a:t>(=</a:t>
            </a:r>
            <a:r>
              <a:rPr sz="2400" b="1" spc="180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向变量赋值或修改值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420" dirty="0">
                <a:latin typeface="Arial"/>
                <a:cs typeface="Arial"/>
              </a:rPr>
              <a:t>=</a:t>
            </a:r>
            <a:r>
              <a:rPr sz="2400" b="1" dirty="0">
                <a:latin typeface="Heiti SC"/>
                <a:cs typeface="Heiti SC"/>
              </a:rPr>
              <a:t>被称为赋值符号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2044064" algn="l"/>
                <a:tab pos="2324735" algn="l"/>
                <a:tab pos="3303270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en-US" altLang="zh-CN"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280" dirty="0">
                <a:solidFill>
                  <a:srgbClr val="1DB41D"/>
                </a:solidFill>
                <a:latin typeface="FZLTZHB--B51-0"/>
              </a:rPr>
              <a:t>82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Heiti SC"/>
                <a:cs typeface="Heiti SC"/>
              </a:rPr>
              <a:t>向变量</a:t>
            </a:r>
            <a:r>
              <a:rPr sz="2000" b="1" spc="-445" dirty="0">
                <a:latin typeface="FZLTZHB--B51-0"/>
                <a:cs typeface="Times New Roman" panose="02020603050405020304" pitchFamily="18" charset="0"/>
              </a:rPr>
              <a:t>Tem</a:t>
            </a:r>
            <a:r>
              <a:rPr sz="2000" b="1" spc="-370" dirty="0">
                <a:latin typeface="FZLTZHB--B51-0"/>
                <a:cs typeface="Times New Roman" panose="02020603050405020304" pitchFamily="18" charset="0"/>
              </a:rPr>
              <a:t>p</a:t>
            </a:r>
            <a:r>
              <a:rPr sz="2000" b="1" spc="-445" dirty="0">
                <a:latin typeface="FZLTZHB--B51-0"/>
                <a:cs typeface="Times New Roman" panose="02020603050405020304" pitchFamily="18" charset="0"/>
              </a:rPr>
              <a:t>S</a:t>
            </a:r>
            <a:r>
              <a:rPr sz="2000" b="1" spc="275" dirty="0">
                <a:latin typeface="FZLTZHB--B51-0"/>
                <a:cs typeface="Times New Roman" panose="02020603050405020304" pitchFamily="18" charset="0"/>
              </a:rPr>
              <a:t>t</a:t>
            </a:r>
            <a:r>
              <a:rPr sz="2000" b="1" spc="320" dirty="0">
                <a:latin typeface="FZLTZHB--B51-0"/>
                <a:cs typeface="Times New Roman" panose="02020603050405020304" pitchFamily="18" charset="0"/>
              </a:rPr>
              <a:t>r</a:t>
            </a:r>
            <a:r>
              <a:rPr sz="2000" b="1" spc="-15" dirty="0">
                <a:latin typeface="Heiti SC"/>
                <a:cs typeface="Heiti SC"/>
              </a:rPr>
              <a:t>赋</a:t>
            </a:r>
            <a:r>
              <a:rPr sz="2000" b="1" dirty="0">
                <a:latin typeface="Heiti SC"/>
                <a:cs typeface="Heiti SC"/>
              </a:rPr>
              <a:t>值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en-US" altLang="zh-CN"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280" dirty="0">
                <a:solidFill>
                  <a:srgbClr val="1DB41D"/>
                </a:solidFill>
                <a:latin typeface="FZLTZHB--B51-0"/>
              </a:rPr>
              <a:t>82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 dirty="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689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555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5975">
              <a:lnSpc>
                <a:spcPct val="100000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该如何解释呢？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这是一个二进制数字</a:t>
            </a:r>
            <a:r>
              <a:rPr sz="2400" b="1" spc="90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或</a:t>
            </a:r>
            <a:r>
              <a:rPr sz="2400" b="1" dirty="0">
                <a:latin typeface="Heiti SC"/>
                <a:cs typeface="Heiti SC"/>
              </a:rPr>
              <a:t>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十进制数字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作为二进制数字，</a:t>
            </a:r>
            <a:r>
              <a:rPr sz="2000" b="1" spc="120" dirty="0">
                <a:latin typeface="Arial"/>
                <a:cs typeface="Arial"/>
              </a:rPr>
              <a:t>10</a:t>
            </a:r>
            <a:r>
              <a:rPr sz="2000" b="1" spc="95" dirty="0">
                <a:latin typeface="Arial"/>
                <a:cs typeface="Arial"/>
              </a:rPr>
              <a:t>,011,10</a:t>
            </a:r>
            <a:r>
              <a:rPr sz="2000" b="1" spc="114" dirty="0">
                <a:latin typeface="Arial"/>
                <a:cs typeface="Arial"/>
              </a:rPr>
              <a:t>1</a:t>
            </a:r>
            <a:r>
              <a:rPr sz="2000" b="1" dirty="0">
                <a:latin typeface="Heiti SC"/>
                <a:cs typeface="Heiti SC"/>
              </a:rPr>
              <a:t>的值是十进</a:t>
            </a:r>
            <a:r>
              <a:rPr sz="2000" b="1" spc="-15" dirty="0">
                <a:latin typeface="Heiti SC"/>
                <a:cs typeface="Heiti SC"/>
              </a:rPr>
              <a:t>制</a:t>
            </a:r>
            <a:r>
              <a:rPr sz="2000" b="1" spc="120" dirty="0">
                <a:latin typeface="Arial"/>
                <a:cs typeface="Arial"/>
              </a:rPr>
              <a:t>157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这是一段文本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或者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用逗号</a:t>
            </a:r>
            <a:r>
              <a:rPr sz="2400" b="1" spc="10" dirty="0">
                <a:latin typeface="Arial"/>
                <a:cs typeface="Arial"/>
              </a:rPr>
              <a:t>,</a:t>
            </a:r>
            <a:r>
              <a:rPr sz="2400" b="1" dirty="0">
                <a:latin typeface="Heiti SC"/>
                <a:cs typeface="Heiti SC"/>
              </a:rPr>
              <a:t>分隔</a:t>
            </a:r>
            <a:r>
              <a:rPr sz="2400" b="1" spc="-5" dirty="0">
                <a:latin typeface="Heiti SC"/>
                <a:cs typeface="Heiti SC"/>
              </a:rPr>
              <a:t>的</a:t>
            </a:r>
            <a:r>
              <a:rPr sz="2400" b="1" spc="135" dirty="0">
                <a:latin typeface="Arial"/>
                <a:cs typeface="Arial"/>
              </a:rPr>
              <a:t>3</a:t>
            </a:r>
            <a:r>
              <a:rPr sz="2400" b="1" spc="-5" dirty="0">
                <a:latin typeface="Heiti SC"/>
                <a:cs typeface="Heiti SC"/>
              </a:rPr>
              <a:t>个数字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作为一段文本，逗号是</a:t>
            </a:r>
            <a:r>
              <a:rPr sz="2000" b="1" spc="-15" dirty="0">
                <a:latin typeface="Heiti SC"/>
                <a:cs typeface="Heiti SC"/>
              </a:rPr>
              <a:t>文</a:t>
            </a:r>
            <a:r>
              <a:rPr sz="2000" b="1" dirty="0">
                <a:latin typeface="Heiti SC"/>
                <a:cs typeface="Heiti SC"/>
              </a:rPr>
              <a:t>本中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一部</a:t>
            </a:r>
            <a:r>
              <a:rPr sz="2000" b="1" spc="-15" dirty="0">
                <a:latin typeface="Heiti SC"/>
                <a:cs typeface="Heiti SC"/>
              </a:rPr>
              <a:t>分</a:t>
            </a:r>
            <a:r>
              <a:rPr sz="2000" b="1" dirty="0">
                <a:latin typeface="Heiti SC"/>
                <a:cs typeface="Heiti SC"/>
              </a:rPr>
              <a:t>，一</a:t>
            </a:r>
            <a:r>
              <a:rPr sz="2000" b="1" spc="-15" dirty="0">
                <a:latin typeface="Heiti SC"/>
                <a:cs typeface="Heiti SC"/>
              </a:rPr>
              <a:t>共</a:t>
            </a:r>
            <a:r>
              <a:rPr sz="2000" b="1" dirty="0">
                <a:latin typeface="Heiti SC"/>
                <a:cs typeface="Heiti SC"/>
              </a:rPr>
              <a:t>包</a:t>
            </a:r>
            <a:r>
              <a:rPr sz="2000" b="1" spc="5" dirty="0">
                <a:latin typeface="Heiti SC"/>
                <a:cs typeface="Heiti SC"/>
              </a:rPr>
              <a:t>含</a:t>
            </a:r>
            <a:r>
              <a:rPr sz="2000" b="1" spc="-95" dirty="0">
                <a:latin typeface="FZLTZHB--B51-0"/>
                <a:cs typeface="FZLTZHB--B51-0"/>
              </a:rPr>
              <a:t>1</a:t>
            </a:r>
            <a:r>
              <a:rPr sz="2000" b="1" spc="-10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875905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供计算机程序理解的数据形式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程序设计语言不允许存在语法歧义，需要定义数据的形式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需要给</a:t>
            </a:r>
            <a:r>
              <a:rPr sz="2000" b="1" spc="100" dirty="0">
                <a:latin typeface="Arial"/>
                <a:cs typeface="Arial"/>
              </a:rPr>
              <a:t>10,011,101</a:t>
            </a:r>
            <a:r>
              <a:rPr sz="2000" b="1" dirty="0">
                <a:latin typeface="Heiti SC"/>
                <a:cs typeface="Heiti SC"/>
              </a:rPr>
              <a:t>关联一种计算机可以理</a:t>
            </a:r>
            <a:r>
              <a:rPr sz="2000" b="1" spc="-15" dirty="0">
                <a:latin typeface="Heiti SC"/>
                <a:cs typeface="Heiti SC"/>
              </a:rPr>
              <a:t>解</a:t>
            </a:r>
            <a:r>
              <a:rPr sz="2000" b="1" dirty="0">
                <a:latin typeface="Heiti SC"/>
                <a:cs typeface="Heiti SC"/>
              </a:rPr>
              <a:t>的形式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程序设计语言通过一定方式向计算机表达数据的形式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60" dirty="0">
                <a:solidFill>
                  <a:srgbClr val="1DB41D"/>
                </a:solidFill>
                <a:latin typeface="Arial"/>
                <a:cs typeface="Arial"/>
              </a:rPr>
              <a:t>123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表示文本字符串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spc="-120" dirty="0">
                <a:latin typeface="FZLTZHB--B51-0"/>
                <a:cs typeface="FZLTZHB--B51-0"/>
              </a:rPr>
              <a:t>12</a:t>
            </a:r>
            <a:r>
              <a:rPr sz="2000" b="1" spc="-150" dirty="0">
                <a:latin typeface="FZLTZHB--B51-0"/>
                <a:cs typeface="FZLTZHB--B51-0"/>
              </a:rPr>
              <a:t>3</a:t>
            </a:r>
            <a:r>
              <a:rPr sz="2000" b="1" dirty="0">
                <a:latin typeface="Heiti SC"/>
                <a:cs typeface="Heiti SC"/>
              </a:rPr>
              <a:t>则表</a:t>
            </a:r>
            <a:r>
              <a:rPr sz="2000" b="1" spc="-15" dirty="0">
                <a:latin typeface="Heiti SC"/>
                <a:cs typeface="Heiti SC"/>
              </a:rPr>
              <a:t>示</a:t>
            </a:r>
            <a:r>
              <a:rPr sz="2000" b="1" dirty="0">
                <a:latin typeface="Heiti SC"/>
                <a:cs typeface="Heiti SC"/>
              </a:rPr>
              <a:t>数字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endParaRPr sz="20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1264</Words>
  <Application>Microsoft Macintosh PowerPoint</Application>
  <PresentationFormat>全屏显示(16:9)</PresentationFormat>
  <Paragraphs>271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Arial Unicode MS</vt:lpstr>
      <vt:lpstr>FZLTZHB--B51-0</vt:lpstr>
      <vt:lpstr>Heiti SC</vt:lpstr>
      <vt:lpstr>Heiti SC Medium</vt:lpstr>
      <vt:lpstr>Andale Mono</vt:lpstr>
      <vt:lpstr>Arial</vt:lpstr>
      <vt:lpstr>Calibri</vt:lpstr>
      <vt:lpstr>Menlo</vt:lpstr>
      <vt:lpstr>Times New Roman</vt:lpstr>
      <vt:lpstr>Office Theme</vt:lpstr>
      <vt:lpstr>PowerPoint 演示文稿</vt:lpstr>
      <vt:lpstr>本章概要</vt:lpstr>
      <vt:lpstr>Python程序语法元素分析</vt:lpstr>
      <vt:lpstr>Python语言程序设计</vt:lpstr>
      <vt:lpstr>PowerPoint 演示文稿</vt:lpstr>
      <vt:lpstr>(26/35)</vt:lpstr>
      <vt:lpstr>用来保存和表示数据的占位符号</vt:lpstr>
      <vt:lpstr>数据类型</vt:lpstr>
      <vt:lpstr>数据类型</vt:lpstr>
      <vt:lpstr>数据类型</vt:lpstr>
      <vt:lpstr>由0个或多个字符组成的有序字符序列</vt:lpstr>
      <vt:lpstr>字符串的序号</vt:lpstr>
      <vt:lpstr>字符串的使用</vt:lpstr>
      <vt:lpstr>列表类型</vt:lpstr>
      <vt:lpstr>Python程序的输入输出</vt:lpstr>
      <vt:lpstr>分支语句</vt:lpstr>
      <vt:lpstr>输入函数 input()</vt:lpstr>
      <vt:lpstr>输出函数 print()</vt:lpstr>
      <vt:lpstr>输出函数 print()</vt:lpstr>
      <vt:lpstr>评估函数 eval()</vt:lpstr>
      <vt:lpstr>评估函数 eval()</vt:lpstr>
      <vt:lpstr>PowerPoint 演示文稿</vt:lpstr>
      <vt:lpstr>单元小结</vt:lpstr>
      <vt:lpstr>Python程序语法元素分析</vt:lpstr>
      <vt:lpstr>PowerPoint 演示文稿</vt:lpstr>
      <vt:lpstr>举一反三</vt:lpstr>
      <vt:lpstr>举一反三</vt:lpstr>
      <vt:lpstr>举一反三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138</cp:revision>
  <dcterms:created xsi:type="dcterms:W3CDTF">2020-08-12T21:27:29Z</dcterms:created>
  <dcterms:modified xsi:type="dcterms:W3CDTF">2020-09-24T06:25:14Z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2020-08-12T00:00:00Z</vt:filetime>
  </property>
</Properties>
</file>