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6" r:id="rId5"/>
    <p:sldId id="270" r:id="rId6"/>
    <p:sldId id="271" r:id="rId7"/>
    <p:sldId id="272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97" r:id="rId22"/>
    <p:sldId id="295" r:id="rId2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6364" autoAdjust="0"/>
  </p:normalViewPr>
  <p:slideViewPr>
    <p:cSldViewPr>
      <p:cViewPr varScale="1">
        <p:scale>
          <a:sx n="95" d="100"/>
          <a:sy n="95" d="100"/>
        </p:scale>
        <p:origin x="10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7CA5-638F-4403-AB52-8BF3EC635103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626C9-9B5A-426D-9A24-E55F6E9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4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以实践教学为主要手段</a:t>
            </a:r>
            <a:endParaRPr lang="en-US" altLang="zh-CN" dirty="0" smtClean="0"/>
          </a:p>
          <a:p>
            <a:r>
              <a:rPr lang="zh-CN" altLang="en-US" dirty="0" smtClean="0"/>
              <a:t>以渐进提升为主要目标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26C9-9B5A-426D-9A24-E55F6E97A6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基础数据类型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程序控制结构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函数与代码复用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组合数据类型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文件及数据格式化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科学计算和可视化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网络爬虫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26C9-9B5A-426D-9A24-E55F6E97A6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26C9-9B5A-426D-9A24-E55F6E97A6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以大量的编程案例作为目标牵引力，在解决问题中，思考代码的设计模式，以迭代优化的思想逐步提高水平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26C9-9B5A-426D-9A24-E55F6E97A6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-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6387" y="1241514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1227" y="1241514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681" y="571042"/>
            <a:ext cx="3072637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000" y="1601840"/>
            <a:ext cx="8581999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15.pn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://www.icourse16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-5" dirty="0"/>
              <a:t>课程内容设计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81000" y="1601840"/>
            <a:ext cx="8581999" cy="249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 marR="245745" algn="ctr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</a:rPr>
              <a:t>面向过程编程的</a:t>
            </a:r>
            <a:r>
              <a:rPr b="0" spc="185" dirty="0">
                <a:latin typeface="Arial"/>
                <a:cs typeface="Arial"/>
              </a:rPr>
              <a:t>"</a:t>
            </a:r>
            <a:r>
              <a:rPr spc="7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pc="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6FC0"/>
                </a:solidFill>
              </a:rPr>
              <a:t>基础语法</a:t>
            </a:r>
            <a:r>
              <a:rPr b="0" spc="185" dirty="0">
                <a:latin typeface="Arial"/>
                <a:cs typeface="Arial"/>
              </a:rPr>
              <a:t>"</a:t>
            </a:r>
            <a:r>
              <a:rPr dirty="0">
                <a:solidFill>
                  <a:srgbClr val="006FC0"/>
                </a:solidFill>
              </a:rPr>
              <a:t>全体系</a:t>
            </a:r>
          </a:p>
          <a:p>
            <a:pPr marL="254635">
              <a:lnSpc>
                <a:spcPct val="100000"/>
              </a:lnSpc>
            </a:pPr>
            <a:endParaRPr dirty="0">
              <a:solidFill>
                <a:srgbClr val="006FC0"/>
              </a:solidFill>
            </a:endParaRPr>
          </a:p>
          <a:p>
            <a:pPr marL="267335">
              <a:lnSpc>
                <a:spcPct val="100000"/>
              </a:lnSpc>
              <a:spcBef>
                <a:spcPts val="1925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符合认知规律的编程快速入门及全体系内容</a:t>
            </a:r>
          </a:p>
          <a:p>
            <a:pPr marL="254635"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三部</a:t>
            </a:r>
            <a:r>
              <a:rPr spc="-5" dirty="0"/>
              <a:t>分</a:t>
            </a:r>
            <a:r>
              <a:rPr spc="135" dirty="0">
                <a:latin typeface="Arial"/>
                <a:cs typeface="Arial"/>
              </a:rPr>
              <a:t>(</a:t>
            </a:r>
            <a:r>
              <a:rPr dirty="0"/>
              <a:t>共</a:t>
            </a:r>
            <a:r>
              <a:rPr spc="140" dirty="0">
                <a:latin typeface="Arial"/>
                <a:cs typeface="Arial"/>
              </a:rPr>
              <a:t>9</a:t>
            </a:r>
            <a:r>
              <a:rPr dirty="0"/>
              <a:t>章</a:t>
            </a:r>
            <a:r>
              <a:rPr spc="135" dirty="0">
                <a:latin typeface="Arial"/>
                <a:cs typeface="Arial"/>
              </a:rPr>
              <a:t>)</a:t>
            </a:r>
            <a:r>
              <a:rPr dirty="0"/>
              <a:t>：快速入门</a:t>
            </a:r>
            <a:r>
              <a:rPr spc="150" dirty="0">
                <a:latin typeface="Arial"/>
                <a:cs typeface="Arial"/>
              </a:rPr>
              <a:t>(2</a:t>
            </a:r>
            <a:r>
              <a:rPr spc="105" dirty="0">
                <a:latin typeface="Arial"/>
                <a:cs typeface="Arial"/>
              </a:rPr>
              <a:t>)</a:t>
            </a:r>
            <a:r>
              <a:rPr dirty="0"/>
              <a:t>、基础语法</a:t>
            </a:r>
            <a:r>
              <a:rPr spc="105" dirty="0">
                <a:latin typeface="Arial"/>
                <a:cs typeface="Arial"/>
              </a:rPr>
              <a:t>(</a:t>
            </a:r>
            <a:r>
              <a:rPr spc="170" dirty="0">
                <a:latin typeface="Arial"/>
                <a:cs typeface="Arial"/>
              </a:rPr>
              <a:t>5</a:t>
            </a:r>
            <a:r>
              <a:rPr spc="135" dirty="0">
                <a:latin typeface="Arial"/>
                <a:cs typeface="Arial"/>
              </a:rPr>
              <a:t>)</a:t>
            </a:r>
            <a:r>
              <a:rPr dirty="0"/>
              <a:t>、</a:t>
            </a:r>
            <a:r>
              <a:rPr dirty="0" err="1"/>
              <a:t>编程思维</a:t>
            </a:r>
            <a:r>
              <a:rPr spc="135" dirty="0" smtClean="0">
                <a:latin typeface="Arial"/>
                <a:cs typeface="Arial"/>
              </a:rPr>
              <a:t>(</a:t>
            </a:r>
            <a:r>
              <a:rPr lang="en-US" altLang="zh-CN" spc="135" dirty="0" smtClean="0">
                <a:latin typeface="Arial"/>
                <a:cs typeface="Arial"/>
              </a:rPr>
              <a:t>3</a:t>
            </a:r>
            <a:r>
              <a:rPr spc="135" dirty="0" smtClean="0">
                <a:latin typeface="Arial"/>
                <a:cs typeface="Arial"/>
              </a:rPr>
              <a:t>)</a:t>
            </a:r>
            <a:endParaRPr spc="135" dirty="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课程内容设计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8489" y="1658230"/>
            <a:ext cx="7715911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第一部分：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快速入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门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 dirty="0">
              <a:latin typeface="Heiti SC"/>
              <a:cs typeface="Heiti SC"/>
            </a:endParaRPr>
          </a:p>
          <a:p>
            <a:pPr marL="558165">
              <a:lnSpc>
                <a:spcPct val="100000"/>
              </a:lnSpc>
              <a:spcBef>
                <a:spcPts val="1795"/>
              </a:spcBef>
            </a:pPr>
            <a:r>
              <a:rPr lang="zh-CN" altLang="en-US" sz="1800" b="1" dirty="0" smtClean="0">
                <a:latin typeface="Heiti SC"/>
                <a:cs typeface="Heiti SC"/>
              </a:rPr>
              <a:t>安装</a:t>
            </a:r>
            <a:r>
              <a:rPr lang="en-US" altLang="zh-CN" sz="1800" b="1" dirty="0" smtClean="0">
                <a:latin typeface="Heiti SC"/>
                <a:cs typeface="Heiti SC"/>
              </a:rPr>
              <a:t>python</a:t>
            </a:r>
            <a:r>
              <a:rPr lang="zh-CN" altLang="en-US" sz="1800" b="1" dirty="0" smtClean="0">
                <a:latin typeface="Heiti SC"/>
                <a:cs typeface="Heiti SC"/>
              </a:rPr>
              <a:t>双环境，</a:t>
            </a:r>
            <a:r>
              <a:rPr sz="1800" b="1" dirty="0" smtClean="0">
                <a:latin typeface="Heiti SC"/>
                <a:cs typeface="Heiti SC"/>
              </a:rPr>
              <a:t>围绕</a:t>
            </a:r>
            <a:r>
              <a:rPr sz="1800" b="1" spc="110" dirty="0">
                <a:latin typeface="Arial"/>
                <a:cs typeface="Arial"/>
              </a:rPr>
              <a:t>2</a:t>
            </a:r>
            <a:r>
              <a:rPr sz="1800" b="1" dirty="0">
                <a:latin typeface="Heiti SC"/>
                <a:cs typeface="Heiti SC"/>
              </a:rPr>
              <a:t>个具体实例，讲解</a:t>
            </a:r>
            <a:r>
              <a:rPr sz="1800" b="1" spc="-20" dirty="0">
                <a:latin typeface="Arial"/>
                <a:cs typeface="Arial"/>
              </a:rPr>
              <a:t>P</a:t>
            </a:r>
            <a:r>
              <a:rPr sz="1800" b="1" spc="70" dirty="0">
                <a:latin typeface="Arial"/>
                <a:cs typeface="Arial"/>
              </a:rPr>
              <a:t>ytho</a:t>
            </a:r>
            <a:r>
              <a:rPr sz="1800" b="1" spc="9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基本语法元素，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感性认识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第二部分：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基础语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法</a:t>
            </a:r>
            <a:r>
              <a:rPr sz="2000" b="1" dirty="0" smtClean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lang="en-US" altLang="zh-CN" sz="2000" b="1" spc="120" dirty="0" smtClean="0">
                <a:solidFill>
                  <a:srgbClr val="006FC0"/>
                </a:solidFill>
                <a:latin typeface="Arial"/>
                <a:cs typeface="Arial"/>
              </a:rPr>
              <a:t>7</a:t>
            </a:r>
            <a:r>
              <a:rPr sz="2000" b="1" dirty="0" smtClean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 dirty="0">
              <a:latin typeface="Heiti SC"/>
              <a:cs typeface="Heiti SC"/>
            </a:endParaRPr>
          </a:p>
          <a:p>
            <a:pPr marL="55943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</a:t>
            </a:r>
            <a:r>
              <a:rPr sz="1800" b="1" spc="110" dirty="0">
                <a:latin typeface="Arial"/>
                <a:cs typeface="Arial"/>
              </a:rPr>
              <a:t>5</a:t>
            </a:r>
            <a:r>
              <a:rPr sz="1800" b="1" dirty="0">
                <a:latin typeface="Heiti SC"/>
                <a:cs typeface="Heiti SC"/>
              </a:rPr>
              <a:t>个方面讲</a:t>
            </a:r>
            <a:r>
              <a:rPr sz="1800" b="1" spc="-10" dirty="0">
                <a:latin typeface="Heiti SC"/>
                <a:cs typeface="Heiti SC"/>
              </a:rPr>
              <a:t>解</a:t>
            </a:r>
            <a:r>
              <a:rPr sz="1800" b="1" dirty="0">
                <a:latin typeface="Heiti SC"/>
                <a:cs typeface="Heiti SC"/>
              </a:rPr>
              <a:t>基础语法全体系</a:t>
            </a:r>
            <a:r>
              <a:rPr sz="1800" b="1">
                <a:latin typeface="Heiti SC"/>
                <a:cs typeface="Heiti SC"/>
              </a:rPr>
              <a:t>，</a:t>
            </a:r>
            <a:r>
              <a:rPr sz="1800" b="1" smtClean="0">
                <a:latin typeface="Heiti SC"/>
                <a:cs typeface="Heiti SC"/>
              </a:rPr>
              <a:t>提供</a:t>
            </a:r>
            <a:r>
              <a:rPr lang="en-US" altLang="zh-CN" sz="1800" b="1" spc="110" smtClean="0">
                <a:latin typeface="Arial"/>
                <a:cs typeface="Arial"/>
              </a:rPr>
              <a:t>20+</a:t>
            </a:r>
            <a:r>
              <a:rPr sz="1800" b="1" dirty="0" smtClean="0">
                <a:latin typeface="Heiti SC"/>
                <a:cs typeface="Heiti SC"/>
              </a:rPr>
              <a:t>个实</a:t>
            </a:r>
            <a:r>
              <a:rPr sz="1800" b="1" spc="-5" dirty="0" smtClean="0">
                <a:latin typeface="Heiti SC"/>
                <a:cs typeface="Heiti SC"/>
              </a:rPr>
              <a:t>例</a:t>
            </a:r>
            <a:r>
              <a:rPr sz="1800" b="1" dirty="0">
                <a:latin typeface="Heiti SC"/>
                <a:cs typeface="Heiti SC"/>
              </a:rPr>
              <a:t>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理性学习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第三部分：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编程思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维</a:t>
            </a:r>
            <a:r>
              <a:rPr sz="2000" b="1" dirty="0" smtClean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lang="en-US" altLang="zh-CN" sz="2000" b="1" spc="120" dirty="0" smtClean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000" b="1" dirty="0" smtClean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 dirty="0">
              <a:latin typeface="Heiti SC"/>
              <a:cs typeface="Heiti SC"/>
            </a:endParaRPr>
          </a:p>
          <a:p>
            <a:pPr marL="55816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从方法学角度开阔认识，提升整体编程能力，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展望未来</a:t>
            </a:r>
            <a:endParaRPr sz="18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077" y="2303830"/>
            <a:ext cx="4594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</a:t>
            </a:r>
            <a:r>
              <a:rPr spc="-10" dirty="0"/>
              <a:t>容</a:t>
            </a:r>
            <a:r>
              <a:rPr spc="-5" dirty="0"/>
              <a:t>渐进式体验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9759" y="1525132"/>
            <a:ext cx="3630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观察一段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代码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759" y="2147178"/>
            <a:ext cx="3840735" cy="154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感受它的风格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了解它的基本逻辑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理解它的每个词和每一行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基本语法元素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9267" y="4090694"/>
            <a:ext cx="606933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第一周就学会编写和运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行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程序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50">
              <a:latin typeface="Times New Roman"/>
              <a:cs typeface="Times New Roman"/>
            </a:endParaRPr>
          </a:p>
          <a:p>
            <a:pPr marL="2942590">
              <a:lnSpc>
                <a:spcPct val="100000"/>
              </a:lnSpc>
            </a:pP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dirty="0">
                <a:latin typeface="Heiti SC"/>
                <a:cs typeface="Heiti SC"/>
              </a:rPr>
              <a:t>行代码，背也背下来了吧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05368" y="3002332"/>
            <a:ext cx="739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温度转换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04232" y="568451"/>
            <a:ext cx="4117974" cy="2304415"/>
          </a:xfrm>
          <a:custGeom>
            <a:avLst/>
            <a:gdLst/>
            <a:ahLst/>
            <a:cxnLst/>
            <a:rect l="l" t="t" r="r" b="b"/>
            <a:pathLst>
              <a:path w="3828415" h="2304415">
                <a:moveTo>
                  <a:pt x="0" y="2304288"/>
                </a:moveTo>
                <a:lnTo>
                  <a:pt x="3828288" y="2304288"/>
                </a:lnTo>
                <a:lnTo>
                  <a:pt x="3828288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184" y="565404"/>
            <a:ext cx="3834765" cy="2310765"/>
          </a:xfrm>
          <a:custGeom>
            <a:avLst/>
            <a:gdLst/>
            <a:ahLst/>
            <a:cxnLst/>
            <a:rect l="l" t="t" r="r" b="b"/>
            <a:pathLst>
              <a:path w="3834765" h="2310765">
                <a:moveTo>
                  <a:pt x="3832987" y="0"/>
                </a:moveTo>
                <a:lnTo>
                  <a:pt x="1396" y="0"/>
                </a:lnTo>
                <a:lnTo>
                  <a:pt x="0" y="1397"/>
                </a:lnTo>
                <a:lnTo>
                  <a:pt x="0" y="2308987"/>
                </a:lnTo>
                <a:lnTo>
                  <a:pt x="1396" y="2310384"/>
                </a:lnTo>
                <a:lnTo>
                  <a:pt x="3832987" y="2310384"/>
                </a:lnTo>
                <a:lnTo>
                  <a:pt x="3834384" y="2308987"/>
                </a:lnTo>
                <a:lnTo>
                  <a:pt x="3834384" y="2306701"/>
                </a:lnTo>
                <a:lnTo>
                  <a:pt x="3682" y="2306701"/>
                </a:lnTo>
                <a:lnTo>
                  <a:pt x="3682" y="3683"/>
                </a:lnTo>
                <a:lnTo>
                  <a:pt x="3834384" y="3683"/>
                </a:lnTo>
                <a:lnTo>
                  <a:pt x="3834384" y="1397"/>
                </a:lnTo>
                <a:lnTo>
                  <a:pt x="3832987" y="0"/>
                </a:lnTo>
                <a:close/>
              </a:path>
              <a:path w="3834765" h="2310765">
                <a:moveTo>
                  <a:pt x="3834384" y="3683"/>
                </a:moveTo>
                <a:lnTo>
                  <a:pt x="3830700" y="3683"/>
                </a:lnTo>
                <a:lnTo>
                  <a:pt x="3830700" y="2306701"/>
                </a:lnTo>
                <a:lnTo>
                  <a:pt x="3834384" y="2306701"/>
                </a:lnTo>
                <a:lnTo>
                  <a:pt x="3834384" y="3683"/>
                </a:lnTo>
                <a:close/>
              </a:path>
              <a:path w="3834765" h="2310765">
                <a:moveTo>
                  <a:pt x="3829558" y="4825"/>
                </a:moveTo>
                <a:lnTo>
                  <a:pt x="4825" y="4825"/>
                </a:lnTo>
                <a:lnTo>
                  <a:pt x="4825" y="2305558"/>
                </a:lnTo>
                <a:lnTo>
                  <a:pt x="3829558" y="2305558"/>
                </a:lnTo>
                <a:lnTo>
                  <a:pt x="3829558" y="2304288"/>
                </a:lnTo>
                <a:lnTo>
                  <a:pt x="6095" y="2304288"/>
                </a:lnTo>
                <a:lnTo>
                  <a:pt x="6095" y="6096"/>
                </a:lnTo>
                <a:lnTo>
                  <a:pt x="3829558" y="6096"/>
                </a:lnTo>
                <a:lnTo>
                  <a:pt x="3829558" y="4825"/>
                </a:lnTo>
                <a:close/>
              </a:path>
              <a:path w="3834765" h="2310765">
                <a:moveTo>
                  <a:pt x="3829558" y="6096"/>
                </a:moveTo>
                <a:lnTo>
                  <a:pt x="3828288" y="6096"/>
                </a:lnTo>
                <a:lnTo>
                  <a:pt x="3828288" y="2304288"/>
                </a:lnTo>
                <a:lnTo>
                  <a:pt x="3829558" y="2304288"/>
                </a:lnTo>
                <a:lnTo>
                  <a:pt x="382955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83607" y="662913"/>
            <a:ext cx="3608704" cy="218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35" dirty="0">
                <a:solidFill>
                  <a:srgbClr val="D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#TempC</a:t>
            </a:r>
            <a:r>
              <a:rPr sz="1200" b="1" spc="-195" dirty="0">
                <a:solidFill>
                  <a:srgbClr val="D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b="1" dirty="0">
                <a:solidFill>
                  <a:srgbClr val="D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nver</a:t>
            </a:r>
            <a:r>
              <a:rPr sz="1200" b="1" spc="10" dirty="0">
                <a:solidFill>
                  <a:srgbClr val="D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15" dirty="0">
                <a:solidFill>
                  <a:srgbClr val="D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TempStr </a:t>
            </a:r>
            <a:r>
              <a:rPr sz="1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25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</a:t>
            </a:r>
            <a:r>
              <a:rPr sz="1200" b="1" spc="5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请输入带有符号的温度值</a:t>
            </a:r>
            <a:r>
              <a:rPr sz="1200" spc="-4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3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200" b="1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TempStr</a:t>
            </a:r>
            <a:r>
              <a:rPr sz="1200" b="1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b="1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i="1" spc="-5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i="1" spc="-5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b="1" spc="204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sz="1200" b="1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0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200" b="1" spc="31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sz="12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lnSpc>
                <a:spcPct val="100000"/>
              </a:lnSpc>
              <a:spcBef>
                <a:spcPts val="285"/>
              </a:spcBef>
            </a:pPr>
            <a:r>
              <a:rPr sz="1200" b="1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-110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</a:t>
            </a:r>
            <a:r>
              <a:rPr sz="1200" b="1" spc="345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sz="1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1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sz="12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sz="12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.8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ct val="100000"/>
              </a:lnSpc>
              <a:spcBef>
                <a:spcPts val="290"/>
              </a:spcBef>
            </a:pPr>
            <a:r>
              <a:rPr sz="1200" b="1" spc="80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转换后的温度</a:t>
            </a:r>
            <a:r>
              <a:rPr sz="1200" spc="-1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1200" b="1" spc="10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{:.2f}C"</a:t>
            </a:r>
            <a:r>
              <a:rPr sz="1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.format(C))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 err="1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sz="1200" b="1" i="1" spc="-6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TempStr</a:t>
            </a:r>
            <a:r>
              <a:rPr sz="1200" b="1" spc="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i="1" spc="-5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200" b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b="1" spc="15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sz="1200" b="1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229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sz="1200" b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5080" indent="-1905">
              <a:lnSpc>
                <a:spcPct val="120000"/>
              </a:lnSpc>
            </a:pPr>
            <a:r>
              <a:rPr sz="1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r>
              <a:rPr sz="1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200" b="1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</a:t>
            </a:r>
            <a:r>
              <a:rPr sz="1200" b="1" spc="10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empStr</a:t>
            </a:r>
            <a:r>
              <a:rPr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r>
              <a:rPr sz="12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sz="1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80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转换后的温度</a:t>
            </a:r>
            <a:r>
              <a:rPr sz="1200" spc="-1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1200" b="1" spc="12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{:.2f}F"</a:t>
            </a:r>
            <a:r>
              <a:rPr sz="1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.format(F))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i="1" spc="-65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2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ct val="100000"/>
              </a:lnSpc>
              <a:spcBef>
                <a:spcPts val="285"/>
              </a:spcBef>
            </a:pPr>
            <a:r>
              <a:rPr sz="1200" b="1" spc="80" dirty="0">
                <a:solidFill>
                  <a:srgbClr val="9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输入格式错</a:t>
            </a:r>
            <a:r>
              <a:rPr sz="1200" spc="-10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误</a:t>
            </a:r>
            <a:r>
              <a:rPr sz="1200" b="1" spc="165" dirty="0">
                <a:solidFill>
                  <a:srgbClr val="1D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868" y="4133777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9727" y="1507987"/>
            <a:ext cx="41668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再观察一段</a:t>
            </a:r>
            <a:r>
              <a:rPr sz="2400" b="1" spc="229" dirty="0">
                <a:latin typeface="Arial"/>
                <a:cs typeface="Arial"/>
              </a:rPr>
              <a:t>10</a:t>
            </a:r>
            <a:r>
              <a:rPr sz="2400" b="1" spc="235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行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代码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727" y="2130160"/>
            <a:ext cx="3601085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感受它的风格和魅力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了解它的基本逻辑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理解它的每个词和每一行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lang="zh-CN" altLang="en-US"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基本图形绘制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4592" y="4090694"/>
            <a:ext cx="6317614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第二周就学会使用</a:t>
            </a:r>
            <a:r>
              <a:rPr sz="2000" b="1" spc="55" dirty="0">
                <a:solidFill>
                  <a:srgbClr val="D98430"/>
                </a:solidFill>
                <a:latin typeface="Arial"/>
                <a:cs typeface="Arial"/>
              </a:rPr>
              <a:t>Pyt</a:t>
            </a:r>
            <a:r>
              <a:rPr sz="2000" b="1" spc="60" dirty="0">
                <a:solidFill>
                  <a:srgbClr val="D98430"/>
                </a:solidFill>
                <a:latin typeface="Arial"/>
                <a:cs typeface="Arial"/>
              </a:rPr>
              <a:t>h</a:t>
            </a:r>
            <a:r>
              <a:rPr sz="2000" b="1" spc="85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D9843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绘图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6192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蟒蛇很有趣，改改代码</a:t>
            </a:r>
            <a:r>
              <a:rPr sz="2000" b="1" spc="-15" dirty="0">
                <a:latin typeface="Heiti SC"/>
                <a:cs typeface="Heiti SC"/>
              </a:rPr>
              <a:t>不</a:t>
            </a:r>
            <a:r>
              <a:rPr sz="2000" b="1" dirty="0">
                <a:latin typeface="Heiti SC"/>
                <a:cs typeface="Heiti SC"/>
              </a:rPr>
              <a:t>是事儿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3103" y="630936"/>
            <a:ext cx="3730752" cy="219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60411" y="3002078"/>
            <a:ext cx="1381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5" dirty="0">
                <a:solidFill>
                  <a:srgbClr val="006FC0"/>
                </a:solidFill>
                <a:latin typeface="Arial"/>
                <a:cs typeface="Arial"/>
              </a:rPr>
              <a:t>Py</a:t>
            </a:r>
            <a:r>
              <a:rPr sz="1400" b="1" spc="1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b="1" spc="55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4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蟒蛇绘制</a:t>
            </a:r>
            <a:endParaRPr sz="1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1241" y="40545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1672" y="1403974"/>
            <a:ext cx="3988435" cy="209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数字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40" dirty="0">
                <a:latin typeface="Arial"/>
                <a:cs typeface="Arial"/>
              </a:rPr>
              <a:t>vs</a:t>
            </a:r>
            <a:r>
              <a:rPr sz="2400" b="1" spc="-20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理解并使用数字类型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理解并使用字符串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ts val="2875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</a:t>
            </a:r>
            <a:r>
              <a:rPr sz="2400" b="1" spc="-5" dirty="0">
                <a:latin typeface="Heiti SC"/>
                <a:cs typeface="Heiti SC"/>
              </a:rPr>
              <a:t>用</a:t>
            </a:r>
            <a:r>
              <a:rPr sz="2400" b="1" spc="120" dirty="0">
                <a:latin typeface="Arial"/>
                <a:cs typeface="Arial"/>
              </a:rPr>
              <a:t>tim</a:t>
            </a:r>
            <a:r>
              <a:rPr sz="2400" b="1" spc="13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模块获取系统时间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283337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基本数据类型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6460" y="4094047"/>
            <a:ext cx="582295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第三周学会使用数字和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字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符串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00">
              <a:latin typeface="Times New Roman"/>
              <a:cs typeface="Times New Roman"/>
            </a:endParaRPr>
          </a:p>
          <a:p>
            <a:pPr marL="3518535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好好学习、天天向上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56403" y="599655"/>
            <a:ext cx="329946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5" dirty="0">
                <a:latin typeface="Arial"/>
                <a:cs typeface="Arial"/>
              </a:rPr>
              <a:t>1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145" dirty="0">
                <a:latin typeface="Arial"/>
                <a:cs typeface="Arial"/>
              </a:rPr>
              <a:t>1</a:t>
            </a:r>
            <a:r>
              <a:rPr sz="2775" spc="157" baseline="25525" dirty="0">
                <a:latin typeface="Arial"/>
                <a:cs typeface="Arial"/>
              </a:rPr>
              <a:t>3</a:t>
            </a:r>
            <a:r>
              <a:rPr sz="2775" spc="172" baseline="25525" dirty="0">
                <a:latin typeface="Arial"/>
                <a:cs typeface="Arial"/>
              </a:rPr>
              <a:t>65</a:t>
            </a:r>
            <a:r>
              <a:rPr sz="2775" baseline="25525" dirty="0">
                <a:latin typeface="Arial"/>
                <a:cs typeface="Arial"/>
              </a:rPr>
              <a:t> </a:t>
            </a:r>
            <a:r>
              <a:rPr sz="2775" spc="-284" baseline="25525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155" dirty="0">
                <a:latin typeface="Arial"/>
                <a:cs typeface="Arial"/>
              </a:rPr>
              <a:t>3</a:t>
            </a:r>
            <a:r>
              <a:rPr sz="2800" spc="145" dirty="0">
                <a:latin typeface="Arial"/>
                <a:cs typeface="Arial"/>
              </a:rPr>
              <a:t>7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5" dirty="0">
                <a:latin typeface="Arial"/>
                <a:cs typeface="Arial"/>
              </a:rPr>
              <a:t>78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0" dirty="0">
                <a:latin typeface="Arial"/>
                <a:cs typeface="Arial"/>
              </a:rPr>
              <a:t>99</a:t>
            </a:r>
            <a:r>
              <a:rPr sz="2775" spc="157" baseline="25525" dirty="0">
                <a:latin typeface="Arial"/>
                <a:cs typeface="Arial"/>
              </a:rPr>
              <a:t>3</a:t>
            </a:r>
            <a:r>
              <a:rPr sz="2775" spc="172" baseline="25525" dirty="0">
                <a:latin typeface="Arial"/>
                <a:cs typeface="Arial"/>
              </a:rPr>
              <a:t>65</a:t>
            </a:r>
            <a:r>
              <a:rPr sz="2775" baseline="25525" dirty="0">
                <a:latin typeface="Arial"/>
                <a:cs typeface="Arial"/>
              </a:rPr>
              <a:t> </a:t>
            </a:r>
            <a:r>
              <a:rPr sz="2775" spc="-284" baseline="25525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5" dirty="0">
                <a:latin typeface="Arial"/>
                <a:cs typeface="Arial"/>
              </a:rPr>
              <a:t>03</a:t>
            </a:r>
            <a:endParaRPr sz="2800" dirty="0">
              <a:latin typeface="Arial"/>
              <a:cs typeface="Arial"/>
            </a:endParaRPr>
          </a:p>
          <a:p>
            <a:pPr marL="2037714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天天向上的力量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8465" y="2116827"/>
            <a:ext cx="3567429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5" dirty="0">
                <a:latin typeface="Andale Mono"/>
                <a:cs typeface="Andale Mono"/>
              </a:rPr>
              <a:t>----------</a:t>
            </a:r>
            <a:r>
              <a:rPr sz="1800" spc="-100" dirty="0">
                <a:latin typeface="Andale Mono"/>
                <a:cs typeface="Andale Mono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执行开始</a:t>
            </a:r>
            <a:r>
              <a:rPr sz="1800" spc="-100" dirty="0">
                <a:latin typeface="Andale Mono"/>
                <a:cs typeface="Andale Mono"/>
              </a:rPr>
              <a:t>------</a:t>
            </a:r>
            <a:r>
              <a:rPr sz="1800" spc="-95" dirty="0">
                <a:latin typeface="Andale Mono"/>
                <a:cs typeface="Andale Mono"/>
              </a:rPr>
              <a:t>-</a:t>
            </a:r>
            <a:r>
              <a:rPr sz="1800" spc="-100" dirty="0">
                <a:latin typeface="Andale Mono"/>
                <a:cs typeface="Andale Mono"/>
              </a:rPr>
              <a:t>--</a:t>
            </a:r>
            <a:r>
              <a:rPr sz="1800" spc="-95" dirty="0">
                <a:latin typeface="Andale Mono"/>
                <a:cs typeface="Andale Mono"/>
              </a:rPr>
              <a:t>-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5" dirty="0">
                <a:latin typeface="Andale Mono"/>
                <a:cs typeface="Andale Mono"/>
              </a:rPr>
              <a:t>35</a:t>
            </a:r>
            <a:r>
              <a:rPr sz="1800" spc="-95" dirty="0">
                <a:latin typeface="Andale Mono"/>
                <a:cs typeface="Andale Mono"/>
              </a:rPr>
              <a:t>%</a:t>
            </a:r>
            <a:r>
              <a:rPr sz="1800" spc="-105" dirty="0">
                <a:latin typeface="Andale Mono"/>
                <a:cs typeface="Andale Mono"/>
              </a:rPr>
              <a:t>[</a:t>
            </a:r>
            <a:r>
              <a:rPr sz="1800" spc="-90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</a:t>
            </a:r>
            <a:r>
              <a:rPr sz="1800" spc="-105" dirty="0">
                <a:latin typeface="Andale Mono"/>
                <a:cs typeface="Andale Mono"/>
              </a:rPr>
              <a:t>*</a:t>
            </a:r>
            <a:r>
              <a:rPr sz="1800" spc="-90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</a:t>
            </a:r>
            <a:r>
              <a:rPr sz="1800" spc="-105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****</a:t>
            </a:r>
            <a:r>
              <a:rPr sz="1800" spc="-100" dirty="0">
                <a:latin typeface="Andale Mono"/>
                <a:cs typeface="Andale Mono"/>
              </a:rPr>
              <a:t>*</a:t>
            </a:r>
            <a:r>
              <a:rPr sz="1800" spc="-130" dirty="0">
                <a:latin typeface="Andale Mono"/>
                <a:cs typeface="Andale Mono"/>
              </a:rPr>
              <a:t>*</a:t>
            </a:r>
            <a:r>
              <a:rPr sz="1800" spc="-90" dirty="0">
                <a:latin typeface="Andale Mono"/>
                <a:cs typeface="Andale Mono"/>
              </a:rPr>
              <a:t>-</a:t>
            </a:r>
            <a:r>
              <a:rPr sz="1800" spc="-105" dirty="0">
                <a:latin typeface="Andale Mono"/>
                <a:cs typeface="Andale Mono"/>
              </a:rPr>
              <a:t>&gt;]</a:t>
            </a:r>
            <a:r>
              <a:rPr sz="1800" spc="-90" dirty="0">
                <a:latin typeface="Andale Mono"/>
                <a:cs typeface="Andale Mono"/>
              </a:rPr>
              <a:t>1</a:t>
            </a:r>
            <a:r>
              <a:rPr sz="1800" spc="-105" dirty="0">
                <a:latin typeface="Andale Mono"/>
                <a:cs typeface="Andale Mono"/>
              </a:rPr>
              <a:t>2</a:t>
            </a:r>
            <a:r>
              <a:rPr sz="1800" spc="-100" dirty="0">
                <a:latin typeface="Andale Mono"/>
                <a:cs typeface="Andale Mono"/>
              </a:rPr>
              <a:t>.0</a:t>
            </a:r>
            <a:r>
              <a:rPr sz="1800" spc="-95" dirty="0">
                <a:latin typeface="Andale Mono"/>
                <a:cs typeface="Andale Mono"/>
              </a:rPr>
              <a:t>3s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5" dirty="0">
                <a:latin typeface="Andale Mono"/>
                <a:cs typeface="Andale Mono"/>
              </a:rPr>
              <a:t>----------</a:t>
            </a:r>
            <a:r>
              <a:rPr sz="1800" spc="-100" dirty="0">
                <a:latin typeface="Andale Mono"/>
                <a:cs typeface="Andale Mono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执行结束</a:t>
            </a:r>
            <a:r>
              <a:rPr sz="1800" spc="-100" dirty="0">
                <a:latin typeface="Andale Mono"/>
                <a:cs typeface="Andale Mono"/>
              </a:rPr>
              <a:t>------</a:t>
            </a:r>
            <a:r>
              <a:rPr sz="1800" spc="-95" dirty="0">
                <a:latin typeface="Andale Mono"/>
                <a:cs typeface="Andale Mono"/>
              </a:rPr>
              <a:t>-</a:t>
            </a:r>
            <a:r>
              <a:rPr sz="1800" spc="-100" dirty="0">
                <a:latin typeface="Andale Mono"/>
                <a:cs typeface="Andale Mono"/>
              </a:rPr>
              <a:t>--</a:t>
            </a:r>
            <a:r>
              <a:rPr sz="1800" spc="-95" dirty="0">
                <a:latin typeface="Andale Mono"/>
                <a:cs typeface="Andale Mono"/>
              </a:rPr>
              <a:t>-</a:t>
            </a:r>
            <a:endParaRPr sz="1800">
              <a:latin typeface="Andale Mono"/>
              <a:cs typeface="Andale Mono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400" b="1" spc="5" dirty="0">
                <a:solidFill>
                  <a:srgbClr val="006FC0"/>
                </a:solidFill>
                <a:latin typeface="Heiti SC"/>
                <a:cs typeface="Heiti SC"/>
              </a:rPr>
              <a:t>文本进度条</a:t>
            </a:r>
            <a:endParaRPr sz="1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7510" y="3970112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6303" y="1409562"/>
            <a:ext cx="184086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分支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40" dirty="0">
                <a:latin typeface="Arial"/>
                <a:cs typeface="Arial"/>
              </a:rPr>
              <a:t>vs</a:t>
            </a:r>
            <a:r>
              <a:rPr sz="2400" b="1" spc="-20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9894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理解程序的分支结构</a:t>
            </a:r>
          </a:p>
          <a:p>
            <a:pPr marL="277495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理解程序的循环结构</a:t>
            </a:r>
          </a:p>
          <a:p>
            <a:pPr marL="277495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使用</a:t>
            </a:r>
            <a:r>
              <a:rPr spc="80" dirty="0">
                <a:latin typeface="Arial"/>
                <a:cs typeface="Arial"/>
              </a:rPr>
              <a:t>r</a:t>
            </a:r>
            <a:r>
              <a:rPr spc="65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n</a:t>
            </a:r>
            <a:r>
              <a:rPr spc="130" dirty="0">
                <a:latin typeface="Arial"/>
                <a:cs typeface="Arial"/>
              </a:rPr>
              <a:t>do</a:t>
            </a:r>
            <a:r>
              <a:rPr spc="180" dirty="0">
                <a:latin typeface="Arial"/>
                <a:cs typeface="Arial"/>
              </a:rPr>
              <a:t>m</a:t>
            </a:r>
            <a:r>
              <a:rPr dirty="0"/>
              <a:t>模块获得随机数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138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程序的控制结构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50411" y="3956582"/>
            <a:ext cx="5462905" cy="103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7569" indent="-865505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第四周学会利用分支和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循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环控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制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程序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运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行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  <a:spcBef>
                <a:spcPts val="1480"/>
              </a:spcBef>
            </a:pPr>
            <a:r>
              <a:rPr sz="1800" b="1" dirty="0">
                <a:latin typeface="Heiti SC"/>
                <a:cs typeface="Heiti SC"/>
              </a:rPr>
              <a:t>分数好去清华，差点儿去北理，这就是分支！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81671" y="1455419"/>
            <a:ext cx="1560576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05090" y="1917680"/>
            <a:ext cx="1095375" cy="142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6600" b="1" spc="-570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endParaRPr sz="6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圆周率的计算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17260" y="2512239"/>
            <a:ext cx="14605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身体质量指数</a:t>
            </a:r>
            <a:r>
              <a:rPr sz="1400" b="1" spc="100" dirty="0">
                <a:solidFill>
                  <a:srgbClr val="006FC0"/>
                </a:solidFill>
                <a:latin typeface="Arial"/>
                <a:cs typeface="Arial"/>
              </a:rPr>
              <a:t>BMI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05071" y="659891"/>
            <a:ext cx="3183635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507" y="3859140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775" y="1404990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775" y="2026537"/>
            <a:ext cx="4606925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掌握函数的定义和使用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理解函数和递归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PyInstalle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-5" dirty="0">
                <a:latin typeface="Heiti SC"/>
                <a:cs typeface="Heiti SC"/>
              </a:rPr>
              <a:t>模块制作程序小包裹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138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函数和代码复用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0890" y="3930674"/>
            <a:ext cx="3844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第五周学会利用函数重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复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使用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代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878" y="4715028"/>
            <a:ext cx="3684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Heiti SC"/>
                <a:cs typeface="Heiti SC"/>
              </a:rPr>
              <a:t>赛程过半，有趣好玩儿，很容易</a:t>
            </a:r>
            <a:r>
              <a:rPr sz="1800" b="1" dirty="0">
                <a:latin typeface="Heiti SC"/>
                <a:cs typeface="Heiti SC"/>
              </a:rPr>
              <a:t>嘛！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6372" y="1549706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6372" y="2982021"/>
            <a:ext cx="127381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科赫雪花小包裹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600" y="429768"/>
            <a:ext cx="4430267" cy="909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4476" y="2558795"/>
            <a:ext cx="92964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6779" y="1623060"/>
            <a:ext cx="3685031" cy="1123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8938" y="3749513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675" y="1429628"/>
            <a:ext cx="3621404" cy="230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组合数据的处理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集合类型及使用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序列类型及使用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字典类型及使用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ts val="2395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利用</a:t>
            </a:r>
            <a:r>
              <a:rPr sz="2000" b="1" spc="40" dirty="0">
                <a:latin typeface="Arial"/>
                <a:cs typeface="Arial"/>
              </a:rPr>
              <a:t>j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50" dirty="0">
                <a:latin typeface="Arial"/>
                <a:cs typeface="Arial"/>
              </a:rPr>
              <a:t>e</a:t>
            </a:r>
            <a:r>
              <a:rPr sz="2000" b="1" spc="80" dirty="0">
                <a:latin typeface="Arial"/>
                <a:cs typeface="Arial"/>
              </a:rPr>
              <a:t>b</a:t>
            </a:r>
            <a:r>
              <a:rPr sz="2000" b="1" spc="40" dirty="0">
                <a:latin typeface="Arial"/>
                <a:cs typeface="Arial"/>
              </a:rPr>
              <a:t>a</a:t>
            </a:r>
            <a:r>
              <a:rPr sz="2000" b="1" dirty="0">
                <a:latin typeface="Heiti SC"/>
                <a:cs typeface="Heiti SC"/>
              </a:rPr>
              <a:t>模块对中文进行分词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283337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组合数据类型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678" y="4107762"/>
            <a:ext cx="409447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第六周学会用多种方式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处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理一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组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数据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744" y="4737218"/>
            <a:ext cx="4826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《红楼梦》和《水浒传》呢，改改代码来试试？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9866" y="1399465"/>
            <a:ext cx="174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85" dirty="0">
                <a:solidFill>
                  <a:srgbClr val="006FC0"/>
                </a:solidFill>
                <a:latin typeface="Arial"/>
                <a:cs typeface="Arial"/>
              </a:rPr>
              <a:t>Ha</a:t>
            </a:r>
            <a:r>
              <a:rPr sz="1400" b="1" spc="13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400" b="1" spc="2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400" b="1" spc="9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b="1" spc="5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英文词频</a:t>
            </a:r>
            <a:r>
              <a:rPr sz="1400" b="1" spc="-15" dirty="0">
                <a:solidFill>
                  <a:srgbClr val="006FC0"/>
                </a:solidFill>
                <a:latin typeface="Heiti SC"/>
                <a:cs typeface="Heiti SC"/>
              </a:rPr>
              <a:t>统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计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4859" y="207263"/>
            <a:ext cx="1187196" cy="118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0292" y="2481514"/>
            <a:ext cx="450278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Heiti SC"/>
                <a:cs typeface="Heiti SC"/>
              </a:rPr>
              <a:t>司马</a:t>
            </a:r>
            <a:r>
              <a:rPr sz="1400" b="1" dirty="0">
                <a:latin typeface="Heiti SC"/>
                <a:cs typeface="Heiti SC"/>
              </a:rPr>
              <a:t>懿</a:t>
            </a:r>
            <a:r>
              <a:rPr sz="1400" b="1" spc="10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周</a:t>
            </a:r>
            <a:r>
              <a:rPr sz="1400" b="1" spc="10" dirty="0">
                <a:latin typeface="Heiti SC"/>
                <a:cs typeface="Heiti SC"/>
              </a:rPr>
              <a:t>瑜</a:t>
            </a:r>
            <a:r>
              <a:rPr sz="1400" b="1" dirty="0">
                <a:latin typeface="Heiti SC"/>
                <a:cs typeface="Heiti SC"/>
              </a:rPr>
              <a:t>、袁</a:t>
            </a:r>
            <a:r>
              <a:rPr sz="1400" b="1" spc="10" dirty="0">
                <a:latin typeface="Heiti SC"/>
                <a:cs typeface="Heiti SC"/>
              </a:rPr>
              <a:t>绍</a:t>
            </a:r>
            <a:r>
              <a:rPr sz="1400" b="1" spc="15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马</a:t>
            </a:r>
            <a:r>
              <a:rPr sz="1400" b="1" spc="10" dirty="0">
                <a:latin typeface="Heiti SC"/>
                <a:cs typeface="Heiti SC"/>
              </a:rPr>
              <a:t>超</a:t>
            </a:r>
            <a:r>
              <a:rPr sz="1400" b="1" dirty="0">
                <a:latin typeface="Heiti SC"/>
                <a:cs typeface="Heiti SC"/>
              </a:rPr>
              <a:t>、</a:t>
            </a:r>
            <a:r>
              <a:rPr sz="1400" b="1" spc="10" dirty="0">
                <a:latin typeface="Heiti SC"/>
                <a:cs typeface="Heiti SC"/>
              </a:rPr>
              <a:t>魏</a:t>
            </a:r>
            <a:r>
              <a:rPr sz="1400" b="1" dirty="0">
                <a:latin typeface="Heiti SC"/>
                <a:cs typeface="Heiti SC"/>
              </a:rPr>
              <a:t>延、</a:t>
            </a:r>
            <a:r>
              <a:rPr sz="1400" b="1" spc="10" dirty="0">
                <a:latin typeface="Heiti SC"/>
                <a:cs typeface="Heiti SC"/>
              </a:rPr>
              <a:t>黄忠</a:t>
            </a:r>
            <a:r>
              <a:rPr sz="1400" b="1" dirty="0">
                <a:latin typeface="Heiti SC"/>
                <a:cs typeface="Heiti SC"/>
              </a:rPr>
              <a:t>、</a:t>
            </a:r>
            <a:r>
              <a:rPr sz="1400" b="1" spc="15" dirty="0">
                <a:latin typeface="Heiti SC"/>
                <a:cs typeface="Heiti SC"/>
              </a:rPr>
              <a:t>姜</a:t>
            </a:r>
            <a:r>
              <a:rPr sz="1400" b="1" dirty="0">
                <a:latin typeface="Heiti SC"/>
                <a:cs typeface="Heiti SC"/>
              </a:rPr>
              <a:t>维</a:t>
            </a:r>
            <a:r>
              <a:rPr sz="1400" b="1" spc="10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马岱</a:t>
            </a:r>
            <a:r>
              <a:rPr sz="1400" b="1" spc="5" dirty="0">
                <a:latin typeface="Heiti SC"/>
                <a:cs typeface="Heiti SC"/>
              </a:rPr>
              <a:t>、</a:t>
            </a:r>
            <a:endParaRPr sz="1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Heiti SC"/>
                <a:cs typeface="Heiti SC"/>
              </a:rPr>
              <a:t>庞德、孟获、刘表、夏</a:t>
            </a:r>
            <a:r>
              <a:rPr sz="1400" b="1" spc="-10" dirty="0">
                <a:latin typeface="Heiti SC"/>
                <a:cs typeface="Heiti SC"/>
              </a:rPr>
              <a:t>侯</a:t>
            </a:r>
            <a:r>
              <a:rPr sz="1400" b="1" dirty="0">
                <a:latin typeface="Heiti SC"/>
                <a:cs typeface="Heiti SC"/>
              </a:rPr>
              <a:t>惇</a:t>
            </a:r>
            <a:endParaRPr sz="1400" dirty="0">
              <a:latin typeface="Heiti SC"/>
              <a:cs typeface="Heiti SC"/>
            </a:endParaRPr>
          </a:p>
          <a:p>
            <a:pPr marL="2276475">
              <a:lnSpc>
                <a:spcPct val="100000"/>
              </a:lnSpc>
              <a:spcBef>
                <a:spcPts val="1145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《三国演义》人物出场</a:t>
            </a:r>
            <a:r>
              <a:rPr sz="1400" b="1" spc="-15" dirty="0">
                <a:solidFill>
                  <a:srgbClr val="006FC0"/>
                </a:solidFill>
                <a:latin typeface="Heiti SC"/>
                <a:cs typeface="Heiti SC"/>
              </a:rPr>
              <a:t>统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计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0292" y="1841679"/>
            <a:ext cx="34505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隆重发布《三国演义》</a:t>
            </a:r>
            <a:r>
              <a:rPr sz="1400" b="1" spc="-15" dirty="0">
                <a:latin typeface="Heiti SC"/>
                <a:cs typeface="Heiti SC"/>
              </a:rPr>
              <a:t>人</a:t>
            </a:r>
            <a:r>
              <a:rPr sz="1400" b="1" dirty="0">
                <a:latin typeface="Heiti SC"/>
                <a:cs typeface="Heiti SC"/>
              </a:rPr>
              <a:t>物出</a:t>
            </a:r>
            <a:r>
              <a:rPr sz="1400" b="1" spc="-15" dirty="0">
                <a:latin typeface="Heiti SC"/>
                <a:cs typeface="Heiti SC"/>
              </a:rPr>
              <a:t>场</a:t>
            </a:r>
            <a:r>
              <a:rPr sz="1400" b="1" dirty="0">
                <a:latin typeface="Heiti SC"/>
                <a:cs typeface="Heiti SC"/>
              </a:rPr>
              <a:t>顺序</a:t>
            </a:r>
            <a:r>
              <a:rPr sz="1400" b="1" spc="-15" dirty="0">
                <a:latin typeface="Heiti SC"/>
                <a:cs typeface="Heiti SC"/>
              </a:rPr>
              <a:t>前</a:t>
            </a:r>
            <a:r>
              <a:rPr sz="1400" b="1" spc="80" dirty="0">
                <a:latin typeface="Arial"/>
                <a:cs typeface="Arial"/>
              </a:rPr>
              <a:t>20</a:t>
            </a:r>
            <a:r>
              <a:rPr sz="1400" b="1" dirty="0">
                <a:latin typeface="Heiti SC"/>
                <a:cs typeface="Heiti SC"/>
              </a:rPr>
              <a:t>：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135" y="2125216"/>
            <a:ext cx="42983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430" dirty="0">
                <a:latin typeface="Heiti SC"/>
                <a:cs typeface="Heiti SC"/>
              </a:rPr>
              <a:t>曹</a:t>
            </a:r>
            <a:r>
              <a:rPr lang="en-US" altLang="zh-CN" sz="2100" b="1" spc="-532" baseline="-5952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lang="zh-CN" altLang="en-US" sz="1400" b="1" dirty="0">
                <a:latin typeface="Heiti SC"/>
                <a:cs typeface="Heiti SC"/>
              </a:rPr>
              <a:t>操、</a:t>
            </a:r>
            <a:r>
              <a:rPr lang="zh-CN" altLang="en-US" sz="1400" b="1" spc="-630" dirty="0">
                <a:latin typeface="Heiti SC"/>
                <a:cs typeface="Heiti SC"/>
              </a:rPr>
              <a:t>孔</a:t>
            </a:r>
            <a:r>
              <a:rPr lang="en-US" altLang="zh-CN" sz="2100" b="1" spc="-232" baseline="-3968" dirty="0">
                <a:solidFill>
                  <a:srgbClr val="D98430"/>
                </a:solidFill>
                <a:latin typeface="Arial"/>
                <a:cs typeface="Arial"/>
              </a:rPr>
              <a:t>2</a:t>
            </a:r>
            <a:r>
              <a:rPr lang="zh-CN" altLang="en-US" sz="1400" b="1" dirty="0">
                <a:latin typeface="Heiti SC"/>
                <a:cs typeface="Heiti SC"/>
              </a:rPr>
              <a:t>明、</a:t>
            </a:r>
            <a:r>
              <a:rPr lang="zh-CN" altLang="en-US" sz="1400" b="1" spc="-675" dirty="0">
                <a:latin typeface="Heiti SC"/>
                <a:cs typeface="Heiti SC"/>
              </a:rPr>
              <a:t>刘</a:t>
            </a:r>
            <a:r>
              <a:rPr lang="en-US" altLang="zh-CN" sz="2100" b="1" spc="-165" baseline="1984" dirty="0">
                <a:solidFill>
                  <a:srgbClr val="D98430"/>
                </a:solidFill>
                <a:latin typeface="Arial"/>
                <a:cs typeface="Arial"/>
              </a:rPr>
              <a:t>3</a:t>
            </a:r>
            <a:r>
              <a:rPr lang="zh-CN" altLang="en-US" sz="1400" b="1" dirty="0">
                <a:latin typeface="Heiti SC"/>
                <a:cs typeface="Heiti SC"/>
              </a:rPr>
              <a:t>备、</a:t>
            </a:r>
            <a:r>
              <a:rPr lang="zh-CN" altLang="en-US" sz="1400" b="1" spc="-840" dirty="0">
                <a:latin typeface="Heiti SC"/>
                <a:cs typeface="Heiti SC"/>
              </a:rPr>
              <a:t>关</a:t>
            </a:r>
            <a:r>
              <a:rPr lang="en-US" altLang="zh-CN" sz="2100" b="1" spc="89" baseline="3968" dirty="0">
                <a:solidFill>
                  <a:srgbClr val="D98430"/>
                </a:solidFill>
                <a:latin typeface="Arial"/>
                <a:cs typeface="Arial"/>
              </a:rPr>
              <a:t>4</a:t>
            </a:r>
            <a:r>
              <a:rPr lang="zh-CN" altLang="en-US" sz="1400" b="1" spc="-15" dirty="0">
                <a:latin typeface="Heiti SC"/>
                <a:cs typeface="Heiti SC"/>
              </a:rPr>
              <a:t>羽</a:t>
            </a:r>
            <a:r>
              <a:rPr lang="zh-CN" altLang="en-US" sz="1400" b="1" dirty="0">
                <a:latin typeface="Heiti SC"/>
                <a:cs typeface="Heiti SC"/>
              </a:rPr>
              <a:t>、</a:t>
            </a:r>
            <a:r>
              <a:rPr lang="zh-CN" altLang="en-US" sz="1400" b="1" spc="-610" dirty="0">
                <a:latin typeface="Heiti SC"/>
                <a:cs typeface="Heiti SC"/>
              </a:rPr>
              <a:t>张</a:t>
            </a:r>
            <a:r>
              <a:rPr lang="en-US" altLang="zh-CN" sz="2100" b="1" spc="-262" baseline="3968" dirty="0">
                <a:solidFill>
                  <a:srgbClr val="D98430"/>
                </a:solidFill>
                <a:latin typeface="Arial"/>
                <a:cs typeface="Arial"/>
              </a:rPr>
              <a:t>5</a:t>
            </a:r>
            <a:r>
              <a:rPr lang="zh-CN" altLang="en-US" sz="1400" b="1" spc="-15" dirty="0">
                <a:latin typeface="Heiti SC"/>
                <a:cs typeface="Heiti SC"/>
              </a:rPr>
              <a:t>飞</a:t>
            </a:r>
            <a:r>
              <a:rPr lang="zh-CN" altLang="en-US" sz="1400" b="1" dirty="0">
                <a:latin typeface="Heiti SC"/>
                <a:cs typeface="Heiti SC"/>
              </a:rPr>
              <a:t>、</a:t>
            </a:r>
            <a:r>
              <a:rPr sz="1400" b="1" dirty="0" err="1">
                <a:latin typeface="Heiti SC"/>
                <a:cs typeface="Heiti SC"/>
              </a:rPr>
              <a:t>吕</a:t>
            </a:r>
            <a:r>
              <a:rPr sz="1400" b="1" spc="-15" dirty="0" err="1">
                <a:latin typeface="Heiti SC"/>
                <a:cs typeface="Heiti SC"/>
              </a:rPr>
              <a:t>布</a:t>
            </a:r>
            <a:r>
              <a:rPr sz="1400" b="1" dirty="0" err="1">
                <a:latin typeface="Heiti SC"/>
                <a:cs typeface="Heiti SC"/>
              </a:rPr>
              <a:t>、赵</a:t>
            </a:r>
            <a:r>
              <a:rPr sz="1400" b="1" spc="-15" dirty="0" err="1">
                <a:latin typeface="Heiti SC"/>
                <a:cs typeface="Heiti SC"/>
              </a:rPr>
              <a:t>云</a:t>
            </a:r>
            <a:r>
              <a:rPr sz="1400" b="1" dirty="0" err="1">
                <a:latin typeface="Heiti SC"/>
                <a:cs typeface="Heiti SC"/>
              </a:rPr>
              <a:t>、孙</a:t>
            </a:r>
            <a:r>
              <a:rPr sz="1400" b="1" spc="-15" dirty="0" err="1">
                <a:latin typeface="Heiti SC"/>
                <a:cs typeface="Heiti SC"/>
              </a:rPr>
              <a:t>权</a:t>
            </a:r>
            <a:r>
              <a:rPr sz="1400" b="1" dirty="0">
                <a:latin typeface="Heiti SC"/>
                <a:cs typeface="Heiti SC"/>
              </a:rPr>
              <a:t>、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2009" y="491170"/>
            <a:ext cx="305752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Heiti SC"/>
                <a:cs typeface="Heiti SC"/>
              </a:rPr>
              <a:t>真没想</a:t>
            </a:r>
            <a:r>
              <a:rPr sz="1400" b="1" spc="-5" dirty="0">
                <a:latin typeface="Heiti SC"/>
                <a:cs typeface="Heiti SC"/>
              </a:rPr>
              <a:t>到</a:t>
            </a:r>
            <a:r>
              <a:rPr sz="1400" b="1" spc="75" dirty="0">
                <a:latin typeface="Arial"/>
                <a:cs typeface="Arial"/>
              </a:rPr>
              <a:t>Hamlet</a:t>
            </a:r>
            <a:r>
              <a:rPr sz="1400" b="1" spc="-10" dirty="0">
                <a:latin typeface="Heiti SC"/>
                <a:cs typeface="Heiti SC"/>
              </a:rPr>
              <a:t>中</a:t>
            </a:r>
            <a:r>
              <a:rPr sz="1400" b="1" spc="5" dirty="0">
                <a:latin typeface="Heiti SC"/>
                <a:cs typeface="Heiti SC"/>
              </a:rPr>
              <a:t>这</a:t>
            </a:r>
            <a:r>
              <a:rPr sz="1400" b="1" dirty="0">
                <a:latin typeface="Heiti SC"/>
                <a:cs typeface="Heiti SC"/>
              </a:rPr>
              <a:t>个</a:t>
            </a:r>
            <a:r>
              <a:rPr sz="1400" b="1" spc="-10" dirty="0">
                <a:latin typeface="Heiti SC"/>
                <a:cs typeface="Heiti SC"/>
              </a:rPr>
              <a:t>单</a:t>
            </a:r>
            <a:r>
              <a:rPr sz="1400" b="1" spc="5" dirty="0">
                <a:latin typeface="Heiti SC"/>
                <a:cs typeface="Heiti SC"/>
              </a:rPr>
              <a:t>词</a:t>
            </a:r>
            <a:r>
              <a:rPr sz="1400" b="1" dirty="0">
                <a:latin typeface="Heiti SC"/>
                <a:cs typeface="Heiti SC"/>
              </a:rPr>
              <a:t>出</a:t>
            </a:r>
            <a:r>
              <a:rPr sz="1400" b="1" spc="-10" dirty="0">
                <a:latin typeface="Heiti SC"/>
                <a:cs typeface="Heiti SC"/>
              </a:rPr>
              <a:t>现</a:t>
            </a:r>
            <a:r>
              <a:rPr sz="1400" b="1" spc="5" dirty="0">
                <a:latin typeface="Heiti SC"/>
                <a:cs typeface="Heiti SC"/>
              </a:rPr>
              <a:t>最</a:t>
            </a:r>
            <a:r>
              <a:rPr sz="1400" b="1" dirty="0">
                <a:latin typeface="Heiti SC"/>
                <a:cs typeface="Heiti SC"/>
              </a:rPr>
              <a:t>多</a:t>
            </a:r>
            <a:r>
              <a:rPr sz="1400" b="1" spc="2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47559" y="877824"/>
            <a:ext cx="417575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5581" y="917500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AE63A438-8C07-004D-8E8C-30519C9CA109}"/>
              </a:ext>
            </a:extLst>
          </p:cNvPr>
          <p:cNvSpPr/>
          <p:nvPr/>
        </p:nvSpPr>
        <p:spPr>
          <a:xfrm>
            <a:off x="6641224" y="465714"/>
            <a:ext cx="668642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2197" y="2129863"/>
            <a:ext cx="416051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8259" y="2122932"/>
            <a:ext cx="416051" cy="252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0323" y="2116835"/>
            <a:ext cx="416051" cy="252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0488" y="2116835"/>
            <a:ext cx="416052" cy="252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8459" y="2101595"/>
            <a:ext cx="416051" cy="254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9388" y="1609344"/>
            <a:ext cx="2554223" cy="2125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2967" y="3651685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3760" y="1414778"/>
            <a:ext cx="21602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Heiti SC"/>
                <a:cs typeface="Heiti SC"/>
              </a:rPr>
              <a:t>文件和</a:t>
            </a:r>
            <a:r>
              <a:rPr sz="2400" b="1" dirty="0">
                <a:latin typeface="Heiti SC"/>
                <a:cs typeface="Heiti SC"/>
              </a:rPr>
              <a:t>数据处理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355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文件的读写</a:t>
            </a:r>
          </a:p>
          <a:p>
            <a:pPr marL="205104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/>
              <a:t>一二维数据的处理和存储</a:t>
            </a:r>
          </a:p>
          <a:p>
            <a:pPr marL="205104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利</a:t>
            </a:r>
            <a:r>
              <a:rPr spc="-5" dirty="0"/>
              <a:t>用</a:t>
            </a:r>
            <a:r>
              <a:rPr spc="155" dirty="0">
                <a:latin typeface="Arial"/>
                <a:cs typeface="Arial"/>
              </a:rPr>
              <a:t>w</a:t>
            </a:r>
            <a:r>
              <a:rPr spc="110" dirty="0">
                <a:latin typeface="Arial"/>
                <a:cs typeface="Arial"/>
              </a:rPr>
              <a:t>o</a:t>
            </a:r>
            <a:r>
              <a:rPr spc="60" dirty="0">
                <a:latin typeface="Arial"/>
                <a:cs typeface="Arial"/>
              </a:rPr>
              <a:t>r</a:t>
            </a:r>
            <a:r>
              <a:rPr spc="40" dirty="0">
                <a:latin typeface="Arial"/>
                <a:cs typeface="Arial"/>
              </a:rPr>
              <a:t>dclo</a:t>
            </a:r>
            <a:r>
              <a:rPr spc="105" dirty="0">
                <a:latin typeface="Arial"/>
                <a:cs typeface="Arial"/>
              </a:rPr>
              <a:t>u</a:t>
            </a:r>
            <a:r>
              <a:rPr spc="110" dirty="0">
                <a:latin typeface="Arial"/>
                <a:cs typeface="Arial"/>
              </a:rPr>
              <a:t>d</a:t>
            </a:r>
            <a:r>
              <a:rPr dirty="0"/>
              <a:t>库生成词云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4429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7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文件和数据格式化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660" y="4084597"/>
            <a:ext cx="866267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第七周学会更艺术地处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理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一组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数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据以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及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制作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词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云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620135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能够生成词云，也是高手了！好消息，快结课了！</a:t>
            </a:r>
            <a:endParaRPr sz="1800" dirty="0">
              <a:latin typeface="Heiti SC"/>
              <a:cs typeface="Heiti S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23123" y="1482650"/>
            <a:ext cx="1095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自动轨迹绘制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6475" y="3209977"/>
            <a:ext cx="1452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政府工作报告词云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58155" y="161544"/>
            <a:ext cx="1153668" cy="1338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90132" y="699516"/>
            <a:ext cx="365760" cy="216535"/>
          </a:xfrm>
          <a:custGeom>
            <a:avLst/>
            <a:gdLst/>
            <a:ahLst/>
            <a:cxnLst/>
            <a:rect l="l" t="t" r="r" b="b"/>
            <a:pathLst>
              <a:path w="365759" h="216534">
                <a:moveTo>
                  <a:pt x="257556" y="0"/>
                </a:moveTo>
                <a:lnTo>
                  <a:pt x="257556" y="54101"/>
                </a:lnTo>
                <a:lnTo>
                  <a:pt x="0" y="54101"/>
                </a:lnTo>
                <a:lnTo>
                  <a:pt x="0" y="162306"/>
                </a:lnTo>
                <a:lnTo>
                  <a:pt x="257556" y="162306"/>
                </a:lnTo>
                <a:lnTo>
                  <a:pt x="257556" y="216408"/>
                </a:lnTo>
                <a:lnTo>
                  <a:pt x="365760" y="108204"/>
                </a:lnTo>
                <a:lnTo>
                  <a:pt x="25755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7831" y="243840"/>
            <a:ext cx="1554479" cy="1127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1376" y="1995973"/>
            <a:ext cx="3381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课程基本情况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9320" y="3560791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3760" y="1427478"/>
            <a:ext cx="295211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dirty="0">
                <a:latin typeface="Heiti SC"/>
                <a:cs typeface="Heiti SC"/>
              </a:rPr>
              <a:t>之禅与方法学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355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自顶向下和自底向上</a:t>
            </a:r>
          </a:p>
          <a:p>
            <a:pPr marL="205104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/>
              <a:t>计算思</a:t>
            </a:r>
            <a:r>
              <a:rPr dirty="0"/>
              <a:t>维</a:t>
            </a:r>
            <a:r>
              <a:rPr spc="465" dirty="0">
                <a:latin typeface="Arial"/>
                <a:cs typeface="Arial"/>
              </a:rPr>
              <a:t>/</a:t>
            </a:r>
            <a:r>
              <a:rPr spc="-5" dirty="0"/>
              <a:t>计算生态</a:t>
            </a:r>
            <a:r>
              <a:rPr spc="465" dirty="0">
                <a:latin typeface="Arial"/>
                <a:cs typeface="Arial"/>
              </a:rPr>
              <a:t>/</a:t>
            </a:r>
            <a:r>
              <a:rPr dirty="0"/>
              <a:t>用户体</a:t>
            </a:r>
            <a:r>
              <a:rPr spc="-10" dirty="0"/>
              <a:t>验</a:t>
            </a:r>
            <a:r>
              <a:rPr spc="-90" dirty="0"/>
              <a:t>…</a:t>
            </a:r>
          </a:p>
          <a:p>
            <a:pPr marL="205104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利</a:t>
            </a:r>
            <a:r>
              <a:rPr spc="-5" dirty="0"/>
              <a:t>用</a:t>
            </a:r>
            <a:r>
              <a:rPr spc="-3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s</a:t>
            </a:r>
            <a:r>
              <a:rPr dirty="0"/>
              <a:t>库整理操作系统文件夹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313817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程序设计方法学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4022" y="4092523"/>
            <a:ext cx="6609715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第八周学会编程的入门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级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内功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心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法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3853179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编程有套路，原来该这样！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40726" y="3126411"/>
            <a:ext cx="1095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体育竞技分析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29163" y="534353"/>
            <a:ext cx="4543044" cy="208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184" y="3467954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6199" y="1412365"/>
            <a:ext cx="3680460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Heiti SC"/>
                <a:cs typeface="Heiti SC"/>
              </a:rPr>
              <a:t>更广阔</a:t>
            </a:r>
            <a:r>
              <a:rPr sz="2400" b="1" dirty="0">
                <a:latin typeface="Heiti SC"/>
                <a:cs typeface="Heiti SC"/>
              </a:rPr>
              <a:t>的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dirty="0">
                <a:latin typeface="Heiti SC"/>
                <a:cs typeface="Heiti SC"/>
              </a:rPr>
              <a:t>天地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从数据处理到人工智能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199" y="2619755"/>
            <a:ext cx="36804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 err="1">
                <a:latin typeface="Heiti SC"/>
                <a:cs typeface="Heiti SC"/>
              </a:rPr>
              <a:t>从人机交互到艺术设</a:t>
            </a:r>
            <a:r>
              <a:rPr sz="2400" b="1" dirty="0" err="1">
                <a:latin typeface="Heiti SC"/>
                <a:cs typeface="Heiti SC"/>
              </a:rPr>
              <a:t>计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90" dirty="0" smtClean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469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lang="en-US" altLang="zh-CN"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 科学计算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9845" y="3559862"/>
            <a:ext cx="7991475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0060" algn="r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玫瑰花绘制</a:t>
            </a:r>
            <a:endParaRPr sz="1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1664" y="1331975"/>
            <a:ext cx="120091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69328" y="2877110"/>
            <a:ext cx="18084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霍兰德人格分析雷达图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46164" y="749808"/>
            <a:ext cx="2295144" cy="1927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184" y="3467954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6199" y="1412365"/>
            <a:ext cx="3680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err="1">
                <a:latin typeface="Heiti SC"/>
                <a:cs typeface="Heiti SC"/>
              </a:rPr>
              <a:t>更广阔</a:t>
            </a:r>
            <a:r>
              <a:rPr sz="2400" b="1" dirty="0" err="1">
                <a:latin typeface="Heiti SC"/>
                <a:cs typeface="Heiti SC"/>
              </a:rPr>
              <a:t>的</a:t>
            </a:r>
            <a:r>
              <a:rPr sz="2400" b="1" spc="65" dirty="0" err="1">
                <a:latin typeface="Arial"/>
                <a:cs typeface="Arial"/>
              </a:rPr>
              <a:t>Pyt</a:t>
            </a:r>
            <a:r>
              <a:rPr sz="2400" b="1" spc="75" dirty="0" err="1">
                <a:latin typeface="Arial"/>
                <a:cs typeface="Arial"/>
              </a:rPr>
              <a:t>h</a:t>
            </a:r>
            <a:r>
              <a:rPr sz="2400" b="1" spc="95" dirty="0" err="1">
                <a:latin typeface="Arial"/>
                <a:cs typeface="Arial"/>
              </a:rPr>
              <a:t>on</a:t>
            </a:r>
            <a:r>
              <a:rPr sz="2400" b="1" dirty="0" err="1" smtClean="0">
                <a:latin typeface="Heiti SC"/>
                <a:cs typeface="Heiti SC"/>
              </a:rPr>
              <a:t>天地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199" y="2619755"/>
            <a:ext cx="3680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 smtClean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 smtClean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从</a:t>
            </a:r>
            <a:r>
              <a:rPr sz="2400" b="1" spc="240" dirty="0">
                <a:latin typeface="Arial"/>
                <a:cs typeface="Arial"/>
              </a:rPr>
              <a:t>W</a:t>
            </a:r>
            <a:r>
              <a:rPr sz="2400" b="1" spc="90" dirty="0">
                <a:latin typeface="Arial"/>
                <a:cs typeface="Arial"/>
              </a:rPr>
              <a:t>eb</a:t>
            </a:r>
            <a:r>
              <a:rPr sz="2400" b="1" dirty="0">
                <a:latin typeface="Heiti SC"/>
                <a:cs typeface="Heiti SC"/>
              </a:rPr>
              <a:t>解析到网络空间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lang="en-US" altLang="zh-CN" sz="2400" b="1" spc="135" dirty="0" smtClean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lang="zh-CN" altLang="en-US" sz="2400" b="1" dirty="0" smtClean="0">
                <a:solidFill>
                  <a:srgbClr val="006FC0"/>
                </a:solidFill>
                <a:latin typeface="Heiti SC"/>
                <a:cs typeface="Heiti SC"/>
              </a:rPr>
              <a:t>章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lang="zh-CN" altLang="en-US" sz="2400" b="1" spc="65" dirty="0" smtClean="0">
                <a:solidFill>
                  <a:srgbClr val="006FC0"/>
                </a:solidFill>
                <a:latin typeface="Arial"/>
                <a:cs typeface="Arial"/>
              </a:rPr>
              <a:t>网络爬虫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9845" y="3559862"/>
            <a:ext cx="7991475" cy="121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0060" algn="r">
              <a:lnSpc>
                <a:spcPct val="100000"/>
              </a:lnSpc>
            </a:pPr>
            <a:r>
              <a:rPr lang="en-US" altLang="zh-CN" sz="1400" b="1" dirty="0" smtClean="0">
                <a:solidFill>
                  <a:srgbClr val="006FC0"/>
                </a:solidFill>
                <a:latin typeface="Heiti SC"/>
                <a:cs typeface="Heiti SC"/>
              </a:rPr>
              <a:t>Web spider</a:t>
            </a:r>
          </a:p>
          <a:p>
            <a:pPr marR="1750060" algn="r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dirty="0" smtClean="0">
                <a:solidFill>
                  <a:srgbClr val="D98430"/>
                </a:solidFill>
                <a:latin typeface="Heiti SC"/>
                <a:cs typeface="Heiti SC"/>
              </a:rPr>
              <a:t>第</a:t>
            </a:r>
            <a:r>
              <a:rPr lang="en-US" altLang="zh-CN" sz="2000" b="1" dirty="0" smtClean="0">
                <a:solidFill>
                  <a:srgbClr val="D98430"/>
                </a:solidFill>
                <a:latin typeface="Heiti SC"/>
                <a:cs typeface="Heiti SC"/>
              </a:rPr>
              <a:t>10</a:t>
            </a:r>
            <a:r>
              <a:rPr sz="2000" b="1" dirty="0" smtClean="0">
                <a:solidFill>
                  <a:srgbClr val="D98430"/>
                </a:solidFill>
                <a:latin typeface="Heiti SC"/>
                <a:cs typeface="Heiti SC"/>
              </a:rPr>
              <a:t>周看到更广阔的</a:t>
            </a:r>
            <a:r>
              <a:rPr sz="2000" b="1" spc="-30" dirty="0">
                <a:solidFill>
                  <a:srgbClr val="D98430"/>
                </a:solidFill>
                <a:latin typeface="Arial"/>
                <a:cs typeface="Arial"/>
              </a:rPr>
              <a:t>P</a:t>
            </a:r>
            <a:r>
              <a:rPr sz="2000" b="1" spc="80" dirty="0">
                <a:solidFill>
                  <a:srgbClr val="D98430"/>
                </a:solidFill>
                <a:latin typeface="Arial"/>
                <a:cs typeface="Arial"/>
              </a:rPr>
              <a:t>yth</a:t>
            </a:r>
            <a:r>
              <a:rPr sz="2000" b="1" spc="95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D9843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计算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生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态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10" t="4372" b="377"/>
          <a:stretch/>
        </p:blipFill>
        <p:spPr>
          <a:xfrm>
            <a:off x="4648200" y="342587"/>
            <a:ext cx="3887608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课程定位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926" y="1696575"/>
            <a:ext cx="7647274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面向编程零基础并体现大学水平的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语言入门课程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零基础</a:t>
            </a:r>
            <a:r>
              <a:rPr sz="2400" b="1" dirty="0">
                <a:latin typeface="Heiti SC"/>
                <a:cs typeface="Heiti SC"/>
              </a:rPr>
              <a:t>：语言程序设计入门课程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大学水平</a:t>
            </a:r>
            <a:r>
              <a:rPr sz="2400" b="1" dirty="0">
                <a:latin typeface="Heiti SC"/>
                <a:cs typeface="Heiti SC"/>
              </a:rPr>
              <a:t>：围绕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基础语法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dirty="0">
                <a:latin typeface="Heiti SC"/>
                <a:cs typeface="Heiti SC"/>
              </a:rPr>
              <a:t>的体系化内容讲解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：全球最流行、产业最急需的程序设计语言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课程内容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229" y="1729249"/>
            <a:ext cx="7857490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完整讲解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基础语法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并适度扩展讲解若干常用模块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  <a:spcBef>
                <a:spcPts val="183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套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基础语法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全体系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个常用的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程序设计模块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lang="zh-CN" altLang="en-US" sz="2400" b="1" spc="140" dirty="0" smtClean="0">
                <a:latin typeface="Arial"/>
                <a:cs typeface="Arial"/>
              </a:rPr>
              <a:t>若干</a:t>
            </a:r>
            <a:r>
              <a:rPr sz="2400" b="1" dirty="0" err="1" smtClean="0">
                <a:latin typeface="Heiti SC"/>
                <a:cs typeface="Heiti SC"/>
              </a:rPr>
              <a:t>个优秀的</a:t>
            </a:r>
            <a:r>
              <a:rPr sz="2400" b="1" dirty="0" err="1">
                <a:latin typeface="Arial"/>
                <a:cs typeface="Arial"/>
              </a:rPr>
              <a:t>P</a:t>
            </a:r>
            <a:r>
              <a:rPr sz="2400" b="1" spc="5" dirty="0" err="1">
                <a:latin typeface="Arial"/>
                <a:cs typeface="Arial"/>
              </a:rPr>
              <a:t>y</a:t>
            </a:r>
            <a:r>
              <a:rPr sz="2400" b="1" spc="190" dirty="0" err="1">
                <a:latin typeface="Arial"/>
                <a:cs typeface="Arial"/>
              </a:rPr>
              <a:t>t</a:t>
            </a:r>
            <a:r>
              <a:rPr sz="2400" b="1" spc="75" dirty="0" err="1">
                <a:latin typeface="Arial"/>
                <a:cs typeface="Arial"/>
              </a:rPr>
              <a:t>h</a:t>
            </a:r>
            <a:r>
              <a:rPr sz="2400" b="1" spc="85" dirty="0" err="1">
                <a:latin typeface="Arial"/>
                <a:cs typeface="Arial"/>
              </a:rPr>
              <a:t>o</a:t>
            </a:r>
            <a:r>
              <a:rPr sz="2400" b="1" spc="100" dirty="0" err="1">
                <a:latin typeface="Arial"/>
                <a:cs typeface="Arial"/>
              </a:rPr>
              <a:t>n</a:t>
            </a:r>
            <a:r>
              <a:rPr sz="2400" b="1" dirty="0" err="1">
                <a:latin typeface="Heiti SC"/>
                <a:cs typeface="Heiti SC"/>
              </a:rPr>
              <a:t>程序实践案例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学习建议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194" y="1496314"/>
            <a:ext cx="789559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线上线下相结合、手机电脑相结合、长短时间相结合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线上线下：线上看视频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做练习、线下读教材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看资料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手机电脑：视频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作业用手机、编程实践用电脑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长短时间：视频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作业用零碎短时间、编程用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小时长时间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学习建议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2410" y="1521477"/>
            <a:ext cx="504279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紧跟进度不掉队、课后实践多训练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2348484"/>
            <a:ext cx="1923287" cy="10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0335" y="3303439"/>
            <a:ext cx="3779865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实践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学习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235" dirty="0">
                <a:latin typeface="Times New Roman"/>
                <a:cs typeface="Times New Roman"/>
              </a:rPr>
              <a:t>p</a:t>
            </a:r>
            <a:r>
              <a:rPr sz="1800" spc="175" dirty="0">
                <a:latin typeface="Times New Roman"/>
                <a:cs typeface="Times New Roman"/>
              </a:rPr>
              <a:t>y</a:t>
            </a:r>
            <a:r>
              <a:rPr sz="1800" spc="505" dirty="0">
                <a:latin typeface="Times New Roman"/>
                <a:cs typeface="Times New Roman"/>
              </a:rPr>
              <a:t>th</a:t>
            </a:r>
            <a:r>
              <a:rPr sz="1800" spc="265" dirty="0">
                <a:latin typeface="Times New Roman"/>
                <a:cs typeface="Times New Roman"/>
              </a:rPr>
              <a:t>o</a:t>
            </a:r>
            <a:r>
              <a:rPr sz="1800" spc="270" dirty="0">
                <a:latin typeface="Times New Roman"/>
                <a:cs typeface="Times New Roman"/>
              </a:rPr>
              <a:t>n</a:t>
            </a:r>
            <a:r>
              <a:rPr sz="1800" spc="130" dirty="0">
                <a:latin typeface="Times New Roman"/>
                <a:cs typeface="Times New Roman"/>
              </a:rPr>
              <a:t>12</a:t>
            </a:r>
            <a:r>
              <a:rPr sz="1800" spc="135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736847"/>
            <a:ext cx="1923287" cy="271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6540" y="4361384"/>
            <a:ext cx="2096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60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ython</a:t>
            </a:r>
            <a:r>
              <a:rPr sz="1800" spc="0" dirty="0">
                <a:latin typeface="Arial"/>
                <a:cs typeface="Arial"/>
              </a:rPr>
              <a:t>1</a:t>
            </a:r>
            <a:r>
              <a:rPr sz="1800" spc="50" dirty="0">
                <a:latin typeface="Arial"/>
                <a:cs typeface="Arial"/>
              </a:rPr>
              <a:t>23</a:t>
            </a:r>
            <a:r>
              <a:rPr sz="1800" spc="-75" dirty="0">
                <a:latin typeface="Arial"/>
                <a:cs typeface="Arial"/>
              </a:rPr>
              <a:t>.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283" y="4361384"/>
            <a:ext cx="28035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45" dirty="0">
                <a:latin typeface="Arial"/>
                <a:cs typeface="Arial"/>
                <a:hlinkClick r:id="rId7"/>
              </a:rPr>
              <a:t>ww</a:t>
            </a:r>
            <a:r>
              <a:rPr sz="1800" spc="-95" dirty="0">
                <a:latin typeface="Arial"/>
                <a:cs typeface="Arial"/>
                <a:hlinkClick r:id="rId7"/>
              </a:rPr>
              <a:t>w</a:t>
            </a:r>
            <a:r>
              <a:rPr sz="1800" spc="-75" dirty="0">
                <a:latin typeface="Arial"/>
                <a:cs typeface="Arial"/>
                <a:hlinkClick r:id="rId7"/>
              </a:rPr>
              <a:t>.</a:t>
            </a:r>
            <a:r>
              <a:rPr sz="1800" spc="40" dirty="0">
                <a:latin typeface="Arial"/>
                <a:cs typeface="Arial"/>
                <a:hlinkClick r:id="rId7"/>
              </a:rPr>
              <a:t>i</a:t>
            </a:r>
            <a:r>
              <a:rPr sz="1800" spc="-65" dirty="0">
                <a:latin typeface="Arial"/>
                <a:cs typeface="Arial"/>
                <a:hlinkClick r:id="rId7"/>
              </a:rPr>
              <a:t>c</a:t>
            </a:r>
            <a:r>
              <a:rPr sz="1800" spc="-45" dirty="0">
                <a:latin typeface="Arial"/>
                <a:cs typeface="Arial"/>
                <a:hlinkClick r:id="rId7"/>
              </a:rPr>
              <a:t>o</a:t>
            </a:r>
            <a:r>
              <a:rPr sz="1800" spc="-40" dirty="0">
                <a:latin typeface="Arial"/>
                <a:cs typeface="Arial"/>
                <a:hlinkClick r:id="rId7"/>
              </a:rPr>
              <a:t>u</a:t>
            </a:r>
            <a:r>
              <a:rPr sz="1800" spc="20" dirty="0">
                <a:latin typeface="Arial"/>
                <a:cs typeface="Arial"/>
                <a:hlinkClick r:id="rId7"/>
              </a:rPr>
              <a:t>r</a:t>
            </a:r>
            <a:r>
              <a:rPr sz="1800" spc="-90" dirty="0">
                <a:latin typeface="Arial"/>
                <a:cs typeface="Arial"/>
                <a:hlinkClick r:id="rId7"/>
              </a:rPr>
              <a:t>s</a:t>
            </a:r>
            <a:r>
              <a:rPr sz="1800" spc="-60" dirty="0">
                <a:latin typeface="Arial"/>
                <a:cs typeface="Arial"/>
                <a:hlinkClick r:id="rId7"/>
              </a:rPr>
              <a:t>e</a:t>
            </a:r>
            <a:r>
              <a:rPr sz="1800" spc="25" dirty="0">
                <a:latin typeface="Arial"/>
                <a:cs typeface="Arial"/>
                <a:hlinkClick r:id="rId7"/>
              </a:rPr>
              <a:t>1</a:t>
            </a:r>
            <a:r>
              <a:rPr sz="1800" spc="50" dirty="0">
                <a:latin typeface="Arial"/>
                <a:cs typeface="Arial"/>
                <a:hlinkClick r:id="rId7"/>
              </a:rPr>
              <a:t>6</a:t>
            </a:r>
            <a:r>
              <a:rPr sz="1800" spc="35" dirty="0">
                <a:latin typeface="Arial"/>
                <a:cs typeface="Arial"/>
                <a:hlinkClick r:id="rId7"/>
              </a:rPr>
              <a:t>3</a:t>
            </a:r>
            <a:r>
              <a:rPr sz="1800" spc="-75" dirty="0">
                <a:latin typeface="Arial"/>
                <a:cs typeface="Arial"/>
                <a:hlinkClick r:id="rId7"/>
              </a:rPr>
              <a:t>.</a:t>
            </a:r>
            <a:r>
              <a:rPr sz="1800" spc="-40" dirty="0">
                <a:latin typeface="Arial"/>
                <a:cs typeface="Arial"/>
                <a:hlinkClick r:id="rId7"/>
              </a:rPr>
              <a:t>o</a:t>
            </a:r>
            <a:r>
              <a:rPr sz="1800" spc="-20" dirty="0">
                <a:latin typeface="Arial"/>
                <a:cs typeface="Arial"/>
                <a:hlinkClick r:id="rId7"/>
              </a:rPr>
              <a:t>r</a:t>
            </a:r>
            <a:r>
              <a:rPr sz="1800" spc="-70" dirty="0">
                <a:latin typeface="Arial"/>
                <a:cs typeface="Arial"/>
                <a:hlinkClick r:id="rId7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267" y="2296667"/>
            <a:ext cx="1292745" cy="1173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4356" y="676802"/>
            <a:ext cx="45764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实践、认识、再实践、再认识</a:t>
            </a:r>
            <a:r>
              <a:rPr sz="2400" b="1" spc="-85" dirty="0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680" y="1352550"/>
            <a:ext cx="7183120" cy="295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这就是辩证唯物论的全部认识论，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这就是辩证唯物论的知行统一观。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609340">
              <a:lnSpc>
                <a:spcPct val="100000"/>
              </a:lnSpc>
            </a:pPr>
            <a:r>
              <a:rPr sz="2400" b="1" spc="185" dirty="0">
                <a:latin typeface="Arial"/>
                <a:cs typeface="Arial"/>
              </a:rPr>
              <a:t>—</a:t>
            </a:r>
            <a:r>
              <a:rPr sz="2400" b="1" spc="190" dirty="0">
                <a:latin typeface="Arial"/>
                <a:cs typeface="Arial"/>
              </a:rPr>
              <a:t>—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毛泽东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《实践论》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139190">
              <a:lnSpc>
                <a:spcPct val="100000"/>
              </a:lnSpc>
            </a:pPr>
            <a:r>
              <a:rPr sz="4400" b="1" spc="10" dirty="0">
                <a:solidFill>
                  <a:srgbClr val="006FC0"/>
                </a:solidFill>
                <a:latin typeface="Kaiti SC"/>
                <a:cs typeface="Kaiti SC"/>
              </a:rPr>
              <a:t>实践</a:t>
            </a:r>
            <a:r>
              <a:rPr sz="4400" b="1" dirty="0">
                <a:solidFill>
                  <a:srgbClr val="006FC0"/>
                </a:solidFill>
                <a:latin typeface="Kaiti SC"/>
                <a:cs typeface="Kaiti SC"/>
              </a:rPr>
              <a:t>、实</a:t>
            </a:r>
            <a:r>
              <a:rPr sz="4400" b="1" spc="-15" dirty="0">
                <a:solidFill>
                  <a:srgbClr val="006FC0"/>
                </a:solidFill>
                <a:latin typeface="Kaiti SC"/>
                <a:cs typeface="Kaiti SC"/>
              </a:rPr>
              <a:t>践</a:t>
            </a:r>
            <a:r>
              <a:rPr sz="4400" b="1" dirty="0">
                <a:solidFill>
                  <a:srgbClr val="006FC0"/>
                </a:solidFill>
                <a:latin typeface="Kaiti SC"/>
                <a:cs typeface="Kaiti SC"/>
              </a:rPr>
              <a:t>、实践</a:t>
            </a:r>
            <a:endParaRPr sz="4400" dirty="0">
              <a:latin typeface="Kaiti SC"/>
              <a:cs typeface="Ka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2010" y="1996859"/>
            <a:ext cx="3381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课程内容导学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7458" y="2303830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课程内容概述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655</Words>
  <Application>Microsoft Office PowerPoint</Application>
  <PresentationFormat>全屏显示(16:9)</PresentationFormat>
  <Paragraphs>185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Andale Mono</vt:lpstr>
      <vt:lpstr>Arial Unicode MS</vt:lpstr>
      <vt:lpstr>Heiti SC</vt:lpstr>
      <vt:lpstr>Kaiti SC</vt:lpstr>
      <vt:lpstr>等线</vt:lpstr>
      <vt:lpstr>宋体</vt:lpstr>
      <vt:lpstr>Arial</vt:lpstr>
      <vt:lpstr>Calibri</vt:lpstr>
      <vt:lpstr>Courier New</vt:lpstr>
      <vt:lpstr>Microsoft Sans Serif</vt:lpstr>
      <vt:lpstr>Times New Roman</vt:lpstr>
      <vt:lpstr>Wingdings</vt:lpstr>
      <vt:lpstr>Office Theme</vt:lpstr>
      <vt:lpstr>PowerPoint 演示文稿</vt:lpstr>
      <vt:lpstr>Python语言程序设计</vt:lpstr>
      <vt:lpstr>课程定位</vt:lpstr>
      <vt:lpstr>课程内容</vt:lpstr>
      <vt:lpstr>学习建议</vt:lpstr>
      <vt:lpstr>学习建议</vt:lpstr>
      <vt:lpstr>实践、认识、再实践、再认识……</vt:lpstr>
      <vt:lpstr>Python语言程序设计</vt:lpstr>
      <vt:lpstr>课程内容概述</vt:lpstr>
      <vt:lpstr>课程内容设计</vt:lpstr>
      <vt:lpstr>课程内容设计</vt:lpstr>
      <vt:lpstr>课程内容渐进式体验</vt:lpstr>
      <vt:lpstr>第1章 Python基本语法元素</vt:lpstr>
      <vt:lpstr>第2章 Python基本图形绘制</vt:lpstr>
      <vt:lpstr>第3章 基本数据类型</vt:lpstr>
      <vt:lpstr>第4章 程序的控制结构</vt:lpstr>
      <vt:lpstr>第5章 函数和代码复用</vt:lpstr>
      <vt:lpstr>第6章 组合数据类型</vt:lpstr>
      <vt:lpstr>第7章 文件和数据格式化</vt:lpstr>
      <vt:lpstr>第8章 程序设计方法学</vt:lpstr>
      <vt:lpstr>第9章 科学计算</vt:lpstr>
      <vt:lpstr>第10章 网络爬虫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yxp</cp:lastModifiedBy>
  <cp:revision>21</cp:revision>
  <dcterms:created xsi:type="dcterms:W3CDTF">2020-08-13T23:10:10Z</dcterms:created>
  <dcterms:modified xsi:type="dcterms:W3CDTF">2020-09-14T08:16:16Z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2020-08-13T00:00:00Z</vt:filetime>
  </property>
  <property fmtid="{D5CDD505-2E9C-101B-9397-08002B2CF9AE}" pid="3" name="Creator">
    <vt:lpwstr>Acrobat Pro 15.7.20033</vt:lpwstr>
  </property>
  <property fmtid="{D5CDD505-2E9C-101B-9397-08002B2CF9AE}" pid="4" name="LastSaved">
    <vt:filetime>2020-08-13T00:00:00Z</vt:filetime>
  </property>
</Properties>
</file>