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74" r:id="rId3"/>
    <p:sldId id="260" r:id="rId4"/>
    <p:sldId id="261" r:id="rId5"/>
    <p:sldId id="443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44" r:id="rId29"/>
    <p:sldId id="446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11" r:id="rId46"/>
    <p:sldId id="312" r:id="rId47"/>
    <p:sldId id="336" r:id="rId48"/>
    <p:sldId id="337" r:id="rId49"/>
    <p:sldId id="338" r:id="rId50"/>
    <p:sldId id="339" r:id="rId51"/>
    <p:sldId id="340" r:id="rId52"/>
    <p:sldId id="341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34" r:id="rId6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1375" autoAdjust="0"/>
  </p:normalViewPr>
  <p:slideViewPr>
    <p:cSldViewPr>
      <p:cViewPr varScale="1">
        <p:scale>
          <a:sx n="134" d="100"/>
          <a:sy n="134" d="100"/>
        </p:scale>
        <p:origin x="24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15" d="100"/>
          <a:sy n="215" d="100"/>
        </p:scale>
        <p:origin x="15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2200-904E-465B-80BA-6A42D4CF620D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4F5F-FD03-4DF0-BB87-3F1F23568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2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计算机的内涵本质是计算，即数据符合设计者的有规则的演算</a:t>
            </a:r>
            <a:endParaRPr lang="en-US" altLang="zh-CN" dirty="0" smtClean="0"/>
          </a:p>
          <a:p>
            <a:r>
              <a:rPr lang="zh-CN" altLang="en-US" dirty="0" smtClean="0"/>
              <a:t>其中数据在哪里，对应了内存中的数据，当然也有持久化的低速磁盘上的数据</a:t>
            </a:r>
            <a:endParaRPr lang="en-US" altLang="zh-CN" dirty="0" smtClean="0"/>
          </a:p>
          <a:p>
            <a:r>
              <a:rPr lang="zh-CN" altLang="en-US" dirty="0" smtClean="0"/>
              <a:t>加载到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中来实现指令计算</a:t>
            </a:r>
            <a:endParaRPr lang="en-US" altLang="zh-CN" dirty="0" smtClean="0"/>
          </a:p>
          <a:p>
            <a:r>
              <a:rPr lang="zh-CN" altLang="en-US" dirty="0" smtClean="0"/>
              <a:t>那么必然提出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个问题，程序的本质即为 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4F5F-FD03-4DF0-BB87-3F1F23568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4F5F-FD03-4DF0-BB87-3F1F23568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基本符合摩尔定律，是个经验规律，并不是形而上的规律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4F5F-FD03-4DF0-BB87-3F1F23568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什么是编译语言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4F5F-FD03-4DF0-BB87-3F1F23568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9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计算机的发展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60" y="1601840"/>
            <a:ext cx="7943215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计算机的发展参照摩尔定律，表现为指数方式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当今世界，唯一长达</a:t>
            </a:r>
            <a:r>
              <a:rPr sz="2400" b="1" spc="140" dirty="0">
                <a:latin typeface="Arial"/>
                <a:cs typeface="Arial"/>
              </a:rPr>
              <a:t>50</a:t>
            </a:r>
            <a:r>
              <a:rPr sz="2400" b="1" dirty="0">
                <a:latin typeface="Heiti SC"/>
                <a:cs typeface="Heiti SC"/>
              </a:rPr>
              <a:t>年有效且按照指数发展的技术领域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计算机深刻改变人类社会，甚至可能改变人类本身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可预见的未</a:t>
            </a:r>
            <a:r>
              <a:rPr sz="2400" b="1" dirty="0">
                <a:latin typeface="Heiti SC"/>
                <a:cs typeface="Heiti SC"/>
              </a:rPr>
              <a:t>来</a:t>
            </a:r>
            <a:r>
              <a:rPr sz="2400" b="1" spc="135" dirty="0">
                <a:latin typeface="Arial"/>
                <a:cs typeface="Arial"/>
              </a:rPr>
              <a:t>30</a:t>
            </a:r>
            <a:r>
              <a:rPr sz="2400" b="1" spc="-5" dirty="0">
                <a:latin typeface="Heiti SC"/>
                <a:cs typeface="Heiti SC"/>
              </a:rPr>
              <a:t>年，摩尔定律还将持续有效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程序设计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047" y="1601840"/>
            <a:ext cx="7868284" cy="3229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13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程序设计是</a:t>
            </a:r>
            <a:r>
              <a:rPr sz="2400" b="1" dirty="0">
                <a:solidFill>
                  <a:srgbClr val="FF0000"/>
                </a:solidFill>
                <a:latin typeface="Heiti SC"/>
                <a:cs typeface="Heiti SC"/>
              </a:rPr>
              <a:t>计算机可编程性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的体现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程序设计，亦称编程，深度应用计算机的主要手段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程序设计已经成为当今社会需求量最大的职业技能之一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很多岗位都将被计算机程序接管，程序设计将是生存技能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程序设计语言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046" y="1601840"/>
            <a:ext cx="8131353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03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程序设计语言是一种用于交</a:t>
            </a:r>
            <a:r>
              <a:rPr sz="2400" b="1" spc="5" dirty="0">
                <a:solidFill>
                  <a:srgbClr val="006FC0"/>
                </a:solidFill>
                <a:latin typeface="Heiti SC"/>
                <a:cs typeface="Heiti SC"/>
              </a:rPr>
              <a:t>互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交流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的人造语言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程序设计语言，亦称编程语言，程序设计的具体实现方式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编程语言相比自然语言更简单、更严谨、更精确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编程语言主要用于人类和计算机之间的交互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程序设计语言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8248" y="1601840"/>
            <a:ext cx="8190230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89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编程语言种类很多，但生命力强劲的却不多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编程语言有超过</a:t>
            </a:r>
            <a:r>
              <a:rPr sz="2400" b="1" spc="140" dirty="0">
                <a:latin typeface="Arial"/>
                <a:cs typeface="Arial"/>
              </a:rPr>
              <a:t>600</a:t>
            </a:r>
            <a:r>
              <a:rPr sz="2400" b="1" dirty="0">
                <a:latin typeface="Heiti SC"/>
                <a:cs typeface="Heiti SC"/>
              </a:rPr>
              <a:t>种，绝大部分都不再被使用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C</a:t>
            </a:r>
            <a:r>
              <a:rPr sz="2400" b="1" dirty="0">
                <a:latin typeface="Heiti SC"/>
                <a:cs typeface="Heiti SC"/>
              </a:rPr>
              <a:t>语言诞生于</a:t>
            </a:r>
            <a:r>
              <a:rPr sz="2400" b="1" spc="140" dirty="0">
                <a:latin typeface="Arial"/>
                <a:cs typeface="Arial"/>
              </a:rPr>
              <a:t>1972</a:t>
            </a:r>
            <a:r>
              <a:rPr sz="2400" b="1" dirty="0">
                <a:latin typeface="Heiti SC"/>
                <a:cs typeface="Heiti SC"/>
              </a:rPr>
              <a:t>年，它是第一个被广泛使用的编程语言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spc="-5" dirty="0">
                <a:latin typeface="Heiti SC"/>
                <a:cs typeface="Heiti SC"/>
              </a:rPr>
              <a:t>语言诞生</a:t>
            </a:r>
            <a:r>
              <a:rPr sz="2400" b="1" dirty="0">
                <a:latin typeface="Heiti SC"/>
                <a:cs typeface="Heiti SC"/>
              </a:rPr>
              <a:t>于</a:t>
            </a:r>
            <a:r>
              <a:rPr sz="2400" b="1" spc="135" dirty="0">
                <a:latin typeface="Arial"/>
                <a:cs typeface="Arial"/>
              </a:rPr>
              <a:t>199</a:t>
            </a:r>
            <a:r>
              <a:rPr sz="2400" b="1" spc="140" dirty="0">
                <a:latin typeface="Arial"/>
                <a:cs typeface="Arial"/>
              </a:rPr>
              <a:t>0</a:t>
            </a:r>
            <a:r>
              <a:rPr sz="2400" b="1" spc="-5" dirty="0">
                <a:latin typeface="Heiti SC"/>
                <a:cs typeface="Heiti SC"/>
              </a:rPr>
              <a:t>年，它是最流行最好用的编程语言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编译和解释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编程语言的执行方式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114" y="1601840"/>
            <a:ext cx="8203286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计算机执行源程序的两种方式：编译和解释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源代码：采用某种编程语言编写的计算机程序，人类可读</a:t>
            </a:r>
            <a:endParaRPr sz="2400" dirty="0">
              <a:latin typeface="Heiti SC"/>
              <a:cs typeface="Heiti SC"/>
            </a:endParaRPr>
          </a:p>
          <a:p>
            <a:pPr marL="1027430">
              <a:lnSpc>
                <a:spcPct val="100000"/>
              </a:lnSpc>
              <a:spcBef>
                <a:spcPts val="1660"/>
              </a:spcBef>
            </a:pPr>
            <a:r>
              <a:rPr sz="2000" b="1" dirty="0">
                <a:latin typeface="Heiti SC"/>
                <a:cs typeface="Heiti SC"/>
              </a:rPr>
              <a:t>例如：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-35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s</a:t>
            </a:r>
            <a:r>
              <a:rPr sz="2000" b="1" spc="75" dirty="0">
                <a:latin typeface="Arial"/>
                <a:cs typeface="Arial"/>
              </a:rPr>
              <a:t>u</a:t>
            </a:r>
            <a:r>
              <a:rPr sz="2000" b="1" spc="25" dirty="0">
                <a:latin typeface="Arial"/>
                <a:cs typeface="Arial"/>
              </a:rPr>
              <a:t>l</a:t>
            </a:r>
            <a:r>
              <a:rPr sz="2000" b="1" spc="160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2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+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目标代码：计算机可直接执行</a:t>
            </a:r>
            <a:r>
              <a:rPr sz="2400" b="1" spc="5" dirty="0">
                <a:latin typeface="Heiti SC"/>
                <a:cs typeface="Heiti SC"/>
              </a:rPr>
              <a:t>，</a:t>
            </a:r>
            <a:r>
              <a:rPr sz="2400" b="1" dirty="0">
                <a:latin typeface="Heiti SC"/>
                <a:cs typeface="Heiti SC"/>
              </a:rPr>
              <a:t>人类不可读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专家除</a:t>
            </a:r>
            <a:r>
              <a:rPr sz="2400" b="1" spc="-5" dirty="0">
                <a:latin typeface="Heiti SC"/>
                <a:cs typeface="Heiti SC"/>
              </a:rPr>
              <a:t>外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例如：</a:t>
            </a:r>
            <a:r>
              <a:rPr sz="2000" b="1" spc="120" dirty="0">
                <a:latin typeface="Arial"/>
                <a:cs typeface="Arial"/>
              </a:rPr>
              <a:t>11010010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00111011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5855" y="1855594"/>
            <a:ext cx="5404104" cy="2179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编译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7864" y="1601840"/>
            <a:ext cx="595693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将源代码</a:t>
            </a:r>
            <a:r>
              <a:rPr sz="2400" b="1" dirty="0">
                <a:solidFill>
                  <a:srgbClr val="FF0000"/>
                </a:solidFill>
                <a:latin typeface="Heiti SC"/>
                <a:cs typeface="Heiti SC"/>
              </a:rPr>
              <a:t>一次性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转换成目标代码的过程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5020" y="4562280"/>
            <a:ext cx="40229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执行编译过程的程序叫</a:t>
            </a:r>
            <a:r>
              <a:rPr sz="2000" b="1" spc="-10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编译器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289" y="2581082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源代码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5473" y="2573599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Heiti SC"/>
                <a:cs typeface="Heiti SC"/>
              </a:rPr>
              <a:t>目标代码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6916" y="2588702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编译器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1352" y="3670498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Heiti SC"/>
                <a:cs typeface="Heiti SC"/>
              </a:rPr>
              <a:t>程序输入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801" y="3663757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结果输出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1978" y="3678743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程序执行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1855594"/>
            <a:ext cx="5840789" cy="242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解释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5890" y="1601840"/>
            <a:ext cx="709991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将源代码逐条转换成目标代码同时逐条运行的过程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0150" y="3702162"/>
            <a:ext cx="4387850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程序输入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sz="2000" b="1" spc="5" dirty="0">
                <a:latin typeface="Heiti SC"/>
                <a:cs typeface="Heiti SC"/>
              </a:rPr>
              <a:t>执行解释过程的程序叫</a:t>
            </a:r>
            <a:r>
              <a:rPr sz="2000" b="1" spc="-10" dirty="0">
                <a:latin typeface="Heiti SC"/>
                <a:cs typeface="Heiti SC"/>
              </a:rPr>
              <a:t>作</a:t>
            </a:r>
            <a:r>
              <a:rPr sz="2000" b="1" spc="5" dirty="0">
                <a:latin typeface="Heiti SC"/>
                <a:cs typeface="Heiti SC"/>
              </a:rPr>
              <a:t>解释器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0479" y="2582606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源代码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0115" y="3144962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解释器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4829" y="3141025"/>
            <a:ext cx="8362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结果输出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271" y="1241577"/>
            <a:ext cx="7659751" cy="2308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06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编译和解释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010" y="3557903"/>
            <a:ext cx="8647989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编译：一次性翻译，之后不再需要源代码（类似英文翻译）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解释：每次程序运行时随翻译随执行（类似实时的同声传译）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" y="1898136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源代码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6285" y="1892929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目标代码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9369" y="1903343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编译器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1457" y="2665343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程序输入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621" y="2660136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结果输出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9522" y="2670804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程序执行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1625" y="1874143"/>
            <a:ext cx="482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Heiti SC"/>
                <a:cs typeface="Heiti SC"/>
              </a:rPr>
              <a:t>源代码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0344" y="2277358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解释器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6059" y="2676265"/>
            <a:ext cx="636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程序输入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5517" y="2274564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Heiti SC"/>
                <a:cs typeface="Heiti SC"/>
              </a:rPr>
              <a:t>结果输出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8239" y="1467927"/>
            <a:ext cx="920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5" dirty="0">
                <a:solidFill>
                  <a:srgbClr val="C00000"/>
                </a:solidFill>
                <a:latin typeface="Arial"/>
                <a:cs typeface="Arial"/>
              </a:rPr>
              <a:t>comp</a:t>
            </a:r>
            <a:r>
              <a:rPr sz="1600" b="1" spc="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b="1" spc="1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600" b="1" spc="3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b="1" spc="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5578" y="1844990"/>
            <a:ext cx="11252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b="1" spc="4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600" b="1" spc="1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b="1" spc="65" dirty="0">
                <a:solidFill>
                  <a:srgbClr val="C00000"/>
                </a:solidFill>
                <a:latin typeface="Arial"/>
                <a:cs typeface="Arial"/>
              </a:rPr>
              <a:t>rp</a:t>
            </a:r>
            <a:r>
              <a:rPr sz="1600" b="1" spc="30" dirty="0">
                <a:solidFill>
                  <a:srgbClr val="C00000"/>
                </a:solidFill>
                <a:latin typeface="Arial"/>
                <a:cs typeface="Arial"/>
              </a:rPr>
              <a:t>re</a:t>
            </a:r>
            <a:r>
              <a:rPr sz="1600" b="1" spc="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spc="9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b="1" spc="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静态语言和脚本语言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60" y="1601840"/>
            <a:ext cx="7412940" cy="31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根据执行方式不同，编程语言分为两类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静态语言：使用编译执行的编程语言</a:t>
            </a:r>
            <a:endParaRPr sz="2400" dirty="0">
              <a:latin typeface="Heiti SC"/>
              <a:cs typeface="Heiti SC"/>
            </a:endParaRPr>
          </a:p>
          <a:p>
            <a:pPr marL="1027430">
              <a:lnSpc>
                <a:spcPct val="100000"/>
              </a:lnSpc>
              <a:spcBef>
                <a:spcPts val="1660"/>
              </a:spcBef>
            </a:pPr>
            <a:r>
              <a:rPr sz="2000" b="1" spc="50" dirty="0">
                <a:latin typeface="Arial"/>
                <a:cs typeface="Arial"/>
              </a:rPr>
              <a:t>C/</a:t>
            </a:r>
            <a:r>
              <a:rPr sz="2000" b="1" spc="70" dirty="0">
                <a:latin typeface="Arial"/>
                <a:cs typeface="Arial"/>
              </a:rPr>
              <a:t>C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spc="355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语言、</a:t>
            </a:r>
            <a:r>
              <a:rPr sz="2000" b="1" spc="-190" dirty="0">
                <a:latin typeface="Arial"/>
                <a:cs typeface="Arial"/>
              </a:rPr>
              <a:t>J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dirty="0">
                <a:latin typeface="Heiti SC"/>
                <a:cs typeface="Heiti SC"/>
              </a:rPr>
              <a:t>语言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 err="1" smtClean="0">
                <a:latin typeface="Heiti SC"/>
                <a:cs typeface="Heiti SC"/>
              </a:rPr>
              <a:t>脚本语言</a:t>
            </a:r>
            <a:r>
              <a:rPr lang="zh-CN" altLang="en-US" sz="2400" b="1" dirty="0" smtClean="0">
                <a:latin typeface="Heiti SC"/>
                <a:cs typeface="Heiti SC"/>
              </a:rPr>
              <a:t>（动态语言）</a:t>
            </a:r>
            <a:r>
              <a:rPr sz="2400" b="1" dirty="0" smtClean="0">
                <a:latin typeface="Heiti SC"/>
                <a:cs typeface="Heiti SC"/>
              </a:rPr>
              <a:t>：</a:t>
            </a:r>
            <a:r>
              <a:rPr sz="2400" b="1" dirty="0" err="1" smtClean="0">
                <a:latin typeface="Heiti SC"/>
                <a:cs typeface="Heiti SC"/>
              </a:rPr>
              <a:t>使用解释执行的编程语言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2000" b="1" spc="65" dirty="0">
                <a:latin typeface="Arial"/>
                <a:cs typeface="Arial"/>
              </a:rPr>
              <a:t>Pytho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语言、</a:t>
            </a:r>
            <a:r>
              <a:rPr sz="2000" b="1" spc="-204" dirty="0">
                <a:latin typeface="Arial"/>
                <a:cs typeface="Arial"/>
              </a:rPr>
              <a:t>J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-140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90" dirty="0">
                <a:latin typeface="Arial"/>
                <a:cs typeface="Arial"/>
              </a:rPr>
              <a:t>p</a:t>
            </a:r>
            <a:r>
              <a:rPr sz="2000" b="1" spc="160" dirty="0">
                <a:latin typeface="Arial"/>
                <a:cs typeface="Arial"/>
              </a:rPr>
              <a:t>t</a:t>
            </a:r>
            <a:r>
              <a:rPr sz="2000" b="1" dirty="0">
                <a:latin typeface="Heiti SC"/>
                <a:cs typeface="Heiti SC"/>
              </a:rPr>
              <a:t>语言</a:t>
            </a:r>
            <a:r>
              <a:rPr sz="2000" b="1" spc="-10" dirty="0">
                <a:latin typeface="Heiti SC"/>
                <a:cs typeface="Heiti SC"/>
              </a:rPr>
              <a:t>、</a:t>
            </a:r>
            <a:r>
              <a:rPr sz="2000" b="1" spc="85" dirty="0">
                <a:latin typeface="Arial"/>
                <a:cs typeface="Arial"/>
              </a:rPr>
              <a:t>P</a:t>
            </a:r>
            <a:r>
              <a:rPr sz="2000" b="1" spc="80" dirty="0">
                <a:latin typeface="Arial"/>
                <a:cs typeface="Arial"/>
              </a:rPr>
              <a:t>H</a:t>
            </a:r>
            <a:r>
              <a:rPr sz="2000" b="1" spc="-30" dirty="0">
                <a:latin typeface="Arial"/>
                <a:cs typeface="Arial"/>
              </a:rPr>
              <a:t>P</a:t>
            </a:r>
            <a:r>
              <a:rPr sz="2000" b="1" dirty="0">
                <a:latin typeface="Heiti SC"/>
                <a:cs typeface="Heiti SC"/>
              </a:rPr>
              <a:t>语言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322" y="1996859"/>
            <a:ext cx="450278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程序设计基本方法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静态语言和脚本语言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1276350"/>
            <a:ext cx="7641540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执行方式不同，优势各有不同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latin typeface="Heiti SC"/>
                <a:cs typeface="Heiti SC"/>
              </a:rPr>
              <a:t>静态语言：编译器一次性生成目标代码，</a:t>
            </a:r>
            <a:r>
              <a:rPr sz="2400" b="1" dirty="0" err="1" smtClean="0">
                <a:latin typeface="Heiti SC"/>
                <a:cs typeface="Heiti SC"/>
              </a:rPr>
              <a:t>优化更充分</a:t>
            </a:r>
            <a:r>
              <a:rPr lang="zh-CN" altLang="en-US" sz="2400" b="1" dirty="0" smtClean="0">
                <a:latin typeface="Heiti SC"/>
                <a:cs typeface="Heiti SC"/>
              </a:rPr>
              <a:t>，</a:t>
            </a:r>
            <a:r>
              <a:rPr lang="zh-CN" altLang="en-US" sz="2400" b="1" dirty="0" smtClean="0">
                <a:latin typeface="Heiti SC"/>
                <a:cs typeface="Heiti SC"/>
              </a:rPr>
              <a:t>可以在编译期间就扫除很多代码的语法问题</a:t>
            </a:r>
            <a:endParaRPr sz="2400" dirty="0">
              <a:latin typeface="Heiti SC"/>
              <a:cs typeface="Heiti SC"/>
            </a:endParaRPr>
          </a:p>
          <a:p>
            <a:pPr marL="1027430">
              <a:lnSpc>
                <a:spcPct val="100000"/>
              </a:lnSpc>
              <a:spcBef>
                <a:spcPts val="1660"/>
              </a:spcBef>
            </a:pPr>
            <a:r>
              <a:rPr sz="2000" b="1" dirty="0" err="1" smtClean="0">
                <a:solidFill>
                  <a:srgbClr val="FF0000"/>
                </a:solidFill>
                <a:latin typeface="Heiti SC"/>
                <a:cs typeface="Heiti SC"/>
              </a:rPr>
              <a:t>程序运行速度更快</a:t>
            </a:r>
            <a:r>
              <a:rPr lang="zh-CN" altLang="en-US" sz="2000" b="1" dirty="0" smtClean="0">
                <a:solidFill>
                  <a:srgbClr val="FF0000"/>
                </a:solidFill>
                <a:latin typeface="Heiti SC"/>
                <a:cs typeface="Heiti SC"/>
              </a:rPr>
              <a:t>，最重要的是可以编写超大型复杂程序</a:t>
            </a:r>
            <a:endParaRPr sz="2000" dirty="0">
              <a:solidFill>
                <a:srgbClr val="FF000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脚本语言：执行程序时需要源代码，维护更灵活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2000" b="1" dirty="0" err="1">
                <a:latin typeface="Heiti SC"/>
                <a:cs typeface="Heiti SC"/>
              </a:rPr>
              <a:t>源代码</a:t>
            </a:r>
            <a:r>
              <a:rPr sz="2000" b="1" spc="5" dirty="0" err="1">
                <a:latin typeface="Heiti SC"/>
                <a:cs typeface="Heiti SC"/>
              </a:rPr>
              <a:t>在维护</a:t>
            </a:r>
            <a:r>
              <a:rPr sz="2000" b="1" spc="-5" dirty="0" err="1">
                <a:latin typeface="Heiti SC"/>
                <a:cs typeface="Heiti SC"/>
              </a:rPr>
              <a:t>灵</a:t>
            </a:r>
            <a:r>
              <a:rPr sz="2000" b="1" spc="5" dirty="0" err="1">
                <a:latin typeface="Heiti SC"/>
                <a:cs typeface="Heiti SC"/>
              </a:rPr>
              <a:t>活、</a:t>
            </a:r>
            <a:r>
              <a:rPr sz="2000" b="1" spc="-5" dirty="0" err="1" smtClean="0">
                <a:latin typeface="Heiti SC"/>
                <a:cs typeface="Heiti SC"/>
              </a:rPr>
              <a:t>跨</a:t>
            </a:r>
            <a:r>
              <a:rPr sz="2000" b="1" spc="-10" dirty="0" err="1" smtClean="0">
                <a:latin typeface="Heiti SC"/>
                <a:cs typeface="Heiti SC"/>
              </a:rPr>
              <a:t>多</a:t>
            </a:r>
            <a:r>
              <a:rPr sz="2000" b="1" spc="5" dirty="0" err="1" smtClean="0">
                <a:latin typeface="Heiti SC"/>
                <a:cs typeface="Heiti SC"/>
              </a:rPr>
              <a:t>个操</a:t>
            </a:r>
            <a:r>
              <a:rPr sz="2000" b="1" spc="-15" dirty="0" err="1" smtClean="0">
                <a:latin typeface="Heiti SC"/>
                <a:cs typeface="Heiti SC"/>
              </a:rPr>
              <a:t>作</a:t>
            </a:r>
            <a:r>
              <a:rPr sz="2000" b="1" spc="5" dirty="0" err="1" smtClean="0">
                <a:latin typeface="Heiti SC"/>
                <a:cs typeface="Heiti SC"/>
              </a:rPr>
              <a:t>系统</a:t>
            </a:r>
            <a:r>
              <a:rPr sz="2000" b="1" spc="-15" dirty="0" err="1" smtClean="0">
                <a:latin typeface="Heiti SC"/>
                <a:cs typeface="Heiti SC"/>
              </a:rPr>
              <a:t>平</a:t>
            </a:r>
            <a:r>
              <a:rPr sz="2000" b="1" spc="5" dirty="0" err="1" smtClean="0">
                <a:latin typeface="Heiti SC"/>
                <a:cs typeface="Heiti SC"/>
              </a:rPr>
              <a:t>台</a:t>
            </a:r>
            <a:r>
              <a:rPr lang="zh-CN" altLang="en-US" sz="2000" b="1" spc="5" dirty="0" smtClean="0">
                <a:latin typeface="Heiti SC"/>
                <a:cs typeface="Heiti SC"/>
              </a:rPr>
              <a:t>，很适合编写功能简单的程序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5033" y="2303830"/>
            <a:ext cx="37750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275" dirty="0">
                <a:latin typeface="Arial"/>
                <a:cs typeface="Arial"/>
              </a:rPr>
              <a:t>tho</a:t>
            </a:r>
            <a:r>
              <a:rPr spc="325" dirty="0">
                <a:latin typeface="Arial"/>
                <a:cs typeface="Arial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语言概述</a:t>
            </a:r>
          </a:p>
        </p:txBody>
      </p:sp>
    </p:spTree>
    <p:extLst>
      <p:ext uri="{BB962C8B-B14F-4D97-AF65-F5344CB8AC3E}">
        <p14:creationId xmlns:p14="http://schemas.microsoft.com/office/powerpoint/2010/main" val="242222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844296"/>
            <a:ext cx="4607052" cy="136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148" y="2809676"/>
            <a:ext cx="8381365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100"/>
              </a:lnSpc>
              <a:tabLst>
                <a:tab pos="1289685" algn="l"/>
              </a:tabLst>
            </a:pP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65" dirty="0">
                <a:latin typeface="Arial"/>
                <a:cs typeface="Arial"/>
              </a:rPr>
              <a:t>[`</a:t>
            </a:r>
            <a:r>
              <a:rPr sz="2400" b="1" spc="100" dirty="0">
                <a:latin typeface="Arial"/>
                <a:cs typeface="Arial"/>
              </a:rPr>
              <a:t>p</a:t>
            </a:r>
            <a:r>
              <a:rPr sz="2400" b="1" spc="45" dirty="0">
                <a:latin typeface="Arial"/>
                <a:cs typeface="Arial"/>
              </a:rPr>
              <a:t>ai</a:t>
            </a:r>
            <a:r>
              <a:rPr sz="2400" b="1" spc="5" dirty="0">
                <a:latin typeface="Heiti SC"/>
                <a:cs typeface="Heiti SC"/>
              </a:rPr>
              <a:t>θ</a:t>
            </a:r>
            <a:r>
              <a:rPr sz="2400" b="1" spc="-235" dirty="0">
                <a:latin typeface="Menlo"/>
                <a:cs typeface="Menlo"/>
              </a:rPr>
              <a:t>ə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，</a:t>
            </a:r>
            <a:r>
              <a:rPr sz="2400" b="1" dirty="0">
                <a:latin typeface="Heiti SC"/>
                <a:cs typeface="Heiti SC"/>
              </a:rPr>
              <a:t>译</a:t>
            </a:r>
            <a:r>
              <a:rPr sz="2400" b="1" spc="-5" dirty="0">
                <a:latin typeface="Heiti SC"/>
                <a:cs typeface="Heiti SC"/>
              </a:rPr>
              <a:t>为“蟒蛇</a:t>
            </a:r>
            <a:r>
              <a:rPr sz="2400" b="1" dirty="0">
                <a:latin typeface="Heiti SC"/>
                <a:cs typeface="Heiti SC"/>
              </a:rPr>
              <a:t>” 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语言拥有者</a:t>
            </a:r>
            <a:r>
              <a:rPr sz="2400" b="1" spc="-10" dirty="0">
                <a:latin typeface="Heiti SC"/>
                <a:cs typeface="Heiti SC"/>
              </a:rPr>
              <a:t>是</a:t>
            </a:r>
            <a:r>
              <a:rPr sz="2400" b="1" spc="75" dirty="0">
                <a:latin typeface="Arial"/>
                <a:cs typeface="Arial"/>
              </a:rPr>
              <a:t>Py</a:t>
            </a:r>
            <a:r>
              <a:rPr sz="2400" b="1" spc="4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hon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</a:t>
            </a:r>
            <a:r>
              <a:rPr sz="2400" b="1" spc="-75" dirty="0">
                <a:latin typeface="Arial"/>
                <a:cs typeface="Arial"/>
              </a:rPr>
              <a:t>o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0" dirty="0">
                <a:latin typeface="Arial"/>
                <a:cs typeface="Arial"/>
              </a:rPr>
              <a:t>twar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Fou</a:t>
            </a:r>
            <a:r>
              <a:rPr sz="2400" b="1" spc="45" dirty="0">
                <a:latin typeface="Arial"/>
                <a:cs typeface="Arial"/>
              </a:rPr>
              <a:t>n</a:t>
            </a:r>
            <a:r>
              <a:rPr sz="2400" b="1" spc="50" dirty="0">
                <a:latin typeface="Arial"/>
                <a:cs typeface="Arial"/>
              </a:rPr>
              <a:t>dation(PSF)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PS</a:t>
            </a:r>
            <a:r>
              <a:rPr sz="2400" b="1" spc="-95" dirty="0">
                <a:latin typeface="Arial"/>
                <a:cs typeface="Arial"/>
              </a:rPr>
              <a:t>F</a:t>
            </a:r>
            <a:r>
              <a:rPr sz="2400" b="1" dirty="0">
                <a:latin typeface="Heiti SC"/>
                <a:cs typeface="Heiti SC"/>
              </a:rPr>
              <a:t>是非盈利组织，致力于保</a:t>
            </a:r>
            <a:r>
              <a:rPr sz="2400" b="1" spc="-10" dirty="0">
                <a:latin typeface="Heiti SC"/>
                <a:cs typeface="Heiti SC"/>
              </a:rPr>
              <a:t>护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语言开放、开源和发展</a:t>
            </a:r>
            <a:endParaRPr sz="24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79506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180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275" dirty="0">
                <a:latin typeface="Arial"/>
                <a:cs typeface="Arial"/>
              </a:rPr>
              <a:t>tho</a:t>
            </a:r>
            <a:r>
              <a:rPr spc="325" dirty="0">
                <a:latin typeface="Arial"/>
                <a:cs typeface="Arial"/>
              </a:rPr>
              <a:t>n</a:t>
            </a:r>
            <a:r>
              <a:rPr spc="-5" dirty="0">
                <a:latin typeface="Arial Unicode MS"/>
                <a:cs typeface="Arial Unicode MS"/>
              </a:rPr>
              <a:t>语言的诞生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8788" y="1815608"/>
            <a:ext cx="3070225" cy="268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050"/>
              </a:lnSpc>
            </a:pPr>
            <a:r>
              <a:rPr sz="2800" b="1" spc="-5" dirty="0">
                <a:latin typeface="Times New Roman"/>
                <a:cs typeface="Times New Roman"/>
              </a:rPr>
              <a:t>Gui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 va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Ros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um Pyt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spc="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Heiti SC"/>
                <a:cs typeface="Heiti SC"/>
              </a:rPr>
              <a:t>语言创立者</a:t>
            </a:r>
            <a:endParaRPr sz="2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800" b="1" spc="-5" dirty="0">
                <a:latin typeface="Times New Roman"/>
                <a:cs typeface="Times New Roman"/>
              </a:rPr>
              <a:t>2002</a:t>
            </a:r>
            <a:r>
              <a:rPr sz="2800" b="1" spc="-10" dirty="0">
                <a:latin typeface="Heiti SC"/>
                <a:cs typeface="Heiti SC"/>
              </a:rPr>
              <a:t>年</a:t>
            </a:r>
            <a:r>
              <a:rPr sz="2800" b="1" spc="-5" dirty="0">
                <a:latin typeface="Heiti SC"/>
                <a:cs typeface="Heiti SC"/>
              </a:rPr>
              <a:t>，</a:t>
            </a:r>
            <a:r>
              <a:rPr sz="2800" b="1" spc="-5" dirty="0">
                <a:latin typeface="Times New Roman"/>
                <a:cs typeface="Times New Roman"/>
              </a:rPr>
              <a:t>Pyth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2008</a:t>
            </a:r>
            <a:r>
              <a:rPr sz="2800" b="1" spc="-5" dirty="0">
                <a:latin typeface="Heiti SC"/>
                <a:cs typeface="Heiti SC"/>
              </a:rPr>
              <a:t>年，</a:t>
            </a:r>
            <a:r>
              <a:rPr sz="2800" b="1" spc="-5" dirty="0">
                <a:latin typeface="Times New Roman"/>
                <a:cs typeface="Times New Roman"/>
              </a:rPr>
              <a:t>Pyt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3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8071" y="1356360"/>
            <a:ext cx="3241548" cy="3500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9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84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608" y="312420"/>
            <a:ext cx="8522970" cy="4455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1805" y="4803595"/>
            <a:ext cx="1886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Monty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10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tho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Heiti SC"/>
                <a:cs typeface="Heiti SC"/>
              </a:rPr>
              <a:t>组合</a:t>
            </a:r>
            <a:endParaRPr sz="18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20894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336854"/>
            <a:ext cx="7816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0" dirty="0">
                <a:solidFill>
                  <a:srgbClr val="8A4442"/>
                </a:solidFill>
                <a:latin typeface="Arial"/>
                <a:cs typeface="Arial"/>
              </a:rPr>
              <a:t>I</a:t>
            </a:r>
            <a:r>
              <a:rPr sz="1550" spc="-195" dirty="0">
                <a:solidFill>
                  <a:srgbClr val="8A4442"/>
                </a:solidFill>
                <a:latin typeface="Arial"/>
                <a:cs typeface="Arial"/>
              </a:rPr>
              <a:t>t</a:t>
            </a:r>
            <a:r>
              <a:rPr sz="2050" spc="-1805" dirty="0">
                <a:solidFill>
                  <a:srgbClr val="8A4442"/>
                </a:solidFill>
                <a:latin typeface="Kai"/>
                <a:cs typeface="Kai"/>
              </a:rPr>
              <a:t>’</a:t>
            </a:r>
            <a:r>
              <a:rPr sz="1650" spc="170" dirty="0">
                <a:solidFill>
                  <a:srgbClr val="8A4442"/>
                </a:solidFill>
                <a:latin typeface="Times New Roman"/>
                <a:cs typeface="Times New Roman"/>
              </a:rPr>
              <a:t>s</a:t>
            </a:r>
            <a:r>
              <a:rPr sz="1650" dirty="0">
                <a:solidFill>
                  <a:srgbClr val="8A4442"/>
                </a:solidFill>
                <a:latin typeface="Times New Roman"/>
                <a:cs typeface="Times New Roman"/>
              </a:rPr>
              <a:t> </a:t>
            </a:r>
            <a:r>
              <a:rPr sz="1650" spc="120" dirty="0">
                <a:solidFill>
                  <a:srgbClr val="8A4442"/>
                </a:solidFill>
                <a:latin typeface="Times New Roman"/>
                <a:cs typeface="Times New Roman"/>
              </a:rPr>
              <a:t> </a:t>
            </a:r>
            <a:r>
              <a:rPr sz="850" spc="1970" dirty="0">
                <a:solidFill>
                  <a:srgbClr val="8A4442"/>
                </a:solidFill>
                <a:latin typeface="Kai"/>
                <a:cs typeface="Kai"/>
              </a:rPr>
              <a:t>．</a:t>
            </a:r>
            <a:endParaRPr sz="850">
              <a:latin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267653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844296"/>
            <a:ext cx="4607052" cy="136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630" y="2899780"/>
            <a:ext cx="8742045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</a:pP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语言是一个由编程牛人领导设计并开发的编程语言 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spc="-5" dirty="0">
                <a:latin typeface="Heiti SC"/>
                <a:cs typeface="Heiti SC"/>
              </a:rPr>
              <a:t>语言是一个有开放、开源精神的编程语言 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语言应用于火星探测、搜索引</a:t>
            </a:r>
            <a:r>
              <a:rPr sz="2400" b="1" spc="-10" dirty="0">
                <a:latin typeface="Heiti SC"/>
                <a:cs typeface="Heiti SC"/>
              </a:rPr>
              <a:t>擎</a:t>
            </a:r>
            <a:r>
              <a:rPr sz="2400" b="1" dirty="0">
                <a:latin typeface="Heiti SC"/>
                <a:cs typeface="Heiti SC"/>
              </a:rPr>
              <a:t>、引力波分析等众多领域</a:t>
            </a:r>
            <a:endParaRPr sz="24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85209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5226" y="1996859"/>
            <a:ext cx="58371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 err="1">
                <a:latin typeface="Arial"/>
                <a:cs typeface="Arial"/>
              </a:rPr>
              <a:t>P</a:t>
            </a:r>
            <a:r>
              <a:rPr sz="4400" spc="-45" dirty="0" err="1">
                <a:latin typeface="Arial"/>
                <a:cs typeface="Arial"/>
              </a:rPr>
              <a:t>y</a:t>
            </a:r>
            <a:r>
              <a:rPr sz="4400" spc="325" dirty="0" err="1">
                <a:latin typeface="Arial"/>
                <a:cs typeface="Arial"/>
              </a:rPr>
              <a:t>thon</a:t>
            </a:r>
            <a:r>
              <a:rPr sz="4400" dirty="0" err="1" smtClean="0">
                <a:latin typeface="Arial Unicode MS"/>
                <a:cs typeface="Arial Unicode MS"/>
              </a:rPr>
              <a:t>开发</a:t>
            </a:r>
            <a:r>
              <a:rPr lang="zh-CN" altLang="en-US" sz="4400" dirty="0">
                <a:latin typeface="Arial Unicode MS"/>
                <a:cs typeface="Arial Unicode MS"/>
              </a:rPr>
              <a:t>双</a:t>
            </a:r>
            <a:r>
              <a:rPr sz="4400" dirty="0" err="1" smtClean="0">
                <a:latin typeface="Arial Unicode MS"/>
                <a:cs typeface="Arial Unicode MS"/>
              </a:rPr>
              <a:t>环境配置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06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84365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</a:t>
            </a:r>
            <a:r>
              <a:rPr sz="3200" spc="229" dirty="0">
                <a:latin typeface="Arial"/>
                <a:cs typeface="Arial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开发环境配置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6732" y="1589835"/>
            <a:ext cx="3639820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0" dirty="0" smtClean="0">
                <a:latin typeface="Arial"/>
                <a:cs typeface="Arial"/>
              </a:rPr>
              <a:t>Pyth</a:t>
            </a:r>
            <a:r>
              <a:rPr sz="2000" b="1" spc="80" dirty="0" smtClean="0">
                <a:latin typeface="Arial"/>
                <a:cs typeface="Arial"/>
              </a:rPr>
              <a:t>o</a:t>
            </a:r>
            <a:r>
              <a:rPr sz="2000" b="1" spc="75" dirty="0" smtClean="0">
                <a:latin typeface="Arial"/>
                <a:cs typeface="Arial"/>
              </a:rPr>
              <a:t>n</a:t>
            </a:r>
            <a:r>
              <a:rPr lang="en-US" sz="2000" b="1" dirty="0" smtClean="0">
                <a:latin typeface="Heiti SC"/>
                <a:cs typeface="Heiti SC"/>
              </a:rPr>
              <a:t> </a:t>
            </a:r>
            <a:r>
              <a:rPr lang="en-US" altLang="zh-CN" sz="2000" b="1" dirty="0" smtClean="0">
                <a:latin typeface="Heiti SC"/>
                <a:cs typeface="Heiti SC"/>
              </a:rPr>
              <a:t>windows</a:t>
            </a:r>
            <a:r>
              <a:rPr lang="zh-CN" altLang="en-US" sz="2000" b="1" dirty="0" smtClean="0">
                <a:latin typeface="Heiti SC"/>
                <a:cs typeface="Heiti SC"/>
              </a:rPr>
              <a:t>环境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20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0" dirty="0" smtClean="0">
                <a:latin typeface="Arial"/>
                <a:cs typeface="Arial"/>
              </a:rPr>
              <a:t>Pyth</a:t>
            </a:r>
            <a:r>
              <a:rPr sz="2000" b="1" spc="80" dirty="0" smtClean="0">
                <a:latin typeface="Arial"/>
                <a:cs typeface="Arial"/>
              </a:rPr>
              <a:t>o</a:t>
            </a:r>
            <a:r>
              <a:rPr sz="2000" b="1" spc="75" dirty="0" smtClean="0">
                <a:latin typeface="Arial"/>
                <a:cs typeface="Arial"/>
              </a:rPr>
              <a:t>n</a:t>
            </a:r>
            <a:r>
              <a:rPr lang="en-US" sz="2000" b="1" dirty="0" smtClean="0">
                <a:latin typeface="Heiti SC"/>
                <a:cs typeface="Heiti SC"/>
              </a:rPr>
              <a:t> </a:t>
            </a:r>
            <a:r>
              <a:rPr lang="en-US" altLang="zh-CN" sz="2000" b="1" dirty="0" err="1" smtClean="0">
                <a:latin typeface="Heiti SC"/>
                <a:cs typeface="Heiti SC"/>
              </a:rPr>
              <a:t>linux</a:t>
            </a:r>
            <a:r>
              <a:rPr lang="zh-CN" altLang="en-US" sz="2000" b="1" dirty="0" smtClean="0">
                <a:latin typeface="Heiti SC"/>
                <a:cs typeface="Heiti SC"/>
              </a:rPr>
              <a:t>环境</a:t>
            </a:r>
            <a:endParaRPr lang="en-US" altLang="zh-CN" sz="2000" b="1" dirty="0" smtClean="0">
              <a:latin typeface="Heiti SC"/>
              <a:cs typeface="Heiti SC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endParaRPr lang="en-US" sz="2000" b="1" dirty="0">
              <a:latin typeface="Heiti SC"/>
              <a:cs typeface="Arial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lang="zh-CN" altLang="en-US" sz="2000" b="1" dirty="0" smtClean="0">
                <a:latin typeface="Heiti SC"/>
                <a:cs typeface="Arial"/>
              </a:rPr>
              <a:t>具体材料见教学笔记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3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077" y="2303830"/>
            <a:ext cx="4596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程序的基本编写方法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2546" y="583742"/>
            <a:ext cx="8991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10" dirty="0">
                <a:latin typeface="Arial"/>
                <a:cs typeface="Arial"/>
              </a:rPr>
              <a:t>IPO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7444" y="1601840"/>
            <a:ext cx="3458323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程序的基本编写方法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044" y="2477886"/>
            <a:ext cx="50552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00" dirty="0">
                <a:latin typeface="Arial"/>
                <a:cs typeface="Arial"/>
              </a:rPr>
              <a:t>Inp</a:t>
            </a:r>
            <a:r>
              <a:rPr sz="2400" b="1" spc="130" dirty="0">
                <a:latin typeface="Arial"/>
                <a:cs typeface="Arial"/>
              </a:rPr>
              <a:t>u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输入，程序的输入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</a:t>
            </a:r>
            <a:r>
              <a:rPr sz="2400" b="1" spc="-5" dirty="0">
                <a:latin typeface="Heiti SC"/>
                <a:cs typeface="Heiti SC"/>
              </a:rPr>
              <a:t>：</a:t>
            </a:r>
            <a:r>
              <a:rPr sz="2400" b="1" spc="3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spc="-85" dirty="0">
                <a:latin typeface="Arial"/>
                <a:cs typeface="Arial"/>
              </a:rPr>
              <a:t>es</a:t>
            </a:r>
            <a:r>
              <a:rPr sz="2400" b="1" spc="-80" dirty="0">
                <a:latin typeface="Arial"/>
                <a:cs typeface="Arial"/>
              </a:rPr>
              <a:t>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处理，程序的主要逻辑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95" dirty="0">
                <a:latin typeface="Arial"/>
                <a:cs typeface="Arial"/>
              </a:rPr>
              <a:t>O</a:t>
            </a:r>
            <a:r>
              <a:rPr sz="2400" b="1" spc="85" dirty="0">
                <a:latin typeface="Arial"/>
                <a:cs typeface="Arial"/>
              </a:rPr>
              <a:t>u</a:t>
            </a:r>
            <a:r>
              <a:rPr sz="2400" b="1" spc="160" dirty="0">
                <a:latin typeface="Arial"/>
                <a:cs typeface="Arial"/>
              </a:rPr>
              <a:t>tpu</a:t>
            </a:r>
            <a:r>
              <a:rPr sz="2400" b="1" spc="105" dirty="0">
                <a:latin typeface="Arial"/>
                <a:cs typeface="Arial"/>
              </a:rPr>
              <a:t>t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输出，程序的输出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" y="1601840"/>
            <a:ext cx="803148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程序的输入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文件输入、网络输入、</a:t>
            </a:r>
            <a:r>
              <a:rPr sz="2000" b="1" spc="-15" dirty="0">
                <a:latin typeface="Heiti SC"/>
                <a:cs typeface="Heiti SC"/>
              </a:rPr>
              <a:t>控</a:t>
            </a:r>
            <a:r>
              <a:rPr sz="2000" b="1" dirty="0">
                <a:latin typeface="Heiti SC"/>
                <a:cs typeface="Heiti SC"/>
              </a:rPr>
              <a:t>制台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入、</a:t>
            </a:r>
            <a:r>
              <a:rPr sz="2000" b="1" spc="-15" dirty="0">
                <a:latin typeface="Heiti SC"/>
                <a:cs typeface="Heiti SC"/>
              </a:rPr>
              <a:t>交</a:t>
            </a:r>
            <a:r>
              <a:rPr sz="2000" b="1" dirty="0">
                <a:latin typeface="Heiti SC"/>
                <a:cs typeface="Heiti SC"/>
              </a:rPr>
              <a:t>互界</a:t>
            </a:r>
            <a:r>
              <a:rPr sz="2000" b="1" spc="-15" dirty="0">
                <a:latin typeface="Heiti SC"/>
                <a:cs typeface="Heiti SC"/>
              </a:rPr>
              <a:t>面</a:t>
            </a:r>
            <a:r>
              <a:rPr sz="2000" b="1" dirty="0">
                <a:latin typeface="Heiti SC"/>
                <a:cs typeface="Heiti SC"/>
              </a:rPr>
              <a:t>输入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内部</a:t>
            </a:r>
            <a:r>
              <a:rPr sz="2000" b="1" spc="-15" dirty="0">
                <a:latin typeface="Heiti SC"/>
                <a:cs typeface="Heiti SC"/>
              </a:rPr>
              <a:t>参</a:t>
            </a:r>
            <a:r>
              <a:rPr sz="2000" b="1" dirty="0">
                <a:latin typeface="Heiti SC"/>
                <a:cs typeface="Heiti SC"/>
              </a:rPr>
              <a:t>数输</a:t>
            </a:r>
            <a:r>
              <a:rPr sz="2000" b="1" spc="-15" dirty="0">
                <a:latin typeface="Heiti SC"/>
                <a:cs typeface="Heiti SC"/>
              </a:rPr>
              <a:t>入</a:t>
            </a:r>
            <a:r>
              <a:rPr sz="2000" b="1" dirty="0">
                <a:latin typeface="Heiti SC"/>
                <a:cs typeface="Heiti SC"/>
              </a:rPr>
              <a:t>等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输入是一个程序的开始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1601840"/>
            <a:ext cx="854011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30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程序的输出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控制台输出、图形输出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文件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出、</a:t>
            </a:r>
            <a:r>
              <a:rPr sz="2000" b="1" spc="-15" dirty="0">
                <a:latin typeface="Heiti SC"/>
                <a:cs typeface="Heiti SC"/>
              </a:rPr>
              <a:t>网</a:t>
            </a:r>
            <a:r>
              <a:rPr sz="2000" b="1" dirty="0">
                <a:latin typeface="Heiti SC"/>
                <a:cs typeface="Heiti SC"/>
              </a:rPr>
              <a:t>络输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、操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系统</a:t>
            </a:r>
            <a:r>
              <a:rPr sz="2000" b="1" spc="-15" dirty="0">
                <a:latin typeface="Heiti SC"/>
                <a:cs typeface="Heiti SC"/>
              </a:rPr>
              <a:t>内</a:t>
            </a:r>
            <a:r>
              <a:rPr sz="2000" b="1" dirty="0">
                <a:latin typeface="Heiti SC"/>
                <a:cs typeface="Heiti SC"/>
              </a:rPr>
              <a:t>部变</a:t>
            </a:r>
            <a:r>
              <a:rPr sz="2000" b="1" spc="-15" dirty="0">
                <a:latin typeface="Heiti SC"/>
                <a:cs typeface="Heiti SC"/>
              </a:rPr>
              <a:t>量</a:t>
            </a:r>
            <a:r>
              <a:rPr sz="2000" b="1" dirty="0">
                <a:latin typeface="Heiti SC"/>
                <a:cs typeface="Heiti SC"/>
              </a:rPr>
              <a:t>输出等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输出是程序展示运算结果的方式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1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理解</a:t>
            </a:r>
            <a:r>
              <a:rPr spc="-10" dirty="0">
                <a:latin typeface="Arial"/>
                <a:cs typeface="Arial"/>
              </a:rPr>
              <a:t>IPO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7258684" cy="281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处理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处理是程序对输入数据进行计算产生输出结果的过程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处理方法统称为算法，它是程序最重要的部分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算法是一个程序的灵魂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问题的计算部分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576" y="1601840"/>
            <a:ext cx="7627824" cy="294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一个待解决问题中，可以用程序辅助完成的部分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计算机只能解决计算问题，即问题的计算部分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一个问题可能有多种角度理解，产生不同的计算部分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问题的计算部分一般都有输入、处理和输出过程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编程解决问题</a:t>
            </a:r>
            <a:r>
              <a:rPr spc="-15" dirty="0">
                <a:latin typeface="Arial Unicode MS"/>
                <a:cs typeface="Arial Unicode MS"/>
              </a:rPr>
              <a:t>的</a:t>
            </a:r>
            <a:r>
              <a:rPr spc="-5" dirty="0">
                <a:latin typeface="Arial Unicode MS"/>
                <a:cs typeface="Arial Unicode MS"/>
              </a:rPr>
              <a:t>步骤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6749390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个步骤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7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24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3)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分析问题：分析问题的计算部分，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想清楚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划分边界：划分问题的功能边界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-5" dirty="0">
                <a:solidFill>
                  <a:srgbClr val="D98430"/>
                </a:solidFill>
                <a:latin typeface="Heiti SC"/>
                <a:cs typeface="Heiti SC"/>
              </a:rPr>
              <a:t>规划</a:t>
            </a:r>
            <a:r>
              <a:rPr sz="2400" b="1" spc="65" dirty="0">
                <a:solidFill>
                  <a:srgbClr val="D98430"/>
                </a:solidFill>
                <a:latin typeface="Arial"/>
                <a:cs typeface="Arial"/>
              </a:rPr>
              <a:t>IPO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设计算法：设计问题的求解算法，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关注算法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使用计算机解决问题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7054190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个步骤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10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7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spc="24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6)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编写程序：编写问题的计算程序，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编程序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调试测试：调试程序使正确运行，</a:t>
            </a:r>
            <a:r>
              <a:rPr sz="2400" b="1" dirty="0">
                <a:solidFill>
                  <a:srgbClr val="D98430"/>
                </a:solidFill>
                <a:latin typeface="Heiti SC"/>
                <a:cs typeface="Heiti SC"/>
              </a:rPr>
              <a:t>运行调试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升级维护：适应问题的升级维护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-5" dirty="0">
                <a:solidFill>
                  <a:srgbClr val="D98430"/>
                </a:solidFill>
                <a:latin typeface="Heiti SC"/>
                <a:cs typeface="Heiti SC"/>
              </a:rPr>
              <a:t>更新完善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求解计算问题的精简步骤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0610" y="1601840"/>
            <a:ext cx="7206590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6070">
              <a:lnSpc>
                <a:spcPct val="100000"/>
              </a:lnSpc>
            </a:pP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个精简步骤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确</a:t>
            </a:r>
            <a:r>
              <a:rPr sz="2400" b="1" spc="-5" dirty="0">
                <a:latin typeface="Heiti SC"/>
                <a:cs typeface="Heiti SC"/>
              </a:rPr>
              <a:t>定</a:t>
            </a:r>
            <a:r>
              <a:rPr sz="2400" b="1" spc="65" dirty="0">
                <a:latin typeface="Arial"/>
                <a:cs typeface="Arial"/>
              </a:rPr>
              <a:t>IPO</a:t>
            </a:r>
            <a:r>
              <a:rPr sz="2400" b="1" dirty="0">
                <a:latin typeface="Heiti SC"/>
                <a:cs typeface="Heiti SC"/>
              </a:rPr>
              <a:t>：明确计算部分及功能边界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编写程</a:t>
            </a:r>
            <a:r>
              <a:rPr sz="2400" b="1" spc="-5" dirty="0">
                <a:latin typeface="Heiti SC"/>
                <a:cs typeface="Heiti SC"/>
              </a:rPr>
              <a:t>序</a:t>
            </a:r>
            <a:r>
              <a:rPr sz="2400" b="1" dirty="0">
                <a:latin typeface="Heiti SC"/>
                <a:cs typeface="Heiti SC"/>
              </a:rPr>
              <a:t>：将计算求解的设计变成现实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调试程序：</a:t>
            </a:r>
            <a:r>
              <a:rPr sz="2400" b="1" dirty="0">
                <a:latin typeface="Heiti SC"/>
                <a:cs typeface="Heiti SC"/>
              </a:rPr>
              <a:t>确保程序按照正确逻辑能够正确运行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55606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Arial"/>
                <a:cs typeface="Arial"/>
              </a:rPr>
              <a:t>1</a:t>
            </a:r>
            <a:r>
              <a:rPr sz="3200" spc="5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on</a:t>
            </a:r>
            <a:r>
              <a:rPr sz="3200" spc="5" dirty="0">
                <a:latin typeface="Arial Unicode MS"/>
                <a:cs typeface="Arial Unicode MS"/>
              </a:rPr>
              <a:t>基本语法元素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0" y="1286986"/>
            <a:ext cx="433705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Heiti SC"/>
                <a:cs typeface="Heiti SC"/>
              </a:rPr>
              <a:t>计算机的概念</a:t>
            </a:r>
            <a:endParaRPr lang="en-US" sz="2400" b="1" dirty="0" smtClean="0">
              <a:latin typeface="Heiti SC"/>
              <a:cs typeface="Heiti SC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Heiti SC"/>
              <a:cs typeface="Heiti SC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dirty="0" err="1" smtClean="0">
                <a:latin typeface="Heiti SC"/>
                <a:cs typeface="Heiti SC"/>
              </a:rPr>
              <a:t>程序设计基本方法</a:t>
            </a:r>
            <a:endParaRPr sz="2400" dirty="0">
              <a:latin typeface="Heiti SC"/>
              <a:cs typeface="Heiti SC"/>
            </a:endParaRPr>
          </a:p>
          <a:p>
            <a:pPr marL="342900" indent="-342900">
              <a:lnSpc>
                <a:spcPct val="100000"/>
              </a:lnSpc>
              <a:spcBef>
                <a:spcPts val="6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75" dirty="0" err="1" smtClean="0">
                <a:latin typeface="Arial"/>
                <a:cs typeface="Arial"/>
              </a:rPr>
              <a:t>Pytho</a:t>
            </a:r>
            <a:r>
              <a:rPr sz="2400" b="1" spc="85" dirty="0" err="1" smtClean="0">
                <a:latin typeface="Arial"/>
                <a:cs typeface="Arial"/>
              </a:rPr>
              <a:t>n</a:t>
            </a:r>
            <a:r>
              <a:rPr sz="2400" b="1" dirty="0" err="1">
                <a:latin typeface="Heiti SC"/>
                <a:cs typeface="Heiti SC"/>
              </a:rPr>
              <a:t>开发环境配置</a:t>
            </a:r>
            <a:endParaRPr sz="2400" dirty="0">
              <a:latin typeface="Heiti SC"/>
              <a:cs typeface="Heiti SC"/>
            </a:endParaRPr>
          </a:p>
          <a:p>
            <a:pPr marL="342900" indent="-342900">
              <a:lnSpc>
                <a:spcPct val="100000"/>
              </a:lnSpc>
              <a:spcBef>
                <a:spcPts val="4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zh-CN" altLang="en-US" sz="2400" b="1" spc="75" dirty="0">
                <a:latin typeface="Arial"/>
                <a:cs typeface="Arial"/>
              </a:rPr>
              <a:t>程序的基本编写方法：</a:t>
            </a:r>
            <a:r>
              <a:rPr lang="en-US" altLang="zh-CN" sz="2400" b="1" spc="75" dirty="0">
                <a:latin typeface="Arial"/>
                <a:cs typeface="Arial"/>
              </a:rPr>
              <a:t>IPO</a:t>
            </a:r>
            <a:endParaRPr lang="zh-CN" altLang="en-US" sz="2400" b="1" spc="75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36" y="896619"/>
                </a:moveTo>
                <a:lnTo>
                  <a:pt x="269277" y="911859"/>
                </a:lnTo>
                <a:lnTo>
                  <a:pt x="247538" y="918209"/>
                </a:lnTo>
                <a:lnTo>
                  <a:pt x="161386" y="948689"/>
                </a:lnTo>
                <a:lnTo>
                  <a:pt x="121109" y="966469"/>
                </a:lnTo>
                <a:lnTo>
                  <a:pt x="84464" y="988059"/>
                </a:lnTo>
                <a:lnTo>
                  <a:pt x="52773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36" y="1258570"/>
                </a:lnTo>
                <a:lnTo>
                  <a:pt x="311836" y="896619"/>
                </a:lnTo>
                <a:close/>
              </a:path>
              <a:path w="1187450" h="1258570">
                <a:moveTo>
                  <a:pt x="311836" y="580389"/>
                </a:moveTo>
                <a:lnTo>
                  <a:pt x="311836" y="624839"/>
                </a:lnTo>
                <a:lnTo>
                  <a:pt x="316916" y="628650"/>
                </a:lnTo>
                <a:lnTo>
                  <a:pt x="321869" y="629919"/>
                </a:lnTo>
                <a:lnTo>
                  <a:pt x="329358" y="638809"/>
                </a:lnTo>
                <a:lnTo>
                  <a:pt x="334217" y="648969"/>
                </a:lnTo>
                <a:lnTo>
                  <a:pt x="339449" y="659130"/>
                </a:lnTo>
                <a:lnTo>
                  <a:pt x="345180" y="669289"/>
                </a:lnTo>
                <a:lnTo>
                  <a:pt x="351537" y="680719"/>
                </a:lnTo>
                <a:lnTo>
                  <a:pt x="358646" y="693419"/>
                </a:lnTo>
                <a:lnTo>
                  <a:pt x="366633" y="706119"/>
                </a:lnTo>
                <a:lnTo>
                  <a:pt x="372118" y="716280"/>
                </a:lnTo>
                <a:lnTo>
                  <a:pt x="378130" y="726439"/>
                </a:lnTo>
                <a:lnTo>
                  <a:pt x="384600" y="737869"/>
                </a:lnTo>
                <a:lnTo>
                  <a:pt x="391462" y="748030"/>
                </a:lnTo>
                <a:lnTo>
                  <a:pt x="398644" y="759459"/>
                </a:lnTo>
                <a:lnTo>
                  <a:pt x="413700" y="781050"/>
                </a:lnTo>
                <a:lnTo>
                  <a:pt x="421436" y="792480"/>
                </a:lnTo>
                <a:lnTo>
                  <a:pt x="402477" y="836930"/>
                </a:lnTo>
                <a:lnTo>
                  <a:pt x="375638" y="864869"/>
                </a:lnTo>
                <a:lnTo>
                  <a:pt x="328092" y="891539"/>
                </a:lnTo>
                <a:lnTo>
                  <a:pt x="311836" y="896619"/>
                </a:lnTo>
                <a:lnTo>
                  <a:pt x="311872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1" y="1096009"/>
                </a:lnTo>
                <a:lnTo>
                  <a:pt x="519623" y="1078230"/>
                </a:lnTo>
                <a:lnTo>
                  <a:pt x="486451" y="1056639"/>
                </a:lnTo>
                <a:lnTo>
                  <a:pt x="444150" y="1018539"/>
                </a:lnTo>
                <a:lnTo>
                  <a:pt x="412837" y="981709"/>
                </a:lnTo>
                <a:lnTo>
                  <a:pt x="402320" y="969009"/>
                </a:lnTo>
                <a:lnTo>
                  <a:pt x="391715" y="953769"/>
                </a:lnTo>
                <a:lnTo>
                  <a:pt x="380991" y="938530"/>
                </a:lnTo>
                <a:lnTo>
                  <a:pt x="370119" y="922019"/>
                </a:lnTo>
                <a:lnTo>
                  <a:pt x="412525" y="894080"/>
                </a:lnTo>
                <a:lnTo>
                  <a:pt x="438707" y="866139"/>
                </a:lnTo>
                <a:lnTo>
                  <a:pt x="462049" y="834389"/>
                </a:lnTo>
                <a:lnTo>
                  <a:pt x="469506" y="824230"/>
                </a:lnTo>
                <a:lnTo>
                  <a:pt x="592621" y="824230"/>
                </a:lnTo>
                <a:lnTo>
                  <a:pt x="591999" y="769619"/>
                </a:lnTo>
                <a:lnTo>
                  <a:pt x="551617" y="769619"/>
                </a:lnTo>
                <a:lnTo>
                  <a:pt x="538432" y="767080"/>
                </a:lnTo>
                <a:lnTo>
                  <a:pt x="501239" y="745489"/>
                </a:lnTo>
                <a:lnTo>
                  <a:pt x="475737" y="703580"/>
                </a:lnTo>
                <a:lnTo>
                  <a:pt x="473964" y="690880"/>
                </a:lnTo>
                <a:lnTo>
                  <a:pt x="474122" y="678180"/>
                </a:lnTo>
                <a:lnTo>
                  <a:pt x="504042" y="643889"/>
                </a:lnTo>
                <a:lnTo>
                  <a:pt x="545114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695" y="622300"/>
                </a:lnTo>
                <a:lnTo>
                  <a:pt x="418713" y="619759"/>
                </a:lnTo>
                <a:lnTo>
                  <a:pt x="410510" y="614680"/>
                </a:lnTo>
                <a:lnTo>
                  <a:pt x="403060" y="607059"/>
                </a:lnTo>
                <a:lnTo>
                  <a:pt x="396335" y="596900"/>
                </a:lnTo>
                <a:lnTo>
                  <a:pt x="332211" y="596900"/>
                </a:lnTo>
                <a:lnTo>
                  <a:pt x="321464" y="589280"/>
                </a:lnTo>
                <a:lnTo>
                  <a:pt x="311836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21" y="824230"/>
                </a:moveTo>
                <a:lnTo>
                  <a:pt x="469506" y="824230"/>
                </a:lnTo>
                <a:lnTo>
                  <a:pt x="494134" y="839469"/>
                </a:lnTo>
                <a:lnTo>
                  <a:pt x="542641" y="862330"/>
                </a:lnTo>
                <a:lnTo>
                  <a:pt x="575708" y="869950"/>
                </a:lnTo>
                <a:lnTo>
                  <a:pt x="593141" y="869950"/>
                </a:lnTo>
                <a:lnTo>
                  <a:pt x="592621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782" y="750569"/>
                </a:moveTo>
                <a:lnTo>
                  <a:pt x="582086" y="753109"/>
                </a:lnTo>
                <a:lnTo>
                  <a:pt x="572674" y="759459"/>
                </a:lnTo>
                <a:lnTo>
                  <a:pt x="562774" y="765809"/>
                </a:lnTo>
                <a:lnTo>
                  <a:pt x="551617" y="769619"/>
                </a:lnTo>
                <a:lnTo>
                  <a:pt x="591999" y="769619"/>
                </a:lnTo>
                <a:lnTo>
                  <a:pt x="591782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26" y="163830"/>
                </a:moveTo>
                <a:lnTo>
                  <a:pt x="305912" y="176530"/>
                </a:lnTo>
                <a:lnTo>
                  <a:pt x="301217" y="187959"/>
                </a:lnTo>
                <a:lnTo>
                  <a:pt x="296834" y="199389"/>
                </a:lnTo>
                <a:lnTo>
                  <a:pt x="292752" y="212089"/>
                </a:lnTo>
                <a:lnTo>
                  <a:pt x="288963" y="224789"/>
                </a:lnTo>
                <a:lnTo>
                  <a:pt x="285459" y="236219"/>
                </a:lnTo>
                <a:lnTo>
                  <a:pt x="276559" y="274319"/>
                </a:lnTo>
                <a:lnTo>
                  <a:pt x="269889" y="312419"/>
                </a:lnTo>
                <a:lnTo>
                  <a:pt x="265206" y="350519"/>
                </a:lnTo>
                <a:lnTo>
                  <a:pt x="263068" y="374650"/>
                </a:lnTo>
                <a:lnTo>
                  <a:pt x="259874" y="381000"/>
                </a:lnTo>
                <a:lnTo>
                  <a:pt x="245568" y="427989"/>
                </a:lnTo>
                <a:lnTo>
                  <a:pt x="241341" y="471169"/>
                </a:lnTo>
                <a:lnTo>
                  <a:pt x="241647" y="481330"/>
                </a:lnTo>
                <a:lnTo>
                  <a:pt x="246935" y="519430"/>
                </a:lnTo>
                <a:lnTo>
                  <a:pt x="257556" y="556259"/>
                </a:lnTo>
                <a:lnTo>
                  <a:pt x="282925" y="600709"/>
                </a:lnTo>
                <a:lnTo>
                  <a:pt x="311830" y="624839"/>
                </a:lnTo>
                <a:lnTo>
                  <a:pt x="310723" y="579119"/>
                </a:lnTo>
                <a:lnTo>
                  <a:pt x="304462" y="570230"/>
                </a:lnTo>
                <a:lnTo>
                  <a:pt x="298807" y="561339"/>
                </a:lnTo>
                <a:lnTo>
                  <a:pt x="282651" y="515619"/>
                </a:lnTo>
                <a:lnTo>
                  <a:pt x="277833" y="469900"/>
                </a:lnTo>
                <a:lnTo>
                  <a:pt x="277800" y="464819"/>
                </a:lnTo>
                <a:lnTo>
                  <a:pt x="278504" y="452119"/>
                </a:lnTo>
                <a:lnTo>
                  <a:pt x="285537" y="412750"/>
                </a:lnTo>
                <a:lnTo>
                  <a:pt x="304091" y="375919"/>
                </a:lnTo>
                <a:lnTo>
                  <a:pt x="311836" y="370839"/>
                </a:lnTo>
                <a:lnTo>
                  <a:pt x="310926" y="163830"/>
                </a:lnTo>
                <a:close/>
              </a:path>
              <a:path w="1187450" h="1258570">
                <a:moveTo>
                  <a:pt x="565376" y="577850"/>
                </a:moveTo>
                <a:lnTo>
                  <a:pt x="550082" y="577850"/>
                </a:lnTo>
                <a:lnTo>
                  <a:pt x="522452" y="580389"/>
                </a:lnTo>
                <a:lnTo>
                  <a:pt x="478363" y="595630"/>
                </a:lnTo>
                <a:lnTo>
                  <a:pt x="454330" y="610869"/>
                </a:lnTo>
                <a:lnTo>
                  <a:pt x="451917" y="612139"/>
                </a:lnTo>
                <a:lnTo>
                  <a:pt x="448107" y="615950"/>
                </a:lnTo>
                <a:lnTo>
                  <a:pt x="437484" y="621030"/>
                </a:lnTo>
                <a:lnTo>
                  <a:pt x="427695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686" y="580389"/>
                </a:lnTo>
                <a:lnTo>
                  <a:pt x="565376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600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11" y="5080"/>
                </a:moveTo>
                <a:lnTo>
                  <a:pt x="572820" y="7619"/>
                </a:lnTo>
                <a:lnTo>
                  <a:pt x="560857" y="10159"/>
                </a:lnTo>
                <a:lnTo>
                  <a:pt x="547281" y="12700"/>
                </a:lnTo>
                <a:lnTo>
                  <a:pt x="531647" y="16509"/>
                </a:lnTo>
                <a:lnTo>
                  <a:pt x="508183" y="21589"/>
                </a:lnTo>
                <a:lnTo>
                  <a:pt x="495296" y="24130"/>
                </a:lnTo>
                <a:lnTo>
                  <a:pt x="481076" y="27939"/>
                </a:lnTo>
                <a:lnTo>
                  <a:pt x="440043" y="35559"/>
                </a:lnTo>
                <a:lnTo>
                  <a:pt x="404255" y="52069"/>
                </a:lnTo>
                <a:lnTo>
                  <a:pt x="373337" y="74930"/>
                </a:lnTo>
                <a:lnTo>
                  <a:pt x="346913" y="104139"/>
                </a:lnTo>
                <a:lnTo>
                  <a:pt x="324606" y="137159"/>
                </a:lnTo>
                <a:lnTo>
                  <a:pt x="311836" y="162559"/>
                </a:lnTo>
                <a:lnTo>
                  <a:pt x="316673" y="370839"/>
                </a:lnTo>
                <a:lnTo>
                  <a:pt x="323781" y="374650"/>
                </a:lnTo>
                <a:lnTo>
                  <a:pt x="330525" y="382269"/>
                </a:lnTo>
                <a:lnTo>
                  <a:pt x="343490" y="426719"/>
                </a:lnTo>
                <a:lnTo>
                  <a:pt x="346285" y="464819"/>
                </a:lnTo>
                <a:lnTo>
                  <a:pt x="346376" y="482600"/>
                </a:lnTo>
                <a:lnTo>
                  <a:pt x="346252" y="487680"/>
                </a:lnTo>
                <a:lnTo>
                  <a:pt x="342552" y="537209"/>
                </a:lnTo>
                <a:lnTo>
                  <a:pt x="335462" y="581659"/>
                </a:lnTo>
                <a:lnTo>
                  <a:pt x="332211" y="596900"/>
                </a:lnTo>
                <a:lnTo>
                  <a:pt x="396335" y="596900"/>
                </a:lnTo>
                <a:lnTo>
                  <a:pt x="380241" y="553719"/>
                </a:lnTo>
                <a:lnTo>
                  <a:pt x="369698" y="497839"/>
                </a:lnTo>
                <a:lnTo>
                  <a:pt x="365390" y="457200"/>
                </a:lnTo>
                <a:lnTo>
                  <a:pt x="363007" y="416559"/>
                </a:lnTo>
                <a:lnTo>
                  <a:pt x="362451" y="394969"/>
                </a:lnTo>
                <a:lnTo>
                  <a:pt x="362565" y="360680"/>
                </a:lnTo>
                <a:lnTo>
                  <a:pt x="363144" y="345439"/>
                </a:lnTo>
                <a:lnTo>
                  <a:pt x="363235" y="339089"/>
                </a:lnTo>
                <a:lnTo>
                  <a:pt x="370135" y="293369"/>
                </a:lnTo>
                <a:lnTo>
                  <a:pt x="389307" y="246380"/>
                </a:lnTo>
                <a:lnTo>
                  <a:pt x="422181" y="219709"/>
                </a:lnTo>
                <a:lnTo>
                  <a:pt x="444610" y="217169"/>
                </a:lnTo>
                <a:lnTo>
                  <a:pt x="591047" y="217169"/>
                </a:lnTo>
                <a:lnTo>
                  <a:pt x="583611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47" y="217169"/>
                </a:moveTo>
                <a:lnTo>
                  <a:pt x="444610" y="217169"/>
                </a:lnTo>
                <a:lnTo>
                  <a:pt x="470214" y="219709"/>
                </a:lnTo>
                <a:lnTo>
                  <a:pt x="498098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47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0716" y="2038475"/>
            <a:ext cx="42379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：为什么要学习计算机编程？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716" y="2953374"/>
            <a:ext cx="552348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：因为“编程是件很有趣的事儿</a:t>
            </a:r>
            <a:r>
              <a:rPr sz="2400" b="1" spc="5" dirty="0">
                <a:solidFill>
                  <a:srgbClr val="006FC0"/>
                </a:solidFill>
                <a:latin typeface="Heiti SC"/>
                <a:cs typeface="Heiti SC"/>
              </a:rPr>
              <a:t>”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06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97155" algn="ctr">
              <a:lnSpc>
                <a:spcPct val="100000"/>
              </a:lnSpc>
            </a:pPr>
            <a:r>
              <a:rPr dirty="0"/>
              <a:t>编程能够训练思维</a:t>
            </a:r>
          </a:p>
          <a:p>
            <a:pPr marL="104775">
              <a:lnSpc>
                <a:spcPct val="100000"/>
              </a:lnSpc>
            </a:pPr>
            <a:endParaRPr dirty="0"/>
          </a:p>
          <a:p>
            <a:pPr marL="117475">
              <a:lnSpc>
                <a:spcPct val="100000"/>
              </a:lnSpc>
              <a:spcBef>
                <a:spcPts val="1925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编程体现了一种抽象交互关系、自动化执行的思维模式</a:t>
            </a:r>
          </a:p>
          <a:p>
            <a:pPr marL="104775"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计算思维：区别逻辑思维和实证思维的第三种思维模式</a:t>
            </a: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</a:rPr>
              <a:t>能够促进人类思考，增进观察力和深化对交互关系的理解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06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473" y="1601840"/>
            <a:ext cx="7563484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19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编程能够增进认识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编程不单纯是求解计算问题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不仅要思考解决方法，还要思考用户体验、执行效率等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能够帮助程序员加深用户行为以及社会和文化认识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06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97155" algn="ctr">
              <a:lnSpc>
                <a:spcPct val="100000"/>
              </a:lnSpc>
            </a:pPr>
            <a:r>
              <a:rPr dirty="0"/>
              <a:t>编程能够带来乐趣</a:t>
            </a:r>
          </a:p>
          <a:p>
            <a:pPr marL="104775">
              <a:lnSpc>
                <a:spcPct val="100000"/>
              </a:lnSpc>
            </a:pPr>
            <a:endParaRPr dirty="0"/>
          </a:p>
          <a:p>
            <a:pPr marL="117475">
              <a:lnSpc>
                <a:spcPct val="100000"/>
              </a:lnSpc>
              <a:spcBef>
                <a:spcPts val="1925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编程能够提供展示自身思想和能力的舞台</a:t>
            </a:r>
          </a:p>
          <a:p>
            <a:pPr marL="104775"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让世界增加新的颜色、让自己变得更酷、提升心理满足感</a:t>
            </a: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</a:rPr>
              <a:t>在信息空间里思考创新、</a:t>
            </a:r>
            <a:r>
              <a:rPr dirty="0">
                <a:solidFill>
                  <a:srgbClr val="000000"/>
                </a:solidFill>
              </a:rPr>
              <a:t>将</a:t>
            </a:r>
            <a:r>
              <a:rPr spc="-5" dirty="0">
                <a:solidFill>
                  <a:srgbClr val="000000"/>
                </a:solidFill>
              </a:rPr>
              <a:t>创新变为现实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06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计算机编程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576" y="1601840"/>
            <a:ext cx="7018224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38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编程能够提高效率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能够更好地利用计算机解决问题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显</a:t>
            </a:r>
            <a:r>
              <a:rPr sz="2400" b="1" spc="-5" dirty="0">
                <a:latin typeface="Heiti SC"/>
                <a:cs typeface="Heiti SC"/>
              </a:rPr>
              <a:t>著</a:t>
            </a:r>
            <a:r>
              <a:rPr sz="2400" b="1" dirty="0">
                <a:latin typeface="Heiti SC"/>
                <a:cs typeface="Heiti SC"/>
              </a:rPr>
              <a:t>提高工作、生活和学习效率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为个人理想实现提供一种借助计算机的高效手段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32810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程序设计基本方法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510" y="1630542"/>
            <a:ext cx="521589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计算机的功能性和可编程性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编译和解释、静态语言和脚本语言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IPO</a:t>
            </a:r>
            <a:r>
              <a:rPr sz="2400" b="1" dirty="0">
                <a:latin typeface="Heiti SC"/>
                <a:cs typeface="Heiti SC"/>
              </a:rPr>
              <a:t>、理解问题的计算部分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400" b="1" dirty="0" smtClean="0">
                <a:latin typeface="Heiti SC"/>
                <a:cs typeface="Heiti SC"/>
              </a:rPr>
              <a:t>如何搭建开发环境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1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圆面积的计算</a:t>
            </a:r>
          </a:p>
        </p:txBody>
      </p:sp>
      <p:sp>
        <p:nvSpPr>
          <p:cNvPr id="6" name="object 6"/>
          <p:cNvSpPr/>
          <p:nvPr/>
        </p:nvSpPr>
        <p:spPr>
          <a:xfrm>
            <a:off x="2339339" y="2147316"/>
            <a:ext cx="4177665" cy="2385060"/>
          </a:xfrm>
          <a:custGeom>
            <a:avLst/>
            <a:gdLst/>
            <a:ahLst/>
            <a:cxnLst/>
            <a:rect l="l" t="t" r="r" b="b"/>
            <a:pathLst>
              <a:path w="4177665" h="2385060">
                <a:moveTo>
                  <a:pt x="0" y="2385060"/>
                </a:moveTo>
                <a:lnTo>
                  <a:pt x="4177284" y="2385060"/>
                </a:lnTo>
                <a:lnTo>
                  <a:pt x="4177284" y="0"/>
                </a:lnTo>
                <a:lnTo>
                  <a:pt x="0" y="0"/>
                </a:lnTo>
                <a:lnTo>
                  <a:pt x="0" y="238506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1620010"/>
            <a:ext cx="636905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91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根据半径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计算圆面积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40" dirty="0">
                <a:latin typeface="FZLTZHB--B51-0"/>
                <a:cs typeface="FZLTZHB--B51-0"/>
              </a:rPr>
              <a:t>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15" dirty="0">
                <a:latin typeface="FZLTZHB--B51-0"/>
                <a:cs typeface="FZLTZHB--B51-0"/>
              </a:rPr>
              <a:t>25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271270" algn="l"/>
                <a:tab pos="1548765" algn="l"/>
                <a:tab pos="2527300" algn="l"/>
                <a:tab pos="2807335" algn="l"/>
                <a:tab pos="3084830" algn="l"/>
                <a:tab pos="3364865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65" dirty="0">
                <a:latin typeface="FZLTZHB--B51-0"/>
                <a:cs typeface="FZLTZHB--B51-0"/>
              </a:rPr>
              <a:t>ar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" dirty="0">
                <a:latin typeface="FZLTZHB--B51-0"/>
                <a:cs typeface="FZLTZHB--B51-0"/>
              </a:rPr>
              <a:t>3.1</a:t>
            </a:r>
            <a:r>
              <a:rPr sz="2000" b="1" spc="-5" dirty="0">
                <a:latin typeface="FZLTZHB--B51-0"/>
                <a:cs typeface="FZLTZHB--B51-0"/>
              </a:rPr>
              <a:t>4</a:t>
            </a:r>
            <a:r>
              <a:rPr sz="2000" b="1" spc="-80" dirty="0">
                <a:latin typeface="FZLTZHB--B51-0"/>
                <a:cs typeface="FZLTZHB--B51-0"/>
              </a:rPr>
              <a:t>15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5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endParaRPr sz="2000">
              <a:latin typeface="FZLTZHB--B51-0"/>
              <a:cs typeface="FZLTZHB--B51-0"/>
            </a:endParaRPr>
          </a:p>
          <a:p>
            <a:pPr marL="12700" marR="3832225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5" dirty="0">
                <a:latin typeface="FZLTZHB--B51-0"/>
                <a:cs typeface="FZLTZHB--B51-0"/>
              </a:rPr>
              <a:t>r</a:t>
            </a:r>
            <a:r>
              <a:rPr sz="2000" b="1" spc="1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95" dirty="0">
                <a:solidFill>
                  <a:srgbClr val="0020FF"/>
                </a:solidFill>
                <a:latin typeface="FZLTZHB--B51-0"/>
                <a:cs typeface="FZLTZHB--B51-0"/>
              </a:rPr>
              <a:t>1963.4</a:t>
            </a:r>
            <a:r>
              <a:rPr sz="2000" b="1" spc="-120" dirty="0">
                <a:solidFill>
                  <a:srgbClr val="0020FF"/>
                </a:solidFill>
                <a:latin typeface="FZLTZHB--B51-0"/>
                <a:cs typeface="FZLTZHB--B51-0"/>
              </a:rPr>
              <a:t>3</a:t>
            </a:r>
            <a:r>
              <a:rPr sz="2000" b="1" spc="-225" dirty="0">
                <a:solidFill>
                  <a:srgbClr val="0020FF"/>
                </a:solidFill>
                <a:latin typeface="FZLTZHB--B51-0"/>
                <a:cs typeface="FZLTZHB--B51-0"/>
              </a:rPr>
              <a:t>75</a:t>
            </a:r>
            <a:r>
              <a:rPr sz="2000" b="1" spc="-240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-254" dirty="0">
                <a:solidFill>
                  <a:srgbClr val="0020FF"/>
                </a:solidFill>
                <a:latin typeface="FZLTZHB--B51-0"/>
                <a:cs typeface="FZLTZHB--B51-0"/>
              </a:rPr>
              <a:t>0</a:t>
            </a:r>
            <a:r>
              <a:rPr sz="2000" b="1" spc="-240" dirty="0">
                <a:solidFill>
                  <a:srgbClr val="0020FF"/>
                </a:solidFill>
                <a:latin typeface="FZLTZHB--B51-0"/>
                <a:cs typeface="FZLTZHB--B51-0"/>
              </a:rPr>
              <a:t>0000002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 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2000" b="1" spc="-10" dirty="0">
                <a:latin typeface="FZLTZHB--B51-0"/>
                <a:cs typeface="FZLTZHB--B51-0"/>
              </a:rPr>
              <a:t>.for</a:t>
            </a:r>
            <a:r>
              <a:rPr sz="2000" b="1" spc="-25" dirty="0">
                <a:latin typeface="FZLTZHB--B51-0"/>
                <a:cs typeface="FZLTZHB--B51-0"/>
              </a:rPr>
              <a:t>m</a:t>
            </a:r>
            <a:r>
              <a:rPr sz="2000" b="1" spc="160" dirty="0">
                <a:latin typeface="FZLTZHB--B51-0"/>
                <a:cs typeface="FZLTZHB--B51-0"/>
              </a:rPr>
              <a:t>at</a:t>
            </a:r>
            <a:r>
              <a:rPr sz="2000" b="1" spc="110" dirty="0">
                <a:latin typeface="FZLTZHB--B51-0"/>
                <a:cs typeface="FZLTZHB--B51-0"/>
              </a:rPr>
              <a:t>(</a:t>
            </a:r>
            <a:r>
              <a:rPr sz="2000" b="1" spc="-65" dirty="0">
                <a:latin typeface="FZLTZHB--B51-0"/>
                <a:cs typeface="FZLTZHB--B51-0"/>
              </a:rPr>
              <a:t>ar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0" dirty="0">
                <a:solidFill>
                  <a:srgbClr val="0020FF"/>
                </a:solidFill>
                <a:latin typeface="FZLTZHB--B51-0"/>
                <a:cs typeface="FZLTZHB--B51-0"/>
              </a:rPr>
              <a:t>1963.44</a:t>
            </a:r>
            <a:endParaRPr sz="2000">
              <a:latin typeface="FZLTZHB--B51-0"/>
              <a:cs typeface="FZLTZHB--B51-0"/>
            </a:endParaRPr>
          </a:p>
          <a:p>
            <a:pPr marR="5080" algn="r">
              <a:lnSpc>
                <a:spcPct val="100000"/>
              </a:lnSpc>
              <a:spcBef>
                <a:spcPts val="1350"/>
              </a:spcBef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1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圆面积的计算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3438" y="1620010"/>
            <a:ext cx="28987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根据半径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计算圆面积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746" y="2613963"/>
            <a:ext cx="254190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输出结果如下：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0" dirty="0">
                <a:latin typeface="Andale Mono"/>
                <a:cs typeface="Andale Mono"/>
              </a:rPr>
              <a:t>1963.4</a:t>
            </a:r>
            <a:r>
              <a:rPr sz="2000" spc="-114" dirty="0">
                <a:latin typeface="Andale Mono"/>
                <a:cs typeface="Andale Mono"/>
              </a:rPr>
              <a:t>3</a:t>
            </a:r>
            <a:r>
              <a:rPr sz="2000" spc="-100" dirty="0">
                <a:latin typeface="Andale Mono"/>
                <a:cs typeface="Andale Mono"/>
              </a:rPr>
              <a:t>75</a:t>
            </a:r>
            <a:r>
              <a:rPr sz="2000" spc="-110" dirty="0">
                <a:latin typeface="Andale Mono"/>
                <a:cs typeface="Andale Mono"/>
              </a:rPr>
              <a:t>00</a:t>
            </a:r>
            <a:r>
              <a:rPr sz="2000" spc="-100" dirty="0">
                <a:latin typeface="Andale Mono"/>
                <a:cs typeface="Andale Mono"/>
              </a:rPr>
              <a:t>0000002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latin typeface="Andale Mono"/>
                <a:cs typeface="Andale Mono"/>
              </a:rPr>
              <a:t>1963.44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3329" y="4500389"/>
            <a:ext cx="3118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保存为</a:t>
            </a:r>
            <a:r>
              <a:rPr sz="1800" spc="-30" dirty="0">
                <a:latin typeface="Arial"/>
                <a:cs typeface="Arial"/>
              </a:rPr>
              <a:t>Cal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cle.p</a:t>
            </a:r>
            <a:r>
              <a:rPr sz="1800" spc="45" dirty="0">
                <a:latin typeface="Arial"/>
                <a:cs typeface="Arial"/>
              </a:rPr>
              <a:t>y</a:t>
            </a:r>
            <a:r>
              <a:rPr sz="1800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123" y="2139695"/>
            <a:ext cx="4177665" cy="1851660"/>
          </a:xfrm>
          <a:custGeom>
            <a:avLst/>
            <a:gdLst/>
            <a:ahLst/>
            <a:cxnLst/>
            <a:rect l="l" t="t" r="r" b="b"/>
            <a:pathLst>
              <a:path w="4177665" h="1851660">
                <a:moveTo>
                  <a:pt x="0" y="1851660"/>
                </a:moveTo>
                <a:lnTo>
                  <a:pt x="4177284" y="1851660"/>
                </a:lnTo>
                <a:lnTo>
                  <a:pt x="4177284" y="0"/>
                </a:lnTo>
                <a:lnTo>
                  <a:pt x="0" y="0"/>
                </a:lnTo>
                <a:lnTo>
                  <a:pt x="0" y="185166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473" y="2407625"/>
            <a:ext cx="401764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" algn="l"/>
                <a:tab pos="571500" algn="l"/>
              </a:tabLst>
            </a:pPr>
            <a:r>
              <a:rPr sz="2000" b="1" spc="240" dirty="0">
                <a:latin typeface="FZLTZHB--B51-0"/>
                <a:cs typeface="FZLTZHB--B51-0"/>
              </a:rPr>
              <a:t>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15" dirty="0">
                <a:latin typeface="FZLTZHB--B51-0"/>
                <a:cs typeface="FZLTZHB--B51-0"/>
              </a:rPr>
              <a:t>25</a:t>
            </a:r>
            <a:endParaRPr sz="2000">
              <a:latin typeface="FZLTZHB--B51-0"/>
              <a:cs typeface="FZLTZHB--B51-0"/>
            </a:endParaRPr>
          </a:p>
          <a:p>
            <a:pPr marL="12700" marR="1062355">
              <a:lnSpc>
                <a:spcPts val="2880"/>
              </a:lnSpc>
              <a:spcBef>
                <a:spcPts val="175"/>
              </a:spcBef>
              <a:tabLst>
                <a:tab pos="712470" algn="l"/>
                <a:tab pos="990600" algn="l"/>
                <a:tab pos="1968500" algn="l"/>
                <a:tab pos="2248535" algn="l"/>
                <a:tab pos="2526665" algn="l"/>
                <a:tab pos="2806700" algn="l"/>
              </a:tabLst>
            </a:pPr>
            <a:r>
              <a:rPr sz="2000" b="1" spc="-110" dirty="0">
                <a:latin typeface="FZLTZHB--B51-0"/>
                <a:cs typeface="FZLTZHB--B51-0"/>
              </a:rPr>
              <a:t>area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85" dirty="0">
                <a:latin typeface="FZLTZHB--B51-0"/>
                <a:cs typeface="FZLTZHB--B51-0"/>
              </a:rPr>
              <a:t>3.</a:t>
            </a:r>
            <a:r>
              <a:rPr sz="2000" b="1" spc="80" dirty="0">
                <a:latin typeface="FZLTZHB--B51-0"/>
                <a:cs typeface="FZLTZHB--B51-0"/>
              </a:rPr>
              <a:t>1</a:t>
            </a:r>
            <a:r>
              <a:rPr sz="2000" b="1" spc="-254" dirty="0">
                <a:latin typeface="FZLTZHB--B51-0"/>
                <a:cs typeface="FZLTZHB--B51-0"/>
              </a:rPr>
              <a:t>4</a:t>
            </a:r>
            <a:r>
              <a:rPr sz="2000" b="1" spc="-85" dirty="0">
                <a:latin typeface="FZLTZHB--B51-0"/>
                <a:cs typeface="FZLTZHB--B51-0"/>
              </a:rPr>
              <a:t>15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155" dirty="0">
                <a:latin typeface="FZLTZHB--B51-0"/>
                <a:cs typeface="FZLTZHB--B51-0"/>
              </a:rPr>
              <a:t> </a:t>
            </a:r>
            <a:r>
              <a:rPr sz="2000" b="1" spc="145" dirty="0">
                <a:solidFill>
                  <a:srgbClr val="900090"/>
                </a:solidFill>
                <a:latin typeface="FZLTZHB--B51-0"/>
                <a:cs typeface="FZLTZHB--B51-0"/>
              </a:rPr>
              <a:t>prin</a:t>
            </a:r>
            <a:r>
              <a:rPr sz="20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65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320" dirty="0">
                <a:latin typeface="FZLTZHB--B51-0"/>
                <a:cs typeface="FZLTZHB--B51-0"/>
              </a:rPr>
              <a:t>t</a:t>
            </a:r>
            <a:r>
              <a:rPr sz="2000" b="1" spc="345" dirty="0">
                <a:latin typeface="FZLTZHB--B51-0"/>
                <a:cs typeface="FZLTZHB--B51-0"/>
              </a:rPr>
              <a:t>(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65" dirty="0">
                <a:latin typeface="FZLTZHB--B51-0"/>
                <a:cs typeface="FZLTZHB--B51-0"/>
              </a:rPr>
              <a:t>re</a:t>
            </a:r>
            <a:r>
              <a:rPr sz="2000" b="1" spc="-90" dirty="0">
                <a:latin typeface="FZLTZHB--B51-0"/>
                <a:cs typeface="FZLTZHB--B51-0"/>
              </a:rPr>
              <a:t>a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2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同切圆绘制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6301" y="4649192"/>
            <a:ext cx="43129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保存为</a:t>
            </a:r>
            <a:r>
              <a:rPr sz="1800" spc="-280" dirty="0">
                <a:latin typeface="Arial"/>
                <a:cs typeface="Arial"/>
              </a:rPr>
              <a:t>T</a:t>
            </a:r>
            <a:r>
              <a:rPr sz="1800" spc="50" dirty="0">
                <a:latin typeface="Arial"/>
                <a:cs typeface="Arial"/>
              </a:rPr>
              <a:t>a</a:t>
            </a:r>
            <a:r>
              <a:rPr sz="1800" spc="4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ge</a:t>
            </a:r>
            <a:r>
              <a:rPr sz="1800" spc="75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C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cles</a:t>
            </a:r>
            <a:r>
              <a:rPr sz="1800" spc="65" dirty="0">
                <a:latin typeface="Arial"/>
                <a:cs typeface="Arial"/>
              </a:rPr>
              <a:t>D</a:t>
            </a:r>
            <a:r>
              <a:rPr sz="1800" spc="55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40" dirty="0">
                <a:latin typeface="Arial"/>
                <a:cs typeface="Arial"/>
              </a:rPr>
              <a:t>.py</a:t>
            </a:r>
            <a:r>
              <a:rPr sz="1800" spc="-5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8215" y="2284476"/>
            <a:ext cx="2161032" cy="197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7196" y="2068067"/>
            <a:ext cx="3241675" cy="2289175"/>
          </a:xfrm>
          <a:custGeom>
            <a:avLst/>
            <a:gdLst/>
            <a:ahLst/>
            <a:cxnLst/>
            <a:rect l="l" t="t" r="r" b="b"/>
            <a:pathLst>
              <a:path w="3241675" h="2289175">
                <a:moveTo>
                  <a:pt x="0" y="2289048"/>
                </a:moveTo>
                <a:lnTo>
                  <a:pt x="3241548" y="2289048"/>
                </a:lnTo>
                <a:lnTo>
                  <a:pt x="3241548" y="0"/>
                </a:lnTo>
                <a:lnTo>
                  <a:pt x="0" y="0"/>
                </a:lnTo>
                <a:lnTo>
                  <a:pt x="0" y="228904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6571" y="1620010"/>
            <a:ext cx="4384675" cy="267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7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绘制多个同切圆</a:t>
            </a:r>
            <a:endParaRPr sz="2400">
              <a:latin typeface="Heiti SC"/>
              <a:cs typeface="Heiti SC"/>
            </a:endParaRPr>
          </a:p>
          <a:p>
            <a:pPr marL="12700" marR="1848485">
              <a:lnSpc>
                <a:spcPct val="120000"/>
              </a:lnSpc>
              <a:spcBef>
                <a:spcPts val="1075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r>
              <a:rPr sz="2000" b="1" spc="10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-235" dirty="0">
                <a:latin typeface="FZLTZHB--B51-0"/>
                <a:cs typeface="FZLTZHB--B51-0"/>
              </a:rPr>
              <a:t>pe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130" dirty="0">
                <a:latin typeface="FZLTZHB--B51-0"/>
                <a:cs typeface="FZLTZHB--B51-0"/>
              </a:rPr>
              <a:t>s</a:t>
            </a:r>
            <a:r>
              <a:rPr sz="2000" b="1" spc="85" dirty="0">
                <a:latin typeface="FZLTZHB--B51-0"/>
                <a:cs typeface="FZLTZHB--B51-0"/>
              </a:rPr>
              <a:t>iz</a:t>
            </a:r>
            <a:r>
              <a:rPr sz="2000" b="1" spc="140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50" dirty="0">
                <a:latin typeface="FZLTZHB--B51-0"/>
                <a:cs typeface="FZLTZHB--B51-0"/>
              </a:rPr>
              <a:t>2)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155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1</a:t>
            </a:r>
            <a:r>
              <a:rPr sz="2000" b="1" spc="30" dirty="0">
                <a:latin typeface="FZLTZHB--B51-0"/>
                <a:cs typeface="FZLTZHB--B51-0"/>
              </a:rPr>
              <a:t>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25" dirty="0">
                <a:latin typeface="FZLTZHB--B51-0"/>
                <a:cs typeface="FZLTZHB--B51-0"/>
              </a:rPr>
              <a:t>(</a:t>
            </a:r>
            <a:r>
              <a:rPr sz="2000" b="1" spc="30" dirty="0">
                <a:latin typeface="FZLTZHB--B51-0"/>
                <a:cs typeface="FZLTZHB--B51-0"/>
              </a:rPr>
              <a:t>40)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25" dirty="0">
                <a:latin typeface="FZLTZHB--B51-0"/>
                <a:cs typeface="FZLTZHB--B51-0"/>
              </a:rPr>
              <a:t>8</a:t>
            </a:r>
            <a:r>
              <a:rPr sz="2000" b="1" spc="30" dirty="0">
                <a:latin typeface="FZLTZHB--B51-0"/>
                <a:cs typeface="FZLTZHB--B51-0"/>
              </a:rPr>
              <a:t>0)</a:t>
            </a:r>
            <a:r>
              <a:rPr sz="2000" b="1" spc="15" dirty="0">
                <a:latin typeface="FZLTZHB--B51-0"/>
                <a:cs typeface="FZLTZHB--B51-0"/>
              </a:rPr>
              <a:t> </a:t>
            </a:r>
            <a:r>
              <a:rPr sz="2000" b="1" spc="220" dirty="0">
                <a:latin typeface="FZLTZHB--B51-0"/>
                <a:cs typeface="FZLTZHB--B51-0"/>
              </a:rPr>
              <a:t>turtle</a:t>
            </a:r>
            <a:r>
              <a:rPr sz="2000" b="1" spc="145" dirty="0">
                <a:latin typeface="FZLTZHB--B51-0"/>
                <a:cs typeface="FZLTZHB--B51-0"/>
              </a:rPr>
              <a:t>.</a:t>
            </a:r>
            <a:r>
              <a:rPr sz="2000" b="1" spc="220" dirty="0">
                <a:latin typeface="FZLTZHB--B51-0"/>
                <a:cs typeface="FZLTZHB--B51-0"/>
              </a:rPr>
              <a:t>ci</a:t>
            </a:r>
            <a:r>
              <a:rPr sz="2000" b="1" spc="200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e</a:t>
            </a:r>
            <a:r>
              <a:rPr sz="2000" b="1" spc="155" dirty="0">
                <a:latin typeface="FZLTZHB--B51-0"/>
                <a:cs typeface="FZLTZHB--B51-0"/>
              </a:rPr>
              <a:t>(</a:t>
            </a:r>
            <a:r>
              <a:rPr sz="2000" b="1" spc="195" dirty="0">
                <a:latin typeface="FZLTZHB--B51-0"/>
                <a:cs typeface="FZLTZHB--B51-0"/>
              </a:rPr>
              <a:t>1</a:t>
            </a:r>
            <a:r>
              <a:rPr sz="2000" b="1" spc="-55" dirty="0">
                <a:latin typeface="FZLTZHB--B51-0"/>
                <a:cs typeface="FZLTZHB--B51-0"/>
              </a:rPr>
              <a:t>60)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39160" y="2315016"/>
            <a:ext cx="31289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Arial Unicode MS"/>
                <a:cs typeface="Arial Unicode MS"/>
              </a:rPr>
              <a:t>计算机的概念</a:t>
            </a:r>
            <a:endParaRPr spc="-5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96802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2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同切圆绘制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5538215" y="2284476"/>
            <a:ext cx="2161032" cy="197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939" y="2136648"/>
            <a:ext cx="3240405" cy="2289175"/>
          </a:xfrm>
          <a:custGeom>
            <a:avLst/>
            <a:gdLst/>
            <a:ahLst/>
            <a:cxnLst/>
            <a:rect l="l" t="t" r="r" b="b"/>
            <a:pathLst>
              <a:path w="3240404" h="2289175">
                <a:moveTo>
                  <a:pt x="0" y="2289048"/>
                </a:moveTo>
                <a:lnTo>
                  <a:pt x="3240024" y="2289048"/>
                </a:lnTo>
                <a:lnTo>
                  <a:pt x="3240024" y="0"/>
                </a:lnTo>
                <a:lnTo>
                  <a:pt x="0" y="0"/>
                </a:lnTo>
                <a:lnTo>
                  <a:pt x="0" y="228904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2680" y="1620010"/>
            <a:ext cx="7665084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88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绘制多个同切圆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im</a:t>
            </a:r>
            <a:r>
              <a:rPr sz="2000" b="1" i="1" spc="-12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ort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90" dirty="0">
                <a:latin typeface="FZLTZHB--B51-0"/>
                <a:cs typeface="FZLTZHB--B51-0"/>
              </a:rPr>
              <a:t>tur</a:t>
            </a:r>
            <a:r>
              <a:rPr sz="2000" b="1" spc="135" dirty="0">
                <a:latin typeface="FZLTZHB--B51-0"/>
                <a:cs typeface="FZLTZHB--B51-0"/>
              </a:rPr>
              <a:t>t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-75" dirty="0">
                <a:latin typeface="FZLTZHB--B51-0"/>
                <a:cs typeface="FZLTZHB--B51-0"/>
              </a:rPr>
              <a:t>pensiz</a:t>
            </a:r>
            <a:r>
              <a:rPr sz="2000" b="1" spc="-100" dirty="0">
                <a:latin typeface="FZLTZHB--B51-0"/>
                <a:cs typeface="FZLTZHB--B51-0"/>
              </a:rPr>
              <a:t>e</a:t>
            </a:r>
            <a:r>
              <a:rPr sz="2000" b="1" spc="140" dirty="0">
                <a:latin typeface="FZLTZHB--B51-0"/>
                <a:cs typeface="FZLTZHB--B51-0"/>
              </a:rPr>
              <a:t>(2)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10)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50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10" dirty="0">
                <a:latin typeface="FZLTZHB--B51-0"/>
                <a:cs typeface="FZLTZHB--B51-0"/>
              </a:rPr>
              <a:t>cir</a:t>
            </a:r>
            <a:r>
              <a:rPr sz="2000" b="1" spc="150" dirty="0">
                <a:latin typeface="FZLTZHB--B51-0"/>
                <a:cs typeface="FZLTZHB--B51-0"/>
              </a:rPr>
              <a:t>c</a:t>
            </a:r>
            <a:r>
              <a:rPr sz="2000" b="1" spc="175" dirty="0">
                <a:latin typeface="FZLTZHB--B51-0"/>
                <a:cs typeface="FZLTZHB--B51-0"/>
              </a:rPr>
              <a:t>le</a:t>
            </a:r>
            <a:r>
              <a:rPr sz="2000" b="1" spc="295" dirty="0">
                <a:latin typeface="FZLTZHB--B51-0"/>
                <a:cs typeface="FZLTZHB--B51-0"/>
              </a:rPr>
              <a:t>(</a:t>
            </a:r>
            <a:r>
              <a:rPr sz="2000" b="1" spc="-60" dirty="0">
                <a:latin typeface="FZLTZHB--B51-0"/>
                <a:cs typeface="FZLTZHB--B51-0"/>
              </a:rPr>
              <a:t>40)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65" dirty="0">
                <a:latin typeface="FZLTZHB--B51-0"/>
                <a:cs typeface="FZLTZHB--B51-0"/>
              </a:rPr>
              <a:t>80)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125" dirty="0">
                <a:latin typeface="FZLTZHB--B51-0"/>
                <a:cs typeface="FZLTZHB--B51-0"/>
              </a:rPr>
              <a:t>tu</a:t>
            </a:r>
            <a:r>
              <a:rPr sz="2000" b="1" spc="95" dirty="0">
                <a:latin typeface="FZLTZHB--B51-0"/>
                <a:cs typeface="FZLTZHB--B51-0"/>
              </a:rPr>
              <a:t>r</a:t>
            </a:r>
            <a:r>
              <a:rPr sz="2000" b="1" spc="170" dirty="0">
                <a:latin typeface="FZLTZHB--B51-0"/>
                <a:cs typeface="FZLTZHB--B51-0"/>
              </a:rPr>
              <a:t>tl</a:t>
            </a:r>
            <a:r>
              <a:rPr sz="2000" b="1" spc="345" dirty="0">
                <a:latin typeface="FZLTZHB--B51-0"/>
                <a:cs typeface="FZLTZHB--B51-0"/>
              </a:rPr>
              <a:t>e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circl</a:t>
            </a:r>
            <a:r>
              <a:rPr sz="2000" b="1" spc="185" dirty="0">
                <a:latin typeface="FZLTZHB--B51-0"/>
                <a:cs typeface="FZLTZHB--B51-0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135" dirty="0">
                <a:latin typeface="FZLTZHB--B51-0"/>
                <a:cs typeface="FZLTZHB--B51-0"/>
              </a:rPr>
              <a:t>16</a:t>
            </a:r>
            <a:r>
              <a:rPr sz="2000" b="1" spc="-160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-30" dirty="0">
                <a:latin typeface="Arial"/>
                <a:cs typeface="Arial"/>
              </a:rPr>
              <a:t>3</a:t>
            </a:r>
            <a:r>
              <a:rPr spc="-15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五角星绘制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交互式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9364" y="2215895"/>
            <a:ext cx="2232660" cy="203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196" y="1996439"/>
            <a:ext cx="2719070" cy="2691765"/>
          </a:xfrm>
          <a:custGeom>
            <a:avLst/>
            <a:gdLst/>
            <a:ahLst/>
            <a:cxnLst/>
            <a:rect l="l" t="t" r="r" b="b"/>
            <a:pathLst>
              <a:path w="2719070" h="2691765">
                <a:moveTo>
                  <a:pt x="0" y="2691384"/>
                </a:moveTo>
                <a:lnTo>
                  <a:pt x="2718816" y="2691384"/>
                </a:lnTo>
                <a:lnTo>
                  <a:pt x="2718816" y="0"/>
                </a:lnTo>
                <a:lnTo>
                  <a:pt x="0" y="0"/>
                </a:lnTo>
                <a:lnTo>
                  <a:pt x="0" y="2691384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6571" y="1516496"/>
            <a:ext cx="4406265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99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绘制一个五角星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mp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145" dirty="0">
                <a:latin typeface="FZLTZHB--B51-0"/>
                <a:cs typeface="FZLTZHB--B51-0"/>
              </a:rPr>
              <a:t>*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5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70" dirty="0">
                <a:latin typeface="FZLTZHB--B51-0"/>
                <a:cs typeface="FZLTZHB--B51-0"/>
              </a:rPr>
              <a:t>co</a:t>
            </a:r>
            <a:r>
              <a:rPr sz="1800" b="1" spc="10" dirty="0">
                <a:latin typeface="FZLTZHB--B51-0"/>
                <a:cs typeface="FZLTZHB--B51-0"/>
              </a:rPr>
              <a:t>l</a:t>
            </a:r>
            <a:r>
              <a:rPr sz="1800" b="1" spc="110" dirty="0">
                <a:latin typeface="FZLTZHB--B51-0"/>
                <a:cs typeface="FZLTZHB--B51-0"/>
              </a:rPr>
              <a:t>or</a:t>
            </a:r>
            <a:r>
              <a:rPr sz="1800" b="1" spc="65" dirty="0">
                <a:latin typeface="FZLTZHB--B51-0"/>
                <a:cs typeface="FZLTZHB--B51-0"/>
              </a:rPr>
              <a:t>(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-60" dirty="0">
                <a:solidFill>
                  <a:srgbClr val="1DB41D"/>
                </a:solidFill>
                <a:latin typeface="FZLTZHB--B51-0"/>
                <a:cs typeface="FZLTZHB--B51-0"/>
              </a:rPr>
              <a:t>re</a:t>
            </a:r>
            <a:r>
              <a:rPr sz="18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5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52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ed</a:t>
            </a:r>
            <a:r>
              <a:rPr sz="18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80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beg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60" dirty="0">
                <a:latin typeface="FZLTZHB--B51-0"/>
                <a:cs typeface="FZLTZHB--B51-0"/>
              </a:rPr>
              <a:t>_</a:t>
            </a:r>
            <a:r>
              <a:rPr sz="1800" b="1" spc="350" dirty="0">
                <a:latin typeface="FZLTZHB--B51-0"/>
                <a:cs typeface="FZLTZHB--B51-0"/>
              </a:rPr>
              <a:t>f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515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889000" marR="1627505" indent="-876935">
              <a:lnSpc>
                <a:spcPct val="120000"/>
              </a:lnSpc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i="1" spc="-9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ran</a:t>
            </a:r>
            <a:r>
              <a:rPr sz="1800" b="1" i="1" spc="-95" dirty="0">
                <a:solidFill>
                  <a:srgbClr val="900090"/>
                </a:solidFill>
                <a:latin typeface="Menlo"/>
                <a:cs typeface="Menlo"/>
              </a:rPr>
              <a:t>g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200" dirty="0">
                <a:latin typeface="FZLTZHB--B51-0"/>
                <a:cs typeface="FZLTZHB--B51-0"/>
              </a:rPr>
              <a:t>5</a:t>
            </a:r>
            <a:r>
              <a:rPr sz="1800" b="1" spc="270" dirty="0">
                <a:latin typeface="FZLTZHB--B51-0"/>
                <a:cs typeface="FZLTZHB--B51-0"/>
              </a:rPr>
              <a:t>)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55" dirty="0">
                <a:latin typeface="FZLTZHB--B51-0"/>
                <a:cs typeface="FZLTZHB--B51-0"/>
              </a:rPr>
              <a:t>f</a:t>
            </a:r>
            <a:r>
              <a:rPr sz="1800" b="1" spc="85" dirty="0">
                <a:latin typeface="FZLTZHB--B51-0"/>
                <a:cs typeface="FZLTZHB--B51-0"/>
              </a:rPr>
              <a:t>d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190" dirty="0">
                <a:latin typeface="FZLTZHB--B51-0"/>
                <a:cs typeface="FZLTZHB--B51-0"/>
              </a:rPr>
              <a:t>2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r>
              <a:rPr sz="1800" b="1" spc="-225" dirty="0">
                <a:latin typeface="FZLTZHB--B51-0"/>
                <a:cs typeface="FZLTZHB--B51-0"/>
              </a:rPr>
              <a:t>0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889000">
              <a:lnSpc>
                <a:spcPct val="100000"/>
              </a:lnSpc>
              <a:spcBef>
                <a:spcPts val="434"/>
              </a:spcBef>
            </a:pPr>
            <a:r>
              <a:rPr sz="1800" b="1" spc="285" dirty="0">
                <a:latin typeface="FZLTZHB--B51-0"/>
                <a:cs typeface="FZLTZHB--B51-0"/>
              </a:rPr>
              <a:t>r</a:t>
            </a:r>
            <a:r>
              <a:rPr sz="1800" b="1" spc="23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40" dirty="0">
                <a:latin typeface="FZLTZHB--B51-0"/>
                <a:cs typeface="FZLTZHB--B51-0"/>
              </a:rPr>
              <a:t>1</a:t>
            </a:r>
            <a:r>
              <a:rPr sz="1800" b="1" spc="-220" dirty="0">
                <a:latin typeface="FZLTZHB--B51-0"/>
                <a:cs typeface="FZLTZHB--B51-0"/>
              </a:rPr>
              <a:t>4</a:t>
            </a:r>
            <a:r>
              <a:rPr sz="1800" b="1" spc="-225" dirty="0">
                <a:latin typeface="FZLTZHB--B51-0"/>
                <a:cs typeface="FZLTZHB--B51-0"/>
              </a:rPr>
              <a:t>4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571" y="4230113"/>
            <a:ext cx="17799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</a:t>
            </a:r>
            <a:r>
              <a:rPr sz="1800" b="1" spc="-245" dirty="0">
                <a:solidFill>
                  <a:srgbClr val="780D17"/>
                </a:solidFill>
                <a:latin typeface="FZLTZHB--B51-0"/>
                <a:cs typeface="FZLTZHB--B51-0"/>
              </a:rPr>
              <a:t>&gt;</a:t>
            </a:r>
            <a:r>
              <a:rPr sz="1800" b="1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0" dirty="0">
                <a:solidFill>
                  <a:srgbClr val="780D17"/>
                </a:solidFill>
                <a:latin typeface="FZLTZHB--B51-0"/>
                <a:cs typeface="FZLTZHB--B51-0"/>
              </a:rPr>
              <a:t> 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54" dirty="0">
                <a:latin typeface="FZLTZHB--B51-0"/>
                <a:cs typeface="FZLTZHB--B51-0"/>
              </a:rPr>
              <a:t>_</a:t>
            </a:r>
            <a:r>
              <a:rPr sz="1800" b="1" spc="350" dirty="0">
                <a:latin typeface="FZLTZHB--B51-0"/>
                <a:cs typeface="FZLTZHB--B51-0"/>
              </a:rPr>
              <a:t>f</a:t>
            </a:r>
            <a:r>
              <a:rPr sz="1800" b="1" spc="509" dirty="0">
                <a:latin typeface="FZLTZHB--B51-0"/>
                <a:cs typeface="FZLTZHB--B51-0"/>
              </a:rPr>
              <a:t>il</a:t>
            </a:r>
            <a:r>
              <a:rPr sz="1800" b="1" spc="525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254" dirty="0">
                <a:solidFill>
                  <a:srgbClr val="780D17"/>
                </a:solidFill>
                <a:latin typeface="FZLTZHB--B51-0"/>
                <a:cs typeface="FZLTZHB--B51-0"/>
              </a:rPr>
              <a:t>&gt;&gt;&gt;</a:t>
            </a:r>
            <a:endParaRPr sz="1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实例</a:t>
            </a:r>
            <a:r>
              <a:rPr spc="110" dirty="0">
                <a:latin typeface="Arial"/>
                <a:cs typeface="Arial"/>
              </a:rPr>
              <a:t>3</a:t>
            </a:r>
            <a:r>
              <a:rPr spc="-150" dirty="0">
                <a:latin typeface="Arial"/>
                <a:cs typeface="Arial"/>
              </a:rPr>
              <a:t>: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五角星绘制</a:t>
            </a:r>
          </a:p>
        </p:txBody>
      </p:sp>
      <p:sp>
        <p:nvSpPr>
          <p:cNvPr id="6" name="object 6"/>
          <p:cNvSpPr/>
          <p:nvPr/>
        </p:nvSpPr>
        <p:spPr>
          <a:xfrm>
            <a:off x="5652515" y="2250948"/>
            <a:ext cx="2231136" cy="2031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0347" y="1920239"/>
            <a:ext cx="2717800" cy="2693035"/>
          </a:xfrm>
          <a:custGeom>
            <a:avLst/>
            <a:gdLst/>
            <a:ahLst/>
            <a:cxnLst/>
            <a:rect l="l" t="t" r="r" b="b"/>
            <a:pathLst>
              <a:path w="2717800" h="2693035">
                <a:moveTo>
                  <a:pt x="0" y="2692908"/>
                </a:moveTo>
                <a:lnTo>
                  <a:pt x="2717291" y="2692908"/>
                </a:lnTo>
                <a:lnTo>
                  <a:pt x="2717291" y="0"/>
                </a:lnTo>
                <a:lnTo>
                  <a:pt x="0" y="0"/>
                </a:lnTo>
                <a:lnTo>
                  <a:pt x="0" y="269290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8452" y="1525005"/>
            <a:ext cx="481139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941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绘制一个五角星</a:t>
            </a:r>
            <a:endParaRPr sz="2400">
              <a:latin typeface="Heiti SC"/>
              <a:cs typeface="Heiti SC"/>
            </a:endParaRPr>
          </a:p>
          <a:p>
            <a:pPr marL="12700" marR="2283460">
              <a:lnSpc>
                <a:spcPct val="120000"/>
              </a:lnSpc>
              <a:spcBef>
                <a:spcPts val="660"/>
              </a:spcBef>
            </a:pP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ro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-220" dirty="0">
                <a:latin typeface="FZLTZHB--B51-0"/>
                <a:cs typeface="FZLTZHB--B51-0"/>
              </a:rPr>
              <a:t>u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305" dirty="0">
                <a:latin typeface="FZLTZHB--B51-0"/>
                <a:cs typeface="FZLTZHB--B51-0"/>
              </a:rPr>
              <a:t>t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10" dirty="0">
                <a:latin typeface="FZLTZHB--B51-0"/>
                <a:cs typeface="FZLTZHB--B51-0"/>
              </a:rPr>
              <a:t>e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mpo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114" dirty="0">
                <a:latin typeface="FZLTZHB--B51-0"/>
                <a:cs typeface="FZLTZHB--B51-0"/>
              </a:rPr>
              <a:t>* </a:t>
            </a:r>
            <a:r>
              <a:rPr sz="1800" b="1" spc="-155" dirty="0">
                <a:latin typeface="FZLTZHB--B51-0"/>
                <a:cs typeface="FZLTZHB--B51-0"/>
              </a:rPr>
              <a:t>c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509" dirty="0">
                <a:latin typeface="FZLTZHB--B51-0"/>
                <a:cs typeface="FZLTZHB--B51-0"/>
              </a:rPr>
              <a:t>l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215" dirty="0">
                <a:latin typeface="FZLTZHB--B51-0"/>
                <a:cs typeface="FZLTZHB--B51-0"/>
              </a:rPr>
              <a:t>r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ed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8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8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800" b="1" spc="59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-225" dirty="0">
                <a:latin typeface="FZLTZHB--B51-0"/>
                <a:cs typeface="FZLTZHB--B51-0"/>
              </a:rPr>
              <a:t>b</a:t>
            </a:r>
            <a:r>
              <a:rPr sz="1800" b="1" spc="-215" dirty="0">
                <a:latin typeface="FZLTZHB--B51-0"/>
                <a:cs typeface="FZLTZHB--B51-0"/>
              </a:rPr>
              <a:t>eg</a:t>
            </a:r>
            <a:r>
              <a:rPr sz="1800" b="1" spc="505" dirty="0">
                <a:latin typeface="FZLTZHB--B51-0"/>
                <a:cs typeface="FZLTZHB--B51-0"/>
              </a:rPr>
              <a:t>i</a:t>
            </a:r>
            <a:r>
              <a:rPr sz="1800" b="1" spc="-50" dirty="0">
                <a:latin typeface="FZLTZHB--B51-0"/>
                <a:cs typeface="FZLTZHB--B51-0"/>
              </a:rPr>
              <a:t>n_</a:t>
            </a:r>
            <a:r>
              <a:rPr sz="1800" b="1" spc="-40" dirty="0">
                <a:latin typeface="FZLTZHB--B51-0"/>
                <a:cs typeface="FZLTZHB--B51-0"/>
              </a:rPr>
              <a:t>f</a:t>
            </a:r>
            <a:r>
              <a:rPr sz="1800" b="1" spc="515" dirty="0">
                <a:latin typeface="FZLTZHB--B51-0"/>
                <a:cs typeface="FZLTZHB--B51-0"/>
              </a:rPr>
              <a:t>il</a:t>
            </a:r>
            <a:r>
              <a:rPr sz="1800" b="1" spc="505" dirty="0">
                <a:latin typeface="FZLTZHB--B51-0"/>
                <a:cs typeface="FZLTZHB--B51-0"/>
              </a:rPr>
              <a:t>l</a:t>
            </a:r>
            <a:r>
              <a:rPr sz="1800" b="1" spc="270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512445" marR="2533650" indent="-500380">
              <a:lnSpc>
                <a:spcPct val="120000"/>
              </a:lnSpc>
            </a:pP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ra</a:t>
            </a:r>
            <a:r>
              <a:rPr sz="1800" b="1" i="1" spc="-95" dirty="0">
                <a:solidFill>
                  <a:srgbClr val="900090"/>
                </a:solidFill>
                <a:latin typeface="Menlo"/>
                <a:cs typeface="Menlo"/>
              </a:rPr>
              <a:t>n</a:t>
            </a:r>
            <a:r>
              <a:rPr sz="1800" b="1" i="1" spc="-100" dirty="0">
                <a:solidFill>
                  <a:srgbClr val="900090"/>
                </a:solidFill>
                <a:latin typeface="Menlo"/>
                <a:cs typeface="Menlo"/>
              </a:rPr>
              <a:t>ge</a:t>
            </a:r>
            <a:r>
              <a:rPr sz="1800" b="1" spc="120" dirty="0">
                <a:latin typeface="FZLTZHB--B51-0"/>
                <a:cs typeface="FZLTZHB--B51-0"/>
              </a:rPr>
              <a:t>(5</a:t>
            </a:r>
            <a:r>
              <a:rPr sz="1800" b="1" spc="100" dirty="0">
                <a:latin typeface="FZLTZHB--B51-0"/>
                <a:cs typeface="FZLTZHB--B51-0"/>
              </a:rPr>
              <a:t>)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r>
              <a:rPr sz="1800" b="1" spc="315" dirty="0">
                <a:latin typeface="FZLTZHB--B51-0"/>
                <a:cs typeface="FZLTZHB--B51-0"/>
              </a:rPr>
              <a:t> </a:t>
            </a:r>
            <a:r>
              <a:rPr sz="1800" b="1" spc="55" dirty="0">
                <a:latin typeface="FZLTZHB--B51-0"/>
                <a:cs typeface="FZLTZHB--B51-0"/>
              </a:rPr>
              <a:t>f</a:t>
            </a:r>
            <a:r>
              <a:rPr sz="1800" b="1" spc="85" dirty="0">
                <a:latin typeface="FZLTZHB--B51-0"/>
                <a:cs typeface="FZLTZHB--B51-0"/>
              </a:rPr>
              <a:t>d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-185" dirty="0">
                <a:latin typeface="FZLTZHB--B51-0"/>
                <a:cs typeface="FZLTZHB--B51-0"/>
              </a:rPr>
              <a:t>2</a:t>
            </a:r>
            <a:r>
              <a:rPr sz="1800" b="1" spc="-225" dirty="0">
                <a:latin typeface="FZLTZHB--B51-0"/>
                <a:cs typeface="FZLTZHB--B51-0"/>
              </a:rPr>
              <a:t>00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r>
              <a:rPr sz="1800" b="1" spc="195" dirty="0">
                <a:latin typeface="FZLTZHB--B51-0"/>
                <a:cs typeface="FZLTZHB--B51-0"/>
              </a:rPr>
              <a:t> </a:t>
            </a:r>
            <a:r>
              <a:rPr sz="1800" b="1" spc="285" dirty="0">
                <a:latin typeface="FZLTZHB--B51-0"/>
                <a:cs typeface="FZLTZHB--B51-0"/>
              </a:rPr>
              <a:t>r</a:t>
            </a:r>
            <a:r>
              <a:rPr sz="1800" b="1" spc="235" dirty="0">
                <a:latin typeface="FZLTZHB--B51-0"/>
                <a:cs typeface="FZLTZHB--B51-0"/>
              </a:rPr>
              <a:t>t</a:t>
            </a:r>
            <a:r>
              <a:rPr sz="1800" b="1" spc="270" dirty="0">
                <a:latin typeface="FZLTZHB--B51-0"/>
                <a:cs typeface="FZLTZHB--B51-0"/>
              </a:rPr>
              <a:t>(</a:t>
            </a:r>
            <a:r>
              <a:rPr sz="1800" b="1" spc="45" dirty="0">
                <a:latin typeface="FZLTZHB--B51-0"/>
                <a:cs typeface="FZLTZHB--B51-0"/>
              </a:rPr>
              <a:t>1</a:t>
            </a:r>
            <a:r>
              <a:rPr sz="1800" b="1" spc="-225" dirty="0">
                <a:latin typeface="FZLTZHB--B51-0"/>
                <a:cs typeface="FZLTZHB--B51-0"/>
              </a:rPr>
              <a:t>44</a:t>
            </a:r>
            <a:r>
              <a:rPr sz="1800" b="1" spc="275" dirty="0">
                <a:latin typeface="FZLTZHB--B51-0"/>
                <a:cs typeface="FZLTZHB--B51-0"/>
              </a:rPr>
              <a:t>)</a:t>
            </a:r>
            <a:endParaRPr sz="1800">
              <a:latin typeface="FZLTZHB--B51-0"/>
              <a:cs typeface="FZLTZHB--B51-0"/>
            </a:endParaRPr>
          </a:p>
          <a:p>
            <a:pPr marL="12700" marR="3537585">
              <a:lnSpc>
                <a:spcPct val="120000"/>
              </a:lnSpc>
            </a:pPr>
            <a:r>
              <a:rPr sz="1800" b="1" spc="-215" dirty="0">
                <a:latin typeface="FZLTZHB--B51-0"/>
                <a:cs typeface="FZLTZHB--B51-0"/>
              </a:rPr>
              <a:t>e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60" dirty="0">
                <a:latin typeface="FZLTZHB--B51-0"/>
                <a:cs typeface="FZLTZHB--B51-0"/>
              </a:rPr>
              <a:t>_</a:t>
            </a:r>
            <a:r>
              <a:rPr sz="1800" b="1" spc="355" dirty="0">
                <a:latin typeface="FZLTZHB--B51-0"/>
                <a:cs typeface="FZLTZHB--B51-0"/>
              </a:rPr>
              <a:t>f</a:t>
            </a:r>
            <a:r>
              <a:rPr sz="1800" b="1" spc="509" dirty="0">
                <a:latin typeface="FZLTZHB--B51-0"/>
                <a:cs typeface="FZLTZHB--B51-0"/>
              </a:rPr>
              <a:t>il</a:t>
            </a:r>
            <a:r>
              <a:rPr sz="1800" b="1" spc="520" dirty="0">
                <a:latin typeface="FZLTZHB--B51-0"/>
                <a:cs typeface="FZLTZHB--B51-0"/>
              </a:rPr>
              <a:t>l</a:t>
            </a:r>
            <a:r>
              <a:rPr sz="1800" b="1" spc="265" dirty="0">
                <a:latin typeface="FZLTZHB--B51-0"/>
                <a:cs typeface="FZLTZHB--B51-0"/>
              </a:rPr>
              <a:t>()</a:t>
            </a:r>
            <a:r>
              <a:rPr sz="1800" b="1" spc="18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d</a:t>
            </a:r>
            <a:r>
              <a:rPr sz="1800" b="1" spc="-204" dirty="0">
                <a:latin typeface="FZLTZHB--B51-0"/>
                <a:cs typeface="FZLTZHB--B51-0"/>
              </a:rPr>
              <a:t>o</a:t>
            </a:r>
            <a:r>
              <a:rPr sz="1800" b="1" spc="-225" dirty="0">
                <a:latin typeface="FZLTZHB--B51-0"/>
                <a:cs typeface="FZLTZHB--B51-0"/>
              </a:rPr>
              <a:t>n</a:t>
            </a:r>
            <a:r>
              <a:rPr sz="1800" b="1" spc="-215" dirty="0">
                <a:latin typeface="FZLTZHB--B51-0"/>
                <a:cs typeface="FZLTZHB--B51-0"/>
              </a:rPr>
              <a:t>e</a:t>
            </a:r>
            <a:r>
              <a:rPr sz="1800" b="1" spc="275" dirty="0">
                <a:latin typeface="FZLTZHB--B51-0"/>
                <a:cs typeface="FZLTZHB--B51-0"/>
              </a:rPr>
              <a:t>()</a:t>
            </a:r>
            <a:endParaRPr sz="1800">
              <a:latin typeface="FZLTZHB--B51-0"/>
              <a:cs typeface="FZLTZHB--B51-0"/>
            </a:endParaRPr>
          </a:p>
          <a:p>
            <a:pPr marL="1656080" algn="ctr">
              <a:lnSpc>
                <a:spcPts val="2155"/>
              </a:lnSpc>
              <a:spcBef>
                <a:spcPts val="1175"/>
              </a:spcBef>
            </a:pPr>
            <a:r>
              <a:rPr sz="1800" dirty="0">
                <a:latin typeface="Arial Unicode MS"/>
                <a:cs typeface="Arial Unicode MS"/>
              </a:rPr>
              <a:t>保存为</a:t>
            </a: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65" dirty="0">
                <a:latin typeface="Arial"/>
                <a:cs typeface="Arial"/>
              </a:rPr>
              <a:t>tar</a:t>
            </a:r>
            <a:r>
              <a:rPr sz="1800" spc="110" dirty="0">
                <a:latin typeface="Arial"/>
                <a:cs typeface="Arial"/>
              </a:rPr>
              <a:t>D</a:t>
            </a:r>
            <a:r>
              <a:rPr sz="1800" spc="40" dirty="0">
                <a:latin typeface="Arial"/>
                <a:cs typeface="Arial"/>
              </a:rPr>
              <a:t>ra</a:t>
            </a:r>
            <a:r>
              <a:rPr sz="1800" spc="15" dirty="0">
                <a:latin typeface="Arial"/>
                <a:cs typeface="Arial"/>
              </a:rPr>
              <a:t>w</a:t>
            </a:r>
            <a:r>
              <a:rPr sz="1800" spc="40" dirty="0">
                <a:latin typeface="Arial"/>
                <a:cs typeface="Arial"/>
              </a:rPr>
              <a:t>.p</a:t>
            </a:r>
            <a:r>
              <a:rPr sz="1800" spc="45" dirty="0">
                <a:latin typeface="Arial"/>
                <a:cs typeface="Arial"/>
              </a:rPr>
              <a:t>y</a:t>
            </a:r>
            <a:r>
              <a:rPr sz="1800" dirty="0">
                <a:latin typeface="Arial Unicode MS"/>
                <a:cs typeface="Arial Unicode MS"/>
              </a:rPr>
              <a:t>文件并运行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7838" y="461699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文件式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1698" y="2303830"/>
            <a:ext cx="53428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使用说明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-25" dirty="0">
                <a:latin typeface="Arial"/>
                <a:cs typeface="Arial"/>
              </a:rPr>
              <a:t>@P</a:t>
            </a:r>
            <a:r>
              <a:rPr spc="-10" dirty="0">
                <a:latin typeface="Arial"/>
                <a:cs typeface="Arial"/>
              </a:rPr>
              <a:t>y</a:t>
            </a:r>
            <a:r>
              <a:rPr spc="215" dirty="0">
                <a:latin typeface="Arial"/>
                <a:cs typeface="Arial"/>
              </a:rPr>
              <a:t>thon123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32066" y="4808932"/>
            <a:ext cx="18713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C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C </a:t>
            </a:r>
            <a:r>
              <a:rPr sz="1400" b="1" spc="-5" dirty="0">
                <a:solidFill>
                  <a:srgbClr val="CECECE"/>
                </a:solidFill>
                <a:latin typeface="Palatino"/>
                <a:cs typeface="Palatino"/>
              </a:rPr>
              <a:t>B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Y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-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NC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-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S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A</a:t>
            </a:r>
            <a:r>
              <a:rPr sz="1400" b="1" spc="-15" dirty="0">
                <a:solidFill>
                  <a:srgbClr val="CECECE"/>
                </a:solidFill>
                <a:latin typeface="Palatino"/>
                <a:cs typeface="Palatino"/>
              </a:rPr>
              <a:t> </a:t>
            </a:r>
            <a:r>
              <a:rPr sz="1400" b="1" dirty="0">
                <a:solidFill>
                  <a:srgbClr val="CECECE"/>
                </a:solidFill>
                <a:latin typeface="Palatino"/>
                <a:cs typeface="Palatino"/>
              </a:rPr>
              <a:t>4.0</a:t>
            </a:r>
            <a:r>
              <a:rPr sz="1400" b="1" spc="-10" dirty="0">
                <a:solidFill>
                  <a:srgbClr val="CECECE"/>
                </a:solidFill>
                <a:latin typeface="Palatino"/>
                <a:cs typeface="Palatino"/>
              </a:rPr>
              <a:t> </a:t>
            </a:r>
            <a:r>
              <a:rPr sz="1400" dirty="0">
                <a:solidFill>
                  <a:srgbClr val="CECECE"/>
                </a:solidFill>
                <a:latin typeface="Arial Unicode MS"/>
                <a:cs typeface="Arial Unicode MS"/>
              </a:rPr>
              <a:t>嵩天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3684" y="4744211"/>
            <a:ext cx="1187195" cy="280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647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291" y="1132332"/>
            <a:ext cx="6612635" cy="3768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9014" y="1059941"/>
            <a:ext cx="1440180" cy="462280"/>
          </a:xfrm>
          <a:custGeom>
            <a:avLst/>
            <a:gdLst/>
            <a:ahLst/>
            <a:cxnLst/>
            <a:rect l="l" t="t" r="r" b="b"/>
            <a:pathLst>
              <a:path w="1440179" h="462280">
                <a:moveTo>
                  <a:pt x="0" y="461772"/>
                </a:moveTo>
                <a:lnTo>
                  <a:pt x="1440179" y="461772"/>
                </a:lnTo>
                <a:lnTo>
                  <a:pt x="1440179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368807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注册学生账号并登陆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68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368807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注册学生账号并登陆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19" y="1205483"/>
            <a:ext cx="6614159" cy="3770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1289" y="2649473"/>
            <a:ext cx="1896110" cy="462280"/>
          </a:xfrm>
          <a:custGeom>
            <a:avLst/>
            <a:gdLst/>
            <a:ahLst/>
            <a:cxnLst/>
            <a:rect l="l" t="t" r="r" b="b"/>
            <a:pathLst>
              <a:path w="1896110" h="462280">
                <a:moveTo>
                  <a:pt x="0" y="461771"/>
                </a:moveTo>
                <a:lnTo>
                  <a:pt x="1895856" y="461771"/>
                </a:lnTo>
                <a:lnTo>
                  <a:pt x="1895856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462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1855594"/>
            <a:ext cx="5840789" cy="242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6151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绑定中国大学</a:t>
            </a:r>
            <a:r>
              <a:rPr sz="3200" spc="229" dirty="0">
                <a:latin typeface="Arial"/>
                <a:cs typeface="Arial"/>
              </a:rPr>
              <a:t>MO</a:t>
            </a:r>
            <a:r>
              <a:rPr sz="3200" spc="235" dirty="0">
                <a:latin typeface="Arial"/>
                <a:cs typeface="Arial"/>
              </a:rPr>
              <a:t>O</a:t>
            </a:r>
            <a:r>
              <a:rPr sz="3200" spc="-175" dirty="0">
                <a:latin typeface="Arial"/>
                <a:cs typeface="Arial"/>
              </a:rPr>
              <a:t>C</a:t>
            </a:r>
            <a:r>
              <a:rPr sz="3200" dirty="0">
                <a:latin typeface="Arial Unicode MS"/>
                <a:cs typeface="Arial Unicode MS"/>
              </a:rPr>
              <a:t>账号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19" y="1109472"/>
            <a:ext cx="6614159" cy="3768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8682" y="1492758"/>
            <a:ext cx="1897380" cy="462280"/>
          </a:xfrm>
          <a:custGeom>
            <a:avLst/>
            <a:gdLst/>
            <a:ahLst/>
            <a:cxnLst/>
            <a:rect l="l" t="t" r="r" b="b"/>
            <a:pathLst>
              <a:path w="1897379" h="462280">
                <a:moveTo>
                  <a:pt x="0" y="461771"/>
                </a:moveTo>
                <a:lnTo>
                  <a:pt x="1897380" y="461771"/>
                </a:lnTo>
                <a:lnTo>
                  <a:pt x="1897380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581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6151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绑定中国大学</a:t>
            </a:r>
            <a:r>
              <a:rPr sz="3200" spc="229" dirty="0">
                <a:latin typeface="Arial"/>
                <a:cs typeface="Arial"/>
              </a:rPr>
              <a:t>MO</a:t>
            </a:r>
            <a:r>
              <a:rPr sz="3200" spc="235" dirty="0">
                <a:latin typeface="Arial"/>
                <a:cs typeface="Arial"/>
              </a:rPr>
              <a:t>O</a:t>
            </a:r>
            <a:r>
              <a:rPr sz="3200" spc="-175" dirty="0">
                <a:latin typeface="Arial"/>
                <a:cs typeface="Arial"/>
              </a:rPr>
              <a:t>C</a:t>
            </a:r>
            <a:r>
              <a:rPr sz="3200" dirty="0">
                <a:latin typeface="Arial Unicode MS"/>
                <a:cs typeface="Arial Unicode MS"/>
              </a:rPr>
              <a:t>账号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1205483"/>
            <a:ext cx="6614159" cy="3770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2066" y="3147822"/>
            <a:ext cx="5473065" cy="462280"/>
          </a:xfrm>
          <a:custGeom>
            <a:avLst/>
            <a:gdLst/>
            <a:ahLst/>
            <a:cxnLst/>
            <a:rect l="l" t="t" r="r" b="b"/>
            <a:pathLst>
              <a:path w="5473065" h="462279">
                <a:moveTo>
                  <a:pt x="0" y="461771"/>
                </a:moveTo>
                <a:lnTo>
                  <a:pt x="5472683" y="461771"/>
                </a:lnTo>
                <a:lnTo>
                  <a:pt x="5472683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4419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3826764"/>
            <a:ext cx="3005455" cy="401320"/>
          </a:xfrm>
          <a:custGeom>
            <a:avLst/>
            <a:gdLst/>
            <a:ahLst/>
            <a:cxnLst/>
            <a:rect l="l" t="t" r="r" b="b"/>
            <a:pathLst>
              <a:path w="3005454" h="401320">
                <a:moveTo>
                  <a:pt x="0" y="400812"/>
                </a:moveTo>
                <a:lnTo>
                  <a:pt x="3005328" y="400812"/>
                </a:lnTo>
                <a:lnTo>
                  <a:pt x="3005328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3821" y="3902388"/>
            <a:ext cx="282511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6900"/>
                </a:solidFill>
                <a:latin typeface="Heiti SC"/>
                <a:cs typeface="Heiti SC"/>
              </a:rPr>
              <a:t>点击后根据流程完成绑定</a:t>
            </a:r>
            <a:endParaRPr sz="20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14647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4919" y="1109472"/>
            <a:ext cx="6614159" cy="3768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930" y="552875"/>
            <a:ext cx="45015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选择本课程对应实践课程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0619" y="609843"/>
            <a:ext cx="3249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Arial"/>
                <a:cs typeface="Arial"/>
              </a:rPr>
              <a:t>ht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90" dirty="0">
                <a:latin typeface="Arial"/>
                <a:cs typeface="Arial"/>
              </a:rPr>
              <a:t>ps:</a:t>
            </a:r>
            <a:r>
              <a:rPr sz="2400" b="1" spc="60" dirty="0">
                <a:latin typeface="Arial"/>
                <a:cs typeface="Arial"/>
              </a:rPr>
              <a:t>/</a:t>
            </a:r>
            <a:r>
              <a:rPr sz="2400" b="1" spc="295" dirty="0">
                <a:latin typeface="Arial"/>
                <a:cs typeface="Arial"/>
              </a:rPr>
              <a:t>/p</a:t>
            </a:r>
            <a:r>
              <a:rPr sz="2400" b="1" spc="140" dirty="0">
                <a:latin typeface="Arial"/>
                <a:cs typeface="Arial"/>
              </a:rPr>
              <a:t>y</a:t>
            </a:r>
            <a:r>
              <a:rPr sz="2400" b="1" spc="9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hon123.io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3" y="4372355"/>
            <a:ext cx="1584960" cy="399415"/>
          </a:xfrm>
          <a:custGeom>
            <a:avLst/>
            <a:gdLst/>
            <a:ahLst/>
            <a:cxnLst/>
            <a:rect l="l" t="t" r="r" b="b"/>
            <a:pathLst>
              <a:path w="1584960" h="399414">
                <a:moveTo>
                  <a:pt x="0" y="399288"/>
                </a:moveTo>
                <a:lnTo>
                  <a:pt x="1584960" y="399288"/>
                </a:lnTo>
                <a:lnTo>
                  <a:pt x="158496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337" y="3306317"/>
            <a:ext cx="2780030" cy="1572895"/>
          </a:xfrm>
          <a:prstGeom prst="rect">
            <a:avLst/>
          </a:prstGeom>
          <a:ln w="44196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8505">
              <a:lnSpc>
                <a:spcPct val="100000"/>
              </a:lnSpc>
            </a:pPr>
            <a:r>
              <a:rPr sz="2000" b="1" dirty="0">
                <a:solidFill>
                  <a:srgbClr val="FF6900"/>
                </a:solidFill>
                <a:latin typeface="Heiti SC"/>
                <a:cs typeface="Heiti SC"/>
              </a:rPr>
              <a:t>加入该课程</a:t>
            </a:r>
            <a:endParaRPr sz="20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306076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42" y="2303830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练习与作业</a:t>
            </a:r>
          </a:p>
        </p:txBody>
      </p:sp>
    </p:spTree>
    <p:extLst>
      <p:ext uri="{BB962C8B-B14F-4D97-AF65-F5344CB8AC3E}">
        <p14:creationId xmlns:p14="http://schemas.microsoft.com/office/powerpoint/2010/main" val="16937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计算机的概念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60" y="1601840"/>
            <a:ext cx="802254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9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计算机是根据指令操作数据的设备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功能性</a:t>
            </a:r>
            <a:endParaRPr sz="2400" dirty="0">
              <a:latin typeface="Heiti SC"/>
              <a:cs typeface="Heiti SC"/>
            </a:endParaRPr>
          </a:p>
          <a:p>
            <a:pPr marL="64643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对数据的操作，表现为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据计</a:t>
            </a:r>
            <a:r>
              <a:rPr sz="2000" b="1" spc="-15" dirty="0">
                <a:latin typeface="Heiti SC"/>
                <a:cs typeface="Heiti SC"/>
              </a:rPr>
              <a:t>算</a:t>
            </a:r>
            <a:r>
              <a:rPr sz="2000" b="1" dirty="0">
                <a:latin typeface="Heiti SC"/>
                <a:cs typeface="Heiti SC"/>
              </a:rPr>
              <a:t>、输</a:t>
            </a:r>
            <a:r>
              <a:rPr sz="2000" b="1" spc="-15" dirty="0">
                <a:latin typeface="Heiti SC"/>
                <a:cs typeface="Heiti SC"/>
              </a:rPr>
              <a:t>入</a:t>
            </a:r>
            <a:r>
              <a:rPr sz="2000" b="1" dirty="0">
                <a:latin typeface="Heiti SC"/>
                <a:cs typeface="Heiti SC"/>
              </a:rPr>
              <a:t>输出</a:t>
            </a:r>
            <a:r>
              <a:rPr sz="2000" b="1" spc="-15" dirty="0">
                <a:latin typeface="Heiti SC"/>
                <a:cs typeface="Heiti SC"/>
              </a:rPr>
              <a:t>处</a:t>
            </a:r>
            <a:r>
              <a:rPr sz="2000" b="1" dirty="0">
                <a:latin typeface="Heiti SC"/>
                <a:cs typeface="Heiti SC"/>
              </a:rPr>
              <a:t>理和</a:t>
            </a:r>
            <a:r>
              <a:rPr sz="2000" b="1" spc="-15" dirty="0">
                <a:latin typeface="Heiti SC"/>
                <a:cs typeface="Heiti SC"/>
              </a:rPr>
              <a:t>结</a:t>
            </a:r>
            <a:r>
              <a:rPr sz="2000" b="1" dirty="0">
                <a:latin typeface="Heiti SC"/>
                <a:cs typeface="Heiti SC"/>
              </a:rPr>
              <a:t>果存</a:t>
            </a:r>
            <a:r>
              <a:rPr sz="2000" b="1" spc="-15" dirty="0">
                <a:latin typeface="Heiti SC"/>
                <a:cs typeface="Heiti SC"/>
              </a:rPr>
              <a:t>储</a:t>
            </a:r>
            <a:r>
              <a:rPr sz="2000" b="1" dirty="0">
                <a:latin typeface="Heiti SC"/>
                <a:cs typeface="Heiti SC"/>
              </a:rPr>
              <a:t>等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可编程性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根据一系列指令自动地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可预</a:t>
            </a:r>
            <a:r>
              <a:rPr sz="2000" b="1" spc="-15" dirty="0">
                <a:latin typeface="Heiti SC"/>
                <a:cs typeface="Heiti SC"/>
              </a:rPr>
              <a:t>测</a:t>
            </a:r>
            <a:r>
              <a:rPr sz="2000" b="1" dirty="0">
                <a:latin typeface="Heiti SC"/>
                <a:cs typeface="Heiti SC"/>
              </a:rPr>
              <a:t>地、</a:t>
            </a:r>
            <a:r>
              <a:rPr sz="2000" b="1" spc="-15" dirty="0">
                <a:latin typeface="Heiti SC"/>
                <a:cs typeface="Heiti SC"/>
              </a:rPr>
              <a:t>准</a:t>
            </a:r>
            <a:r>
              <a:rPr sz="2000" b="1" dirty="0">
                <a:latin typeface="Heiti SC"/>
                <a:cs typeface="Heiti SC"/>
              </a:rPr>
              <a:t>确地</a:t>
            </a:r>
            <a:r>
              <a:rPr sz="2000" b="1" spc="-15" dirty="0">
                <a:latin typeface="Heiti SC"/>
                <a:cs typeface="Heiti SC"/>
              </a:rPr>
              <a:t>完</a:t>
            </a:r>
            <a:r>
              <a:rPr sz="2000" b="1" dirty="0">
                <a:latin typeface="Heiti SC"/>
                <a:cs typeface="Heiti SC"/>
              </a:rPr>
              <a:t>成操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者的</a:t>
            </a:r>
            <a:r>
              <a:rPr sz="2000" b="1" spc="-15" dirty="0">
                <a:latin typeface="Heiti SC"/>
                <a:cs typeface="Heiti SC"/>
              </a:rPr>
              <a:t>意</a:t>
            </a:r>
            <a:r>
              <a:rPr sz="2000" b="1" dirty="0">
                <a:latin typeface="Heiti SC"/>
                <a:cs typeface="Heiti SC"/>
              </a:rPr>
              <a:t>图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50177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Arial"/>
                <a:cs typeface="Arial"/>
              </a:rPr>
              <a:t>1</a:t>
            </a:r>
            <a:r>
              <a:rPr sz="3200" spc="5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spc="100" dirty="0">
                <a:latin typeface="Arial"/>
                <a:cs typeface="Arial"/>
              </a:rPr>
              <a:t>Pyth</a:t>
            </a:r>
            <a:r>
              <a:rPr sz="3200" spc="225" dirty="0">
                <a:latin typeface="Arial"/>
                <a:cs typeface="Arial"/>
              </a:rPr>
              <a:t>on</a:t>
            </a:r>
            <a:r>
              <a:rPr sz="3200" spc="5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297" y="2114042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19"/>
                </a:moveTo>
                <a:lnTo>
                  <a:pt x="269305" y="911859"/>
                </a:lnTo>
                <a:lnTo>
                  <a:pt x="247562" y="918209"/>
                </a:lnTo>
                <a:lnTo>
                  <a:pt x="161397" y="948689"/>
                </a:lnTo>
                <a:lnTo>
                  <a:pt x="121116" y="966469"/>
                </a:lnTo>
                <a:lnTo>
                  <a:pt x="84467" y="988059"/>
                </a:lnTo>
                <a:lnTo>
                  <a:pt x="52775" y="1012189"/>
                </a:lnTo>
                <a:lnTo>
                  <a:pt x="27363" y="1043939"/>
                </a:lnTo>
                <a:lnTo>
                  <a:pt x="9556" y="1080770"/>
                </a:lnTo>
                <a:lnTo>
                  <a:pt x="677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29" y="1210309"/>
                </a:lnTo>
                <a:lnTo>
                  <a:pt x="26054" y="1234439"/>
                </a:lnTo>
                <a:lnTo>
                  <a:pt x="32437" y="1247139"/>
                </a:lnTo>
                <a:lnTo>
                  <a:pt x="39392" y="1258570"/>
                </a:lnTo>
                <a:lnTo>
                  <a:pt x="311875" y="1258570"/>
                </a:lnTo>
                <a:lnTo>
                  <a:pt x="311875" y="896619"/>
                </a:lnTo>
                <a:close/>
              </a:path>
              <a:path w="1187450" h="1258570">
                <a:moveTo>
                  <a:pt x="311875" y="580389"/>
                </a:moveTo>
                <a:lnTo>
                  <a:pt x="311875" y="624839"/>
                </a:lnTo>
                <a:lnTo>
                  <a:pt x="316878" y="628650"/>
                </a:lnTo>
                <a:lnTo>
                  <a:pt x="321882" y="629919"/>
                </a:lnTo>
                <a:lnTo>
                  <a:pt x="329410" y="638809"/>
                </a:lnTo>
                <a:lnTo>
                  <a:pt x="334252" y="648969"/>
                </a:lnTo>
                <a:lnTo>
                  <a:pt x="339468" y="659130"/>
                </a:lnTo>
                <a:lnTo>
                  <a:pt x="345188" y="669289"/>
                </a:lnTo>
                <a:lnTo>
                  <a:pt x="351541" y="680719"/>
                </a:lnTo>
                <a:lnTo>
                  <a:pt x="358655" y="693419"/>
                </a:lnTo>
                <a:lnTo>
                  <a:pt x="366660" y="706119"/>
                </a:lnTo>
                <a:lnTo>
                  <a:pt x="372144" y="716280"/>
                </a:lnTo>
                <a:lnTo>
                  <a:pt x="378150" y="726439"/>
                </a:lnTo>
                <a:lnTo>
                  <a:pt x="384612" y="737869"/>
                </a:lnTo>
                <a:lnTo>
                  <a:pt x="391466" y="748030"/>
                </a:lnTo>
                <a:lnTo>
                  <a:pt x="398646" y="759459"/>
                </a:lnTo>
                <a:lnTo>
                  <a:pt x="406086" y="769619"/>
                </a:lnTo>
                <a:lnTo>
                  <a:pt x="413721" y="781050"/>
                </a:lnTo>
                <a:lnTo>
                  <a:pt x="421485" y="792480"/>
                </a:lnTo>
                <a:lnTo>
                  <a:pt x="418305" y="803909"/>
                </a:lnTo>
                <a:lnTo>
                  <a:pt x="414137" y="815339"/>
                </a:lnTo>
                <a:lnTo>
                  <a:pt x="385987" y="855980"/>
                </a:lnTo>
                <a:lnTo>
                  <a:pt x="350585" y="880109"/>
                </a:lnTo>
                <a:lnTo>
                  <a:pt x="311875" y="896619"/>
                </a:lnTo>
                <a:lnTo>
                  <a:pt x="311910" y="1258570"/>
                </a:lnTo>
                <a:lnTo>
                  <a:pt x="593141" y="1258570"/>
                </a:lnTo>
                <a:lnTo>
                  <a:pt x="593141" y="1214120"/>
                </a:lnTo>
                <a:lnTo>
                  <a:pt x="584378" y="1212850"/>
                </a:lnTo>
                <a:lnTo>
                  <a:pt x="578155" y="1205230"/>
                </a:lnTo>
                <a:lnTo>
                  <a:pt x="578155" y="1186180"/>
                </a:lnTo>
                <a:lnTo>
                  <a:pt x="584378" y="1178559"/>
                </a:lnTo>
                <a:lnTo>
                  <a:pt x="593141" y="1177289"/>
                </a:lnTo>
                <a:lnTo>
                  <a:pt x="593141" y="1165859"/>
                </a:lnTo>
                <a:lnTo>
                  <a:pt x="584378" y="1164589"/>
                </a:lnTo>
                <a:lnTo>
                  <a:pt x="578155" y="1156970"/>
                </a:lnTo>
                <a:lnTo>
                  <a:pt x="578155" y="1137920"/>
                </a:lnTo>
                <a:lnTo>
                  <a:pt x="584378" y="1129030"/>
                </a:lnTo>
                <a:lnTo>
                  <a:pt x="593141" y="1129030"/>
                </a:lnTo>
                <a:lnTo>
                  <a:pt x="593141" y="1109980"/>
                </a:lnTo>
                <a:lnTo>
                  <a:pt x="554928" y="1096009"/>
                </a:lnTo>
                <a:lnTo>
                  <a:pt x="519632" y="1078230"/>
                </a:lnTo>
                <a:lnTo>
                  <a:pt x="486458" y="1056639"/>
                </a:lnTo>
                <a:lnTo>
                  <a:pt x="444151" y="1018539"/>
                </a:lnTo>
                <a:lnTo>
                  <a:pt x="412834" y="981709"/>
                </a:lnTo>
                <a:lnTo>
                  <a:pt x="402317" y="969009"/>
                </a:lnTo>
                <a:lnTo>
                  <a:pt x="391712" y="953769"/>
                </a:lnTo>
                <a:lnTo>
                  <a:pt x="380989" y="938530"/>
                </a:lnTo>
                <a:lnTo>
                  <a:pt x="370119" y="922019"/>
                </a:lnTo>
                <a:lnTo>
                  <a:pt x="412494" y="894080"/>
                </a:lnTo>
                <a:lnTo>
                  <a:pt x="438684" y="866139"/>
                </a:lnTo>
                <a:lnTo>
                  <a:pt x="462036" y="834389"/>
                </a:lnTo>
                <a:lnTo>
                  <a:pt x="469492" y="824230"/>
                </a:lnTo>
                <a:lnTo>
                  <a:pt x="592646" y="824230"/>
                </a:lnTo>
                <a:lnTo>
                  <a:pt x="592054" y="769619"/>
                </a:lnTo>
                <a:lnTo>
                  <a:pt x="551676" y="769619"/>
                </a:lnTo>
                <a:lnTo>
                  <a:pt x="538514" y="767080"/>
                </a:lnTo>
                <a:lnTo>
                  <a:pt x="501303" y="745489"/>
                </a:lnTo>
                <a:lnTo>
                  <a:pt x="475766" y="703580"/>
                </a:lnTo>
                <a:lnTo>
                  <a:pt x="473982" y="690880"/>
                </a:lnTo>
                <a:lnTo>
                  <a:pt x="474127" y="678180"/>
                </a:lnTo>
                <a:lnTo>
                  <a:pt x="504028" y="643889"/>
                </a:lnTo>
                <a:lnTo>
                  <a:pt x="545106" y="628650"/>
                </a:lnTo>
                <a:lnTo>
                  <a:pt x="593141" y="623569"/>
                </a:lnTo>
                <a:lnTo>
                  <a:pt x="593141" y="622300"/>
                </a:lnTo>
                <a:lnTo>
                  <a:pt x="427706" y="622300"/>
                </a:lnTo>
                <a:lnTo>
                  <a:pt x="418712" y="619759"/>
                </a:lnTo>
                <a:lnTo>
                  <a:pt x="410499" y="614680"/>
                </a:lnTo>
                <a:lnTo>
                  <a:pt x="403040" y="607059"/>
                </a:lnTo>
                <a:lnTo>
                  <a:pt x="396308" y="596900"/>
                </a:lnTo>
                <a:lnTo>
                  <a:pt x="332216" y="596900"/>
                </a:lnTo>
                <a:lnTo>
                  <a:pt x="321480" y="589280"/>
                </a:lnTo>
                <a:lnTo>
                  <a:pt x="311875" y="580389"/>
                </a:lnTo>
                <a:close/>
              </a:path>
              <a:path w="1187450" h="1258570">
                <a:moveTo>
                  <a:pt x="773656" y="815339"/>
                </a:moveTo>
                <a:lnTo>
                  <a:pt x="732773" y="815339"/>
                </a:lnTo>
                <a:lnTo>
                  <a:pt x="737546" y="828039"/>
                </a:lnTo>
                <a:lnTo>
                  <a:pt x="755630" y="864869"/>
                </a:lnTo>
                <a:lnTo>
                  <a:pt x="779700" y="895350"/>
                </a:lnTo>
                <a:lnTo>
                  <a:pt x="821868" y="923289"/>
                </a:lnTo>
                <a:lnTo>
                  <a:pt x="810246" y="937259"/>
                </a:lnTo>
                <a:lnTo>
                  <a:pt x="798964" y="951230"/>
                </a:lnTo>
                <a:lnTo>
                  <a:pt x="787969" y="965200"/>
                </a:lnTo>
                <a:lnTo>
                  <a:pt x="777208" y="976630"/>
                </a:lnTo>
                <a:lnTo>
                  <a:pt x="725036" y="1031239"/>
                </a:lnTo>
                <a:lnTo>
                  <a:pt x="693112" y="1056639"/>
                </a:lnTo>
                <a:lnTo>
                  <a:pt x="658955" y="1079500"/>
                </a:lnTo>
                <a:lnTo>
                  <a:pt x="621121" y="1098550"/>
                </a:lnTo>
                <a:lnTo>
                  <a:pt x="593141" y="1109980"/>
                </a:lnTo>
                <a:lnTo>
                  <a:pt x="593141" y="1129030"/>
                </a:lnTo>
                <a:lnTo>
                  <a:pt x="604444" y="1129030"/>
                </a:lnTo>
                <a:lnTo>
                  <a:pt x="611937" y="1136650"/>
                </a:lnTo>
                <a:lnTo>
                  <a:pt x="611937" y="1156970"/>
                </a:lnTo>
                <a:lnTo>
                  <a:pt x="604444" y="1165859"/>
                </a:lnTo>
                <a:lnTo>
                  <a:pt x="593141" y="1165859"/>
                </a:lnTo>
                <a:lnTo>
                  <a:pt x="593141" y="1177289"/>
                </a:lnTo>
                <a:lnTo>
                  <a:pt x="604444" y="1177289"/>
                </a:lnTo>
                <a:lnTo>
                  <a:pt x="611937" y="1184909"/>
                </a:lnTo>
                <a:lnTo>
                  <a:pt x="611937" y="1205230"/>
                </a:lnTo>
                <a:lnTo>
                  <a:pt x="604444" y="1214120"/>
                </a:lnTo>
                <a:lnTo>
                  <a:pt x="593142" y="1214120"/>
                </a:lnTo>
                <a:lnTo>
                  <a:pt x="593177" y="1258570"/>
                </a:lnTo>
                <a:lnTo>
                  <a:pt x="875716" y="1258570"/>
                </a:lnTo>
                <a:lnTo>
                  <a:pt x="875536" y="897889"/>
                </a:lnTo>
                <a:lnTo>
                  <a:pt x="855387" y="890269"/>
                </a:lnTo>
                <a:lnTo>
                  <a:pt x="840262" y="882650"/>
                </a:lnTo>
                <a:lnTo>
                  <a:pt x="826762" y="876300"/>
                </a:lnTo>
                <a:lnTo>
                  <a:pt x="814774" y="867409"/>
                </a:lnTo>
                <a:lnTo>
                  <a:pt x="804226" y="859789"/>
                </a:lnTo>
                <a:lnTo>
                  <a:pt x="795046" y="849630"/>
                </a:lnTo>
                <a:lnTo>
                  <a:pt x="787161" y="840739"/>
                </a:lnTo>
                <a:lnTo>
                  <a:pt x="780499" y="829309"/>
                </a:lnTo>
                <a:lnTo>
                  <a:pt x="774986" y="819150"/>
                </a:lnTo>
                <a:lnTo>
                  <a:pt x="773656" y="815339"/>
                </a:lnTo>
                <a:close/>
              </a:path>
              <a:path w="1187450" h="1258570">
                <a:moveTo>
                  <a:pt x="875716" y="897889"/>
                </a:moveTo>
                <a:lnTo>
                  <a:pt x="875751" y="1258570"/>
                </a:lnTo>
                <a:lnTo>
                  <a:pt x="1153039" y="1248409"/>
                </a:lnTo>
                <a:lnTo>
                  <a:pt x="1159492" y="1236980"/>
                </a:lnTo>
                <a:lnTo>
                  <a:pt x="1175140" y="1200150"/>
                </a:lnTo>
                <a:lnTo>
                  <a:pt x="1186190" y="1151889"/>
                </a:lnTo>
                <a:lnTo>
                  <a:pt x="1186993" y="1140459"/>
                </a:lnTo>
                <a:lnTo>
                  <a:pt x="1186395" y="1116330"/>
                </a:lnTo>
                <a:lnTo>
                  <a:pt x="1177651" y="1074420"/>
                </a:lnTo>
                <a:lnTo>
                  <a:pt x="1159948" y="1038859"/>
                </a:lnTo>
                <a:lnTo>
                  <a:pt x="1134617" y="1009650"/>
                </a:lnTo>
                <a:lnTo>
                  <a:pt x="1102983" y="985519"/>
                </a:lnTo>
                <a:lnTo>
                  <a:pt x="1066377" y="966469"/>
                </a:lnTo>
                <a:lnTo>
                  <a:pt x="1026126" y="948689"/>
                </a:lnTo>
                <a:lnTo>
                  <a:pt x="983557" y="933450"/>
                </a:lnTo>
                <a:lnTo>
                  <a:pt x="961819" y="927100"/>
                </a:lnTo>
                <a:lnTo>
                  <a:pt x="940000" y="919480"/>
                </a:lnTo>
                <a:lnTo>
                  <a:pt x="918266" y="913130"/>
                </a:lnTo>
                <a:lnTo>
                  <a:pt x="875716" y="897889"/>
                </a:lnTo>
                <a:close/>
              </a:path>
              <a:path w="1187450" h="1258570">
                <a:moveTo>
                  <a:pt x="592646" y="824230"/>
                </a:moveTo>
                <a:lnTo>
                  <a:pt x="469492" y="824230"/>
                </a:lnTo>
                <a:lnTo>
                  <a:pt x="494106" y="839469"/>
                </a:lnTo>
                <a:lnTo>
                  <a:pt x="542625" y="862330"/>
                </a:lnTo>
                <a:lnTo>
                  <a:pt x="575706" y="869950"/>
                </a:lnTo>
                <a:lnTo>
                  <a:pt x="593141" y="869950"/>
                </a:lnTo>
                <a:lnTo>
                  <a:pt x="592646" y="824230"/>
                </a:lnTo>
                <a:close/>
              </a:path>
              <a:path w="1187450" h="1258570">
                <a:moveTo>
                  <a:pt x="594411" y="750569"/>
                </a:moveTo>
                <a:lnTo>
                  <a:pt x="593141" y="750569"/>
                </a:lnTo>
                <a:lnTo>
                  <a:pt x="593141" y="869950"/>
                </a:lnTo>
                <a:lnTo>
                  <a:pt x="613759" y="869950"/>
                </a:lnTo>
                <a:lnTo>
                  <a:pt x="635480" y="864869"/>
                </a:lnTo>
                <a:lnTo>
                  <a:pt x="695496" y="839469"/>
                </a:lnTo>
                <a:lnTo>
                  <a:pt x="732773" y="815339"/>
                </a:lnTo>
                <a:lnTo>
                  <a:pt x="773656" y="815339"/>
                </a:lnTo>
                <a:lnTo>
                  <a:pt x="770551" y="806450"/>
                </a:lnTo>
                <a:lnTo>
                  <a:pt x="767122" y="795019"/>
                </a:lnTo>
                <a:lnTo>
                  <a:pt x="764624" y="782319"/>
                </a:lnTo>
                <a:lnTo>
                  <a:pt x="773060" y="773430"/>
                </a:lnTo>
                <a:lnTo>
                  <a:pt x="776581" y="769619"/>
                </a:lnTo>
                <a:lnTo>
                  <a:pt x="635428" y="769619"/>
                </a:lnTo>
                <a:lnTo>
                  <a:pt x="624714" y="767080"/>
                </a:lnTo>
                <a:lnTo>
                  <a:pt x="614780" y="759459"/>
                </a:lnTo>
                <a:lnTo>
                  <a:pt x="604915" y="753109"/>
                </a:lnTo>
                <a:lnTo>
                  <a:pt x="594411" y="750569"/>
                </a:lnTo>
                <a:close/>
              </a:path>
              <a:path w="1187450" h="1258570">
                <a:moveTo>
                  <a:pt x="591848" y="750569"/>
                </a:moveTo>
                <a:lnTo>
                  <a:pt x="582136" y="753109"/>
                </a:lnTo>
                <a:lnTo>
                  <a:pt x="572717" y="759459"/>
                </a:lnTo>
                <a:lnTo>
                  <a:pt x="562820" y="765809"/>
                </a:lnTo>
                <a:lnTo>
                  <a:pt x="551676" y="769619"/>
                </a:lnTo>
                <a:lnTo>
                  <a:pt x="592054" y="769619"/>
                </a:lnTo>
                <a:lnTo>
                  <a:pt x="591848" y="750569"/>
                </a:lnTo>
                <a:close/>
              </a:path>
              <a:path w="1187450" h="1258570">
                <a:moveTo>
                  <a:pt x="640779" y="579119"/>
                </a:moveTo>
                <a:lnTo>
                  <a:pt x="610061" y="579119"/>
                </a:lnTo>
                <a:lnTo>
                  <a:pt x="593189" y="581659"/>
                </a:lnTo>
                <a:lnTo>
                  <a:pt x="606583" y="624839"/>
                </a:lnTo>
                <a:lnTo>
                  <a:pt x="622542" y="626109"/>
                </a:lnTo>
                <a:lnTo>
                  <a:pt x="637946" y="628650"/>
                </a:lnTo>
                <a:lnTo>
                  <a:pt x="678167" y="643889"/>
                </a:lnTo>
                <a:lnTo>
                  <a:pt x="707835" y="683259"/>
                </a:lnTo>
                <a:lnTo>
                  <a:pt x="709191" y="697230"/>
                </a:lnTo>
                <a:lnTo>
                  <a:pt x="707339" y="707389"/>
                </a:lnTo>
                <a:lnTo>
                  <a:pt x="680191" y="748030"/>
                </a:lnTo>
                <a:lnTo>
                  <a:pt x="635428" y="769619"/>
                </a:lnTo>
                <a:lnTo>
                  <a:pt x="776581" y="769619"/>
                </a:lnTo>
                <a:lnTo>
                  <a:pt x="804205" y="734059"/>
                </a:lnTo>
                <a:lnTo>
                  <a:pt x="823705" y="699769"/>
                </a:lnTo>
                <a:lnTo>
                  <a:pt x="829254" y="688339"/>
                </a:lnTo>
                <a:lnTo>
                  <a:pt x="848909" y="655319"/>
                </a:lnTo>
                <a:lnTo>
                  <a:pt x="860730" y="632459"/>
                </a:lnTo>
                <a:lnTo>
                  <a:pt x="870636" y="627380"/>
                </a:lnTo>
                <a:lnTo>
                  <a:pt x="875711" y="624839"/>
                </a:lnTo>
                <a:lnTo>
                  <a:pt x="875582" y="622300"/>
                </a:lnTo>
                <a:lnTo>
                  <a:pt x="752997" y="622300"/>
                </a:lnTo>
                <a:lnTo>
                  <a:pt x="743993" y="621030"/>
                </a:lnTo>
                <a:lnTo>
                  <a:pt x="734365" y="615950"/>
                </a:lnTo>
                <a:lnTo>
                  <a:pt x="733222" y="613409"/>
                </a:lnTo>
                <a:lnTo>
                  <a:pt x="730682" y="612139"/>
                </a:lnTo>
                <a:lnTo>
                  <a:pt x="726363" y="609600"/>
                </a:lnTo>
                <a:lnTo>
                  <a:pt x="718710" y="603250"/>
                </a:lnTo>
                <a:lnTo>
                  <a:pt x="710229" y="598169"/>
                </a:lnTo>
                <a:lnTo>
                  <a:pt x="667602" y="582930"/>
                </a:lnTo>
                <a:lnTo>
                  <a:pt x="654667" y="580389"/>
                </a:lnTo>
                <a:lnTo>
                  <a:pt x="640779" y="579119"/>
                </a:lnTo>
                <a:close/>
              </a:path>
              <a:path w="1187450" h="1258570">
                <a:moveTo>
                  <a:pt x="310966" y="163830"/>
                </a:moveTo>
                <a:lnTo>
                  <a:pt x="305947" y="176530"/>
                </a:lnTo>
                <a:lnTo>
                  <a:pt x="301247" y="187959"/>
                </a:lnTo>
                <a:lnTo>
                  <a:pt x="296859" y="199389"/>
                </a:lnTo>
                <a:lnTo>
                  <a:pt x="292773" y="212089"/>
                </a:lnTo>
                <a:lnTo>
                  <a:pt x="288980" y="224789"/>
                </a:lnTo>
                <a:lnTo>
                  <a:pt x="285472" y="236219"/>
                </a:lnTo>
                <a:lnTo>
                  <a:pt x="276567" y="274319"/>
                </a:lnTo>
                <a:lnTo>
                  <a:pt x="269904" y="312419"/>
                </a:lnTo>
                <a:lnTo>
                  <a:pt x="265244" y="350519"/>
                </a:lnTo>
                <a:lnTo>
                  <a:pt x="263132" y="374650"/>
                </a:lnTo>
                <a:lnTo>
                  <a:pt x="259911" y="381000"/>
                </a:lnTo>
                <a:lnTo>
                  <a:pt x="245581" y="427989"/>
                </a:lnTo>
                <a:lnTo>
                  <a:pt x="241375" y="471169"/>
                </a:lnTo>
                <a:lnTo>
                  <a:pt x="241687" y="481330"/>
                </a:lnTo>
                <a:lnTo>
                  <a:pt x="246992" y="519430"/>
                </a:lnTo>
                <a:lnTo>
                  <a:pt x="257571" y="556259"/>
                </a:lnTo>
                <a:lnTo>
                  <a:pt x="282960" y="600709"/>
                </a:lnTo>
                <a:lnTo>
                  <a:pt x="311868" y="624839"/>
                </a:lnTo>
                <a:lnTo>
                  <a:pt x="310754" y="579119"/>
                </a:lnTo>
                <a:lnTo>
                  <a:pt x="304478" y="570230"/>
                </a:lnTo>
                <a:lnTo>
                  <a:pt x="298812" y="561339"/>
                </a:lnTo>
                <a:lnTo>
                  <a:pt x="282638" y="515619"/>
                </a:lnTo>
                <a:lnTo>
                  <a:pt x="277830" y="469900"/>
                </a:lnTo>
                <a:lnTo>
                  <a:pt x="277798" y="464819"/>
                </a:lnTo>
                <a:lnTo>
                  <a:pt x="278508" y="452119"/>
                </a:lnTo>
                <a:lnTo>
                  <a:pt x="285558" y="412750"/>
                </a:lnTo>
                <a:lnTo>
                  <a:pt x="304119" y="375919"/>
                </a:lnTo>
                <a:lnTo>
                  <a:pt x="311874" y="370839"/>
                </a:lnTo>
                <a:lnTo>
                  <a:pt x="310966" y="163830"/>
                </a:lnTo>
                <a:close/>
              </a:path>
              <a:path w="1187450" h="1258570">
                <a:moveTo>
                  <a:pt x="565441" y="577850"/>
                </a:moveTo>
                <a:lnTo>
                  <a:pt x="550140" y="577850"/>
                </a:lnTo>
                <a:lnTo>
                  <a:pt x="522500" y="580389"/>
                </a:lnTo>
                <a:lnTo>
                  <a:pt x="478411" y="595630"/>
                </a:lnTo>
                <a:lnTo>
                  <a:pt x="454394" y="610869"/>
                </a:lnTo>
                <a:lnTo>
                  <a:pt x="451892" y="612139"/>
                </a:lnTo>
                <a:lnTo>
                  <a:pt x="448146" y="615950"/>
                </a:lnTo>
                <a:lnTo>
                  <a:pt x="437508" y="621030"/>
                </a:lnTo>
                <a:lnTo>
                  <a:pt x="427706" y="622300"/>
                </a:lnTo>
                <a:lnTo>
                  <a:pt x="593141" y="622300"/>
                </a:lnTo>
                <a:lnTo>
                  <a:pt x="593141" y="581659"/>
                </a:lnTo>
                <a:lnTo>
                  <a:pt x="581761" y="580389"/>
                </a:lnTo>
                <a:lnTo>
                  <a:pt x="565441" y="577850"/>
                </a:lnTo>
                <a:close/>
              </a:path>
              <a:path w="1187450" h="1258570">
                <a:moveTo>
                  <a:pt x="651936" y="0"/>
                </a:moveTo>
                <a:lnTo>
                  <a:pt x="633022" y="0"/>
                </a:lnTo>
                <a:lnTo>
                  <a:pt x="613426" y="1269"/>
                </a:lnTo>
                <a:lnTo>
                  <a:pt x="593141" y="3809"/>
                </a:lnTo>
                <a:lnTo>
                  <a:pt x="593141" y="276859"/>
                </a:lnTo>
                <a:lnTo>
                  <a:pt x="603054" y="284480"/>
                </a:lnTo>
                <a:lnTo>
                  <a:pt x="612926" y="290830"/>
                </a:lnTo>
                <a:lnTo>
                  <a:pt x="632699" y="304800"/>
                </a:lnTo>
                <a:lnTo>
                  <a:pt x="642673" y="312419"/>
                </a:lnTo>
                <a:lnTo>
                  <a:pt x="662980" y="325119"/>
                </a:lnTo>
                <a:lnTo>
                  <a:pt x="673385" y="332739"/>
                </a:lnTo>
                <a:lnTo>
                  <a:pt x="684008" y="339089"/>
                </a:lnTo>
                <a:lnTo>
                  <a:pt x="694884" y="344169"/>
                </a:lnTo>
                <a:lnTo>
                  <a:pt x="706051" y="350519"/>
                </a:lnTo>
                <a:lnTo>
                  <a:pt x="741662" y="365759"/>
                </a:lnTo>
                <a:lnTo>
                  <a:pt x="781208" y="377189"/>
                </a:lnTo>
                <a:lnTo>
                  <a:pt x="825678" y="382269"/>
                </a:lnTo>
                <a:lnTo>
                  <a:pt x="825317" y="398780"/>
                </a:lnTo>
                <a:lnTo>
                  <a:pt x="822058" y="452119"/>
                </a:lnTo>
                <a:lnTo>
                  <a:pt x="815224" y="505459"/>
                </a:lnTo>
                <a:lnTo>
                  <a:pt x="804406" y="554989"/>
                </a:lnTo>
                <a:lnTo>
                  <a:pt x="789199" y="594359"/>
                </a:lnTo>
                <a:lnTo>
                  <a:pt x="761394" y="621030"/>
                </a:lnTo>
                <a:lnTo>
                  <a:pt x="752997" y="622300"/>
                </a:lnTo>
                <a:lnTo>
                  <a:pt x="875582" y="622300"/>
                </a:lnTo>
                <a:lnTo>
                  <a:pt x="874095" y="593089"/>
                </a:lnTo>
                <a:lnTo>
                  <a:pt x="854414" y="593089"/>
                </a:lnTo>
                <a:lnTo>
                  <a:pt x="843637" y="590550"/>
                </a:lnTo>
                <a:lnTo>
                  <a:pt x="841106" y="543559"/>
                </a:lnTo>
                <a:lnTo>
                  <a:pt x="840445" y="516889"/>
                </a:lnTo>
                <a:lnTo>
                  <a:pt x="840511" y="490219"/>
                </a:lnTo>
                <a:lnTo>
                  <a:pt x="842895" y="444500"/>
                </a:lnTo>
                <a:lnTo>
                  <a:pt x="850373" y="397509"/>
                </a:lnTo>
                <a:lnTo>
                  <a:pt x="875716" y="368300"/>
                </a:lnTo>
                <a:lnTo>
                  <a:pt x="875716" y="173989"/>
                </a:lnTo>
                <a:lnTo>
                  <a:pt x="858433" y="138430"/>
                </a:lnTo>
                <a:lnTo>
                  <a:pt x="828189" y="91439"/>
                </a:lnTo>
                <a:lnTo>
                  <a:pt x="792599" y="54609"/>
                </a:lnTo>
                <a:lnTo>
                  <a:pt x="751483" y="25400"/>
                </a:lnTo>
                <a:lnTo>
                  <a:pt x="704656" y="7619"/>
                </a:lnTo>
                <a:lnTo>
                  <a:pt x="670176" y="1269"/>
                </a:lnTo>
                <a:lnTo>
                  <a:pt x="651936" y="0"/>
                </a:lnTo>
                <a:close/>
              </a:path>
              <a:path w="1187450" h="1258570">
                <a:moveTo>
                  <a:pt x="875716" y="173989"/>
                </a:moveTo>
                <a:lnTo>
                  <a:pt x="881531" y="372109"/>
                </a:lnTo>
                <a:lnTo>
                  <a:pt x="888125" y="381000"/>
                </a:lnTo>
                <a:lnTo>
                  <a:pt x="894877" y="393700"/>
                </a:lnTo>
                <a:lnTo>
                  <a:pt x="907245" y="435609"/>
                </a:lnTo>
                <a:lnTo>
                  <a:pt x="909681" y="462280"/>
                </a:lnTo>
                <a:lnTo>
                  <a:pt x="909664" y="474980"/>
                </a:lnTo>
                <a:lnTo>
                  <a:pt x="904894" y="514350"/>
                </a:lnTo>
                <a:lnTo>
                  <a:pt x="888188" y="560069"/>
                </a:lnTo>
                <a:lnTo>
                  <a:pt x="875724" y="579119"/>
                </a:lnTo>
                <a:lnTo>
                  <a:pt x="882702" y="621030"/>
                </a:lnTo>
                <a:lnTo>
                  <a:pt x="910319" y="591819"/>
                </a:lnTo>
                <a:lnTo>
                  <a:pt x="931228" y="549909"/>
                </a:lnTo>
                <a:lnTo>
                  <a:pt x="942532" y="508000"/>
                </a:lnTo>
                <a:lnTo>
                  <a:pt x="945000" y="474980"/>
                </a:lnTo>
                <a:lnTo>
                  <a:pt x="944874" y="462280"/>
                </a:lnTo>
                <a:lnTo>
                  <a:pt x="939831" y="419100"/>
                </a:lnTo>
                <a:lnTo>
                  <a:pt x="923979" y="370839"/>
                </a:lnTo>
                <a:lnTo>
                  <a:pt x="922230" y="356869"/>
                </a:lnTo>
                <a:lnTo>
                  <a:pt x="920313" y="342900"/>
                </a:lnTo>
                <a:lnTo>
                  <a:pt x="918226" y="328930"/>
                </a:lnTo>
                <a:lnTo>
                  <a:pt x="915970" y="316230"/>
                </a:lnTo>
                <a:lnTo>
                  <a:pt x="913545" y="302259"/>
                </a:lnTo>
                <a:lnTo>
                  <a:pt x="910952" y="289559"/>
                </a:lnTo>
                <a:lnTo>
                  <a:pt x="908189" y="276859"/>
                </a:lnTo>
                <a:lnTo>
                  <a:pt x="905257" y="264159"/>
                </a:lnTo>
                <a:lnTo>
                  <a:pt x="902156" y="252730"/>
                </a:lnTo>
                <a:lnTo>
                  <a:pt x="898886" y="240030"/>
                </a:lnTo>
                <a:lnTo>
                  <a:pt x="884116" y="194309"/>
                </a:lnTo>
                <a:lnTo>
                  <a:pt x="880001" y="184150"/>
                </a:lnTo>
                <a:lnTo>
                  <a:pt x="875716" y="173989"/>
                </a:lnTo>
                <a:close/>
              </a:path>
              <a:path w="1187450" h="1258570">
                <a:moveTo>
                  <a:pt x="583629" y="5080"/>
                </a:moveTo>
                <a:lnTo>
                  <a:pt x="572836" y="7619"/>
                </a:lnTo>
                <a:lnTo>
                  <a:pt x="560873" y="10159"/>
                </a:lnTo>
                <a:lnTo>
                  <a:pt x="547300" y="12700"/>
                </a:lnTo>
                <a:lnTo>
                  <a:pt x="531673" y="16509"/>
                </a:lnTo>
                <a:lnTo>
                  <a:pt x="508204" y="21589"/>
                </a:lnTo>
                <a:lnTo>
                  <a:pt x="495321" y="24130"/>
                </a:lnTo>
                <a:lnTo>
                  <a:pt x="481111" y="27939"/>
                </a:lnTo>
                <a:lnTo>
                  <a:pt x="440071" y="35559"/>
                </a:lnTo>
                <a:lnTo>
                  <a:pt x="404277" y="52069"/>
                </a:lnTo>
                <a:lnTo>
                  <a:pt x="373356" y="74930"/>
                </a:lnTo>
                <a:lnTo>
                  <a:pt x="346933" y="104139"/>
                </a:lnTo>
                <a:lnTo>
                  <a:pt x="324634" y="137159"/>
                </a:lnTo>
                <a:lnTo>
                  <a:pt x="311875" y="162559"/>
                </a:lnTo>
                <a:lnTo>
                  <a:pt x="316666" y="370839"/>
                </a:lnTo>
                <a:lnTo>
                  <a:pt x="323751" y="374650"/>
                </a:lnTo>
                <a:lnTo>
                  <a:pt x="330479" y="382269"/>
                </a:lnTo>
                <a:lnTo>
                  <a:pt x="343446" y="426719"/>
                </a:lnTo>
                <a:lnTo>
                  <a:pt x="346240" y="464819"/>
                </a:lnTo>
                <a:lnTo>
                  <a:pt x="346333" y="482600"/>
                </a:lnTo>
                <a:lnTo>
                  <a:pt x="346209" y="487680"/>
                </a:lnTo>
                <a:lnTo>
                  <a:pt x="342524" y="537209"/>
                </a:lnTo>
                <a:lnTo>
                  <a:pt x="335457" y="581659"/>
                </a:lnTo>
                <a:lnTo>
                  <a:pt x="332216" y="596900"/>
                </a:lnTo>
                <a:lnTo>
                  <a:pt x="396308" y="596900"/>
                </a:lnTo>
                <a:lnTo>
                  <a:pt x="380199" y="553719"/>
                </a:lnTo>
                <a:lnTo>
                  <a:pt x="369652" y="497839"/>
                </a:lnTo>
                <a:lnTo>
                  <a:pt x="365347" y="457200"/>
                </a:lnTo>
                <a:lnTo>
                  <a:pt x="362971" y="416559"/>
                </a:lnTo>
                <a:lnTo>
                  <a:pt x="362420" y="394969"/>
                </a:lnTo>
                <a:lnTo>
                  <a:pt x="362545" y="360680"/>
                </a:lnTo>
                <a:lnTo>
                  <a:pt x="363132" y="345439"/>
                </a:lnTo>
                <a:lnTo>
                  <a:pt x="363221" y="339089"/>
                </a:lnTo>
                <a:lnTo>
                  <a:pt x="370090" y="293369"/>
                </a:lnTo>
                <a:lnTo>
                  <a:pt x="389298" y="246380"/>
                </a:lnTo>
                <a:lnTo>
                  <a:pt x="422152" y="219709"/>
                </a:lnTo>
                <a:lnTo>
                  <a:pt x="444571" y="217169"/>
                </a:lnTo>
                <a:lnTo>
                  <a:pt x="591051" y="217169"/>
                </a:lnTo>
                <a:lnTo>
                  <a:pt x="583629" y="5080"/>
                </a:lnTo>
                <a:close/>
              </a:path>
              <a:path w="1187450" h="1258570">
                <a:moveTo>
                  <a:pt x="873513" y="581659"/>
                </a:moveTo>
                <a:lnTo>
                  <a:pt x="864478" y="589280"/>
                </a:lnTo>
                <a:lnTo>
                  <a:pt x="854414" y="593089"/>
                </a:lnTo>
                <a:lnTo>
                  <a:pt x="874095" y="593089"/>
                </a:lnTo>
                <a:lnTo>
                  <a:pt x="873513" y="581659"/>
                </a:lnTo>
                <a:close/>
              </a:path>
              <a:path w="1187450" h="1258570">
                <a:moveTo>
                  <a:pt x="591051" y="217169"/>
                </a:moveTo>
                <a:lnTo>
                  <a:pt x="444571" y="217169"/>
                </a:lnTo>
                <a:lnTo>
                  <a:pt x="470179" y="219709"/>
                </a:lnTo>
                <a:lnTo>
                  <a:pt x="498077" y="227330"/>
                </a:lnTo>
                <a:lnTo>
                  <a:pt x="538953" y="243839"/>
                </a:lnTo>
                <a:lnTo>
                  <a:pt x="571963" y="262889"/>
                </a:lnTo>
                <a:lnTo>
                  <a:pt x="582593" y="270509"/>
                </a:lnTo>
                <a:lnTo>
                  <a:pt x="593140" y="276859"/>
                </a:lnTo>
                <a:lnTo>
                  <a:pt x="591051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3366" y="1586092"/>
            <a:ext cx="15728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10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7563" y="2244460"/>
            <a:ext cx="1351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5053" y="2244460"/>
            <a:ext cx="199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90" dirty="0">
                <a:latin typeface="Arial"/>
                <a:cs typeface="Arial"/>
              </a:rPr>
              <a:t>@Pyth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130" dirty="0">
                <a:latin typeface="Arial"/>
                <a:cs typeface="Arial"/>
              </a:rPr>
              <a:t>n123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3366" y="2903082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07563" y="3561205"/>
            <a:ext cx="28727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10</a:t>
            </a:r>
            <a:r>
              <a:rPr sz="2400" b="1" spc="-5" dirty="0">
                <a:latin typeface="Heiti SC"/>
                <a:cs typeface="Heiti SC"/>
              </a:rPr>
              <a:t>道单选</a:t>
            </a:r>
            <a:r>
              <a:rPr sz="2400" b="1" spc="285" dirty="0">
                <a:latin typeface="Arial"/>
                <a:cs typeface="Arial"/>
              </a:rPr>
              <a:t>+</a:t>
            </a:r>
            <a:r>
              <a:rPr sz="2400" b="1" spc="270" dirty="0">
                <a:latin typeface="Arial"/>
                <a:cs typeface="Arial"/>
              </a:rPr>
              <a:t>2</a:t>
            </a:r>
            <a:r>
              <a:rPr sz="2400" b="1" spc="-5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6004" y="3561205"/>
            <a:ext cx="19996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114" dirty="0">
                <a:latin typeface="Arial"/>
                <a:cs typeface="Arial"/>
              </a:rPr>
              <a:t>on</a:t>
            </a:r>
            <a:r>
              <a:rPr sz="2400" b="1" spc="95" dirty="0">
                <a:latin typeface="Arial"/>
                <a:cs typeface="Arial"/>
              </a:rPr>
              <a:t>1</a:t>
            </a:r>
            <a:r>
              <a:rPr sz="2400" b="1" spc="145" dirty="0"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563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计算机的发展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860" y="1601840"/>
            <a:ext cx="7641540" cy="285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计算机的发展参照摩尔定律，表现为指数方式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计算机硬件所依赖的集成电路规模参照摩尔定律发展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计算机运行速度因此也接近几何级数快速增长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计算机高效支撑的各类运算功能不断丰富发展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摩尔定律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Mo</a:t>
            </a:r>
            <a:r>
              <a:rPr b="1" spc="0" dirty="0">
                <a:latin typeface="Times New Roman"/>
                <a:cs typeface="Times New Roman"/>
              </a:rPr>
              <a:t>o</a:t>
            </a:r>
            <a:r>
              <a:rPr b="1" spc="-75" dirty="0">
                <a:latin typeface="Times New Roman"/>
                <a:cs typeface="Times New Roman"/>
              </a:rPr>
              <a:t>r</a:t>
            </a:r>
            <a:r>
              <a:rPr b="1" spc="-5" dirty="0">
                <a:latin typeface="Times New Roman"/>
                <a:cs typeface="Times New Roman"/>
              </a:rPr>
              <a:t>e</a:t>
            </a:r>
            <a:r>
              <a:rPr b="1" spc="-145" dirty="0">
                <a:latin typeface="Times New Roman"/>
                <a:cs typeface="Times New Roman"/>
              </a:rPr>
              <a:t>’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Law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8248" y="1601840"/>
            <a:ext cx="8110855" cy="274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65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计算机发展历史上最重要的预测法则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40" dirty="0">
                <a:latin typeface="Arial"/>
                <a:cs typeface="Arial"/>
              </a:rPr>
              <a:t>e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dirty="0">
                <a:latin typeface="Heiti SC"/>
                <a:cs typeface="Heiti SC"/>
              </a:rPr>
              <a:t>公司创始人之一戈</a:t>
            </a:r>
            <a:r>
              <a:rPr sz="2400" b="1" spc="5" dirty="0">
                <a:latin typeface="Heiti SC"/>
                <a:cs typeface="Heiti SC"/>
              </a:rPr>
              <a:t>登</a:t>
            </a:r>
            <a:r>
              <a:rPr sz="2400" b="1" spc="-1350" dirty="0">
                <a:latin typeface="Heiti SC"/>
                <a:cs typeface="Heiti SC"/>
              </a:rPr>
              <a:t>·</a:t>
            </a:r>
            <a:r>
              <a:rPr sz="2400" b="1" dirty="0">
                <a:latin typeface="Heiti SC"/>
                <a:cs typeface="Heiti SC"/>
              </a:rPr>
              <a:t>摩尔在</a:t>
            </a:r>
            <a:r>
              <a:rPr sz="2400" b="1" spc="140" dirty="0">
                <a:latin typeface="Arial"/>
                <a:cs typeface="Arial"/>
              </a:rPr>
              <a:t>1965</a:t>
            </a:r>
            <a:r>
              <a:rPr sz="2400" b="1" dirty="0">
                <a:latin typeface="Heiti SC"/>
                <a:cs typeface="Heiti SC"/>
              </a:rPr>
              <a:t>年提出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单位面积集成电路上可容纳晶体管的数量约每两年翻一番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CP</a:t>
            </a:r>
            <a:r>
              <a:rPr sz="2400" b="1" spc="-15" dirty="0">
                <a:latin typeface="Arial"/>
                <a:cs typeface="Arial"/>
              </a:rPr>
              <a:t>U</a:t>
            </a:r>
            <a:r>
              <a:rPr sz="2400" b="1" spc="125" dirty="0">
                <a:latin typeface="Arial"/>
                <a:cs typeface="Arial"/>
              </a:rPr>
              <a:t>/GP</a:t>
            </a:r>
            <a:r>
              <a:rPr sz="2400" b="1" spc="145" dirty="0">
                <a:latin typeface="Arial"/>
                <a:cs typeface="Arial"/>
              </a:rPr>
              <a:t>U</a:t>
            </a:r>
            <a:r>
              <a:rPr sz="2400" b="1" dirty="0">
                <a:latin typeface="Heiti SC"/>
                <a:cs typeface="Heiti SC"/>
              </a:rPr>
              <a:t>、内存、硬盘、电子产品价格等都遵循摩尔定律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0"/>
            <a:ext cx="8545068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339" y="295578"/>
            <a:ext cx="42627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集成电路晶体管数量实测</a:t>
            </a:r>
            <a:r>
              <a:rPr sz="2000" b="1" spc="5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197</a:t>
            </a:r>
            <a:r>
              <a:rPr sz="2000" b="1" spc="114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000" b="1" spc="204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2016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2738" y="4373117"/>
            <a:ext cx="504825" cy="143510"/>
          </a:xfrm>
          <a:custGeom>
            <a:avLst/>
            <a:gdLst/>
            <a:ahLst/>
            <a:cxnLst/>
            <a:rect l="l" t="t" r="r" b="b"/>
            <a:pathLst>
              <a:path w="504825" h="143510">
                <a:moveTo>
                  <a:pt x="0" y="143256"/>
                </a:moveTo>
                <a:lnTo>
                  <a:pt x="504444" y="143256"/>
                </a:lnTo>
                <a:lnTo>
                  <a:pt x="50444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8361" y="302513"/>
            <a:ext cx="1065530" cy="154305"/>
          </a:xfrm>
          <a:custGeom>
            <a:avLst/>
            <a:gdLst/>
            <a:ahLst/>
            <a:cxnLst/>
            <a:rect l="l" t="t" r="r" b="b"/>
            <a:pathLst>
              <a:path w="1065529" h="154304">
                <a:moveTo>
                  <a:pt x="0" y="153924"/>
                </a:moveTo>
                <a:lnTo>
                  <a:pt x="1065276" y="153924"/>
                </a:lnTo>
                <a:lnTo>
                  <a:pt x="1065276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ln w="25908">
            <a:solidFill>
              <a:srgbClr val="D984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6433" y="2588769"/>
            <a:ext cx="651827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0">
              <a:lnSpc>
                <a:spcPct val="100000"/>
              </a:lnSpc>
            </a:pP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1971</a:t>
            </a:r>
            <a:r>
              <a:rPr sz="1800" b="1" spc="17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2015</a:t>
            </a:r>
            <a:r>
              <a:rPr sz="1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44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年</a:t>
            </a:r>
            <a:endParaRPr sz="1800">
              <a:latin typeface="Heiti SC"/>
              <a:cs typeface="Heiti SC"/>
            </a:endParaRPr>
          </a:p>
          <a:p>
            <a:pPr marL="3689350" marR="203200">
              <a:lnSpc>
                <a:spcPct val="150000"/>
              </a:lnSpc>
            </a:pP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理论上：约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1800" b="1" spc="104" baseline="25462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1800" b="1" spc="112" baseline="25462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，四百万倍 实际上：四百三十五万倍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794000" algn="ctr">
              <a:lnSpc>
                <a:spcPct val="100000"/>
              </a:lnSpc>
              <a:spcBef>
                <a:spcPts val="1175"/>
              </a:spcBef>
            </a:pP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32</a:t>
            </a:r>
            <a:r>
              <a:rPr sz="1400" b="1" spc="140" dirty="0">
                <a:solidFill>
                  <a:srgbClr val="D98430"/>
                </a:solidFill>
                <a:latin typeface="Arial"/>
                <a:cs typeface="Arial"/>
              </a:rPr>
              <a:t>-</a:t>
            </a:r>
            <a:r>
              <a:rPr sz="1400" b="1" spc="-60" dirty="0">
                <a:solidFill>
                  <a:srgbClr val="D98430"/>
                </a:solidFill>
                <a:latin typeface="Arial"/>
                <a:cs typeface="Arial"/>
              </a:rPr>
              <a:t>c</a:t>
            </a:r>
            <a:r>
              <a:rPr sz="1400" b="1" spc="45" dirty="0">
                <a:solidFill>
                  <a:srgbClr val="D98430"/>
                </a:solidFill>
                <a:latin typeface="Arial"/>
                <a:cs typeface="Arial"/>
              </a:rPr>
              <a:t>or</a:t>
            </a:r>
            <a:r>
              <a:rPr sz="1400" b="1" spc="55" dirty="0">
                <a:solidFill>
                  <a:srgbClr val="D98430"/>
                </a:solidFill>
                <a:latin typeface="Arial"/>
                <a:cs typeface="Arial"/>
              </a:rPr>
              <a:t>e</a:t>
            </a:r>
            <a:r>
              <a:rPr sz="1400" b="1" spc="15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140" dirty="0">
                <a:solidFill>
                  <a:srgbClr val="D98430"/>
                </a:solidFill>
                <a:latin typeface="Arial"/>
                <a:cs typeface="Arial"/>
              </a:rPr>
              <a:t>AMD</a:t>
            </a:r>
            <a:r>
              <a:rPr sz="1400" b="1" spc="-10" dirty="0">
                <a:solidFill>
                  <a:srgbClr val="D98430"/>
                </a:solidFill>
                <a:latin typeface="Arial"/>
                <a:cs typeface="Arial"/>
              </a:rPr>
              <a:t> Ep</a:t>
            </a:r>
            <a:r>
              <a:rPr sz="1400" b="1" spc="-30" dirty="0">
                <a:solidFill>
                  <a:srgbClr val="D98430"/>
                </a:solidFill>
                <a:latin typeface="Arial"/>
                <a:cs typeface="Arial"/>
              </a:rPr>
              <a:t>y</a:t>
            </a:r>
            <a:r>
              <a:rPr sz="1400" b="1" spc="-65" dirty="0">
                <a:solidFill>
                  <a:srgbClr val="D98430"/>
                </a:solidFill>
                <a:latin typeface="Arial"/>
                <a:cs typeface="Arial"/>
              </a:rPr>
              <a:t>c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(20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sz="1400" b="1" spc="35" dirty="0">
                <a:solidFill>
                  <a:srgbClr val="D98430"/>
                </a:solidFill>
                <a:latin typeface="Arial"/>
                <a:cs typeface="Arial"/>
              </a:rPr>
              <a:t>7):</a:t>
            </a:r>
            <a:r>
              <a:rPr sz="1400" b="1" spc="10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sz="1400" b="1" spc="75" dirty="0">
                <a:solidFill>
                  <a:srgbClr val="D98430"/>
                </a:solidFill>
                <a:latin typeface="Arial"/>
                <a:cs typeface="Arial"/>
              </a:rPr>
              <a:t>9</a:t>
            </a:r>
            <a:r>
              <a:rPr sz="1400" b="1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2</a:t>
            </a:r>
            <a:r>
              <a:rPr sz="1400" b="1" spc="7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6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20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7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6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20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7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b="1" spc="75" dirty="0">
                <a:solidFill>
                  <a:srgbClr val="D98430"/>
                </a:solidFill>
                <a:latin typeface="Arial"/>
                <a:cs typeface="Arial"/>
              </a:rPr>
              <a:t>Int</a:t>
            </a:r>
            <a:r>
              <a:rPr sz="1400" b="1" spc="30" dirty="0">
                <a:solidFill>
                  <a:srgbClr val="D98430"/>
                </a:solidFill>
                <a:latin typeface="Arial"/>
                <a:cs typeface="Arial"/>
              </a:rPr>
              <a:t>el</a:t>
            </a:r>
            <a:r>
              <a:rPr sz="1400" b="1" spc="5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4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4(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9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7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1)</a:t>
            </a:r>
            <a:r>
              <a:rPr sz="1400" b="1" spc="-70" dirty="0">
                <a:solidFill>
                  <a:srgbClr val="D98430"/>
                </a:solidFill>
                <a:latin typeface="Arial"/>
                <a:cs typeface="Arial"/>
              </a:rPr>
              <a:t>:</a:t>
            </a:r>
            <a:r>
              <a:rPr sz="1400" b="1" spc="10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2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3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9411" y="1425627"/>
            <a:ext cx="2065020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3085">
              <a:lnSpc>
                <a:spcPct val="150000"/>
              </a:lnSpc>
            </a:pPr>
            <a:r>
              <a:rPr sz="1400" b="1" spc="-95" dirty="0">
                <a:solidFill>
                  <a:srgbClr val="D98430"/>
                </a:solidFill>
                <a:latin typeface="Arial"/>
                <a:cs typeface="Arial"/>
              </a:rPr>
              <a:t>S</a:t>
            </a:r>
            <a:r>
              <a:rPr sz="1400" b="1" spc="-110" dirty="0">
                <a:solidFill>
                  <a:srgbClr val="D98430"/>
                </a:solidFill>
                <a:latin typeface="Arial"/>
                <a:cs typeface="Arial"/>
              </a:rPr>
              <a:t>P</a:t>
            </a:r>
            <a:r>
              <a:rPr sz="1400" b="1" spc="5" dirty="0">
                <a:solidFill>
                  <a:srgbClr val="D9843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D98430"/>
                </a:solidFill>
                <a:latin typeface="Arial"/>
                <a:cs typeface="Arial"/>
              </a:rPr>
              <a:t>R</a:t>
            </a:r>
            <a:r>
              <a:rPr sz="1400" b="1" spc="-70" dirty="0">
                <a:solidFill>
                  <a:srgbClr val="D9843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175" dirty="0">
                <a:solidFill>
                  <a:srgbClr val="D98430"/>
                </a:solidFill>
                <a:latin typeface="Arial"/>
                <a:cs typeface="Arial"/>
              </a:rPr>
              <a:t>M7</a:t>
            </a:r>
            <a:r>
              <a:rPr sz="1400" b="1" spc="65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(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2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5)</a:t>
            </a:r>
            <a:r>
              <a:rPr sz="1400" b="1" spc="-70" dirty="0">
                <a:solidFill>
                  <a:srgbClr val="D98430"/>
                </a:solidFill>
                <a:latin typeface="Arial"/>
                <a:cs typeface="Arial"/>
              </a:rPr>
              <a:t>:</a:t>
            </a:r>
            <a:r>
              <a:rPr sz="1400" b="1" spc="10" dirty="0">
                <a:solidFill>
                  <a:srgbClr val="D98430"/>
                </a:solidFill>
                <a:latin typeface="Arial"/>
                <a:cs typeface="Arial"/>
              </a:rPr>
              <a:t> 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6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20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6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20" dirty="0">
                <a:solidFill>
                  <a:srgbClr val="D98430"/>
                </a:solidFill>
                <a:latin typeface="Arial"/>
                <a:cs typeface="Arial"/>
              </a:rPr>
              <a:t>,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0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873</Words>
  <Application>Microsoft Office PowerPoint</Application>
  <PresentationFormat>全屏显示(16:9)</PresentationFormat>
  <Paragraphs>349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Andale Mono</vt:lpstr>
      <vt:lpstr>Arial Unicode MS</vt:lpstr>
      <vt:lpstr>FZLTZHB--B51-0</vt:lpstr>
      <vt:lpstr>Heiti SC</vt:lpstr>
      <vt:lpstr>Kai</vt:lpstr>
      <vt:lpstr>Menlo</vt:lpstr>
      <vt:lpstr>Palatino</vt:lpstr>
      <vt:lpstr>等线</vt:lpstr>
      <vt:lpstr>宋体</vt:lpstr>
      <vt:lpstr>Arial</vt:lpstr>
      <vt:lpstr>Calibri</vt:lpstr>
      <vt:lpstr>Times New Roman</vt:lpstr>
      <vt:lpstr>Office Theme</vt:lpstr>
      <vt:lpstr>PowerPoint 演示文稿</vt:lpstr>
      <vt:lpstr>Python语言程序设计</vt:lpstr>
      <vt:lpstr>本课概要</vt:lpstr>
      <vt:lpstr>第1章 Python基本语法元素</vt:lpstr>
      <vt:lpstr>计算机的概念</vt:lpstr>
      <vt:lpstr>计算机的概念</vt:lpstr>
      <vt:lpstr>计算机的发展</vt:lpstr>
      <vt:lpstr>摩尔定律 Moore’s Law</vt:lpstr>
      <vt:lpstr>集成电路晶体管数量实测 1971-2016</vt:lpstr>
      <vt:lpstr>计算机的发展</vt:lpstr>
      <vt:lpstr>程序设计</vt:lpstr>
      <vt:lpstr>程序设计语言</vt:lpstr>
      <vt:lpstr>程序设计语言</vt:lpstr>
      <vt:lpstr>编译和解释</vt:lpstr>
      <vt:lpstr>编程语言的执行方式</vt:lpstr>
      <vt:lpstr>将源代码一次性转换成目标代码的过程</vt:lpstr>
      <vt:lpstr>将源代码逐条转换成目标代码同时逐条运行的过程</vt:lpstr>
      <vt:lpstr>编译和解释</vt:lpstr>
      <vt:lpstr>静态语言和脚本语言</vt:lpstr>
      <vt:lpstr>静态语言和脚本语言</vt:lpstr>
      <vt:lpstr>Python语言概述</vt:lpstr>
      <vt:lpstr>PowerPoint 演示文稿</vt:lpstr>
      <vt:lpstr>Python语言的诞生</vt:lpstr>
      <vt:lpstr>PowerPoint 演示文稿</vt:lpstr>
      <vt:lpstr>PowerPoint 演示文稿</vt:lpstr>
      <vt:lpstr>It’s  ．</vt:lpstr>
      <vt:lpstr>PowerPoint 演示文稿</vt:lpstr>
      <vt:lpstr>Python语言程序设计</vt:lpstr>
      <vt:lpstr>Python开发环境配置</vt:lpstr>
      <vt:lpstr>程序的基本编写方法</vt:lpstr>
      <vt:lpstr>程序的基本编写方法</vt:lpstr>
      <vt:lpstr>理解IPO</vt:lpstr>
      <vt:lpstr>理解IPO</vt:lpstr>
      <vt:lpstr>理解IPO</vt:lpstr>
      <vt:lpstr>问题的计算部分</vt:lpstr>
      <vt:lpstr>编程解决问题的步骤</vt:lpstr>
      <vt:lpstr>使用计算机解决问题</vt:lpstr>
      <vt:lpstr>求解计算问题的精简步骤</vt:lpstr>
      <vt:lpstr>计算机编程</vt:lpstr>
      <vt:lpstr>Q：为什么要学习计算机编程？</vt:lpstr>
      <vt:lpstr>计算机编程</vt:lpstr>
      <vt:lpstr>计算机编程</vt:lpstr>
      <vt:lpstr>计算机编程</vt:lpstr>
      <vt:lpstr>计算机编程</vt:lpstr>
      <vt:lpstr>单元小结</vt:lpstr>
      <vt:lpstr>程序设计基本方法</vt:lpstr>
      <vt:lpstr>实例1: 圆面积的计算</vt:lpstr>
      <vt:lpstr>实例1: 圆面积的计算</vt:lpstr>
      <vt:lpstr>实例2: 同切圆绘制</vt:lpstr>
      <vt:lpstr>实例2: 同切圆绘制</vt:lpstr>
      <vt:lpstr>实例3: 五角星绘制</vt:lpstr>
      <vt:lpstr>实例3: 五角星绘制</vt:lpstr>
      <vt:lpstr>使用说明 @Python123</vt:lpstr>
      <vt:lpstr>注册学生账号并登陆</vt:lpstr>
      <vt:lpstr>注册学生账号并登陆</vt:lpstr>
      <vt:lpstr>绑定中国大学MOOC账号</vt:lpstr>
      <vt:lpstr>绑定中国大学MOOC账号</vt:lpstr>
      <vt:lpstr>选择本课程对应实践课程</vt:lpstr>
      <vt:lpstr>练习与作业</vt:lpstr>
      <vt:lpstr>第1章 Python基本语法元素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yxp</cp:lastModifiedBy>
  <cp:revision>12</cp:revision>
  <dcterms:created xsi:type="dcterms:W3CDTF">2020-08-12T21:27:29Z</dcterms:created>
  <dcterms:modified xsi:type="dcterms:W3CDTF">2020-09-13T14:25:14Z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