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73" r:id="rId11"/>
    <p:sldId id="275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6" r:id="rId35"/>
    <p:sldId id="317" r:id="rId36"/>
    <p:sldId id="318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32"/>
  </p:normalViewPr>
  <p:slideViewPr>
    <p:cSldViewPr>
      <p:cViewPr varScale="1">
        <p:scale>
          <a:sx n="162" d="100"/>
          <a:sy n="162" d="100"/>
        </p:scale>
        <p:origin x="208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54847" y="1606525"/>
            <a:ext cx="2680335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700"/>
                </a:solidFill>
                <a:latin typeface="FZLTZHB--B51-0"/>
                <a:cs typeface="FZLTZHB--B51-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82669" y="1606016"/>
            <a:ext cx="2680334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700"/>
                </a:solidFill>
                <a:latin typeface="FZLTZHB--B51-0"/>
                <a:cs typeface="FZLTZHB--B51-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1931" y="583318"/>
            <a:ext cx="5660136" cy="53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557287"/>
            <a:ext cx="8191896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程序的分支结构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程序的分支结构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7586" y="1447950"/>
            <a:ext cx="226631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单分支结构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二分支结构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多分支结构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条件判断及组合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程序的异常处理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条件判断及组合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条件判断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4261" y="111744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217" y="1557287"/>
          <a:ext cx="7776863" cy="3081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数学符号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≤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小于等于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≥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大于等于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大于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Heiti SC"/>
                          <a:cs typeface="Heiti SC"/>
                        </a:rPr>
                        <a:t>！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≠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不等于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条件组合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29610" y="1523391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用于条件组合的三个保留字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217" y="2493392"/>
          <a:ext cx="7848872" cy="1738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两个条件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的逻辑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b="1" spc="4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两个条件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的逻辑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或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8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条件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的逻辑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非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程序的异常处理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9739" y="2006082"/>
            <a:ext cx="6731000" cy="220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549910">
              <a:lnSpc>
                <a:spcPts val="5180"/>
              </a:lnSpc>
              <a:tabLst>
                <a:tab pos="1017269" algn="l"/>
                <a:tab pos="1352550" algn="l"/>
              </a:tabLst>
            </a:pPr>
            <a:r>
              <a:rPr sz="2400" b="1" spc="-555" dirty="0">
                <a:latin typeface="FZLTZHB--B51-0"/>
                <a:cs typeface="FZLTZHB--B51-0"/>
              </a:rPr>
              <a:t>num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5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请输入一个整数</a:t>
            </a:r>
            <a:r>
              <a:rPr sz="2400" spc="-9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400" spc="1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r>
              <a:rPr sz="2400" b="1" spc="260" dirty="0">
                <a:latin typeface="FZLTZHB--B51-0"/>
                <a:cs typeface="FZLTZHB--B51-0"/>
              </a:rPr>
              <a:t> </a:t>
            </a:r>
            <a:r>
              <a:rPr sz="2400" b="1" spc="280" dirty="0">
                <a:solidFill>
                  <a:srgbClr val="8B0092"/>
                </a:solidFill>
                <a:latin typeface="FZLTZHB--B51-0"/>
                <a:cs typeface="FZLTZHB--B51-0"/>
              </a:rPr>
              <a:t>pr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60" dirty="0">
                <a:solidFill>
                  <a:srgbClr val="8B0092"/>
                </a:solidFill>
                <a:latin typeface="FZLTZHB--B51-0"/>
                <a:cs typeface="FZLTZHB--B51-0"/>
              </a:rPr>
              <a:t>nt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290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</a:t>
            </a:r>
            <a:r>
              <a:rPr sz="2400" b="1" spc="-1075" dirty="0">
                <a:latin typeface="FZLTZHB--B51-0"/>
                <a:cs typeface="FZLTZHB--B51-0"/>
              </a:rPr>
              <a:t>m</a:t>
            </a:r>
            <a:r>
              <a:rPr sz="2400" b="1" spc="40" dirty="0">
                <a:latin typeface="FZLTZHB--B51-0"/>
                <a:cs typeface="FZLTZHB--B51-0"/>
              </a:rPr>
              <a:t>**</a:t>
            </a:r>
            <a:r>
              <a:rPr sz="2400" b="1" spc="65" dirty="0">
                <a:latin typeface="FZLTZHB--B51-0"/>
                <a:cs typeface="FZLTZHB--B51-0"/>
              </a:rPr>
              <a:t>2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当用户没有输入整数时，会产生异常，怎么处理？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/>
          <p:nvPr/>
        </p:nvSpPr>
        <p:spPr>
          <a:xfrm>
            <a:off x="1692401" y="3539490"/>
            <a:ext cx="1440180" cy="502920"/>
          </a:xfrm>
          <a:custGeom>
            <a:avLst/>
            <a:gdLst/>
            <a:ahLst/>
            <a:cxnLst/>
            <a:rect l="l" t="t" r="r" b="b"/>
            <a:pathLst>
              <a:path w="1440180" h="502920">
                <a:moveTo>
                  <a:pt x="0" y="0"/>
                </a:moveTo>
                <a:lnTo>
                  <a:pt x="1440180" y="0"/>
                </a:lnTo>
                <a:lnTo>
                  <a:pt x="144018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9738" y="1483558"/>
            <a:ext cx="6714490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690">
              <a:lnSpc>
                <a:spcPct val="100000"/>
              </a:lnSpc>
            </a:pPr>
            <a:r>
              <a:rPr sz="2200" b="1" spc="-5" dirty="0">
                <a:solidFill>
                  <a:srgbClr val="006FC0"/>
                </a:solidFill>
                <a:latin typeface="Heiti SC"/>
                <a:cs typeface="Heiti SC"/>
              </a:rPr>
              <a:t>异常发生的代码行数</a:t>
            </a:r>
            <a:endParaRPr sz="2200">
              <a:latin typeface="Heiti SC"/>
              <a:cs typeface="Heiti SC"/>
            </a:endParaRPr>
          </a:p>
          <a:p>
            <a:pPr marL="885825" indent="-280670">
              <a:lnSpc>
                <a:spcPct val="100000"/>
              </a:lnSpc>
              <a:spcBef>
                <a:spcPts val="50"/>
              </a:spcBef>
              <a:tabLst>
                <a:tab pos="2002789" algn="l"/>
                <a:tab pos="2840990" algn="l"/>
                <a:tab pos="3817620" algn="l"/>
                <a:tab pos="4517390" algn="l"/>
              </a:tabLst>
            </a:pPr>
            <a:r>
              <a:rPr sz="2000" b="1" spc="-120" dirty="0">
                <a:solidFill>
                  <a:srgbClr val="FF0100"/>
                </a:solidFill>
                <a:latin typeface="FZLTZHB--B51-0"/>
                <a:cs typeface="FZLTZHB--B51-0"/>
              </a:rPr>
              <a:t>Tra</a:t>
            </a:r>
            <a:r>
              <a:rPr sz="2000" b="1" spc="-140" dirty="0">
                <a:solidFill>
                  <a:srgbClr val="FF0100"/>
                </a:solidFill>
                <a:latin typeface="FZLTZHB--B51-0"/>
                <a:cs typeface="FZLTZHB--B51-0"/>
              </a:rPr>
              <a:t>c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eb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a</a:t>
            </a:r>
            <a:r>
              <a:rPr sz="2000" b="1" spc="-170" dirty="0">
                <a:solidFill>
                  <a:srgbClr val="FF0100"/>
                </a:solidFill>
                <a:latin typeface="FZLTZHB--B51-0"/>
                <a:cs typeface="FZLTZHB--B51-0"/>
              </a:rPr>
              <a:t>ck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300" dirty="0">
                <a:solidFill>
                  <a:srgbClr val="FF0100"/>
                </a:solidFill>
                <a:latin typeface="FZLTZHB--B51-0"/>
                <a:cs typeface="FZLTZHB--B51-0"/>
              </a:rPr>
              <a:t>(</a:t>
            </a:r>
            <a:r>
              <a:rPr sz="2000" b="1" spc="-225" dirty="0">
                <a:solidFill>
                  <a:srgbClr val="FF0100"/>
                </a:solidFill>
                <a:latin typeface="FZLTZHB--B51-0"/>
                <a:cs typeface="FZLTZHB--B51-0"/>
              </a:rPr>
              <a:t>most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r</a:t>
            </a:r>
            <a:r>
              <a:rPr sz="2000" b="1" spc="-5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-210" dirty="0">
                <a:solidFill>
                  <a:srgbClr val="FF0100"/>
                </a:solidFill>
                <a:latin typeface="FZLTZHB--B51-0"/>
                <a:cs typeface="FZLTZHB--B51-0"/>
              </a:rPr>
              <a:t>ce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80" dirty="0">
                <a:solidFill>
                  <a:srgbClr val="FF0100"/>
                </a:solidFill>
                <a:latin typeface="FZLTZHB--B51-0"/>
                <a:cs typeface="FZLTZHB--B51-0"/>
              </a:rPr>
              <a:t>ca</a:t>
            </a:r>
            <a:r>
              <a:rPr sz="2000" b="1" spc="20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57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56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as</a:t>
            </a:r>
            <a:r>
              <a:rPr sz="2000" b="1" spc="-10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spc="300" dirty="0">
                <a:solidFill>
                  <a:srgbClr val="FF0100"/>
                </a:solidFill>
                <a:latin typeface="FZLTZHB--B51-0"/>
                <a:cs typeface="FZLTZHB--B51-0"/>
              </a:rPr>
              <a:t>)</a:t>
            </a:r>
            <a:r>
              <a:rPr sz="2000" b="1" spc="425" dirty="0">
                <a:solidFill>
                  <a:srgbClr val="FF01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885825">
              <a:lnSpc>
                <a:spcPct val="100000"/>
              </a:lnSpc>
              <a:spcBef>
                <a:spcPts val="1200"/>
              </a:spcBef>
              <a:tabLst>
                <a:tab pos="1583690" algn="l"/>
                <a:tab pos="2700655" algn="l"/>
                <a:tab pos="3400425" algn="l"/>
                <a:tab pos="3818254" algn="l"/>
                <a:tab pos="4237355" algn="l"/>
              </a:tabLst>
            </a:pPr>
            <a:r>
              <a:rPr sz="2000" b="1" spc="200" dirty="0">
                <a:solidFill>
                  <a:srgbClr val="FF0100"/>
                </a:solidFill>
                <a:latin typeface="FZLTZHB--B51-0"/>
                <a:cs typeface="FZLTZHB--B51-0"/>
              </a:rPr>
              <a:t>F</a:t>
            </a:r>
            <a:r>
              <a:rPr sz="2000" b="1" spc="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175" dirty="0">
                <a:solidFill>
                  <a:srgbClr val="FF0100"/>
                </a:solidFill>
                <a:latin typeface="FZLTZHB--B51-0"/>
                <a:cs typeface="FZLTZHB--B51-0"/>
              </a:rPr>
              <a:t>le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FF0100"/>
                </a:solidFill>
                <a:latin typeface="FZLTZHB--B51-0"/>
                <a:cs typeface="FZLTZHB--B51-0"/>
              </a:rPr>
              <a:t>"t</a:t>
            </a:r>
            <a:r>
              <a:rPr sz="2000" b="1" spc="305" dirty="0">
                <a:solidFill>
                  <a:srgbClr val="FF0100"/>
                </a:solidFill>
                <a:latin typeface="FZLTZHB--B51-0"/>
                <a:cs typeface="FZLTZHB--B51-0"/>
              </a:rPr>
              <a:t>.</a:t>
            </a:r>
            <a:r>
              <a:rPr sz="2000" b="1" spc="-245" dirty="0">
                <a:solidFill>
                  <a:srgbClr val="FF0100"/>
                </a:solidFill>
                <a:latin typeface="FZLTZHB--B51-0"/>
                <a:cs typeface="FZLTZHB--B51-0"/>
              </a:rPr>
              <a:t>p</a:t>
            </a:r>
            <a:r>
              <a:rPr sz="2000" b="1" spc="204" dirty="0">
                <a:solidFill>
                  <a:srgbClr val="FF0100"/>
                </a:solidFill>
                <a:latin typeface="FZLTZHB--B51-0"/>
                <a:cs typeface="FZLTZHB--B51-0"/>
              </a:rPr>
              <a:t>y",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200" dirty="0">
                <a:solidFill>
                  <a:srgbClr val="FF0100"/>
                </a:solidFill>
                <a:latin typeface="FZLTZHB--B51-0"/>
                <a:cs typeface="FZLTZHB--B51-0"/>
              </a:rPr>
              <a:t>li</a:t>
            </a:r>
            <a:r>
              <a:rPr sz="2000" b="1" spc="500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FF0100"/>
                </a:solidFill>
                <a:latin typeface="FZLTZHB--B51-0"/>
                <a:cs typeface="FZLTZHB--B51-0"/>
              </a:rPr>
              <a:t>1</a:t>
            </a:r>
            <a:r>
              <a:rPr sz="2000" b="1" spc="450" dirty="0">
                <a:solidFill>
                  <a:srgbClr val="FF0100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165" dirty="0">
                <a:solidFill>
                  <a:srgbClr val="FF0100"/>
                </a:solidFill>
                <a:latin typeface="FZLTZHB--B51-0"/>
                <a:cs typeface="FZLTZHB--B51-0"/>
              </a:rPr>
              <a:t>in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500" dirty="0">
                <a:solidFill>
                  <a:srgbClr val="FF0100"/>
                </a:solidFill>
                <a:latin typeface="FZLTZHB--B51-0"/>
                <a:cs typeface="FZLTZHB--B51-0"/>
              </a:rPr>
              <a:t>&lt;m</a:t>
            </a:r>
            <a:r>
              <a:rPr sz="2000" b="1" spc="-405" dirty="0">
                <a:solidFill>
                  <a:srgbClr val="FF0100"/>
                </a:solidFill>
                <a:latin typeface="FZLTZHB--B51-0"/>
                <a:cs typeface="FZLTZHB--B51-0"/>
              </a:rPr>
              <a:t>o</a:t>
            </a:r>
            <a:r>
              <a:rPr sz="2000" b="1" spc="45" dirty="0">
                <a:solidFill>
                  <a:srgbClr val="FF0100"/>
                </a:solidFill>
                <a:latin typeface="FZLTZHB--B51-0"/>
                <a:cs typeface="FZLTZHB--B51-0"/>
              </a:rPr>
              <a:t>du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-240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-270" dirty="0">
                <a:solidFill>
                  <a:srgbClr val="FF0100"/>
                </a:solidFill>
                <a:latin typeface="FZLTZHB--B51-0"/>
                <a:cs typeface="FZLTZHB--B51-0"/>
              </a:rPr>
              <a:t>&gt;</a:t>
            </a:r>
            <a:endParaRPr sz="2000">
              <a:latin typeface="FZLTZHB--B51-0"/>
              <a:cs typeface="FZLTZHB--B51-0"/>
            </a:endParaRPr>
          </a:p>
          <a:p>
            <a:pPr marL="885825" marR="548640" indent="278130">
              <a:lnSpc>
                <a:spcPct val="150000"/>
              </a:lnSpc>
              <a:tabLst>
                <a:tab pos="1583690" algn="l"/>
                <a:tab pos="1722120" algn="l"/>
                <a:tab pos="2002789" algn="l"/>
                <a:tab pos="3260090" algn="l"/>
                <a:tab pos="3958590" algn="l"/>
                <a:tab pos="4377690" algn="l"/>
                <a:tab pos="4796790" algn="l"/>
                <a:tab pos="5736590" algn="l"/>
              </a:tabLst>
            </a:pPr>
            <a:r>
              <a:rPr sz="2000" b="1" spc="-459" dirty="0">
                <a:solidFill>
                  <a:srgbClr val="FF0100"/>
                </a:solidFill>
                <a:latin typeface="FZLTZHB--B51-0"/>
                <a:cs typeface="FZLTZHB--B51-0"/>
              </a:rPr>
              <a:t>num	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=	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eval</a:t>
            </a:r>
            <a:r>
              <a:rPr sz="2000" b="1" spc="90" dirty="0">
                <a:solidFill>
                  <a:srgbClr val="FF0100"/>
                </a:solidFill>
                <a:latin typeface="FZLTZHB--B51-0"/>
                <a:cs typeface="FZLTZHB--B51-0"/>
              </a:rPr>
              <a:t>(inpu</a:t>
            </a:r>
            <a:r>
              <a:rPr sz="2000" b="1" spc="55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spc="295" dirty="0">
                <a:solidFill>
                  <a:srgbClr val="FF0100"/>
                </a:solidFill>
                <a:latin typeface="FZLTZHB--B51-0"/>
                <a:cs typeface="FZLTZHB--B51-0"/>
              </a:rPr>
              <a:t>("</a:t>
            </a:r>
            <a:r>
              <a:rPr sz="2000" b="1" spc="-15" dirty="0">
                <a:solidFill>
                  <a:srgbClr val="FF0100"/>
                </a:solidFill>
                <a:latin typeface="Heiti SC"/>
                <a:cs typeface="Heiti SC"/>
              </a:rPr>
              <a:t>请</a:t>
            </a:r>
            <a:r>
              <a:rPr sz="2000" b="1" dirty="0">
                <a:solidFill>
                  <a:srgbClr val="FF0100"/>
                </a:solidFill>
                <a:latin typeface="Heiti SC"/>
                <a:cs typeface="Heiti SC"/>
              </a:rPr>
              <a:t>输入</a:t>
            </a:r>
            <a:r>
              <a:rPr sz="2000" b="1" spc="-15" dirty="0">
                <a:solidFill>
                  <a:srgbClr val="FF0100"/>
                </a:solidFill>
                <a:latin typeface="Heiti SC"/>
                <a:cs typeface="Heiti SC"/>
              </a:rPr>
              <a:t>一</a:t>
            </a:r>
            <a:r>
              <a:rPr sz="2000" b="1" dirty="0">
                <a:solidFill>
                  <a:srgbClr val="FF0100"/>
                </a:solidFill>
                <a:latin typeface="Heiti SC"/>
                <a:cs typeface="Heiti SC"/>
              </a:rPr>
              <a:t>个整</a:t>
            </a:r>
            <a:r>
              <a:rPr sz="2000" b="1" spc="-15" dirty="0">
                <a:solidFill>
                  <a:srgbClr val="FF0100"/>
                </a:solidFill>
                <a:latin typeface="Heiti SC"/>
                <a:cs typeface="Heiti SC"/>
              </a:rPr>
              <a:t>数</a:t>
            </a:r>
            <a:r>
              <a:rPr sz="2000" b="1" spc="425" dirty="0">
                <a:solidFill>
                  <a:srgbClr val="FF0100"/>
                </a:solidFill>
                <a:latin typeface="FZLTZHB--B51-0"/>
                <a:cs typeface="FZLTZHB--B51-0"/>
              </a:rPr>
              <a:t>: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300" dirty="0">
                <a:solidFill>
                  <a:srgbClr val="FF0100"/>
                </a:solidFill>
                <a:latin typeface="FZLTZHB--B51-0"/>
                <a:cs typeface="FZLTZHB--B51-0"/>
              </a:rPr>
              <a:t>"))</a:t>
            </a:r>
            <a:r>
              <a:rPr sz="2000" b="1" spc="204" dirty="0">
                <a:solidFill>
                  <a:srgbClr val="FF0100"/>
                </a:solidFill>
                <a:latin typeface="FZLTZHB--B51-0"/>
                <a:cs typeface="FZLTZHB--B51-0"/>
              </a:rPr>
              <a:t> </a:t>
            </a:r>
            <a:r>
              <a:rPr sz="2000" b="1" spc="200" dirty="0">
                <a:solidFill>
                  <a:srgbClr val="FF0100"/>
                </a:solidFill>
                <a:latin typeface="FZLTZHB--B51-0"/>
                <a:cs typeface="FZLTZHB--B51-0"/>
              </a:rPr>
              <a:t>F</a:t>
            </a:r>
            <a:r>
              <a:rPr sz="2000" b="1" spc="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175" dirty="0">
                <a:solidFill>
                  <a:srgbClr val="FF0100"/>
                </a:solidFill>
                <a:latin typeface="FZLTZHB--B51-0"/>
                <a:cs typeface="FZLTZHB--B51-0"/>
              </a:rPr>
              <a:t>le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35" dirty="0">
                <a:solidFill>
                  <a:srgbClr val="FF0100"/>
                </a:solidFill>
                <a:latin typeface="FZLTZHB--B51-0"/>
                <a:cs typeface="FZLTZHB--B51-0"/>
              </a:rPr>
              <a:t>"&lt;</a:t>
            </a:r>
            <a:r>
              <a:rPr sz="2000" b="1" spc="-50" dirty="0">
                <a:solidFill>
                  <a:srgbClr val="FF0100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spc="75" dirty="0">
                <a:solidFill>
                  <a:srgbClr val="FF0100"/>
                </a:solidFill>
                <a:latin typeface="FZLTZHB--B51-0"/>
                <a:cs typeface="FZLTZHB--B51-0"/>
              </a:rPr>
              <a:t>rin</a:t>
            </a:r>
            <a:r>
              <a:rPr sz="2000" b="1" spc="105" dirty="0">
                <a:solidFill>
                  <a:srgbClr val="FF0100"/>
                </a:solidFill>
                <a:latin typeface="FZLTZHB--B51-0"/>
                <a:cs typeface="FZLTZHB--B51-0"/>
              </a:rPr>
              <a:t>g</a:t>
            </a:r>
            <a:r>
              <a:rPr sz="2000" b="1" spc="155" dirty="0">
                <a:solidFill>
                  <a:srgbClr val="FF0100"/>
                </a:solidFill>
                <a:latin typeface="FZLTZHB--B51-0"/>
                <a:cs typeface="FZLTZHB--B51-0"/>
              </a:rPr>
              <a:t>&gt;",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5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-254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250" dirty="0">
                <a:solidFill>
                  <a:srgbClr val="FF0100"/>
                </a:solidFill>
                <a:latin typeface="FZLTZHB--B51-0"/>
                <a:cs typeface="FZLTZHB--B51-0"/>
              </a:rPr>
              <a:t>1,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165" dirty="0">
                <a:solidFill>
                  <a:srgbClr val="FF0100"/>
                </a:solidFill>
                <a:latin typeface="FZLTZHB--B51-0"/>
                <a:cs typeface="FZLTZHB--B51-0"/>
              </a:rPr>
              <a:t>in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480" dirty="0">
                <a:solidFill>
                  <a:srgbClr val="FF0100"/>
                </a:solidFill>
                <a:latin typeface="FZLTZHB--B51-0"/>
                <a:cs typeface="FZLTZHB--B51-0"/>
              </a:rPr>
              <a:t>&lt;</a:t>
            </a:r>
            <a:r>
              <a:rPr sz="2000" b="1" spc="-705" dirty="0">
                <a:solidFill>
                  <a:srgbClr val="FF0100"/>
                </a:solidFill>
                <a:latin typeface="FZLTZHB--B51-0"/>
                <a:cs typeface="FZLTZHB--B51-0"/>
              </a:rPr>
              <a:t>m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o</a:t>
            </a:r>
            <a:r>
              <a:rPr sz="2000" b="1" spc="-30" dirty="0">
                <a:solidFill>
                  <a:srgbClr val="FF0100"/>
                </a:solidFill>
                <a:latin typeface="FZLTZHB--B51-0"/>
                <a:cs typeface="FZLTZHB--B51-0"/>
              </a:rPr>
              <a:t>dul</a:t>
            </a:r>
            <a:r>
              <a:rPr sz="2000" b="1" spc="-45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-270" dirty="0">
                <a:solidFill>
                  <a:srgbClr val="FF0100"/>
                </a:solidFill>
                <a:latin typeface="FZLTZHB--B51-0"/>
                <a:cs typeface="FZLTZHB--B51-0"/>
              </a:rPr>
              <a:t>&gt;</a:t>
            </a:r>
            <a:endParaRPr sz="2000">
              <a:latin typeface="FZLTZHB--B51-0"/>
              <a:cs typeface="FZLTZHB--B51-0"/>
            </a:endParaRPr>
          </a:p>
          <a:p>
            <a:pPr marL="12700" indent="592455">
              <a:lnSpc>
                <a:spcPct val="100000"/>
              </a:lnSpc>
              <a:spcBef>
                <a:spcPts val="1200"/>
              </a:spcBef>
              <a:tabLst>
                <a:tab pos="2141855" algn="l"/>
                <a:tab pos="2840990" algn="l"/>
                <a:tab pos="3677920" algn="l"/>
                <a:tab pos="4098290" algn="l"/>
                <a:tab pos="4656455" algn="l"/>
              </a:tabLst>
            </a:pPr>
            <a:r>
              <a:rPr sz="2000" b="1" spc="-515" dirty="0">
                <a:solidFill>
                  <a:srgbClr val="FF0100"/>
                </a:solidFill>
                <a:latin typeface="FZLTZHB--B51-0"/>
                <a:cs typeface="FZLTZHB--B51-0"/>
              </a:rPr>
              <a:t>Nam</a:t>
            </a:r>
            <a:r>
              <a:rPr sz="2000" b="1" spc="-420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20" dirty="0">
                <a:solidFill>
                  <a:srgbClr val="FF0100"/>
                </a:solidFill>
                <a:latin typeface="FZLTZHB--B51-0"/>
                <a:cs typeface="FZLTZHB--B51-0"/>
              </a:rPr>
              <a:t>Er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r</a:t>
            </a:r>
            <a:r>
              <a:rPr sz="2000" b="1" spc="10" dirty="0">
                <a:solidFill>
                  <a:srgbClr val="FF0100"/>
                </a:solidFill>
                <a:latin typeface="FZLTZHB--B51-0"/>
                <a:cs typeface="FZLTZHB--B51-0"/>
              </a:rPr>
              <a:t>or</a:t>
            </a:r>
            <a:r>
              <a:rPr sz="2000" b="1" spc="425" dirty="0">
                <a:solidFill>
                  <a:srgbClr val="FF0100"/>
                </a:solidFill>
                <a:latin typeface="FZLTZHB--B51-0"/>
                <a:cs typeface="FZLTZHB--B51-0"/>
              </a:rPr>
              <a:t>: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400" dirty="0">
                <a:solidFill>
                  <a:srgbClr val="FF0100"/>
                </a:solidFill>
                <a:latin typeface="FZLTZHB--B51-0"/>
                <a:cs typeface="FZLTZHB--B51-0"/>
              </a:rPr>
              <a:t>name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660" dirty="0">
                <a:solidFill>
                  <a:srgbClr val="FF0100"/>
                </a:solidFill>
                <a:latin typeface="FZLTZHB--B51-0"/>
                <a:cs typeface="FZLTZHB--B51-0"/>
              </a:rPr>
              <a:t>'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a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b</a:t>
            </a:r>
            <a:r>
              <a:rPr sz="2000" b="1" spc="-170" dirty="0">
                <a:solidFill>
                  <a:srgbClr val="FF0100"/>
                </a:solidFill>
                <a:latin typeface="FZLTZHB--B51-0"/>
                <a:cs typeface="FZLTZHB--B51-0"/>
              </a:rPr>
              <a:t>c</a:t>
            </a:r>
            <a:r>
              <a:rPr sz="2000" b="1" spc="660" dirty="0">
                <a:solidFill>
                  <a:srgbClr val="FF0100"/>
                </a:solidFill>
                <a:latin typeface="FZLTZHB--B51-0"/>
                <a:cs typeface="FZLTZHB--B51-0"/>
              </a:rPr>
              <a:t>'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229" dirty="0">
                <a:solidFill>
                  <a:srgbClr val="FF0100"/>
                </a:solidFill>
                <a:latin typeface="FZLTZHB--B51-0"/>
                <a:cs typeface="FZLTZHB--B51-0"/>
              </a:rPr>
              <a:t>is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254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65" dirty="0">
                <a:solidFill>
                  <a:srgbClr val="FF0100"/>
                </a:solidFill>
                <a:latin typeface="FZLTZHB--B51-0"/>
                <a:cs typeface="FZLTZHB--B51-0"/>
              </a:rPr>
              <a:t>ot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25" dirty="0">
                <a:solidFill>
                  <a:srgbClr val="FF0100"/>
                </a:solidFill>
                <a:latin typeface="FZLTZHB--B51-0"/>
                <a:cs typeface="FZLTZHB--B51-0"/>
              </a:rPr>
              <a:t>def</a:t>
            </a:r>
            <a:r>
              <a:rPr sz="2000" b="1" spc="5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ned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27930" algn="l"/>
              </a:tabLst>
            </a:pPr>
            <a:r>
              <a:rPr sz="2200" b="1" spc="-5" dirty="0">
                <a:solidFill>
                  <a:srgbClr val="006FC0"/>
                </a:solidFill>
                <a:latin typeface="Heiti SC"/>
                <a:cs typeface="Heiti SC"/>
              </a:rPr>
              <a:t>异常类型	异常内容提示</a:t>
            </a:r>
            <a:endParaRPr sz="22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6363" y="2319231"/>
            <a:ext cx="2116455" cy="208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6908" y="1523289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异常处理的基本使用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6966" y="2319231"/>
            <a:ext cx="3094990" cy="208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291401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except</a:t>
            </a:r>
            <a:r>
              <a:rPr sz="24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异常类型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2388" y="1523321"/>
            <a:ext cx="6359525" cy="295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示例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 marR="5080">
              <a:lnSpc>
                <a:spcPct val="150000"/>
              </a:lnSpc>
              <a:tabLst>
                <a:tab pos="1190625" algn="l"/>
                <a:tab pos="1527175" algn="l"/>
              </a:tabLst>
            </a:pPr>
            <a:r>
              <a:rPr sz="2400" b="1" spc="-555" dirty="0">
                <a:latin typeface="FZLTZHB--B51-0"/>
                <a:cs typeface="FZLTZHB--B51-0"/>
              </a:rPr>
              <a:t>num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5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请输入一个整数</a:t>
            </a:r>
            <a:r>
              <a:rPr sz="2400" spc="-9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400" spc="1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r>
              <a:rPr sz="2400" b="1" spc="260" dirty="0">
                <a:latin typeface="FZLTZHB--B51-0"/>
                <a:cs typeface="FZLTZHB--B51-0"/>
              </a:rPr>
              <a:t> </a:t>
            </a:r>
            <a:r>
              <a:rPr sz="2400" b="1" spc="280" dirty="0">
                <a:solidFill>
                  <a:srgbClr val="8B0092"/>
                </a:solidFill>
                <a:latin typeface="FZLTZHB--B51-0"/>
                <a:cs typeface="FZLTZHB--B51-0"/>
              </a:rPr>
              <a:t>pr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80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475" dirty="0">
                <a:latin typeface="FZLTZHB--B51-0"/>
                <a:cs typeface="FZLTZHB--B51-0"/>
              </a:rPr>
              <a:t>nu</a:t>
            </a:r>
            <a:r>
              <a:rPr sz="2400" b="1" spc="-700" dirty="0">
                <a:latin typeface="FZLTZHB--B51-0"/>
                <a:cs typeface="FZLTZHB--B51-0"/>
              </a:rPr>
              <a:t>m</a:t>
            </a:r>
            <a:r>
              <a:rPr sz="2400" b="1" spc="40" dirty="0">
                <a:latin typeface="FZLTZHB--B51-0"/>
                <a:cs typeface="FZLTZHB--B51-0"/>
              </a:rPr>
              <a:t>**</a:t>
            </a:r>
            <a:r>
              <a:rPr sz="2400" b="1" spc="65" dirty="0">
                <a:latin typeface="FZLTZHB--B51-0"/>
                <a:cs typeface="FZLTZHB--B51-0"/>
              </a:rPr>
              <a:t>2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1440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输入不是整数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2388" y="1523321"/>
            <a:ext cx="6359525" cy="130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示例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1440"/>
              </a:spcBef>
              <a:tabLst>
                <a:tab pos="1190625" algn="l"/>
                <a:tab pos="1527175" algn="l"/>
              </a:tabLst>
            </a:pPr>
            <a:r>
              <a:rPr sz="2400" b="1" spc="-555" dirty="0">
                <a:latin typeface="FZLTZHB--B51-0"/>
                <a:cs typeface="FZLTZHB--B51-0"/>
              </a:rPr>
              <a:t>num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5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请输入一个整数</a:t>
            </a:r>
            <a:r>
              <a:rPr sz="2400" spc="-9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400" spc="1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832" y="3045906"/>
            <a:ext cx="2212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0" dirty="0">
                <a:solidFill>
                  <a:srgbClr val="8B0092"/>
                </a:solidFill>
                <a:latin typeface="FZLTZHB--B51-0"/>
                <a:cs typeface="FZLTZHB--B51-0"/>
              </a:rPr>
              <a:t>pr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80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475" dirty="0">
                <a:latin typeface="FZLTZHB--B51-0"/>
                <a:cs typeface="FZLTZHB--B51-0"/>
              </a:rPr>
              <a:t>nu</a:t>
            </a:r>
            <a:r>
              <a:rPr sz="2400" b="1" spc="-700" dirty="0">
                <a:latin typeface="FZLTZHB--B51-0"/>
                <a:cs typeface="FZLTZHB--B51-0"/>
              </a:rPr>
              <a:t>m</a:t>
            </a:r>
            <a:r>
              <a:rPr sz="2400" b="1" spc="40" dirty="0">
                <a:latin typeface="FZLTZHB--B51-0"/>
                <a:cs typeface="FZLTZHB--B51-0"/>
              </a:rPr>
              <a:t>**</a:t>
            </a:r>
            <a:r>
              <a:rPr sz="2400" b="1" spc="65" dirty="0">
                <a:latin typeface="FZLTZHB--B51-0"/>
                <a:cs typeface="FZLTZHB--B51-0"/>
              </a:rPr>
              <a:t>2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388" y="3509009"/>
            <a:ext cx="309054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725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-254" dirty="0">
                <a:solidFill>
                  <a:srgbClr val="8B0092"/>
                </a:solidFill>
                <a:latin typeface="FZLTZHB--B51-0"/>
                <a:cs typeface="FZLTZHB--B51-0"/>
              </a:rPr>
              <a:t>a</a:t>
            </a:r>
            <a:r>
              <a:rPr sz="2400" b="1" spc="-640" dirty="0">
                <a:solidFill>
                  <a:srgbClr val="8B0092"/>
                </a:solidFill>
                <a:latin typeface="FZLTZHB--B51-0"/>
                <a:cs typeface="FZLTZHB--B51-0"/>
              </a:rPr>
              <a:t>me</a:t>
            </a:r>
            <a:r>
              <a:rPr sz="2400" b="1" spc="-580" dirty="0">
                <a:solidFill>
                  <a:srgbClr val="8B0092"/>
                </a:solidFill>
                <a:latin typeface="FZLTZHB--B51-0"/>
                <a:cs typeface="FZLTZHB--B51-0"/>
              </a:rPr>
              <a:t>E</a:t>
            </a:r>
            <a:r>
              <a:rPr sz="2400" b="1" spc="85" dirty="0">
                <a:solidFill>
                  <a:srgbClr val="8B0092"/>
                </a:solidFill>
                <a:latin typeface="FZLTZHB--B51-0"/>
                <a:cs typeface="FZLTZHB--B51-0"/>
              </a:rPr>
              <a:t>rr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o</a:t>
            </a:r>
            <a:r>
              <a:rPr sz="2400" b="1" spc="285" dirty="0">
                <a:solidFill>
                  <a:srgbClr val="8B0092"/>
                </a:solidFill>
                <a:latin typeface="FZLTZHB--B51-0"/>
                <a:cs typeface="FZLTZHB--B51-0"/>
              </a:rPr>
              <a:t>r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832" y="4125195"/>
            <a:ext cx="336296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输入不是整数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4690" y="3222501"/>
            <a:ext cx="3840479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 marR="5080" indent="-381000">
              <a:lnSpc>
                <a:spcPct val="150000"/>
              </a:lnSpc>
            </a:pP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标注异常类型后，仅响</a:t>
            </a:r>
            <a:r>
              <a:rPr sz="2000" b="1" spc="-15" dirty="0">
                <a:solidFill>
                  <a:srgbClr val="006FC0"/>
                </a:solidFill>
                <a:latin typeface="Heiti SC"/>
                <a:cs typeface="Heiti SC"/>
              </a:rPr>
              <a:t>应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此类</a:t>
            </a:r>
            <a:r>
              <a:rPr sz="2000" b="1" spc="-15" dirty="0">
                <a:solidFill>
                  <a:srgbClr val="006FC0"/>
                </a:solidFill>
                <a:latin typeface="Heiti SC"/>
                <a:cs typeface="Heiti SC"/>
              </a:rPr>
              <a:t>异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常 异常类型名字等同于变</a:t>
            </a:r>
            <a:r>
              <a:rPr sz="2000" b="1" spc="-15" dirty="0">
                <a:solidFill>
                  <a:srgbClr val="006FC0"/>
                </a:solidFill>
                <a:latin typeface="Heiti SC"/>
                <a:cs typeface="Heiti SC"/>
              </a:rPr>
              <a:t>量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名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331" y="880494"/>
            <a:ext cx="2116455" cy="391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95" dirty="0">
                <a:latin typeface="FZLTZHB--B51-0"/>
                <a:cs typeface="FZLTZHB--B51-0"/>
              </a:rPr>
              <a:t>3&gt;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fi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10" dirty="0">
                <a:latin typeface="FZLTZHB--B51-0"/>
                <a:cs typeface="FZLTZHB--B51-0"/>
              </a:rPr>
              <a:t>4&gt;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107" y="1523513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异常处理的高级使用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588" y="2765064"/>
            <a:ext cx="435229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finally</a:t>
            </a:r>
            <a:r>
              <a:rPr sz="2400" b="1" dirty="0">
                <a:latin typeface="Heiti SC"/>
                <a:cs typeface="Heiti SC"/>
              </a:rPr>
              <a:t>对应语句块</a:t>
            </a:r>
            <a:r>
              <a:rPr sz="2400" b="1" spc="140" dirty="0">
                <a:latin typeface="Arial"/>
                <a:cs typeface="Arial"/>
              </a:rPr>
              <a:t>4</a:t>
            </a:r>
            <a:r>
              <a:rPr sz="2400" b="1" dirty="0">
                <a:latin typeface="Heiti SC"/>
                <a:cs typeface="Heiti SC"/>
              </a:rPr>
              <a:t>一定执行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2588" y="3496585"/>
            <a:ext cx="5373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对应语句块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在不发生异常时执行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203" y="1483516"/>
            <a:ext cx="5803265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单分支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dirty="0">
                <a:latin typeface="Heiti SC"/>
                <a:cs typeface="Heiti SC"/>
              </a:rPr>
              <a:t>二分支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if-else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及紧凑形式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if-elif-else</a:t>
            </a:r>
            <a:r>
              <a:rPr sz="2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及条件之间关系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203" y="2787552"/>
            <a:ext cx="19323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not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and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endParaRPr sz="24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7531" y="2805544"/>
            <a:ext cx="2549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==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!=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203" y="3445921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异常处理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511" y="3463912"/>
            <a:ext cx="3888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try-except-e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-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endParaRPr sz="2400">
              <a:latin typeface="Menlo"/>
              <a:cs typeface="Menl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F6716DC2-0EAD-1A46-A7D8-3B79BB065538}"/>
              </a:ext>
            </a:extLst>
          </p:cNvPr>
          <p:cNvSpPr/>
          <p:nvPr/>
        </p:nvSpPr>
        <p:spPr>
          <a:xfrm>
            <a:off x="-64762" y="109175"/>
            <a:ext cx="1941609" cy="1147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4B55DCFE-8659-894D-B4FD-183BE7C7B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071" y="498139"/>
            <a:ext cx="20554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7803" y="1995973"/>
            <a:ext cx="61887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5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身体质量指数</a:t>
            </a:r>
            <a:r>
              <a:rPr sz="4400" spc="-180" dirty="0">
                <a:latin typeface="Microsoft Sans Serif"/>
                <a:cs typeface="Microsoft Sans Serif"/>
              </a:rPr>
              <a:t>B</a:t>
            </a:r>
            <a:r>
              <a:rPr sz="4400" spc="640" dirty="0">
                <a:latin typeface="Microsoft Sans Serif"/>
                <a:cs typeface="Microsoft Sans Serif"/>
              </a:rPr>
              <a:t>M</a:t>
            </a:r>
            <a:r>
              <a:rPr sz="4400" spc="70" dirty="0">
                <a:latin typeface="Microsoft Sans Serif"/>
                <a:cs typeface="Microsoft Sans Serif"/>
              </a:rPr>
              <a:t>I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363" y="2302972"/>
            <a:ext cx="662178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身体质量指数</a:t>
            </a:r>
            <a:r>
              <a:rPr sz="4000" spc="-165" dirty="0">
                <a:latin typeface="Microsoft Sans Serif"/>
                <a:cs typeface="Microsoft Sans Serif"/>
              </a:rPr>
              <a:t>B</a:t>
            </a:r>
            <a:r>
              <a:rPr sz="4000" spc="470" dirty="0">
                <a:latin typeface="Microsoft Sans Serif"/>
                <a:cs typeface="Microsoft Sans Serif"/>
              </a:rPr>
              <a:t>M</a:t>
            </a:r>
            <a:r>
              <a:rPr sz="4000" spc="155" dirty="0">
                <a:latin typeface="Microsoft Sans Serif"/>
                <a:cs typeface="Microsoft Sans Serif"/>
              </a:rPr>
              <a:t>I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63" y="1529255"/>
            <a:ext cx="8133715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1255">
              <a:lnSpc>
                <a:spcPct val="100000"/>
              </a:lnSpc>
            </a:pP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BM</a:t>
            </a:r>
            <a:r>
              <a:rPr sz="2400" b="1" spc="13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：对身体质量的刻画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0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-150" dirty="0">
                <a:latin typeface="Arial"/>
                <a:cs typeface="Arial"/>
              </a:rPr>
              <a:t>ss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65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国际上常用的衡量人体</a:t>
            </a:r>
            <a:r>
              <a:rPr sz="2000" b="1" spc="-15" dirty="0">
                <a:latin typeface="Heiti SC"/>
                <a:cs typeface="Heiti SC"/>
              </a:rPr>
              <a:t>肥</a:t>
            </a:r>
            <a:r>
              <a:rPr sz="2000" b="1" dirty="0">
                <a:latin typeface="Heiti SC"/>
                <a:cs typeface="Heiti SC"/>
              </a:rPr>
              <a:t>胖和</a:t>
            </a:r>
            <a:r>
              <a:rPr sz="2000" b="1" spc="-15" dirty="0">
                <a:latin typeface="Heiti SC"/>
                <a:cs typeface="Heiti SC"/>
              </a:rPr>
              <a:t>健</a:t>
            </a:r>
            <a:r>
              <a:rPr sz="2000" b="1" dirty="0">
                <a:latin typeface="Heiti SC"/>
                <a:cs typeface="Heiti SC"/>
              </a:rPr>
              <a:t>康程</a:t>
            </a:r>
            <a:r>
              <a:rPr sz="2000" b="1" spc="-15" dirty="0">
                <a:latin typeface="Heiti SC"/>
                <a:cs typeface="Heiti SC"/>
              </a:rPr>
              <a:t>度</a:t>
            </a:r>
            <a:r>
              <a:rPr sz="2000" b="1" dirty="0">
                <a:latin typeface="Heiti SC"/>
                <a:cs typeface="Heiti SC"/>
              </a:rPr>
              <a:t>的重</a:t>
            </a:r>
            <a:r>
              <a:rPr sz="2000" b="1" spc="-15" dirty="0">
                <a:latin typeface="Heiti SC"/>
                <a:cs typeface="Heiti SC"/>
              </a:rPr>
              <a:t>要</a:t>
            </a:r>
            <a:r>
              <a:rPr sz="2000" b="1" dirty="0">
                <a:latin typeface="Heiti SC"/>
                <a:cs typeface="Heiti SC"/>
              </a:rPr>
              <a:t>标准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dirty="0">
                <a:latin typeface="Heiti SC"/>
                <a:cs typeface="Heiti SC"/>
              </a:rPr>
              <a:t>主要</a:t>
            </a:r>
            <a:r>
              <a:rPr sz="2000" b="1" spc="-15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于统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分析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endParaRPr sz="2400" dirty="0">
              <a:latin typeface="Heiti SC"/>
              <a:cs typeface="Heiti SC"/>
            </a:endParaRPr>
          </a:p>
          <a:p>
            <a:pPr marL="1956435">
              <a:lnSpc>
                <a:spcPct val="100000"/>
              </a:lnSpc>
              <a:spcBef>
                <a:spcPts val="165"/>
              </a:spcBef>
            </a:pPr>
            <a:r>
              <a:rPr sz="2400" b="1" spc="-95" dirty="0">
                <a:latin typeface="Arial"/>
                <a:cs typeface="Arial"/>
              </a:rPr>
              <a:t>B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135" dirty="0">
                <a:latin typeface="Arial"/>
                <a:cs typeface="Arial"/>
              </a:rPr>
              <a:t>I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体重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05" dirty="0">
                <a:latin typeface="Arial"/>
                <a:cs typeface="Arial"/>
              </a:rPr>
              <a:t>k</a:t>
            </a:r>
            <a:r>
              <a:rPr sz="2400" b="1" spc="130" dirty="0">
                <a:latin typeface="Arial"/>
                <a:cs typeface="Arial"/>
              </a:rPr>
              <a:t>g)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65" dirty="0">
                <a:latin typeface="Arial"/>
                <a:cs typeface="Arial"/>
              </a:rPr>
              <a:t>/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身</a:t>
            </a:r>
            <a:r>
              <a:rPr sz="2400" b="1" spc="-5" dirty="0">
                <a:latin typeface="Heiti SC"/>
                <a:cs typeface="Heiti SC"/>
              </a:rPr>
              <a:t>高</a:t>
            </a:r>
            <a:r>
              <a:rPr sz="2400" b="1" spc="135" baseline="24305" dirty="0">
                <a:latin typeface="Arial"/>
                <a:cs typeface="Arial"/>
              </a:rPr>
              <a:t>2</a:t>
            </a:r>
            <a:r>
              <a:rPr sz="2400" b="1" baseline="24305" dirty="0">
                <a:latin typeface="Arial"/>
                <a:cs typeface="Arial"/>
              </a:rPr>
              <a:t> </a:t>
            </a:r>
            <a:r>
              <a:rPr sz="2400" b="1" spc="-254" baseline="24305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(</a:t>
            </a:r>
            <a:r>
              <a:rPr sz="2400" b="1" spc="254" dirty="0">
                <a:latin typeface="Arial"/>
                <a:cs typeface="Arial"/>
              </a:rPr>
              <a:t>m</a:t>
            </a:r>
            <a:r>
              <a:rPr sz="2400" b="1" spc="127" baseline="24305" dirty="0">
                <a:latin typeface="Arial"/>
                <a:cs typeface="Arial"/>
              </a:rPr>
              <a:t>2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3402" y="1529255"/>
            <a:ext cx="33934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BM</a:t>
            </a:r>
            <a:r>
              <a:rPr sz="2400" b="1" spc="13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：对身体质量的刻画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304" y="2476980"/>
            <a:ext cx="376999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9925" algn="l"/>
                <a:tab pos="314706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实例：体重	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k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dirty="0">
                <a:latin typeface="Heiti SC"/>
                <a:cs typeface="Heiti SC"/>
              </a:rPr>
              <a:t>身高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2400" b="1" spc="-95" dirty="0">
                <a:latin typeface="Arial"/>
                <a:cs typeface="Arial"/>
              </a:rPr>
              <a:t>B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135" dirty="0">
                <a:latin typeface="Arial"/>
                <a:cs typeface="Arial"/>
              </a:rPr>
              <a:t>I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值是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95" dirty="0">
                <a:latin typeface="Arial"/>
                <a:cs typeface="Arial"/>
              </a:rPr>
              <a:t>23.</a:t>
            </a:r>
            <a:r>
              <a:rPr sz="2400" b="1" spc="14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6128" y="2476980"/>
            <a:ext cx="10623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5" dirty="0">
                <a:latin typeface="Arial"/>
                <a:cs typeface="Arial"/>
              </a:rPr>
              <a:t>1.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spc="145" dirty="0">
                <a:latin typeface="Arial"/>
                <a:cs typeface="Arial"/>
              </a:rPr>
              <a:t>5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22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304" y="3940020"/>
            <a:ext cx="2991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这个值是否健康呢？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418" y="1529255"/>
            <a:ext cx="6697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302704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国际：世界卫生组织	国内：国家卫生健康委员会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1810" y="2421384"/>
          <a:ext cx="8165701" cy="222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r>
                        <a:rPr sz="1800" b="1" spc="75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g/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baseline="2546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r>
                        <a:rPr sz="1800" b="1" spc="75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g/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baseline="2546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7316" y="1529255"/>
            <a:ext cx="5377815" cy="222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问题需求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输入：给定体重和身高值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输出：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指标分类信息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国际和国内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363" y="2302972"/>
            <a:ext cx="662178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身体质量指数</a:t>
            </a:r>
            <a:r>
              <a:rPr sz="4000" spc="-165" dirty="0">
                <a:latin typeface="Microsoft Sans Serif"/>
                <a:cs typeface="Microsoft Sans Serif"/>
              </a:rPr>
              <a:t>B</a:t>
            </a:r>
            <a:r>
              <a:rPr sz="4000" spc="470" dirty="0">
                <a:latin typeface="Microsoft Sans Serif"/>
                <a:cs typeface="Microsoft Sans Serif"/>
              </a:rPr>
              <a:t>M</a:t>
            </a:r>
            <a:r>
              <a:rPr sz="4000" spc="155" dirty="0">
                <a:latin typeface="Microsoft Sans Serif"/>
                <a:cs typeface="Microsoft Sans Serif"/>
              </a:rPr>
              <a:t>I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实例讲解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04203" y="1540895"/>
            <a:ext cx="604710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05" dirty="0">
                <a:latin typeface="Arial"/>
                <a:cs typeface="Arial"/>
              </a:rPr>
              <a:t>p</a:t>
            </a:r>
            <a:r>
              <a:rPr sz="2400" b="1" spc="114" dirty="0">
                <a:latin typeface="Arial"/>
                <a:cs typeface="Arial"/>
              </a:rPr>
              <a:t>u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830">
              <a:lnSpc>
                <a:spcPct val="100000"/>
              </a:lnSpc>
            </a:pPr>
            <a:r>
              <a:rPr sz="3200" spc="-180" dirty="0">
                <a:latin typeface="Microsoft Sans Serif"/>
                <a:cs typeface="Microsoft Sans Serif"/>
              </a:rPr>
              <a:t>P</a:t>
            </a:r>
            <a:r>
              <a:rPr sz="3200" spc="100" dirty="0">
                <a:latin typeface="Microsoft Sans Serif"/>
                <a:cs typeface="Microsoft Sans Serif"/>
              </a:rPr>
              <a:t>y</a:t>
            </a:r>
            <a:r>
              <a:rPr sz="3200" spc="290" dirty="0">
                <a:latin typeface="Microsoft Sans Serif"/>
                <a:cs typeface="Microsoft Sans Serif"/>
              </a:rPr>
              <a:t>t</a:t>
            </a:r>
            <a:r>
              <a:rPr sz="3200" spc="185" dirty="0">
                <a:latin typeface="Microsoft Sans Serif"/>
                <a:cs typeface="Microsoft Sans Serif"/>
              </a:rPr>
              <a:t>h</a:t>
            </a:r>
            <a:r>
              <a:rPr sz="3200" spc="254" dirty="0">
                <a:latin typeface="Microsoft Sans Serif"/>
                <a:cs typeface="Microsoft Sans Serif"/>
              </a:rPr>
              <a:t>o</a:t>
            </a:r>
            <a:r>
              <a:rPr sz="3200" spc="20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基本语法元素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1792" y="4188333"/>
            <a:ext cx="875360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身体质量指标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232" y="1529255"/>
            <a:ext cx="6242050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2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思路方法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难点在于同时输出国际和国内对应的分类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思路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：分别计算并给出国际和国内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分类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思路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：混合计算并给出国际和国内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分类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5555109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身体质量指标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284" y="1387696"/>
            <a:ext cx="6130290" cy="3532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40" dirty="0">
                <a:solidFill>
                  <a:srgbClr val="DF0000"/>
                </a:solidFill>
                <a:latin typeface="FZLTZHB--B51-0"/>
                <a:cs typeface="FZLTZHB--B51-0"/>
              </a:rPr>
              <a:t>1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7120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45" dirty="0">
                <a:latin typeface="FZLTZHB--B51-0"/>
                <a:cs typeface="FZLTZHB--B51-0"/>
              </a:rPr>
              <a:t>.for</a:t>
            </a:r>
            <a:r>
              <a:rPr sz="1400" b="1" spc="-625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4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385" dirty="0">
                <a:latin typeface="FZLTZHB--B51-0"/>
                <a:cs typeface="FZLTZHB--B51-0"/>
              </a:rPr>
              <a:t>w</a:t>
            </a:r>
            <a:r>
              <a:rPr sz="1400" b="1" spc="-275" dirty="0">
                <a:latin typeface="FZLTZHB--B51-0"/>
                <a:cs typeface="FZLTZHB--B51-0"/>
              </a:rPr>
              <a:t>h</a:t>
            </a:r>
            <a:r>
              <a:rPr sz="1400" b="1" spc="-155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latin typeface="FZLTZHB--B51-0"/>
                <a:cs typeface="FZLTZHB--B51-0"/>
              </a:rPr>
              <a:t>"</a:t>
            </a:r>
            <a:r>
              <a:rPr sz="1400" b="1" spc="195" dirty="0"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4572635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r>
              <a:rPr sz="1400" b="1" spc="35" dirty="0">
                <a:latin typeface="FZLTZHB--B51-0"/>
                <a:cs typeface="FZLTZHB--B51-0"/>
              </a:rPr>
              <a:t> </a:t>
            </a: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394462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45" dirty="0">
                <a:latin typeface="FZLTZHB--B51-0"/>
                <a:cs typeface="FZLTZHB--B51-0"/>
              </a:rPr>
              <a:t>5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414147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0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R="4166870" algn="ctr">
              <a:lnSpc>
                <a:spcPct val="100000"/>
              </a:lnSpc>
              <a:spcBef>
                <a:spcPts val="335"/>
              </a:spcBef>
            </a:pP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-15" dirty="0">
                <a:latin typeface="FZLTZHB--B51-0"/>
                <a:cs typeface="FZLTZHB--B51-0"/>
              </a:rPr>
              <a:t>.format(who))</a:t>
            </a:r>
            <a:endParaRPr sz="1400">
              <a:latin typeface="FZLTZHB--B51-0"/>
              <a:cs typeface="FZLTZHB--B51-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5690" y="2349375"/>
          <a:ext cx="3731822" cy="217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4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5555109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身体质量指标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284" y="1387696"/>
            <a:ext cx="6130290" cy="3532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-140" dirty="0">
                <a:solidFill>
                  <a:srgbClr val="DF0000"/>
                </a:solidFill>
                <a:latin typeface="FZLTZHB--B51-0"/>
                <a:cs typeface="FZLTZHB--B51-0"/>
              </a:rPr>
              <a:t>2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7120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45" dirty="0">
                <a:latin typeface="FZLTZHB--B51-0"/>
                <a:cs typeface="FZLTZHB--B51-0"/>
              </a:rPr>
              <a:t>.for</a:t>
            </a:r>
            <a:r>
              <a:rPr sz="1400" b="1" spc="-625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4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-155" dirty="0">
                <a:latin typeface="FZLTZHB--B51-0"/>
                <a:cs typeface="FZLTZHB--B51-0"/>
              </a:rPr>
              <a:t>a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latin typeface="FZLTZHB--B51-0"/>
                <a:cs typeface="FZLTZHB--B51-0"/>
              </a:rPr>
              <a:t>"</a:t>
            </a:r>
            <a:r>
              <a:rPr sz="1400" b="1" spc="195" dirty="0"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4572635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r>
              <a:rPr sz="1400" b="1" spc="35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394462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4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6400" marR="4140835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0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28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R="4164965" algn="ctr">
              <a:lnSpc>
                <a:spcPct val="100000"/>
              </a:lnSpc>
              <a:spcBef>
                <a:spcPts val="335"/>
              </a:spcBef>
            </a:pP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0" dirty="0">
                <a:latin typeface="FZLTZHB--B51-0"/>
                <a:cs typeface="FZLTZHB--B51-0"/>
              </a:rPr>
              <a:t>.format(</a:t>
            </a:r>
            <a:r>
              <a:rPr sz="1400" b="1" spc="-30" dirty="0">
                <a:latin typeface="FZLTZHB--B51-0"/>
                <a:cs typeface="FZLTZHB--B51-0"/>
              </a:rPr>
              <a:t>nat</a:t>
            </a:r>
            <a:r>
              <a:rPr sz="1400" b="1" spc="21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5690" y="2349375"/>
          <a:ext cx="3731822" cy="217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4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284" y="371575"/>
            <a:ext cx="613029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-150" dirty="0">
                <a:solidFill>
                  <a:srgbClr val="DF0000"/>
                </a:solidFill>
                <a:latin typeface="FZLTZHB--B51-0"/>
                <a:cs typeface="FZLTZHB--B51-0"/>
              </a:rPr>
              <a:t>3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3945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"B</a:t>
            </a:r>
            <a:r>
              <a:rPr sz="1400" b="1" spc="-365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dirty="0">
                <a:solidFill>
                  <a:srgbClr val="1DB41D"/>
                </a:solidFill>
                <a:latin typeface="Heiti SC"/>
                <a:cs typeface="Heiti SC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00" dirty="0">
                <a:latin typeface="FZLTZHB--B51-0"/>
                <a:cs typeface="FZLTZHB--B51-0"/>
              </a:rPr>
              <a:t>.f</a:t>
            </a:r>
            <a:r>
              <a:rPr sz="1400" b="1" spc="210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75" dirty="0">
                <a:latin typeface="FZLTZHB--B51-0"/>
                <a:cs typeface="FZLTZHB--B51-0"/>
              </a:rPr>
              <a:t>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385" dirty="0">
                <a:latin typeface="FZLTZHB--B51-0"/>
                <a:cs typeface="FZLTZHB--B51-0"/>
              </a:rPr>
              <a:t>w</a:t>
            </a:r>
            <a:r>
              <a:rPr sz="1400" b="1" spc="-275" dirty="0">
                <a:latin typeface="FZLTZHB--B51-0"/>
                <a:cs typeface="FZLTZHB--B51-0"/>
              </a:rPr>
              <a:t>h</a:t>
            </a:r>
            <a:r>
              <a:rPr sz="1400" b="1" spc="105" dirty="0">
                <a:latin typeface="FZLTZHB--B51-0"/>
                <a:cs typeface="FZLTZHB--B51-0"/>
              </a:rPr>
              <a:t>o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65" dirty="0">
                <a:latin typeface="FZLTZHB--B51-0"/>
                <a:cs typeface="FZLTZHB--B51-0"/>
              </a:rPr>
              <a:t>a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62" y="1651827"/>
            <a:ext cx="4347845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15" dirty="0">
                <a:latin typeface="FZLTZHB--B51-0"/>
                <a:cs typeface="FZLTZHB--B51-0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405765" marR="173101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4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0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45" dirty="0">
                <a:latin typeface="FZLTZHB--B51-0"/>
                <a:cs typeface="FZLTZHB--B51-0"/>
              </a:rPr>
              <a:t>5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2</a:t>
            </a:r>
            <a:r>
              <a:rPr sz="1400" b="1" spc="-150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28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8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0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-55" dirty="0">
                <a:latin typeface="FZLTZHB--B51-0"/>
                <a:cs typeface="FZLTZHB--B51-0"/>
              </a:rPr>
              <a:t>.format(wh</a:t>
            </a:r>
            <a:r>
              <a:rPr sz="1400" b="1" spc="-50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3315" y="4724430"/>
            <a:ext cx="5130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0" dirty="0">
                <a:latin typeface="FZLTZHB--B51-0"/>
                <a:cs typeface="FZLTZHB--B51-0"/>
              </a:rPr>
              <a:t>nat</a:t>
            </a:r>
            <a:r>
              <a:rPr sz="1400" b="1" spc="21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25690" y="1701303"/>
          <a:ext cx="3731822" cy="2173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363" y="2302972"/>
            <a:ext cx="662178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身体质量指数</a:t>
            </a:r>
            <a:r>
              <a:rPr sz="4000" spc="-165" dirty="0">
                <a:latin typeface="Microsoft Sans Serif"/>
                <a:cs typeface="Microsoft Sans Serif"/>
              </a:rPr>
              <a:t>B</a:t>
            </a:r>
            <a:r>
              <a:rPr sz="4000" spc="470" dirty="0">
                <a:latin typeface="Microsoft Sans Serif"/>
                <a:cs typeface="Microsoft Sans Serif"/>
              </a:rPr>
              <a:t>M</a:t>
            </a:r>
            <a:r>
              <a:rPr sz="4000" spc="155" dirty="0">
                <a:latin typeface="Microsoft Sans Serif"/>
                <a:cs typeface="Microsoft Sans Serif"/>
              </a:rPr>
              <a:t>I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195071"/>
            <a:ext cx="8028940" cy="4723130"/>
          </a:xfrm>
          <a:custGeom>
            <a:avLst/>
            <a:gdLst/>
            <a:ahLst/>
            <a:cxnLst/>
            <a:rect l="l" t="t" r="r" b="b"/>
            <a:pathLst>
              <a:path w="8028940" h="4723130">
                <a:moveTo>
                  <a:pt x="0" y="0"/>
                </a:moveTo>
                <a:lnTo>
                  <a:pt x="8028432" y="0"/>
                </a:lnTo>
                <a:lnTo>
                  <a:pt x="8028432" y="4722876"/>
                </a:lnTo>
                <a:lnTo>
                  <a:pt x="0" y="472287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299" y="299568"/>
            <a:ext cx="6130290" cy="455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-150" dirty="0">
                <a:solidFill>
                  <a:srgbClr val="DF0000"/>
                </a:solidFill>
                <a:latin typeface="FZLTZHB--B51-0"/>
                <a:cs typeface="FZLTZHB--B51-0"/>
              </a:rPr>
              <a:t>3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2353945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"B</a:t>
            </a:r>
            <a:r>
              <a:rPr sz="1400" b="1" spc="-365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dirty="0">
                <a:solidFill>
                  <a:srgbClr val="1DB41D"/>
                </a:solidFill>
                <a:latin typeface="Heiti SC"/>
                <a:cs typeface="Heiti SC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00" dirty="0">
                <a:latin typeface="FZLTZHB--B51-0"/>
                <a:cs typeface="FZLTZHB--B51-0"/>
              </a:rPr>
              <a:t>.f</a:t>
            </a:r>
            <a:r>
              <a:rPr sz="1400" b="1" spc="210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75" dirty="0">
                <a:latin typeface="FZLTZHB--B51-0"/>
                <a:cs typeface="FZLTZHB--B51-0"/>
              </a:rPr>
              <a:t>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385" dirty="0">
                <a:latin typeface="FZLTZHB--B51-0"/>
                <a:cs typeface="FZLTZHB--B51-0"/>
              </a:rPr>
              <a:t>w</a:t>
            </a:r>
            <a:r>
              <a:rPr sz="1400" b="1" spc="-275" dirty="0">
                <a:latin typeface="FZLTZHB--B51-0"/>
                <a:cs typeface="FZLTZHB--B51-0"/>
              </a:rPr>
              <a:t>h</a:t>
            </a:r>
            <a:r>
              <a:rPr sz="1400" b="1" spc="105" dirty="0">
                <a:latin typeface="FZLTZHB--B51-0"/>
                <a:cs typeface="FZLTZHB--B51-0"/>
              </a:rPr>
              <a:t>o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65" dirty="0">
                <a:latin typeface="FZLTZHB--B51-0"/>
                <a:cs typeface="FZLTZHB--B51-0"/>
              </a:rPr>
              <a:t>a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endParaRPr sz="1400" dirty="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15" dirty="0">
                <a:latin typeface="FZLTZHB--B51-0"/>
                <a:cs typeface="FZLTZHB--B51-0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  <a:p>
            <a:pPr marL="406400" marR="3513454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4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0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45" dirty="0">
                <a:latin typeface="FZLTZHB--B51-0"/>
                <a:cs typeface="FZLTZHB--B51-0"/>
              </a:rPr>
              <a:t>5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 dirty="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28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 dirty="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8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0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 dirty="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 dirty="0">
              <a:latin typeface="FZLTZHB--B51-0"/>
              <a:cs typeface="FZLTZHB--B51-0"/>
            </a:endParaRPr>
          </a:p>
          <a:p>
            <a:pPr marL="407034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-55" dirty="0">
                <a:latin typeface="FZLTZHB--B51-0"/>
                <a:cs typeface="FZLTZHB--B51-0"/>
              </a:rPr>
              <a:t>.format(wh</a:t>
            </a:r>
            <a:r>
              <a:rPr sz="1400" b="1" spc="-50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30" dirty="0">
                <a:latin typeface="FZLTZHB--B51-0"/>
                <a:cs typeface="FZLTZHB--B51-0"/>
              </a:rPr>
              <a:t>nat</a:t>
            </a:r>
            <a:r>
              <a:rPr sz="1400" b="1" spc="210" dirty="0">
                <a:latin typeface="FZLTZHB--B51-0"/>
                <a:cs typeface="FZLTZHB--B51-0"/>
              </a:rPr>
              <a:t>))</a:t>
            </a:r>
            <a:endParaRPr sz="14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071" y="1840992"/>
            <a:ext cx="3168395" cy="1627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603177"/>
            <a:ext cx="634428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关注多分支条件的组合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多分支条件之间的覆盖是重要问题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程序可运行，但如果不正确，要注意多分支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分支结构是程序的重要框架，读程序先看分支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程序的循环结构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7619" y="1570365"/>
            <a:ext cx="2266315" cy="201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遍历循环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无限循环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循环控制保留字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循环的高级用法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5165" y="4035843"/>
            <a:ext cx="875360" cy="805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805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52290" y="1491433"/>
            <a:ext cx="6461760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数据类型：整数、浮点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、复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及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数据类型运算操作符、</a:t>
            </a:r>
            <a:r>
              <a:rPr sz="2000" b="1" spc="-15" dirty="0">
                <a:latin typeface="Heiti SC"/>
                <a:cs typeface="Heiti SC"/>
              </a:rPr>
              <a:t>运</a:t>
            </a:r>
            <a:r>
              <a:rPr sz="2000" b="1" dirty="0">
                <a:latin typeface="Heiti SC"/>
                <a:cs typeface="Heiti SC"/>
              </a:rPr>
              <a:t>算函数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字符串类型：表示、索</a:t>
            </a:r>
            <a:r>
              <a:rPr sz="2000" b="1" spc="-15" dirty="0">
                <a:latin typeface="Heiti SC"/>
                <a:cs typeface="Heiti SC"/>
              </a:rPr>
              <a:t>引</a:t>
            </a:r>
            <a:r>
              <a:rPr sz="2000" b="1" dirty="0">
                <a:latin typeface="Heiti SC"/>
                <a:cs typeface="Heiti SC"/>
              </a:rPr>
              <a:t>、切片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字符串操作符、处理函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、处</a:t>
            </a:r>
            <a:r>
              <a:rPr sz="2000" b="1" spc="-15" dirty="0">
                <a:latin typeface="Heiti SC"/>
                <a:cs typeface="Heiti SC"/>
              </a:rPr>
              <a:t>理</a:t>
            </a:r>
            <a:r>
              <a:rPr sz="2000" b="1" dirty="0">
                <a:latin typeface="Heiti SC"/>
                <a:cs typeface="Heiti SC"/>
              </a:rPr>
              <a:t>方法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5" dirty="0">
                <a:latin typeface="Arial"/>
                <a:cs typeface="Arial"/>
              </a:rPr>
              <a:t>.</a:t>
            </a:r>
            <a:r>
              <a:rPr sz="2000" b="1" spc="85" dirty="0">
                <a:latin typeface="Arial"/>
                <a:cs typeface="Arial"/>
              </a:rPr>
              <a:t>f</a:t>
            </a:r>
            <a:r>
              <a:rPr sz="2000" b="1" spc="14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格</a:t>
            </a:r>
            <a:r>
              <a:rPr sz="2000" b="1" dirty="0">
                <a:latin typeface="Heiti SC"/>
                <a:cs typeface="Heiti SC"/>
              </a:rPr>
              <a:t>式化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dirty="0">
                <a:latin typeface="Heiti SC"/>
                <a:cs typeface="Heiti SC"/>
              </a:rPr>
              <a:t>库：</a:t>
            </a:r>
            <a:r>
              <a:rPr sz="2000" b="1" spc="95" dirty="0">
                <a:latin typeface="Arial"/>
                <a:cs typeface="Arial"/>
              </a:rPr>
              <a:t>ti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85" dirty="0">
                <a:latin typeface="Arial"/>
                <a:cs typeface="Arial"/>
              </a:rPr>
              <a:t>e()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100" dirty="0">
                <a:latin typeface="Arial"/>
                <a:cs typeface="Arial"/>
              </a:rPr>
              <a:t>t</a:t>
            </a:r>
            <a:r>
              <a:rPr sz="2000" b="1" spc="175" dirty="0">
                <a:latin typeface="Arial"/>
                <a:cs typeface="Arial"/>
              </a:rPr>
              <a:t>r</a:t>
            </a:r>
            <a:r>
              <a:rPr sz="2000" b="1" spc="180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ti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100" dirty="0">
                <a:latin typeface="Arial"/>
                <a:cs typeface="Arial"/>
              </a:rPr>
              <a:t>t</a:t>
            </a:r>
            <a:r>
              <a:rPr sz="2000" b="1" spc="125" dirty="0">
                <a:latin typeface="Arial"/>
                <a:cs typeface="Arial"/>
              </a:rPr>
              <a:t>r</a:t>
            </a:r>
            <a:r>
              <a:rPr sz="2000" b="1" spc="114" dirty="0">
                <a:latin typeface="Arial"/>
                <a:cs typeface="Arial"/>
              </a:rPr>
              <a:t>pt</a:t>
            </a:r>
            <a:r>
              <a:rPr sz="2000" b="1" spc="60" dirty="0">
                <a:latin typeface="Arial"/>
                <a:cs typeface="Arial"/>
              </a:rPr>
              <a:t>i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85" dirty="0">
                <a:latin typeface="Arial"/>
                <a:cs typeface="Arial"/>
              </a:rPr>
              <a:t>eep()</a:t>
            </a:r>
            <a:r>
              <a:rPr sz="2000" b="1" dirty="0">
                <a:latin typeface="Heiti SC"/>
                <a:cs typeface="Heiti SC"/>
              </a:rPr>
              <a:t>等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6344285" cy="323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205" indent="33083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遍历某个结构形成的循环运行方式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24205">
              <a:lnSpc>
                <a:spcPct val="100000"/>
              </a:lnSpc>
              <a:tabLst>
                <a:tab pos="1465580" algn="l"/>
                <a:tab pos="3188970" algn="l"/>
                <a:tab pos="541909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循环变量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遍历结构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46558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从遍历结构中逐一提取元素，放在循环变量中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543884"/>
            <a:ext cx="3638062" cy="187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16" y="2039975"/>
            <a:ext cx="720661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 algn="ctr">
              <a:lnSpc>
                <a:spcPct val="100000"/>
              </a:lnSpc>
              <a:tabLst>
                <a:tab pos="925830" algn="l"/>
                <a:tab pos="2649855" algn="l"/>
                <a:tab pos="487934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循环变量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遍历结构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2005964">
              <a:lnSpc>
                <a:spcPct val="100000"/>
              </a:lnSpc>
              <a:spcBef>
                <a:spcPts val="144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由保留字</a:t>
            </a:r>
            <a:r>
              <a:rPr sz="2200" b="1" spc="110" dirty="0">
                <a:latin typeface="Arial"/>
                <a:cs typeface="Arial"/>
              </a:rPr>
              <a:t>fo</a:t>
            </a:r>
            <a:r>
              <a:rPr sz="2200" b="1" spc="95" dirty="0">
                <a:latin typeface="Arial"/>
                <a:cs typeface="Arial"/>
              </a:rPr>
              <a:t>r</a:t>
            </a:r>
            <a:r>
              <a:rPr sz="2200" b="1" spc="-5" dirty="0">
                <a:latin typeface="Heiti SC"/>
                <a:cs typeface="Heiti SC"/>
              </a:rPr>
              <a:t>和</a:t>
            </a:r>
            <a:r>
              <a:rPr sz="2200" b="1" spc="30" dirty="0">
                <a:latin typeface="Arial"/>
                <a:cs typeface="Arial"/>
              </a:rPr>
              <a:t>i</a:t>
            </a:r>
            <a:r>
              <a:rPr sz="2200" b="1" spc="80" dirty="0">
                <a:latin typeface="Arial"/>
                <a:cs typeface="Arial"/>
              </a:rPr>
              <a:t>n</a:t>
            </a:r>
            <a:r>
              <a:rPr sz="2200" b="1" spc="-5" dirty="0">
                <a:latin typeface="Heiti SC"/>
                <a:cs typeface="Heiti SC"/>
              </a:rPr>
              <a:t>组成，完整遍</a:t>
            </a:r>
            <a:r>
              <a:rPr sz="2200" b="1" spc="0" dirty="0">
                <a:latin typeface="Heiti SC"/>
                <a:cs typeface="Heiti SC"/>
              </a:rPr>
              <a:t>历</a:t>
            </a:r>
            <a:r>
              <a:rPr sz="2200" b="1" spc="-5" dirty="0">
                <a:latin typeface="Heiti SC"/>
                <a:cs typeface="Heiti SC"/>
              </a:rPr>
              <a:t>所有</a:t>
            </a:r>
            <a:r>
              <a:rPr sz="2200" b="1" spc="0" dirty="0">
                <a:latin typeface="Heiti SC"/>
                <a:cs typeface="Heiti SC"/>
              </a:rPr>
              <a:t>元</a:t>
            </a:r>
            <a:r>
              <a:rPr sz="2200" b="1" spc="-5" dirty="0">
                <a:latin typeface="Heiti SC"/>
                <a:cs typeface="Heiti SC"/>
              </a:rPr>
              <a:t>素后</a:t>
            </a:r>
            <a:r>
              <a:rPr sz="2200" b="1" spc="0" dirty="0">
                <a:latin typeface="Heiti SC"/>
                <a:cs typeface="Heiti SC"/>
              </a:rPr>
              <a:t>结</a:t>
            </a:r>
            <a:r>
              <a:rPr sz="2200" b="1" spc="-5" dirty="0">
                <a:latin typeface="Heiti SC"/>
                <a:cs typeface="Heiti SC"/>
              </a:rPr>
              <a:t>束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每次循环，所获得元素放入循环</a:t>
            </a:r>
            <a:r>
              <a:rPr sz="2200" b="1" spc="0" dirty="0">
                <a:latin typeface="Heiti SC"/>
                <a:cs typeface="Heiti SC"/>
              </a:rPr>
              <a:t>变</a:t>
            </a:r>
            <a:r>
              <a:rPr sz="2200" b="1" spc="-5" dirty="0">
                <a:latin typeface="Heiti SC"/>
                <a:cs typeface="Heiti SC"/>
              </a:rPr>
              <a:t>量，</a:t>
            </a:r>
            <a:r>
              <a:rPr sz="2200" b="1" spc="0" dirty="0">
                <a:latin typeface="Heiti SC"/>
                <a:cs typeface="Heiti SC"/>
              </a:rPr>
              <a:t>并</a:t>
            </a:r>
            <a:r>
              <a:rPr sz="2200" b="1" spc="-5" dirty="0">
                <a:latin typeface="Heiti SC"/>
                <a:cs typeface="Heiti SC"/>
              </a:rPr>
              <a:t>执行</a:t>
            </a:r>
            <a:r>
              <a:rPr sz="2200" b="1" spc="0" dirty="0">
                <a:latin typeface="Heiti SC"/>
                <a:cs typeface="Heiti SC"/>
              </a:rPr>
              <a:t>一</a:t>
            </a:r>
            <a:r>
              <a:rPr sz="2200" b="1" spc="-5" dirty="0">
                <a:latin typeface="Heiti SC"/>
                <a:cs typeface="Heiti SC"/>
              </a:rPr>
              <a:t>次语</a:t>
            </a:r>
            <a:r>
              <a:rPr sz="2200" b="1" spc="0" dirty="0">
                <a:latin typeface="Heiti SC"/>
                <a:cs typeface="Heiti SC"/>
              </a:rPr>
              <a:t>句</a:t>
            </a:r>
            <a:r>
              <a:rPr sz="2200" b="1" spc="-5" dirty="0">
                <a:latin typeface="Heiti SC"/>
                <a:cs typeface="Heiti SC"/>
              </a:rPr>
              <a:t>块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6564" y="2428494"/>
            <a:ext cx="225425" cy="490220"/>
          </a:xfrm>
          <a:custGeom>
            <a:avLst/>
            <a:gdLst/>
            <a:ahLst/>
            <a:cxnLst/>
            <a:rect l="l" t="t" r="r" b="b"/>
            <a:pathLst>
              <a:path w="225425" h="490219">
                <a:moveTo>
                  <a:pt x="225386" y="0"/>
                </a:moveTo>
                <a:lnTo>
                  <a:pt x="191237" y="26118"/>
                </a:lnTo>
                <a:lnTo>
                  <a:pt x="157790" y="52220"/>
                </a:lnTo>
                <a:lnTo>
                  <a:pt x="125752" y="78285"/>
                </a:lnTo>
                <a:lnTo>
                  <a:pt x="95824" y="104298"/>
                </a:lnTo>
                <a:lnTo>
                  <a:pt x="56430" y="143176"/>
                </a:lnTo>
                <a:lnTo>
                  <a:pt x="25745" y="181831"/>
                </a:lnTo>
                <a:lnTo>
                  <a:pt x="6143" y="220202"/>
                </a:lnTo>
                <a:lnTo>
                  <a:pt x="0" y="258229"/>
                </a:lnTo>
                <a:lnTo>
                  <a:pt x="1200" y="270075"/>
                </a:lnTo>
                <a:lnTo>
                  <a:pt x="20116" y="317101"/>
                </a:lnTo>
                <a:lnTo>
                  <a:pt x="47067" y="352045"/>
                </a:lnTo>
                <a:lnTo>
                  <a:pt x="82760" y="386765"/>
                </a:lnTo>
                <a:lnTo>
                  <a:pt x="125216" y="421312"/>
                </a:lnTo>
                <a:lnTo>
                  <a:pt x="156301" y="444273"/>
                </a:lnTo>
                <a:lnTo>
                  <a:pt x="188925" y="467195"/>
                </a:lnTo>
                <a:lnTo>
                  <a:pt x="205632" y="478646"/>
                </a:lnTo>
                <a:lnTo>
                  <a:pt x="222503" y="490093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9292" y="2837553"/>
            <a:ext cx="90170" cy="81280"/>
          </a:xfrm>
          <a:custGeom>
            <a:avLst/>
            <a:gdLst/>
            <a:ahLst/>
            <a:cxnLst/>
            <a:rect l="l" t="t" r="r" b="b"/>
            <a:pathLst>
              <a:path w="90169" h="81280">
                <a:moveTo>
                  <a:pt x="50698" y="0"/>
                </a:moveTo>
                <a:lnTo>
                  <a:pt x="89788" y="81051"/>
                </a:lnTo>
                <a:lnTo>
                  <a:pt x="0" y="75184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403" y="1529255"/>
            <a:ext cx="6551295" cy="323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69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(N</a:t>
            </a:r>
            <a:r>
              <a:rPr sz="2400" b="1" spc="215" dirty="0">
                <a:solidFill>
                  <a:srgbClr val="006FC0"/>
                </a:solidFill>
                <a:latin typeface="Heiti SC"/>
                <a:cs typeface="Heiti SC"/>
              </a:rPr>
              <a:t>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1524635">
              <a:lnSpc>
                <a:spcPct val="100000"/>
              </a:lnSpc>
              <a:tabLst>
                <a:tab pos="2364105" algn="l"/>
                <a:tab pos="2870200" algn="l"/>
                <a:tab pos="3543935" algn="l"/>
                <a:tab pos="505841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690" dirty="0">
                <a:latin typeface="FZLTZHB--B51-0"/>
                <a:cs typeface="FZLTZHB--B51-0"/>
              </a:rPr>
              <a:t>i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ra</a:t>
            </a:r>
            <a:r>
              <a:rPr sz="2400" b="1" spc="-95" dirty="0">
                <a:solidFill>
                  <a:srgbClr val="6F2F9F"/>
                </a:solidFill>
                <a:latin typeface="FZLTZHB--B51-0"/>
                <a:cs typeface="FZLTZHB--B51-0"/>
              </a:rPr>
              <a:t>n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g</a:t>
            </a:r>
            <a:r>
              <a:rPr sz="2400" b="1" spc="-26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185" dirty="0">
                <a:latin typeface="FZLTZHB--B51-0"/>
                <a:cs typeface="FZLTZHB--B51-0"/>
              </a:rPr>
              <a:t>N)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56134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遍历由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函数产生的数字序列，产生循环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1996439"/>
            <a:ext cx="3253740" cy="3004185"/>
          </a:xfrm>
          <a:custGeom>
            <a:avLst/>
            <a:gdLst/>
            <a:ahLst/>
            <a:cxnLst/>
            <a:rect l="l" t="t" r="r" b="b"/>
            <a:pathLst>
              <a:path w="3253740" h="3004185">
                <a:moveTo>
                  <a:pt x="0" y="0"/>
                </a:moveTo>
                <a:lnTo>
                  <a:pt x="3253740" y="0"/>
                </a:lnTo>
                <a:lnTo>
                  <a:pt x="3253740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16" y="2189442"/>
            <a:ext cx="310007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145" dirty="0">
                <a:latin typeface="FZLTZHB--B51-0"/>
                <a:cs typeface="FZLTZHB--B51-0"/>
              </a:rPr>
              <a:t>(5</a:t>
            </a:r>
            <a:r>
              <a:rPr sz="2000" b="1" spc="10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25" y="3122214"/>
            <a:ext cx="1657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8240" y="2005583"/>
            <a:ext cx="3255645" cy="3004185"/>
          </a:xfrm>
          <a:custGeom>
            <a:avLst/>
            <a:gdLst/>
            <a:ahLst/>
            <a:cxnLst/>
            <a:rect l="l" t="t" r="r" b="b"/>
            <a:pathLst>
              <a:path w="3255645" h="3004185">
                <a:moveTo>
                  <a:pt x="0" y="0"/>
                </a:moveTo>
                <a:lnTo>
                  <a:pt x="3255264" y="0"/>
                </a:lnTo>
                <a:lnTo>
                  <a:pt x="3255264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7602" y="2200005"/>
            <a:ext cx="337883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145" dirty="0">
                <a:latin typeface="FZLTZHB--B51-0"/>
                <a:cs typeface="FZLTZHB--B51-0"/>
              </a:rPr>
              <a:t>(5</a:t>
            </a:r>
            <a:r>
              <a:rPr sz="2000" b="1" spc="10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o: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111" y="3132777"/>
            <a:ext cx="1144270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57042" y="1529255"/>
            <a:ext cx="20466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(N</a:t>
            </a:r>
            <a:r>
              <a:rPr sz="2400" b="1" spc="215" dirty="0">
                <a:solidFill>
                  <a:srgbClr val="006FC0"/>
                </a:solidFill>
                <a:latin typeface="Heiti SC"/>
                <a:cs typeface="Heiti SC"/>
              </a:rPr>
              <a:t>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5278" y="1529255"/>
            <a:ext cx="6551295" cy="322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35" dirty="0">
                <a:solidFill>
                  <a:srgbClr val="006FC0"/>
                </a:solidFill>
                <a:latin typeface="Heiti SC"/>
                <a:cs typeface="Heiti SC"/>
              </a:rPr>
              <a:t>特定次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80010" algn="ctr">
              <a:lnSpc>
                <a:spcPct val="100000"/>
              </a:lnSpc>
              <a:tabLst>
                <a:tab pos="919480" algn="l"/>
                <a:tab pos="1425575" algn="l"/>
                <a:tab pos="2099310" algn="l"/>
                <a:tab pos="428625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690" dirty="0">
                <a:latin typeface="FZLTZHB--B51-0"/>
                <a:cs typeface="FZLTZHB--B51-0"/>
              </a:rPr>
              <a:t>i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400" b="1" spc="-275" dirty="0">
                <a:solidFill>
                  <a:srgbClr val="900090"/>
                </a:solidFill>
                <a:latin typeface="FZLTZHB--B51-0"/>
                <a:cs typeface="FZLTZHB--B51-0"/>
              </a:rPr>
              <a:t>g</a:t>
            </a:r>
            <a:r>
              <a:rPr sz="2400" b="1" spc="-26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405" dirty="0">
                <a:latin typeface="FZLTZHB--B51-0"/>
                <a:cs typeface="FZLTZHB--B51-0"/>
              </a:rPr>
              <a:t>M,</a:t>
            </a:r>
            <a:r>
              <a:rPr sz="2400" b="1" spc="-505" dirty="0">
                <a:latin typeface="FZLTZHB--B51-0"/>
                <a:cs typeface="FZLTZHB--B51-0"/>
              </a:rPr>
              <a:t>N</a:t>
            </a:r>
            <a:r>
              <a:rPr sz="2400" b="1" spc="-35" dirty="0">
                <a:latin typeface="FZLTZHB--B51-0"/>
                <a:cs typeface="FZLTZHB--B51-0"/>
              </a:rPr>
              <a:t>,K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6977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遍历由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函数产生的数字序列，产生循环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1996439"/>
            <a:ext cx="3253740" cy="3004185"/>
          </a:xfrm>
          <a:custGeom>
            <a:avLst/>
            <a:gdLst/>
            <a:ahLst/>
            <a:cxnLst/>
            <a:rect l="l" t="t" r="r" b="b"/>
            <a:pathLst>
              <a:path w="3253740" h="3004185">
                <a:moveTo>
                  <a:pt x="0" y="0"/>
                </a:moveTo>
                <a:lnTo>
                  <a:pt x="3253740" y="0"/>
                </a:lnTo>
                <a:lnTo>
                  <a:pt x="3253740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16" y="2189442"/>
            <a:ext cx="337883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180" dirty="0">
                <a:latin typeface="FZLTZHB--B51-0"/>
                <a:cs typeface="FZLTZHB--B51-0"/>
              </a:rPr>
              <a:t>(1</a:t>
            </a:r>
            <a:r>
              <a:rPr sz="2000" b="1" spc="100" dirty="0">
                <a:latin typeface="FZLTZHB--B51-0"/>
                <a:cs typeface="FZLTZHB--B51-0"/>
              </a:rPr>
              <a:t>,6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r>
              <a:rPr sz="2000" b="1" spc="28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25" y="3122214"/>
            <a:ext cx="1657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8240" y="2005583"/>
            <a:ext cx="3255645" cy="2222500"/>
          </a:xfrm>
          <a:custGeom>
            <a:avLst/>
            <a:gdLst/>
            <a:ahLst/>
            <a:cxnLst/>
            <a:rect l="l" t="t" r="r" b="b"/>
            <a:pathLst>
              <a:path w="3255645" h="2222500">
                <a:moveTo>
                  <a:pt x="0" y="0"/>
                </a:moveTo>
                <a:lnTo>
                  <a:pt x="3255264" y="0"/>
                </a:lnTo>
                <a:lnTo>
                  <a:pt x="3255264" y="2221992"/>
                </a:lnTo>
                <a:lnTo>
                  <a:pt x="0" y="222199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7602" y="2174709"/>
            <a:ext cx="3659504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(1</a:t>
            </a:r>
            <a:r>
              <a:rPr sz="2000" b="1" spc="200" dirty="0">
                <a:latin typeface="FZLTZHB--B51-0"/>
                <a:cs typeface="FZLTZHB--B51-0"/>
              </a:rPr>
              <a:t>,</a:t>
            </a:r>
            <a:r>
              <a:rPr sz="2000" b="1" spc="-240" dirty="0">
                <a:latin typeface="FZLTZHB--B51-0"/>
                <a:cs typeface="FZLTZHB--B51-0"/>
              </a:rPr>
              <a:t>6</a:t>
            </a:r>
            <a:r>
              <a:rPr sz="2000" b="1" spc="245" dirty="0">
                <a:latin typeface="FZLTZHB--B51-0"/>
                <a:cs typeface="FZLTZHB--B51-0"/>
              </a:rPr>
              <a:t>,2):</a:t>
            </a:r>
            <a:r>
              <a:rPr sz="2000" b="1" spc="16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o: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111" y="3107481"/>
            <a:ext cx="1144270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81750" y="1529255"/>
            <a:ext cx="23971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35" dirty="0">
                <a:solidFill>
                  <a:srgbClr val="006FC0"/>
                </a:solidFill>
                <a:latin typeface="Heiti SC"/>
                <a:cs typeface="Heiti SC"/>
              </a:rPr>
              <a:t>特定次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6189980" cy="317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7965" indent="6769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字符串遍历循环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9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tabLst>
                <a:tab pos="2337435" algn="l"/>
                <a:tab pos="2843530" algn="l"/>
                <a:tab pos="3516629" algn="l"/>
                <a:tab pos="40214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200" dirty="0">
                <a:latin typeface="FZLTZHB--B51-0"/>
                <a:cs typeface="FZLTZHB--B51-0"/>
              </a:rPr>
              <a:t>c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25400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dirty="0">
                <a:latin typeface="Heiti SC"/>
                <a:cs typeface="Heiti SC"/>
              </a:rPr>
              <a:t>是字符串，遍历字符串每个字符，产生循环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748" y="2499360"/>
            <a:ext cx="4249420" cy="2222500"/>
          </a:xfrm>
          <a:custGeom>
            <a:avLst/>
            <a:gdLst/>
            <a:ahLst/>
            <a:cxnLst/>
            <a:rect l="l" t="t" r="r" b="b"/>
            <a:pathLst>
              <a:path w="4249420" h="2222500">
                <a:moveTo>
                  <a:pt x="0" y="0"/>
                </a:moveTo>
                <a:lnTo>
                  <a:pt x="4248911" y="0"/>
                </a:lnTo>
                <a:lnTo>
                  <a:pt x="4248911" y="2221992"/>
                </a:lnTo>
                <a:lnTo>
                  <a:pt x="0" y="222199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4515" y="2618065"/>
            <a:ext cx="3518535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  <a:tab pos="22485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0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-130" dirty="0">
                <a:solidFill>
                  <a:srgbClr val="1DB41D"/>
                </a:solidFill>
                <a:latin typeface="FZLTZHB--B51-0"/>
                <a:cs typeface="FZLTZHB--B51-0"/>
              </a:rPr>
              <a:t>12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40" dirty="0">
                <a:latin typeface="FZLTZHB--B51-0"/>
                <a:cs typeface="FZLTZHB--B51-0"/>
              </a:rPr>
              <a:t>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P,y</a:t>
            </a:r>
            <a:r>
              <a:rPr sz="2000" b="1" spc="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t,</a:t>
            </a:r>
            <a:r>
              <a:rPr sz="2000" b="1" spc="26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254" dirty="0">
                <a:solidFill>
                  <a:srgbClr val="0010FF"/>
                </a:solidFill>
                <a:latin typeface="FZLTZHB--B51-0"/>
                <a:cs typeface="FZLTZHB--B51-0"/>
              </a:rPr>
              <a:t>,o</a:t>
            </a:r>
            <a:r>
              <a:rPr sz="2000" b="1" spc="16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160" dirty="0">
                <a:solidFill>
                  <a:srgbClr val="0010FF"/>
                </a:solidFill>
                <a:latin typeface="FZLTZHB--B51-0"/>
                <a:cs typeface="FZLTZHB--B51-0"/>
              </a:rPr>
              <a:t>,1,</a:t>
            </a:r>
            <a:r>
              <a:rPr sz="2000" b="1" spc="26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225" dirty="0">
                <a:solidFill>
                  <a:srgbClr val="0010FF"/>
                </a:solidFill>
                <a:latin typeface="FZLTZHB--B51-0"/>
                <a:cs typeface="FZLTZHB--B51-0"/>
              </a:rPr>
              <a:t>,3,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622" y="1529255"/>
            <a:ext cx="2159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字符串遍历循环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5975350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列表遍历循环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439420" algn="ctr">
              <a:lnSpc>
                <a:spcPct val="100000"/>
              </a:lnSpc>
              <a:tabLst>
                <a:tab pos="1278890" algn="l"/>
                <a:tab pos="2289175" algn="l"/>
                <a:tab pos="2962910" algn="l"/>
                <a:tab pos="363664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465" dirty="0">
                <a:latin typeface="FZLTZHB--B51-0"/>
                <a:cs typeface="FZLTZHB--B51-0"/>
              </a:rPr>
              <a:t>i</a:t>
            </a:r>
            <a:r>
              <a:rPr sz="2400" b="1" spc="650" dirty="0">
                <a:latin typeface="FZLTZHB--B51-0"/>
                <a:cs typeface="FZLTZHB--B51-0"/>
              </a:rPr>
              <a:t>t</a:t>
            </a:r>
            <a:r>
              <a:rPr sz="2400" b="1" spc="-535" dirty="0">
                <a:latin typeface="FZLTZHB--B51-0"/>
                <a:cs typeface="FZLTZHB--B51-0"/>
              </a:rPr>
              <a:t>e</a:t>
            </a:r>
            <a:r>
              <a:rPr sz="2400" b="1" spc="-815" dirty="0">
                <a:latin typeface="FZLTZHB--B51-0"/>
                <a:cs typeface="FZLTZHB--B51-0"/>
              </a:rPr>
              <a:t>m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270" dirty="0">
                <a:latin typeface="FZLTZHB--B51-0"/>
                <a:cs typeface="FZLTZHB--B51-0"/>
              </a:rPr>
              <a:t>ls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45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s</a:t>
            </a:r>
            <a:r>
              <a:rPr sz="2400" b="1" dirty="0">
                <a:latin typeface="Heiti SC"/>
                <a:cs typeface="Heiti SC"/>
              </a:rPr>
              <a:t>是一个列表，遍历其每个元素，产生循环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319" rIns="0" bIns="0" rtlCol="0">
            <a:spAutoFit/>
          </a:bodyPr>
          <a:lstStyle/>
          <a:p>
            <a:pPr marL="5588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FF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FF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FF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FF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338371" y="4144351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55422" y="4188328"/>
            <a:ext cx="875360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7711" y="2499360"/>
            <a:ext cx="4752340" cy="1656714"/>
          </a:xfrm>
          <a:custGeom>
            <a:avLst/>
            <a:gdLst/>
            <a:ahLst/>
            <a:cxnLst/>
            <a:rect l="l" t="t" r="r" b="b"/>
            <a:pathLst>
              <a:path w="4752340" h="1656714">
                <a:moveTo>
                  <a:pt x="0" y="0"/>
                </a:moveTo>
                <a:lnTo>
                  <a:pt x="4751832" y="0"/>
                </a:lnTo>
                <a:lnTo>
                  <a:pt x="4751832" y="1656588"/>
                </a:lnTo>
                <a:lnTo>
                  <a:pt x="0" y="16565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6483" y="2618065"/>
            <a:ext cx="4774565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829435" algn="l"/>
                <a:tab pos="2667635" algn="l"/>
                <a:tab pos="3084830" algn="l"/>
                <a:tab pos="3924935" algn="l"/>
                <a:tab pos="46215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10" dirty="0">
                <a:latin typeface="FZLTZHB--B51-0"/>
                <a:cs typeface="FZLTZHB--B51-0"/>
              </a:rPr>
              <a:t>te</a:t>
            </a:r>
            <a:r>
              <a:rPr sz="2000" b="1" spc="-380" dirty="0">
                <a:latin typeface="FZLTZHB--B51-0"/>
                <a:cs typeface="FZLTZHB--B51-0"/>
              </a:rPr>
              <a:t>m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80" dirty="0">
                <a:latin typeface="FZLTZHB--B51-0"/>
                <a:cs typeface="FZLTZHB--B51-0"/>
              </a:rPr>
              <a:t>[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45" dirty="0">
                <a:solidFill>
                  <a:srgbClr val="1DB41D"/>
                </a:solidFill>
                <a:latin typeface="FZLTZHB--B51-0"/>
                <a:cs typeface="FZLTZHB--B51-0"/>
              </a:rPr>
              <a:t>PY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4</a:t>
            </a:r>
            <a:r>
              <a:rPr sz="2000" b="1" spc="-225" dirty="0">
                <a:latin typeface="FZLTZHB--B51-0"/>
                <a:cs typeface="FZLTZHB--B51-0"/>
              </a:rPr>
              <a:t>56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95" dirty="0">
                <a:latin typeface="FZLTZHB--B51-0"/>
                <a:cs typeface="FZLTZHB--B51-0"/>
              </a:rPr>
              <a:t>(i</a:t>
            </a:r>
            <a:r>
              <a:rPr sz="2000" b="1" spc="440" dirty="0">
                <a:latin typeface="FZLTZHB--B51-0"/>
                <a:cs typeface="FZLTZHB--B51-0"/>
              </a:rPr>
              <a:t>t</a:t>
            </a:r>
            <a:r>
              <a:rPr sz="2000" b="1" spc="-225" dirty="0">
                <a:latin typeface="FZLTZHB--B51-0"/>
                <a:cs typeface="FZLTZHB--B51-0"/>
              </a:rPr>
              <a:t>em,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40" dirty="0">
                <a:latin typeface="FZLTZHB--B51-0"/>
                <a:cs typeface="FZLTZHB--B51-0"/>
              </a:rPr>
              <a:t>d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spc="25" dirty="0">
                <a:solidFill>
                  <a:srgbClr val="0010FF"/>
                </a:solidFill>
                <a:latin typeface="FZLTZHB--B51-0"/>
                <a:cs typeface="FZLTZHB--B51-0"/>
              </a:rPr>
              <a:t>123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45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3022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列表遍历循环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6252845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文件遍历循环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161925" algn="ctr">
              <a:lnSpc>
                <a:spcPct val="100000"/>
              </a:lnSpc>
              <a:tabLst>
                <a:tab pos="1001394" algn="l"/>
                <a:tab pos="2011680" algn="l"/>
                <a:tab pos="2685415" algn="l"/>
                <a:tab pos="335915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700" dirty="0">
                <a:latin typeface="FZLTZHB--B51-0"/>
                <a:cs typeface="FZLTZHB--B51-0"/>
              </a:rPr>
              <a:t>l</a:t>
            </a:r>
            <a:r>
              <a:rPr sz="2400" b="1" spc="690" dirty="0">
                <a:latin typeface="FZLTZHB--B51-0"/>
                <a:cs typeface="FZLTZHB--B51-0"/>
              </a:rPr>
              <a:t>i</a:t>
            </a:r>
            <a:r>
              <a:rPr sz="2400" b="1" spc="-280" dirty="0">
                <a:latin typeface="FZLTZHB--B51-0"/>
                <a:cs typeface="FZLTZHB--B51-0"/>
              </a:rPr>
              <a:t>n</a:t>
            </a:r>
            <a:r>
              <a:rPr sz="2400" b="1" spc="-285" dirty="0">
                <a:latin typeface="FZLTZHB--B51-0"/>
                <a:cs typeface="FZLTZHB--B51-0"/>
              </a:rPr>
              <a:t>e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580" dirty="0">
                <a:latin typeface="FZLTZHB--B51-0"/>
                <a:cs typeface="FZLTZHB--B51-0"/>
              </a:rPr>
              <a:t>fi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26289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00" dirty="0">
                <a:latin typeface="Arial"/>
                <a:cs typeface="Arial"/>
              </a:rPr>
              <a:t>fi</a:t>
            </a:r>
            <a:r>
              <a:rPr sz="2400" b="1" dirty="0">
                <a:latin typeface="Heiti SC"/>
                <a:cs typeface="Heiti SC"/>
              </a:rPr>
              <a:t>是一个文件标识符，遍历其每行，产生循环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8588" y="1563623"/>
            <a:ext cx="2028443" cy="2028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5227" y="2211323"/>
            <a:ext cx="3735704" cy="2592705"/>
          </a:xfrm>
          <a:custGeom>
            <a:avLst/>
            <a:gdLst/>
            <a:ahLst/>
            <a:cxnLst/>
            <a:rect l="l" t="t" r="r" b="b"/>
            <a:pathLst>
              <a:path w="3735704" h="2592704">
                <a:moveTo>
                  <a:pt x="0" y="0"/>
                </a:moveTo>
                <a:lnTo>
                  <a:pt x="3735324" y="0"/>
                </a:lnTo>
                <a:lnTo>
                  <a:pt x="3735324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3487" y="2330033"/>
            <a:ext cx="282067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829435" algn="l"/>
                <a:tab pos="26676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0" dirty="0">
                <a:latin typeface="FZLTZHB--B51-0"/>
                <a:cs typeface="FZLTZHB--B51-0"/>
              </a:rPr>
              <a:t>in</a:t>
            </a:r>
            <a:r>
              <a:rPr sz="2000" b="1" spc="45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84" dirty="0">
                <a:latin typeface="FZLTZHB--B51-0"/>
                <a:cs typeface="FZLTZHB--B51-0"/>
              </a:rPr>
              <a:t>fi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35" dirty="0">
                <a:latin typeface="FZLTZHB--B51-0"/>
                <a:cs typeface="FZLTZHB--B51-0"/>
              </a:rPr>
              <a:t>ne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3487" y="3453831"/>
            <a:ext cx="124206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600" spc="-5" dirty="0">
                <a:solidFill>
                  <a:srgbClr val="0010FF"/>
                </a:solidFill>
                <a:latin typeface="Arial Unicode MS"/>
                <a:cs typeface="Arial Unicode MS"/>
              </a:rPr>
              <a:t>优美胜于丑陋 明了胜于隐晦 简洁胜于复杂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3022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文件遍历循环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1733" y="2322447"/>
            <a:ext cx="124206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600" spc="-5" dirty="0">
                <a:latin typeface="Arial Unicode MS"/>
                <a:cs typeface="Arial Unicode MS"/>
              </a:rPr>
              <a:t>优美胜于丑陋 明了胜于隐晦 简洁胜于复杂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3249" y="1779423"/>
            <a:ext cx="3843566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8491" y="1670430"/>
            <a:ext cx="41541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  <a:tab pos="2146300" algn="l"/>
                <a:tab pos="40011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循环变量</a:t>
            </a:r>
            <a:r>
              <a:rPr sz="2000" b="1" spc="-270" dirty="0">
                <a:latin typeface="FZLTZHB--B51-0"/>
                <a:cs typeface="FZLTZHB--B51-0"/>
              </a:rPr>
              <a:t>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遍历结构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</a:pP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语句块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3327" y="1372398"/>
            <a:ext cx="1390015" cy="161925"/>
          </a:xfrm>
          <a:custGeom>
            <a:avLst/>
            <a:gdLst/>
            <a:ahLst/>
            <a:cxnLst/>
            <a:rect l="l" t="t" r="r" b="b"/>
            <a:pathLst>
              <a:path w="1390014" h="161925">
                <a:moveTo>
                  <a:pt x="1389722" y="157772"/>
                </a:moveTo>
                <a:lnTo>
                  <a:pt x="1353104" y="145788"/>
                </a:lnTo>
                <a:lnTo>
                  <a:pt x="1316491" y="133866"/>
                </a:lnTo>
                <a:lnTo>
                  <a:pt x="1279891" y="122067"/>
                </a:lnTo>
                <a:lnTo>
                  <a:pt x="1243311" y="110453"/>
                </a:lnTo>
                <a:lnTo>
                  <a:pt x="1206755" y="99085"/>
                </a:lnTo>
                <a:lnTo>
                  <a:pt x="1170231" y="88025"/>
                </a:lnTo>
                <a:lnTo>
                  <a:pt x="1097303" y="67075"/>
                </a:lnTo>
                <a:lnTo>
                  <a:pt x="1024577" y="48096"/>
                </a:lnTo>
                <a:lnTo>
                  <a:pt x="952103" y="31580"/>
                </a:lnTo>
                <a:lnTo>
                  <a:pt x="879933" y="18019"/>
                </a:lnTo>
                <a:lnTo>
                  <a:pt x="808116" y="7908"/>
                </a:lnTo>
                <a:lnTo>
                  <a:pt x="736704" y="1737"/>
                </a:lnTo>
                <a:lnTo>
                  <a:pt x="665746" y="0"/>
                </a:lnTo>
                <a:lnTo>
                  <a:pt x="631720" y="873"/>
                </a:lnTo>
                <a:lnTo>
                  <a:pt x="563997" y="5833"/>
                </a:lnTo>
                <a:lnTo>
                  <a:pt x="496676" y="14709"/>
                </a:lnTo>
                <a:lnTo>
                  <a:pt x="429712" y="27060"/>
                </a:lnTo>
                <a:lnTo>
                  <a:pt x="363058" y="42444"/>
                </a:lnTo>
                <a:lnTo>
                  <a:pt x="296671" y="60421"/>
                </a:lnTo>
                <a:lnTo>
                  <a:pt x="230504" y="80547"/>
                </a:lnTo>
                <a:lnTo>
                  <a:pt x="164512" y="102384"/>
                </a:lnTo>
                <a:lnTo>
                  <a:pt x="98650" y="125488"/>
                </a:lnTo>
                <a:lnTo>
                  <a:pt x="32871" y="149419"/>
                </a:lnTo>
                <a:lnTo>
                  <a:pt x="0" y="161556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830" y="1464618"/>
            <a:ext cx="88900" cy="85090"/>
          </a:xfrm>
          <a:custGeom>
            <a:avLst/>
            <a:gdLst/>
            <a:ahLst/>
            <a:cxnLst/>
            <a:rect l="l" t="t" r="r" b="b"/>
            <a:pathLst>
              <a:path w="88900" h="85090">
                <a:moveTo>
                  <a:pt x="88633" y="85026"/>
                </a:moveTo>
                <a:lnTo>
                  <a:pt x="0" y="69519"/>
                </a:lnTo>
                <a:lnTo>
                  <a:pt x="57124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0779" y="3028118"/>
            <a:ext cx="207581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计数循环</a:t>
            </a:r>
            <a:r>
              <a:rPr sz="2200" b="1" spc="190" dirty="0">
                <a:latin typeface="Arial"/>
                <a:cs typeface="Arial"/>
              </a:rPr>
              <a:t>(N</a:t>
            </a:r>
            <a:r>
              <a:rPr sz="2200" b="1" spc="-5" dirty="0">
                <a:latin typeface="Heiti SC"/>
                <a:cs typeface="Heiti SC"/>
              </a:rPr>
              <a:t>次</a:t>
            </a:r>
            <a:r>
              <a:rPr sz="2200" b="1" spc="12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779" y="3698575"/>
            <a:ext cx="23977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计数循环</a:t>
            </a:r>
            <a:r>
              <a:rPr sz="2200" b="1" spc="114" dirty="0">
                <a:latin typeface="Arial"/>
                <a:cs typeface="Arial"/>
              </a:rPr>
              <a:t>(</a:t>
            </a:r>
            <a:r>
              <a:rPr sz="2200" b="1" spc="-5" dirty="0">
                <a:latin typeface="Heiti SC"/>
                <a:cs typeface="Heiti SC"/>
              </a:rPr>
              <a:t>特定次</a:t>
            </a:r>
            <a:r>
              <a:rPr sz="2200" b="1" spc="12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779" y="4369031"/>
            <a:ext cx="21805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字符串遍历循环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6744" y="3029234"/>
            <a:ext cx="19018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列表遍历循环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744" y="3699690"/>
            <a:ext cx="19018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文件遍历循环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744" y="4370146"/>
            <a:ext cx="765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95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无限循环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991370"/>
            <a:ext cx="2134209" cy="121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无限循环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8622" y="1529255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由条件控制的循环运行方式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371" y="3277690"/>
            <a:ext cx="5734685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92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反复执行语句块，直到条件不满足时结束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0546" y="2564161"/>
            <a:ext cx="863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endParaRPr sz="24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8598" y="2546170"/>
            <a:ext cx="13074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条件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39" y="2139695"/>
            <a:ext cx="3735704" cy="2592705"/>
          </a:xfrm>
          <a:custGeom>
            <a:avLst/>
            <a:gdLst/>
            <a:ahLst/>
            <a:cxnLst/>
            <a:rect l="l" t="t" r="r" b="b"/>
            <a:pathLst>
              <a:path w="3735704" h="2592704">
                <a:moveTo>
                  <a:pt x="0" y="0"/>
                </a:moveTo>
                <a:lnTo>
                  <a:pt x="3735324" y="0"/>
                </a:lnTo>
                <a:lnTo>
                  <a:pt x="3735324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2348" y="2258025"/>
            <a:ext cx="2400935" cy="246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688464" algn="l"/>
                <a:tab pos="1969135" algn="l"/>
                <a:tab pos="22479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0600" marR="144780">
              <a:lnSpc>
                <a:spcPct val="120000"/>
              </a:lnSpc>
              <a:tabLst>
                <a:tab pos="1271270" algn="l"/>
                <a:tab pos="1548765" algn="l"/>
                <a:tab pos="1828800" algn="l"/>
                <a:tab pos="210756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60" dirty="0">
                <a:latin typeface="FZLTZHB--B51-0"/>
                <a:cs typeface="FZLTZHB--B51-0"/>
              </a:rPr>
              <a:t>-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45" dirty="0">
                <a:latin typeface="FZLTZHB--B51-0"/>
                <a:cs typeface="FZLTZHB--B51-0"/>
              </a:rPr>
              <a:t>(a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4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无限循环的应用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622" y="1529255"/>
            <a:ext cx="2159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无限循环的条件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0035" y="2130551"/>
            <a:ext cx="3735704" cy="2592705"/>
          </a:xfrm>
          <a:custGeom>
            <a:avLst/>
            <a:gdLst/>
            <a:ahLst/>
            <a:cxnLst/>
            <a:rect l="l" t="t" r="r" b="b"/>
            <a:pathLst>
              <a:path w="3735704" h="2592704">
                <a:moveTo>
                  <a:pt x="0" y="0"/>
                </a:moveTo>
                <a:lnTo>
                  <a:pt x="3735323" y="0"/>
                </a:lnTo>
                <a:lnTo>
                  <a:pt x="3735323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8772" y="2249479"/>
            <a:ext cx="2400935" cy="20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688464" algn="l"/>
                <a:tab pos="1969135" algn="l"/>
                <a:tab pos="22479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0600" marR="144780">
              <a:lnSpc>
                <a:spcPct val="120000"/>
              </a:lnSpc>
              <a:tabLst>
                <a:tab pos="1271270" algn="l"/>
                <a:tab pos="1548765" algn="l"/>
                <a:tab pos="1828800" algn="l"/>
                <a:tab pos="210756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60" dirty="0">
                <a:latin typeface="FZLTZHB--B51-0"/>
                <a:cs typeface="FZLTZHB--B51-0"/>
              </a:rPr>
              <a:t>+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45" dirty="0">
                <a:latin typeface="FZLTZHB--B51-0"/>
                <a:cs typeface="FZLTZHB--B51-0"/>
              </a:rPr>
              <a:t>(a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772" y="4482720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25" dirty="0">
                <a:solidFill>
                  <a:srgbClr val="0010FF"/>
                </a:solidFill>
                <a:latin typeface="FZLTZHB--B51-0"/>
                <a:cs typeface="FZLTZHB--B51-0"/>
              </a:rPr>
              <a:t>…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5161" y="4470756"/>
            <a:ext cx="205867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(CTR</a:t>
            </a:r>
            <a:r>
              <a:rPr sz="1600" b="1" spc="-215" dirty="0">
                <a:solidFill>
                  <a:srgbClr val="C00000"/>
                </a:solidFill>
                <a:latin typeface="FZLTZHB--B51-0"/>
                <a:cs typeface="FZLTZHB--B51-0"/>
              </a:rPr>
              <a:t>L</a:t>
            </a:r>
            <a:r>
              <a:rPr sz="16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2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215" dirty="0">
                <a:solidFill>
                  <a:srgbClr val="C00000"/>
                </a:solidFill>
                <a:latin typeface="FZLTZHB--B51-0"/>
                <a:cs typeface="FZLTZHB--B51-0"/>
              </a:rPr>
              <a:t>+</a:t>
            </a:r>
            <a:r>
              <a:rPr sz="16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445" dirty="0">
                <a:solidFill>
                  <a:srgbClr val="C00000"/>
                </a:solidFill>
                <a:latin typeface="FZLTZHB--B51-0"/>
                <a:cs typeface="FZLTZHB--B51-0"/>
              </a:rPr>
              <a:t>C</a:t>
            </a:r>
            <a:r>
              <a:rPr sz="16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退出执行</a:t>
            </a:r>
            <a:r>
              <a:rPr sz="1600" b="1" spc="245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7" y="1529255"/>
            <a:ext cx="720979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6640">
              <a:lnSpc>
                <a:spcPct val="100000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ea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-10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nue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跳出并结束当前整个循环，执行循环后的语句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185" dirty="0">
                <a:latin typeface="Arial"/>
                <a:cs typeface="Arial"/>
              </a:rPr>
              <a:t>n</a:t>
            </a: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85" dirty="0">
                <a:latin typeface="Arial"/>
                <a:cs typeface="Arial"/>
              </a:rPr>
              <a:t>nu</a:t>
            </a:r>
            <a:r>
              <a:rPr sz="2400" b="1" spc="7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结束当次循环，继续执行后续次数循环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185" dirty="0">
                <a:latin typeface="Arial"/>
                <a:cs typeface="Arial"/>
              </a:rPr>
              <a:t>n</a:t>
            </a: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85" dirty="0">
                <a:latin typeface="Arial"/>
                <a:cs typeface="Arial"/>
              </a:rPr>
              <a:t>nu</a:t>
            </a:r>
            <a:r>
              <a:rPr sz="2400" b="1" spc="7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可以与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70" dirty="0">
                <a:latin typeface="Arial"/>
                <a:cs typeface="Arial"/>
              </a:rPr>
              <a:t>w</a:t>
            </a:r>
            <a:r>
              <a:rPr sz="2400" b="1" spc="45" dirty="0">
                <a:latin typeface="Arial"/>
                <a:cs typeface="Arial"/>
              </a:rPr>
              <a:t>hil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循环搭配使用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238" y="1529255"/>
            <a:ext cx="27228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ea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-10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nue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2139695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4316" y="2258025"/>
            <a:ext cx="3238500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ont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nue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6F2F9F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6F2F9F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6F2F9F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825" y="4041108"/>
            <a:ext cx="7251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25" dirty="0">
                <a:solidFill>
                  <a:srgbClr val="0010FF"/>
                </a:solidFill>
                <a:latin typeface="FZLTZHB--B51-0"/>
                <a:cs typeface="FZLTZHB--B51-0"/>
              </a:rPr>
              <a:t>PYH</a:t>
            </a:r>
            <a:r>
              <a:rPr sz="2000" b="1" spc="-595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610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0387" y="2585808"/>
            <a:ext cx="266700" cy="478790"/>
          </a:xfrm>
          <a:custGeom>
            <a:avLst/>
            <a:gdLst/>
            <a:ahLst/>
            <a:cxnLst/>
            <a:rect l="l" t="t" r="r" b="b"/>
            <a:pathLst>
              <a:path w="266700" h="478789">
                <a:moveTo>
                  <a:pt x="0" y="478193"/>
                </a:moveTo>
                <a:lnTo>
                  <a:pt x="40338" y="452783"/>
                </a:lnTo>
                <a:lnTo>
                  <a:pt x="79846" y="427391"/>
                </a:lnTo>
                <a:lnTo>
                  <a:pt x="117691" y="402033"/>
                </a:lnTo>
                <a:lnTo>
                  <a:pt x="153042" y="376729"/>
                </a:lnTo>
                <a:lnTo>
                  <a:pt x="185069" y="351494"/>
                </a:lnTo>
                <a:lnTo>
                  <a:pt x="225055" y="313812"/>
                </a:lnTo>
                <a:lnTo>
                  <a:pt x="252884" y="276387"/>
                </a:lnTo>
                <a:lnTo>
                  <a:pt x="265751" y="239276"/>
                </a:lnTo>
                <a:lnTo>
                  <a:pt x="266230" y="226987"/>
                </a:lnTo>
                <a:lnTo>
                  <a:pt x="264798" y="215387"/>
                </a:lnTo>
                <a:lnTo>
                  <a:pt x="242198" y="169347"/>
                </a:lnTo>
                <a:lnTo>
                  <a:pt x="210003" y="135140"/>
                </a:lnTo>
                <a:lnTo>
                  <a:pt x="167387" y="101152"/>
                </a:lnTo>
                <a:lnTo>
                  <a:pt x="134365" y="78590"/>
                </a:lnTo>
                <a:lnTo>
                  <a:pt x="98476" y="56088"/>
                </a:lnTo>
                <a:lnTo>
                  <a:pt x="60428" y="33632"/>
                </a:lnTo>
                <a:lnTo>
                  <a:pt x="20926" y="11206"/>
                </a:lnTo>
                <a:lnTo>
                  <a:pt x="850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1075" y="2583817"/>
            <a:ext cx="90170" cy="79375"/>
          </a:xfrm>
          <a:custGeom>
            <a:avLst/>
            <a:gdLst/>
            <a:ahLst/>
            <a:cxnLst/>
            <a:rect l="l" t="t" r="r" b="b"/>
            <a:pathLst>
              <a:path w="90170" h="79375">
                <a:moveTo>
                  <a:pt x="45948" y="79273"/>
                </a:moveTo>
                <a:lnTo>
                  <a:pt x="0" y="1904"/>
                </a:lnTo>
                <a:lnTo>
                  <a:pt x="89966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3628" y="2139695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22747" y="2258025"/>
            <a:ext cx="3238500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282575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reak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6F2F9F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6F2F9F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6F2F9F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256" y="4041108"/>
            <a:ext cx="3060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959" y="3220973"/>
            <a:ext cx="337820" cy="635000"/>
          </a:xfrm>
          <a:custGeom>
            <a:avLst/>
            <a:gdLst/>
            <a:ahLst/>
            <a:cxnLst/>
            <a:rect l="l" t="t" r="r" b="b"/>
            <a:pathLst>
              <a:path w="337820" h="635000">
                <a:moveTo>
                  <a:pt x="332435" y="0"/>
                </a:moveTo>
                <a:lnTo>
                  <a:pt x="282064" y="33539"/>
                </a:lnTo>
                <a:lnTo>
                  <a:pt x="232732" y="67054"/>
                </a:lnTo>
                <a:lnTo>
                  <a:pt x="185475" y="100522"/>
                </a:lnTo>
                <a:lnTo>
                  <a:pt x="141333" y="133921"/>
                </a:lnTo>
                <a:lnTo>
                  <a:pt x="101342" y="167227"/>
                </a:lnTo>
                <a:lnTo>
                  <a:pt x="66542" y="200417"/>
                </a:lnTo>
                <a:lnTo>
                  <a:pt x="37969" y="233468"/>
                </a:lnTo>
                <a:lnTo>
                  <a:pt x="16663" y="266357"/>
                </a:lnTo>
                <a:lnTo>
                  <a:pt x="597" y="315338"/>
                </a:lnTo>
                <a:lnTo>
                  <a:pt x="0" y="331558"/>
                </a:lnTo>
                <a:lnTo>
                  <a:pt x="1821" y="347045"/>
                </a:lnTo>
                <a:lnTo>
                  <a:pt x="20434" y="393211"/>
                </a:lnTo>
                <a:lnTo>
                  <a:pt x="56376" y="438992"/>
                </a:lnTo>
                <a:lnTo>
                  <a:pt x="88442" y="469332"/>
                </a:lnTo>
                <a:lnTo>
                  <a:pt x="125929" y="499551"/>
                </a:lnTo>
                <a:lnTo>
                  <a:pt x="167923" y="529669"/>
                </a:lnTo>
                <a:lnTo>
                  <a:pt x="213512" y="559707"/>
                </a:lnTo>
                <a:lnTo>
                  <a:pt x="261783" y="589684"/>
                </a:lnTo>
                <a:lnTo>
                  <a:pt x="311824" y="619621"/>
                </a:lnTo>
                <a:lnTo>
                  <a:pt x="337223" y="63458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4427" y="3777260"/>
            <a:ext cx="90170" cy="78740"/>
          </a:xfrm>
          <a:custGeom>
            <a:avLst/>
            <a:gdLst/>
            <a:ahLst/>
            <a:cxnLst/>
            <a:rect l="l" t="t" r="r" b="b"/>
            <a:pathLst>
              <a:path w="90170" h="78739">
                <a:moveTo>
                  <a:pt x="45885" y="0"/>
                </a:moveTo>
                <a:lnTo>
                  <a:pt x="89979" y="78435"/>
                </a:lnTo>
                <a:lnTo>
                  <a:pt x="0" y="78206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5127" y="437387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0"/>
                </a:moveTo>
                <a:lnTo>
                  <a:pt x="6481572" y="0"/>
                </a:lnTo>
                <a:lnTo>
                  <a:pt x="6481572" y="3744467"/>
                </a:lnTo>
                <a:lnTo>
                  <a:pt x="0" y="3744467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2080" y="434340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3748354"/>
                </a:lnTo>
                <a:lnTo>
                  <a:pt x="342" y="3749128"/>
                </a:lnTo>
                <a:lnTo>
                  <a:pt x="1435" y="3750221"/>
                </a:lnTo>
                <a:lnTo>
                  <a:pt x="2209" y="3750564"/>
                </a:lnTo>
                <a:lnTo>
                  <a:pt x="6485458" y="3750564"/>
                </a:lnTo>
                <a:lnTo>
                  <a:pt x="6486232" y="3750221"/>
                </a:lnTo>
                <a:lnTo>
                  <a:pt x="6487325" y="3749128"/>
                </a:lnTo>
                <a:lnTo>
                  <a:pt x="6487668" y="3748354"/>
                </a:lnTo>
                <a:lnTo>
                  <a:pt x="6487668" y="3747516"/>
                </a:lnTo>
                <a:lnTo>
                  <a:pt x="3048" y="3747516"/>
                </a:lnTo>
                <a:lnTo>
                  <a:pt x="3048" y="3746906"/>
                </a:lnTo>
                <a:lnTo>
                  <a:pt x="3657" y="3746906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6487795" h="3750945">
                <a:moveTo>
                  <a:pt x="3213" y="3746906"/>
                </a:moveTo>
                <a:lnTo>
                  <a:pt x="3048" y="3746906"/>
                </a:lnTo>
                <a:lnTo>
                  <a:pt x="3048" y="3747516"/>
                </a:lnTo>
                <a:lnTo>
                  <a:pt x="3479" y="3747084"/>
                </a:lnTo>
                <a:lnTo>
                  <a:pt x="3213" y="3746906"/>
                </a:lnTo>
                <a:close/>
              </a:path>
              <a:path w="6487795" h="3750945">
                <a:moveTo>
                  <a:pt x="3479" y="3747084"/>
                </a:moveTo>
                <a:lnTo>
                  <a:pt x="3048" y="3747516"/>
                </a:lnTo>
                <a:lnTo>
                  <a:pt x="3657" y="3747516"/>
                </a:lnTo>
                <a:lnTo>
                  <a:pt x="3479" y="3747084"/>
                </a:lnTo>
                <a:close/>
              </a:path>
              <a:path w="6487795" h="3750945">
                <a:moveTo>
                  <a:pt x="3657" y="3746906"/>
                </a:moveTo>
                <a:lnTo>
                  <a:pt x="3213" y="3746906"/>
                </a:lnTo>
                <a:lnTo>
                  <a:pt x="3479" y="3747084"/>
                </a:lnTo>
                <a:lnTo>
                  <a:pt x="3657" y="3747516"/>
                </a:lnTo>
                <a:lnTo>
                  <a:pt x="3657" y="3746906"/>
                </a:lnTo>
                <a:close/>
              </a:path>
              <a:path w="6487795" h="3750945">
                <a:moveTo>
                  <a:pt x="6484010" y="3746906"/>
                </a:moveTo>
                <a:lnTo>
                  <a:pt x="3657" y="3746906"/>
                </a:lnTo>
                <a:lnTo>
                  <a:pt x="3657" y="3747516"/>
                </a:lnTo>
                <a:lnTo>
                  <a:pt x="6484010" y="3747516"/>
                </a:lnTo>
                <a:lnTo>
                  <a:pt x="6484010" y="3746906"/>
                </a:lnTo>
                <a:close/>
              </a:path>
              <a:path w="6487795" h="3750945">
                <a:moveTo>
                  <a:pt x="6484188" y="3747084"/>
                </a:moveTo>
                <a:lnTo>
                  <a:pt x="6484010" y="3747350"/>
                </a:lnTo>
                <a:lnTo>
                  <a:pt x="6484010" y="3747516"/>
                </a:lnTo>
                <a:lnTo>
                  <a:pt x="6484620" y="3747516"/>
                </a:lnTo>
                <a:lnTo>
                  <a:pt x="6484188" y="3747084"/>
                </a:lnTo>
                <a:close/>
              </a:path>
              <a:path w="6487795" h="3750945">
                <a:moveTo>
                  <a:pt x="6484620" y="3746906"/>
                </a:moveTo>
                <a:lnTo>
                  <a:pt x="6484188" y="3747084"/>
                </a:lnTo>
                <a:lnTo>
                  <a:pt x="6484620" y="3747516"/>
                </a:lnTo>
                <a:lnTo>
                  <a:pt x="6484620" y="3746906"/>
                </a:lnTo>
                <a:close/>
              </a:path>
              <a:path w="6487795" h="3750945">
                <a:moveTo>
                  <a:pt x="6487668" y="3746906"/>
                </a:moveTo>
                <a:lnTo>
                  <a:pt x="6484620" y="3746906"/>
                </a:lnTo>
                <a:lnTo>
                  <a:pt x="6484620" y="3747516"/>
                </a:lnTo>
                <a:lnTo>
                  <a:pt x="6487668" y="3747516"/>
                </a:lnTo>
                <a:lnTo>
                  <a:pt x="6487668" y="3746906"/>
                </a:lnTo>
                <a:close/>
              </a:path>
              <a:path w="6487795" h="3750945">
                <a:moveTo>
                  <a:pt x="6484010" y="3048"/>
                </a:moveTo>
                <a:lnTo>
                  <a:pt x="6484010" y="3747350"/>
                </a:lnTo>
                <a:lnTo>
                  <a:pt x="6484188" y="3747084"/>
                </a:lnTo>
                <a:lnTo>
                  <a:pt x="6484620" y="3746906"/>
                </a:lnTo>
                <a:lnTo>
                  <a:pt x="6487668" y="3746906"/>
                </a:lnTo>
                <a:lnTo>
                  <a:pt x="6487668" y="3657"/>
                </a:lnTo>
                <a:lnTo>
                  <a:pt x="6484454" y="3657"/>
                </a:lnTo>
                <a:lnTo>
                  <a:pt x="6484188" y="3479"/>
                </a:lnTo>
                <a:lnTo>
                  <a:pt x="6484010" y="3048"/>
                </a:lnTo>
                <a:close/>
              </a:path>
              <a:path w="6487795" h="3750945">
                <a:moveTo>
                  <a:pt x="648234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3745509"/>
                </a:lnTo>
                <a:lnTo>
                  <a:pt x="5321" y="3745687"/>
                </a:lnTo>
                <a:lnTo>
                  <a:pt x="6482613" y="3745509"/>
                </a:lnTo>
                <a:lnTo>
                  <a:pt x="6482791" y="3745242"/>
                </a:lnTo>
                <a:lnTo>
                  <a:pt x="6482791" y="3745077"/>
                </a:lnTo>
                <a:lnTo>
                  <a:pt x="5486" y="3745077"/>
                </a:lnTo>
                <a:lnTo>
                  <a:pt x="5486" y="3744468"/>
                </a:lnTo>
                <a:lnTo>
                  <a:pt x="6096" y="3744468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6482613" y="5486"/>
                </a:lnTo>
                <a:lnTo>
                  <a:pt x="6482613" y="5054"/>
                </a:lnTo>
                <a:lnTo>
                  <a:pt x="6482346" y="4876"/>
                </a:lnTo>
                <a:close/>
              </a:path>
              <a:path w="6487795" h="3750945">
                <a:moveTo>
                  <a:pt x="6096" y="3744468"/>
                </a:moveTo>
                <a:lnTo>
                  <a:pt x="5486" y="3744468"/>
                </a:lnTo>
                <a:lnTo>
                  <a:pt x="5486" y="3745077"/>
                </a:lnTo>
                <a:lnTo>
                  <a:pt x="6096" y="3745077"/>
                </a:lnTo>
                <a:lnTo>
                  <a:pt x="6096" y="3744468"/>
                </a:lnTo>
                <a:close/>
              </a:path>
              <a:path w="6487795" h="3750945">
                <a:moveTo>
                  <a:pt x="6481572" y="3744468"/>
                </a:moveTo>
                <a:lnTo>
                  <a:pt x="6096" y="3744468"/>
                </a:lnTo>
                <a:lnTo>
                  <a:pt x="6096" y="3745077"/>
                </a:lnTo>
                <a:lnTo>
                  <a:pt x="6481572" y="3745077"/>
                </a:lnTo>
                <a:lnTo>
                  <a:pt x="6481572" y="3744468"/>
                </a:lnTo>
                <a:close/>
              </a:path>
              <a:path w="6487795" h="3750945">
                <a:moveTo>
                  <a:pt x="6482181" y="5486"/>
                </a:moveTo>
                <a:lnTo>
                  <a:pt x="6481572" y="5486"/>
                </a:lnTo>
                <a:lnTo>
                  <a:pt x="6481572" y="3745077"/>
                </a:lnTo>
                <a:lnTo>
                  <a:pt x="6482181" y="3745077"/>
                </a:lnTo>
                <a:lnTo>
                  <a:pt x="6482181" y="3744468"/>
                </a:lnTo>
                <a:lnTo>
                  <a:pt x="6482791" y="3744468"/>
                </a:lnTo>
                <a:lnTo>
                  <a:pt x="6482613" y="6096"/>
                </a:lnTo>
                <a:lnTo>
                  <a:pt x="6482181" y="6096"/>
                </a:lnTo>
                <a:lnTo>
                  <a:pt x="6482181" y="5486"/>
                </a:lnTo>
                <a:close/>
              </a:path>
              <a:path w="6487795" h="3750945">
                <a:moveTo>
                  <a:pt x="6482791" y="3744468"/>
                </a:moveTo>
                <a:lnTo>
                  <a:pt x="6482181" y="3744468"/>
                </a:lnTo>
                <a:lnTo>
                  <a:pt x="6482181" y="3745077"/>
                </a:lnTo>
                <a:lnTo>
                  <a:pt x="6482791" y="3745077"/>
                </a:lnTo>
                <a:lnTo>
                  <a:pt x="6482791" y="3744468"/>
                </a:lnTo>
                <a:close/>
              </a:path>
              <a:path w="6487795" h="3750945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6487795" h="3750945">
                <a:moveTo>
                  <a:pt x="6481572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6481572" y="6096"/>
                </a:lnTo>
                <a:lnTo>
                  <a:pt x="6481572" y="5486"/>
                </a:lnTo>
                <a:close/>
              </a:path>
              <a:path w="6487795" h="3750945">
                <a:moveTo>
                  <a:pt x="6482613" y="5486"/>
                </a:moveTo>
                <a:lnTo>
                  <a:pt x="6482181" y="5486"/>
                </a:lnTo>
                <a:lnTo>
                  <a:pt x="6482181" y="6096"/>
                </a:lnTo>
                <a:lnTo>
                  <a:pt x="6482613" y="6096"/>
                </a:lnTo>
                <a:lnTo>
                  <a:pt x="6482613" y="5486"/>
                </a:lnTo>
                <a:close/>
              </a:path>
              <a:path w="6487795" h="3750945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6487795" h="3750945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6487795" h="3750945">
                <a:moveTo>
                  <a:pt x="648401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6484010" y="3657"/>
                </a:lnTo>
                <a:lnTo>
                  <a:pt x="6484010" y="3048"/>
                </a:lnTo>
                <a:close/>
              </a:path>
              <a:path w="6487795" h="3750945">
                <a:moveTo>
                  <a:pt x="6484620" y="3048"/>
                </a:moveTo>
                <a:lnTo>
                  <a:pt x="6484188" y="3479"/>
                </a:lnTo>
                <a:lnTo>
                  <a:pt x="6484454" y="3657"/>
                </a:lnTo>
                <a:lnTo>
                  <a:pt x="6484620" y="3657"/>
                </a:lnTo>
                <a:lnTo>
                  <a:pt x="6484620" y="3048"/>
                </a:lnTo>
                <a:close/>
              </a:path>
              <a:path w="6487795" h="3750945">
                <a:moveTo>
                  <a:pt x="6487668" y="3048"/>
                </a:moveTo>
                <a:lnTo>
                  <a:pt x="6484620" y="3048"/>
                </a:lnTo>
                <a:lnTo>
                  <a:pt x="6484620" y="3657"/>
                </a:lnTo>
                <a:lnTo>
                  <a:pt x="6487668" y="3657"/>
                </a:lnTo>
                <a:lnTo>
                  <a:pt x="6487668" y="3048"/>
                </a:lnTo>
                <a:close/>
              </a:path>
              <a:path w="6487795" h="3750945">
                <a:moveTo>
                  <a:pt x="648545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6487668" y="3048"/>
                </a:lnTo>
                <a:lnTo>
                  <a:pt x="6487668" y="2209"/>
                </a:lnTo>
                <a:lnTo>
                  <a:pt x="6487325" y="1435"/>
                </a:lnTo>
                <a:lnTo>
                  <a:pt x="6486232" y="342"/>
                </a:lnTo>
                <a:lnTo>
                  <a:pt x="6485458" y="0"/>
                </a:lnTo>
                <a:close/>
              </a:path>
              <a:path w="6487795" h="3750945">
                <a:moveTo>
                  <a:pt x="6484620" y="3048"/>
                </a:moveTo>
                <a:lnTo>
                  <a:pt x="6484010" y="3048"/>
                </a:lnTo>
                <a:lnTo>
                  <a:pt x="6484188" y="3479"/>
                </a:lnTo>
                <a:lnTo>
                  <a:pt x="6484620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84425" y="553850"/>
            <a:ext cx="6000750" cy="401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70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2000" b="1" spc="-5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2000" b="1" spc="-350" dirty="0">
                <a:solidFill>
                  <a:srgbClr val="DF0000"/>
                </a:solidFill>
                <a:latin typeface="FZLTZHB--B51-0"/>
                <a:cs typeface="FZLTZHB--B51-0"/>
              </a:rPr>
              <a:t>pC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29665" algn="l"/>
                <a:tab pos="1409700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000" spc="1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F'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190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55" dirty="0">
                <a:latin typeface="FZLTZHB--B51-0"/>
                <a:cs typeface="FZLTZHB--B51-0"/>
              </a:rPr>
              <a:t>32</a:t>
            </a:r>
            <a:r>
              <a:rPr sz="2000" b="1" spc="-30" dirty="0">
                <a:latin typeface="FZLTZHB--B51-0"/>
                <a:cs typeface="FZLTZHB--B51-0"/>
              </a:rPr>
              <a:t>)</a:t>
            </a:r>
            <a:r>
              <a:rPr sz="2000" b="1" spc="480" dirty="0">
                <a:latin typeface="FZLTZHB--B51-0"/>
                <a:cs typeface="FZLTZHB--B51-0"/>
              </a:rPr>
              <a:t>/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75" dirty="0">
                <a:latin typeface="FZLTZHB--B51-0"/>
                <a:cs typeface="FZLTZHB--B51-0"/>
              </a:rPr>
              <a:t>.8</a:t>
            </a:r>
            <a:endParaRPr sz="2000">
              <a:latin typeface="FZLTZHB--B51-0"/>
              <a:cs typeface="FZLTZHB--B51-0"/>
            </a:endParaRPr>
          </a:p>
          <a:p>
            <a:pPr marL="572770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}C</a:t>
            </a:r>
            <a:r>
              <a:rPr sz="20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t(</a:t>
            </a:r>
            <a:r>
              <a:rPr sz="2000" b="1" spc="5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15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770" marR="5080">
              <a:lnSpc>
                <a:spcPct val="120000"/>
              </a:lnSpc>
              <a:tabLst>
                <a:tab pos="853440" algn="l"/>
                <a:tab pos="113220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105" dirty="0">
                <a:latin typeface="FZLTZHB--B51-0"/>
                <a:cs typeface="FZLTZHB--B51-0"/>
              </a:rPr>
              <a:t>.8*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155" dirty="0">
                <a:latin typeface="FZLTZHB--B51-0"/>
                <a:cs typeface="FZLTZHB--B51-0"/>
              </a:rPr>
              <a:t>tr[</a:t>
            </a:r>
            <a:r>
              <a:rPr sz="2000" b="1" spc="265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t(</a:t>
            </a:r>
            <a:r>
              <a:rPr sz="2000" b="1" spc="160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55575" indent="416559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55575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温度转换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5422" y="4188328"/>
            <a:ext cx="875360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820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6763" y="1406628"/>
            <a:ext cx="22612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8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550" dirty="0">
                <a:solidFill>
                  <a:srgbClr val="1DB41D"/>
                </a:solidFill>
                <a:latin typeface="FZLTZHB--B51-0"/>
                <a:cs typeface="FZLTZHB--B51-0"/>
              </a:rPr>
              <a:t>THO</a:t>
            </a:r>
            <a:r>
              <a:rPr sz="2000" b="1" spc="-59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6763" y="1759656"/>
            <a:ext cx="3659504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688464" algn="l"/>
                <a:tab pos="2108200" algn="l"/>
                <a:tab pos="25273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85" dirty="0">
                <a:latin typeface="FZLTZHB--B51-0"/>
                <a:cs typeface="FZLTZHB--B51-0"/>
              </a:rPr>
              <a:t>!=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829435" algn="l"/>
                <a:tab pos="25273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2527935" algn="l"/>
                <a:tab pos="308546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8294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eak</a:t>
            </a:r>
            <a:endParaRPr sz="2000">
              <a:latin typeface="Menlo"/>
              <a:cs typeface="Menlo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  <a:tabLst>
                <a:tab pos="2667635" algn="l"/>
              </a:tabLst>
            </a:pPr>
            <a:r>
              <a:rPr sz="2000" b="1" spc="-245" dirty="0">
                <a:solidFill>
                  <a:srgbClr val="6F2F9F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6F2F9F"/>
                </a:solidFill>
                <a:latin typeface="FZLTZHB--B51-0"/>
                <a:cs typeface="FZLTZHB--B51-0"/>
              </a:rPr>
              <a:t>rin</a:t>
            </a:r>
            <a:r>
              <a:rPr sz="2000" b="1" spc="190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nd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852805">
              <a:lnSpc>
                <a:spcPct val="100000"/>
              </a:lnSpc>
              <a:spcBef>
                <a:spcPts val="480"/>
              </a:spcBef>
              <a:tabLst>
                <a:tab pos="1131570" algn="l"/>
                <a:tab pos="1410335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165" dirty="0">
                <a:latin typeface="FZLTZHB--B51-0"/>
                <a:cs typeface="FZLTZHB--B51-0"/>
              </a:rPr>
              <a:t>s</a:t>
            </a:r>
            <a:r>
              <a:rPr sz="2000" b="1" spc="100" dirty="0">
                <a:latin typeface="FZLTZHB--B51-0"/>
                <a:cs typeface="FZLTZHB--B51-0"/>
              </a:rPr>
              <a:t>[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1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558" y="3876328"/>
            <a:ext cx="5803265" cy="104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0"/>
              </a:lnSpc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PYT</a:t>
            </a:r>
            <a:r>
              <a:rPr sz="2000" b="1" spc="-509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0010FF"/>
                </a:solidFill>
                <a:latin typeface="FZLTZHB--B51-0"/>
                <a:cs typeface="FZLTZHB--B51-0"/>
              </a:rPr>
              <a:t>ON</a:t>
            </a:r>
            <a:r>
              <a:rPr sz="2000" b="1" spc="-44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r>
              <a:rPr sz="2000" b="1" spc="-450" dirty="0">
                <a:solidFill>
                  <a:srgbClr val="585858"/>
                </a:solidFill>
                <a:latin typeface="FZLTZHB--B51-0"/>
                <a:cs typeface="FZLTZHB--B51-0"/>
              </a:rPr>
              <a:t>Y</a:t>
            </a:r>
            <a:r>
              <a:rPr sz="2000" b="1" spc="-345" dirty="0">
                <a:solidFill>
                  <a:srgbClr val="585858"/>
                </a:solidFill>
                <a:latin typeface="FZLTZHB--B51-0"/>
                <a:cs typeface="FZLTZHB--B51-0"/>
              </a:rPr>
              <a:t>T</a:t>
            </a:r>
            <a:r>
              <a:rPr sz="2000" b="1" spc="-645" dirty="0">
                <a:solidFill>
                  <a:srgbClr val="585858"/>
                </a:solidFill>
                <a:latin typeface="FZLTZHB--B51-0"/>
                <a:cs typeface="FZLTZHB--B51-0"/>
              </a:rPr>
              <a:t>HO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PYT</a:t>
            </a:r>
            <a:r>
              <a:rPr sz="2000" b="1" spc="-51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420" dirty="0">
                <a:solidFill>
                  <a:srgbClr val="585858"/>
                </a:solidFill>
                <a:latin typeface="FZLTZHB--B51-0"/>
                <a:cs typeface="FZLTZHB--B51-0"/>
              </a:rPr>
              <a:t>PY</a:t>
            </a:r>
            <a:r>
              <a:rPr sz="2000" b="1" spc="-405" dirty="0">
                <a:solidFill>
                  <a:srgbClr val="585858"/>
                </a:solidFill>
                <a:latin typeface="FZLTZHB--B51-0"/>
                <a:cs typeface="FZLTZHB--B51-0"/>
              </a:rPr>
              <a:t>T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41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endParaRPr sz="2000">
              <a:latin typeface="FZLTZHB--B51-0"/>
              <a:cs typeface="FZLTZHB--B51-0"/>
            </a:endParaRPr>
          </a:p>
          <a:p>
            <a:pPr marR="5080" algn="r">
              <a:lnSpc>
                <a:spcPts val="2260"/>
              </a:lnSpc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434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r>
              <a:rPr sz="2000" b="1" spc="-459" dirty="0">
                <a:solidFill>
                  <a:srgbClr val="585858"/>
                </a:solidFill>
                <a:latin typeface="FZLTZHB--B51-0"/>
                <a:cs typeface="FZLTZHB--B51-0"/>
              </a:rPr>
              <a:t>Y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44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r>
              <a:rPr sz="2000" b="1" spc="-450" dirty="0">
                <a:solidFill>
                  <a:srgbClr val="585858"/>
                </a:solidFill>
                <a:latin typeface="FZLTZHB--B51-0"/>
                <a:cs typeface="FZLTZHB--B51-0"/>
              </a:rPr>
              <a:t>Y</a:t>
            </a:r>
            <a:r>
              <a:rPr sz="2000" b="1" spc="-434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459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-41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endParaRPr sz="2000">
              <a:latin typeface="FZLTZHB--B51-0"/>
              <a:cs typeface="FZLTZHB--B51-0"/>
            </a:endParaRPr>
          </a:p>
          <a:p>
            <a:pPr marL="867410">
              <a:lnSpc>
                <a:spcPct val="100000"/>
              </a:lnSpc>
              <a:spcBef>
                <a:spcPts val="1340"/>
              </a:spcBef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114" dirty="0">
                <a:solidFill>
                  <a:srgbClr val="FF7700"/>
                </a:solidFill>
                <a:latin typeface="Arial"/>
                <a:cs typeface="Arial"/>
              </a:rPr>
              <a:t>b</a:t>
            </a:r>
            <a:r>
              <a:rPr sz="2200" b="1" spc="40" dirty="0">
                <a:solidFill>
                  <a:srgbClr val="FF7700"/>
                </a:solidFill>
                <a:latin typeface="Arial"/>
                <a:cs typeface="Arial"/>
              </a:rPr>
              <a:t>r</a:t>
            </a:r>
            <a:r>
              <a:rPr sz="2200" b="1" spc="80" dirty="0">
                <a:solidFill>
                  <a:srgbClr val="FF7700"/>
                </a:solidFill>
                <a:latin typeface="Arial"/>
                <a:cs typeface="Arial"/>
              </a:rPr>
              <a:t>e</a:t>
            </a:r>
            <a:r>
              <a:rPr sz="2200" b="1" spc="45" dirty="0">
                <a:solidFill>
                  <a:srgbClr val="FF7700"/>
                </a:solidFill>
                <a:latin typeface="Arial"/>
                <a:cs typeface="Arial"/>
              </a:rPr>
              <a:t>a</a:t>
            </a:r>
            <a:r>
              <a:rPr sz="2200" b="1" spc="80" dirty="0">
                <a:solidFill>
                  <a:srgbClr val="FF7700"/>
                </a:solidFill>
                <a:latin typeface="Arial"/>
                <a:cs typeface="Arial"/>
              </a:rPr>
              <a:t>k</a:t>
            </a:r>
            <a:r>
              <a:rPr sz="2200" b="1" spc="-5" dirty="0">
                <a:latin typeface="Heiti SC"/>
                <a:cs typeface="Heiti SC"/>
              </a:rPr>
              <a:t>仅跳出当前最内层循环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7303" y="1681961"/>
            <a:ext cx="37979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8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550" dirty="0">
                <a:solidFill>
                  <a:srgbClr val="1DB41D"/>
                </a:solidFill>
                <a:latin typeface="FZLTZHB--B51-0"/>
                <a:cs typeface="FZLTZHB--B51-0"/>
              </a:rPr>
              <a:t>THO</a:t>
            </a:r>
            <a:r>
              <a:rPr sz="2000" b="1" spc="-59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688464" algn="l"/>
                <a:tab pos="2108200" algn="l"/>
                <a:tab pos="25273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85" dirty="0">
                <a:latin typeface="FZLTZHB--B51-0"/>
                <a:cs typeface="FZLTZHB--B51-0"/>
              </a:rPr>
              <a:t>!=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829435" algn="l"/>
                <a:tab pos="25273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548765">
              <a:lnSpc>
                <a:spcPct val="100000"/>
              </a:lnSpc>
              <a:spcBef>
                <a:spcPts val="480"/>
              </a:spcBef>
              <a:tabLst>
                <a:tab pos="2807970" algn="l"/>
              </a:tabLst>
            </a:pPr>
            <a:r>
              <a:rPr sz="2000" b="1" spc="75" dirty="0">
                <a:solidFill>
                  <a:srgbClr val="6F2F9F"/>
                </a:solidFill>
                <a:latin typeface="FZLTZHB--B51-0"/>
                <a:cs typeface="FZLTZHB--B51-0"/>
              </a:rPr>
              <a:t>pri</a:t>
            </a:r>
            <a:r>
              <a:rPr sz="2000" b="1" spc="100" dirty="0">
                <a:solidFill>
                  <a:srgbClr val="6F2F9F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80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en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271905" algn="l"/>
                <a:tab pos="1548765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35" dirty="0">
                <a:latin typeface="FZLTZHB--B51-0"/>
                <a:cs typeface="FZLTZHB--B51-0"/>
              </a:rPr>
              <a:t>s[:</a:t>
            </a:r>
            <a:r>
              <a:rPr sz="2000" b="1" spc="-275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循环的高级用法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循环的扩展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3042" y="1529255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循环与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el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6978" y="2440107"/>
            <a:ext cx="863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5031" y="2422116"/>
            <a:ext cx="13074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条件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8227" y="3080484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6978" y="3756843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227" y="4397220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330" y="2422116"/>
            <a:ext cx="43783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967864" algn="l"/>
                <a:tab pos="419735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变量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遍历结构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578" y="3080484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330" y="3756843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3578" y="4397220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324" y="1529255"/>
            <a:ext cx="688975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4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循环与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el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当循环没有被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语句退出时，执行</a:t>
            </a:r>
            <a:r>
              <a:rPr sz="2400" b="1" spc="45" dirty="0">
                <a:latin typeface="Arial"/>
                <a:cs typeface="Arial"/>
              </a:rPr>
              <a:t>el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语句块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-45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语句块作为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正常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完成循环的奖励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这里</a:t>
            </a:r>
            <a:r>
              <a:rPr sz="2400" b="1" spc="45" dirty="0">
                <a:latin typeface="Arial"/>
                <a:cs typeface="Arial"/>
              </a:rPr>
              <a:t>el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的用法与异常处理中</a:t>
            </a:r>
            <a:r>
              <a:rPr sz="2400" b="1" spc="45" dirty="0">
                <a:latin typeface="Arial"/>
                <a:cs typeface="Arial"/>
              </a:rPr>
              <a:t>el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用法相似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循环的扩展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循环的扩展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3042" y="1529255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循环与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el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2068067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4316" y="2186017"/>
            <a:ext cx="3282950" cy="263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ont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nue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R="1430020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" indent="9785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退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出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000" b="1" spc="-555" dirty="0">
                <a:solidFill>
                  <a:srgbClr val="0010FF"/>
                </a:solidFill>
                <a:latin typeface="FZLTZHB--B51-0"/>
                <a:cs typeface="FZLTZHB--B51-0"/>
              </a:rPr>
              <a:t>PYHON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正常退出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3628" y="2068067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2747" y="2186017"/>
            <a:ext cx="3282950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238125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reak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" indent="9785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退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出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787" y="1566752"/>
            <a:ext cx="6823709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400" b="1" spc="-85" dirty="0">
                <a:latin typeface="Arial"/>
                <a:cs typeface="Arial"/>
              </a:rPr>
              <a:t>…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71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遍历循环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计数、字符串、列表、文件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r>
              <a:rPr sz="2400" b="1" dirty="0">
                <a:latin typeface="Heiti SC"/>
                <a:cs typeface="Heiti SC"/>
              </a:rPr>
              <a:t>无限循环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007EDE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continue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k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9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退出当前循环层次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的高级用法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与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break</a:t>
            </a:r>
            <a:r>
              <a:rPr sz="2400" b="1" dirty="0">
                <a:latin typeface="Heiti SC"/>
                <a:cs typeface="Heiti SC"/>
              </a:rPr>
              <a:t>有关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5872" y="1995973"/>
            <a:ext cx="61125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3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spc="70" dirty="0">
                <a:latin typeface="Microsoft Sans Serif"/>
                <a:cs typeface="Microsoft Sans Serif"/>
              </a:rPr>
              <a:t>r</a:t>
            </a:r>
            <a:r>
              <a:rPr sz="4400" spc="125" dirty="0">
                <a:latin typeface="Microsoft Sans Serif"/>
                <a:cs typeface="Microsoft Sans Serif"/>
              </a:rPr>
              <a:t>a</a:t>
            </a:r>
            <a:r>
              <a:rPr sz="4400" spc="260" dirty="0">
                <a:latin typeface="Microsoft Sans Serif"/>
                <a:cs typeface="Microsoft Sans Serif"/>
              </a:rPr>
              <a:t>n</a:t>
            </a:r>
            <a:r>
              <a:rPr sz="4400" spc="370" dirty="0">
                <a:latin typeface="Microsoft Sans Serif"/>
                <a:cs typeface="Microsoft Sans Serif"/>
              </a:rPr>
              <a:t>d</a:t>
            </a:r>
            <a:r>
              <a:rPr sz="4400" spc="320" dirty="0">
                <a:latin typeface="Microsoft Sans Serif"/>
                <a:cs typeface="Microsoft Sans Serif"/>
              </a:rPr>
              <a:t>o</a:t>
            </a:r>
            <a:r>
              <a:rPr sz="4400" spc="484" dirty="0">
                <a:latin typeface="Microsoft Sans Serif"/>
                <a:cs typeface="Microsoft Sans Serif"/>
              </a:rPr>
              <a:t>m</a:t>
            </a:r>
            <a:r>
              <a:rPr sz="4400" dirty="0">
                <a:latin typeface="Arial Unicode MS"/>
                <a:cs typeface="Arial Unicode MS"/>
              </a:rPr>
              <a:t>库的使用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5783" y="2302972"/>
            <a:ext cx="44729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5" dirty="0">
                <a:latin typeface="Microsoft Sans Serif"/>
                <a:cs typeface="Microsoft Sans Serif"/>
              </a:rPr>
              <a:t>r</a:t>
            </a:r>
            <a:r>
              <a:rPr spc="-25" dirty="0">
                <a:latin typeface="Microsoft Sans Serif"/>
                <a:cs typeface="Microsoft Sans Serif"/>
              </a:rPr>
              <a:t>a</a:t>
            </a:r>
            <a:r>
              <a:rPr spc="290" dirty="0">
                <a:latin typeface="Microsoft Sans Serif"/>
                <a:cs typeface="Microsoft Sans Serif"/>
              </a:rPr>
              <a:t>nd</a:t>
            </a:r>
            <a:r>
              <a:rPr spc="300" dirty="0">
                <a:latin typeface="Microsoft Sans Serif"/>
                <a:cs typeface="Microsoft Sans Serif"/>
              </a:rPr>
              <a:t>o</a:t>
            </a:r>
            <a:r>
              <a:rPr spc="409" dirty="0">
                <a:latin typeface="Microsoft Sans Serif"/>
                <a:cs typeface="Microsoft Sans Serif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790">
              <a:lnSpc>
                <a:spcPct val="100000"/>
              </a:lnSpc>
            </a:pPr>
            <a:r>
              <a:rPr spc="185" dirty="0">
                <a:latin typeface="Microsoft Sans Serif"/>
                <a:cs typeface="Microsoft Sans Serif"/>
              </a:rPr>
              <a:t>r</a:t>
            </a:r>
            <a:r>
              <a:rPr spc="-25" dirty="0">
                <a:latin typeface="Microsoft Sans Serif"/>
                <a:cs typeface="Microsoft Sans Serif"/>
              </a:rPr>
              <a:t>a</a:t>
            </a:r>
            <a:r>
              <a:rPr spc="290" dirty="0">
                <a:latin typeface="Microsoft Sans Serif"/>
                <a:cs typeface="Microsoft Sans Serif"/>
              </a:rPr>
              <a:t>nd</a:t>
            </a:r>
            <a:r>
              <a:rPr spc="300" dirty="0">
                <a:latin typeface="Microsoft Sans Serif"/>
                <a:cs typeface="Microsoft Sans Serif"/>
              </a:rPr>
              <a:t>o</a:t>
            </a:r>
            <a:r>
              <a:rPr spc="409" dirty="0">
                <a:latin typeface="Microsoft Sans Serif"/>
                <a:cs typeface="Microsoft Sans Serif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7674609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5220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库是使用随机数的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标准库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伪随机数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采用梅森旋转算法生成的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伪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随机序列中元素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90" dirty="0">
                <a:latin typeface="Arial"/>
                <a:cs typeface="Arial"/>
              </a:rPr>
              <a:t>and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dirty="0">
                <a:latin typeface="Heiti SC"/>
                <a:cs typeface="Heiti SC"/>
              </a:rPr>
              <a:t>库主要用于生成随机数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0416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dirty="0">
                <a:latin typeface="Heiti SC"/>
                <a:cs typeface="Heiti SC"/>
              </a:rPr>
              <a:t>库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import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15" dirty="0">
                <a:latin typeface="FZLTZHB--B51-0"/>
                <a:cs typeface="FZLTZHB--B51-0"/>
              </a:rPr>
              <a:t>random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60" y="1632463"/>
            <a:ext cx="8066405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库包括两类函数，常用共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基本随机数函数：</a:t>
            </a:r>
            <a:r>
              <a:rPr sz="2400" b="1" spc="45" dirty="0">
                <a:latin typeface="Heiti SC"/>
                <a:cs typeface="Heiti SC"/>
              </a:rPr>
              <a:t> 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75" dirty="0">
                <a:latin typeface="Arial"/>
                <a:cs typeface="Arial"/>
              </a:rPr>
              <a:t>ee</a:t>
            </a:r>
            <a:r>
              <a:rPr sz="2400" b="1" spc="8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80" dirty="0">
                <a:latin typeface="Arial"/>
                <a:cs typeface="Arial"/>
              </a:rPr>
              <a:t>om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扩展随机数函数：</a:t>
            </a:r>
            <a:r>
              <a:rPr sz="2400" b="1" spc="45" dirty="0">
                <a:latin typeface="Heiti SC"/>
                <a:cs typeface="Heiti SC"/>
              </a:rPr>
              <a:t> 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90" dirty="0">
                <a:latin typeface="Arial"/>
                <a:cs typeface="Arial"/>
              </a:rPr>
              <a:t>and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85" dirty="0">
                <a:latin typeface="Arial"/>
                <a:cs typeface="Arial"/>
              </a:rPr>
              <a:t>n</a:t>
            </a: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90" dirty="0">
                <a:latin typeface="Arial"/>
                <a:cs typeface="Arial"/>
              </a:rPr>
              <a:t>tr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db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20" dirty="0">
                <a:latin typeface="Arial"/>
                <a:cs typeface="Arial"/>
              </a:rPr>
              <a:t>ts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un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f</a:t>
            </a:r>
            <a:r>
              <a:rPr sz="2400" b="1" spc="170" dirty="0">
                <a:latin typeface="Arial"/>
                <a:cs typeface="Arial"/>
              </a:rPr>
              <a:t>o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95" dirty="0">
                <a:latin typeface="Arial"/>
                <a:cs typeface="Arial"/>
              </a:rPr>
              <a:t>(),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u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75" dirty="0">
                <a:latin typeface="Arial"/>
                <a:cs typeface="Arial"/>
              </a:rPr>
              <a:t>f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5676" y="735718"/>
            <a:ext cx="34582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185" dirty="0">
                <a:latin typeface="Microsoft Sans Serif"/>
                <a:cs typeface="Microsoft Sans Serif"/>
              </a:rPr>
              <a:t>r</a:t>
            </a:r>
            <a:r>
              <a:rPr spc="-25" dirty="0">
                <a:latin typeface="Microsoft Sans Serif"/>
                <a:cs typeface="Microsoft Sans Serif"/>
              </a:rPr>
              <a:t>a</a:t>
            </a:r>
            <a:r>
              <a:rPr spc="290" dirty="0">
                <a:latin typeface="Microsoft Sans Serif"/>
                <a:cs typeface="Microsoft Sans Serif"/>
              </a:rPr>
              <a:t>nd</a:t>
            </a:r>
            <a:r>
              <a:rPr spc="300" dirty="0">
                <a:latin typeface="Microsoft Sans Serif"/>
                <a:cs typeface="Microsoft Sans Serif"/>
              </a:rPr>
              <a:t>o</a:t>
            </a:r>
            <a:r>
              <a:rPr spc="409" dirty="0">
                <a:latin typeface="Microsoft Sans Serif"/>
                <a:cs typeface="Microsoft Sans Serif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6410" y="1619763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随机数种子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730" y="3035864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梅森旋转算法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5214" y="2788159"/>
            <a:ext cx="2016760" cy="792480"/>
          </a:xfrm>
          <a:custGeom>
            <a:avLst/>
            <a:gdLst/>
            <a:ahLst/>
            <a:cxnLst/>
            <a:rect l="l" t="t" r="r" b="b"/>
            <a:pathLst>
              <a:path w="2016760" h="792479">
                <a:moveTo>
                  <a:pt x="0" y="132080"/>
                </a:moveTo>
                <a:lnTo>
                  <a:pt x="6995" y="89550"/>
                </a:lnTo>
                <a:lnTo>
                  <a:pt x="26445" y="52777"/>
                </a:lnTo>
                <a:lnTo>
                  <a:pt x="56041" y="24068"/>
                </a:lnTo>
                <a:lnTo>
                  <a:pt x="93476" y="5730"/>
                </a:lnTo>
                <a:lnTo>
                  <a:pt x="1884172" y="0"/>
                </a:lnTo>
                <a:lnTo>
                  <a:pt x="1898845" y="805"/>
                </a:lnTo>
                <a:lnTo>
                  <a:pt x="1939712" y="12209"/>
                </a:lnTo>
                <a:lnTo>
                  <a:pt x="1974054" y="35297"/>
                </a:lnTo>
                <a:lnTo>
                  <a:pt x="1999562" y="67762"/>
                </a:lnTo>
                <a:lnTo>
                  <a:pt x="2013931" y="107298"/>
                </a:lnTo>
                <a:lnTo>
                  <a:pt x="2016252" y="660400"/>
                </a:lnTo>
                <a:lnTo>
                  <a:pt x="2015446" y="675073"/>
                </a:lnTo>
                <a:lnTo>
                  <a:pt x="2004042" y="715940"/>
                </a:lnTo>
                <a:lnTo>
                  <a:pt x="1980954" y="750282"/>
                </a:lnTo>
                <a:lnTo>
                  <a:pt x="1948489" y="775790"/>
                </a:lnTo>
                <a:lnTo>
                  <a:pt x="1908953" y="790159"/>
                </a:lnTo>
                <a:lnTo>
                  <a:pt x="132080" y="792480"/>
                </a:lnTo>
                <a:lnTo>
                  <a:pt x="117406" y="791674"/>
                </a:lnTo>
                <a:lnTo>
                  <a:pt x="76539" y="780270"/>
                </a:lnTo>
                <a:lnTo>
                  <a:pt x="42197" y="757182"/>
                </a:lnTo>
                <a:lnTo>
                  <a:pt x="16689" y="724717"/>
                </a:lnTo>
                <a:lnTo>
                  <a:pt x="2320" y="685181"/>
                </a:lnTo>
                <a:lnTo>
                  <a:pt x="0" y="132080"/>
                </a:lnTo>
                <a:close/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0411" y="3051161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随机数种子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2733" y="319963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43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1074" y="3134866"/>
            <a:ext cx="78105" cy="129539"/>
          </a:xfrm>
          <a:custGeom>
            <a:avLst/>
            <a:gdLst/>
            <a:ahLst/>
            <a:cxnLst/>
            <a:rect l="l" t="t" r="r" b="b"/>
            <a:pathLst>
              <a:path w="78105" h="129539">
                <a:moveTo>
                  <a:pt x="0" y="0"/>
                </a:moveTo>
                <a:lnTo>
                  <a:pt x="25907" y="64769"/>
                </a:lnTo>
                <a:lnTo>
                  <a:pt x="0" y="129539"/>
                </a:lnTo>
                <a:lnTo>
                  <a:pt x="77723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35516" y="2480256"/>
            <a:ext cx="33020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</a:pPr>
            <a:r>
              <a:rPr sz="2400" b="1" dirty="0">
                <a:latin typeface="Heiti SC"/>
                <a:cs typeface="Heiti SC"/>
              </a:rPr>
              <a:t>随 机 序 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2634" y="3193542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43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974" y="3128770"/>
            <a:ext cx="78105" cy="129539"/>
          </a:xfrm>
          <a:custGeom>
            <a:avLst/>
            <a:gdLst/>
            <a:ahLst/>
            <a:cxnLst/>
            <a:rect l="l" t="t" r="r" b="b"/>
            <a:pathLst>
              <a:path w="78104" h="129539">
                <a:moveTo>
                  <a:pt x="0" y="0"/>
                </a:moveTo>
                <a:lnTo>
                  <a:pt x="25908" y="64769"/>
                </a:lnTo>
                <a:lnTo>
                  <a:pt x="0" y="129539"/>
                </a:lnTo>
                <a:lnTo>
                  <a:pt x="77724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82507" y="1303665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571</a:t>
            </a:r>
            <a:r>
              <a:rPr sz="1100" b="1" spc="55" dirty="0">
                <a:latin typeface="Arial"/>
                <a:cs typeface="Arial"/>
              </a:rPr>
              <a:t>4</a:t>
            </a: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spc="55" dirty="0">
                <a:latin typeface="Arial"/>
                <a:cs typeface="Arial"/>
              </a:rPr>
              <a:t>259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689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135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2507" y="1638902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428</a:t>
            </a:r>
            <a:r>
              <a:rPr sz="1100" b="1" spc="55" dirty="0">
                <a:latin typeface="Arial"/>
                <a:cs typeface="Arial"/>
              </a:rPr>
              <a:t>8</a:t>
            </a:r>
            <a:r>
              <a:rPr sz="1100" b="1" spc="65" dirty="0">
                <a:latin typeface="Arial"/>
                <a:cs typeface="Arial"/>
              </a:rPr>
              <a:t>8</a:t>
            </a:r>
            <a:r>
              <a:rPr sz="1100" b="1" spc="55" dirty="0">
                <a:latin typeface="Arial"/>
                <a:cs typeface="Arial"/>
              </a:rPr>
              <a:t>905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675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146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2507" y="1974139"/>
            <a:ext cx="161290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578</a:t>
            </a:r>
            <a:r>
              <a:rPr sz="1100" b="1" spc="55" dirty="0">
                <a:latin typeface="Arial"/>
                <a:cs typeface="Arial"/>
              </a:rPr>
              <a:t>0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130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134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704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206</a:t>
            </a:r>
            <a:r>
              <a:rPr sz="1100" b="1" spc="55" dirty="0">
                <a:latin typeface="Arial"/>
                <a:cs typeface="Arial"/>
              </a:rPr>
              <a:t>0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823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139</a:t>
            </a:r>
            <a:r>
              <a:rPr sz="1100" b="1" spc="65" dirty="0">
                <a:latin typeface="Arial"/>
                <a:cs typeface="Arial"/>
              </a:rPr>
              <a:t>5</a:t>
            </a:r>
            <a:r>
              <a:rPr sz="1100" b="1" spc="55" dirty="0">
                <a:latin typeface="Arial"/>
                <a:cs typeface="Arial"/>
              </a:rPr>
              <a:t>0174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2507" y="2644614"/>
            <a:ext cx="1357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813</a:t>
            </a:r>
            <a:r>
              <a:rPr sz="1100" b="1" spc="55" dirty="0">
                <a:latin typeface="Arial"/>
                <a:cs typeface="Arial"/>
              </a:rPr>
              <a:t>3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125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357</a:t>
            </a:r>
            <a:r>
              <a:rPr sz="1100" b="1" spc="65" dirty="0"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2507" y="2979852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823</a:t>
            </a:r>
            <a:r>
              <a:rPr sz="1100" b="1" spc="55" dirty="0">
                <a:latin typeface="Arial"/>
                <a:cs typeface="Arial"/>
              </a:rPr>
              <a:t>5</a:t>
            </a:r>
            <a:r>
              <a:rPr sz="1100" b="1" spc="65" dirty="0">
                <a:latin typeface="Arial"/>
                <a:cs typeface="Arial"/>
              </a:rPr>
              <a:t>8</a:t>
            </a:r>
            <a:r>
              <a:rPr sz="1100" b="1" spc="55" dirty="0">
                <a:latin typeface="Arial"/>
                <a:cs typeface="Arial"/>
              </a:rPr>
              <a:t>887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533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455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2507" y="3315089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653</a:t>
            </a:r>
            <a:r>
              <a:rPr sz="1100" b="1" spc="55" dirty="0">
                <a:latin typeface="Arial"/>
                <a:cs typeface="Arial"/>
              </a:rPr>
              <a:t>4</a:t>
            </a:r>
            <a:r>
              <a:rPr sz="1100" b="1" spc="65" dirty="0">
                <a:latin typeface="Arial"/>
                <a:cs typeface="Arial"/>
              </a:rPr>
              <a:t>7</a:t>
            </a:r>
            <a:r>
              <a:rPr sz="1100" b="1" spc="55" dirty="0">
                <a:latin typeface="Arial"/>
                <a:cs typeface="Arial"/>
              </a:rPr>
              <a:t>253</a:t>
            </a:r>
            <a:r>
              <a:rPr sz="1100" b="1" spc="65" dirty="0">
                <a:latin typeface="Arial"/>
                <a:cs typeface="Arial"/>
              </a:rPr>
              <a:t>3</a:t>
            </a:r>
            <a:r>
              <a:rPr sz="1100" b="1" spc="55" dirty="0">
                <a:latin typeface="Arial"/>
                <a:cs typeface="Arial"/>
              </a:rPr>
              <a:t>901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758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2507" y="3650326"/>
            <a:ext cx="16129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160</a:t>
            </a:r>
            <a:r>
              <a:rPr sz="1100" b="1" spc="55" dirty="0">
                <a:latin typeface="Arial"/>
                <a:cs typeface="Arial"/>
              </a:rPr>
              <a:t>2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955</a:t>
            </a:r>
            <a:r>
              <a:rPr sz="1100" b="1" spc="65" dirty="0">
                <a:latin typeface="Arial"/>
                <a:cs typeface="Arial"/>
              </a:rPr>
              <a:t>6</a:t>
            </a:r>
            <a:r>
              <a:rPr sz="1100" b="1" spc="55" dirty="0">
                <a:latin typeface="Arial"/>
                <a:cs typeface="Arial"/>
              </a:rPr>
              <a:t>518</a:t>
            </a:r>
            <a:r>
              <a:rPr sz="1100" b="1" spc="65" dirty="0">
                <a:latin typeface="Arial"/>
                <a:cs typeface="Arial"/>
              </a:rPr>
              <a:t>8</a:t>
            </a:r>
            <a:r>
              <a:rPr sz="1100" b="1" spc="55" dirty="0">
                <a:latin typeface="Arial"/>
                <a:cs typeface="Arial"/>
              </a:rPr>
              <a:t>1965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2507" y="3985564"/>
            <a:ext cx="161290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520</a:t>
            </a:r>
            <a:r>
              <a:rPr sz="1100" b="1" spc="55" dirty="0">
                <a:latin typeface="Arial"/>
                <a:cs typeface="Arial"/>
              </a:rPr>
              <a:t>6</a:t>
            </a:r>
            <a:r>
              <a:rPr sz="1100" b="1" spc="65" dirty="0">
                <a:latin typeface="Arial"/>
                <a:cs typeface="Arial"/>
              </a:rPr>
              <a:t>6</a:t>
            </a:r>
            <a:r>
              <a:rPr sz="1100" b="1" spc="55" dirty="0">
                <a:latin typeface="Arial"/>
                <a:cs typeface="Arial"/>
              </a:rPr>
              <a:t>935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639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246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327</a:t>
            </a:r>
            <a:r>
              <a:rPr sz="1100" b="1" spc="55" dirty="0">
                <a:latin typeface="Arial"/>
                <a:cs typeface="Arial"/>
              </a:rPr>
              <a:t>7</a:t>
            </a:r>
            <a:r>
              <a:rPr sz="1100" b="1" spc="65" dirty="0">
                <a:latin typeface="Arial"/>
                <a:cs typeface="Arial"/>
              </a:rPr>
              <a:t>7</a:t>
            </a:r>
            <a:r>
              <a:rPr sz="1100" b="1" spc="55" dirty="0">
                <a:latin typeface="Arial"/>
                <a:cs typeface="Arial"/>
              </a:rPr>
              <a:t>281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622</a:t>
            </a: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spc="55" dirty="0">
                <a:latin typeface="Arial"/>
                <a:cs typeface="Arial"/>
              </a:rPr>
              <a:t>9315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latin typeface="Arial"/>
                <a:cs typeface="Arial"/>
              </a:rPr>
              <a:t>…</a:t>
            </a:r>
            <a:r>
              <a:rPr sz="1100" b="1" spc="-4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9934" y="3726214"/>
            <a:ext cx="3397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2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4838" y="2548891"/>
            <a:ext cx="2331720" cy="355600"/>
          </a:xfrm>
          <a:custGeom>
            <a:avLst/>
            <a:gdLst/>
            <a:ahLst/>
            <a:cxnLst/>
            <a:rect l="l" t="t" r="r" b="b"/>
            <a:pathLst>
              <a:path w="2331720" h="355600">
                <a:moveTo>
                  <a:pt x="0" y="59181"/>
                </a:moveTo>
                <a:lnTo>
                  <a:pt x="14555" y="20306"/>
                </a:lnTo>
                <a:lnTo>
                  <a:pt x="50562" y="622"/>
                </a:lnTo>
                <a:lnTo>
                  <a:pt x="2272538" y="0"/>
                </a:lnTo>
                <a:lnTo>
                  <a:pt x="2286920" y="1759"/>
                </a:lnTo>
                <a:lnTo>
                  <a:pt x="2320674" y="24741"/>
                </a:lnTo>
                <a:lnTo>
                  <a:pt x="2331720" y="295909"/>
                </a:lnTo>
                <a:lnTo>
                  <a:pt x="2329960" y="310292"/>
                </a:lnTo>
                <a:lnTo>
                  <a:pt x="2306978" y="344046"/>
                </a:lnTo>
                <a:lnTo>
                  <a:pt x="59182" y="355091"/>
                </a:lnTo>
                <a:lnTo>
                  <a:pt x="44799" y="353332"/>
                </a:lnTo>
                <a:lnTo>
                  <a:pt x="11045" y="330350"/>
                </a:lnTo>
                <a:lnTo>
                  <a:pt x="0" y="59181"/>
                </a:lnTo>
                <a:close/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41424" y="2596132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随机数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776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7029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eed(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ne)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初始化给定的随机数种子，默认为当前系统时间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677795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random.seed(10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Andale Mono"/>
                          <a:cs typeface="Andale Mono"/>
                        </a:rPr>
                        <a:t>#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产生种子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Andale Mono"/>
                          <a:cs typeface="Andale Mono"/>
                        </a:rPr>
                        <a:t>10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对应的序列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之间的随机小数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2400" marR="2588895" indent="-5651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random.random()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0.5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259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6899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35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i="1" spc="-105" dirty="0">
                <a:latin typeface="Menlo"/>
                <a:cs typeface="Menlo"/>
              </a:rPr>
              <a:t>im</a:t>
            </a:r>
            <a:r>
              <a:rPr i="1" spc="-114" dirty="0">
                <a:latin typeface="Menlo"/>
                <a:cs typeface="Menlo"/>
              </a:rPr>
              <a:t>p</a:t>
            </a:r>
            <a:r>
              <a:rPr i="1" spc="-105" dirty="0">
                <a:latin typeface="Menlo"/>
                <a:cs typeface="Menlo"/>
              </a:rPr>
              <a:t>ort</a:t>
            </a:r>
            <a:r>
              <a:rPr i="1" spc="-125" dirty="0">
                <a:latin typeface="Menlo"/>
                <a:cs typeface="Menlo"/>
              </a:rPr>
              <a:t> 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10" dirty="0">
                <a:solidFill>
                  <a:srgbClr val="000000"/>
                </a:solidFill>
              </a:rPr>
              <a:t>ra</a:t>
            </a:r>
            <a:r>
              <a:rPr spc="-254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200" dirty="0">
                <a:solidFill>
                  <a:srgbClr val="000000"/>
                </a:solidFill>
              </a:rPr>
              <a:t>see</a:t>
            </a:r>
            <a:r>
              <a:rPr spc="-220" dirty="0">
                <a:solidFill>
                  <a:srgbClr val="000000"/>
                </a:solidFill>
              </a:rPr>
              <a:t>d</a:t>
            </a:r>
            <a:r>
              <a:rPr spc="35" dirty="0">
                <a:solidFill>
                  <a:srgbClr val="000000"/>
                </a:solidFill>
              </a:rPr>
              <a:t>(1</a:t>
            </a:r>
            <a:r>
              <a:rPr spc="40" dirty="0">
                <a:solidFill>
                  <a:srgbClr val="000000"/>
                </a:solidFill>
              </a:rPr>
              <a:t>0</a:t>
            </a:r>
            <a:r>
              <a:rPr spc="310" dirty="0">
                <a:solidFill>
                  <a:srgbClr val="000000"/>
                </a:solidFill>
              </a:rPr>
              <a:t>)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10FF"/>
                </a:solidFill>
              </a:rPr>
              <a:t>0.5</a:t>
            </a:r>
            <a:r>
              <a:rPr spc="-80" dirty="0">
                <a:solidFill>
                  <a:srgbClr val="0010FF"/>
                </a:solidFill>
              </a:rPr>
              <a:t>7</a:t>
            </a:r>
            <a:r>
              <a:rPr spc="-140" dirty="0">
                <a:solidFill>
                  <a:srgbClr val="0010FF"/>
                </a:solidFill>
              </a:rPr>
              <a:t>14</a:t>
            </a:r>
            <a:r>
              <a:rPr spc="-165" dirty="0">
                <a:solidFill>
                  <a:srgbClr val="0010FF"/>
                </a:solidFill>
              </a:rPr>
              <a:t>0</a:t>
            </a:r>
            <a:r>
              <a:rPr spc="-220" dirty="0">
                <a:solidFill>
                  <a:srgbClr val="0010FF"/>
                </a:solidFill>
              </a:rPr>
              <a:t>25</a:t>
            </a:r>
            <a:r>
              <a:rPr spc="-235" dirty="0">
                <a:solidFill>
                  <a:srgbClr val="0010FF"/>
                </a:solidFill>
              </a:rPr>
              <a:t>9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240" dirty="0">
                <a:solidFill>
                  <a:srgbClr val="0010FF"/>
                </a:solidFill>
              </a:rPr>
              <a:t>689</a:t>
            </a:r>
            <a:r>
              <a:rPr spc="-250" dirty="0">
                <a:solidFill>
                  <a:srgbClr val="0010FF"/>
                </a:solidFill>
              </a:rPr>
              <a:t>9</a:t>
            </a:r>
            <a:r>
              <a:rPr spc="-130" dirty="0">
                <a:solidFill>
                  <a:srgbClr val="0010FF"/>
                </a:solidFill>
              </a:rPr>
              <a:t>135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10FF"/>
                </a:solidFill>
              </a:rPr>
              <a:t>0.4</a:t>
            </a:r>
            <a:r>
              <a:rPr spc="-85" dirty="0">
                <a:solidFill>
                  <a:srgbClr val="0010FF"/>
                </a:solidFill>
              </a:rPr>
              <a:t>2</a:t>
            </a:r>
            <a:r>
              <a:rPr spc="-254" dirty="0">
                <a:solidFill>
                  <a:srgbClr val="0010FF"/>
                </a:solidFill>
              </a:rPr>
              <a:t>88</a:t>
            </a:r>
            <a:r>
              <a:rPr spc="-265" dirty="0">
                <a:solidFill>
                  <a:srgbClr val="0010FF"/>
                </a:solidFill>
              </a:rPr>
              <a:t>8</a:t>
            </a:r>
            <a:r>
              <a:rPr spc="-235" dirty="0">
                <a:solidFill>
                  <a:srgbClr val="0010FF"/>
                </a:solidFill>
              </a:rPr>
              <a:t>90</a:t>
            </a:r>
            <a:r>
              <a:rPr spc="-240" dirty="0">
                <a:solidFill>
                  <a:srgbClr val="0010FF"/>
                </a:solidFill>
              </a:rPr>
              <a:t>5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160" dirty="0">
                <a:solidFill>
                  <a:srgbClr val="0010FF"/>
                </a:solidFill>
              </a:rPr>
              <a:t>675</a:t>
            </a:r>
            <a:r>
              <a:rPr spc="-140" dirty="0">
                <a:solidFill>
                  <a:srgbClr val="0010FF"/>
                </a:solidFill>
              </a:rPr>
              <a:t>1146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9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i="1" spc="-105" dirty="0">
                <a:latin typeface="Menlo"/>
                <a:cs typeface="Menlo"/>
              </a:rPr>
              <a:t>im</a:t>
            </a:r>
            <a:r>
              <a:rPr i="1" spc="-114" dirty="0">
                <a:latin typeface="Menlo"/>
                <a:cs typeface="Menlo"/>
              </a:rPr>
              <a:t>p</a:t>
            </a:r>
            <a:r>
              <a:rPr i="1" spc="-105" dirty="0">
                <a:latin typeface="Menlo"/>
                <a:cs typeface="Menlo"/>
              </a:rPr>
              <a:t>ort</a:t>
            </a:r>
            <a:r>
              <a:rPr i="1" spc="-125" dirty="0">
                <a:latin typeface="Menlo"/>
                <a:cs typeface="Menlo"/>
              </a:rPr>
              <a:t> 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10" dirty="0">
                <a:solidFill>
                  <a:srgbClr val="000000"/>
                </a:solidFill>
              </a:rPr>
              <a:t>ra</a:t>
            </a:r>
            <a:r>
              <a:rPr spc="-254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200" dirty="0">
                <a:solidFill>
                  <a:srgbClr val="000000"/>
                </a:solidFill>
              </a:rPr>
              <a:t>see</a:t>
            </a:r>
            <a:r>
              <a:rPr spc="-220" dirty="0">
                <a:solidFill>
                  <a:srgbClr val="000000"/>
                </a:solidFill>
              </a:rPr>
              <a:t>d</a:t>
            </a:r>
            <a:r>
              <a:rPr spc="35" dirty="0">
                <a:solidFill>
                  <a:srgbClr val="000000"/>
                </a:solidFill>
              </a:rPr>
              <a:t>(1</a:t>
            </a:r>
            <a:r>
              <a:rPr spc="40" dirty="0">
                <a:solidFill>
                  <a:srgbClr val="000000"/>
                </a:solidFill>
              </a:rPr>
              <a:t>0</a:t>
            </a:r>
            <a:r>
              <a:rPr spc="310" dirty="0">
                <a:solidFill>
                  <a:srgbClr val="000000"/>
                </a:solidFill>
              </a:rPr>
              <a:t>)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10FF"/>
                </a:solidFill>
              </a:rPr>
              <a:t>0.5</a:t>
            </a:r>
            <a:r>
              <a:rPr spc="-80" dirty="0">
                <a:solidFill>
                  <a:srgbClr val="0010FF"/>
                </a:solidFill>
              </a:rPr>
              <a:t>7</a:t>
            </a:r>
            <a:r>
              <a:rPr spc="-140" dirty="0">
                <a:solidFill>
                  <a:srgbClr val="0010FF"/>
                </a:solidFill>
              </a:rPr>
              <a:t>14</a:t>
            </a:r>
            <a:r>
              <a:rPr spc="-165" dirty="0">
                <a:solidFill>
                  <a:srgbClr val="0010FF"/>
                </a:solidFill>
              </a:rPr>
              <a:t>0</a:t>
            </a:r>
            <a:r>
              <a:rPr spc="-220" dirty="0">
                <a:solidFill>
                  <a:srgbClr val="0010FF"/>
                </a:solidFill>
              </a:rPr>
              <a:t>25</a:t>
            </a:r>
            <a:r>
              <a:rPr spc="-235" dirty="0">
                <a:solidFill>
                  <a:srgbClr val="0010FF"/>
                </a:solidFill>
              </a:rPr>
              <a:t>9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240" dirty="0">
                <a:solidFill>
                  <a:srgbClr val="0010FF"/>
                </a:solidFill>
              </a:rPr>
              <a:t>689</a:t>
            </a:r>
            <a:r>
              <a:rPr spc="-250" dirty="0">
                <a:solidFill>
                  <a:srgbClr val="0010FF"/>
                </a:solidFill>
              </a:rPr>
              <a:t>9</a:t>
            </a:r>
            <a:r>
              <a:rPr spc="-130" dirty="0">
                <a:solidFill>
                  <a:srgbClr val="0010FF"/>
                </a:solidFill>
              </a:rPr>
              <a:t>135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200" dirty="0">
                <a:solidFill>
                  <a:srgbClr val="000000"/>
                </a:solidFill>
              </a:rPr>
              <a:t>see</a:t>
            </a:r>
            <a:r>
              <a:rPr spc="-220" dirty="0">
                <a:solidFill>
                  <a:srgbClr val="000000"/>
                </a:solidFill>
              </a:rPr>
              <a:t>d</a:t>
            </a:r>
            <a:r>
              <a:rPr spc="35" dirty="0">
                <a:solidFill>
                  <a:srgbClr val="000000"/>
                </a:solidFill>
              </a:rPr>
              <a:t>(1</a:t>
            </a:r>
            <a:r>
              <a:rPr spc="40" dirty="0">
                <a:solidFill>
                  <a:srgbClr val="000000"/>
                </a:solidFill>
              </a:rPr>
              <a:t>0</a:t>
            </a:r>
            <a:r>
              <a:rPr spc="310" dirty="0">
                <a:solidFill>
                  <a:srgbClr val="000000"/>
                </a:solidFill>
              </a:rPr>
              <a:t>)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10FF"/>
                </a:solidFill>
              </a:rPr>
              <a:t>0.5</a:t>
            </a:r>
            <a:r>
              <a:rPr spc="-80" dirty="0">
                <a:solidFill>
                  <a:srgbClr val="0010FF"/>
                </a:solidFill>
              </a:rPr>
              <a:t>7</a:t>
            </a:r>
            <a:r>
              <a:rPr spc="-140" dirty="0">
                <a:solidFill>
                  <a:srgbClr val="0010FF"/>
                </a:solidFill>
              </a:rPr>
              <a:t>14</a:t>
            </a:r>
            <a:r>
              <a:rPr spc="-165" dirty="0">
                <a:solidFill>
                  <a:srgbClr val="0010FF"/>
                </a:solidFill>
              </a:rPr>
              <a:t>0</a:t>
            </a:r>
            <a:r>
              <a:rPr spc="-220" dirty="0">
                <a:solidFill>
                  <a:srgbClr val="0010FF"/>
                </a:solidFill>
              </a:rPr>
              <a:t>25</a:t>
            </a:r>
            <a:r>
              <a:rPr spc="-235" dirty="0">
                <a:solidFill>
                  <a:srgbClr val="0010FF"/>
                </a:solidFill>
              </a:rPr>
              <a:t>9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240" dirty="0">
                <a:solidFill>
                  <a:srgbClr val="0010FF"/>
                </a:solidFill>
              </a:rPr>
              <a:t>689</a:t>
            </a:r>
            <a:r>
              <a:rPr spc="-250" dirty="0">
                <a:solidFill>
                  <a:srgbClr val="0010FF"/>
                </a:solidFill>
              </a:rPr>
              <a:t>9</a:t>
            </a:r>
            <a:r>
              <a:rPr spc="-130" dirty="0">
                <a:solidFill>
                  <a:srgbClr val="0010FF"/>
                </a:solidFill>
              </a:rPr>
              <a:t>135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4422" y="2907973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80" dirty="0">
                <a:latin typeface="Arial"/>
                <a:cs typeface="Arial"/>
              </a:rPr>
              <a:t>om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366" y="2788159"/>
            <a:ext cx="2016760" cy="544195"/>
          </a:xfrm>
          <a:custGeom>
            <a:avLst/>
            <a:gdLst/>
            <a:ahLst/>
            <a:cxnLst/>
            <a:rect l="l" t="t" r="r" b="b"/>
            <a:pathLst>
              <a:path w="2016760" h="544195">
                <a:moveTo>
                  <a:pt x="0" y="90677"/>
                </a:moveTo>
                <a:lnTo>
                  <a:pt x="9935" y="49369"/>
                </a:lnTo>
                <a:lnTo>
                  <a:pt x="36476" y="17977"/>
                </a:lnTo>
                <a:lnTo>
                  <a:pt x="74725" y="1398"/>
                </a:lnTo>
                <a:lnTo>
                  <a:pt x="1925574" y="0"/>
                </a:lnTo>
                <a:lnTo>
                  <a:pt x="1940142" y="1164"/>
                </a:lnTo>
                <a:lnTo>
                  <a:pt x="1978689" y="17179"/>
                </a:lnTo>
                <a:lnTo>
                  <a:pt x="2005688" y="48167"/>
                </a:lnTo>
                <a:lnTo>
                  <a:pt x="2016240" y="89230"/>
                </a:lnTo>
                <a:lnTo>
                  <a:pt x="2016252" y="453389"/>
                </a:lnTo>
                <a:lnTo>
                  <a:pt x="2015087" y="467958"/>
                </a:lnTo>
                <a:lnTo>
                  <a:pt x="1999072" y="506505"/>
                </a:lnTo>
                <a:lnTo>
                  <a:pt x="1968084" y="533504"/>
                </a:lnTo>
                <a:lnTo>
                  <a:pt x="1927021" y="544056"/>
                </a:lnTo>
                <a:lnTo>
                  <a:pt x="90678" y="544067"/>
                </a:lnTo>
                <a:lnTo>
                  <a:pt x="76109" y="542903"/>
                </a:lnTo>
                <a:lnTo>
                  <a:pt x="37562" y="526888"/>
                </a:lnTo>
                <a:lnTo>
                  <a:pt x="10563" y="495900"/>
                </a:lnTo>
                <a:lnTo>
                  <a:pt x="11" y="454837"/>
                </a:lnTo>
                <a:lnTo>
                  <a:pt x="0" y="90677"/>
                </a:lnTo>
                <a:close/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8653" y="2255045"/>
            <a:ext cx="429259" cy="369570"/>
          </a:xfrm>
          <a:custGeom>
            <a:avLst/>
            <a:gdLst/>
            <a:ahLst/>
            <a:cxnLst/>
            <a:rect l="l" t="t" r="r" b="b"/>
            <a:pathLst>
              <a:path w="429260" h="369569">
                <a:moveTo>
                  <a:pt x="0" y="369328"/>
                </a:moveTo>
                <a:lnTo>
                  <a:pt x="428840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5598" y="2221224"/>
            <a:ext cx="101600" cy="100330"/>
          </a:xfrm>
          <a:custGeom>
            <a:avLst/>
            <a:gdLst/>
            <a:ahLst/>
            <a:cxnLst/>
            <a:rect l="l" t="t" r="r" b="b"/>
            <a:pathLst>
              <a:path w="101600" h="100330">
                <a:moveTo>
                  <a:pt x="101155" y="0"/>
                </a:moveTo>
                <a:lnTo>
                  <a:pt x="0" y="1651"/>
                </a:lnTo>
                <a:lnTo>
                  <a:pt x="61899" y="33820"/>
                </a:lnTo>
                <a:lnTo>
                  <a:pt x="84543" y="99809"/>
                </a:lnTo>
                <a:lnTo>
                  <a:pt x="101155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8653" y="3435858"/>
            <a:ext cx="428625" cy="283845"/>
          </a:xfrm>
          <a:custGeom>
            <a:avLst/>
            <a:gdLst/>
            <a:ahLst/>
            <a:cxnLst/>
            <a:rect l="l" t="t" r="r" b="b"/>
            <a:pathLst>
              <a:path w="428625" h="283845">
                <a:moveTo>
                  <a:pt x="0" y="0"/>
                </a:moveTo>
                <a:lnTo>
                  <a:pt x="428485" y="283679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9770" y="3651220"/>
            <a:ext cx="100965" cy="108585"/>
          </a:xfrm>
          <a:custGeom>
            <a:avLst/>
            <a:gdLst/>
            <a:ahLst/>
            <a:cxnLst/>
            <a:rect l="l" t="t" r="r" b="b"/>
            <a:pathLst>
              <a:path w="100964" h="108585">
                <a:moveTo>
                  <a:pt x="71526" y="0"/>
                </a:moveTo>
                <a:lnTo>
                  <a:pt x="57365" y="68313"/>
                </a:lnTo>
                <a:lnTo>
                  <a:pt x="0" y="108013"/>
                </a:lnTo>
                <a:lnTo>
                  <a:pt x="100571" y="96913"/>
                </a:lnTo>
                <a:lnTo>
                  <a:pt x="71526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0740" y="2000727"/>
            <a:ext cx="11569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5" dirty="0">
                <a:latin typeface="Arial"/>
                <a:cs typeface="Arial"/>
              </a:rPr>
              <a:t>n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114" dirty="0">
                <a:latin typeface="Arial"/>
                <a:cs typeface="Arial"/>
              </a:rPr>
              <a:t>nt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0740" y="2610274"/>
            <a:ext cx="15481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a</a:t>
            </a:r>
            <a:r>
              <a:rPr sz="2000" b="1" spc="55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a</a:t>
            </a:r>
            <a:r>
              <a:rPr sz="2000" b="1" spc="55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g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0740" y="3219820"/>
            <a:ext cx="17081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5" dirty="0">
                <a:latin typeface="Arial"/>
                <a:cs typeface="Arial"/>
              </a:rPr>
              <a:t>g</a:t>
            </a:r>
            <a:r>
              <a:rPr sz="2000" b="1" spc="95" dirty="0">
                <a:latin typeface="Arial"/>
                <a:cs typeface="Arial"/>
              </a:rPr>
              <a:t>et</a:t>
            </a:r>
            <a:r>
              <a:rPr sz="2000" b="1" spc="85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5" dirty="0">
                <a:latin typeface="Arial"/>
                <a:cs typeface="Arial"/>
              </a:rPr>
              <a:t>n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65" dirty="0">
                <a:latin typeface="Arial"/>
                <a:cs typeface="Arial"/>
              </a:rPr>
              <a:t>bi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0740" y="3829367"/>
            <a:ext cx="12573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Arial"/>
                <a:cs typeface="Arial"/>
              </a:rPr>
              <a:t>uni</a:t>
            </a: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7081" y="2616127"/>
            <a:ext cx="10407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-20" dirty="0">
                <a:latin typeface="Arial"/>
                <a:cs typeface="Arial"/>
              </a:rPr>
              <a:t>ce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7081" y="3225674"/>
            <a:ext cx="11093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70" dirty="0">
                <a:latin typeface="Arial"/>
                <a:cs typeface="Arial"/>
              </a:rPr>
              <a:t>h</a:t>
            </a:r>
            <a:r>
              <a:rPr sz="2000" b="1" spc="135" dirty="0">
                <a:latin typeface="Arial"/>
                <a:cs typeface="Arial"/>
              </a:rPr>
              <a:t>u</a:t>
            </a:r>
            <a:r>
              <a:rPr sz="2000" b="1" spc="75" dirty="0">
                <a:latin typeface="Arial"/>
                <a:cs typeface="Arial"/>
              </a:rPr>
              <a:t>f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85" dirty="0">
                <a:latin typeface="Arial"/>
                <a:cs typeface="Arial"/>
              </a:rPr>
              <a:t>e()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05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831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a,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之间的整数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93116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random.randint(1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	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64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nge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(m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n[,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k])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之间以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为步长的随机整数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310642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random.randrange(1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	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80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05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716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(k)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比特长的随机整数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1710689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random.getrandbi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6)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7791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a,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之间的随机小数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85623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random.uniform(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	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13.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216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8808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36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40462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4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517" y="1433878"/>
            <a:ext cx="3877945" cy="271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程序的分支结构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实例</a:t>
            </a:r>
            <a:r>
              <a:rPr sz="2200" b="1" spc="130" dirty="0">
                <a:latin typeface="Arial"/>
                <a:cs typeface="Arial"/>
              </a:rPr>
              <a:t>5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身体质量指数</a:t>
            </a:r>
            <a:r>
              <a:rPr sz="2200" b="1" spc="145" dirty="0">
                <a:latin typeface="Arial"/>
                <a:cs typeface="Arial"/>
              </a:rPr>
              <a:t>BMI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程序的循环结构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模块</a:t>
            </a:r>
            <a:r>
              <a:rPr sz="2200" b="1" spc="130" dirty="0">
                <a:latin typeface="Arial"/>
                <a:cs typeface="Arial"/>
              </a:rPr>
              <a:t>3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60" dirty="0">
                <a:latin typeface="Arial"/>
                <a:cs typeface="Arial"/>
              </a:rPr>
              <a:t>ra</a:t>
            </a:r>
            <a:r>
              <a:rPr sz="2200" b="1" spc="95" dirty="0">
                <a:latin typeface="Arial"/>
                <a:cs typeface="Arial"/>
              </a:rPr>
              <a:t>nd</a:t>
            </a:r>
            <a:r>
              <a:rPr sz="2200" b="1" spc="90" dirty="0">
                <a:latin typeface="Arial"/>
                <a:cs typeface="Arial"/>
              </a:rPr>
              <a:t>o</a:t>
            </a:r>
            <a:r>
              <a:rPr sz="2200" b="1" spc="200" dirty="0">
                <a:latin typeface="Arial"/>
                <a:cs typeface="Arial"/>
              </a:rPr>
              <a:t>m</a:t>
            </a:r>
            <a:r>
              <a:rPr sz="2200" b="1" spc="-5" dirty="0">
                <a:latin typeface="Heiti SC"/>
                <a:cs typeface="Heiti SC"/>
              </a:rPr>
              <a:t>库的使用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实例</a:t>
            </a:r>
            <a:r>
              <a:rPr sz="2200" b="1" spc="130" dirty="0">
                <a:latin typeface="Arial"/>
                <a:cs typeface="Arial"/>
              </a:rPr>
              <a:t>6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圆周率的计算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05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ch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eq)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从序列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中随机选择一个元素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106997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random.choice([1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2,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,4,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,6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7,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,9]) 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huff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eq)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将序列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中元素随机排列，返回打乱后的序列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2400" indent="10160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s=[1,2,3</a:t>
                      </a:r>
                      <a:r>
                        <a:rPr sz="1600" b="1" spc="10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4,5,6,7,8,9]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;</a:t>
                      </a:r>
                      <a:r>
                        <a:rPr sz="1600" b="1" spc="-1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andom.shuffle</a:t>
                      </a:r>
                      <a:r>
                        <a:rPr sz="1600" b="1" spc="-15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s)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;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print(s)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[3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4]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随机数函数的使用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356" y="1619751"/>
            <a:ext cx="576516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94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需要掌握的能力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能够利用随机数种子产生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确定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伪随机数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能够产生随机整数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能够对序列类型进行随机操作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55" y="1995973"/>
            <a:ext cx="51263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6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圆周率的计算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圆周率的计算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4410" y="1632463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圆周率的近似计算公式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469" y="2754282"/>
            <a:ext cx="113665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750" spc="370" dirty="0">
                <a:latin typeface="Times New Roman"/>
                <a:cs typeface="Times New Roman"/>
              </a:rPr>
              <a:t>∞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490" dirty="0">
                <a:latin typeface="Times New Roman"/>
                <a:cs typeface="Times New Roman"/>
              </a:rPr>
              <a:t>𝜋𝜋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844" dirty="0">
                <a:latin typeface="Times New Roman"/>
                <a:cs typeface="Times New Roman"/>
              </a:rPr>
              <a:t>�</a:t>
            </a:r>
            <a:r>
              <a:rPr sz="2400" spc="40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3199" y="3597127"/>
            <a:ext cx="4470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5" dirty="0">
                <a:latin typeface="Times New Roman"/>
                <a:cs typeface="Times New Roman"/>
              </a:rPr>
              <a:t>k</a:t>
            </a:r>
            <a:r>
              <a:rPr sz="1750" spc="280" dirty="0">
                <a:latin typeface="Times New Roman"/>
                <a:cs typeface="Times New Roman"/>
              </a:rPr>
              <a:t>=</a:t>
            </a:r>
            <a:r>
              <a:rPr sz="1750" spc="13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3203" y="3308222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05951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7145" y="2918522"/>
            <a:ext cx="4893310" cy="777240"/>
          </a:xfrm>
          <a:custGeom>
            <a:avLst/>
            <a:gdLst/>
            <a:ahLst/>
            <a:cxnLst/>
            <a:rect l="l" t="t" r="r" b="b"/>
            <a:pathLst>
              <a:path w="4893309" h="777239">
                <a:moveTo>
                  <a:pt x="4760299" y="0"/>
                </a:moveTo>
                <a:lnTo>
                  <a:pt x="4753359" y="11222"/>
                </a:lnTo>
                <a:lnTo>
                  <a:pt x="4760738" y="19133"/>
                </a:lnTo>
                <a:lnTo>
                  <a:pt x="4767876" y="27525"/>
                </a:lnTo>
                <a:lnTo>
                  <a:pt x="4794076" y="66069"/>
                </a:lnTo>
                <a:lnTo>
                  <a:pt x="4811323" y="100444"/>
                </a:lnTo>
                <a:lnTo>
                  <a:pt x="4826583" y="139762"/>
                </a:lnTo>
                <a:lnTo>
                  <a:pt x="4838666" y="179852"/>
                </a:lnTo>
                <a:lnTo>
                  <a:pt x="4848886" y="225490"/>
                </a:lnTo>
                <a:lnTo>
                  <a:pt x="4856378" y="274012"/>
                </a:lnTo>
                <a:lnTo>
                  <a:pt x="4860206" y="312595"/>
                </a:lnTo>
                <a:lnTo>
                  <a:pt x="4862498" y="353287"/>
                </a:lnTo>
                <a:lnTo>
                  <a:pt x="4863180" y="401211"/>
                </a:lnTo>
                <a:lnTo>
                  <a:pt x="4863065" y="409133"/>
                </a:lnTo>
                <a:lnTo>
                  <a:pt x="4860584" y="459681"/>
                </a:lnTo>
                <a:lnTo>
                  <a:pt x="4855175" y="509496"/>
                </a:lnTo>
                <a:lnTo>
                  <a:pt x="4846630" y="559289"/>
                </a:lnTo>
                <a:lnTo>
                  <a:pt x="4838039" y="597047"/>
                </a:lnTo>
                <a:lnTo>
                  <a:pt x="4826753" y="636647"/>
                </a:lnTo>
                <a:lnTo>
                  <a:pt x="4811820" y="675821"/>
                </a:lnTo>
                <a:lnTo>
                  <a:pt x="4794601" y="710466"/>
                </a:lnTo>
                <a:lnTo>
                  <a:pt x="4768085" y="749612"/>
                </a:lnTo>
                <a:lnTo>
                  <a:pt x="4753301" y="766165"/>
                </a:lnTo>
                <a:lnTo>
                  <a:pt x="4760526" y="776982"/>
                </a:lnTo>
                <a:lnTo>
                  <a:pt x="4791314" y="745313"/>
                </a:lnTo>
                <a:lnTo>
                  <a:pt x="4818742" y="705440"/>
                </a:lnTo>
                <a:lnTo>
                  <a:pt x="4837236" y="669768"/>
                </a:lnTo>
                <a:lnTo>
                  <a:pt x="4854049" y="628853"/>
                </a:lnTo>
                <a:lnTo>
                  <a:pt x="4866443" y="590836"/>
                </a:lnTo>
                <a:lnTo>
                  <a:pt x="4878217" y="543032"/>
                </a:lnTo>
                <a:lnTo>
                  <a:pt x="4886627" y="493240"/>
                </a:lnTo>
                <a:lnTo>
                  <a:pt x="4890728" y="454570"/>
                </a:lnTo>
                <a:lnTo>
                  <a:pt x="4892936" y="414745"/>
                </a:lnTo>
                <a:lnTo>
                  <a:pt x="4893252" y="401211"/>
                </a:lnTo>
                <a:lnTo>
                  <a:pt x="4893248" y="374177"/>
                </a:lnTo>
                <a:lnTo>
                  <a:pt x="4891712" y="334805"/>
                </a:lnTo>
                <a:lnTo>
                  <a:pt x="4888313" y="296409"/>
                </a:lnTo>
                <a:lnTo>
                  <a:pt x="4880787" y="246453"/>
                </a:lnTo>
                <a:lnTo>
                  <a:pt x="4869714" y="197560"/>
                </a:lnTo>
                <a:lnTo>
                  <a:pt x="4854959" y="149347"/>
                </a:lnTo>
                <a:lnTo>
                  <a:pt x="4838644" y="109248"/>
                </a:lnTo>
                <a:lnTo>
                  <a:pt x="4820163" y="73564"/>
                </a:lnTo>
                <a:lnTo>
                  <a:pt x="4792155" y="32856"/>
                </a:lnTo>
                <a:lnTo>
                  <a:pt x="4768623" y="7477"/>
                </a:lnTo>
                <a:lnTo>
                  <a:pt x="4760299" y="0"/>
                </a:lnTo>
                <a:close/>
              </a:path>
              <a:path w="4893309" h="777239">
                <a:moveTo>
                  <a:pt x="132940" y="0"/>
                </a:moveTo>
                <a:lnTo>
                  <a:pt x="101907" y="31924"/>
                </a:lnTo>
                <a:lnTo>
                  <a:pt x="74433" y="71699"/>
                </a:lnTo>
                <a:lnTo>
                  <a:pt x="55850" y="107274"/>
                </a:lnTo>
                <a:lnTo>
                  <a:pt x="38880" y="148125"/>
                </a:lnTo>
                <a:lnTo>
                  <a:pt x="26496" y="185763"/>
                </a:lnTo>
                <a:lnTo>
                  <a:pt x="14857" y="233079"/>
                </a:lnTo>
                <a:lnTo>
                  <a:pt x="6544" y="282779"/>
                </a:lnTo>
                <a:lnTo>
                  <a:pt x="2492" y="321676"/>
                </a:lnTo>
                <a:lnTo>
                  <a:pt x="311" y="362005"/>
                </a:lnTo>
                <a:lnTo>
                  <a:pt x="0" y="375774"/>
                </a:lnTo>
                <a:lnTo>
                  <a:pt x="18" y="402827"/>
                </a:lnTo>
                <a:lnTo>
                  <a:pt x="1591" y="441584"/>
                </a:lnTo>
                <a:lnTo>
                  <a:pt x="5024" y="479585"/>
                </a:lnTo>
                <a:lnTo>
                  <a:pt x="12611" y="529406"/>
                </a:lnTo>
                <a:lnTo>
                  <a:pt x="23780" y="578671"/>
                </a:lnTo>
                <a:lnTo>
                  <a:pt x="34604" y="615526"/>
                </a:lnTo>
                <a:lnTo>
                  <a:pt x="49302" y="655197"/>
                </a:lnTo>
                <a:lnTo>
                  <a:pt x="67001" y="692477"/>
                </a:lnTo>
                <a:lnTo>
                  <a:pt x="86841" y="725234"/>
                </a:lnTo>
                <a:lnTo>
                  <a:pt x="116623" y="761873"/>
                </a:lnTo>
                <a:lnTo>
                  <a:pt x="132940" y="777176"/>
                </a:lnTo>
                <a:lnTo>
                  <a:pt x="139798" y="766023"/>
                </a:lnTo>
                <a:lnTo>
                  <a:pt x="132387" y="758104"/>
                </a:lnTo>
                <a:lnTo>
                  <a:pt x="125221" y="749690"/>
                </a:lnTo>
                <a:lnTo>
                  <a:pt x="98986" y="710981"/>
                </a:lnTo>
                <a:lnTo>
                  <a:pt x="81816" y="676491"/>
                </a:lnTo>
                <a:lnTo>
                  <a:pt x="66746" y="637163"/>
                </a:lnTo>
                <a:lnTo>
                  <a:pt x="54833" y="596927"/>
                </a:lnTo>
                <a:lnTo>
                  <a:pt x="44504" y="550603"/>
                </a:lnTo>
                <a:lnTo>
                  <a:pt x="36931" y="501871"/>
                </a:lnTo>
                <a:lnTo>
                  <a:pt x="33062" y="463463"/>
                </a:lnTo>
                <a:lnTo>
                  <a:pt x="30745" y="423247"/>
                </a:lnTo>
                <a:lnTo>
                  <a:pt x="30063" y="395336"/>
                </a:lnTo>
                <a:lnTo>
                  <a:pt x="30156" y="367861"/>
                </a:lnTo>
                <a:lnTo>
                  <a:pt x="31721" y="329050"/>
                </a:lnTo>
                <a:lnTo>
                  <a:pt x="34900" y="291074"/>
                </a:lnTo>
                <a:lnTo>
                  <a:pt x="41777" y="241299"/>
                </a:lnTo>
                <a:lnTo>
                  <a:pt x="51836" y="191956"/>
                </a:lnTo>
                <a:lnTo>
                  <a:pt x="61575" y="154870"/>
                </a:lnTo>
                <a:lnTo>
                  <a:pt x="75813" y="114302"/>
                </a:lnTo>
                <a:lnTo>
                  <a:pt x="92358" y="78177"/>
                </a:lnTo>
                <a:lnTo>
                  <a:pt x="118007" y="36921"/>
                </a:lnTo>
                <a:lnTo>
                  <a:pt x="139937" y="11163"/>
                </a:lnTo>
                <a:lnTo>
                  <a:pt x="132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291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0503" y="3328903"/>
            <a:ext cx="160718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</a:tabLst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r>
              <a:rPr sz="2400" spc="114" dirty="0">
                <a:latin typeface="Times New Roman"/>
                <a:cs typeface="Times New Roman"/>
              </a:rPr>
              <a:t>6</a:t>
            </a:r>
            <a:r>
              <a:rPr sz="2625" spc="232" baseline="22222" dirty="0">
                <a:latin typeface="Times New Roman"/>
                <a:cs typeface="Times New Roman"/>
              </a:rPr>
              <a:t>k</a:t>
            </a:r>
            <a:r>
              <a:rPr sz="2625" baseline="22222" dirty="0">
                <a:latin typeface="Times New Roman"/>
                <a:cs typeface="Times New Roman"/>
              </a:rPr>
              <a:t>	</a:t>
            </a:r>
            <a:r>
              <a:rPr sz="3600" spc="-1500" baseline="1157" dirty="0">
                <a:latin typeface="Times New Roman"/>
                <a:cs typeface="Times New Roman"/>
              </a:rPr>
              <a:t>8𝑘𝑘</a:t>
            </a:r>
            <a:r>
              <a:rPr sz="3600" spc="-7" baseline="1157" dirty="0">
                <a:latin typeface="Times New Roman"/>
                <a:cs typeface="Times New Roman"/>
              </a:rPr>
              <a:t> </a:t>
            </a:r>
            <a:r>
              <a:rPr sz="3600" spc="652" baseline="1157" dirty="0">
                <a:latin typeface="Times New Roman"/>
                <a:cs typeface="Times New Roman"/>
              </a:rPr>
              <a:t>+</a:t>
            </a:r>
            <a:r>
              <a:rPr sz="3600" spc="-97" baseline="1157" dirty="0">
                <a:latin typeface="Times New Roman"/>
                <a:cs typeface="Times New Roman"/>
              </a:rPr>
              <a:t> </a:t>
            </a:r>
            <a:r>
              <a:rPr sz="3600" spc="187" baseline="1157" dirty="0">
                <a:latin typeface="Times New Roman"/>
                <a:cs typeface="Times New Roman"/>
              </a:rPr>
              <a:t>1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8159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9471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6303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47171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3603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8483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45315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86182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32614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5970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84327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25195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1627" y="3348693"/>
            <a:ext cx="901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3187" y="314447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2485" y="3996026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蒙特卡罗方法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2960" y="1420367"/>
            <a:ext cx="2223054" cy="1988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8744" y="1283208"/>
            <a:ext cx="3746601" cy="3733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0786" y="2342092"/>
            <a:ext cx="581660" cy="354965"/>
          </a:xfrm>
          <a:custGeom>
            <a:avLst/>
            <a:gdLst/>
            <a:ahLst/>
            <a:cxnLst/>
            <a:rect l="l" t="t" r="r" b="b"/>
            <a:pathLst>
              <a:path w="581660" h="354964">
                <a:moveTo>
                  <a:pt x="41821" y="0"/>
                </a:moveTo>
                <a:lnTo>
                  <a:pt x="427024" y="92011"/>
                </a:lnTo>
                <a:lnTo>
                  <a:pt x="447941" y="4470"/>
                </a:lnTo>
                <a:lnTo>
                  <a:pt x="581215" y="221386"/>
                </a:lnTo>
                <a:lnTo>
                  <a:pt x="364286" y="354660"/>
                </a:lnTo>
                <a:lnTo>
                  <a:pt x="385203" y="267106"/>
                </a:lnTo>
                <a:lnTo>
                  <a:pt x="0" y="175094"/>
                </a:lnTo>
                <a:lnTo>
                  <a:pt x="41821" y="0"/>
                </a:lnTo>
                <a:close/>
              </a:path>
            </a:pathLst>
          </a:custGeom>
          <a:ln w="3175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圆周率的计算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实例讲解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3422" y="1529255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圆周率的近似计算公式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实例讲解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519" y="2754282"/>
            <a:ext cx="113665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750" spc="370" dirty="0">
                <a:latin typeface="Times New Roman"/>
                <a:cs typeface="Times New Roman"/>
              </a:rPr>
              <a:t>∞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490" dirty="0">
                <a:latin typeface="Times New Roman"/>
                <a:cs typeface="Times New Roman"/>
              </a:rPr>
              <a:t>𝜋𝜋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844" dirty="0">
                <a:latin typeface="Times New Roman"/>
                <a:cs typeface="Times New Roman"/>
              </a:rPr>
              <a:t>�</a:t>
            </a:r>
            <a:r>
              <a:rPr sz="2400" spc="40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11" y="3597127"/>
            <a:ext cx="4470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5" dirty="0">
                <a:latin typeface="Times New Roman"/>
                <a:cs typeface="Times New Roman"/>
              </a:rPr>
              <a:t>k</a:t>
            </a:r>
            <a:r>
              <a:rPr sz="1750" spc="280" dirty="0">
                <a:latin typeface="Times New Roman"/>
                <a:cs typeface="Times New Roman"/>
              </a:rPr>
              <a:t>=</a:t>
            </a:r>
            <a:r>
              <a:rPr sz="1750" spc="13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2220" y="3308222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14963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6157" y="2918522"/>
            <a:ext cx="4893310" cy="777240"/>
          </a:xfrm>
          <a:custGeom>
            <a:avLst/>
            <a:gdLst/>
            <a:ahLst/>
            <a:cxnLst/>
            <a:rect l="l" t="t" r="r" b="b"/>
            <a:pathLst>
              <a:path w="4893309" h="777239">
                <a:moveTo>
                  <a:pt x="4760299" y="0"/>
                </a:moveTo>
                <a:lnTo>
                  <a:pt x="4753359" y="11222"/>
                </a:lnTo>
                <a:lnTo>
                  <a:pt x="4760738" y="19133"/>
                </a:lnTo>
                <a:lnTo>
                  <a:pt x="4767876" y="27525"/>
                </a:lnTo>
                <a:lnTo>
                  <a:pt x="4794076" y="66069"/>
                </a:lnTo>
                <a:lnTo>
                  <a:pt x="4811323" y="100444"/>
                </a:lnTo>
                <a:lnTo>
                  <a:pt x="4826583" y="139762"/>
                </a:lnTo>
                <a:lnTo>
                  <a:pt x="4838666" y="179852"/>
                </a:lnTo>
                <a:lnTo>
                  <a:pt x="4848886" y="225490"/>
                </a:lnTo>
                <a:lnTo>
                  <a:pt x="4856378" y="274012"/>
                </a:lnTo>
                <a:lnTo>
                  <a:pt x="4860206" y="312595"/>
                </a:lnTo>
                <a:lnTo>
                  <a:pt x="4862498" y="353287"/>
                </a:lnTo>
                <a:lnTo>
                  <a:pt x="4863180" y="401211"/>
                </a:lnTo>
                <a:lnTo>
                  <a:pt x="4863065" y="409133"/>
                </a:lnTo>
                <a:lnTo>
                  <a:pt x="4860584" y="459681"/>
                </a:lnTo>
                <a:lnTo>
                  <a:pt x="4855175" y="509496"/>
                </a:lnTo>
                <a:lnTo>
                  <a:pt x="4846630" y="559289"/>
                </a:lnTo>
                <a:lnTo>
                  <a:pt x="4838039" y="597047"/>
                </a:lnTo>
                <a:lnTo>
                  <a:pt x="4826753" y="636647"/>
                </a:lnTo>
                <a:lnTo>
                  <a:pt x="4811820" y="675821"/>
                </a:lnTo>
                <a:lnTo>
                  <a:pt x="4794601" y="710466"/>
                </a:lnTo>
                <a:lnTo>
                  <a:pt x="4768085" y="749612"/>
                </a:lnTo>
                <a:lnTo>
                  <a:pt x="4753301" y="766165"/>
                </a:lnTo>
                <a:lnTo>
                  <a:pt x="4760526" y="776982"/>
                </a:lnTo>
                <a:lnTo>
                  <a:pt x="4791314" y="745313"/>
                </a:lnTo>
                <a:lnTo>
                  <a:pt x="4818742" y="705440"/>
                </a:lnTo>
                <a:lnTo>
                  <a:pt x="4837236" y="669768"/>
                </a:lnTo>
                <a:lnTo>
                  <a:pt x="4854049" y="628853"/>
                </a:lnTo>
                <a:lnTo>
                  <a:pt x="4866443" y="590836"/>
                </a:lnTo>
                <a:lnTo>
                  <a:pt x="4878217" y="543032"/>
                </a:lnTo>
                <a:lnTo>
                  <a:pt x="4886627" y="493240"/>
                </a:lnTo>
                <a:lnTo>
                  <a:pt x="4890728" y="454570"/>
                </a:lnTo>
                <a:lnTo>
                  <a:pt x="4892936" y="414745"/>
                </a:lnTo>
                <a:lnTo>
                  <a:pt x="4893252" y="401211"/>
                </a:lnTo>
                <a:lnTo>
                  <a:pt x="4893248" y="374177"/>
                </a:lnTo>
                <a:lnTo>
                  <a:pt x="4891712" y="334805"/>
                </a:lnTo>
                <a:lnTo>
                  <a:pt x="4888313" y="296409"/>
                </a:lnTo>
                <a:lnTo>
                  <a:pt x="4880787" y="246453"/>
                </a:lnTo>
                <a:lnTo>
                  <a:pt x="4869714" y="197560"/>
                </a:lnTo>
                <a:lnTo>
                  <a:pt x="4854959" y="149347"/>
                </a:lnTo>
                <a:lnTo>
                  <a:pt x="4838644" y="109248"/>
                </a:lnTo>
                <a:lnTo>
                  <a:pt x="4820163" y="73564"/>
                </a:lnTo>
                <a:lnTo>
                  <a:pt x="4792155" y="32856"/>
                </a:lnTo>
                <a:lnTo>
                  <a:pt x="4768623" y="7477"/>
                </a:lnTo>
                <a:lnTo>
                  <a:pt x="4760299" y="0"/>
                </a:lnTo>
                <a:close/>
              </a:path>
              <a:path w="4893309" h="777239">
                <a:moveTo>
                  <a:pt x="132940" y="0"/>
                </a:moveTo>
                <a:lnTo>
                  <a:pt x="101907" y="31924"/>
                </a:lnTo>
                <a:lnTo>
                  <a:pt x="74433" y="71699"/>
                </a:lnTo>
                <a:lnTo>
                  <a:pt x="55850" y="107274"/>
                </a:lnTo>
                <a:lnTo>
                  <a:pt x="38880" y="148125"/>
                </a:lnTo>
                <a:lnTo>
                  <a:pt x="26496" y="185763"/>
                </a:lnTo>
                <a:lnTo>
                  <a:pt x="14857" y="233079"/>
                </a:lnTo>
                <a:lnTo>
                  <a:pt x="6544" y="282779"/>
                </a:lnTo>
                <a:lnTo>
                  <a:pt x="2492" y="321676"/>
                </a:lnTo>
                <a:lnTo>
                  <a:pt x="311" y="362005"/>
                </a:lnTo>
                <a:lnTo>
                  <a:pt x="0" y="375774"/>
                </a:lnTo>
                <a:lnTo>
                  <a:pt x="18" y="402827"/>
                </a:lnTo>
                <a:lnTo>
                  <a:pt x="1591" y="441584"/>
                </a:lnTo>
                <a:lnTo>
                  <a:pt x="5024" y="479585"/>
                </a:lnTo>
                <a:lnTo>
                  <a:pt x="12611" y="529406"/>
                </a:lnTo>
                <a:lnTo>
                  <a:pt x="23780" y="578671"/>
                </a:lnTo>
                <a:lnTo>
                  <a:pt x="34604" y="615526"/>
                </a:lnTo>
                <a:lnTo>
                  <a:pt x="49302" y="655197"/>
                </a:lnTo>
                <a:lnTo>
                  <a:pt x="67001" y="692477"/>
                </a:lnTo>
                <a:lnTo>
                  <a:pt x="86841" y="725234"/>
                </a:lnTo>
                <a:lnTo>
                  <a:pt x="116623" y="761873"/>
                </a:lnTo>
                <a:lnTo>
                  <a:pt x="132940" y="777176"/>
                </a:lnTo>
                <a:lnTo>
                  <a:pt x="139798" y="766023"/>
                </a:lnTo>
                <a:lnTo>
                  <a:pt x="132387" y="758104"/>
                </a:lnTo>
                <a:lnTo>
                  <a:pt x="125221" y="749690"/>
                </a:lnTo>
                <a:lnTo>
                  <a:pt x="98986" y="710981"/>
                </a:lnTo>
                <a:lnTo>
                  <a:pt x="81816" y="676491"/>
                </a:lnTo>
                <a:lnTo>
                  <a:pt x="66746" y="637163"/>
                </a:lnTo>
                <a:lnTo>
                  <a:pt x="54833" y="596927"/>
                </a:lnTo>
                <a:lnTo>
                  <a:pt x="44504" y="550603"/>
                </a:lnTo>
                <a:lnTo>
                  <a:pt x="36931" y="501871"/>
                </a:lnTo>
                <a:lnTo>
                  <a:pt x="33062" y="463463"/>
                </a:lnTo>
                <a:lnTo>
                  <a:pt x="30745" y="423247"/>
                </a:lnTo>
                <a:lnTo>
                  <a:pt x="30063" y="395336"/>
                </a:lnTo>
                <a:lnTo>
                  <a:pt x="30156" y="367861"/>
                </a:lnTo>
                <a:lnTo>
                  <a:pt x="31721" y="329050"/>
                </a:lnTo>
                <a:lnTo>
                  <a:pt x="34900" y="291074"/>
                </a:lnTo>
                <a:lnTo>
                  <a:pt x="41777" y="241299"/>
                </a:lnTo>
                <a:lnTo>
                  <a:pt x="51836" y="191956"/>
                </a:lnTo>
                <a:lnTo>
                  <a:pt x="61575" y="154870"/>
                </a:lnTo>
                <a:lnTo>
                  <a:pt x="75813" y="114302"/>
                </a:lnTo>
                <a:lnTo>
                  <a:pt x="92358" y="78177"/>
                </a:lnTo>
                <a:lnTo>
                  <a:pt x="118007" y="36921"/>
                </a:lnTo>
                <a:lnTo>
                  <a:pt x="139937" y="11163"/>
                </a:lnTo>
                <a:lnTo>
                  <a:pt x="132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6308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9515" y="3328903"/>
            <a:ext cx="160718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</a:tabLst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r>
              <a:rPr sz="2400" spc="114" dirty="0">
                <a:latin typeface="Times New Roman"/>
                <a:cs typeface="Times New Roman"/>
              </a:rPr>
              <a:t>6</a:t>
            </a:r>
            <a:r>
              <a:rPr sz="2625" spc="232" baseline="22222" dirty="0">
                <a:latin typeface="Times New Roman"/>
                <a:cs typeface="Times New Roman"/>
              </a:rPr>
              <a:t>k</a:t>
            </a:r>
            <a:r>
              <a:rPr sz="2625" baseline="22222" dirty="0">
                <a:latin typeface="Times New Roman"/>
                <a:cs typeface="Times New Roman"/>
              </a:rPr>
              <a:t>	</a:t>
            </a:r>
            <a:r>
              <a:rPr sz="3600" spc="-1500" baseline="1157" dirty="0">
                <a:latin typeface="Times New Roman"/>
                <a:cs typeface="Times New Roman"/>
              </a:rPr>
              <a:t>8𝑘𝑘</a:t>
            </a:r>
            <a:r>
              <a:rPr sz="3600" spc="-7" baseline="1157" dirty="0">
                <a:latin typeface="Times New Roman"/>
                <a:cs typeface="Times New Roman"/>
              </a:rPr>
              <a:t> </a:t>
            </a:r>
            <a:r>
              <a:rPr sz="3600" spc="652" baseline="1157" dirty="0">
                <a:latin typeface="Times New Roman"/>
                <a:cs typeface="Times New Roman"/>
              </a:rPr>
              <a:t>+</a:t>
            </a:r>
            <a:r>
              <a:rPr sz="3600" spc="-97" baseline="1157" dirty="0">
                <a:latin typeface="Times New Roman"/>
                <a:cs typeface="Times New Roman"/>
              </a:rPr>
              <a:t> </a:t>
            </a:r>
            <a:r>
              <a:rPr sz="3600" spc="187" baseline="1157" dirty="0">
                <a:latin typeface="Times New Roman"/>
                <a:cs typeface="Times New Roman"/>
              </a:rPr>
              <a:t>1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7171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8483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5320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6183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2615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7495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4332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95195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1627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4983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93344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34206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80637" y="3348693"/>
            <a:ext cx="901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2197" y="314447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267" y="1110120"/>
            <a:ext cx="1403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DF0000"/>
                </a:solidFill>
                <a:latin typeface="FZLTZHB--B51-0"/>
                <a:cs typeface="FZLTZHB--B51-0"/>
              </a:rPr>
              <a:t>#Cal</a:t>
            </a:r>
            <a:r>
              <a:rPr sz="18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35" dirty="0">
                <a:solidFill>
                  <a:srgbClr val="DF0000"/>
                </a:solidFill>
                <a:latin typeface="FZLTZHB--B51-0"/>
                <a:cs typeface="FZLTZHB--B51-0"/>
              </a:rPr>
              <a:t>iV</a:t>
            </a:r>
            <a:r>
              <a:rPr sz="1800" b="1" spc="45" dirty="0">
                <a:solidFill>
                  <a:srgbClr val="DF0000"/>
                </a:solidFill>
                <a:latin typeface="FZLTZHB--B51-0"/>
                <a:cs typeface="FZLTZHB--B51-0"/>
              </a:rPr>
              <a:t>1</a:t>
            </a:r>
            <a:r>
              <a:rPr sz="1800" b="1" spc="15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67" y="1494168"/>
            <a:ext cx="4036060" cy="253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10" dirty="0">
                <a:latin typeface="FZLTZHB--B51-0"/>
                <a:cs typeface="FZLTZHB--B51-0"/>
              </a:rPr>
              <a:t>p</a:t>
            </a:r>
            <a:r>
              <a:rPr sz="1800" b="1" spc="8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87350" algn="l"/>
              </a:tabLst>
            </a:pPr>
            <a:r>
              <a:rPr sz="1800" b="1" spc="-550" dirty="0">
                <a:latin typeface="FZLTZHB--B51-0"/>
                <a:cs typeface="FZLTZHB--B51-0"/>
              </a:rPr>
              <a:t>N	</a:t>
            </a:r>
            <a:r>
              <a:rPr sz="1800" b="1" spc="-215" dirty="0">
                <a:latin typeface="FZLTZHB--B51-0"/>
                <a:cs typeface="FZLTZHB--B51-0"/>
              </a:rPr>
              <a:t>=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140" dirty="0">
                <a:latin typeface="FZLTZHB--B51-0"/>
                <a:cs typeface="FZLTZHB--B51-0"/>
              </a:rPr>
              <a:t>100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160" dirty="0">
                <a:latin typeface="FZLTZHB--B51-0"/>
                <a:cs typeface="FZLTZHB--B51-0"/>
              </a:rPr>
              <a:t>k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spc="-7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800" b="1" spc="-7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800" b="1" spc="-5" dirty="0">
                <a:latin typeface="FZLTZHB--B51-0"/>
                <a:cs typeface="FZLTZHB--B51-0"/>
              </a:rPr>
              <a:t>(N</a:t>
            </a:r>
            <a:r>
              <a:rPr sz="1800" b="1" dirty="0">
                <a:latin typeface="FZLTZHB--B51-0"/>
                <a:cs typeface="FZLTZHB--B51-0"/>
              </a:rPr>
              <a:t>)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888365" marR="5080" indent="-376555">
              <a:lnSpc>
                <a:spcPct val="140000"/>
              </a:lnSpc>
            </a:pPr>
            <a:r>
              <a:rPr sz="1800" b="1" spc="-210" dirty="0">
                <a:latin typeface="FZLTZHB--B51-0"/>
                <a:cs typeface="FZLTZHB--B51-0"/>
              </a:rPr>
              <a:t>p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29" dirty="0">
                <a:latin typeface="FZLTZHB--B51-0"/>
                <a:cs typeface="FZLTZHB--B51-0"/>
              </a:rPr>
              <a:t>+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295" dirty="0">
                <a:latin typeface="FZLTZHB--B51-0"/>
                <a:cs typeface="FZLTZHB--B51-0"/>
              </a:rPr>
              <a:t>1</a:t>
            </a:r>
            <a:r>
              <a:rPr sz="1800" b="1" spc="175" dirty="0">
                <a:latin typeface="FZLTZHB--B51-0"/>
                <a:cs typeface="FZLTZHB--B51-0"/>
              </a:rPr>
              <a:t>/</a:t>
            </a:r>
            <a:r>
              <a:rPr sz="1800" b="1" spc="-355" dirty="0">
                <a:solidFill>
                  <a:srgbClr val="900090"/>
                </a:solidFill>
                <a:latin typeface="FZLTZHB--B51-0"/>
                <a:cs typeface="FZLTZHB--B51-0"/>
              </a:rPr>
              <a:t>pow</a:t>
            </a:r>
            <a:r>
              <a:rPr sz="1800" b="1" spc="135" dirty="0">
                <a:latin typeface="FZLTZHB--B51-0"/>
                <a:cs typeface="FZLTZHB--B51-0"/>
              </a:rPr>
              <a:t>(</a:t>
            </a:r>
            <a:r>
              <a:rPr sz="1800" b="1" spc="190" dirty="0">
                <a:latin typeface="FZLTZHB--B51-0"/>
                <a:cs typeface="FZLTZHB--B51-0"/>
              </a:rPr>
              <a:t>1</a:t>
            </a:r>
            <a:r>
              <a:rPr sz="1800" b="1" spc="5" dirty="0">
                <a:latin typeface="FZLTZHB--B51-0"/>
                <a:cs typeface="FZLTZHB--B51-0"/>
              </a:rPr>
              <a:t>6,</a:t>
            </a:r>
            <a:r>
              <a:rPr sz="1800" b="1" spc="20" dirty="0">
                <a:latin typeface="FZLTZHB--B51-0"/>
                <a:cs typeface="FZLTZHB--B51-0"/>
              </a:rPr>
              <a:t>k</a:t>
            </a:r>
            <a:r>
              <a:rPr sz="1800" b="1" spc="235" dirty="0">
                <a:latin typeface="FZLTZHB--B51-0"/>
                <a:cs typeface="FZLTZHB--B51-0"/>
              </a:rPr>
              <a:t>)*</a:t>
            </a:r>
            <a:r>
              <a:rPr sz="1800" b="1" spc="220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r>
              <a:rPr sz="1800" b="1" spc="37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4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25" dirty="0">
                <a:latin typeface="FZLTZHB--B51-0"/>
                <a:cs typeface="FZLTZHB--B51-0"/>
              </a:rPr>
              <a:t>k+1</a:t>
            </a:r>
            <a:r>
              <a:rPr sz="1800" b="1" spc="-1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815" dirty="0">
                <a:latin typeface="FZLTZHB--B51-0"/>
                <a:cs typeface="FZLTZHB--B51-0"/>
              </a:rPr>
              <a:t>–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80" dirty="0">
                <a:latin typeface="FZLTZHB--B51-0"/>
                <a:cs typeface="FZLTZHB--B51-0"/>
              </a:rPr>
              <a:t>2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100" dirty="0">
                <a:latin typeface="FZLTZHB--B51-0"/>
                <a:cs typeface="FZLTZHB--B51-0"/>
              </a:rPr>
              <a:t>k+4</a:t>
            </a:r>
            <a:r>
              <a:rPr sz="1800" b="1" spc="-60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>
              <a:latin typeface="FZLTZHB--B51-0"/>
              <a:cs typeface="FZLTZHB--B51-0"/>
            </a:endParaRPr>
          </a:p>
          <a:p>
            <a:pPr marL="12700" marR="92710" indent="875665">
              <a:lnSpc>
                <a:spcPct val="140000"/>
              </a:lnSpc>
            </a:pPr>
            <a:r>
              <a:rPr sz="1800" b="1" spc="50" dirty="0">
                <a:latin typeface="FZLTZHB--B51-0"/>
                <a:cs typeface="FZLTZHB--B51-0"/>
              </a:rPr>
              <a:t>1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95" dirty="0">
                <a:latin typeface="FZLTZHB--B51-0"/>
                <a:cs typeface="FZLTZHB--B51-0"/>
              </a:rPr>
              <a:t>k+5</a:t>
            </a:r>
            <a:r>
              <a:rPr sz="1800" b="1" spc="-5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815" dirty="0">
                <a:latin typeface="FZLTZHB--B51-0"/>
                <a:cs typeface="FZLTZHB--B51-0"/>
              </a:rPr>
              <a:t>–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50" dirty="0">
                <a:latin typeface="FZLTZHB--B51-0"/>
                <a:cs typeface="FZLTZHB--B51-0"/>
              </a:rPr>
              <a:t>1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15" dirty="0">
                <a:latin typeface="FZLTZHB--B51-0"/>
                <a:cs typeface="FZLTZHB--B51-0"/>
              </a:rPr>
              <a:t>k+6))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圆周率值是</a:t>
            </a:r>
            <a:r>
              <a:rPr sz="1800" spc="-7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8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95" dirty="0">
                <a:latin typeface="FZLTZHB--B51-0"/>
                <a:cs typeface="FZLTZHB--B51-0"/>
              </a:rPr>
              <a:t>.format(pi))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5140" y="2060881"/>
            <a:ext cx="768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94" dirty="0">
                <a:latin typeface="Times New Roman"/>
                <a:cs typeface="Times New Roman"/>
              </a:rPr>
              <a:t>𝜋𝜋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290" dirty="0">
                <a:latin typeface="Times New Roman"/>
                <a:cs typeface="Times New Roman"/>
              </a:rPr>
              <a:t>=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70" dirty="0">
                <a:latin typeface="Times New Roman"/>
                <a:cs typeface="Times New Roman"/>
              </a:rPr>
              <a:t>�</a:t>
            </a:r>
            <a:r>
              <a:rPr sz="1600" spc="25" dirty="0">
                <a:latin typeface="Times New Roman"/>
                <a:cs typeface="Times New Roman"/>
              </a:rPr>
              <a:t>[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5284" y="2196604"/>
            <a:ext cx="392493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ts val="1645"/>
              </a:lnSpc>
              <a:tabLst>
                <a:tab pos="836930" algn="l"/>
                <a:tab pos="1666239" algn="l"/>
                <a:tab pos="2496820" algn="l"/>
                <a:tab pos="3325495" algn="l"/>
              </a:tabLst>
            </a:pPr>
            <a:r>
              <a:rPr sz="1600" spc="80" dirty="0">
                <a:latin typeface="Times New Roman"/>
                <a:cs typeface="Times New Roman"/>
              </a:rPr>
              <a:t>16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spc="15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67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1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spc="15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52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4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52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5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spc="15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67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6</a:t>
            </a:r>
            <a:endParaRPr sz="2400" baseline="1736">
              <a:latin typeface="Times New Roman"/>
              <a:cs typeface="Times New Roman"/>
            </a:endParaRPr>
          </a:p>
          <a:p>
            <a:pPr marL="12700">
              <a:lnSpc>
                <a:spcPts val="1105"/>
              </a:lnSpc>
            </a:pPr>
            <a:r>
              <a:rPr sz="1150" spc="114" dirty="0">
                <a:latin typeface="Times New Roman"/>
                <a:cs typeface="Times New Roman"/>
              </a:rPr>
              <a:t>k</a:t>
            </a:r>
            <a:r>
              <a:rPr sz="1150" spc="195" dirty="0">
                <a:latin typeface="Times New Roman"/>
                <a:cs typeface="Times New Roman"/>
              </a:rPr>
              <a:t>=</a:t>
            </a:r>
            <a:r>
              <a:rPr sz="1150" spc="9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981" y="1801789"/>
            <a:ext cx="1625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4" dirty="0">
                <a:latin typeface="Times New Roman"/>
                <a:cs typeface="Times New Roman"/>
              </a:rPr>
              <a:t>∞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484" y="1906957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404" y="2184340"/>
            <a:ext cx="11239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83275" y="1914876"/>
            <a:ext cx="3274695" cy="516890"/>
          </a:xfrm>
          <a:custGeom>
            <a:avLst/>
            <a:gdLst/>
            <a:ahLst/>
            <a:cxnLst/>
            <a:rect l="l" t="t" r="r" b="b"/>
            <a:pathLst>
              <a:path w="3274695" h="516889">
                <a:moveTo>
                  <a:pt x="3185806" y="0"/>
                </a:moveTo>
                <a:lnTo>
                  <a:pt x="3186599" y="13280"/>
                </a:lnTo>
                <a:lnTo>
                  <a:pt x="3193337" y="21458"/>
                </a:lnTo>
                <a:lnTo>
                  <a:pt x="3199770" y="30376"/>
                </a:lnTo>
                <a:lnTo>
                  <a:pt x="3222748" y="74520"/>
                </a:lnTo>
                <a:lnTo>
                  <a:pt x="3237506" y="118032"/>
                </a:lnTo>
                <a:lnTo>
                  <a:pt x="3246825" y="162399"/>
                </a:lnTo>
                <a:lnTo>
                  <a:pt x="3252390" y="212628"/>
                </a:lnTo>
                <a:lnTo>
                  <a:pt x="3254084" y="255562"/>
                </a:lnTo>
                <a:lnTo>
                  <a:pt x="3254162" y="271442"/>
                </a:lnTo>
                <a:lnTo>
                  <a:pt x="3253781" y="284227"/>
                </a:lnTo>
                <a:lnTo>
                  <a:pt x="3250967" y="322802"/>
                </a:lnTo>
                <a:lnTo>
                  <a:pt x="3243289" y="372526"/>
                </a:lnTo>
                <a:lnTo>
                  <a:pt x="3229989" y="423378"/>
                </a:lnTo>
                <a:lnTo>
                  <a:pt x="3214607" y="461167"/>
                </a:lnTo>
                <a:lnTo>
                  <a:pt x="3188612" y="501347"/>
                </a:lnTo>
                <a:lnTo>
                  <a:pt x="3181158" y="509498"/>
                </a:lnTo>
                <a:lnTo>
                  <a:pt x="3193482" y="509827"/>
                </a:lnTo>
                <a:lnTo>
                  <a:pt x="3222290" y="473127"/>
                </a:lnTo>
                <a:lnTo>
                  <a:pt x="3240675" y="437109"/>
                </a:lnTo>
                <a:lnTo>
                  <a:pt x="3255243" y="396832"/>
                </a:lnTo>
                <a:lnTo>
                  <a:pt x="3266535" y="349138"/>
                </a:lnTo>
                <a:lnTo>
                  <a:pt x="3271756" y="311140"/>
                </a:lnTo>
                <a:lnTo>
                  <a:pt x="3274133" y="271072"/>
                </a:lnTo>
                <a:lnTo>
                  <a:pt x="3274287" y="257828"/>
                </a:lnTo>
                <a:lnTo>
                  <a:pt x="3274139" y="244849"/>
                </a:lnTo>
                <a:lnTo>
                  <a:pt x="3271913" y="206804"/>
                </a:lnTo>
                <a:lnTo>
                  <a:pt x="3264466" y="157242"/>
                </a:lnTo>
                <a:lnTo>
                  <a:pt x="3255213" y="120094"/>
                </a:lnTo>
                <a:lnTo>
                  <a:pt x="3241793" y="81469"/>
                </a:lnTo>
                <a:lnTo>
                  <a:pt x="3223507" y="45383"/>
                </a:lnTo>
                <a:lnTo>
                  <a:pt x="3194069" y="7601"/>
                </a:lnTo>
                <a:lnTo>
                  <a:pt x="3185806" y="0"/>
                </a:lnTo>
                <a:close/>
              </a:path>
              <a:path w="3274695" h="516889">
                <a:moveTo>
                  <a:pt x="88480" y="0"/>
                </a:moveTo>
                <a:lnTo>
                  <a:pt x="58688" y="33376"/>
                </a:lnTo>
                <a:lnTo>
                  <a:pt x="39346" y="66791"/>
                </a:lnTo>
                <a:lnTo>
                  <a:pt x="22487" y="108089"/>
                </a:lnTo>
                <a:lnTo>
                  <a:pt x="10011" y="154690"/>
                </a:lnTo>
                <a:lnTo>
                  <a:pt x="2502" y="204993"/>
                </a:lnTo>
                <a:lnTo>
                  <a:pt x="151" y="245638"/>
                </a:lnTo>
                <a:lnTo>
                  <a:pt x="0" y="259059"/>
                </a:lnTo>
                <a:lnTo>
                  <a:pt x="162" y="271795"/>
                </a:lnTo>
                <a:lnTo>
                  <a:pt x="3801" y="321685"/>
                </a:lnTo>
                <a:lnTo>
                  <a:pt x="12676" y="371151"/>
                </a:lnTo>
                <a:lnTo>
                  <a:pt x="23131" y="408984"/>
                </a:lnTo>
                <a:lnTo>
                  <a:pt x="38460" y="448266"/>
                </a:lnTo>
                <a:lnTo>
                  <a:pt x="57750" y="482185"/>
                </a:lnTo>
                <a:lnTo>
                  <a:pt x="88480" y="516826"/>
                </a:lnTo>
                <a:lnTo>
                  <a:pt x="87446" y="503388"/>
                </a:lnTo>
                <a:lnTo>
                  <a:pt x="80709" y="495191"/>
                </a:lnTo>
                <a:lnTo>
                  <a:pt x="74284" y="486239"/>
                </a:lnTo>
                <a:lnTo>
                  <a:pt x="51424" y="441912"/>
                </a:lnTo>
                <a:lnTo>
                  <a:pt x="36891" y="398348"/>
                </a:lnTo>
                <a:lnTo>
                  <a:pt x="27508" y="353458"/>
                </a:lnTo>
                <a:lnTo>
                  <a:pt x="21904" y="303337"/>
                </a:lnTo>
                <a:lnTo>
                  <a:pt x="20195" y="260902"/>
                </a:lnTo>
                <a:lnTo>
                  <a:pt x="20115" y="245179"/>
                </a:lnTo>
                <a:lnTo>
                  <a:pt x="20516" y="231544"/>
                </a:lnTo>
                <a:lnTo>
                  <a:pt x="23266" y="193020"/>
                </a:lnTo>
                <a:lnTo>
                  <a:pt x="30847" y="143463"/>
                </a:lnTo>
                <a:lnTo>
                  <a:pt x="43911" y="93934"/>
                </a:lnTo>
                <a:lnTo>
                  <a:pt x="59477" y="55924"/>
                </a:lnTo>
                <a:lnTo>
                  <a:pt x="85628" y="15634"/>
                </a:lnTo>
                <a:lnTo>
                  <a:pt x="93128" y="7416"/>
                </a:lnTo>
                <a:lnTo>
                  <a:pt x="88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2462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1518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2098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1154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05988" y="1906957"/>
            <a:ext cx="2626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1375" algn="l"/>
                <a:tab pos="1671955" algn="l"/>
                <a:tab pos="2501265" algn="l"/>
              </a:tabLst>
            </a:pPr>
            <a:r>
              <a:rPr sz="1600" spc="80" dirty="0">
                <a:latin typeface="Times New Roman"/>
                <a:cs typeface="Times New Roman"/>
              </a:rPr>
              <a:t>4	2	1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2251" y="2061003"/>
            <a:ext cx="1835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1375" algn="l"/>
                <a:tab pos="1670050" algn="l"/>
              </a:tabLst>
            </a:pPr>
            <a:r>
              <a:rPr sz="1600" spc="285" dirty="0">
                <a:latin typeface="Times New Roman"/>
                <a:cs typeface="Times New Roman"/>
              </a:rPr>
              <a:t>−	−	−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62492" y="2061003"/>
            <a:ext cx="965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0753" y="3132658"/>
            <a:ext cx="40303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6FF"/>
                </a:solidFill>
                <a:latin typeface="Heiti SC"/>
                <a:cs typeface="Heiti SC"/>
              </a:rPr>
              <a:t>圆周率值是</a:t>
            </a:r>
            <a:r>
              <a:rPr sz="2000" b="1" spc="-95" dirty="0">
                <a:solidFill>
                  <a:srgbClr val="0036FF"/>
                </a:solidFill>
                <a:latin typeface="Arial"/>
                <a:cs typeface="Arial"/>
              </a:rPr>
              <a:t>:</a:t>
            </a:r>
            <a:r>
              <a:rPr sz="2000" b="1" spc="20" dirty="0">
                <a:solidFill>
                  <a:srgbClr val="0036FF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36FF"/>
                </a:solidFill>
                <a:latin typeface="Arial"/>
                <a:cs typeface="Arial"/>
              </a:rPr>
              <a:t>3.</a:t>
            </a:r>
            <a:r>
              <a:rPr sz="2000" b="1" spc="120" dirty="0">
                <a:solidFill>
                  <a:srgbClr val="0036FF"/>
                </a:solidFill>
                <a:latin typeface="Arial"/>
                <a:cs typeface="Arial"/>
              </a:rPr>
              <a:t>141592653589793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6262" y="243687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1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759" y="2436114"/>
            <a:ext cx="1270" cy="285750"/>
          </a:xfrm>
          <a:custGeom>
            <a:avLst/>
            <a:gdLst/>
            <a:ahLst/>
            <a:cxnLst/>
            <a:rect l="l" t="t" r="r" b="b"/>
            <a:pathLst>
              <a:path w="1270" h="285750">
                <a:moveTo>
                  <a:pt x="1003" y="0"/>
                </a:moveTo>
                <a:lnTo>
                  <a:pt x="0" y="28569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6815">
              <a:lnSpc>
                <a:spcPct val="100000"/>
              </a:lnSpc>
            </a:pPr>
            <a:r>
              <a:rPr sz="32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r>
              <a:rPr sz="32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32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356" y="169697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顺序结构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356" y="261137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356" y="352577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3476" y="170992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3476" y="170936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3476" y="1709370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1951" y="170937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2714" y="1709166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39" h="1269">
                <a:moveTo>
                  <a:pt x="0" y="0"/>
                </a:moveTo>
                <a:lnTo>
                  <a:pt x="179997" y="96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0165" y="1474469"/>
            <a:ext cx="1381125" cy="475615"/>
          </a:xfrm>
          <a:custGeom>
            <a:avLst/>
            <a:gdLst/>
            <a:ahLst/>
            <a:cxnLst/>
            <a:rect l="l" t="t" r="r" b="b"/>
            <a:pathLst>
              <a:path w="1381125" h="475614">
                <a:moveTo>
                  <a:pt x="0" y="237743"/>
                </a:moveTo>
                <a:lnTo>
                  <a:pt x="690372" y="0"/>
                </a:lnTo>
                <a:lnTo>
                  <a:pt x="1380744" y="237743"/>
                </a:lnTo>
                <a:lnTo>
                  <a:pt x="690372" y="475487"/>
                </a:lnTo>
                <a:lnTo>
                  <a:pt x="0" y="237743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7377" y="2721133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63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3705" y="272033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7377" y="2720339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63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272033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6615" y="2719571"/>
            <a:ext cx="1768475" cy="2540"/>
          </a:xfrm>
          <a:custGeom>
            <a:avLst/>
            <a:gdLst/>
            <a:ahLst/>
            <a:cxnLst/>
            <a:rect l="l" t="t" r="r" b="b"/>
            <a:pathLst>
              <a:path w="1768475" h="2539">
                <a:moveTo>
                  <a:pt x="1767852" y="2324"/>
                </a:moveTo>
                <a:lnTo>
                  <a:pt x="0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9530" y="145541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9529" y="1454658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0670" y="159293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19498" y="1605964"/>
            <a:ext cx="518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条件</a:t>
            </a:r>
            <a:r>
              <a:rPr sz="1400" b="1" spc="55" dirty="0">
                <a:latin typeface="Heiti SC"/>
                <a:cs typeface="Heiti SC"/>
              </a:rPr>
              <a:t> </a:t>
            </a:r>
            <a:r>
              <a:rPr sz="1400" b="1" spc="-19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3324" y="1437491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3002" y="1754898"/>
            <a:ext cx="670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第</a:t>
            </a:r>
            <a:r>
              <a:rPr sz="1400" b="1" spc="80" dirty="0">
                <a:latin typeface="Arial"/>
                <a:cs typeface="Arial"/>
              </a:rPr>
              <a:t>1</a:t>
            </a:r>
            <a:r>
              <a:rPr sz="1400" b="1" dirty="0">
                <a:latin typeface="Heiti SC"/>
                <a:cs typeface="Heiti SC"/>
              </a:rPr>
              <a:t>步骤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95650" y="1686305"/>
            <a:ext cx="1127760" cy="325120"/>
          </a:xfrm>
          <a:custGeom>
            <a:avLst/>
            <a:gdLst/>
            <a:ahLst/>
            <a:cxnLst/>
            <a:rect l="l" t="t" r="r" b="b"/>
            <a:pathLst>
              <a:path w="1127760" h="325119">
                <a:moveTo>
                  <a:pt x="0" y="0"/>
                </a:moveTo>
                <a:lnTo>
                  <a:pt x="1127760" y="0"/>
                </a:lnTo>
                <a:lnTo>
                  <a:pt x="1127760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1054" y="202387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1053" y="2023110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22194" y="216138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33002" y="2315113"/>
            <a:ext cx="670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第</a:t>
            </a:r>
            <a:r>
              <a:rPr sz="1400" b="1" spc="80" dirty="0">
                <a:latin typeface="Arial"/>
                <a:cs typeface="Arial"/>
              </a:rPr>
              <a:t>2</a:t>
            </a:r>
            <a:r>
              <a:rPr sz="1400" b="1" dirty="0">
                <a:latin typeface="Heiti SC"/>
                <a:cs typeface="Heiti SC"/>
              </a:rPr>
              <a:t>步骤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95650" y="2247138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60" h="326389">
                <a:moveTo>
                  <a:pt x="0" y="0"/>
                </a:moveTo>
                <a:lnTo>
                  <a:pt x="1127760" y="0"/>
                </a:lnTo>
                <a:lnTo>
                  <a:pt x="1127760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1054" y="258013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1053" y="2579370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22194" y="271764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7286" y="1699260"/>
            <a:ext cx="0" cy="412115"/>
          </a:xfrm>
          <a:custGeom>
            <a:avLst/>
            <a:gdLst/>
            <a:ahLst/>
            <a:cxnLst/>
            <a:rect l="l" t="t" r="r" b="b"/>
            <a:pathLst>
              <a:path h="412114">
                <a:moveTo>
                  <a:pt x="0" y="0"/>
                </a:moveTo>
                <a:lnTo>
                  <a:pt x="0" y="411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7285" y="169849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20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8426" y="203379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65815" y="2180357"/>
            <a:ext cx="5162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选择</a:t>
            </a:r>
            <a:r>
              <a:rPr sz="1400" b="1" spc="4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53405" y="2111501"/>
            <a:ext cx="1127760" cy="325120"/>
          </a:xfrm>
          <a:custGeom>
            <a:avLst/>
            <a:gdLst/>
            <a:ahLst/>
            <a:cxnLst/>
            <a:rect l="l" t="t" r="r" b="b"/>
            <a:pathLst>
              <a:path w="1127760" h="325119">
                <a:moveTo>
                  <a:pt x="0" y="0"/>
                </a:moveTo>
                <a:lnTo>
                  <a:pt x="1127760" y="0"/>
                </a:lnTo>
                <a:lnTo>
                  <a:pt x="1127760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221462" y="2182850"/>
            <a:ext cx="5041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选择</a:t>
            </a:r>
            <a:r>
              <a:rPr sz="1400" b="1" spc="-5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01433" y="2116073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59" h="326389">
                <a:moveTo>
                  <a:pt x="0" y="0"/>
                </a:moveTo>
                <a:lnTo>
                  <a:pt x="1127759" y="0"/>
                </a:lnTo>
                <a:lnTo>
                  <a:pt x="1127759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84719" y="1709285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4719" y="170928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6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84719" y="170992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3195" y="170928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6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83957" y="1709171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40" h="1269">
                <a:moveTo>
                  <a:pt x="0" y="876"/>
                </a:moveTo>
                <a:lnTo>
                  <a:pt x="179997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5529" y="1699260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5">
                <a:moveTo>
                  <a:pt x="0" y="0"/>
                </a:moveTo>
                <a:lnTo>
                  <a:pt x="0" y="406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65314" y="1698498"/>
            <a:ext cx="635" cy="356235"/>
          </a:xfrm>
          <a:custGeom>
            <a:avLst/>
            <a:gdLst/>
            <a:ahLst/>
            <a:cxnLst/>
            <a:rect l="l" t="t" r="r" b="b"/>
            <a:pathLst>
              <a:path w="634" h="356235">
                <a:moveTo>
                  <a:pt x="0" y="0"/>
                </a:moveTo>
                <a:lnTo>
                  <a:pt x="381" y="356247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6808" y="20288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6"/>
                </a:moveTo>
                <a:lnTo>
                  <a:pt x="38938" y="77762"/>
                </a:lnTo>
                <a:lnTo>
                  <a:pt x="64782" y="25946"/>
                </a:lnTo>
                <a:lnTo>
                  <a:pt x="38887" y="25946"/>
                </a:lnTo>
                <a:lnTo>
                  <a:pt x="0" y="76"/>
                </a:lnTo>
                <a:close/>
              </a:path>
              <a:path w="78104" h="78105">
                <a:moveTo>
                  <a:pt x="77724" y="0"/>
                </a:moveTo>
                <a:lnTo>
                  <a:pt x="38887" y="25946"/>
                </a:lnTo>
                <a:lnTo>
                  <a:pt x="64782" y="25946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66076" y="2450589"/>
            <a:ext cx="1905" cy="281305"/>
          </a:xfrm>
          <a:custGeom>
            <a:avLst/>
            <a:gdLst/>
            <a:ahLst/>
            <a:cxnLst/>
            <a:rect l="l" t="t" r="r" b="b"/>
            <a:pathLst>
              <a:path w="1904" h="281305">
                <a:moveTo>
                  <a:pt x="0" y="280888"/>
                </a:moveTo>
                <a:lnTo>
                  <a:pt x="1524" y="280888"/>
                </a:lnTo>
                <a:lnTo>
                  <a:pt x="1524" y="0"/>
                </a:lnTo>
                <a:lnTo>
                  <a:pt x="0" y="0"/>
                </a:lnTo>
                <a:lnTo>
                  <a:pt x="0" y="28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53885" y="2449829"/>
            <a:ext cx="26034" cy="282575"/>
          </a:xfrm>
          <a:custGeom>
            <a:avLst/>
            <a:gdLst/>
            <a:ahLst/>
            <a:cxnLst/>
            <a:rect l="l" t="t" r="r" b="b"/>
            <a:pathLst>
              <a:path w="26034" h="282575">
                <a:moveTo>
                  <a:pt x="0" y="282409"/>
                </a:moveTo>
                <a:lnTo>
                  <a:pt x="25907" y="282409"/>
                </a:lnTo>
                <a:lnTo>
                  <a:pt x="25907" y="0"/>
                </a:lnTo>
                <a:lnTo>
                  <a:pt x="0" y="0"/>
                </a:lnTo>
                <a:lnTo>
                  <a:pt x="0" y="2824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0538" y="125729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90538" y="1256538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51678" y="139481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1" y="77724"/>
                </a:lnTo>
                <a:lnTo>
                  <a:pt x="64769" y="25908"/>
                </a:lnTo>
                <a:lnTo>
                  <a:pt x="38861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3" y="0"/>
                </a:moveTo>
                <a:lnTo>
                  <a:pt x="38861" y="25908"/>
                </a:lnTo>
                <a:lnTo>
                  <a:pt x="64769" y="2590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81202" y="1431963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87490" y="272643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7490" y="272567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48632" y="286395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1" y="77723"/>
                </a:lnTo>
                <a:lnTo>
                  <a:pt x="64769" y="25907"/>
                </a:lnTo>
                <a:lnTo>
                  <a:pt x="38861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3" y="0"/>
                </a:moveTo>
                <a:lnTo>
                  <a:pt x="38861" y="25907"/>
                </a:lnTo>
                <a:lnTo>
                  <a:pt x="64769" y="25907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55560" y="3774944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54608" y="3774185"/>
            <a:ext cx="1905" cy="321945"/>
          </a:xfrm>
          <a:custGeom>
            <a:avLst/>
            <a:gdLst/>
            <a:ahLst/>
            <a:cxnLst/>
            <a:rect l="l" t="t" r="r" b="b"/>
            <a:pathLst>
              <a:path w="1904" h="321945">
                <a:moveTo>
                  <a:pt x="1904" y="0"/>
                </a:moveTo>
                <a:lnTo>
                  <a:pt x="0" y="32164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7744" y="409651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7744" y="4095076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47744" y="409507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06650" y="4095071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4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46982" y="4082796"/>
            <a:ext cx="461009" cy="26034"/>
          </a:xfrm>
          <a:custGeom>
            <a:avLst/>
            <a:gdLst/>
            <a:ahLst/>
            <a:cxnLst/>
            <a:rect l="l" t="t" r="r" b="b"/>
            <a:pathLst>
              <a:path w="461010" h="26035">
                <a:moveTo>
                  <a:pt x="0" y="25996"/>
                </a:moveTo>
                <a:lnTo>
                  <a:pt x="460425" y="25996"/>
                </a:lnTo>
                <a:lnTo>
                  <a:pt x="460425" y="0"/>
                </a:lnTo>
                <a:lnTo>
                  <a:pt x="0" y="0"/>
                </a:lnTo>
                <a:lnTo>
                  <a:pt x="0" y="259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16373" y="3859529"/>
            <a:ext cx="1381125" cy="475615"/>
          </a:xfrm>
          <a:custGeom>
            <a:avLst/>
            <a:gdLst/>
            <a:ahLst/>
            <a:cxnLst/>
            <a:rect l="l" t="t" r="r" b="b"/>
            <a:pathLst>
              <a:path w="1381125" h="475614">
                <a:moveTo>
                  <a:pt x="0" y="237744"/>
                </a:moveTo>
                <a:lnTo>
                  <a:pt x="690372" y="0"/>
                </a:lnTo>
                <a:lnTo>
                  <a:pt x="1380744" y="237744"/>
                </a:lnTo>
                <a:lnTo>
                  <a:pt x="690372" y="475488"/>
                </a:lnTo>
                <a:lnTo>
                  <a:pt x="0" y="237744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934578" y="3990769"/>
            <a:ext cx="518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条件</a:t>
            </a:r>
            <a:r>
              <a:rPr sz="1400" b="1" spc="55" dirty="0">
                <a:latin typeface="Heiti SC"/>
                <a:cs typeface="Heiti SC"/>
              </a:rPr>
              <a:t> </a:t>
            </a:r>
            <a:r>
              <a:rPr sz="1400" b="1" spc="-19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86506" y="3944366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55364" y="3240023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5078" y="3227829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5364" y="3238501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8250" y="3238501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54602" y="3239261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2591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1289" y="320039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25908" y="38862"/>
                </a:ln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782614" y="3517267"/>
            <a:ext cx="5607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语句块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492246" y="3448050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60" h="326389">
                <a:moveTo>
                  <a:pt x="0" y="0"/>
                </a:moveTo>
                <a:lnTo>
                  <a:pt x="1127760" y="0"/>
                </a:lnTo>
                <a:lnTo>
                  <a:pt x="1127760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04174" y="3055618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0"/>
                </a:moveTo>
                <a:lnTo>
                  <a:pt x="0" y="800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02173" y="3054857"/>
            <a:ext cx="3810" cy="750570"/>
          </a:xfrm>
          <a:custGeom>
            <a:avLst/>
            <a:gdLst/>
            <a:ahLst/>
            <a:cxnLst/>
            <a:rect l="l" t="t" r="r" b="b"/>
            <a:pathLst>
              <a:path w="3810" h="750570">
                <a:moveTo>
                  <a:pt x="0" y="0"/>
                </a:moveTo>
                <a:lnTo>
                  <a:pt x="3746" y="75058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66931" y="377934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380"/>
                </a:moveTo>
                <a:lnTo>
                  <a:pt x="39242" y="77914"/>
                </a:lnTo>
                <a:lnTo>
                  <a:pt x="64834" y="26098"/>
                </a:lnTo>
                <a:lnTo>
                  <a:pt x="38988" y="26098"/>
                </a:lnTo>
                <a:lnTo>
                  <a:pt x="0" y="380"/>
                </a:lnTo>
                <a:close/>
              </a:path>
              <a:path w="78104" h="78104">
                <a:moveTo>
                  <a:pt x="77723" y="0"/>
                </a:moveTo>
                <a:lnTo>
                  <a:pt x="38988" y="26098"/>
                </a:lnTo>
                <a:lnTo>
                  <a:pt x="64834" y="2609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14365" y="433577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14364" y="433501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5505" y="447329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54602" y="3227070"/>
            <a:ext cx="1270" cy="222250"/>
          </a:xfrm>
          <a:custGeom>
            <a:avLst/>
            <a:gdLst/>
            <a:ahLst/>
            <a:cxnLst/>
            <a:rect l="l" t="t" r="r" b="b"/>
            <a:pathLst>
              <a:path w="1270" h="222250">
                <a:moveTo>
                  <a:pt x="0" y="0"/>
                </a:moveTo>
                <a:lnTo>
                  <a:pt x="952" y="22166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97135" y="431708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实例讲解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4900" y="1496314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蒙特卡罗方法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6444" y="2211323"/>
            <a:ext cx="2627566" cy="25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196" y="2356104"/>
            <a:ext cx="2581171" cy="2310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230017"/>
            <a:ext cx="5902325" cy="466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solidFill>
                  <a:srgbClr val="DF0000"/>
                </a:solidFill>
                <a:latin typeface="FZLTZHB--B51-0"/>
                <a:cs typeface="FZLTZHB--B51-0"/>
              </a:rPr>
              <a:t>#CalPiV2.py</a:t>
            </a:r>
            <a:endParaRPr sz="1600">
              <a:latin typeface="FZLTZHB--B51-0"/>
              <a:cs typeface="FZLTZHB--B51-0"/>
            </a:endParaRPr>
          </a:p>
          <a:p>
            <a:pPr marL="12700" marR="2657475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200" dirty="0">
                <a:latin typeface="FZLTZHB--B51-0"/>
                <a:cs typeface="FZLTZHB--B51-0"/>
              </a:rPr>
              <a:t>rando</a:t>
            </a:r>
            <a:r>
              <a:rPr sz="1600" b="1" spc="-315" dirty="0">
                <a:latin typeface="FZLTZHB--B51-0"/>
                <a:cs typeface="FZLTZHB--B51-0"/>
              </a:rPr>
              <a:t>m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por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200" dirty="0">
                <a:latin typeface="FZLTZHB--B51-0"/>
                <a:cs typeface="FZLTZHB--B51-0"/>
              </a:rPr>
              <a:t>random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50" dirty="0">
                <a:latin typeface="FZLTZHB--B51-0"/>
                <a:cs typeface="FZLTZHB--B51-0"/>
              </a:rPr>
              <a:t>time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70" dirty="0">
                <a:latin typeface="FZLTZHB--B51-0"/>
                <a:cs typeface="FZLTZHB--B51-0"/>
              </a:rPr>
              <a:t>perf_count</a:t>
            </a:r>
            <a:r>
              <a:rPr sz="1600" b="1" spc="-90" dirty="0">
                <a:latin typeface="FZLTZHB--B51-0"/>
                <a:cs typeface="FZLTZHB--B51-0"/>
              </a:rPr>
              <a:t>e</a:t>
            </a:r>
            <a:r>
              <a:rPr sz="1600" b="1" spc="185" dirty="0">
                <a:latin typeface="FZLTZHB--B51-0"/>
                <a:cs typeface="FZLTZHB--B51-0"/>
              </a:rPr>
              <a:t>r</a:t>
            </a:r>
            <a:r>
              <a:rPr sz="1600" b="1" spc="120" dirty="0">
                <a:latin typeface="FZLTZHB--B51-0"/>
                <a:cs typeface="FZLTZHB--B51-0"/>
              </a:rPr>
              <a:t> </a:t>
            </a:r>
            <a:r>
              <a:rPr sz="1600" b="1" spc="-380" dirty="0">
                <a:latin typeface="FZLTZHB--B51-0"/>
                <a:cs typeface="FZLTZHB--B51-0"/>
              </a:rPr>
              <a:t>DART</a:t>
            </a:r>
            <a:r>
              <a:rPr sz="1600" b="1" spc="-36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75" dirty="0">
                <a:latin typeface="FZLTZHB--B51-0"/>
                <a:cs typeface="FZLTZHB--B51-0"/>
              </a:rPr>
              <a:t>1000*1</a:t>
            </a:r>
            <a:r>
              <a:rPr sz="1600" b="1" spc="-204" dirty="0">
                <a:latin typeface="FZLTZHB--B51-0"/>
                <a:cs typeface="FZLTZHB--B51-0"/>
              </a:rPr>
              <a:t>000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0.0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0" dirty="0">
                <a:latin typeface="FZLTZHB--B51-0"/>
                <a:cs typeface="FZLTZHB--B51-0"/>
              </a:rPr>
              <a:t>star</a:t>
            </a:r>
            <a:r>
              <a:rPr sz="1600" b="1" spc="7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45" dirty="0">
                <a:latin typeface="FZLTZHB--B51-0"/>
                <a:cs typeface="FZLTZHB--B51-0"/>
              </a:rPr>
              <a:t>perf_</a:t>
            </a:r>
            <a:r>
              <a:rPr sz="1600" b="1" spc="-60" dirty="0">
                <a:latin typeface="FZLTZHB--B51-0"/>
                <a:cs typeface="FZLTZHB--B51-0"/>
              </a:rPr>
              <a:t>c</a:t>
            </a:r>
            <a:r>
              <a:rPr sz="1600" b="1" spc="-55" dirty="0">
                <a:latin typeface="FZLTZHB--B51-0"/>
                <a:cs typeface="FZLTZHB--B51-0"/>
              </a:rPr>
              <a:t>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endParaRPr sz="1600">
              <a:latin typeface="FZLTZHB--B51-0"/>
              <a:cs typeface="FZLTZHB--B51-0"/>
            </a:endParaRPr>
          </a:p>
          <a:p>
            <a:pPr marL="457200" marR="2657475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600" b="1" spc="45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6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600" b="1" spc="-13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600" b="1" spc="229" dirty="0">
                <a:latin typeface="FZLTZHB--B51-0"/>
                <a:cs typeface="FZLTZHB--B51-0"/>
              </a:rPr>
              <a:t>(1</a:t>
            </a:r>
            <a:r>
              <a:rPr sz="1600" b="1" spc="16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DARTS+1):</a:t>
            </a:r>
            <a:r>
              <a:rPr sz="1600" b="1" spc="-75" dirty="0">
                <a:latin typeface="FZLTZHB--B51-0"/>
                <a:cs typeface="FZLTZHB--B51-0"/>
              </a:rPr>
              <a:t> </a:t>
            </a:r>
            <a:r>
              <a:rPr sz="1600" b="1" spc="150" dirty="0">
                <a:latin typeface="FZLTZHB--B51-0"/>
                <a:cs typeface="FZLTZHB--B51-0"/>
              </a:rPr>
              <a:t>x</a:t>
            </a:r>
            <a:r>
              <a:rPr sz="1600" b="1" spc="8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65" dirty="0">
                <a:latin typeface="FZLTZHB--B51-0"/>
                <a:cs typeface="FZLTZHB--B51-0"/>
              </a:rPr>
              <a:t>ra</a:t>
            </a:r>
            <a:r>
              <a:rPr sz="1600" b="1" spc="-90" dirty="0">
                <a:latin typeface="FZLTZHB--B51-0"/>
                <a:cs typeface="FZLTZHB--B51-0"/>
              </a:rPr>
              <a:t>n</a:t>
            </a:r>
            <a:r>
              <a:rPr sz="1600" b="1" spc="-50" dirty="0">
                <a:latin typeface="FZLTZHB--B51-0"/>
                <a:cs typeface="FZLTZHB--B51-0"/>
              </a:rPr>
              <a:t>dom()</a:t>
            </a:r>
            <a:r>
              <a:rPr sz="1600" b="1" spc="-2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65" dirty="0">
                <a:latin typeface="FZLTZHB--B51-0"/>
                <a:cs typeface="FZLTZHB--B51-0"/>
              </a:rPr>
              <a:t>random</a:t>
            </a:r>
            <a:r>
              <a:rPr sz="1600" b="1" spc="-110" dirty="0">
                <a:latin typeface="FZLTZHB--B51-0"/>
                <a:cs typeface="FZLTZHB--B51-0"/>
              </a:rPr>
              <a:t>(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  <a:p>
            <a:pPr marL="457200">
              <a:lnSpc>
                <a:spcPct val="100000"/>
              </a:lnSpc>
              <a:spcBef>
                <a:spcPts val="765"/>
              </a:spcBef>
            </a:pP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85" dirty="0">
                <a:solidFill>
                  <a:srgbClr val="900090"/>
                </a:solidFill>
                <a:latin typeface="FZLTZHB--B51-0"/>
                <a:cs typeface="FZLTZHB--B51-0"/>
              </a:rPr>
              <a:t>po</a:t>
            </a:r>
            <a:r>
              <a:rPr sz="1600" b="1" spc="-39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600" b="1" spc="40" dirty="0">
                <a:latin typeface="FZLTZHB--B51-0"/>
                <a:cs typeface="FZLTZHB--B51-0"/>
              </a:rPr>
              <a:t>(</a:t>
            </a:r>
            <a:r>
              <a:rPr sz="1600" b="1" spc="75" dirty="0">
                <a:latin typeface="FZLTZHB--B51-0"/>
                <a:cs typeface="FZLTZHB--B51-0"/>
              </a:rPr>
              <a:t>x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2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2</a:t>
            </a:r>
            <a:r>
              <a:rPr sz="1600" b="1" spc="6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5" dirty="0">
                <a:latin typeface="FZLTZHB--B51-0"/>
                <a:cs typeface="FZLTZHB--B51-0"/>
              </a:rPr>
              <a:t>0.5)</a:t>
            </a:r>
            <a:endParaRPr sz="1600">
              <a:latin typeface="FZLTZHB--B51-0"/>
              <a:cs typeface="FZLTZHB--B51-0"/>
            </a:endParaRPr>
          </a:p>
          <a:p>
            <a:pPr marL="902335" marR="3323590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20" dirty="0">
                <a:latin typeface="FZLTZHB--B51-0"/>
                <a:cs typeface="FZLTZHB--B51-0"/>
              </a:rPr>
              <a:t>&lt;</a:t>
            </a:r>
            <a:r>
              <a:rPr sz="1600" b="1" spc="-204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1.0:</a:t>
            </a:r>
            <a:r>
              <a:rPr sz="1600" b="1" spc="70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 marR="2397125">
              <a:lnSpc>
                <a:spcPct val="140000"/>
              </a:lnSpc>
            </a:pPr>
            <a:r>
              <a:rPr sz="1600" b="1" spc="185" dirty="0">
                <a:latin typeface="FZLTZHB--B51-0"/>
                <a:cs typeface="FZLTZHB--B51-0"/>
              </a:rPr>
              <a:t>p</a:t>
            </a:r>
            <a:r>
              <a:rPr sz="1600" b="1" spc="7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00" dirty="0">
                <a:latin typeface="FZLTZHB--B51-0"/>
                <a:cs typeface="FZLTZHB--B51-0"/>
              </a:rPr>
              <a:t>4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(hit</a:t>
            </a:r>
            <a:r>
              <a:rPr sz="1600" b="1" spc="165" dirty="0">
                <a:latin typeface="FZLTZHB--B51-0"/>
                <a:cs typeface="FZLTZHB--B51-0"/>
              </a:rPr>
              <a:t>s</a:t>
            </a:r>
            <a:r>
              <a:rPr sz="1600" b="1" spc="-185" dirty="0">
                <a:latin typeface="FZLTZHB--B51-0"/>
                <a:cs typeface="FZLTZHB--B51-0"/>
              </a:rPr>
              <a:t>/DARTS)</a:t>
            </a:r>
            <a:r>
              <a:rPr sz="1600" b="1" spc="-80" dirty="0">
                <a:latin typeface="FZLTZHB--B51-0"/>
                <a:cs typeface="FZLTZHB--B51-0"/>
              </a:rPr>
              <a:t> </a:t>
            </a: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圆周率值是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80" dirty="0">
                <a:latin typeface="FZLTZHB--B51-0"/>
                <a:cs typeface="FZLTZHB--B51-0"/>
              </a:rPr>
              <a:t>.format(pi))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运行时间是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6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:.5</a:t>
            </a:r>
            <a:r>
              <a:rPr sz="1600" spc="70" dirty="0">
                <a:solidFill>
                  <a:srgbClr val="1DB41D"/>
                </a:solidFill>
                <a:latin typeface="Microsoft Sans Serif"/>
                <a:cs typeface="Microsoft Sans Serif"/>
              </a:rPr>
              <a:t>f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s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30" dirty="0">
                <a:latin typeface="FZLTZHB--B51-0"/>
                <a:cs typeface="FZLTZHB--B51-0"/>
              </a:rPr>
              <a:t>.format(</a:t>
            </a:r>
            <a:r>
              <a:rPr sz="1600" b="1" spc="-50" dirty="0">
                <a:latin typeface="FZLTZHB--B51-0"/>
                <a:cs typeface="FZLTZHB--B51-0"/>
              </a:rPr>
              <a:t>perf_counter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r>
              <a:rPr sz="1600" b="1" spc="-225" dirty="0">
                <a:latin typeface="FZLTZHB--B51-0"/>
                <a:cs typeface="FZLTZHB--B51-0"/>
              </a:rPr>
              <a:t>-</a:t>
            </a:r>
            <a:r>
              <a:rPr sz="1600" b="1" spc="130" dirty="0">
                <a:latin typeface="FZLTZHB--B51-0"/>
                <a:cs typeface="FZLTZHB--B51-0"/>
              </a:rPr>
              <a:t>start))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5771" y="1271016"/>
            <a:ext cx="2594013" cy="2513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1987" y="2400112"/>
            <a:ext cx="53517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准备好电脑，与老师一起编码吧！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圆周率的计算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126492"/>
            <a:ext cx="8028940" cy="4806950"/>
          </a:xfrm>
          <a:custGeom>
            <a:avLst/>
            <a:gdLst/>
            <a:ahLst/>
            <a:cxnLst/>
            <a:rect l="l" t="t" r="r" b="b"/>
            <a:pathLst>
              <a:path w="8028940" h="4806950">
                <a:moveTo>
                  <a:pt x="0" y="0"/>
                </a:moveTo>
                <a:lnTo>
                  <a:pt x="8028432" y="0"/>
                </a:lnTo>
                <a:lnTo>
                  <a:pt x="8028432" y="4806696"/>
                </a:lnTo>
                <a:lnTo>
                  <a:pt x="0" y="480669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291" y="232417"/>
            <a:ext cx="4028440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solidFill>
                  <a:srgbClr val="DF0000"/>
                </a:solidFill>
                <a:latin typeface="FZLTZHB--B51-0"/>
                <a:cs typeface="FZLTZHB--B51-0"/>
              </a:rPr>
              <a:t>#CalPiV2.py</a:t>
            </a:r>
            <a:endParaRPr sz="1600">
              <a:latin typeface="FZLTZHB--B51-0"/>
              <a:cs typeface="FZLTZHB--B51-0"/>
            </a:endParaRPr>
          </a:p>
          <a:p>
            <a:pPr marL="12700" marR="783590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200" dirty="0">
                <a:latin typeface="FZLTZHB--B51-0"/>
                <a:cs typeface="FZLTZHB--B51-0"/>
              </a:rPr>
              <a:t>rando</a:t>
            </a:r>
            <a:r>
              <a:rPr sz="1600" b="1" spc="-315" dirty="0">
                <a:latin typeface="FZLTZHB--B51-0"/>
                <a:cs typeface="FZLTZHB--B51-0"/>
              </a:rPr>
              <a:t>m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por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200" dirty="0">
                <a:latin typeface="FZLTZHB--B51-0"/>
                <a:cs typeface="FZLTZHB--B51-0"/>
              </a:rPr>
              <a:t>random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50" dirty="0">
                <a:latin typeface="FZLTZHB--B51-0"/>
                <a:cs typeface="FZLTZHB--B51-0"/>
              </a:rPr>
              <a:t>time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70" dirty="0">
                <a:latin typeface="FZLTZHB--B51-0"/>
                <a:cs typeface="FZLTZHB--B51-0"/>
              </a:rPr>
              <a:t>perf_count</a:t>
            </a:r>
            <a:r>
              <a:rPr sz="1600" b="1" spc="-90" dirty="0">
                <a:latin typeface="FZLTZHB--B51-0"/>
                <a:cs typeface="FZLTZHB--B51-0"/>
              </a:rPr>
              <a:t>e</a:t>
            </a:r>
            <a:r>
              <a:rPr sz="1600" b="1" spc="185" dirty="0">
                <a:latin typeface="FZLTZHB--B51-0"/>
                <a:cs typeface="FZLTZHB--B51-0"/>
              </a:rPr>
              <a:t>r</a:t>
            </a:r>
            <a:r>
              <a:rPr sz="1600" b="1" spc="120" dirty="0">
                <a:latin typeface="FZLTZHB--B51-0"/>
                <a:cs typeface="FZLTZHB--B51-0"/>
              </a:rPr>
              <a:t> </a:t>
            </a:r>
            <a:r>
              <a:rPr sz="1600" b="1" spc="-380" dirty="0">
                <a:latin typeface="FZLTZHB--B51-0"/>
                <a:cs typeface="FZLTZHB--B51-0"/>
              </a:rPr>
              <a:t>DART</a:t>
            </a:r>
            <a:r>
              <a:rPr sz="1600" b="1" spc="-36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75" dirty="0">
                <a:latin typeface="FZLTZHB--B51-0"/>
                <a:cs typeface="FZLTZHB--B51-0"/>
              </a:rPr>
              <a:t>1000*1</a:t>
            </a:r>
            <a:r>
              <a:rPr sz="1600" b="1" spc="-204" dirty="0">
                <a:latin typeface="FZLTZHB--B51-0"/>
                <a:cs typeface="FZLTZHB--B51-0"/>
              </a:rPr>
              <a:t>000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0.0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0" dirty="0">
                <a:latin typeface="FZLTZHB--B51-0"/>
                <a:cs typeface="FZLTZHB--B51-0"/>
              </a:rPr>
              <a:t>star</a:t>
            </a:r>
            <a:r>
              <a:rPr sz="1600" b="1" spc="7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45" dirty="0">
                <a:latin typeface="FZLTZHB--B51-0"/>
                <a:cs typeface="FZLTZHB--B51-0"/>
              </a:rPr>
              <a:t>perf_</a:t>
            </a:r>
            <a:r>
              <a:rPr sz="1600" b="1" spc="-60" dirty="0">
                <a:latin typeface="FZLTZHB--B51-0"/>
                <a:cs typeface="FZLTZHB--B51-0"/>
              </a:rPr>
              <a:t>c</a:t>
            </a:r>
            <a:r>
              <a:rPr sz="1600" b="1" spc="-55" dirty="0">
                <a:latin typeface="FZLTZHB--B51-0"/>
                <a:cs typeface="FZLTZHB--B51-0"/>
              </a:rPr>
              <a:t>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endParaRPr sz="1600">
              <a:latin typeface="FZLTZHB--B51-0"/>
              <a:cs typeface="FZLTZHB--B51-0"/>
            </a:endParaRPr>
          </a:p>
          <a:p>
            <a:pPr marL="457200" marR="784225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600" b="1" spc="45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6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600" b="1" spc="-13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600" b="1" spc="229" dirty="0">
                <a:latin typeface="FZLTZHB--B51-0"/>
                <a:cs typeface="FZLTZHB--B51-0"/>
              </a:rPr>
              <a:t>(1</a:t>
            </a:r>
            <a:r>
              <a:rPr sz="1600" b="1" spc="16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DARTS+1):</a:t>
            </a:r>
            <a:r>
              <a:rPr sz="1600" b="1" spc="-75" dirty="0">
                <a:latin typeface="FZLTZHB--B51-0"/>
                <a:cs typeface="FZLTZHB--B51-0"/>
              </a:rPr>
              <a:t> </a:t>
            </a:r>
            <a:r>
              <a:rPr sz="1600" b="1" spc="150" dirty="0">
                <a:latin typeface="FZLTZHB--B51-0"/>
                <a:cs typeface="FZLTZHB--B51-0"/>
              </a:rPr>
              <a:t>x</a:t>
            </a:r>
            <a:r>
              <a:rPr sz="1600" b="1" spc="8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65" dirty="0">
                <a:latin typeface="FZLTZHB--B51-0"/>
                <a:cs typeface="FZLTZHB--B51-0"/>
              </a:rPr>
              <a:t>ra</a:t>
            </a:r>
            <a:r>
              <a:rPr sz="1600" b="1" spc="-90" dirty="0">
                <a:latin typeface="FZLTZHB--B51-0"/>
                <a:cs typeface="FZLTZHB--B51-0"/>
              </a:rPr>
              <a:t>n</a:t>
            </a:r>
            <a:r>
              <a:rPr sz="1600" b="1" spc="-50" dirty="0">
                <a:latin typeface="FZLTZHB--B51-0"/>
                <a:cs typeface="FZLTZHB--B51-0"/>
              </a:rPr>
              <a:t>dom()</a:t>
            </a:r>
            <a:r>
              <a:rPr sz="1600" b="1" spc="-2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65" dirty="0">
                <a:latin typeface="FZLTZHB--B51-0"/>
                <a:cs typeface="FZLTZHB--B51-0"/>
              </a:rPr>
              <a:t>random</a:t>
            </a:r>
            <a:r>
              <a:rPr sz="1600" b="1" spc="-110" dirty="0">
                <a:latin typeface="FZLTZHB--B51-0"/>
                <a:cs typeface="FZLTZHB--B51-0"/>
              </a:rPr>
              <a:t>(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  <a:p>
            <a:pPr marL="457200">
              <a:lnSpc>
                <a:spcPct val="100000"/>
              </a:lnSpc>
              <a:spcBef>
                <a:spcPts val="765"/>
              </a:spcBef>
            </a:pP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85" dirty="0">
                <a:solidFill>
                  <a:srgbClr val="900090"/>
                </a:solidFill>
                <a:latin typeface="FZLTZHB--B51-0"/>
                <a:cs typeface="FZLTZHB--B51-0"/>
              </a:rPr>
              <a:t>po</a:t>
            </a:r>
            <a:r>
              <a:rPr sz="1600" b="1" spc="-39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600" b="1" spc="40" dirty="0">
                <a:latin typeface="FZLTZHB--B51-0"/>
                <a:cs typeface="FZLTZHB--B51-0"/>
              </a:rPr>
              <a:t>(</a:t>
            </a:r>
            <a:r>
              <a:rPr sz="1600" b="1" spc="75" dirty="0">
                <a:latin typeface="FZLTZHB--B51-0"/>
                <a:cs typeface="FZLTZHB--B51-0"/>
              </a:rPr>
              <a:t>x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2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2</a:t>
            </a:r>
            <a:r>
              <a:rPr sz="1600" b="1" spc="6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5" dirty="0">
                <a:latin typeface="FZLTZHB--B51-0"/>
                <a:cs typeface="FZLTZHB--B51-0"/>
              </a:rPr>
              <a:t>0.5)</a:t>
            </a:r>
            <a:endParaRPr sz="1600">
              <a:latin typeface="FZLTZHB--B51-0"/>
              <a:cs typeface="FZLTZHB--B51-0"/>
            </a:endParaRPr>
          </a:p>
          <a:p>
            <a:pPr marL="902335" marR="1449705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20" dirty="0">
                <a:latin typeface="FZLTZHB--B51-0"/>
                <a:cs typeface="FZLTZHB--B51-0"/>
              </a:rPr>
              <a:t>&lt;</a:t>
            </a:r>
            <a:r>
              <a:rPr sz="1600" b="1" spc="-204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1.0:</a:t>
            </a:r>
            <a:r>
              <a:rPr sz="1600" b="1" spc="70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 marR="523240">
              <a:lnSpc>
                <a:spcPct val="140000"/>
              </a:lnSpc>
            </a:pPr>
            <a:r>
              <a:rPr sz="1600" b="1" spc="185" dirty="0">
                <a:latin typeface="FZLTZHB--B51-0"/>
                <a:cs typeface="FZLTZHB--B51-0"/>
              </a:rPr>
              <a:t>p</a:t>
            </a:r>
            <a:r>
              <a:rPr sz="1600" b="1" spc="7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00" dirty="0">
                <a:latin typeface="FZLTZHB--B51-0"/>
                <a:cs typeface="FZLTZHB--B51-0"/>
              </a:rPr>
              <a:t>4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(hit</a:t>
            </a:r>
            <a:r>
              <a:rPr sz="1600" b="1" spc="165" dirty="0">
                <a:latin typeface="FZLTZHB--B51-0"/>
                <a:cs typeface="FZLTZHB--B51-0"/>
              </a:rPr>
              <a:t>s</a:t>
            </a:r>
            <a:r>
              <a:rPr sz="1600" b="1" spc="-185" dirty="0">
                <a:latin typeface="FZLTZHB--B51-0"/>
                <a:cs typeface="FZLTZHB--B51-0"/>
              </a:rPr>
              <a:t>/DARTS)</a:t>
            </a:r>
            <a:r>
              <a:rPr sz="1600" b="1" spc="-80" dirty="0">
                <a:latin typeface="FZLTZHB--B51-0"/>
                <a:cs typeface="FZLTZHB--B51-0"/>
              </a:rPr>
              <a:t> </a:t>
            </a: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圆周率值是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80" dirty="0">
                <a:latin typeface="FZLTZHB--B51-0"/>
                <a:cs typeface="FZLTZHB--B51-0"/>
              </a:rPr>
              <a:t>.format(pi))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1" y="4657786"/>
            <a:ext cx="59023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运行时间是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6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:.5</a:t>
            </a:r>
            <a:r>
              <a:rPr sz="1600" spc="70" dirty="0">
                <a:solidFill>
                  <a:srgbClr val="1DB41D"/>
                </a:solidFill>
                <a:latin typeface="Microsoft Sans Serif"/>
                <a:cs typeface="Microsoft Sans Serif"/>
              </a:rPr>
              <a:t>f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s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30" dirty="0">
                <a:latin typeface="FZLTZHB--B51-0"/>
                <a:cs typeface="FZLTZHB--B51-0"/>
              </a:rPr>
              <a:t>.format(</a:t>
            </a:r>
            <a:r>
              <a:rPr sz="1600" b="1" spc="-50" dirty="0">
                <a:latin typeface="FZLTZHB--B51-0"/>
                <a:cs typeface="FZLTZHB--B51-0"/>
              </a:rPr>
              <a:t>perf_counter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r>
              <a:rPr sz="1600" b="1" spc="-225" dirty="0">
                <a:latin typeface="FZLTZHB--B51-0"/>
                <a:cs typeface="FZLTZHB--B51-0"/>
              </a:rPr>
              <a:t>-</a:t>
            </a:r>
            <a:r>
              <a:rPr sz="1600" b="1" spc="130" dirty="0">
                <a:latin typeface="FZLTZHB--B51-0"/>
                <a:cs typeface="FZLTZHB--B51-0"/>
              </a:rPr>
              <a:t>start))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0803" y="1531620"/>
            <a:ext cx="1561596" cy="1511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3680" y="1992240"/>
            <a:ext cx="59563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dirty="0">
                <a:solidFill>
                  <a:srgbClr val="FF0000"/>
                </a:solidFill>
                <a:latin typeface="Palatino"/>
                <a:cs typeface="Palatino"/>
              </a:rPr>
              <a:t>π</a:t>
            </a:r>
            <a:endParaRPr sz="66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603177"/>
            <a:ext cx="664908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理解方法思维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数学思维：找到公式，利用公式求解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计算思维：抽象一种过程，用计算机自动化求解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1297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谁更准确？	（不好说</a:t>
            </a:r>
            <a:r>
              <a:rPr sz="2400" b="1" spc="-85" dirty="0">
                <a:latin typeface="Arial"/>
                <a:cs typeface="Arial"/>
              </a:rPr>
              <a:t>…</a:t>
            </a:r>
            <a:r>
              <a:rPr sz="2400" b="1" dirty="0">
                <a:latin typeface="Heiti SC"/>
                <a:cs typeface="Heiti SC"/>
              </a:rPr>
              <a:t>）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483" y="1603177"/>
            <a:ext cx="581660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程序运行时间分析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</a:t>
            </a:r>
            <a:r>
              <a:rPr sz="2400" b="1" dirty="0">
                <a:latin typeface="Heiti SC"/>
                <a:cs typeface="Heiti SC"/>
              </a:rPr>
              <a:t>库的计时方法获得程序运行时间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改变撒点数量，理解程序运行时间的分布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初步掌握简单的程序性能分析方法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682752"/>
            <a:ext cx="2470391" cy="2461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5099" y="2114076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243" y="3540236"/>
            <a:ext cx="603948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不求解圆周率，而是某个特定图形的面积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在工程计算中寻找蒙特卡罗方法的应用场景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403" y="808523"/>
            <a:ext cx="2269490" cy="2159635"/>
          </a:xfrm>
          <a:custGeom>
            <a:avLst/>
            <a:gdLst/>
            <a:ahLst/>
            <a:cxnLst/>
            <a:rect l="l" t="t" r="r" b="b"/>
            <a:pathLst>
              <a:path w="2269490" h="2159635">
                <a:moveTo>
                  <a:pt x="2156282" y="2159466"/>
                </a:moveTo>
                <a:lnTo>
                  <a:pt x="2173440" y="2045541"/>
                </a:lnTo>
                <a:lnTo>
                  <a:pt x="2190242" y="1931921"/>
                </a:lnTo>
                <a:lnTo>
                  <a:pt x="2206334" y="1818910"/>
                </a:lnTo>
                <a:lnTo>
                  <a:pt x="2221358" y="1706813"/>
                </a:lnTo>
                <a:lnTo>
                  <a:pt x="2234960" y="1595935"/>
                </a:lnTo>
                <a:lnTo>
                  <a:pt x="2246784" y="1486581"/>
                </a:lnTo>
                <a:lnTo>
                  <a:pt x="2256474" y="1379054"/>
                </a:lnTo>
                <a:lnTo>
                  <a:pt x="2263675" y="1273661"/>
                </a:lnTo>
                <a:lnTo>
                  <a:pt x="2268031" y="1170705"/>
                </a:lnTo>
                <a:lnTo>
                  <a:pt x="2269186" y="1070491"/>
                </a:lnTo>
                <a:lnTo>
                  <a:pt x="2266786" y="973323"/>
                </a:lnTo>
                <a:lnTo>
                  <a:pt x="2260473" y="879507"/>
                </a:lnTo>
                <a:lnTo>
                  <a:pt x="2249893" y="789348"/>
                </a:lnTo>
                <a:lnTo>
                  <a:pt x="2234690" y="703149"/>
                </a:lnTo>
                <a:lnTo>
                  <a:pt x="2214509" y="621215"/>
                </a:lnTo>
                <a:lnTo>
                  <a:pt x="2188993" y="543852"/>
                </a:lnTo>
                <a:lnTo>
                  <a:pt x="2157787" y="471363"/>
                </a:lnTo>
                <a:lnTo>
                  <a:pt x="2120536" y="404053"/>
                </a:lnTo>
                <a:lnTo>
                  <a:pt x="2076884" y="342228"/>
                </a:lnTo>
                <a:lnTo>
                  <a:pt x="2026475" y="286191"/>
                </a:lnTo>
                <a:lnTo>
                  <a:pt x="1969070" y="236146"/>
                </a:lnTo>
                <a:lnTo>
                  <a:pt x="1904909" y="191890"/>
                </a:lnTo>
                <a:lnTo>
                  <a:pt x="1834346" y="153118"/>
                </a:lnTo>
                <a:lnTo>
                  <a:pt x="1757738" y="119526"/>
                </a:lnTo>
                <a:lnTo>
                  <a:pt x="1675439" y="90808"/>
                </a:lnTo>
                <a:lnTo>
                  <a:pt x="1587807" y="66661"/>
                </a:lnTo>
                <a:lnTo>
                  <a:pt x="1495195" y="46779"/>
                </a:lnTo>
                <a:lnTo>
                  <a:pt x="1397961" y="30857"/>
                </a:lnTo>
                <a:lnTo>
                  <a:pt x="1296459" y="18592"/>
                </a:lnTo>
                <a:lnTo>
                  <a:pt x="1191045" y="9679"/>
                </a:lnTo>
                <a:lnTo>
                  <a:pt x="1082075" y="3812"/>
                </a:lnTo>
                <a:lnTo>
                  <a:pt x="969905" y="687"/>
                </a:lnTo>
                <a:lnTo>
                  <a:pt x="854890" y="0"/>
                </a:lnTo>
                <a:lnTo>
                  <a:pt x="737385" y="1445"/>
                </a:lnTo>
                <a:lnTo>
                  <a:pt x="617747" y="4718"/>
                </a:lnTo>
                <a:lnTo>
                  <a:pt x="496331" y="9515"/>
                </a:lnTo>
                <a:lnTo>
                  <a:pt x="373493" y="15531"/>
                </a:lnTo>
                <a:lnTo>
                  <a:pt x="249587" y="22460"/>
                </a:lnTo>
                <a:lnTo>
                  <a:pt x="124971" y="29999"/>
                </a:lnTo>
                <a:lnTo>
                  <a:pt x="0" y="37842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2053</Words>
  <Application>Microsoft Macintosh PowerPoint</Application>
  <PresentationFormat>全屏显示(16:9)</PresentationFormat>
  <Paragraphs>796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Arial Unicode MS</vt:lpstr>
      <vt:lpstr>FZLTZHB--B51-0</vt:lpstr>
      <vt:lpstr>Heiti SC</vt:lpstr>
      <vt:lpstr>Andale Mono</vt:lpstr>
      <vt:lpstr>Arial</vt:lpstr>
      <vt:lpstr>Calibri</vt:lpstr>
      <vt:lpstr>Courier New</vt:lpstr>
      <vt:lpstr>Menlo</vt:lpstr>
      <vt:lpstr>Microsoft Sans Serif</vt:lpstr>
      <vt:lpstr>Palatino</vt:lpstr>
      <vt:lpstr>Times New Roman</vt:lpstr>
      <vt:lpstr>Office Theme</vt:lpstr>
      <vt:lpstr>PowerPoint 演示文稿</vt:lpstr>
      <vt:lpstr>前课复习</vt:lpstr>
      <vt:lpstr>Python基本语法元素</vt:lpstr>
      <vt:lpstr>基本数据类型</vt:lpstr>
      <vt:lpstr>elif</vt:lpstr>
      <vt:lpstr>PowerPoint 演示文稿</vt:lpstr>
      <vt:lpstr>本课概要</vt:lpstr>
      <vt:lpstr>第4章 程序的控制结构</vt:lpstr>
      <vt:lpstr>"程序的控制结构"</vt:lpstr>
      <vt:lpstr>Python语言程序设计</vt:lpstr>
      <vt:lpstr>程序的分支结构</vt:lpstr>
      <vt:lpstr>条件判断及组合</vt:lpstr>
      <vt:lpstr>条件判断</vt:lpstr>
      <vt:lpstr>条件组合</vt:lpstr>
      <vt:lpstr>程序的异常处理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单元小结</vt:lpstr>
      <vt:lpstr>Python语言程序设计</vt:lpstr>
      <vt:lpstr>PowerPoint 演示文稿</vt:lpstr>
      <vt:lpstr>身体质量指数BMI</vt:lpstr>
      <vt:lpstr>身体质量指数BMI</vt:lpstr>
      <vt:lpstr>身体质量指数BMI</vt:lpstr>
      <vt:lpstr>身体质量指数BMI</vt:lpstr>
      <vt:lpstr>PowerPoint 演示文稿</vt:lpstr>
      <vt:lpstr>身体质量指标BMI</vt:lpstr>
      <vt:lpstr>身体质量指标BMI</vt:lpstr>
      <vt:lpstr>身体质量指标BMI</vt:lpstr>
      <vt:lpstr>PowerPoint 演示文稿</vt:lpstr>
      <vt:lpstr>PowerPoint 演示文稿</vt:lpstr>
      <vt:lpstr>PowerPoint 演示文稿</vt:lpstr>
      <vt:lpstr>举一反三</vt:lpstr>
      <vt:lpstr>Python语言程序设计</vt:lpstr>
      <vt:lpstr>单元开篇</vt:lpstr>
      <vt:lpstr>程序的循环结构</vt:lpstr>
      <vt:lpstr>遍历循环</vt:lpstr>
      <vt:lpstr>遍历循环</vt:lpstr>
      <vt:lpstr>遍历循环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</vt:lpstr>
      <vt:lpstr>无限循环</vt:lpstr>
      <vt:lpstr>无限循环</vt:lpstr>
      <vt:lpstr>无限循环的应用</vt:lpstr>
      <vt:lpstr>循环控制保留字</vt:lpstr>
      <vt:lpstr>循环控制保留字</vt:lpstr>
      <vt:lpstr>循环控制保留字</vt:lpstr>
      <vt:lpstr>循环控制保留字</vt:lpstr>
      <vt:lpstr>循环的高级用法</vt:lpstr>
      <vt:lpstr>循环的扩展</vt:lpstr>
      <vt:lpstr>循环的扩展</vt:lpstr>
      <vt:lpstr>循环的扩展</vt:lpstr>
      <vt:lpstr>单元小结</vt:lpstr>
      <vt:lpstr>程序的循环结构</vt:lpstr>
      <vt:lpstr>PowerPoint 演示文稿</vt:lpstr>
      <vt:lpstr>Python语言程序设计</vt:lpstr>
      <vt:lpstr>random库基本介绍</vt:lpstr>
      <vt:lpstr>random库概述</vt:lpstr>
      <vt:lpstr>random库概述</vt:lpstr>
      <vt:lpstr>基本随机数函数</vt:lpstr>
      <vt:lpstr>基本随机数函数</vt:lpstr>
      <vt:lpstr>基本随机数函数</vt:lpstr>
      <vt:lpstr>基本随机数函数</vt:lpstr>
      <vt:lpstr>扩展随机数函数</vt:lpstr>
      <vt:lpstr>扩展随机数函数</vt:lpstr>
      <vt:lpstr>扩展随机数函数</vt:lpstr>
      <vt:lpstr>扩展随机数函数</vt:lpstr>
      <vt:lpstr>扩展随机数函数</vt:lpstr>
      <vt:lpstr>随机数函数的使用</vt:lpstr>
      <vt:lpstr>PowerPoint 演示文稿</vt:lpstr>
      <vt:lpstr>Python语言程序设计</vt:lpstr>
      <vt:lpstr>PowerPoint 演示文稿</vt:lpstr>
      <vt:lpstr>"圆周率的计算"问题分析</vt:lpstr>
      <vt:lpstr>"圆周率的计算"问题分析</vt:lpstr>
      <vt:lpstr>PowerPoint 演示文稿</vt:lpstr>
      <vt:lpstr>"圆周率的计算"实例讲解</vt:lpstr>
      <vt:lpstr>#CalPiV1.py</vt:lpstr>
      <vt:lpstr>"圆周率的计算"实例讲解</vt:lpstr>
      <vt:lpstr>PowerPoint 演示文稿</vt:lpstr>
      <vt:lpstr>PowerPoint 演示文稿</vt:lpstr>
      <vt:lpstr>PowerPoint 演示文稿</vt:lpstr>
      <vt:lpstr>PowerPoint 演示文稿</vt:lpstr>
      <vt:lpstr>举一反三</vt:lpstr>
      <vt:lpstr>举一反三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8</cp:revision>
  <dcterms:created xsi:type="dcterms:W3CDTF">2020-09-17T17:09:32Z</dcterms:created>
  <dcterms:modified xsi:type="dcterms:W3CDTF">2020-10-05T08:04:53Z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