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28"/>
  </p:notesMasterIdLst>
  <p:sldIdLst>
    <p:sldId id="372" r:id="rId3"/>
    <p:sldId id="376" r:id="rId4"/>
    <p:sldId id="564" r:id="rId5"/>
    <p:sldId id="565" r:id="rId6"/>
    <p:sldId id="566" r:id="rId7"/>
    <p:sldId id="567" r:id="rId8"/>
    <p:sldId id="568" r:id="rId9"/>
    <p:sldId id="569" r:id="rId10"/>
    <p:sldId id="570" r:id="rId11"/>
    <p:sldId id="571" r:id="rId12"/>
    <p:sldId id="572" r:id="rId13"/>
    <p:sldId id="573" r:id="rId14"/>
    <p:sldId id="574" r:id="rId15"/>
    <p:sldId id="575" r:id="rId16"/>
    <p:sldId id="576" r:id="rId17"/>
    <p:sldId id="577" r:id="rId18"/>
    <p:sldId id="578" r:id="rId19"/>
    <p:sldId id="579" r:id="rId20"/>
    <p:sldId id="580" r:id="rId21"/>
    <p:sldId id="582" r:id="rId22"/>
    <p:sldId id="583" r:id="rId23"/>
    <p:sldId id="584" r:id="rId24"/>
    <p:sldId id="585" r:id="rId25"/>
    <p:sldId id="581" r:id="rId26"/>
    <p:sldId id="4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5"/>
    <p:restoredTop sz="76715"/>
  </p:normalViewPr>
  <p:slideViewPr>
    <p:cSldViewPr snapToGrid="0" snapToObjects="1">
      <p:cViewPr varScale="1">
        <p:scale>
          <a:sx n="118" d="100"/>
          <a:sy n="118" d="100"/>
        </p:scale>
        <p:origin x="135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3/24/23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an efficient hash representation of a potentially very large collection of data objects, a data structure called a Merkle tree7 is typically utilized. A Merkle tree is a binary hash tree whose leaf nodes are hashes of individual data objects. Each parent node in the tree stores a hash of its pair of children nodes, such that the root node hash provides a compact representation of the entire data collection. Figure 11-4 shows a representation of a simple Merkle tree.</a:t>
            </a:r>
          </a:p>
          <a:p>
            <a:endParaRPr lang="en-US" dirty="0"/>
          </a:p>
          <a:p>
            <a:r>
              <a:rPr lang="en-US" dirty="0"/>
              <a:t>Once a Merkle tree for a collection of objects has been constructed, it can be efficiently utilized to compare Merkle trees for each replica collection. Two nodes can exchange the root node hash, and if the root node values are equal, then the objects stored in the partitions are consistent. If they are not, the two child nodes of the root must be compared. One (or maybe both) of the child node hashes must be different as the root node hashes were different. The traversal and data exchange algorithm basically continues down the tree, following branches where hashes are not equal between replica trees, until leaf nodes are identified. Once identified, the stale data objects can be updated on the appropriate replica node.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16</a:t>
            </a:fld>
            <a:endParaRPr lang="en-US"/>
          </a:p>
        </p:txBody>
      </p:sp>
    </p:spTree>
    <p:extLst>
      <p:ext uri="{BB962C8B-B14F-4D97-AF65-F5344CB8AC3E}">
        <p14:creationId xmlns:p14="http://schemas.microsoft.com/office/powerpoint/2010/main" val="117068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consequence of this is when concurrent updates occur using last writer wins, updates will be silently discarded. Figure 11-5 depicts one scenario where updates are lost using a shared playlist as an example. Client 1 writes the first entry to the playlist, and this entry is subsequently read at some time later by both Client 1 and Client 2. Both clients then write a new entry to the playlist, but as Client 2’s update is timestamped later than Client 1’s, the updates made by Client 1 are lost.</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18</a:t>
            </a:fld>
            <a:endParaRPr lang="en-US"/>
          </a:p>
        </p:txBody>
      </p:sp>
    </p:spTree>
    <p:extLst>
      <p:ext uri="{BB962C8B-B14F-4D97-AF65-F5344CB8AC3E}">
        <p14:creationId xmlns:p14="http://schemas.microsoft.com/office/powerpoint/2010/main" val="554567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handle concurrent updates and not lose data, we need a way to identify and resolve conflicts. Each unique database object is stored along with a version number.</a:t>
            </a:r>
          </a:p>
          <a:p>
            <a:pPr marL="171450" indent="-171450">
              <a:buFontTx/>
              <a:buChar char="-"/>
            </a:pPr>
            <a:r>
              <a:rPr lang="en-US" dirty="0"/>
              <a:t>Reading and writing data from the database proceeds as follows:</a:t>
            </a:r>
          </a:p>
          <a:p>
            <a:pPr marL="628650" lvl="1" indent="-171450">
              <a:buFontTx/>
              <a:buChar char="-"/>
            </a:pPr>
            <a:r>
              <a:rPr lang="en-US" dirty="0"/>
              <a:t>When a client reads a database object, the object and its version are returned.</a:t>
            </a:r>
          </a:p>
          <a:p>
            <a:pPr marL="628650" lvl="1" indent="-171450">
              <a:buFontTx/>
              <a:buChar char="-"/>
            </a:pPr>
            <a:r>
              <a:rPr lang="en-US" dirty="0"/>
              <a:t>When a client updates a database object, it writes the new data values and the version of the object that was received from the previous read.</a:t>
            </a:r>
          </a:p>
          <a:p>
            <a:pPr marL="628650" lvl="1" indent="-171450">
              <a:buFontTx/>
              <a:buChar char="-"/>
            </a:pPr>
            <a:r>
              <a:rPr lang="en-US" dirty="0"/>
              <a:t>The database checks that the version in the write request is the same as the object’s version in the database, and if it is, it accepts the write and increments the version number.</a:t>
            </a:r>
          </a:p>
          <a:p>
            <a:pPr marL="628650" lvl="1" indent="-171450">
              <a:buFontTx/>
              <a:buChar char="-"/>
            </a:pPr>
            <a:r>
              <a:rPr lang="en-US" dirty="0"/>
              <a:t>If the version number accompanying a write does not match the database object version, a conflict has occurred, and the database must take remedial action to ensure data is not lost. </a:t>
            </a:r>
          </a:p>
          <a:p>
            <a:pPr marL="628650" lvl="1" indent="-171450">
              <a:buFontTx/>
              <a:buChar char="-"/>
            </a:pPr>
            <a:r>
              <a:rPr lang="en-US" dirty="0"/>
              <a:t>It may return an error to the client and make it reread the new version. Alternatively, it may store both updates and inform the client that a conflict has occurred.</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19</a:t>
            </a:fld>
            <a:endParaRPr lang="en-US"/>
          </a:p>
        </p:txBody>
      </p:sp>
    </p:spTree>
    <p:extLst>
      <p:ext uri="{BB962C8B-B14F-4D97-AF65-F5344CB8AC3E}">
        <p14:creationId xmlns:p14="http://schemas.microsoft.com/office/powerpoint/2010/main" val="1506531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multiple replicas, however, the situation is somewhat more complex. </a:t>
            </a:r>
          </a:p>
          <a:p>
            <a:pPr marL="171450" indent="-171450">
              <a:buFontTx/>
              <a:buChar char="-"/>
            </a:pPr>
            <a:r>
              <a:rPr lang="en-US" dirty="0"/>
              <a:t>As writes may be handled by any replica, we need to maintain the version number for each unique object and each replica.</a:t>
            </a:r>
          </a:p>
          <a:p>
            <a:pPr marL="171450" indent="-171450">
              <a:buFontTx/>
              <a:buChar char="-"/>
            </a:pPr>
            <a:r>
              <a:rPr lang="en-US" dirty="0"/>
              <a:t> Replicas maintain their own version as writes are processed, and also keep track of the versions of the other replicas it has seen. This creates what is known as a version vector.</a:t>
            </a:r>
          </a:p>
          <a:p>
            <a:pPr marL="171450" indent="-171450">
              <a:buFontTx/>
              <a:buChar char="-"/>
            </a:pPr>
            <a:r>
              <a:rPr lang="en-US" dirty="0"/>
              <a:t>When a replica accepts a write from a client, it updates its own version number and sends the update request along with its version vector to the other replicas.</a:t>
            </a:r>
          </a:p>
          <a:p>
            <a:pPr marL="171450" indent="-171450">
              <a:buFontTx/>
              <a:buChar char="-"/>
            </a:pPr>
            <a:r>
              <a:rPr lang="en-US" dirty="0"/>
              <a:t>The version vector is used by a replica to decide whether the update should be accepted or if siblings should be created.</a:t>
            </a:r>
          </a:p>
          <a:p>
            <a:pPr marL="171450" indent="-171450">
              <a:buFontTx/>
              <a:buChar char="-"/>
            </a:pPr>
            <a:r>
              <a:rPr lang="en-US" dirty="0"/>
              <a:t>The management of version vectors is the responsibility of the database. Database clients just need to present the latest version with updates and be able to handle conflicts when they occur</a:t>
            </a:r>
          </a:p>
        </p:txBody>
      </p:sp>
      <p:sp>
        <p:nvSpPr>
          <p:cNvPr id="4" name="Slide Number Placeholder 3"/>
          <p:cNvSpPr>
            <a:spLocks noGrp="1"/>
          </p:cNvSpPr>
          <p:nvPr>
            <p:ph type="sldNum" sz="quarter" idx="5"/>
          </p:nvPr>
        </p:nvSpPr>
        <p:spPr/>
        <p:txBody>
          <a:bodyPr/>
          <a:lstStyle/>
          <a:p>
            <a:fld id="{6C01410C-A9AF-3C4F-ACCD-6A8F1AFCAAB6}" type="slidenum">
              <a:rPr lang="en-US" smtClean="0"/>
              <a:t>20</a:t>
            </a:fld>
            <a:endParaRPr lang="en-US"/>
          </a:p>
        </p:txBody>
      </p:sp>
    </p:spTree>
    <p:extLst>
      <p:ext uri="{BB962C8B-B14F-4D97-AF65-F5344CB8AC3E}">
        <p14:creationId xmlns:p14="http://schemas.microsoft.com/office/powerpoint/2010/main" val="273301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e?</a:t>
            </a:r>
          </a:p>
        </p:txBody>
      </p:sp>
      <p:sp>
        <p:nvSpPr>
          <p:cNvPr id="4" name="Slide Number Placeholder 3"/>
          <p:cNvSpPr>
            <a:spLocks noGrp="1"/>
          </p:cNvSpPr>
          <p:nvPr>
            <p:ph type="sldNum" sz="quarter" idx="5"/>
          </p:nvPr>
        </p:nvSpPr>
        <p:spPr/>
        <p:txBody>
          <a:bodyPr/>
          <a:lstStyle/>
          <a:p>
            <a:fld id="{6C01410C-A9AF-3C4F-ACCD-6A8F1AFCAAB6}" type="slidenum">
              <a:rPr lang="en-US" smtClean="0"/>
              <a:t>21</a:t>
            </a:fld>
            <a:endParaRPr lang="en-US"/>
          </a:p>
        </p:txBody>
      </p:sp>
    </p:spTree>
    <p:extLst>
      <p:ext uri="{BB962C8B-B14F-4D97-AF65-F5344CB8AC3E}">
        <p14:creationId xmlns:p14="http://schemas.microsoft.com/office/powerpoint/2010/main" val="370427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vectors define an array of logical clocks, with one element for each database object replica. </a:t>
            </a:r>
          </a:p>
          <a:p>
            <a:endParaRPr lang="en-US" dirty="0"/>
          </a:p>
          <a:p>
            <a:r>
              <a:rPr lang="en-US" dirty="0"/>
              <a:t>r1, r2, r3 = [ [r1,0], [r2,0], [r3,0] ]</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22</a:t>
            </a:fld>
            <a:endParaRPr lang="en-US"/>
          </a:p>
        </p:txBody>
      </p:sp>
    </p:spTree>
    <p:extLst>
      <p:ext uri="{BB962C8B-B14F-4D97-AF65-F5344CB8AC3E}">
        <p14:creationId xmlns:p14="http://schemas.microsoft.com/office/powerpoint/2010/main" val="191796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are circumstances when a database can automatically resolve conflicts. </a:t>
            </a:r>
          </a:p>
          <a:p>
            <a:pPr marL="171450" indent="-171450">
              <a:buFontTx/>
              <a:buChar char="-"/>
            </a:pPr>
            <a:r>
              <a:rPr lang="en-US" dirty="0"/>
              <a:t>Some databases, including Redis, Cosmos DB, and </a:t>
            </a:r>
            <a:r>
              <a:rPr lang="en-US" dirty="0" err="1"/>
              <a:t>Riak</a:t>
            </a:r>
            <a:r>
              <a:rPr lang="en-US" dirty="0"/>
              <a:t>, are leveraging recent results from the research community to support a collection of data types known as conflict-free replicated data types (CRDTs). </a:t>
            </a:r>
          </a:p>
          <a:p>
            <a:pPr marL="171450" indent="-171450">
              <a:buFontTx/>
              <a:buChar char="-"/>
            </a:pPr>
            <a:r>
              <a:rPr lang="en-US" dirty="0"/>
              <a:t>CRDTs have semantics such that they can be concurrently updated and any conflicts can be resolved sensibly by the database. The value of a CRDT will always converge to a final state that is consistent on all replicas.</a:t>
            </a:r>
          </a:p>
          <a:p>
            <a:pPr marL="171450" indent="-171450">
              <a:buFontTx/>
              <a:buChar char="-"/>
            </a:pPr>
            <a:r>
              <a:rPr lang="en-US" dirty="0"/>
              <a:t>A simple example of a CRDT is a counter that could be used to maintain the number of followers for a user on a social media site. Increments and decrements to a counter can be applied in any order on different replicas, and the resulting value should eventually converge on all replicas.</a:t>
            </a:r>
          </a:p>
          <a:p>
            <a:pPr marL="171450" indent="-171450">
              <a:buFontTx/>
              <a:buChar char="-"/>
            </a:pPr>
            <a:r>
              <a:rPr lang="en-US" dirty="0"/>
              <a:t>Common CRDTs include sets, hash tables, lists and logs. These data structures behave identically to their </a:t>
            </a:r>
            <a:r>
              <a:rPr lang="en-US" dirty="0" err="1"/>
              <a:t>nondistributed</a:t>
            </a:r>
            <a:r>
              <a:rPr lang="en-US" dirty="0"/>
              <a:t> counterparts, with minor caveats.</a:t>
            </a:r>
          </a:p>
          <a:p>
            <a:pPr marL="171450" indent="-171450">
              <a:buFontTx/>
              <a:buChar char="-"/>
            </a:pPr>
            <a:r>
              <a:rPr lang="en-US" dirty="0"/>
              <a:t>Importantly, they alleviate the application from the burden of conflict handling. This simplifies application logic, saving you time and money, and will probably make your applications less error prone.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24</a:t>
            </a:fld>
            <a:endParaRPr lang="en-US"/>
          </a:p>
        </p:txBody>
      </p:sp>
    </p:spTree>
    <p:extLst>
      <p:ext uri="{BB962C8B-B14F-4D97-AF65-F5344CB8AC3E}">
        <p14:creationId xmlns:p14="http://schemas.microsoft.com/office/powerpoint/2010/main" val="63371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inconsistency window in an eventually consistent system is the duration it takes for an update to a data object to propagate to all replicas. The inconsistency window ends when all replicas have the same value.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All these issues mean that you don’t have control over the duration of the inconsistency window. You can’t provide or know an upper bound. With eventually consistent systems that communicate state changes asynchronously, this is a fact of life you have to live with.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4</a:t>
            </a:fld>
            <a:endParaRPr lang="en-US"/>
          </a:p>
        </p:txBody>
      </p:sp>
    </p:spTree>
    <p:extLst>
      <p:ext uri="{BB962C8B-B14F-4D97-AF65-F5344CB8AC3E}">
        <p14:creationId xmlns:p14="http://schemas.microsoft.com/office/powerpoint/2010/main" val="424043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this situation, a system needs to provide RYOWs consistency. This guarantees, for an individual user, that any updates made by the user will be visible in subsequent reads. The guarantee doesn’t hold for other users. If I add a comment to an online article, when I reload the page, I will see my comment. Other users who load the page at the same time may or may not see my comments immediately. They will see it eventually.</a:t>
            </a:r>
          </a:p>
          <a:p>
            <a:endParaRPr lang="en-US" dirty="0"/>
          </a:p>
          <a:p>
            <a:r>
              <a:rPr lang="en-US" dirty="0"/>
              <a:t>With leader-follower replication, implementing read your writes consistency is straightforward. For use cases that require RYOWs, you simply ensure the subsequent read is handled by the leader replica. This is guaranteed to hold the latest data object value.</a:t>
            </a: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3303096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assume N = 3, and there is a leaderless database in which any individual request can be handled by any one of the replicas. The replica handling the request is called the coordinator. You can tune write operation performance and the extent of the inconsistency window by specifying the W value as shown in the following examples:</a:t>
            </a:r>
          </a:p>
          <a:p>
            <a:endParaRPr lang="en-US" dirty="0"/>
          </a:p>
          <a:p>
            <a:r>
              <a:rPr lang="en-US" dirty="0"/>
              <a:t>W = 3 :The request coordinator will wait until all three replicas are updated before returning success to the client.</a:t>
            </a:r>
          </a:p>
          <a:p>
            <a:r>
              <a:rPr lang="en-US" dirty="0"/>
              <a:t>W = 1 :The request coordinator will confirm the update locally and return success to the client. The other two replicas will be updated asynchronously.</a:t>
            </a:r>
          </a:p>
          <a:p>
            <a:r>
              <a:rPr lang="en-US" dirty="0"/>
              <a:t>This means if W = 3, all replicas will be consistent after the write completes. This is sometimes called immediate consistency. In this case, clients can issue reads with a value of R = 1 and they should receive the latest value, as long as reads are not concurrent with the replica updates. </a:t>
            </a:r>
          </a:p>
          <a:p>
            <a:r>
              <a:rPr lang="en-US" dirty="0"/>
              <a:t>Reads that occur while the replicas are being updated may still see different values depending on the replicas they access. Only once the replica values have converged will all reads see the same value. Hence immediate consistency is not the same as strong consistency (see Chapter 12) as stale reads are still possible.4</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417503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There’s an option that lies between the alternatives discussed in the previous section. These are known as quorum reads and writes. Quorum simply means the majority, which is (N / 2) + 1.5 For our three replicas, the majority is two. For five replicas, the majority is three, and so on.</a:t>
            </a:r>
          </a:p>
          <a:p>
            <a:pPr marL="171450" indent="-171450">
              <a:buFontTx/>
              <a:buChar char="-"/>
            </a:pPr>
            <a:r>
              <a:rPr lang="en-US" dirty="0"/>
              <a:t>If we configure both the W and R value to be the quorum, we can balance the performance of reads and writes and still provide access to the latest updated value of a data object</a:t>
            </a:r>
          </a:p>
          <a:p>
            <a:pPr marL="171450" indent="-171450">
              <a:buFontTx/>
              <a:buChar char="-"/>
            </a:pPr>
            <a:r>
              <a:rPr lang="en-US" dirty="0"/>
              <a:t>With three replicas, a quorum means a write must succeed at two replicas, and a read must access two replicas. Initially all three replicas have a data object K with value v1, and the following sequence of actions takes place:</a:t>
            </a:r>
          </a:p>
          <a:p>
            <a:pPr marL="171450" indent="-171450">
              <a:buFontTx/>
              <a:buChar char="-"/>
            </a:pPr>
            <a:r>
              <a:rPr lang="en-US" dirty="0"/>
              <a:t>Example</a:t>
            </a:r>
          </a:p>
          <a:p>
            <a:pPr marL="628650" lvl="1" indent="-171450">
              <a:buFontTx/>
              <a:buChar char="-"/>
            </a:pPr>
            <a:r>
              <a:rPr lang="en-US" dirty="0"/>
              <a:t>Client 1 updates the object to hold value v2 and the write is acknowledged as successful once a quorum—in this case Replica 1 and Replica 2—are updated.</a:t>
            </a:r>
          </a:p>
          <a:p>
            <a:pPr marL="628650" lvl="1" indent="-171450">
              <a:buFontTx/>
              <a:buChar char="-"/>
            </a:pPr>
            <a:r>
              <a:rPr lang="en-US" dirty="0"/>
              <a:t>The command to update to Replica 3 is delayed (slow network? busy node?).</a:t>
            </a:r>
          </a:p>
          <a:p>
            <a:pPr marL="628650" lvl="1" indent="-171450">
              <a:buFontTx/>
              <a:buChar char="-"/>
            </a:pPr>
            <a:r>
              <a:rPr lang="en-US" dirty="0"/>
              <a:t>Client 2 issues a read on object K.</a:t>
            </a:r>
          </a:p>
          <a:p>
            <a:pPr marL="628650" lvl="1" indent="-171450">
              <a:buFontTx/>
              <a:buChar char="-"/>
            </a:pPr>
            <a:r>
              <a:rPr lang="en-US" dirty="0"/>
              <a:t>Replica 2 acts as the request coordinator and sends a read request to the other two replicas for their value for K. Replica 3 is first to respond with K = v1.</a:t>
            </a:r>
          </a:p>
          <a:p>
            <a:pPr marL="628650" lvl="1" indent="-171450">
              <a:buFontTx/>
              <a:buChar char="-"/>
            </a:pPr>
            <a:r>
              <a:rPr lang="en-US" dirty="0"/>
              <a:t>Replica 2 compares its value for K with that returned from Replica 3 and determines that v2 is the most recently updated value. It returns value v2 to Client 2.</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112193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database systems designed to favor availability over consistency, the concept of a sloppy quorum is supported. Sloppy quorums were first described in Amazon’s original Dynamo paper,6 and are implemented in several databases including DynamoDB, Cassandra, </a:t>
            </a:r>
            <a:r>
              <a:rPr lang="en-US" dirty="0" err="1"/>
              <a:t>Riak</a:t>
            </a:r>
            <a:r>
              <a:rPr lang="en-US" dirty="0"/>
              <a:t>, and Voldemort.</a:t>
            </a:r>
          </a:p>
          <a:p>
            <a:endParaRPr lang="en-US" dirty="0"/>
          </a:p>
          <a:p>
            <a:r>
              <a:rPr lang="en-US" dirty="0"/>
              <a:t>The idea is simple. If a given write cannot achieve quorum due to the unavailability of replicas nodes, the update can be stored temporarily on another reachable node. When the home node(s) for the replica(s) become available again, the node storing the update performs what is called a hinted handoff. A hinted handoff sends the latest value of the replica to the home nodes from its temporary location.</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1904358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distributed, replicated database, you expect every replica will be consistent. Replication may take a while, but consistency is always the ultimate outcome. Unfortunately, in operational databases, replica drift occurs. Network failures, node stalls, disk crashes, or (heaven forbid!) a bug in the database code can cause replicas to become inconsistent over time.</a:t>
            </a:r>
          </a:p>
          <a:p>
            <a:endParaRPr lang="en-US" dirty="0"/>
          </a:p>
          <a:p>
            <a:r>
              <a:rPr lang="en-US" dirty="0"/>
              <a:t>A term from thermodynamics, entropy, is used to describe this situation. Basically, systems tend to entropy (disorder) over time. Because of entropy, databases need to take active measures to ensure replicas remain consistent. These measures are known collectively as anti-entropy repair.</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427183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Passive anti-entropy repair is a process that typically runs periodically and is targeted at fixing replicas that are infrequently accessed. Essentially, the approach builds a hash value that represents each replicated collection of objects and compares the hashes of each collection. If the hashes match, no repair is needed. If they don’t, you know some replicas in the collection are inconsistent and further action is needed.</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15</a:t>
            </a:fld>
            <a:endParaRPr lang="en-US"/>
          </a:p>
        </p:txBody>
      </p:sp>
    </p:spTree>
    <p:extLst>
      <p:ext uri="{BB962C8B-B14F-4D97-AF65-F5344CB8AC3E}">
        <p14:creationId xmlns:p14="http://schemas.microsoft.com/office/powerpoint/2010/main" val="156051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3/24/23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3/24/23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3/24/23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3/24/23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A3F8-46B0-0277-31F6-0CEBE7D8EB70}"/>
              </a:ext>
            </a:extLst>
          </p:cNvPr>
          <p:cNvSpPr>
            <a:spLocks noGrp="1"/>
          </p:cNvSpPr>
          <p:nvPr>
            <p:ph type="title"/>
          </p:nvPr>
        </p:nvSpPr>
        <p:spPr/>
        <p:txBody>
          <a:bodyPr/>
          <a:lstStyle/>
          <a:p>
            <a:r>
              <a:rPr lang="en-US" dirty="0"/>
              <a:t>CAP Theorem Revisited</a:t>
            </a:r>
          </a:p>
        </p:txBody>
      </p:sp>
      <p:sp>
        <p:nvSpPr>
          <p:cNvPr id="3" name="Content Placeholder 2">
            <a:extLst>
              <a:ext uri="{FF2B5EF4-FFF2-40B4-BE49-F238E27FC236}">
                <a16:creationId xmlns:a16="http://schemas.microsoft.com/office/drawing/2014/main" id="{BC7EF830-0CB1-2AC8-5363-2F8E17F187E5}"/>
              </a:ext>
            </a:extLst>
          </p:cNvPr>
          <p:cNvSpPr>
            <a:spLocks noGrp="1"/>
          </p:cNvSpPr>
          <p:nvPr>
            <p:ph idx="1"/>
          </p:nvPr>
        </p:nvSpPr>
        <p:spPr/>
        <p:txBody>
          <a:bodyPr/>
          <a:lstStyle/>
          <a:p>
            <a:r>
              <a:rPr lang="en-US" sz="1700" dirty="0"/>
              <a:t>W=N:</a:t>
            </a:r>
          </a:p>
          <a:p>
            <a:pPr lvl="1"/>
            <a:r>
              <a:rPr lang="en-US" sz="1700" dirty="0"/>
              <a:t>Consistent replicas</a:t>
            </a:r>
          </a:p>
          <a:p>
            <a:pPr lvl="1"/>
            <a:r>
              <a:rPr lang="en-US" sz="1700" dirty="0"/>
              <a:t>Slower writes</a:t>
            </a:r>
          </a:p>
          <a:p>
            <a:pPr lvl="1"/>
            <a:r>
              <a:rPr lang="en-US" sz="1700" dirty="0"/>
              <a:t>Writes fail if W replicas not available</a:t>
            </a:r>
          </a:p>
          <a:p>
            <a:pPr lvl="1"/>
            <a:r>
              <a:rPr lang="en-US" sz="1700" dirty="0"/>
              <a:t>CP</a:t>
            </a:r>
          </a:p>
          <a:p>
            <a:r>
              <a:rPr lang="en-US" sz="1700" dirty="0"/>
              <a:t>W=1:</a:t>
            </a:r>
          </a:p>
          <a:p>
            <a:pPr lvl="1"/>
            <a:r>
              <a:rPr lang="en-US" sz="1700" dirty="0"/>
              <a:t>Writes succeed with 1 available replica</a:t>
            </a:r>
          </a:p>
          <a:p>
            <a:pPr lvl="1"/>
            <a:r>
              <a:rPr lang="en-US" sz="1700" dirty="0"/>
              <a:t>Inconsistency window</a:t>
            </a:r>
          </a:p>
          <a:p>
            <a:pPr lvl="1"/>
            <a:r>
              <a:rPr lang="en-US" sz="1700" dirty="0"/>
              <a:t>AP</a:t>
            </a:r>
          </a:p>
          <a:p>
            <a:endParaRPr lang="en-US" dirty="0"/>
          </a:p>
        </p:txBody>
      </p:sp>
    </p:spTree>
    <p:extLst>
      <p:ext uri="{BB962C8B-B14F-4D97-AF65-F5344CB8AC3E}">
        <p14:creationId xmlns:p14="http://schemas.microsoft.com/office/powerpoint/2010/main" val="284544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9365-1D5B-4443-BA9F-C8F23C36D6EE}"/>
              </a:ext>
            </a:extLst>
          </p:cNvPr>
          <p:cNvSpPr>
            <a:spLocks noGrp="1"/>
          </p:cNvSpPr>
          <p:nvPr>
            <p:ph type="title"/>
          </p:nvPr>
        </p:nvSpPr>
        <p:spPr/>
        <p:txBody>
          <a:bodyPr/>
          <a:lstStyle/>
          <a:p>
            <a:r>
              <a:rPr lang="en-US" dirty="0"/>
              <a:t>Quorums</a:t>
            </a:r>
          </a:p>
        </p:txBody>
      </p:sp>
      <p:sp>
        <p:nvSpPr>
          <p:cNvPr id="3" name="Content Placeholder 2">
            <a:extLst>
              <a:ext uri="{FF2B5EF4-FFF2-40B4-BE49-F238E27FC236}">
                <a16:creationId xmlns:a16="http://schemas.microsoft.com/office/drawing/2014/main" id="{42A48CBD-0929-0ACC-21AA-C10E1048438A}"/>
              </a:ext>
            </a:extLst>
          </p:cNvPr>
          <p:cNvSpPr>
            <a:spLocks noGrp="1"/>
          </p:cNvSpPr>
          <p:nvPr>
            <p:ph idx="1"/>
          </p:nvPr>
        </p:nvSpPr>
        <p:spPr>
          <a:xfrm>
            <a:off x="246526" y="1349829"/>
            <a:ext cx="3604257" cy="4873625"/>
          </a:xfrm>
        </p:spPr>
        <p:txBody>
          <a:bodyPr/>
          <a:lstStyle/>
          <a:p>
            <a:r>
              <a:rPr lang="en-US" sz="2100" dirty="0"/>
              <a:t>Quorum = majority</a:t>
            </a:r>
          </a:p>
          <a:p>
            <a:pPr lvl="1"/>
            <a:r>
              <a:rPr lang="en-US" sz="1700" dirty="0"/>
              <a:t>(N/2)+1</a:t>
            </a:r>
          </a:p>
          <a:p>
            <a:r>
              <a:rPr lang="en-US" sz="2100" dirty="0"/>
              <a:t>Configure W and R to be quorum to balance read and write performance</a:t>
            </a:r>
          </a:p>
          <a:p>
            <a:r>
              <a:rPr lang="en-US" dirty="0"/>
              <a:t>Example: W=R=2</a:t>
            </a:r>
          </a:p>
        </p:txBody>
      </p:sp>
      <p:pic>
        <p:nvPicPr>
          <p:cNvPr id="4" name="Picture 2" descr="Quorum reads and writes">
            <a:extLst>
              <a:ext uri="{FF2B5EF4-FFF2-40B4-BE49-F238E27FC236}">
                <a16:creationId xmlns:a16="http://schemas.microsoft.com/office/drawing/2014/main" id="{52E4F4BB-6D73-D752-F23A-D19EEAC2245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4619" y="1138518"/>
            <a:ext cx="7514196"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3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6E7F-F2B8-A5E4-83A5-DDE930FA5B6D}"/>
              </a:ext>
            </a:extLst>
          </p:cNvPr>
          <p:cNvSpPr>
            <a:spLocks noGrp="1"/>
          </p:cNvSpPr>
          <p:nvPr>
            <p:ph type="title"/>
          </p:nvPr>
        </p:nvSpPr>
        <p:spPr/>
        <p:txBody>
          <a:bodyPr/>
          <a:lstStyle/>
          <a:p>
            <a:r>
              <a:rPr lang="en-US" dirty="0"/>
              <a:t>Quorums</a:t>
            </a:r>
          </a:p>
        </p:txBody>
      </p:sp>
      <p:sp>
        <p:nvSpPr>
          <p:cNvPr id="3" name="Content Placeholder 2">
            <a:extLst>
              <a:ext uri="{FF2B5EF4-FFF2-40B4-BE49-F238E27FC236}">
                <a16:creationId xmlns:a16="http://schemas.microsoft.com/office/drawing/2014/main" id="{B8987755-D412-93B8-C3AB-E57DF3737FED}"/>
              </a:ext>
            </a:extLst>
          </p:cNvPr>
          <p:cNvSpPr>
            <a:spLocks noGrp="1"/>
          </p:cNvSpPr>
          <p:nvPr>
            <p:ph idx="1"/>
          </p:nvPr>
        </p:nvSpPr>
        <p:spPr>
          <a:xfrm>
            <a:off x="246527" y="1349829"/>
            <a:ext cx="4969418" cy="4873625"/>
          </a:xfrm>
        </p:spPr>
        <p:txBody>
          <a:bodyPr/>
          <a:lstStyle/>
          <a:p>
            <a:r>
              <a:rPr lang="en-US" sz="2100" dirty="0"/>
              <a:t>Works because overlap of W and R majorities</a:t>
            </a:r>
          </a:p>
          <a:p>
            <a:r>
              <a:rPr lang="en-US" sz="2100" dirty="0"/>
              <a:t>Downsides</a:t>
            </a:r>
          </a:p>
          <a:p>
            <a:pPr lvl="1"/>
            <a:r>
              <a:rPr lang="en-US" sz="2100" dirty="0"/>
              <a:t>Read/writes fail if majority not available</a:t>
            </a:r>
          </a:p>
          <a:p>
            <a:pPr lvl="1"/>
            <a:r>
              <a:rPr lang="en-US" sz="2100" dirty="0"/>
              <a:t>Not tolerant to network partitions</a:t>
            </a:r>
          </a:p>
          <a:p>
            <a:r>
              <a:rPr lang="en-US" sz="2500" dirty="0"/>
              <a:t>Sloppy Quorum</a:t>
            </a:r>
          </a:p>
          <a:p>
            <a:pPr lvl="1"/>
            <a:r>
              <a:rPr lang="en-US" sz="2000" dirty="0"/>
              <a:t>Address availability problem</a:t>
            </a:r>
          </a:p>
          <a:p>
            <a:pPr lvl="1"/>
            <a:r>
              <a:rPr lang="en-US" sz="2000" dirty="0"/>
              <a:t>If write quorum not achievable:</a:t>
            </a:r>
          </a:p>
          <a:p>
            <a:pPr lvl="2"/>
            <a:r>
              <a:rPr lang="en-US" sz="2000" dirty="0"/>
              <a:t>Write to another reachable node N</a:t>
            </a:r>
          </a:p>
          <a:p>
            <a:pPr lvl="2"/>
            <a:r>
              <a:rPr lang="en-US" sz="2000" dirty="0"/>
              <a:t>When home node for replica available, update value from N</a:t>
            </a:r>
          </a:p>
          <a:p>
            <a:pPr lvl="1"/>
            <a:endParaRPr lang="en-US" sz="2100" dirty="0"/>
          </a:p>
          <a:p>
            <a:endParaRPr lang="en-US" dirty="0"/>
          </a:p>
        </p:txBody>
      </p:sp>
      <p:pic>
        <p:nvPicPr>
          <p:cNvPr id="4" name="Picture 3">
            <a:extLst>
              <a:ext uri="{FF2B5EF4-FFF2-40B4-BE49-F238E27FC236}">
                <a16:creationId xmlns:a16="http://schemas.microsoft.com/office/drawing/2014/main" id="{95427C09-F8AC-5AD1-081F-E99440228966}"/>
              </a:ext>
            </a:extLst>
          </p:cNvPr>
          <p:cNvPicPr>
            <a:picLocks noChangeAspect="1"/>
          </p:cNvPicPr>
          <p:nvPr/>
        </p:nvPicPr>
        <p:blipFill>
          <a:blip r:embed="rId3"/>
          <a:stretch>
            <a:fillRect/>
          </a:stretch>
        </p:blipFill>
        <p:spPr>
          <a:xfrm>
            <a:off x="5128391" y="1510534"/>
            <a:ext cx="6747067" cy="3997637"/>
          </a:xfrm>
          <a:prstGeom prst="rect">
            <a:avLst/>
          </a:prstGeom>
        </p:spPr>
      </p:pic>
    </p:spTree>
    <p:extLst>
      <p:ext uri="{BB962C8B-B14F-4D97-AF65-F5344CB8AC3E}">
        <p14:creationId xmlns:p14="http://schemas.microsoft.com/office/powerpoint/2010/main" val="103116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3266-7D01-A421-4EAB-15A74C37C864}"/>
              </a:ext>
            </a:extLst>
          </p:cNvPr>
          <p:cNvSpPr>
            <a:spLocks noGrp="1"/>
          </p:cNvSpPr>
          <p:nvPr>
            <p:ph type="title"/>
          </p:nvPr>
        </p:nvSpPr>
        <p:spPr/>
        <p:txBody>
          <a:bodyPr/>
          <a:lstStyle/>
          <a:p>
            <a:r>
              <a:rPr lang="en-US" dirty="0"/>
              <a:t>Replica Repair</a:t>
            </a:r>
          </a:p>
        </p:txBody>
      </p:sp>
      <p:sp>
        <p:nvSpPr>
          <p:cNvPr id="3" name="Content Placeholder 2">
            <a:extLst>
              <a:ext uri="{FF2B5EF4-FFF2-40B4-BE49-F238E27FC236}">
                <a16:creationId xmlns:a16="http://schemas.microsoft.com/office/drawing/2014/main" id="{51154D93-75C8-DAC6-A924-2BAA5FC856DF}"/>
              </a:ext>
            </a:extLst>
          </p:cNvPr>
          <p:cNvSpPr>
            <a:spLocks noGrp="1"/>
          </p:cNvSpPr>
          <p:nvPr>
            <p:ph idx="1"/>
          </p:nvPr>
        </p:nvSpPr>
        <p:spPr/>
        <p:txBody>
          <a:bodyPr/>
          <a:lstStyle/>
          <a:p>
            <a:r>
              <a:rPr lang="en-US" sz="2100" dirty="0"/>
              <a:t>Large scale operational databases have replica drift</a:t>
            </a:r>
          </a:p>
          <a:p>
            <a:pPr lvl="1"/>
            <a:r>
              <a:rPr lang="en-US" sz="2100" dirty="0"/>
              <a:t>Network failures</a:t>
            </a:r>
          </a:p>
          <a:p>
            <a:pPr lvl="1"/>
            <a:r>
              <a:rPr lang="en-US" sz="2100" dirty="0"/>
              <a:t>Node stalls</a:t>
            </a:r>
          </a:p>
          <a:p>
            <a:pPr lvl="1"/>
            <a:r>
              <a:rPr lang="en-US" sz="2100" dirty="0"/>
              <a:t>Disk crashes</a:t>
            </a:r>
          </a:p>
          <a:p>
            <a:pPr lvl="1"/>
            <a:r>
              <a:rPr lang="en-US" sz="2100" dirty="0"/>
              <a:t>Bugs</a:t>
            </a:r>
          </a:p>
          <a:p>
            <a:r>
              <a:rPr lang="en-US" sz="2100" dirty="0"/>
              <a:t>Replicas tend to entropy (disorder)</a:t>
            </a:r>
          </a:p>
          <a:p>
            <a:r>
              <a:rPr lang="en-US" sz="2100" dirty="0"/>
              <a:t>We need Anti-entropy repair!!!</a:t>
            </a:r>
          </a:p>
          <a:p>
            <a:r>
              <a:rPr lang="en-US" sz="2100" dirty="0"/>
              <a:t>Active repair</a:t>
            </a:r>
          </a:p>
          <a:p>
            <a:pPr lvl="1"/>
            <a:r>
              <a:rPr lang="en-US" sz="2100" dirty="0"/>
              <a:t>Fixes consistency problems on access</a:t>
            </a:r>
          </a:p>
          <a:p>
            <a:r>
              <a:rPr lang="en-US" sz="2100" dirty="0"/>
              <a:t>Passive repair</a:t>
            </a:r>
          </a:p>
          <a:p>
            <a:pPr lvl="1"/>
            <a:r>
              <a:rPr lang="en-US" sz="2100" dirty="0"/>
              <a:t>Background periodic task</a:t>
            </a:r>
            <a:endParaRPr lang="en-US" dirty="0"/>
          </a:p>
        </p:txBody>
      </p:sp>
    </p:spTree>
    <p:extLst>
      <p:ext uri="{BB962C8B-B14F-4D97-AF65-F5344CB8AC3E}">
        <p14:creationId xmlns:p14="http://schemas.microsoft.com/office/powerpoint/2010/main" val="2965561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4995-7F79-CDA5-9C58-A3E45CABE6BB}"/>
              </a:ext>
            </a:extLst>
          </p:cNvPr>
          <p:cNvSpPr>
            <a:spLocks noGrp="1"/>
          </p:cNvSpPr>
          <p:nvPr>
            <p:ph type="title"/>
          </p:nvPr>
        </p:nvSpPr>
        <p:spPr/>
        <p:txBody>
          <a:bodyPr/>
          <a:lstStyle/>
          <a:p>
            <a:r>
              <a:rPr lang="en-US" dirty="0"/>
              <a:t>Replica Repair</a:t>
            </a:r>
          </a:p>
        </p:txBody>
      </p:sp>
      <p:sp>
        <p:nvSpPr>
          <p:cNvPr id="3" name="Content Placeholder 2">
            <a:extLst>
              <a:ext uri="{FF2B5EF4-FFF2-40B4-BE49-F238E27FC236}">
                <a16:creationId xmlns:a16="http://schemas.microsoft.com/office/drawing/2014/main" id="{2C64B07C-502B-9817-E578-2DC2235C5FBD}"/>
              </a:ext>
            </a:extLst>
          </p:cNvPr>
          <p:cNvSpPr>
            <a:spLocks noGrp="1"/>
          </p:cNvSpPr>
          <p:nvPr>
            <p:ph idx="1"/>
          </p:nvPr>
        </p:nvSpPr>
        <p:spPr/>
        <p:txBody>
          <a:bodyPr/>
          <a:lstStyle/>
          <a:p>
            <a:r>
              <a:rPr lang="en-US" dirty="0"/>
              <a:t>Active Repair</a:t>
            </a:r>
          </a:p>
          <a:p>
            <a:pPr lvl="1"/>
            <a:r>
              <a:rPr lang="en-US" sz="2100" dirty="0"/>
              <a:t>Aka read repair</a:t>
            </a:r>
          </a:p>
          <a:p>
            <a:pPr lvl="2"/>
            <a:r>
              <a:rPr lang="en-US" sz="2100" dirty="0"/>
              <a:t>Occurs on data object access</a:t>
            </a:r>
          </a:p>
          <a:p>
            <a:pPr lvl="2"/>
            <a:r>
              <a:rPr lang="en-US" sz="2100" dirty="0"/>
              <a:t>Request coordinator reads all replicas</a:t>
            </a:r>
          </a:p>
          <a:p>
            <a:pPr lvl="2"/>
            <a:r>
              <a:rPr lang="en-US" sz="2100" dirty="0"/>
              <a:t>Sends latest value to any stale replicas</a:t>
            </a:r>
          </a:p>
          <a:p>
            <a:pPr lvl="1"/>
            <a:r>
              <a:rPr lang="en-US" sz="2100" dirty="0"/>
              <a:t>Many ways to implement</a:t>
            </a:r>
          </a:p>
          <a:p>
            <a:pPr lvl="2"/>
            <a:r>
              <a:rPr lang="en-US" sz="2100" dirty="0"/>
              <a:t>Digest reads/Hashes of objects exchanged</a:t>
            </a:r>
          </a:p>
          <a:p>
            <a:pPr lvl="2"/>
            <a:r>
              <a:rPr lang="en-US" sz="2100" dirty="0"/>
              <a:t>More efficient when objects large</a:t>
            </a:r>
          </a:p>
          <a:p>
            <a:pPr lvl="1"/>
            <a:endParaRPr lang="en-US" dirty="0"/>
          </a:p>
        </p:txBody>
      </p:sp>
    </p:spTree>
    <p:extLst>
      <p:ext uri="{BB962C8B-B14F-4D97-AF65-F5344CB8AC3E}">
        <p14:creationId xmlns:p14="http://schemas.microsoft.com/office/powerpoint/2010/main" val="280744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4995-7F79-CDA5-9C58-A3E45CABE6BB}"/>
              </a:ext>
            </a:extLst>
          </p:cNvPr>
          <p:cNvSpPr>
            <a:spLocks noGrp="1"/>
          </p:cNvSpPr>
          <p:nvPr>
            <p:ph type="title"/>
          </p:nvPr>
        </p:nvSpPr>
        <p:spPr/>
        <p:txBody>
          <a:bodyPr/>
          <a:lstStyle/>
          <a:p>
            <a:r>
              <a:rPr lang="en-US" dirty="0"/>
              <a:t>Replica Repair</a:t>
            </a:r>
          </a:p>
        </p:txBody>
      </p:sp>
      <p:sp>
        <p:nvSpPr>
          <p:cNvPr id="3" name="Content Placeholder 2">
            <a:extLst>
              <a:ext uri="{FF2B5EF4-FFF2-40B4-BE49-F238E27FC236}">
                <a16:creationId xmlns:a16="http://schemas.microsoft.com/office/drawing/2014/main" id="{2C64B07C-502B-9817-E578-2DC2235C5FBD}"/>
              </a:ext>
            </a:extLst>
          </p:cNvPr>
          <p:cNvSpPr>
            <a:spLocks noGrp="1"/>
          </p:cNvSpPr>
          <p:nvPr>
            <p:ph idx="1"/>
          </p:nvPr>
        </p:nvSpPr>
        <p:spPr/>
        <p:txBody>
          <a:bodyPr/>
          <a:lstStyle/>
          <a:p>
            <a:r>
              <a:rPr lang="en-US" dirty="0"/>
              <a:t>Passive Repair</a:t>
            </a:r>
          </a:p>
          <a:p>
            <a:pPr lvl="1"/>
            <a:r>
              <a:rPr lang="en-US" sz="2100" dirty="0"/>
              <a:t>Most data objects are rarely accessed</a:t>
            </a:r>
          </a:p>
          <a:p>
            <a:pPr lvl="1"/>
            <a:r>
              <a:rPr lang="en-US" sz="2100" dirty="0"/>
              <a:t>Passive repair accesses all objects</a:t>
            </a:r>
          </a:p>
          <a:p>
            <a:pPr lvl="2"/>
            <a:r>
              <a:rPr lang="en-US" sz="2100" dirty="0"/>
              <a:t>Periodic background task</a:t>
            </a:r>
          </a:p>
          <a:p>
            <a:pPr lvl="2"/>
            <a:r>
              <a:rPr lang="en-US" sz="2100" dirty="0"/>
              <a:t>Build a compressed representation of large object collections</a:t>
            </a:r>
          </a:p>
          <a:p>
            <a:pPr lvl="2"/>
            <a:r>
              <a:rPr lang="en-US" sz="2100" dirty="0"/>
              <a:t>Compares compressed representation to check for differences</a:t>
            </a:r>
          </a:p>
          <a:p>
            <a:pPr lvl="1"/>
            <a:endParaRPr lang="en-US" dirty="0"/>
          </a:p>
        </p:txBody>
      </p:sp>
    </p:spTree>
    <p:extLst>
      <p:ext uri="{BB962C8B-B14F-4D97-AF65-F5344CB8AC3E}">
        <p14:creationId xmlns:p14="http://schemas.microsoft.com/office/powerpoint/2010/main" val="45666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2BB5-D02F-09A3-32F4-653AF1010C72}"/>
              </a:ext>
            </a:extLst>
          </p:cNvPr>
          <p:cNvSpPr>
            <a:spLocks noGrp="1"/>
          </p:cNvSpPr>
          <p:nvPr>
            <p:ph type="title"/>
          </p:nvPr>
        </p:nvSpPr>
        <p:spPr/>
        <p:txBody>
          <a:bodyPr/>
          <a:lstStyle/>
          <a:p>
            <a:r>
              <a:rPr lang="en-US" dirty="0"/>
              <a:t>Merkle Tree</a:t>
            </a:r>
          </a:p>
        </p:txBody>
      </p:sp>
      <p:sp>
        <p:nvSpPr>
          <p:cNvPr id="3" name="Content Placeholder 2">
            <a:extLst>
              <a:ext uri="{FF2B5EF4-FFF2-40B4-BE49-F238E27FC236}">
                <a16:creationId xmlns:a16="http://schemas.microsoft.com/office/drawing/2014/main" id="{755899DC-B0AF-D5DB-8627-15E129BE250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93B5836-950F-A20F-E08E-396A378BD366}"/>
              </a:ext>
            </a:extLst>
          </p:cNvPr>
          <p:cNvPicPr>
            <a:picLocks noChangeAspect="1"/>
          </p:cNvPicPr>
          <p:nvPr/>
        </p:nvPicPr>
        <p:blipFill>
          <a:blip r:embed="rId3"/>
          <a:stretch>
            <a:fillRect/>
          </a:stretch>
        </p:blipFill>
        <p:spPr>
          <a:xfrm>
            <a:off x="3032676" y="1899507"/>
            <a:ext cx="6126647" cy="3997637"/>
          </a:xfrm>
          <a:prstGeom prst="rect">
            <a:avLst/>
          </a:prstGeom>
        </p:spPr>
      </p:pic>
    </p:spTree>
    <p:extLst>
      <p:ext uri="{BB962C8B-B14F-4D97-AF65-F5344CB8AC3E}">
        <p14:creationId xmlns:p14="http://schemas.microsoft.com/office/powerpoint/2010/main" val="273342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20B2-EA07-6BE6-20BB-25885DAAA619}"/>
              </a:ext>
            </a:extLst>
          </p:cNvPr>
          <p:cNvSpPr>
            <a:spLocks noGrp="1"/>
          </p:cNvSpPr>
          <p:nvPr>
            <p:ph type="title"/>
          </p:nvPr>
        </p:nvSpPr>
        <p:spPr/>
        <p:txBody>
          <a:bodyPr/>
          <a:lstStyle/>
          <a:p>
            <a:r>
              <a:rPr lang="en-US" dirty="0"/>
              <a:t>Handling Conflicts</a:t>
            </a:r>
          </a:p>
        </p:txBody>
      </p:sp>
      <p:sp>
        <p:nvSpPr>
          <p:cNvPr id="3" name="Content Placeholder 2">
            <a:extLst>
              <a:ext uri="{FF2B5EF4-FFF2-40B4-BE49-F238E27FC236}">
                <a16:creationId xmlns:a16="http://schemas.microsoft.com/office/drawing/2014/main" id="{47815791-F710-6BD9-9FEE-CD3ACB2FF341}"/>
              </a:ext>
            </a:extLst>
          </p:cNvPr>
          <p:cNvSpPr>
            <a:spLocks noGrp="1"/>
          </p:cNvSpPr>
          <p:nvPr>
            <p:ph idx="1"/>
          </p:nvPr>
        </p:nvSpPr>
        <p:spPr/>
        <p:txBody>
          <a:bodyPr/>
          <a:lstStyle/>
          <a:p>
            <a:r>
              <a:rPr lang="en-US" sz="1700" dirty="0"/>
              <a:t>How is latest version of an object determined?</a:t>
            </a:r>
          </a:p>
          <a:p>
            <a:pPr lvl="1"/>
            <a:r>
              <a:rPr lang="en-US" sz="1700" dirty="0"/>
              <a:t>Different replicas</a:t>
            </a:r>
          </a:p>
          <a:p>
            <a:pPr lvl="1"/>
            <a:r>
              <a:rPr lang="en-US" sz="1700" dirty="0"/>
              <a:t>Different values</a:t>
            </a:r>
          </a:p>
          <a:p>
            <a:pPr lvl="1"/>
            <a:r>
              <a:rPr lang="en-US" sz="1700" dirty="0"/>
              <a:t>Which is most current?</a:t>
            </a:r>
          </a:p>
          <a:p>
            <a:r>
              <a:rPr lang="en-US" sz="1700" dirty="0"/>
              <a:t>Leaderless system</a:t>
            </a:r>
          </a:p>
          <a:p>
            <a:pPr lvl="1"/>
            <a:r>
              <a:rPr lang="en-US" sz="1700" dirty="0"/>
              <a:t>Any replica can coordinate updates</a:t>
            </a:r>
          </a:p>
          <a:p>
            <a:pPr lvl="1"/>
            <a:r>
              <a:rPr lang="en-US" sz="1700" dirty="0"/>
              <a:t>Concurrent updates to different replicas</a:t>
            </a:r>
          </a:p>
          <a:p>
            <a:pPr lvl="1"/>
            <a:r>
              <a:rPr lang="en-US" sz="1700" dirty="0"/>
              <a:t>What order should they be applied?</a:t>
            </a:r>
          </a:p>
          <a:p>
            <a:pPr lvl="1"/>
            <a:r>
              <a:rPr lang="en-US" sz="1700" dirty="0"/>
              <a:t>What is final value?</a:t>
            </a:r>
          </a:p>
          <a:p>
            <a:endParaRPr lang="en-US" dirty="0"/>
          </a:p>
        </p:txBody>
      </p:sp>
    </p:spTree>
    <p:extLst>
      <p:ext uri="{BB962C8B-B14F-4D97-AF65-F5344CB8AC3E}">
        <p14:creationId xmlns:p14="http://schemas.microsoft.com/office/powerpoint/2010/main" val="93307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D1F2-16D2-E9F0-7891-A016CD519356}"/>
              </a:ext>
            </a:extLst>
          </p:cNvPr>
          <p:cNvSpPr>
            <a:spLocks noGrp="1"/>
          </p:cNvSpPr>
          <p:nvPr>
            <p:ph type="title"/>
          </p:nvPr>
        </p:nvSpPr>
        <p:spPr/>
        <p:txBody>
          <a:bodyPr/>
          <a:lstStyle/>
          <a:p>
            <a:r>
              <a:rPr lang="en-US" dirty="0"/>
              <a:t>Handling Conflicts</a:t>
            </a:r>
          </a:p>
        </p:txBody>
      </p:sp>
      <p:sp>
        <p:nvSpPr>
          <p:cNvPr id="3" name="Content Placeholder 2">
            <a:extLst>
              <a:ext uri="{FF2B5EF4-FFF2-40B4-BE49-F238E27FC236}">
                <a16:creationId xmlns:a16="http://schemas.microsoft.com/office/drawing/2014/main" id="{4EC67354-C909-6627-9EE1-8CC2A050E2C4}"/>
              </a:ext>
            </a:extLst>
          </p:cNvPr>
          <p:cNvSpPr>
            <a:spLocks noGrp="1"/>
          </p:cNvSpPr>
          <p:nvPr>
            <p:ph idx="1"/>
          </p:nvPr>
        </p:nvSpPr>
        <p:spPr>
          <a:xfrm>
            <a:off x="246527" y="1349829"/>
            <a:ext cx="5239874" cy="4873625"/>
          </a:xfrm>
        </p:spPr>
        <p:txBody>
          <a:bodyPr/>
          <a:lstStyle/>
          <a:p>
            <a:r>
              <a:rPr lang="en-US" sz="2100" dirty="0"/>
              <a:t>Last Writer Wins</a:t>
            </a:r>
          </a:p>
          <a:p>
            <a:pPr lvl="1"/>
            <a:r>
              <a:rPr lang="en-US" sz="2100" dirty="0"/>
              <a:t>Use timestamps on updates</a:t>
            </a:r>
          </a:p>
          <a:p>
            <a:pPr lvl="1"/>
            <a:r>
              <a:rPr lang="en-US" sz="2100" dirty="0"/>
              <a:t>Update with most recent timestamp wins</a:t>
            </a:r>
          </a:p>
          <a:p>
            <a:pPr lvl="1"/>
            <a:r>
              <a:rPr lang="en-US" sz="2100" dirty="0"/>
              <a:t>Simple &amp; Fast</a:t>
            </a:r>
          </a:p>
          <a:p>
            <a:pPr lvl="1"/>
            <a:r>
              <a:rPr lang="en-US" sz="2100" dirty="0"/>
              <a:t>What about clock drift?</a:t>
            </a:r>
          </a:p>
          <a:p>
            <a:pPr lvl="2"/>
            <a:r>
              <a:rPr lang="en-US" sz="2100" dirty="0"/>
              <a:t>Comparing timestamps across machines is not useful</a:t>
            </a:r>
          </a:p>
          <a:p>
            <a:pPr lvl="2"/>
            <a:r>
              <a:rPr lang="en-US" sz="2100" dirty="0"/>
              <a:t>Updates execute on different nodes concurrently</a:t>
            </a:r>
          </a:p>
          <a:p>
            <a:pPr lvl="2"/>
            <a:r>
              <a:rPr lang="en-US" sz="2100" dirty="0"/>
              <a:t>Timestamps impose arbitrary order on updates for conflict resolution purposes</a:t>
            </a:r>
          </a:p>
          <a:p>
            <a:pPr lvl="2"/>
            <a:r>
              <a:rPr lang="en-US" sz="2100" dirty="0"/>
              <a:t>Lost Updates</a:t>
            </a:r>
          </a:p>
          <a:p>
            <a:pPr lvl="2"/>
            <a:endParaRPr lang="en-US" sz="1700" dirty="0"/>
          </a:p>
          <a:p>
            <a:endParaRPr lang="en-US" dirty="0"/>
          </a:p>
        </p:txBody>
      </p:sp>
      <p:pic>
        <p:nvPicPr>
          <p:cNvPr id="4" name="Picture 3" descr="Diagram, schematic&#10;&#10;Description automatically generated">
            <a:extLst>
              <a:ext uri="{FF2B5EF4-FFF2-40B4-BE49-F238E27FC236}">
                <a16:creationId xmlns:a16="http://schemas.microsoft.com/office/drawing/2014/main" id="{0320B4E1-4369-ADF5-A1C1-3BE8D15A9673}"/>
              </a:ext>
            </a:extLst>
          </p:cNvPr>
          <p:cNvPicPr>
            <a:picLocks noChangeAspect="1"/>
          </p:cNvPicPr>
          <p:nvPr/>
        </p:nvPicPr>
        <p:blipFill>
          <a:blip r:embed="rId3"/>
          <a:stretch>
            <a:fillRect/>
          </a:stretch>
        </p:blipFill>
        <p:spPr>
          <a:xfrm>
            <a:off x="6705601" y="467208"/>
            <a:ext cx="4872146" cy="5923584"/>
          </a:xfrm>
          <a:prstGeom prst="rect">
            <a:avLst/>
          </a:prstGeom>
        </p:spPr>
      </p:pic>
    </p:spTree>
    <p:extLst>
      <p:ext uri="{BB962C8B-B14F-4D97-AF65-F5344CB8AC3E}">
        <p14:creationId xmlns:p14="http://schemas.microsoft.com/office/powerpoint/2010/main" val="394337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A2BE-AABA-185E-70A3-DAC479D2DBE1}"/>
              </a:ext>
            </a:extLst>
          </p:cNvPr>
          <p:cNvSpPr>
            <a:spLocks noGrp="1"/>
          </p:cNvSpPr>
          <p:nvPr>
            <p:ph type="title"/>
          </p:nvPr>
        </p:nvSpPr>
        <p:spPr/>
        <p:txBody>
          <a:bodyPr/>
          <a:lstStyle/>
          <a:p>
            <a:r>
              <a:rPr lang="en-US" dirty="0"/>
              <a:t>Handling Conflicts</a:t>
            </a:r>
          </a:p>
        </p:txBody>
      </p:sp>
      <p:sp>
        <p:nvSpPr>
          <p:cNvPr id="3" name="Content Placeholder 2">
            <a:extLst>
              <a:ext uri="{FF2B5EF4-FFF2-40B4-BE49-F238E27FC236}">
                <a16:creationId xmlns:a16="http://schemas.microsoft.com/office/drawing/2014/main" id="{D2F4EDE6-CB81-6A66-B0F9-42722EF7C498}"/>
              </a:ext>
            </a:extLst>
          </p:cNvPr>
          <p:cNvSpPr>
            <a:spLocks noGrp="1"/>
          </p:cNvSpPr>
          <p:nvPr>
            <p:ph idx="1"/>
          </p:nvPr>
        </p:nvSpPr>
        <p:spPr/>
        <p:txBody>
          <a:bodyPr/>
          <a:lstStyle/>
          <a:p>
            <a:r>
              <a:rPr lang="en-US" dirty="0"/>
              <a:t>Last Writer Wins</a:t>
            </a:r>
          </a:p>
          <a:p>
            <a:pPr lvl="1"/>
            <a:r>
              <a:rPr lang="en-US" sz="2100" dirty="0"/>
              <a:t>Data loss inevitable</a:t>
            </a:r>
          </a:p>
          <a:p>
            <a:pPr lvl="1"/>
            <a:r>
              <a:rPr lang="en-US" sz="2100" dirty="0"/>
              <a:t>Mitigations might help:</a:t>
            </a:r>
          </a:p>
          <a:p>
            <a:pPr lvl="2"/>
            <a:r>
              <a:rPr lang="en-US" sz="2100" dirty="0"/>
              <a:t>Timestamps on individual object fields</a:t>
            </a:r>
          </a:p>
          <a:p>
            <a:pPr lvl="2"/>
            <a:r>
              <a:rPr lang="en-US" sz="2100" dirty="0"/>
              <a:t>Conditional writes</a:t>
            </a:r>
          </a:p>
          <a:p>
            <a:pPr lvl="1"/>
            <a:r>
              <a:rPr lang="en-US" sz="2100" dirty="0"/>
              <a:t>Only way to not lose data:</a:t>
            </a:r>
          </a:p>
          <a:p>
            <a:pPr lvl="2"/>
            <a:r>
              <a:rPr lang="en-US" sz="2100" dirty="0"/>
              <a:t>Writes create new key/object</a:t>
            </a:r>
          </a:p>
          <a:p>
            <a:pPr lvl="2"/>
            <a:r>
              <a:rPr lang="en-US" sz="2100" dirty="0"/>
              <a:t>Objects considered immutable</a:t>
            </a:r>
          </a:p>
          <a:p>
            <a:pPr lvl="2"/>
            <a:r>
              <a:rPr lang="en-US" sz="2100" dirty="0"/>
              <a:t>Changes create a new immutable object</a:t>
            </a:r>
          </a:p>
          <a:p>
            <a:pPr lvl="1"/>
            <a:r>
              <a:rPr lang="en-US" sz="2500" dirty="0"/>
              <a:t>Version Vectors</a:t>
            </a:r>
          </a:p>
          <a:p>
            <a:pPr lvl="1"/>
            <a:endParaRPr lang="en-US" dirty="0"/>
          </a:p>
        </p:txBody>
      </p:sp>
      <p:pic>
        <p:nvPicPr>
          <p:cNvPr id="4" name="Picture 3" descr="Diagram&#10;&#10;Description automatically generated">
            <a:extLst>
              <a:ext uri="{FF2B5EF4-FFF2-40B4-BE49-F238E27FC236}">
                <a16:creationId xmlns:a16="http://schemas.microsoft.com/office/drawing/2014/main" id="{AA3EFB78-7D15-DD44-D07C-CB1347146E53}"/>
              </a:ext>
            </a:extLst>
          </p:cNvPr>
          <p:cNvPicPr>
            <a:picLocks noChangeAspect="1"/>
          </p:cNvPicPr>
          <p:nvPr/>
        </p:nvPicPr>
        <p:blipFill>
          <a:blip r:embed="rId3"/>
          <a:stretch>
            <a:fillRect/>
          </a:stretch>
        </p:blipFill>
        <p:spPr>
          <a:xfrm>
            <a:off x="7496550" y="1342975"/>
            <a:ext cx="3707023" cy="4165196"/>
          </a:xfrm>
          <a:prstGeom prst="rect">
            <a:avLst/>
          </a:prstGeom>
        </p:spPr>
      </p:pic>
    </p:spTree>
    <p:extLst>
      <p:ext uri="{BB962C8B-B14F-4D97-AF65-F5344CB8AC3E}">
        <p14:creationId xmlns:p14="http://schemas.microsoft.com/office/powerpoint/2010/main" val="268975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10 – Strong Consistency and Distributed Databases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dirty="0"/>
              <a:t>What is Eventual Consistency</a:t>
            </a:r>
          </a:p>
          <a:p>
            <a:pPr lvl="1"/>
            <a:r>
              <a:rPr lang="en-US" dirty="0"/>
              <a:t>Read Your Own Writes</a:t>
            </a:r>
          </a:p>
          <a:p>
            <a:pPr lvl="1"/>
            <a:r>
              <a:rPr lang="en-US" dirty="0"/>
              <a:t>Tunable Consistency</a:t>
            </a:r>
          </a:p>
          <a:p>
            <a:pPr lvl="1"/>
            <a:r>
              <a:rPr lang="en-US" dirty="0"/>
              <a:t>Quorums</a:t>
            </a:r>
          </a:p>
          <a:p>
            <a:pPr lvl="1"/>
            <a:r>
              <a:rPr lang="en-US" dirty="0"/>
              <a:t>Replica Repair</a:t>
            </a:r>
          </a:p>
          <a:p>
            <a:pPr lvl="1"/>
            <a:r>
              <a:rPr lang="en-US" dirty="0"/>
              <a:t>Merkle Tree</a:t>
            </a:r>
          </a:p>
          <a:p>
            <a:pPr lvl="1"/>
            <a:r>
              <a:rPr lang="en-US" dirty="0"/>
              <a:t>Handling Conflicts</a:t>
            </a:r>
          </a:p>
          <a:p>
            <a:pPr lvl="1"/>
            <a:r>
              <a:rPr lang="en-US" dirty="0"/>
              <a:t>Logical Clocks</a:t>
            </a:r>
          </a:p>
          <a:p>
            <a:pPr lvl="1"/>
            <a:r>
              <a:rPr lang="en-US" dirty="0"/>
              <a:t>Conflict Free Replicated Data Types (CRDTs)</a:t>
            </a:r>
          </a:p>
          <a:p>
            <a:endParaRPr lang="en-US" dirty="0"/>
          </a:p>
          <a:p>
            <a:pPr lvl="1"/>
            <a:endParaRPr lang="en-US" sz="2400" dirty="0"/>
          </a:p>
        </p:txBody>
      </p:sp>
    </p:spTree>
    <p:extLst>
      <p:ext uri="{BB962C8B-B14F-4D97-AF65-F5344CB8AC3E}">
        <p14:creationId xmlns:p14="http://schemas.microsoft.com/office/powerpoint/2010/main" val="113084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8BDE-BBF2-493A-4B1B-BF4B129E2522}"/>
              </a:ext>
            </a:extLst>
          </p:cNvPr>
          <p:cNvSpPr>
            <a:spLocks noGrp="1"/>
          </p:cNvSpPr>
          <p:nvPr>
            <p:ph type="title"/>
          </p:nvPr>
        </p:nvSpPr>
        <p:spPr/>
        <p:txBody>
          <a:bodyPr/>
          <a:lstStyle/>
          <a:p>
            <a:r>
              <a:rPr lang="en-US" dirty="0"/>
              <a:t>Handling Conflicts</a:t>
            </a:r>
          </a:p>
        </p:txBody>
      </p:sp>
      <p:sp>
        <p:nvSpPr>
          <p:cNvPr id="3" name="Content Placeholder 2">
            <a:extLst>
              <a:ext uri="{FF2B5EF4-FFF2-40B4-BE49-F238E27FC236}">
                <a16:creationId xmlns:a16="http://schemas.microsoft.com/office/drawing/2014/main" id="{62123F8B-0364-3B67-0FCC-FDAEC2220EA7}"/>
              </a:ext>
            </a:extLst>
          </p:cNvPr>
          <p:cNvSpPr>
            <a:spLocks noGrp="1"/>
          </p:cNvSpPr>
          <p:nvPr>
            <p:ph idx="1"/>
          </p:nvPr>
        </p:nvSpPr>
        <p:spPr/>
        <p:txBody>
          <a:bodyPr/>
          <a:lstStyle/>
          <a:p>
            <a:r>
              <a:rPr lang="en-US" sz="2100" dirty="0"/>
              <a:t>Implemented in </a:t>
            </a:r>
            <a:r>
              <a:rPr lang="en-US" sz="2100" dirty="0" err="1"/>
              <a:t>Riak</a:t>
            </a:r>
            <a:r>
              <a:rPr lang="en-US" sz="2100" dirty="0"/>
              <a:t> and other databases</a:t>
            </a:r>
          </a:p>
          <a:p>
            <a:pPr lvl="1"/>
            <a:r>
              <a:rPr lang="en-US" sz="2100" dirty="0"/>
              <a:t>Database manages versioning</a:t>
            </a:r>
          </a:p>
          <a:p>
            <a:pPr lvl="1"/>
            <a:r>
              <a:rPr lang="en-US" sz="2100" dirty="0"/>
              <a:t>Conflict detection returns siblings</a:t>
            </a:r>
          </a:p>
          <a:p>
            <a:pPr lvl="1"/>
            <a:r>
              <a:rPr lang="en-US" sz="2100" dirty="0"/>
              <a:t>Client resolves conflict</a:t>
            </a:r>
          </a:p>
          <a:p>
            <a:r>
              <a:rPr lang="en-US" sz="2100" dirty="0"/>
              <a:t>With multiple replicas</a:t>
            </a:r>
          </a:p>
          <a:p>
            <a:pPr lvl="1"/>
            <a:r>
              <a:rPr lang="en-US" sz="2100" dirty="0"/>
              <a:t>Version per replica</a:t>
            </a:r>
          </a:p>
          <a:p>
            <a:pPr lvl="1"/>
            <a:r>
              <a:rPr lang="en-US" sz="2100" dirty="0"/>
              <a:t>Version vector has entry for each replica</a:t>
            </a:r>
          </a:p>
          <a:p>
            <a:pPr lvl="1"/>
            <a:r>
              <a:rPr lang="en-US" sz="2100" dirty="0"/>
              <a:t>Replicas exchange version vectors and detect conflicts</a:t>
            </a:r>
          </a:p>
          <a:p>
            <a:r>
              <a:rPr lang="en-US" sz="2500" dirty="0"/>
              <a:t>Based on logical/vector clocks</a:t>
            </a:r>
          </a:p>
          <a:p>
            <a:endParaRPr lang="en-US" dirty="0"/>
          </a:p>
        </p:txBody>
      </p:sp>
    </p:spTree>
    <p:extLst>
      <p:ext uri="{BB962C8B-B14F-4D97-AF65-F5344CB8AC3E}">
        <p14:creationId xmlns:p14="http://schemas.microsoft.com/office/powerpoint/2010/main" val="352626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D0BC-77D8-8055-D975-819615C03C30}"/>
              </a:ext>
            </a:extLst>
          </p:cNvPr>
          <p:cNvSpPr>
            <a:spLocks noGrp="1"/>
          </p:cNvSpPr>
          <p:nvPr>
            <p:ph type="title"/>
          </p:nvPr>
        </p:nvSpPr>
        <p:spPr/>
        <p:txBody>
          <a:bodyPr/>
          <a:lstStyle/>
          <a:p>
            <a:r>
              <a:rPr lang="en-US" dirty="0"/>
              <a:t>Logical Clocks</a:t>
            </a:r>
          </a:p>
        </p:txBody>
      </p:sp>
      <p:sp>
        <p:nvSpPr>
          <p:cNvPr id="3" name="Content Placeholder 2">
            <a:extLst>
              <a:ext uri="{FF2B5EF4-FFF2-40B4-BE49-F238E27FC236}">
                <a16:creationId xmlns:a16="http://schemas.microsoft.com/office/drawing/2014/main" id="{035FA573-CFD1-76C5-CA1E-9497BBED955F}"/>
              </a:ext>
            </a:extLst>
          </p:cNvPr>
          <p:cNvSpPr>
            <a:spLocks noGrp="1"/>
          </p:cNvSpPr>
          <p:nvPr>
            <p:ph idx="1"/>
          </p:nvPr>
        </p:nvSpPr>
        <p:spPr>
          <a:xfrm>
            <a:off x="246526" y="1352282"/>
            <a:ext cx="5574725" cy="4871172"/>
          </a:xfrm>
        </p:spPr>
        <p:txBody>
          <a:bodyPr>
            <a:noAutofit/>
          </a:bodyPr>
          <a:lstStyle/>
          <a:p>
            <a:r>
              <a:rPr lang="en-US" sz="1700" kern="1200" dirty="0">
                <a:latin typeface="+mn-lt"/>
                <a:ea typeface="+mn-ea"/>
                <a:cs typeface="+mn-cs"/>
              </a:rPr>
              <a:t>Technique to establish the (partial) order of events in distributed systems</a:t>
            </a:r>
          </a:p>
          <a:p>
            <a:r>
              <a:rPr lang="en-US" sz="1700" dirty="0" err="1"/>
              <a:t>Lamport</a:t>
            </a:r>
            <a:r>
              <a:rPr lang="en-US" sz="1700" dirty="0"/>
              <a:t> Clocks</a:t>
            </a:r>
          </a:p>
          <a:p>
            <a:pPr lvl="1"/>
            <a:r>
              <a:rPr lang="en-US" sz="1700" dirty="0"/>
              <a:t>Algorithm to provide a partial ordering of events in a distributed system</a:t>
            </a:r>
          </a:p>
          <a:p>
            <a:pPr lvl="1"/>
            <a:r>
              <a:rPr lang="en-US" sz="1700" dirty="0"/>
              <a:t>Every process maintains a local logical clock, initialized to zero</a:t>
            </a:r>
          </a:p>
          <a:p>
            <a:r>
              <a:rPr lang="en-US" sz="1700" dirty="0"/>
              <a:t>Event occurs:</a:t>
            </a:r>
          </a:p>
          <a:p>
            <a:pPr marL="457200" lvl="1" indent="0">
              <a:buNone/>
            </a:pPr>
            <a:r>
              <a:rPr lang="en-US" sz="1700" b="1" dirty="0"/>
              <a:t># increment local clock</a:t>
            </a:r>
          </a:p>
          <a:p>
            <a:pPr marL="457200" lvl="1" indent="0">
              <a:buNone/>
            </a:pPr>
            <a:r>
              <a:rPr lang="en-US" sz="1700" b="1" dirty="0" err="1"/>
              <a:t>local_clock</a:t>
            </a:r>
            <a:r>
              <a:rPr lang="en-US" sz="1700" b="1" dirty="0"/>
              <a:t> ++;</a:t>
            </a:r>
          </a:p>
          <a:p>
            <a:pPr marL="457200" lvl="1" indent="0">
              <a:buNone/>
            </a:pPr>
            <a:r>
              <a:rPr lang="en-US" sz="1700" b="1" dirty="0"/>
              <a:t># send message to another process</a:t>
            </a:r>
          </a:p>
          <a:p>
            <a:pPr marL="457200" lvl="1" indent="0">
              <a:buNone/>
            </a:pPr>
            <a:r>
              <a:rPr lang="en-US" sz="1700" b="1" dirty="0"/>
              <a:t>send(msg, </a:t>
            </a:r>
            <a:r>
              <a:rPr lang="en-US" sz="1700" b="1" dirty="0" err="1"/>
              <a:t>local_clock</a:t>
            </a:r>
            <a:r>
              <a:rPr lang="en-US" sz="1700" b="1" dirty="0"/>
              <a:t>);</a:t>
            </a:r>
            <a:endParaRPr lang="en-US" sz="1700" dirty="0"/>
          </a:p>
          <a:p>
            <a:r>
              <a:rPr lang="en-US" sz="1700" dirty="0"/>
              <a:t>When the receiving process accepts the message, it sets its own local clock as follows:</a:t>
            </a:r>
          </a:p>
          <a:p>
            <a:pPr marL="457200" lvl="1" indent="0">
              <a:buNone/>
            </a:pPr>
            <a:r>
              <a:rPr lang="en-US" sz="1700" b="1" dirty="0"/>
              <a:t>(msg, </a:t>
            </a:r>
            <a:r>
              <a:rPr lang="en-US" sz="1700" b="1" dirty="0" err="1"/>
              <a:t>clock_msg</a:t>
            </a:r>
            <a:r>
              <a:rPr lang="en-US" sz="1700" b="1" dirty="0"/>
              <a:t>) = receive();</a:t>
            </a:r>
          </a:p>
          <a:p>
            <a:pPr marL="457200" lvl="1" indent="0">
              <a:buNone/>
            </a:pPr>
            <a:r>
              <a:rPr lang="en-US" sz="1700" b="1" dirty="0" err="1"/>
              <a:t>local_clock</a:t>
            </a:r>
            <a:r>
              <a:rPr lang="en-US" sz="1700" b="1" dirty="0"/>
              <a:t> = max(</a:t>
            </a:r>
            <a:r>
              <a:rPr lang="en-US" sz="1700" b="1" dirty="0" err="1"/>
              <a:t>clock_msg</a:t>
            </a:r>
            <a:r>
              <a:rPr lang="en-US" sz="1700" b="1" dirty="0"/>
              <a:t>, </a:t>
            </a:r>
            <a:r>
              <a:rPr lang="en-US" sz="1700" b="1" dirty="0" err="1"/>
              <a:t>local_clock</a:t>
            </a:r>
            <a:r>
              <a:rPr lang="en-US" sz="1700" b="1" dirty="0"/>
              <a:t>) + 1;</a:t>
            </a:r>
            <a:endParaRPr lang="en-US" sz="1700" dirty="0"/>
          </a:p>
        </p:txBody>
      </p:sp>
      <p:pic>
        <p:nvPicPr>
          <p:cNvPr id="4" name="Picture 4">
            <a:extLst>
              <a:ext uri="{FF2B5EF4-FFF2-40B4-BE49-F238E27FC236}">
                <a16:creationId xmlns:a16="http://schemas.microsoft.com/office/drawing/2014/main" id="{E7F857A0-08D3-2514-9207-8642C5319B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6254" y="2434107"/>
            <a:ext cx="5699220" cy="30078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a:tailEnd/>
              </a14:hiddenLine>
            </a:ext>
          </a:extLst>
        </p:spPr>
      </p:pic>
    </p:spTree>
    <p:extLst>
      <p:ext uri="{BB962C8B-B14F-4D97-AF65-F5344CB8AC3E}">
        <p14:creationId xmlns:p14="http://schemas.microsoft.com/office/powerpoint/2010/main" val="248887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355E-5C97-F126-3FB5-7286AE4F6609}"/>
              </a:ext>
            </a:extLst>
          </p:cNvPr>
          <p:cNvSpPr>
            <a:spLocks noGrp="1"/>
          </p:cNvSpPr>
          <p:nvPr>
            <p:ph type="title"/>
          </p:nvPr>
        </p:nvSpPr>
        <p:spPr/>
        <p:txBody>
          <a:bodyPr/>
          <a:lstStyle/>
          <a:p>
            <a:r>
              <a:rPr lang="en-US" dirty="0"/>
              <a:t>Logical Clocks</a:t>
            </a:r>
          </a:p>
        </p:txBody>
      </p:sp>
      <p:sp>
        <p:nvSpPr>
          <p:cNvPr id="3" name="Content Placeholder 2">
            <a:extLst>
              <a:ext uri="{FF2B5EF4-FFF2-40B4-BE49-F238E27FC236}">
                <a16:creationId xmlns:a16="http://schemas.microsoft.com/office/drawing/2014/main" id="{44D131E4-FE71-96F6-5C2E-7E1389FFE1C1}"/>
              </a:ext>
            </a:extLst>
          </p:cNvPr>
          <p:cNvSpPr>
            <a:spLocks noGrp="1"/>
          </p:cNvSpPr>
          <p:nvPr>
            <p:ph idx="1"/>
          </p:nvPr>
        </p:nvSpPr>
        <p:spPr/>
        <p:txBody>
          <a:bodyPr>
            <a:normAutofit/>
          </a:bodyPr>
          <a:lstStyle/>
          <a:p>
            <a:pPr marL="342900" lvl="1" indent="-342900">
              <a:buFont typeface="Arial" charset="0"/>
              <a:buChar char="•"/>
            </a:pPr>
            <a:r>
              <a:rPr lang="en-US" sz="2100" dirty="0"/>
              <a:t>Identify a </a:t>
            </a:r>
            <a:r>
              <a:rPr lang="en-US" sz="2100" b="1" dirty="0"/>
              <a:t>happened-before</a:t>
            </a:r>
            <a:r>
              <a:rPr lang="en-US" sz="2100" dirty="0"/>
              <a:t> ordering that is described numerically </a:t>
            </a:r>
          </a:p>
          <a:p>
            <a:pPr marL="742950" lvl="2" indent="-342900"/>
            <a:r>
              <a:rPr lang="en-US" sz="2100" dirty="0"/>
              <a:t>if C(a)&lt;C(b), C(a) happened-before C(b).</a:t>
            </a:r>
          </a:p>
          <a:p>
            <a:pPr lvl="1"/>
            <a:r>
              <a:rPr lang="en-US" sz="2100" dirty="0"/>
              <a:t>Partial causal ordering</a:t>
            </a:r>
          </a:p>
          <a:p>
            <a:r>
              <a:rPr lang="en-US" sz="2100" dirty="0"/>
              <a:t>Only meaningful in terms of messages flowing between a group of processes</a:t>
            </a:r>
          </a:p>
          <a:p>
            <a:pPr lvl="1"/>
            <a:r>
              <a:rPr lang="en-US" sz="2100" dirty="0"/>
              <a:t>If </a:t>
            </a:r>
            <a:r>
              <a:rPr lang="en-US" sz="2100" i="1" dirty="0"/>
              <a:t>a</a:t>
            </a:r>
            <a:r>
              <a:rPr lang="en-US" sz="2100" dirty="0"/>
              <a:t> and </a:t>
            </a:r>
            <a:r>
              <a:rPr lang="en-US" sz="2100" i="1" dirty="0"/>
              <a:t>b</a:t>
            </a:r>
            <a:r>
              <a:rPr lang="en-US" sz="2100" dirty="0"/>
              <a:t> are two events in the same process, and </a:t>
            </a:r>
            <a:r>
              <a:rPr lang="en-US" sz="2100" i="1" dirty="0"/>
              <a:t>a</a:t>
            </a:r>
            <a:r>
              <a:rPr lang="en-US" sz="2100" dirty="0"/>
              <a:t> comes before </a:t>
            </a:r>
            <a:r>
              <a:rPr lang="en-US" sz="2100" i="1" dirty="0"/>
              <a:t>b</a:t>
            </a:r>
            <a:r>
              <a:rPr lang="en-US" sz="2100" dirty="0"/>
              <a:t>, then </a:t>
            </a:r>
            <a:r>
              <a:rPr lang="en-US" sz="2100" i="1" dirty="0"/>
              <a:t>a -&gt; b.</a:t>
            </a:r>
            <a:endParaRPr lang="en-US" sz="2100" dirty="0"/>
          </a:p>
          <a:p>
            <a:pPr lvl="1"/>
            <a:r>
              <a:rPr lang="en-US" sz="2100" dirty="0"/>
              <a:t>If </a:t>
            </a:r>
            <a:r>
              <a:rPr lang="en-US" sz="2100" i="1" dirty="0"/>
              <a:t>a</a:t>
            </a:r>
            <a:r>
              <a:rPr lang="en-US" sz="2100" dirty="0"/>
              <a:t> denotes the sending of a message and </a:t>
            </a:r>
            <a:r>
              <a:rPr lang="en-US" sz="2100" i="1" dirty="0"/>
              <a:t>b</a:t>
            </a:r>
            <a:r>
              <a:rPr lang="en-US" sz="2100" dirty="0"/>
              <a:t> the receipt of that message, then </a:t>
            </a:r>
            <a:r>
              <a:rPr lang="en-US" sz="2100" i="1" dirty="0"/>
              <a:t>a -&gt; b.</a:t>
            </a:r>
            <a:endParaRPr lang="en-US" sz="2100" dirty="0"/>
          </a:p>
          <a:p>
            <a:pPr lvl="1"/>
            <a:r>
              <a:rPr lang="en-US" sz="2100" dirty="0"/>
              <a:t>If </a:t>
            </a:r>
            <a:r>
              <a:rPr lang="en-US" sz="2100" i="1" dirty="0"/>
              <a:t>a -&gt; b</a:t>
            </a:r>
            <a:r>
              <a:rPr lang="en-US" sz="2100" dirty="0"/>
              <a:t> and </a:t>
            </a:r>
            <a:r>
              <a:rPr lang="en-US" sz="2100" i="1" dirty="0"/>
              <a:t>b -&gt; c</a:t>
            </a:r>
            <a:r>
              <a:rPr lang="en-US" sz="2100" dirty="0"/>
              <a:t>, then </a:t>
            </a:r>
            <a:r>
              <a:rPr lang="en-US" sz="2100" i="1" dirty="0"/>
              <a:t>a -&gt; c</a:t>
            </a:r>
            <a:r>
              <a:rPr lang="en-US" sz="2100" dirty="0"/>
              <a:t>.</a:t>
            </a:r>
          </a:p>
          <a:p>
            <a:r>
              <a:rPr lang="en-US" sz="2100" dirty="0"/>
              <a:t>Version Vectors</a:t>
            </a:r>
          </a:p>
          <a:p>
            <a:pPr lvl="1"/>
            <a:r>
              <a:rPr lang="en-US" sz="2100" dirty="0" err="1"/>
              <a:t>Lamport</a:t>
            </a:r>
            <a:r>
              <a:rPr lang="en-US" sz="2100" dirty="0"/>
              <a:t> clocks define a partial order between events </a:t>
            </a:r>
          </a:p>
          <a:p>
            <a:pPr lvl="1"/>
            <a:r>
              <a:rPr lang="en-US" sz="2100" dirty="0"/>
              <a:t>cannot discern between concurrent requests</a:t>
            </a:r>
          </a:p>
          <a:p>
            <a:pPr lvl="1"/>
            <a:r>
              <a:rPr lang="en-US" sz="2100" dirty="0"/>
              <a:t>Version Vectors enter the scene </a:t>
            </a:r>
          </a:p>
          <a:p>
            <a:pPr lvl="1"/>
            <a:r>
              <a:rPr lang="en-US" sz="2100" dirty="0"/>
              <a:t>one element for each database object replica. r1, r2, r3 = [ [r1,0], [r2,0], [r3,0] ]</a:t>
            </a:r>
          </a:p>
          <a:p>
            <a:pPr lvl="1"/>
            <a:endParaRPr lang="en-US" sz="2100" dirty="0"/>
          </a:p>
          <a:p>
            <a:pPr lvl="1"/>
            <a:endParaRPr lang="en-US" sz="2100" dirty="0"/>
          </a:p>
        </p:txBody>
      </p:sp>
    </p:spTree>
    <p:extLst>
      <p:ext uri="{BB962C8B-B14F-4D97-AF65-F5344CB8AC3E}">
        <p14:creationId xmlns:p14="http://schemas.microsoft.com/office/powerpoint/2010/main" val="386427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9BC8-260F-9469-AA0B-B7BDC5D6ECB4}"/>
              </a:ext>
            </a:extLst>
          </p:cNvPr>
          <p:cNvSpPr>
            <a:spLocks noGrp="1"/>
          </p:cNvSpPr>
          <p:nvPr>
            <p:ph type="title"/>
          </p:nvPr>
        </p:nvSpPr>
        <p:spPr/>
        <p:txBody>
          <a:bodyPr/>
          <a:lstStyle/>
          <a:p>
            <a:r>
              <a:rPr lang="en-US" dirty="0"/>
              <a:t>Logical Clocks</a:t>
            </a:r>
          </a:p>
        </p:txBody>
      </p:sp>
      <p:sp>
        <p:nvSpPr>
          <p:cNvPr id="3" name="Content Placeholder 2">
            <a:extLst>
              <a:ext uri="{FF2B5EF4-FFF2-40B4-BE49-F238E27FC236}">
                <a16:creationId xmlns:a16="http://schemas.microsoft.com/office/drawing/2014/main" id="{8384AA3B-3E26-D6FD-6B21-3D7C2E775BB8}"/>
              </a:ext>
            </a:extLst>
          </p:cNvPr>
          <p:cNvSpPr>
            <a:spLocks noGrp="1"/>
          </p:cNvSpPr>
          <p:nvPr>
            <p:ph idx="1"/>
          </p:nvPr>
        </p:nvSpPr>
        <p:spPr>
          <a:xfrm>
            <a:off x="246527" y="1138518"/>
            <a:ext cx="11667565" cy="4873625"/>
          </a:xfrm>
        </p:spPr>
        <p:txBody>
          <a:bodyPr>
            <a:noAutofit/>
          </a:bodyPr>
          <a:lstStyle/>
          <a:p>
            <a:r>
              <a:rPr lang="en-US" sz="2100" dirty="0"/>
              <a:t>Version Vectors</a:t>
            </a:r>
          </a:p>
          <a:p>
            <a:pPr lvl="1"/>
            <a:r>
              <a:rPr lang="en-US" sz="2100" dirty="0"/>
              <a:t>an array of logical clocks</a:t>
            </a:r>
          </a:p>
          <a:p>
            <a:pPr lvl="1"/>
            <a:r>
              <a:rPr lang="en-US" sz="2100" dirty="0"/>
              <a:t>one element for each database object replica, </a:t>
            </a:r>
            <a:r>
              <a:rPr lang="en-US" sz="2100" dirty="0" err="1"/>
              <a:t>eg</a:t>
            </a:r>
            <a:r>
              <a:rPr lang="en-US" sz="2100" dirty="0"/>
              <a:t>:</a:t>
            </a:r>
          </a:p>
          <a:p>
            <a:pPr lvl="2"/>
            <a:r>
              <a:rPr lang="en-US" sz="2100" dirty="0"/>
              <a:t>r1, r2, r3 = [ [r1,0], [r2,0], [r3,0] ]</a:t>
            </a:r>
          </a:p>
          <a:p>
            <a:pPr lvl="1"/>
            <a:r>
              <a:rPr lang="en-US" sz="2100" dirty="0"/>
              <a:t>Update replica r2, update local and send to replicas</a:t>
            </a:r>
          </a:p>
          <a:p>
            <a:pPr lvl="2"/>
            <a:r>
              <a:rPr lang="en-US" sz="2100" dirty="0"/>
              <a:t>r2 = [ [r1,0], [r2,1], [r3,0] ]</a:t>
            </a:r>
          </a:p>
          <a:p>
            <a:pPr lvl="1"/>
            <a:r>
              <a:rPr lang="en-US" sz="2100" dirty="0"/>
              <a:t>If every clock value for updated object version vector is greater than or equal to the clock values stored by the replicas, the write is accepted</a:t>
            </a:r>
          </a:p>
          <a:p>
            <a:pPr lvl="2"/>
            <a:r>
              <a:rPr lang="en-US" sz="2100" dirty="0"/>
              <a:t>r1, r2, r3 = [ [r1,0], [r2,1], [r3,0] ]</a:t>
            </a:r>
          </a:p>
          <a:p>
            <a:pPr lvl="1"/>
            <a:r>
              <a:rPr lang="en-US" sz="2100" dirty="0"/>
              <a:t>Conflict Detection</a:t>
            </a:r>
          </a:p>
          <a:p>
            <a:pPr lvl="2"/>
            <a:r>
              <a:rPr lang="en-US" sz="2100" dirty="0"/>
              <a:t>Concurrent updates at r2 and r3</a:t>
            </a:r>
          </a:p>
          <a:p>
            <a:pPr lvl="3"/>
            <a:r>
              <a:rPr lang="pt-BR" sz="2100" dirty="0"/>
              <a:t>r2 = [ [r1,0], [r2,</a:t>
            </a:r>
            <a:r>
              <a:rPr lang="pt-BR" sz="2100" b="1" dirty="0"/>
              <a:t>2</a:t>
            </a:r>
            <a:r>
              <a:rPr lang="pt-BR" sz="2100" dirty="0"/>
              <a:t>], [r3,</a:t>
            </a:r>
            <a:r>
              <a:rPr lang="pt-BR" sz="2100" b="1" dirty="0"/>
              <a:t>0</a:t>
            </a:r>
            <a:r>
              <a:rPr lang="pt-BR" sz="2100" dirty="0"/>
              <a:t>] ]</a:t>
            </a:r>
          </a:p>
          <a:p>
            <a:pPr lvl="3"/>
            <a:r>
              <a:rPr lang="pt-BR" sz="2100" dirty="0"/>
              <a:t>r3 = [ [r1,0], [r2,</a:t>
            </a:r>
            <a:r>
              <a:rPr lang="pt-BR" sz="2100" b="1" dirty="0"/>
              <a:t>1</a:t>
            </a:r>
            <a:r>
              <a:rPr lang="pt-BR" sz="2100" dirty="0"/>
              <a:t>], [r3,</a:t>
            </a:r>
            <a:r>
              <a:rPr lang="pt-BR" sz="2100" b="1" dirty="0"/>
              <a:t>1</a:t>
            </a:r>
            <a:r>
              <a:rPr lang="pt-BR" sz="2100" dirty="0"/>
              <a:t>] ]</a:t>
            </a:r>
          </a:p>
          <a:p>
            <a:pPr lvl="2"/>
            <a:r>
              <a:rPr lang="pt-BR" sz="2100" dirty="0" err="1"/>
              <a:t>Conflict</a:t>
            </a:r>
            <a:r>
              <a:rPr lang="pt-BR" sz="2100" dirty="0"/>
              <a:t> </a:t>
            </a:r>
            <a:r>
              <a:rPr lang="pt-BR" sz="2100" dirty="0" err="1"/>
              <a:t>detected</a:t>
            </a:r>
            <a:r>
              <a:rPr lang="pt-BR" sz="2100" dirty="0"/>
              <a:t>!</a:t>
            </a:r>
          </a:p>
          <a:p>
            <a:pPr lvl="3"/>
            <a:r>
              <a:rPr lang="pt-BR" sz="2100" dirty="0"/>
              <a:t>r2 original = [ [r1,0], [r2,</a:t>
            </a:r>
            <a:r>
              <a:rPr lang="pt-BR" sz="2100" b="1" dirty="0"/>
              <a:t>2</a:t>
            </a:r>
            <a:r>
              <a:rPr lang="pt-BR" sz="2100" dirty="0"/>
              <a:t>], [r3,</a:t>
            </a:r>
            <a:r>
              <a:rPr lang="pt-BR" sz="2100" b="1" dirty="0"/>
              <a:t>0</a:t>
            </a:r>
            <a:r>
              <a:rPr lang="pt-BR" sz="2100" dirty="0"/>
              <a:t>] ]</a:t>
            </a:r>
          </a:p>
          <a:p>
            <a:pPr lvl="3"/>
            <a:r>
              <a:rPr lang="pt-BR" sz="2100" dirty="0" err="1"/>
              <a:t>Received</a:t>
            </a:r>
            <a:r>
              <a:rPr lang="pt-BR" sz="2100" dirty="0"/>
              <a:t> </a:t>
            </a:r>
            <a:r>
              <a:rPr lang="pt-BR" sz="2100" dirty="0" err="1"/>
              <a:t>from</a:t>
            </a:r>
            <a:r>
              <a:rPr lang="pt-BR" sz="2100" dirty="0"/>
              <a:t> r3 = [ [r1,0], [r2,</a:t>
            </a:r>
            <a:r>
              <a:rPr lang="pt-BR" sz="2100" b="1" dirty="0"/>
              <a:t>1</a:t>
            </a:r>
            <a:r>
              <a:rPr lang="pt-BR" sz="2100" dirty="0"/>
              <a:t>], [r3,</a:t>
            </a:r>
            <a:r>
              <a:rPr lang="pt-BR" sz="2100" b="1" dirty="0"/>
              <a:t>1</a:t>
            </a:r>
            <a:r>
              <a:rPr lang="pt-BR" sz="2100" dirty="0"/>
              <a:t>] ]</a:t>
            </a:r>
          </a:p>
          <a:p>
            <a:pPr lvl="1"/>
            <a:endParaRPr lang="en-US" sz="2100" dirty="0"/>
          </a:p>
        </p:txBody>
      </p:sp>
    </p:spTree>
    <p:extLst>
      <p:ext uri="{BB962C8B-B14F-4D97-AF65-F5344CB8AC3E}">
        <p14:creationId xmlns:p14="http://schemas.microsoft.com/office/powerpoint/2010/main" val="99136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2258-CC31-39C6-B62F-7876EB74FB38}"/>
              </a:ext>
            </a:extLst>
          </p:cNvPr>
          <p:cNvSpPr>
            <a:spLocks noGrp="1"/>
          </p:cNvSpPr>
          <p:nvPr>
            <p:ph type="title"/>
          </p:nvPr>
        </p:nvSpPr>
        <p:spPr/>
        <p:txBody>
          <a:bodyPr/>
          <a:lstStyle/>
          <a:p>
            <a:r>
              <a:rPr lang="en-US" dirty="0"/>
              <a:t>Conflict Free Replicated Data Types (CRDTs)</a:t>
            </a:r>
          </a:p>
        </p:txBody>
      </p:sp>
      <p:sp>
        <p:nvSpPr>
          <p:cNvPr id="3" name="Content Placeholder 2">
            <a:extLst>
              <a:ext uri="{FF2B5EF4-FFF2-40B4-BE49-F238E27FC236}">
                <a16:creationId xmlns:a16="http://schemas.microsoft.com/office/drawing/2014/main" id="{182B2533-8DA6-E256-5F64-D8A5AC89FEA2}"/>
              </a:ext>
            </a:extLst>
          </p:cNvPr>
          <p:cNvSpPr>
            <a:spLocks noGrp="1"/>
          </p:cNvSpPr>
          <p:nvPr>
            <p:ph idx="1"/>
          </p:nvPr>
        </p:nvSpPr>
        <p:spPr/>
        <p:txBody>
          <a:bodyPr/>
          <a:lstStyle/>
          <a:p>
            <a:r>
              <a:rPr lang="en-US" sz="2100" dirty="0"/>
              <a:t>Data structures that resolve conflicts </a:t>
            </a:r>
          </a:p>
          <a:p>
            <a:r>
              <a:rPr lang="en-US" sz="2100" dirty="0"/>
              <a:t>Concurrent updates always converge to a consistent final state</a:t>
            </a:r>
          </a:p>
          <a:p>
            <a:pPr lvl="1"/>
            <a:r>
              <a:rPr lang="en-US" sz="2100" dirty="0"/>
              <a:t>Behave like non-distributed counterparts</a:t>
            </a:r>
          </a:p>
          <a:p>
            <a:pPr lvl="1"/>
            <a:r>
              <a:rPr lang="en-US" sz="2100" dirty="0"/>
              <a:t>Simplify client code</a:t>
            </a:r>
          </a:p>
          <a:p>
            <a:r>
              <a:rPr lang="en-US" sz="2100" dirty="0"/>
              <a:t>Examples:</a:t>
            </a:r>
          </a:p>
          <a:p>
            <a:pPr lvl="1"/>
            <a:r>
              <a:rPr lang="en-US" sz="2100" dirty="0"/>
              <a:t>Sets, hash tables, lists</a:t>
            </a:r>
          </a:p>
          <a:p>
            <a:endParaRPr lang="en-US" dirty="0"/>
          </a:p>
        </p:txBody>
      </p:sp>
    </p:spTree>
    <p:extLst>
      <p:ext uri="{BB962C8B-B14F-4D97-AF65-F5344CB8AC3E}">
        <p14:creationId xmlns:p14="http://schemas.microsoft.com/office/powerpoint/2010/main" val="1075878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82AF-2E63-D4BC-275A-B1070EAF173D}"/>
              </a:ext>
            </a:extLst>
          </p:cNvPr>
          <p:cNvSpPr>
            <a:spLocks noGrp="1"/>
          </p:cNvSpPr>
          <p:nvPr>
            <p:ph type="title"/>
          </p:nvPr>
        </p:nvSpPr>
        <p:spPr/>
        <p:txBody>
          <a:bodyPr/>
          <a:lstStyle/>
          <a:p>
            <a:r>
              <a:rPr lang="en-US" dirty="0"/>
              <a:t>What is Eventual Consistency</a:t>
            </a:r>
          </a:p>
        </p:txBody>
      </p:sp>
      <p:sp>
        <p:nvSpPr>
          <p:cNvPr id="3" name="Content Placeholder 2">
            <a:extLst>
              <a:ext uri="{FF2B5EF4-FFF2-40B4-BE49-F238E27FC236}">
                <a16:creationId xmlns:a16="http://schemas.microsoft.com/office/drawing/2014/main" id="{EA5C50BE-F91A-1E3B-D923-DBE926EB9FAD}"/>
              </a:ext>
            </a:extLst>
          </p:cNvPr>
          <p:cNvSpPr>
            <a:spLocks noGrp="1"/>
          </p:cNvSpPr>
          <p:nvPr>
            <p:ph idx="1"/>
          </p:nvPr>
        </p:nvSpPr>
        <p:spPr/>
        <p:txBody>
          <a:bodyPr/>
          <a:lstStyle/>
          <a:p>
            <a:r>
              <a:rPr lang="en-US" sz="2100" dirty="0"/>
              <a:t>Single copy of data object = always consistent </a:t>
            </a:r>
          </a:p>
          <a:p>
            <a:r>
              <a:rPr lang="en-US" sz="2100" dirty="0"/>
              <a:t>Multiple copies of data object </a:t>
            </a:r>
          </a:p>
          <a:p>
            <a:pPr lvl="1"/>
            <a:r>
              <a:rPr lang="en-US" sz="2100" dirty="0"/>
              <a:t>How long do updates take to propagate?</a:t>
            </a:r>
          </a:p>
          <a:p>
            <a:pPr lvl="1"/>
            <a:r>
              <a:rPr lang="en-US" sz="2100" dirty="0"/>
              <a:t>What if a node fails?</a:t>
            </a:r>
          </a:p>
          <a:p>
            <a:pPr lvl="1"/>
            <a:r>
              <a:rPr lang="en-US" sz="2100" dirty="0"/>
              <a:t>What if there’s a network partition?</a:t>
            </a:r>
          </a:p>
          <a:p>
            <a:r>
              <a:rPr lang="en-US" sz="2100" dirty="0"/>
              <a:t>Eventual consistency </a:t>
            </a:r>
          </a:p>
          <a:p>
            <a:pPr lvl="1"/>
            <a:r>
              <a:rPr lang="en-US" sz="2100" dirty="0"/>
              <a:t>What guarantees does a database give a client?</a:t>
            </a:r>
          </a:p>
          <a:p>
            <a:pPr lvl="1"/>
            <a:r>
              <a:rPr lang="en-US" sz="2100" dirty="0"/>
              <a:t>How long until all replicas consistent?</a:t>
            </a:r>
          </a:p>
          <a:p>
            <a:endParaRPr lang="en-US" dirty="0"/>
          </a:p>
        </p:txBody>
      </p:sp>
    </p:spTree>
    <p:extLst>
      <p:ext uri="{BB962C8B-B14F-4D97-AF65-F5344CB8AC3E}">
        <p14:creationId xmlns:p14="http://schemas.microsoft.com/office/powerpoint/2010/main" val="17286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3558-B584-6A98-005D-1B1A012914EF}"/>
              </a:ext>
            </a:extLst>
          </p:cNvPr>
          <p:cNvSpPr>
            <a:spLocks noGrp="1"/>
          </p:cNvSpPr>
          <p:nvPr>
            <p:ph type="title"/>
          </p:nvPr>
        </p:nvSpPr>
        <p:spPr/>
        <p:txBody>
          <a:bodyPr/>
          <a:lstStyle/>
          <a:p>
            <a:r>
              <a:rPr lang="en-US" dirty="0"/>
              <a:t>Inconsistency Window</a:t>
            </a:r>
          </a:p>
        </p:txBody>
      </p:sp>
      <p:sp>
        <p:nvSpPr>
          <p:cNvPr id="3" name="Content Placeholder 2">
            <a:extLst>
              <a:ext uri="{FF2B5EF4-FFF2-40B4-BE49-F238E27FC236}">
                <a16:creationId xmlns:a16="http://schemas.microsoft.com/office/drawing/2014/main" id="{9CFCB84C-7E24-7E71-89BE-67B7E01DE326}"/>
              </a:ext>
            </a:extLst>
          </p:cNvPr>
          <p:cNvSpPr>
            <a:spLocks noGrp="1"/>
          </p:cNvSpPr>
          <p:nvPr>
            <p:ph idx="1"/>
          </p:nvPr>
        </p:nvSpPr>
        <p:spPr/>
        <p:txBody>
          <a:bodyPr/>
          <a:lstStyle/>
          <a:p>
            <a:r>
              <a:rPr lang="en-US" sz="2100" dirty="0"/>
              <a:t>Duration depends on</a:t>
            </a:r>
          </a:p>
          <a:p>
            <a:pPr lvl="1"/>
            <a:r>
              <a:rPr lang="en-US" sz="2100" dirty="0"/>
              <a:t>The number of replicas</a:t>
            </a:r>
          </a:p>
          <a:p>
            <a:pPr lvl="1"/>
            <a:r>
              <a:rPr lang="en-US" sz="2100" dirty="0"/>
              <a:t>Operational environment</a:t>
            </a:r>
          </a:p>
          <a:p>
            <a:pPr lvl="1"/>
            <a:r>
              <a:rPr lang="en-US" sz="2100" dirty="0"/>
              <a:t>Distance between replicas</a:t>
            </a:r>
          </a:p>
          <a:p>
            <a:r>
              <a:rPr lang="en-US" sz="2100" dirty="0"/>
              <a:t>Implication: No upper bound</a:t>
            </a:r>
          </a:p>
          <a:p>
            <a:endParaRPr lang="en-US" dirty="0"/>
          </a:p>
        </p:txBody>
      </p:sp>
    </p:spTree>
    <p:extLst>
      <p:ext uri="{BB962C8B-B14F-4D97-AF65-F5344CB8AC3E}">
        <p14:creationId xmlns:p14="http://schemas.microsoft.com/office/powerpoint/2010/main" val="405855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AF31-E328-1026-70E0-455BC93CEB32}"/>
              </a:ext>
            </a:extLst>
          </p:cNvPr>
          <p:cNvSpPr>
            <a:spLocks noGrp="1"/>
          </p:cNvSpPr>
          <p:nvPr>
            <p:ph type="title"/>
          </p:nvPr>
        </p:nvSpPr>
        <p:spPr/>
        <p:txBody>
          <a:bodyPr/>
          <a:lstStyle/>
          <a:p>
            <a:r>
              <a:rPr lang="en-US" dirty="0"/>
              <a:t>Read Your Own Writes</a:t>
            </a:r>
          </a:p>
        </p:txBody>
      </p:sp>
      <p:sp>
        <p:nvSpPr>
          <p:cNvPr id="3" name="Content Placeholder 2">
            <a:extLst>
              <a:ext uri="{FF2B5EF4-FFF2-40B4-BE49-F238E27FC236}">
                <a16:creationId xmlns:a16="http://schemas.microsoft.com/office/drawing/2014/main" id="{E1C80E6C-AFCB-D4A9-E087-2440755BE060}"/>
              </a:ext>
            </a:extLst>
          </p:cNvPr>
          <p:cNvSpPr>
            <a:spLocks noGrp="1"/>
          </p:cNvSpPr>
          <p:nvPr>
            <p:ph idx="1"/>
          </p:nvPr>
        </p:nvSpPr>
        <p:spPr/>
        <p:txBody>
          <a:bodyPr/>
          <a:lstStyle/>
          <a:p>
            <a:r>
              <a:rPr lang="en-US" sz="3200" dirty="0">
                <a:latin typeface="+mn-lt"/>
                <a:ea typeface="+mn-ea"/>
                <a:cs typeface="+mn-cs"/>
              </a:rPr>
              <a:t>if a client makes a persistent change to data, the updated data value is guaranteed to be returned by any subsequent reads from the same client.</a:t>
            </a:r>
          </a:p>
          <a:p>
            <a:endParaRPr lang="en-US" dirty="0"/>
          </a:p>
        </p:txBody>
      </p:sp>
      <p:pic>
        <p:nvPicPr>
          <p:cNvPr id="4" name="Picture 3" descr="Diagram&#10;&#10;Description automatically generated">
            <a:extLst>
              <a:ext uri="{FF2B5EF4-FFF2-40B4-BE49-F238E27FC236}">
                <a16:creationId xmlns:a16="http://schemas.microsoft.com/office/drawing/2014/main" id="{C3F336CB-28D3-7A94-72F2-EED219307440}"/>
              </a:ext>
            </a:extLst>
          </p:cNvPr>
          <p:cNvPicPr>
            <a:picLocks noChangeAspect="1"/>
          </p:cNvPicPr>
          <p:nvPr/>
        </p:nvPicPr>
        <p:blipFill>
          <a:blip r:embed="rId2"/>
          <a:stretch>
            <a:fillRect/>
          </a:stretch>
        </p:blipFill>
        <p:spPr>
          <a:xfrm>
            <a:off x="3219627" y="2437128"/>
            <a:ext cx="7995274" cy="3997637"/>
          </a:xfrm>
          <a:prstGeom prst="rect">
            <a:avLst/>
          </a:prstGeom>
        </p:spPr>
      </p:pic>
    </p:spTree>
    <p:extLst>
      <p:ext uri="{BB962C8B-B14F-4D97-AF65-F5344CB8AC3E}">
        <p14:creationId xmlns:p14="http://schemas.microsoft.com/office/powerpoint/2010/main" val="246218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9D89-E65C-2B6B-3D91-5542249D207E}"/>
              </a:ext>
            </a:extLst>
          </p:cNvPr>
          <p:cNvSpPr>
            <a:spLocks noGrp="1"/>
          </p:cNvSpPr>
          <p:nvPr>
            <p:ph type="title"/>
          </p:nvPr>
        </p:nvSpPr>
        <p:spPr/>
        <p:txBody>
          <a:bodyPr/>
          <a:lstStyle/>
          <a:p>
            <a:r>
              <a:rPr lang="en-US" dirty="0"/>
              <a:t>Read Your Own Writes</a:t>
            </a:r>
          </a:p>
        </p:txBody>
      </p:sp>
      <p:sp>
        <p:nvSpPr>
          <p:cNvPr id="3" name="Content Placeholder 2">
            <a:extLst>
              <a:ext uri="{FF2B5EF4-FFF2-40B4-BE49-F238E27FC236}">
                <a16:creationId xmlns:a16="http://schemas.microsoft.com/office/drawing/2014/main" id="{28A67EF9-236A-8D22-E121-AB17492288E0}"/>
              </a:ext>
            </a:extLst>
          </p:cNvPr>
          <p:cNvSpPr>
            <a:spLocks noGrp="1"/>
          </p:cNvSpPr>
          <p:nvPr>
            <p:ph idx="1"/>
          </p:nvPr>
        </p:nvSpPr>
        <p:spPr/>
        <p:txBody>
          <a:bodyPr/>
          <a:lstStyle/>
          <a:p>
            <a:r>
              <a:rPr lang="en-US" sz="2400" dirty="0"/>
              <a:t>Client sees its own writes</a:t>
            </a:r>
          </a:p>
          <a:p>
            <a:r>
              <a:rPr lang="en-US" sz="2400" dirty="0"/>
              <a:t>Other clients will see the writes ‘eventually’</a:t>
            </a:r>
          </a:p>
          <a:p>
            <a:r>
              <a:rPr lang="en-US" sz="2400" dirty="0"/>
              <a:t>Supported by many NoSQL databases</a:t>
            </a:r>
          </a:p>
          <a:p>
            <a:pPr lvl="1"/>
            <a:r>
              <a:rPr lang="en-US" sz="2400" dirty="0"/>
              <a:t>Leader follower – just read from leader!</a:t>
            </a:r>
          </a:p>
          <a:p>
            <a:endParaRPr lang="en-US" dirty="0"/>
          </a:p>
        </p:txBody>
      </p:sp>
    </p:spTree>
    <p:extLst>
      <p:ext uri="{BB962C8B-B14F-4D97-AF65-F5344CB8AC3E}">
        <p14:creationId xmlns:p14="http://schemas.microsoft.com/office/powerpoint/2010/main" val="183294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8ECC-FD7F-3875-C0BD-022FFE6D71A0}"/>
              </a:ext>
            </a:extLst>
          </p:cNvPr>
          <p:cNvSpPr>
            <a:spLocks noGrp="1"/>
          </p:cNvSpPr>
          <p:nvPr>
            <p:ph type="title"/>
          </p:nvPr>
        </p:nvSpPr>
        <p:spPr/>
        <p:txBody>
          <a:bodyPr/>
          <a:lstStyle/>
          <a:p>
            <a:r>
              <a:rPr lang="en-US" dirty="0"/>
              <a:t>Tunable Consistency</a:t>
            </a:r>
          </a:p>
        </p:txBody>
      </p:sp>
      <p:sp>
        <p:nvSpPr>
          <p:cNvPr id="3" name="Content Placeholder 2">
            <a:extLst>
              <a:ext uri="{FF2B5EF4-FFF2-40B4-BE49-F238E27FC236}">
                <a16:creationId xmlns:a16="http://schemas.microsoft.com/office/drawing/2014/main" id="{3A2D69C2-A963-182E-F9FB-F4D239A0DAE8}"/>
              </a:ext>
            </a:extLst>
          </p:cNvPr>
          <p:cNvSpPr>
            <a:spLocks noGrp="1"/>
          </p:cNvSpPr>
          <p:nvPr>
            <p:ph idx="1"/>
          </p:nvPr>
        </p:nvSpPr>
        <p:spPr/>
        <p:txBody>
          <a:bodyPr/>
          <a:lstStyle/>
          <a:p>
            <a:r>
              <a:rPr lang="en-US" sz="2100" dirty="0"/>
              <a:t>Enables you to tailor the database’s eventually consistent behavior. </a:t>
            </a:r>
          </a:p>
          <a:p>
            <a:r>
              <a:rPr lang="en-US" sz="2100" dirty="0"/>
              <a:t>Trade off performance of read and write operations based on the level of eventual replica consistency a use case can tolerate. </a:t>
            </a:r>
          </a:p>
          <a:p>
            <a:r>
              <a:rPr lang="en-US" sz="2100" dirty="0"/>
              <a:t>Based on 3 parameters:</a:t>
            </a:r>
          </a:p>
          <a:p>
            <a:pPr lvl="1"/>
            <a:r>
              <a:rPr lang="en-US" sz="2100" b="1" dirty="0"/>
              <a:t>N</a:t>
            </a:r>
            <a:r>
              <a:rPr lang="en-US" sz="2100" dirty="0"/>
              <a:t>: Total number of replicas</a:t>
            </a:r>
          </a:p>
          <a:p>
            <a:pPr lvl="1"/>
            <a:r>
              <a:rPr lang="en-US" sz="2100" b="1" dirty="0"/>
              <a:t>W</a:t>
            </a:r>
            <a:r>
              <a:rPr lang="en-US" sz="2100" dirty="0"/>
              <a:t>: Number of replicas to update before confirming the update to the client</a:t>
            </a:r>
          </a:p>
          <a:p>
            <a:pPr lvl="1"/>
            <a:r>
              <a:rPr lang="en-US" sz="2100" b="1" dirty="0"/>
              <a:t>R</a:t>
            </a:r>
            <a:r>
              <a:rPr lang="en-US" sz="2100" dirty="0"/>
              <a:t>: Number or replicas to read from before returning a value</a:t>
            </a:r>
          </a:p>
          <a:p>
            <a:endParaRPr lang="en-US" dirty="0"/>
          </a:p>
        </p:txBody>
      </p:sp>
    </p:spTree>
    <p:extLst>
      <p:ext uri="{BB962C8B-B14F-4D97-AF65-F5344CB8AC3E}">
        <p14:creationId xmlns:p14="http://schemas.microsoft.com/office/powerpoint/2010/main" val="395863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A6CC-EC10-37CC-D147-2106A6ACC806}"/>
              </a:ext>
            </a:extLst>
          </p:cNvPr>
          <p:cNvSpPr>
            <a:spLocks noGrp="1"/>
          </p:cNvSpPr>
          <p:nvPr>
            <p:ph type="title"/>
          </p:nvPr>
        </p:nvSpPr>
        <p:spPr/>
        <p:txBody>
          <a:bodyPr/>
          <a:lstStyle/>
          <a:p>
            <a:r>
              <a:rPr lang="en-US" dirty="0"/>
              <a:t>Tunable Consistency</a:t>
            </a:r>
          </a:p>
        </p:txBody>
      </p:sp>
      <p:sp>
        <p:nvSpPr>
          <p:cNvPr id="3" name="Content Placeholder 2">
            <a:extLst>
              <a:ext uri="{FF2B5EF4-FFF2-40B4-BE49-F238E27FC236}">
                <a16:creationId xmlns:a16="http://schemas.microsoft.com/office/drawing/2014/main" id="{2C53D85F-4523-28C7-5445-651C4F99DB11}"/>
              </a:ext>
            </a:extLst>
          </p:cNvPr>
          <p:cNvSpPr>
            <a:spLocks noGrp="1"/>
          </p:cNvSpPr>
          <p:nvPr>
            <p:ph idx="1"/>
          </p:nvPr>
        </p:nvSpPr>
        <p:spPr/>
        <p:txBody>
          <a:bodyPr/>
          <a:lstStyle/>
          <a:p>
            <a:r>
              <a:rPr lang="en-US" sz="1900" dirty="0"/>
              <a:t>Assume leaderless database</a:t>
            </a:r>
          </a:p>
          <a:p>
            <a:r>
              <a:rPr lang="en-US" sz="1900" dirty="0"/>
              <a:t>Example:</a:t>
            </a:r>
          </a:p>
          <a:p>
            <a:pPr lvl="1"/>
            <a:r>
              <a:rPr lang="en-US" sz="1900" dirty="0"/>
              <a:t>N=3</a:t>
            </a:r>
          </a:p>
          <a:p>
            <a:pPr lvl="1"/>
            <a:r>
              <a:rPr lang="en-US" sz="1900" dirty="0"/>
              <a:t>W= 3</a:t>
            </a:r>
          </a:p>
          <a:p>
            <a:pPr lvl="1"/>
            <a:r>
              <a:rPr lang="en-US" sz="1900" dirty="0"/>
              <a:t>R = 1</a:t>
            </a:r>
          </a:p>
          <a:p>
            <a:r>
              <a:rPr lang="en-US" sz="1900" dirty="0"/>
              <a:t> Often called immediate consistency</a:t>
            </a:r>
          </a:p>
          <a:p>
            <a:r>
              <a:rPr lang="en-US" sz="1900" dirty="0"/>
              <a:t>Clients can still see different replica values</a:t>
            </a:r>
          </a:p>
          <a:p>
            <a:pPr lvl="1"/>
            <a:r>
              <a:rPr lang="en-US" sz="1900" dirty="0"/>
              <a:t>Updates in progress</a:t>
            </a:r>
          </a:p>
          <a:p>
            <a:pPr lvl="1"/>
            <a:r>
              <a:rPr lang="en-US" sz="1900" dirty="0"/>
              <a:t>‘concurrent writes’</a:t>
            </a:r>
          </a:p>
          <a:p>
            <a:endParaRPr lang="en-US" dirty="0"/>
          </a:p>
        </p:txBody>
      </p:sp>
      <p:pic>
        <p:nvPicPr>
          <p:cNvPr id="4" name="Graphic 3" descr="Flowchart">
            <a:extLst>
              <a:ext uri="{FF2B5EF4-FFF2-40B4-BE49-F238E27FC236}">
                <a16:creationId xmlns:a16="http://schemas.microsoft.com/office/drawing/2014/main" id="{5CB8C0AE-776D-D445-5CD8-00D518B08A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3229" y="1261780"/>
            <a:ext cx="3812495" cy="3812495"/>
          </a:xfrm>
          <a:prstGeom prst="rect">
            <a:avLst/>
          </a:prstGeom>
        </p:spPr>
      </p:pic>
    </p:spTree>
    <p:extLst>
      <p:ext uri="{BB962C8B-B14F-4D97-AF65-F5344CB8AC3E}">
        <p14:creationId xmlns:p14="http://schemas.microsoft.com/office/powerpoint/2010/main" val="155565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F7DB-E4C6-CBDF-5F4E-6BB4C291B79A}"/>
              </a:ext>
            </a:extLst>
          </p:cNvPr>
          <p:cNvSpPr>
            <a:spLocks noGrp="1"/>
          </p:cNvSpPr>
          <p:nvPr>
            <p:ph type="title"/>
          </p:nvPr>
        </p:nvSpPr>
        <p:spPr/>
        <p:txBody>
          <a:bodyPr/>
          <a:lstStyle/>
          <a:p>
            <a:r>
              <a:rPr lang="en-US" dirty="0"/>
              <a:t>Tunable Consistency</a:t>
            </a:r>
          </a:p>
        </p:txBody>
      </p:sp>
      <p:sp>
        <p:nvSpPr>
          <p:cNvPr id="3" name="Content Placeholder 2">
            <a:extLst>
              <a:ext uri="{FF2B5EF4-FFF2-40B4-BE49-F238E27FC236}">
                <a16:creationId xmlns:a16="http://schemas.microsoft.com/office/drawing/2014/main" id="{261B4342-830B-31EC-F644-BDCAC711441B}"/>
              </a:ext>
            </a:extLst>
          </p:cNvPr>
          <p:cNvSpPr>
            <a:spLocks noGrp="1"/>
          </p:cNvSpPr>
          <p:nvPr>
            <p:ph idx="1"/>
          </p:nvPr>
        </p:nvSpPr>
        <p:spPr/>
        <p:txBody>
          <a:bodyPr/>
          <a:lstStyle/>
          <a:p>
            <a:r>
              <a:rPr lang="en-US" sz="2100" dirty="0"/>
              <a:t>What if:</a:t>
            </a:r>
          </a:p>
          <a:p>
            <a:r>
              <a:rPr lang="en-US" sz="2100" dirty="0"/>
              <a:t>R=N and W=1</a:t>
            </a:r>
          </a:p>
          <a:p>
            <a:pPr lvl="1"/>
            <a:r>
              <a:rPr lang="en-US" sz="2100" dirty="0"/>
              <a:t>Slow reads, fast writes</a:t>
            </a:r>
          </a:p>
          <a:p>
            <a:pPr lvl="1"/>
            <a:r>
              <a:rPr lang="en-US" sz="2100" dirty="0"/>
              <a:t>Write availability</a:t>
            </a:r>
          </a:p>
          <a:p>
            <a:pPr lvl="1"/>
            <a:r>
              <a:rPr lang="en-US" sz="2100" dirty="0"/>
              <a:t>Latest replica value returned</a:t>
            </a:r>
          </a:p>
          <a:p>
            <a:r>
              <a:rPr lang="en-US" sz="2100" dirty="0"/>
              <a:t>W=N, R=1</a:t>
            </a:r>
          </a:p>
          <a:p>
            <a:pPr lvl="1"/>
            <a:r>
              <a:rPr lang="en-US" sz="2100" dirty="0"/>
              <a:t>Fast reads, slow writes </a:t>
            </a:r>
          </a:p>
          <a:p>
            <a:pPr lvl="1"/>
            <a:r>
              <a:rPr lang="en-US" sz="2100" dirty="0"/>
              <a:t>Immediate consistency</a:t>
            </a:r>
          </a:p>
          <a:p>
            <a:endParaRPr lang="en-US" dirty="0"/>
          </a:p>
        </p:txBody>
      </p:sp>
    </p:spTree>
    <p:extLst>
      <p:ext uri="{BB962C8B-B14F-4D97-AF65-F5344CB8AC3E}">
        <p14:creationId xmlns:p14="http://schemas.microsoft.com/office/powerpoint/2010/main" val="936941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47668</TotalTime>
  <Words>3170</Words>
  <Application>Microsoft Macintosh PowerPoint</Application>
  <PresentationFormat>Widescreen</PresentationFormat>
  <Paragraphs>277</Paragraphs>
  <Slides>25</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Helvetica</vt:lpstr>
      <vt:lpstr>Office Theme</vt:lpstr>
      <vt:lpstr>Custom Design</vt:lpstr>
      <vt:lpstr>Northeastern University - Seattle </vt:lpstr>
      <vt:lpstr>Week 10 – Strong Consistency and Distributed Databases</vt:lpstr>
      <vt:lpstr>What is Eventual Consistency</vt:lpstr>
      <vt:lpstr>Inconsistency Window</vt:lpstr>
      <vt:lpstr>Read Your Own Writes</vt:lpstr>
      <vt:lpstr>Read Your Own Writes</vt:lpstr>
      <vt:lpstr>Tunable Consistency</vt:lpstr>
      <vt:lpstr>Tunable Consistency</vt:lpstr>
      <vt:lpstr>Tunable Consistency</vt:lpstr>
      <vt:lpstr>CAP Theorem Revisited</vt:lpstr>
      <vt:lpstr>Quorums</vt:lpstr>
      <vt:lpstr>Quorums</vt:lpstr>
      <vt:lpstr>Replica Repair</vt:lpstr>
      <vt:lpstr>Replica Repair</vt:lpstr>
      <vt:lpstr>Replica Repair</vt:lpstr>
      <vt:lpstr>Merkle Tree</vt:lpstr>
      <vt:lpstr>Handling Conflicts</vt:lpstr>
      <vt:lpstr>Handling Conflicts</vt:lpstr>
      <vt:lpstr>Handling Conflicts</vt:lpstr>
      <vt:lpstr>Handling Conflicts</vt:lpstr>
      <vt:lpstr>Logical Clocks</vt:lpstr>
      <vt:lpstr>Logical Clocks</vt:lpstr>
      <vt:lpstr>Logical Clocks</vt:lpstr>
      <vt:lpstr>Conflict Free Replicated Data Types (CRDTs)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827</cp:revision>
  <dcterms:created xsi:type="dcterms:W3CDTF">2022-01-16T21:49:22Z</dcterms:created>
  <dcterms:modified xsi:type="dcterms:W3CDTF">2023-03-25T03:17:50Z</dcterms:modified>
</cp:coreProperties>
</file>