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2"/>
  </p:notesMasterIdLst>
  <p:sldIdLst>
    <p:sldId id="372" r:id="rId3"/>
    <p:sldId id="376"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3" r:id="rId23"/>
    <p:sldId id="514" r:id="rId24"/>
    <p:sldId id="515" r:id="rId25"/>
    <p:sldId id="516" r:id="rId26"/>
    <p:sldId id="517" r:id="rId27"/>
    <p:sldId id="518" r:id="rId28"/>
    <p:sldId id="519" r:id="rId29"/>
    <p:sldId id="494" r:id="rId30"/>
    <p:sldId id="52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8"/>
    <p:restoredTop sz="63667"/>
  </p:normalViewPr>
  <p:slideViewPr>
    <p:cSldViewPr snapToGrid="0" snapToObjects="1">
      <p:cViewPr varScale="1">
        <p:scale>
          <a:sx n="97" d="100"/>
          <a:sy n="97" d="100"/>
        </p:scale>
        <p:origin x="2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6T18:05:58.438"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Garamond" panose="02020404030301010803" pitchFamily="18" charset="0"/>
              </a:rPr>
              <a:t>Transient network failures may cause the producer to retry failed events, leading to duplicates. If you can’t accept duplicates, you can set the </a:t>
            </a:r>
            <a:r>
              <a:rPr lang="en-US" sz="1200" b="0" i="0" u="none" strike="noStrike" dirty="0">
                <a:solidFill>
                  <a:srgbClr val="000000"/>
                </a:solidFill>
                <a:effectLst/>
                <a:latin typeface="Courier New" panose="02070309020205020404" pitchFamily="49" charset="0"/>
              </a:rPr>
              <a:t>enable-idempotence </a:t>
            </a:r>
            <a:r>
              <a:rPr lang="en-US" sz="1200" b="0" i="0" u="none" strike="noStrike" dirty="0">
                <a:solidFill>
                  <a:srgbClr val="000000"/>
                </a:solidFill>
                <a:effectLst/>
                <a:latin typeface="Garamond" panose="02020404030301010803" pitchFamily="18" charset="0"/>
              </a:rPr>
              <a:t>configuration parameter to true. This causes the broker to filter out duplicate events and provide exactly-once delivery semantics.</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427261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Garamond" panose="02020404030301010803" pitchFamily="18" charset="0"/>
              </a:rPr>
              <a:t>Kafka consumers utilize the pull model to retrieve events in batches from a topic. When a consumer first subscribes to a topic, its offset is set to the first event in the log. You then call the </a:t>
            </a:r>
            <a:r>
              <a:rPr lang="en-US" sz="1200" b="0" i="0" u="none" strike="noStrike" dirty="0">
                <a:solidFill>
                  <a:srgbClr val="000000"/>
                </a:solidFill>
                <a:effectLst/>
                <a:latin typeface="Courier New" panose="02070309020205020404" pitchFamily="49" charset="0"/>
              </a:rPr>
              <a:t>poll()</a:t>
            </a:r>
            <a:r>
              <a:rPr lang="en-US" sz="1200" b="0" i="0" u="none" strike="noStrike" dirty="0">
                <a:solidFill>
                  <a:srgbClr val="000000"/>
                </a:solidFill>
                <a:effectLst/>
                <a:latin typeface="Garamond" panose="02020404030301010803" pitchFamily="18" charset="0"/>
              </a:rPr>
              <a:t> method of the consumer object in an event loop. The </a:t>
            </a:r>
            <a:r>
              <a:rPr lang="en-US" sz="1200" b="0" i="0" u="none" strike="noStrike" dirty="0">
                <a:solidFill>
                  <a:srgbClr val="000000"/>
                </a:solidFill>
                <a:effectLst/>
                <a:latin typeface="Courier New" panose="02070309020205020404" pitchFamily="49" charset="0"/>
              </a:rPr>
              <a:t>poll()</a:t>
            </a:r>
            <a:r>
              <a:rPr lang="en-US" sz="1200" b="0" i="0" u="none" strike="noStrike" dirty="0">
                <a:solidFill>
                  <a:srgbClr val="000000"/>
                </a:solidFill>
                <a:effectLst/>
                <a:latin typeface="Garamond" panose="02020404030301010803" pitchFamily="18" charset="0"/>
              </a:rPr>
              <a:t> method returns one or more events starting from the current offset. The following simple consumer code example shows an event loop that retrieves and processes a batch of events. </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2902762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Garamond" panose="02020404030301010803" pitchFamily="18" charset="0"/>
              </a:rPr>
              <a:t>Kafka increments the consumer’s offset in the topic automatically to point at to the next unprocessed event in the topic. By default Kafka will automatically commit this value such that the next request to fetch events will commence at the new offset. The commit message is actually sent as part of the </a:t>
            </a:r>
            <a:r>
              <a:rPr lang="en-US" sz="1200" b="0" i="0" u="none" strike="noStrike" dirty="0">
                <a:solidFill>
                  <a:srgbClr val="000000"/>
                </a:solidFill>
                <a:effectLst/>
                <a:latin typeface="Courier New" panose="02070309020205020404" pitchFamily="49" charset="0"/>
              </a:rPr>
              <a:t>poll()</a:t>
            </a:r>
            <a:r>
              <a:rPr lang="en-US" sz="1200" b="0" i="0" u="none" strike="noStrike" dirty="0">
                <a:solidFill>
                  <a:srgbClr val="000000"/>
                </a:solidFill>
                <a:effectLst/>
                <a:latin typeface="Garamond" panose="02020404030301010803" pitchFamily="18" charset="0"/>
              </a:rPr>
              <a:t>method, and this commits the offset returned by the previous</a:t>
            </a:r>
            <a:r>
              <a:rPr lang="en-US" sz="1200" b="0" i="0" u="none" strike="noStrike" dirty="0">
                <a:solidFill>
                  <a:srgbClr val="000000"/>
                </a:solidFill>
                <a:effectLst/>
                <a:latin typeface="Courier New" panose="02070309020205020404" pitchFamily="49" charset="0"/>
              </a:rPr>
              <a:t> poll()</a:t>
            </a:r>
            <a:r>
              <a:rPr lang="en-US" sz="1200" b="0" i="0" u="none" strike="noStrike" dirty="0">
                <a:solidFill>
                  <a:srgbClr val="000000"/>
                </a:solidFill>
                <a:effectLst/>
                <a:latin typeface="Garamond" panose="02020404030301010803" pitchFamily="18" charset="0"/>
              </a:rPr>
              <a:t> request. Should your consumer die, the offset is not committed as </a:t>
            </a:r>
            <a:r>
              <a:rPr lang="en-US" sz="1200" b="0" i="0" u="none" strike="noStrike" dirty="0">
                <a:solidFill>
                  <a:srgbClr val="000000"/>
                </a:solidFill>
                <a:effectLst/>
                <a:latin typeface="Courier New" panose="02070309020205020404" pitchFamily="49" charset="0"/>
              </a:rPr>
              <a:t>poll()</a:t>
            </a:r>
            <a:r>
              <a:rPr lang="en-US" sz="1200" b="0" i="0" u="none" strike="noStrike" dirty="0">
                <a:solidFill>
                  <a:srgbClr val="000000"/>
                </a:solidFill>
                <a:effectLst/>
                <a:latin typeface="Garamond" panose="02020404030301010803" pitchFamily="18" charset="0"/>
              </a:rPr>
              <a:t> is not called. This gives your consumer at-least-once delivery guarantees, as the next fetch will start at the same offset as the previous one. </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Garamond" panose="02020404030301010803" pitchFamily="18" charset="0"/>
              </a:rPr>
              <a:t>You can also choose to manually commit the offset in consumers. You do this by calling the </a:t>
            </a:r>
            <a:r>
              <a:rPr lang="en-US" sz="1200" b="0" i="0" u="none" strike="noStrike" dirty="0" err="1">
                <a:solidFill>
                  <a:srgbClr val="000000"/>
                </a:solidFill>
                <a:effectLst/>
                <a:latin typeface="Courier New" panose="02070309020205020404" pitchFamily="49" charset="0"/>
              </a:rPr>
              <a:t>consumer.commitSync</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00"/>
                </a:solidFill>
                <a:effectLst/>
                <a:latin typeface="Garamond" panose="02020404030301010803" pitchFamily="18" charset="0"/>
              </a:rPr>
              <a:t> API, as shown in the example. If you call </a:t>
            </a:r>
            <a:r>
              <a:rPr lang="en-US" sz="1200" b="0" i="0" u="none" strike="noStrike" dirty="0" err="1">
                <a:solidFill>
                  <a:srgbClr val="000000"/>
                </a:solidFill>
                <a:effectLst/>
                <a:latin typeface="Courier New" panose="02070309020205020404" pitchFamily="49" charset="0"/>
              </a:rPr>
              <a:t>commitSync</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00"/>
                </a:solidFill>
                <a:effectLst/>
                <a:latin typeface="Garamond" panose="02020404030301010803" pitchFamily="18" charset="0"/>
              </a:rPr>
              <a:t> before you process the events in a batch,  the new offset will be committed. This means if the consumer fails while processing the event batch, the batch will not be redelivered. Your consumers now have at-most-once delivery guarantees. </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Garamond" panose="02020404030301010803" pitchFamily="18" charset="0"/>
              </a:rPr>
              <a:t>Calling </a:t>
            </a:r>
            <a:r>
              <a:rPr lang="en-US" sz="1200" b="0" i="0" u="none" strike="noStrike" dirty="0" err="1">
                <a:solidFill>
                  <a:srgbClr val="000000"/>
                </a:solidFill>
                <a:effectLst/>
                <a:latin typeface="Courier New" panose="02070309020205020404" pitchFamily="49" charset="0"/>
              </a:rPr>
              <a:t>commitSync</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after you have processed all the events in a batch, as in the example, gives your consumers at-least-once delivery guarantees. If your consumer crashes while processing a batch of events, the offset will not be committed and when the consumer restarts the events will be redelivered . Consumers can also at any time explicitly set the offset for the topic using the </a:t>
            </a:r>
            <a:r>
              <a:rPr lang="en-US" sz="1200" b="0" i="0" u="none" strike="noStrike" dirty="0" err="1">
                <a:solidFill>
                  <a:srgbClr val="000000"/>
                </a:solidFill>
                <a:effectLst/>
                <a:latin typeface="Courier New" panose="02070309020205020404" pitchFamily="49" charset="0"/>
              </a:rPr>
              <a:t>consumer.seek</a:t>
            </a:r>
            <a:r>
              <a:rPr lang="en-US" sz="1200" b="0" i="0" u="none" strike="noStrike" dirty="0">
                <a:solidFill>
                  <a:srgbClr val="000000"/>
                </a:solidFill>
                <a:effectLst/>
                <a:latin typeface="Courier New" panose="02070309020205020404" pitchFamily="49" charset="0"/>
              </a:rPr>
              <a:t>(topic, offset)</a:t>
            </a:r>
            <a:r>
              <a:rPr lang="en-US" sz="1200" b="0" i="0" u="none" strike="noStrike" dirty="0">
                <a:solidFill>
                  <a:srgbClr val="000000"/>
                </a:solidFill>
                <a:effectLst/>
                <a:latin typeface="Garamond" panose="02020404030301010803" pitchFamily="18" charset="0"/>
              </a:rPr>
              <a:t> API.</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Garamond" panose="02020404030301010803" pitchFamily="18" charset="0"/>
              </a:rPr>
              <a:t>Note </a:t>
            </a:r>
            <a:r>
              <a:rPr lang="en-US" dirty="0"/>
              <a:t>The Kafka consumer is NOT thread-safe. All network I/O happens in the thread of the application making the call. It is the responsibility of the user to ensure that multi-threaded access is properly synchronized. Un-synchronized access will result in </a:t>
            </a:r>
            <a:r>
              <a:rPr lang="en-US" dirty="0" err="1"/>
              <a:t>ConcurrentModificationException</a:t>
            </a:r>
            <a:r>
              <a:rPr lang="en-US" dirty="0"/>
              <a:t>. </a:t>
            </a:r>
            <a:r>
              <a:rPr lang="en-US" sz="1200" b="0" i="0" u="none" strike="noStrike" dirty="0">
                <a:solidFill>
                  <a:srgbClr val="000000"/>
                </a:solidFill>
                <a:effectLst/>
                <a:latin typeface="Garamond" panose="02020404030301010803" pitchFamily="18" charset="0"/>
              </a:rPr>
              <a:t>A common approach is a thread-per-consumer model, which provides a simple solution at the cost of managing </a:t>
            </a:r>
            <a:r>
              <a:rPr lang="en-US" sz="1200" b="0" i="0" u="none" strike="noStrike" dirty="0" err="1">
                <a:solidFill>
                  <a:srgbClr val="000000"/>
                </a:solidFill>
                <a:effectLst/>
                <a:latin typeface="Garamond" panose="02020404030301010803" pitchFamily="18" charset="0"/>
              </a:rPr>
              <a:t>moreTCP</a:t>
            </a:r>
            <a:r>
              <a:rPr lang="en-US" sz="1200" b="0" i="0" u="none" strike="noStrike" dirty="0">
                <a:solidFill>
                  <a:srgbClr val="000000"/>
                </a:solidFill>
                <a:effectLst/>
                <a:latin typeface="Garamond" panose="02020404030301010803" pitchFamily="18" charset="0"/>
              </a:rPr>
              <a:t> connections and fetch requests at the broker. An alternative is to have a single thread fetch events and offload event processing to a pool of processing threads. This potentially provides greater scalability, but makes manually committing events more complex as the threads somehow need to coordinate to ensure all events are processed for a topic before a commit is issued. </a:t>
            </a:r>
            <a:endParaRPr lang="en-US" b="0" dirty="0">
              <a:effectLst/>
            </a:endParaRPr>
          </a:p>
          <a:p>
            <a:br>
              <a:rPr lang="en-US" b="0" dirty="0">
                <a:effectLst/>
              </a:rPr>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4008309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The primary scalability mechanism in Kafka is topic partitioning. When you create a topic, you specify the number of partitions that should be used for storing events and Kafka distributes partitions across the brokers in a cluster. This provides horizontal scalability as producers and consumers respectively can write to and read from different partitions in parallel.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341853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000" b="0" i="0" u="none" strike="noStrike" dirty="0">
                <a:solidFill>
                  <a:srgbClr val="000000"/>
                </a:solidFill>
                <a:effectLst/>
                <a:latin typeface="Garamond" panose="02020404030301010803" pitchFamily="18" charset="0"/>
              </a:rPr>
              <a:t>When a producer starts, you specify a list of host/port pairs to connect to the cluster using the </a:t>
            </a:r>
            <a:r>
              <a:rPr lang="en-US" sz="1000" b="0" i="0" u="none" strike="noStrike" dirty="0">
                <a:solidFill>
                  <a:srgbClr val="000000"/>
                </a:solidFill>
                <a:effectLst/>
                <a:latin typeface="Courier New" panose="02070309020205020404" pitchFamily="49" charset="0"/>
              </a:rPr>
              <a:t>Properties </a:t>
            </a:r>
            <a:r>
              <a:rPr lang="en-US" sz="1000" b="0" i="0" u="none" strike="noStrike" dirty="0">
                <a:solidFill>
                  <a:srgbClr val="000000"/>
                </a:solidFill>
                <a:effectLst/>
                <a:latin typeface="Garamond" panose="02020404030301010803" pitchFamily="18" charset="0"/>
              </a:rPr>
              <a:t>object</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000" b="0" i="0" u="none" strike="noStrike" dirty="0">
              <a:solidFill>
                <a:srgbClr val="000000"/>
              </a:solidFill>
              <a:effectLst/>
              <a:latin typeface="Garamond" panose="02020404030301010803" pitchFamily="18" charset="0"/>
            </a:endParaRPr>
          </a:p>
          <a:p>
            <a:pPr rtl="0">
              <a:spcBef>
                <a:spcPts val="0"/>
              </a:spcBef>
              <a:spcAft>
                <a:spcPts val="1200"/>
              </a:spcAft>
            </a:pPr>
            <a:r>
              <a:rPr lang="en-US" sz="1200" b="0" i="0" u="none" strike="noStrike" dirty="0">
                <a:solidFill>
                  <a:srgbClr val="000000"/>
                </a:solidFill>
                <a:effectLst/>
                <a:latin typeface="Garamond" panose="02020404030301010803" pitchFamily="18" charset="0"/>
              </a:rPr>
              <a:t>The producer connects to these servers to discover the cluster configuration in terms of broker IP addresses and which partitions are allocated to which brokers. </a:t>
            </a:r>
            <a:endParaRPr lang="en-US" b="0" dirty="0">
              <a:effectLst/>
            </a:endParaRPr>
          </a:p>
          <a:p>
            <a:pPr rtl="0">
              <a:spcBef>
                <a:spcPts val="0"/>
              </a:spcBef>
              <a:spcAft>
                <a:spcPts val="1200"/>
              </a:spcAft>
            </a:pPr>
            <a:r>
              <a:rPr lang="en-US" sz="1200" b="0" i="0" u="none" strike="noStrike" dirty="0">
                <a:solidFill>
                  <a:srgbClr val="000000"/>
                </a:solidFill>
                <a:effectLst/>
                <a:latin typeface="Garamond" panose="02020404030301010803" pitchFamily="18" charset="0"/>
              </a:rPr>
              <a:t>In tune with the ‘dumb broker’ architecture that Kafka implements, producers, not the broker, are responsible for choosing the partition that an event is allocated to. This enables the broker to focus on its primary purpose of receiving, storing and delivering events. By default, your producers use the </a:t>
            </a:r>
            <a:r>
              <a:rPr lang="en-US" sz="1200" b="0" i="0" u="none" strike="noStrike" dirty="0" err="1">
                <a:solidFill>
                  <a:srgbClr val="000000"/>
                </a:solidFill>
                <a:effectLst/>
                <a:latin typeface="Courier New" panose="02070309020205020404" pitchFamily="49" charset="0"/>
              </a:rPr>
              <a:t>DefaultPartitioner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class provided by the Kafka API. </a:t>
            </a:r>
            <a:endParaRPr lang="en-US" b="0" dirty="0">
              <a:effectLst/>
            </a:endParaRPr>
          </a:p>
          <a:p>
            <a:br>
              <a:rPr lang="en-US" dirty="0"/>
            </a:br>
            <a:endParaRPr lang="en-US" b="0"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1395326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If you do not specify an event key (i.e. the key is </a:t>
            </a:r>
            <a:r>
              <a:rPr lang="en-US" sz="1200" b="0" i="0" u="none" strike="noStrike" dirty="0">
                <a:solidFill>
                  <a:srgbClr val="000000"/>
                </a:solidFill>
                <a:effectLst/>
                <a:latin typeface="Courier New" panose="02070309020205020404" pitchFamily="49" charset="0"/>
              </a:rPr>
              <a:t>null</a:t>
            </a:r>
            <a:r>
              <a:rPr lang="en-US" sz="1200" b="0" i="0" u="none" strike="noStrike" dirty="0">
                <a:solidFill>
                  <a:srgbClr val="000000"/>
                </a:solidFill>
                <a:effectLst/>
                <a:latin typeface="Garamond" panose="02020404030301010803" pitchFamily="18" charset="0"/>
              </a:rPr>
              <a:t>), the </a:t>
            </a:r>
            <a:r>
              <a:rPr lang="en-US" sz="1200" b="0" i="0" u="none" strike="noStrike" dirty="0" err="1">
                <a:solidFill>
                  <a:srgbClr val="000000"/>
                </a:solidFill>
                <a:effectLst/>
                <a:latin typeface="Courier New" panose="02070309020205020404" pitchFamily="49" charset="0"/>
              </a:rPr>
              <a:t>DefaultPartitioner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sends batches of messages to topic partitions in a round-robin fashion. When you specify an event key, the partitioner uses a hash function on the key value to choose a partition. This directs events with the same key to the same partition, which can be useful for consumers that process events in aggregates. For example, in the ski resort system, you could use a </a:t>
            </a:r>
            <a:r>
              <a:rPr lang="en-US" sz="1200" b="0" i="0" u="none" strike="noStrike" dirty="0" err="1">
                <a:solidFill>
                  <a:srgbClr val="000000"/>
                </a:solidFill>
                <a:effectLst/>
                <a:latin typeface="Courier New" panose="02070309020205020404" pitchFamily="49" charset="0"/>
              </a:rPr>
              <a:t>liftID</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as a key to ensure all lift ride events on the same lift at the same resort are sent to the same partition. Or you could use </a:t>
            </a:r>
            <a:r>
              <a:rPr lang="en-US" sz="1200" b="0" i="0" u="none" strike="noStrike" dirty="0" err="1">
                <a:solidFill>
                  <a:srgbClr val="000000"/>
                </a:solidFill>
                <a:effectLst/>
                <a:latin typeface="Courier New" panose="02070309020205020404" pitchFamily="49" charset="0"/>
              </a:rPr>
              <a:t>skierID</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to ensure all lift rides for the same skier are sent to the same partition. This is commonly called semantic partitioning. </a:t>
            </a:r>
            <a:endParaRPr lang="en-US" b="0" dirty="0">
              <a:effectLst/>
            </a:endParaRPr>
          </a:p>
          <a:p>
            <a:endParaRPr lang="en-US" b="0" dirty="0">
              <a:effectLst/>
            </a:endParaRPr>
          </a:p>
          <a:p>
            <a:r>
              <a:rPr lang="en-US" sz="1200" b="0" i="0" u="none" strike="noStrike" dirty="0">
                <a:solidFill>
                  <a:srgbClr val="000000"/>
                </a:solidFill>
                <a:effectLst/>
                <a:latin typeface="Garamond" panose="02020404030301010803" pitchFamily="18" charset="0"/>
              </a:rPr>
              <a:t>Partitioning a topic has an implication for event ordering. Kafka will write events to a single partition in the order they are generated by a producer, and events will be consumed from the partition in the order they are written.  This means events in each partition are ordered by time, and provide a partial ordering of the event stream.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3628323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Partitions also enable concurrent event delivery to multiple consumers. To achieve this, Kafka introduces the concept of consumer groups for a topic. A consumer group comprises one or more consumers for a topic, up to a maximum of the number of partitions configured for a topic. There are basically three consumer allocation alternatives depending on the number of topic partitions and the number of subscribers in the group: </a:t>
            </a:r>
            <a:endParaRPr lang="en-US"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If the number of consumers in the group is equal to the number of partitions, Kafka allocates each consumer in the group to exactly one partition. </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If the number of consumers in the group  is less than the number of partitions, some consumers will be allocated to consume messages from multiple partitions,</a:t>
            </a:r>
          </a:p>
          <a:p>
            <a:pPr rtl="0" fontAlgn="base">
              <a:spcBef>
                <a:spcPts val="0"/>
              </a:spcBef>
              <a:spcAft>
                <a:spcPts val="120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If the number of consumers in the group exceeds the number of partitions, some consumers will not be allocated a partition and remain idle.</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2261609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Kafka implements a rebalancing mechanism for consumer groups. This is triggered when a new consumer joins or an existing consumer leaves the group, or new partitions are added to a topic. For each consumer group, Kafka allocates one broker as the group coordinator. The coordinator tracks the partitions of topics and the members and subscriptions in the consumer group. If the number of topic partitions or group membership changes, the coordinator commences a rebalance. The rebalance must ensure that all topic partitions are allocated to a consumer from the group and all consumer group members are allocated one or more partitions.</a:t>
            </a:r>
            <a:endParaRPr lang="en-US" b="0" dirty="0">
              <a:effectLst/>
            </a:endParaRPr>
          </a:p>
          <a:p>
            <a:pPr rtl="0">
              <a:spcBef>
                <a:spcPts val="0"/>
              </a:spcBef>
              <a:spcAft>
                <a:spcPts val="1200"/>
              </a:spcAft>
            </a:pPr>
            <a:r>
              <a:rPr lang="en-US" sz="1200" b="0" i="0" u="none" strike="noStrike" dirty="0">
                <a:solidFill>
                  <a:srgbClr val="000000"/>
                </a:solidFill>
                <a:effectLst/>
                <a:latin typeface="Garamond" panose="02020404030301010803" pitchFamily="18" charset="0"/>
              </a:rPr>
              <a:t>To perform a rebalance, Kafka chooses  one consumer from a group chosen as the group leader. When the rebalance is invoked, the group coordinator on the broker informs the consumer group leader of the existing partition assignments to the group members and the configuration changes needed. The consumer group leader decides how to allocate new partitions and group members, and may need to reassign existing partitions across group members. Moving a partition between consumers requires the current owner to first relinquish its subscription. To trigger this change, the group leader simply removes these subscriptions from the consumer’s allocations and sends the new partition assignments to each consumer.</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133901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In reality, most rebalances require very few partition reassignments. Kafka’s rebalancing approach exploits this fact and enables consumers to keep processing messages while the rebalance proceeds. The group coordinator on the broker also has minimal involvement, basically just orchestrating the rebalances. The group leader is responsible for making partition reassignments. This simplifies the broker - dumb broker architecture, remember - and makes it possible to inject custom partition allocation algorithms for groups through a pluggable client framework. Kafka provides a </a:t>
            </a:r>
            <a:r>
              <a:rPr lang="en-US" sz="1200" b="0" i="0" u="none" strike="noStrike" dirty="0" err="1">
                <a:solidFill>
                  <a:srgbClr val="000000"/>
                </a:solidFill>
                <a:effectLst/>
                <a:latin typeface="Courier New" panose="02070309020205020404" pitchFamily="49" charset="0"/>
              </a:rPr>
              <a:t>CooperativeStickyAssignor</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out of the box, which maintains as many existing partition assignments as possible during a rebalance.</a:t>
            </a:r>
            <a:endParaRPr lang="en-US" b="0" dirty="0">
              <a:effectLst/>
            </a:endParaRPr>
          </a:p>
          <a:p>
            <a:br>
              <a:rPr lang="en-US" dirty="0"/>
            </a:b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3640638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Garamond" panose="02020404030301010803" pitchFamily="18" charset="0"/>
              </a:rPr>
              <a:t>When you create a topic in Kafka, you can specify a replication factor of </a:t>
            </a:r>
            <a:r>
              <a:rPr lang="en-US" sz="1200" b="0" i="1" u="none" strike="noStrike" dirty="0">
                <a:solidFill>
                  <a:srgbClr val="000000"/>
                </a:solidFill>
                <a:effectLst/>
                <a:latin typeface="Garamond" panose="02020404030301010803" pitchFamily="18" charset="0"/>
              </a:rPr>
              <a:t>N</a:t>
            </a:r>
            <a:r>
              <a:rPr lang="en-US" sz="1200" b="0" i="0" u="none" strike="noStrike" dirty="0">
                <a:solidFill>
                  <a:srgbClr val="000000"/>
                </a:solidFill>
                <a:effectLst/>
                <a:latin typeface="Garamond" panose="02020404030301010803" pitchFamily="18" charset="0"/>
              </a:rPr>
              <a:t>. This causes Kafka to replicate every partition in the topic </a:t>
            </a:r>
            <a:r>
              <a:rPr lang="en-US" sz="1200" b="0" i="1" u="none" strike="noStrike" dirty="0">
                <a:solidFill>
                  <a:srgbClr val="000000"/>
                </a:solidFill>
                <a:effectLst/>
                <a:latin typeface="Garamond" panose="02020404030301010803" pitchFamily="18" charset="0"/>
              </a:rPr>
              <a:t>N</a:t>
            </a:r>
            <a:r>
              <a:rPr lang="en-US" sz="1200" b="0" i="0" u="none" strike="noStrike" dirty="0">
                <a:solidFill>
                  <a:srgbClr val="000000"/>
                </a:solidFill>
                <a:effectLst/>
                <a:latin typeface="Garamond" panose="02020404030301010803" pitchFamily="18" charset="0"/>
              </a:rPr>
              <a:t> times using a leader-follower architecture.</a:t>
            </a: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2746538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 Kafka attempts to allocate leaders to different brokers and deploy replicas to different broker instances to provide crash resilience. An example of a replicated partition for the skier management system topics with N=3 is shown in Figure 14-8. </a:t>
            </a:r>
            <a:endParaRPr lang="en-US" b="0" dirty="0">
              <a:effectLst/>
            </a:endParaRPr>
          </a:p>
          <a:p>
            <a:endParaRPr lang="en-US" b="0" dirty="0">
              <a:effectLst/>
            </a:endParaRPr>
          </a:p>
          <a:p>
            <a:pPr rtl="0">
              <a:spcBef>
                <a:spcPts val="0"/>
              </a:spcBef>
              <a:spcAft>
                <a:spcPts val="1200"/>
              </a:spcAft>
            </a:pPr>
            <a:r>
              <a:rPr lang="en-US" sz="1200" b="0" i="0" u="none" strike="noStrike" dirty="0">
                <a:solidFill>
                  <a:srgbClr val="000000"/>
                </a:solidFill>
                <a:effectLst/>
                <a:latin typeface="Garamond" panose="02020404030301010803" pitchFamily="18" charset="0"/>
              </a:rPr>
              <a:t>Producers and consumers always write and read from the leader partitions, as shown just for the </a:t>
            </a:r>
            <a:r>
              <a:rPr lang="en-US" sz="1200" b="0" i="0" u="none" strike="noStrike" dirty="0" err="1">
                <a:solidFill>
                  <a:srgbClr val="000000"/>
                </a:solidFill>
                <a:effectLst/>
                <a:latin typeface="Courier New" panose="02070309020205020404" pitchFamily="49" charset="0"/>
              </a:rPr>
              <a:t>WhitePassTopic</a:t>
            </a:r>
            <a:r>
              <a:rPr lang="en-US" sz="1200" b="0" i="0" u="none" strike="noStrike" dirty="0">
                <a:solidFill>
                  <a:srgbClr val="000000"/>
                </a:solidFill>
                <a:effectLst/>
                <a:latin typeface="Garamond" panose="02020404030301010803" pitchFamily="18" charset="0"/>
              </a:rPr>
              <a:t> in Figure 14-8.  Followers also behave as consumers from their associated leader, fetching messages at a period specified by the </a:t>
            </a:r>
            <a:r>
              <a:rPr lang="en-US" sz="1200" b="0" i="0" u="none" strike="noStrike" dirty="0" err="1">
                <a:solidFill>
                  <a:srgbClr val="000000"/>
                </a:solidFill>
                <a:effectLst/>
                <a:latin typeface="Courier New" panose="02070309020205020404" pitchFamily="49" charset="0"/>
              </a:rPr>
              <a:t>replica.fetch.wait.max.ms</a:t>
            </a:r>
            <a:r>
              <a:rPr lang="en-US" sz="1200" b="0" i="0" u="none" strike="noStrike" dirty="0">
                <a:solidFill>
                  <a:srgbClr val="000000"/>
                </a:solidFill>
                <a:effectLst/>
                <a:latin typeface="Garamond" panose="02020404030301010803" pitchFamily="18" charset="0"/>
              </a:rPr>
              <a:t> configuration parameter (default 500ms). </a:t>
            </a:r>
            <a:endParaRPr lang="en-US" b="0" dirty="0">
              <a:effectLst/>
            </a:endParaRPr>
          </a:p>
          <a:p>
            <a:br>
              <a:rPr lang="en-US" dirty="0"/>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4288726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200"/>
              </a:spcAft>
            </a:pPr>
            <a:r>
              <a:rPr lang="en-US" sz="1200" b="0" i="0" u="none" strike="noStrike" dirty="0">
                <a:solidFill>
                  <a:srgbClr val="000000"/>
                </a:solidFill>
                <a:effectLst/>
                <a:latin typeface="Garamond" panose="02020404030301010803" pitchFamily="18" charset="0"/>
              </a:rPr>
              <a:t>If a leader fails, Kafka can automatically failover to one of the followers so that the partition remains available.  The leader broker dynamically maintains a list of replicas that are up to date with the leader. This list, known as the in-sync replica (ISR) list, is persisted in </a:t>
            </a:r>
            <a:r>
              <a:rPr lang="en-US" sz="1200" b="0" i="0" u="none" strike="noStrike" dirty="0" err="1">
                <a:solidFill>
                  <a:srgbClr val="000000"/>
                </a:solidFill>
                <a:effectLst/>
                <a:latin typeface="Garamond" panose="02020404030301010803" pitchFamily="18" charset="0"/>
              </a:rPr>
              <a:t>ZooKeeper</a:t>
            </a:r>
            <a:r>
              <a:rPr lang="en-US" sz="1200" b="0" i="0" u="none" strike="noStrike" dirty="0">
                <a:solidFill>
                  <a:srgbClr val="000000"/>
                </a:solidFill>
                <a:effectLst/>
                <a:latin typeface="Garamond" panose="02020404030301010803" pitchFamily="18" charset="0"/>
              </a:rPr>
              <a:t> so that it is available in the event of leader failure. Kafka’s custom leader election algorithm ensures that only members of the ISR can become leaders.</a:t>
            </a:r>
            <a:endParaRPr lang="en-US" b="0" dirty="0">
              <a:effectLst/>
            </a:endParaRPr>
          </a:p>
          <a:p>
            <a:pPr rtl="0">
              <a:spcBef>
                <a:spcPts val="0"/>
              </a:spcBef>
              <a:spcAft>
                <a:spcPts val="1200"/>
              </a:spcAft>
            </a:pPr>
            <a:r>
              <a:rPr lang="en-US" sz="1200" b="0" i="0" u="none" strike="noStrike" dirty="0">
                <a:solidFill>
                  <a:srgbClr val="000000"/>
                </a:solidFill>
                <a:effectLst/>
                <a:latin typeface="Garamond" panose="02020404030301010803" pitchFamily="18" charset="0"/>
              </a:rPr>
              <a:t>In a replicated deployment, producers can specify </a:t>
            </a:r>
            <a:r>
              <a:rPr lang="en-US" sz="1200" b="0" i="0" u="none" strike="noStrike" dirty="0">
                <a:solidFill>
                  <a:srgbClr val="000000"/>
                </a:solidFill>
                <a:effectLst/>
                <a:latin typeface="Courier New" panose="02070309020205020404" pitchFamily="49" charset="0"/>
              </a:rPr>
              <a:t>acks=all</a:t>
            </a:r>
            <a:r>
              <a:rPr lang="en-US" sz="1200" b="0" i="0" u="none" strike="noStrike" dirty="0">
                <a:solidFill>
                  <a:srgbClr val="000000"/>
                </a:solidFill>
                <a:effectLst/>
                <a:latin typeface="Garamond" panose="02020404030301010803" pitchFamily="18" charset="0"/>
              </a:rPr>
              <a:t> for data safety when publishing events. With this setting, the leader will not acknowledge a batch of events until they have been persisted by all ISRs. A topic can specify the minimum ISRs - </a:t>
            </a:r>
            <a:r>
              <a:rPr lang="en-US" sz="1200" b="0" i="0" u="none" strike="noStrike" dirty="0" err="1">
                <a:solidFill>
                  <a:srgbClr val="000000"/>
                </a:solidFill>
                <a:effectLst/>
                <a:latin typeface="Courier New" panose="02070309020205020404" pitchFamily="49" charset="0"/>
              </a:rPr>
              <a:t>min.insync.replicas</a:t>
            </a:r>
            <a:r>
              <a:rPr lang="en-US" sz="1200" b="0" i="0" u="none" strike="noStrike" dirty="0">
                <a:solidFill>
                  <a:srgbClr val="000000"/>
                </a:solidFill>
                <a:effectLst/>
                <a:latin typeface="Garamond" panose="02020404030301010803" pitchFamily="18" charset="0"/>
              </a:rPr>
              <a:t> - required to acknowledge a successful write. If the number of ISRs falls below this value, writes will fail. For example, you can create a topic with a replication factor of 3, and set</a:t>
            </a:r>
            <a:r>
              <a:rPr lang="en-US" sz="1200" b="0" i="0" u="none" strike="noStrike" dirty="0">
                <a:solidFill>
                  <a:srgbClr val="000000"/>
                </a:solidFill>
                <a:effectLst/>
                <a:latin typeface="Courier New" panose="02070309020205020404" pitchFamily="49" charset="0"/>
              </a:rPr>
              <a:t> </a:t>
            </a:r>
            <a:r>
              <a:rPr lang="en-US" sz="1200" b="0" i="0" u="none" strike="noStrike" dirty="0" err="1">
                <a:solidFill>
                  <a:srgbClr val="000000"/>
                </a:solidFill>
                <a:effectLst/>
                <a:latin typeface="Courier New" panose="02070309020205020404" pitchFamily="49" charset="0"/>
              </a:rPr>
              <a:t>min.insync.replicas</a:t>
            </a:r>
            <a:r>
              <a:rPr lang="en-US" sz="1200" b="0" i="0" u="none" strike="noStrike" dirty="0">
                <a:solidFill>
                  <a:srgbClr val="000000"/>
                </a:solidFill>
                <a:effectLst/>
                <a:latin typeface="Garamond" panose="02020404030301010803" pitchFamily="18" charset="0"/>
              </a:rPr>
              <a:t> to 2. Send operations will succeed as long as the majority, namely the leader and one follower, have received the write. Applications can therefore trade-off data safety and latency versus availability by tuning the minimum ISRs value to meet requirements.</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22185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1410C-A9AF-3C4F-ACCD-6A8F1AFCAAB6}" type="slidenum">
              <a:rPr lang="en-US" smtClean="0"/>
              <a:t>28</a:t>
            </a:fld>
            <a:endParaRPr lang="en-US"/>
          </a:p>
        </p:txBody>
      </p:sp>
    </p:spTree>
    <p:extLst>
      <p:ext uri="{BB962C8B-B14F-4D97-AF65-F5344CB8AC3E}">
        <p14:creationId xmlns:p14="http://schemas.microsoft.com/office/powerpoint/2010/main" val="22782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Architecture Flexibility</a:t>
            </a:r>
          </a:p>
          <a:p>
            <a:pPr marL="171450" indent="-171450">
              <a:buFontTx/>
              <a:buChar char="-"/>
            </a:pPr>
            <a:r>
              <a:rPr lang="en-US" dirty="0"/>
              <a:t>- </a:t>
            </a:r>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68314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You can introduce new event consumers at any time. The log stores a permanent, immutable record of events and a new consumer has access to this complete history of events. It can process both existing and new events.</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You can modify existing log processing logic, either to add new features or fix bugs. You can then execute the new logic on the complete log to enrich results or fix errors.</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Garamond" panose="02020404030301010803" pitchFamily="18" charset="0"/>
              </a:rPr>
              <a:t>If a server or disk failure occurs, you can restore the last known state and replay events from the log to restore the data set. This is analogous to the role of the transaction log in database systems.</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95435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dirty="0">
                <a:effectLst/>
              </a:rPr>
              <a:t>Widely used open source messaging system</a:t>
            </a:r>
          </a:p>
          <a:p>
            <a:pPr marL="171450" indent="-171450">
              <a:buFontTx/>
              <a:buChar char="-"/>
            </a:pPr>
            <a:r>
              <a:rPr lang="en-US" b="0" dirty="0">
                <a:effectLst/>
              </a:rPr>
              <a:t>Zookeeper: https://</a:t>
            </a:r>
            <a:r>
              <a:rPr lang="en-US" b="0" dirty="0" err="1">
                <a:effectLst/>
              </a:rPr>
              <a:t>zookeeper.apache.org</a:t>
            </a:r>
            <a:r>
              <a:rPr lang="en-US" b="0" dirty="0">
                <a:effectLst/>
              </a:rPr>
              <a:t>/</a:t>
            </a:r>
          </a:p>
          <a:p>
            <a:pPr marL="628650" lvl="1" indent="-171450">
              <a:buFontTx/>
              <a:buChar char="-"/>
            </a:pPr>
            <a:r>
              <a:rPr lang="en-US" dirty="0"/>
              <a:t>Apache </a:t>
            </a:r>
            <a:r>
              <a:rPr lang="en-US" dirty="0" err="1"/>
              <a:t>ZooKeeper</a:t>
            </a:r>
            <a:r>
              <a:rPr lang="en-US" dirty="0"/>
              <a:t> is an effort to develop and maintain an open-source server which enables highly reliable distributed coordination.</a:t>
            </a:r>
          </a:p>
          <a:p>
            <a:pPr marL="628650" lvl="1" indent="-171450">
              <a:buFontTx/>
              <a:buChar char="-"/>
            </a:pPr>
            <a:r>
              <a:rPr lang="en-US" dirty="0" err="1"/>
              <a:t>ZooKeeper</a:t>
            </a:r>
            <a:r>
              <a:rPr lang="en-US" dirty="0"/>
              <a:t> is a centralized service for maintaining configuration information, naming, providing distributed synchronization, and providing group services. All</a:t>
            </a:r>
            <a:endParaRPr lang="en-US" b="0" dirty="0">
              <a:effectLst/>
            </a:endParaRP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84248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Garamond" panose="02020404030301010803" pitchFamily="18" charset="0"/>
              </a:rPr>
              <a:t>Kafka topics are the equivalent of queues in general messaging technologies. In Kafka, topics are managed by a broker and are always persistent, or durable. One or more producers send events to a topic. Topics are implemented as append-only logs, meaning new events are always written to the end of the log. Consumers read events by specifying the name of the topic they wish to access and the index, or offset of the message they want to read. </a:t>
            </a:r>
            <a:br>
              <a:rPr lang="en-US" b="0" dirty="0">
                <a:effectLst/>
              </a:rPr>
            </a:br>
            <a:r>
              <a:rPr lang="en-US" sz="1200" b="0" i="0" u="none" strike="noStrike" dirty="0">
                <a:solidFill>
                  <a:srgbClr val="000000"/>
                </a:solidFill>
                <a:effectLst/>
                <a:latin typeface="Garamond" panose="02020404030301010803" pitchFamily="18" charset="0"/>
              </a:rPr>
              <a:t>Reading an event from a topic is non-destructive. Each topic persists all events until a topic-specific configurable event retention period expires. When events have been stored for longer than this retention period, they are automatically removed from the topic. </a:t>
            </a:r>
            <a:br>
              <a:rPr lang="en-US" b="0" dirty="0">
                <a:effectLst/>
              </a:rPr>
            </a:br>
            <a:r>
              <a:rPr lang="en-US" sz="1200" b="0" i="0" u="none" strike="noStrike" dirty="0">
                <a:solidFill>
                  <a:srgbClr val="000000"/>
                </a:solidFill>
                <a:effectLst/>
                <a:latin typeface="Garamond" panose="02020404030301010803" pitchFamily="18" charset="0"/>
              </a:rPr>
              <a:t>Brokers take advantage of the append-only nature of logs to exploit the linear read and write performance capabilities of disks. Operating systems are heavily optimized for these data access patterns, and use techniques such as pre-fetching and caching of data. This enables Kafka to provide constant access times regardless of the number of events stored in a topic.</a:t>
            </a:r>
            <a:br>
              <a:rPr lang="en-US" b="0" dirty="0">
                <a:effectLst/>
              </a:rPr>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395660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Garamond" panose="02020404030301010803" pitchFamily="18" charset="0"/>
              </a:rPr>
              <a:t>Kafka provides APIs for both producers to write events and consumers to read events from a topic. An event has an application defined key and an associated value, and a publisher-supplied timestamp. </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724718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is asynchronous. When called it adds the record to a buffer of pending record sends and immediately returns. This allows the producer to batch together individual records for efficiency.</a:t>
            </a:r>
          </a:p>
          <a:p>
            <a:endParaRPr lang="en-US" sz="1000" b="0" i="0" u="none" strike="noStrike" dirty="0">
              <a:solidFill>
                <a:srgbClr val="000000"/>
              </a:solidFill>
              <a:effectLst/>
              <a:latin typeface="Garamond" panose="02020404030301010803" pitchFamily="18" charset="0"/>
            </a:endParaRPr>
          </a:p>
          <a:p>
            <a:pPr rtl="0">
              <a:spcBef>
                <a:spcPts val="0"/>
              </a:spcBef>
              <a:spcAft>
                <a:spcPts val="0"/>
              </a:spcAft>
            </a:pPr>
            <a:r>
              <a:rPr lang="en-US" sz="1200" b="0" i="0" u="none" strike="noStrike" dirty="0">
                <a:solidFill>
                  <a:srgbClr val="000000"/>
                </a:solidFill>
                <a:effectLst/>
                <a:latin typeface="Garamond" panose="02020404030301010803" pitchFamily="18" charset="0"/>
              </a:rPr>
              <a:t>Accumulating events in batches enables Kafka to incur less network round trips to the broker to deliver events. It also enables the broker to perform fewer, large writes when appending event batches to the topic. Together these efficiency measures are responsible for much of the high throughput that a Kafka system can achieve. Buffering events on producers allows you to trade-off the additional latency that is incurred while batches are accumulated (the </a:t>
            </a:r>
            <a:r>
              <a:rPr lang="en-US" sz="1200" b="0" i="0" u="none" strike="noStrike" dirty="0" err="1">
                <a:solidFill>
                  <a:srgbClr val="000000"/>
                </a:solidFill>
                <a:effectLst/>
                <a:latin typeface="Courier New" panose="02070309020205020404" pitchFamily="49" charset="0"/>
              </a:rPr>
              <a:t>linger.ms</a:t>
            </a:r>
            <a:r>
              <a:rPr lang="en-US" sz="1200" b="0" i="0" u="none" strike="noStrike" dirty="0">
                <a:solidFill>
                  <a:srgbClr val="000000"/>
                </a:solidFill>
                <a:effectLst/>
                <a:latin typeface="Garamond" panose="02020404030301010803" pitchFamily="18" charset="0"/>
              </a:rPr>
              <a:t> value) for improved system throughput.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38994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rtl="0">
              <a:spcBef>
                <a:spcPts val="0"/>
              </a:spcBef>
              <a:spcAft>
                <a:spcPts val="0"/>
              </a:spcAft>
            </a:pPr>
            <a:r>
              <a:rPr lang="en-US" sz="1200" b="0" i="0" u="none" strike="noStrike" dirty="0">
                <a:solidFill>
                  <a:srgbClr val="000000"/>
                </a:solidFill>
                <a:effectLst/>
                <a:latin typeface="Garamond" panose="02020404030301010803" pitchFamily="18" charset="0"/>
              </a:rPr>
              <a:t>The following code snippet shows a simple method that sends a ski lift ride event to a topic that represents the resort on the broker.  The </a:t>
            </a:r>
            <a:r>
              <a:rPr lang="en-US" sz="1200" b="0" i="0" u="none" strike="noStrike" dirty="0">
                <a:solidFill>
                  <a:srgbClr val="000000"/>
                </a:solidFill>
                <a:effectLst/>
                <a:latin typeface="Courier New" panose="02070309020205020404" pitchFamily="49" charset="0"/>
              </a:rPr>
              <a:t>send()</a:t>
            </a:r>
            <a:r>
              <a:rPr lang="en-US" sz="1200" b="0" i="0" u="none" strike="noStrike" dirty="0">
                <a:solidFill>
                  <a:srgbClr val="000000"/>
                </a:solidFill>
                <a:effectLst/>
                <a:latin typeface="Garamond" panose="02020404030301010803" pitchFamily="18" charset="0"/>
              </a:rPr>
              <a:t> method returns a </a:t>
            </a:r>
            <a:r>
              <a:rPr lang="en-US" sz="1200" b="0" i="0" u="none" strike="noStrike" dirty="0">
                <a:solidFill>
                  <a:srgbClr val="000000"/>
                </a:solidFill>
                <a:effectLst/>
                <a:latin typeface="Courier New" panose="02070309020205020404" pitchFamily="49" charset="0"/>
              </a:rPr>
              <a:t>Future </a:t>
            </a:r>
            <a:r>
              <a:rPr lang="en-US" sz="1200" b="0" i="0" u="none" strike="noStrike" dirty="0">
                <a:solidFill>
                  <a:srgbClr val="000000"/>
                </a:solidFill>
                <a:effectLst/>
                <a:latin typeface="Garamond" panose="02020404030301010803" pitchFamily="18" charset="0"/>
              </a:rPr>
              <a:t>of type </a:t>
            </a:r>
            <a:r>
              <a:rPr lang="en-US" sz="1200" b="0" i="0" u="none" strike="noStrike" dirty="0" err="1">
                <a:solidFill>
                  <a:srgbClr val="000000"/>
                </a:solidFill>
                <a:effectLst/>
                <a:latin typeface="Courier New" panose="02070309020205020404" pitchFamily="49" charset="0"/>
              </a:rPr>
              <a:t>RecordMetaData</a:t>
            </a:r>
            <a:r>
              <a:rPr lang="en-US" sz="1200" b="0" i="0" u="none" strike="noStrike" dirty="0">
                <a:solidFill>
                  <a:srgbClr val="000000"/>
                </a:solidFill>
                <a:effectLst/>
                <a:latin typeface="Garamond" panose="02020404030301010803" pitchFamily="18" charset="0"/>
              </a:rPr>
              <a:t>. Calls to </a:t>
            </a:r>
            <a:r>
              <a:rPr lang="en-US" sz="1200" b="0" i="0" u="none" strike="noStrike" dirty="0" err="1">
                <a:solidFill>
                  <a:srgbClr val="000000"/>
                </a:solidFill>
                <a:effectLst/>
                <a:latin typeface="Courier New" panose="02070309020205020404" pitchFamily="49" charset="0"/>
              </a:rPr>
              <a:t>Future.get</a:t>
            </a:r>
            <a:r>
              <a:rPr lang="en-US" sz="1200" b="0" i="0" u="none" strike="noStrike" dirty="0">
                <a:solidFill>
                  <a:srgbClr val="000000"/>
                </a:solidFill>
                <a:effectLst/>
                <a:latin typeface="Courier New" panose="02070309020205020404" pitchFamily="49" charset="0"/>
              </a:rPr>
              <a:t>()</a:t>
            </a:r>
            <a:r>
              <a:rPr lang="en-US" sz="1200" b="0" i="0" u="none" strike="noStrike" dirty="0">
                <a:solidFill>
                  <a:srgbClr val="000000"/>
                </a:solidFill>
                <a:effectLst/>
                <a:latin typeface="Garamond" panose="02020404030301010803" pitchFamily="18" charset="0"/>
              </a:rPr>
              <a:t> will block until the broker has appended the event to the topic and returns a </a:t>
            </a:r>
            <a:r>
              <a:rPr lang="en-US" sz="1200" b="0" i="0" u="none" strike="noStrike" dirty="0" err="1">
                <a:solidFill>
                  <a:srgbClr val="000000"/>
                </a:solidFill>
                <a:effectLst/>
                <a:latin typeface="Courier New" panose="02070309020205020404" pitchFamily="49" charset="0"/>
              </a:rPr>
              <a:t>RecordMetaData</a:t>
            </a:r>
            <a:r>
              <a:rPr lang="en-US" sz="1200" b="0" i="0" u="none" strike="noStrike" dirty="0">
                <a:solidFill>
                  <a:srgbClr val="000000"/>
                </a:solidFill>
                <a:effectLst/>
                <a:latin typeface="Courier New" panose="02070309020205020404" pitchFamily="49" charset="0"/>
              </a:rPr>
              <a:t> </a:t>
            </a:r>
            <a:r>
              <a:rPr lang="en-US" sz="1200" b="0" i="0" u="none" strike="noStrike" dirty="0">
                <a:solidFill>
                  <a:srgbClr val="000000"/>
                </a:solidFill>
                <a:effectLst/>
                <a:latin typeface="Garamond" panose="02020404030301010803" pitchFamily="18" charset="0"/>
              </a:rPr>
              <a:t>object. This contains information about the event in the log such as its timestamp and offset. </a:t>
            </a:r>
            <a:endParaRPr lang="en-US" sz="1800" b="0" dirty="0">
              <a:effectLst/>
            </a:endParaRPr>
          </a:p>
          <a:p>
            <a:br>
              <a:rPr lang="en-US" sz="1800" dirty="0"/>
            </a:br>
            <a:br>
              <a:rPr lang="en-US" dirty="0"/>
            </a:br>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377789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12/9/22</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12/9/22</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12/9/22</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12/9/22</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3AF-6D34-2B43-A21A-5F4FD5F8D134}"/>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7A8E8F94-C888-BB42-B41E-E4EAA755303A}"/>
              </a:ext>
            </a:extLst>
          </p:cNvPr>
          <p:cNvSpPr>
            <a:spLocks noGrp="1"/>
          </p:cNvSpPr>
          <p:nvPr>
            <p:ph idx="1"/>
          </p:nvPr>
        </p:nvSpPr>
        <p:spPr/>
        <p:txBody>
          <a:bodyPr>
            <a:normAutofit/>
          </a:bodyPr>
          <a:lstStyle/>
          <a:p>
            <a:r>
              <a:rPr lang="en-US" sz="2400" dirty="0"/>
              <a:t>Topics</a:t>
            </a:r>
          </a:p>
          <a:p>
            <a:pPr lvl="1"/>
            <a:r>
              <a:rPr lang="en-US" sz="2400" dirty="0"/>
              <a:t>Persistent append only logs</a:t>
            </a:r>
          </a:p>
          <a:p>
            <a:pPr lvl="1"/>
            <a:r>
              <a:rPr lang="en-US" sz="2400" dirty="0"/>
              <a:t>Managed by Kafka broker</a:t>
            </a:r>
          </a:p>
          <a:p>
            <a:pPr lvl="1"/>
            <a:r>
              <a:rPr lang="en-US" sz="2400" dirty="0"/>
              <a:t>Consumer specify message offset in a topic</a:t>
            </a:r>
          </a:p>
          <a:p>
            <a:pPr lvl="1"/>
            <a:r>
              <a:rPr lang="en-US" sz="2400" dirty="0"/>
              <a:t>Message persist until a configurable TTL expires</a:t>
            </a:r>
          </a:p>
          <a:p>
            <a:pPr lvl="1"/>
            <a:r>
              <a:rPr lang="en-US" sz="2400" dirty="0"/>
              <a:t>Exploit OS optimizations to give constant access times regardless of topic size</a:t>
            </a:r>
          </a:p>
          <a:p>
            <a:pPr lvl="1"/>
            <a:endParaRPr lang="en-US" sz="2400" dirty="0"/>
          </a:p>
        </p:txBody>
      </p:sp>
      <p:pic>
        <p:nvPicPr>
          <p:cNvPr id="4" name="Picture 2" descr="Graphical user interface, application, PowerPoint&#10;&#10;Description automatically generated">
            <a:extLst>
              <a:ext uri="{FF2B5EF4-FFF2-40B4-BE49-F238E27FC236}">
                <a16:creationId xmlns:a16="http://schemas.microsoft.com/office/drawing/2014/main" id="{A6EBEE36-6E64-C14C-87F9-19ABC8B6A1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45296" y="4054131"/>
            <a:ext cx="4901407" cy="205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89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3AF-6D34-2B43-A21A-5F4FD5F8D134}"/>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7A8E8F94-C888-BB42-B41E-E4EAA755303A}"/>
              </a:ext>
            </a:extLst>
          </p:cNvPr>
          <p:cNvSpPr>
            <a:spLocks noGrp="1"/>
          </p:cNvSpPr>
          <p:nvPr>
            <p:ph idx="1"/>
          </p:nvPr>
        </p:nvSpPr>
        <p:spPr/>
        <p:txBody>
          <a:bodyPr>
            <a:normAutofit/>
          </a:bodyPr>
          <a:lstStyle/>
          <a:p>
            <a:r>
              <a:rPr lang="en-US" sz="2400" dirty="0"/>
              <a:t>Producers And Consumers</a:t>
            </a:r>
          </a:p>
          <a:p>
            <a:pPr lvl="1"/>
            <a:r>
              <a:rPr lang="en-US" sz="2400" dirty="0"/>
              <a:t>Events are timestamped Key-Value pairs</a:t>
            </a:r>
          </a:p>
          <a:p>
            <a:pPr lvl="1"/>
            <a:r>
              <a:rPr lang="en-US" sz="2400" dirty="0"/>
              <a:t>Events published asynchronously</a:t>
            </a:r>
          </a:p>
          <a:p>
            <a:pPr lvl="2"/>
            <a:r>
              <a:rPr lang="en-US" dirty="0"/>
              <a:t>Written to local buffer</a:t>
            </a:r>
          </a:p>
          <a:p>
            <a:pPr lvl="2"/>
            <a:r>
              <a:rPr lang="en-US" dirty="0"/>
              <a:t>Sent periodically to broker in batches</a:t>
            </a:r>
          </a:p>
          <a:p>
            <a:pPr lvl="1"/>
            <a:r>
              <a:rPr lang="en-US" sz="2400" dirty="0"/>
              <a:t>One batch is a network round trip</a:t>
            </a:r>
          </a:p>
          <a:p>
            <a:endParaRPr lang="en-US" sz="2400" dirty="0"/>
          </a:p>
        </p:txBody>
      </p:sp>
    </p:spTree>
    <p:extLst>
      <p:ext uri="{BB962C8B-B14F-4D97-AF65-F5344CB8AC3E}">
        <p14:creationId xmlns:p14="http://schemas.microsoft.com/office/powerpoint/2010/main" val="317941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3AF-6D34-2B43-A21A-5F4FD5F8D134}"/>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7A8E8F94-C888-BB42-B41E-E4EAA755303A}"/>
              </a:ext>
            </a:extLst>
          </p:cNvPr>
          <p:cNvSpPr>
            <a:spLocks noGrp="1"/>
          </p:cNvSpPr>
          <p:nvPr>
            <p:ph idx="1"/>
          </p:nvPr>
        </p:nvSpPr>
        <p:spPr/>
        <p:txBody>
          <a:bodyPr/>
          <a:lstStyle/>
          <a:p>
            <a:r>
              <a:rPr lang="en-US" dirty="0"/>
              <a:t>Publishing</a:t>
            </a:r>
          </a:p>
        </p:txBody>
      </p:sp>
      <p:pic>
        <p:nvPicPr>
          <p:cNvPr id="4" name="Picture 2">
            <a:extLst>
              <a:ext uri="{FF2B5EF4-FFF2-40B4-BE49-F238E27FC236}">
                <a16:creationId xmlns:a16="http://schemas.microsoft.com/office/drawing/2014/main" id="{75A171B6-B377-5A42-9B53-8BF96E8665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2987" y="1953295"/>
            <a:ext cx="5085525" cy="29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69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3AF-6D34-2B43-A21A-5F4FD5F8D134}"/>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7A8E8F94-C888-BB42-B41E-E4EAA755303A}"/>
              </a:ext>
            </a:extLst>
          </p:cNvPr>
          <p:cNvSpPr>
            <a:spLocks noGrp="1"/>
          </p:cNvSpPr>
          <p:nvPr>
            <p:ph idx="1"/>
          </p:nvPr>
        </p:nvSpPr>
        <p:spPr/>
        <p:txBody>
          <a:bodyPr>
            <a:normAutofit/>
          </a:bodyPr>
          <a:lstStyle/>
          <a:p>
            <a:r>
              <a:rPr lang="en-US" dirty="0"/>
              <a:t>Producer Example</a:t>
            </a:r>
          </a:p>
          <a:p>
            <a:pPr marL="0" lvl="0" indent="0" defTabSz="457200" fontAlgn="base">
              <a:lnSpc>
                <a:spcPct val="100000"/>
              </a:lnSpc>
              <a:spcBef>
                <a:spcPct val="0"/>
              </a:spcBef>
              <a:spcAft>
                <a:spcPct val="0"/>
              </a:spcAft>
              <a:buNone/>
            </a:pPr>
            <a:endParaRPr lang="en-US" sz="16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public Future&lt;</a:t>
            </a:r>
            <a:r>
              <a:rPr lang="en-US" sz="1600" dirty="0" err="1">
                <a:solidFill>
                  <a:prstClr val="black"/>
                </a:solidFill>
                <a:latin typeface="Arial" charset="0"/>
                <a:ea typeface="ＭＳ Ｐゴシック" charset="0"/>
                <a:cs typeface="Arial" charset="0"/>
              </a:rPr>
              <a:t>RecordMetadata</a:t>
            </a:r>
            <a:r>
              <a:rPr lang="en-US" sz="1600" dirty="0">
                <a:solidFill>
                  <a:prstClr val="black"/>
                </a:solidFill>
                <a:latin typeface="Arial" charset="0"/>
                <a:ea typeface="ＭＳ Ｐゴシック" charset="0"/>
                <a:cs typeface="Arial" charset="0"/>
              </a:rPr>
              <a:t>&gt; </a:t>
            </a:r>
            <a:r>
              <a:rPr lang="en-US" sz="1600" dirty="0" err="1">
                <a:solidFill>
                  <a:prstClr val="black"/>
                </a:solidFill>
                <a:latin typeface="Arial" charset="0"/>
                <a:ea typeface="ＭＳ Ｐゴシック" charset="0"/>
                <a:cs typeface="Arial" charset="0"/>
              </a:rPr>
              <a:t>sendToBroker</a:t>
            </a:r>
            <a:r>
              <a:rPr lang="en-US" sz="1600" dirty="0">
                <a:solidFill>
                  <a:prstClr val="black"/>
                </a:solidFill>
                <a:latin typeface="Arial" charset="0"/>
                <a:ea typeface="ＭＳ Ｐゴシック" charset="0"/>
                <a:cs typeface="Arial" charset="0"/>
              </a:rPr>
              <a:t>(final String </a:t>
            </a:r>
            <a:r>
              <a:rPr lang="en-US" sz="1600" dirty="0" err="1">
                <a:solidFill>
                  <a:prstClr val="black"/>
                </a:solidFill>
                <a:latin typeface="Arial" charset="0"/>
                <a:ea typeface="ＭＳ Ｐゴシック" charset="0"/>
                <a:cs typeface="Arial" charset="0"/>
              </a:rPr>
              <a:t>skierID</a:t>
            </a:r>
            <a:r>
              <a:rPr lang="en-US" sz="1600" dirty="0">
                <a:solidFill>
                  <a:prstClr val="black"/>
                </a:solidFill>
                <a:latin typeface="Arial" charset="0"/>
                <a:ea typeface="ＭＳ Ｐゴシック" charset="0"/>
                <a:cs typeface="Arial" charset="0"/>
              </a:rPr>
              <a:t>, final String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liftRideEvent</a:t>
            </a: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endParaRPr lang="en-US" sz="16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 initialization of producer and </a:t>
            </a:r>
            <a:r>
              <a:rPr lang="en-US" sz="1600" dirty="0" err="1">
                <a:solidFill>
                  <a:prstClr val="black"/>
                </a:solidFill>
                <a:latin typeface="Arial" charset="0"/>
                <a:ea typeface="ＭＳ Ｐゴシック" charset="0"/>
                <a:cs typeface="Arial" charset="0"/>
              </a:rPr>
              <a:t>resortTopic</a:t>
            </a:r>
            <a:r>
              <a:rPr lang="en-US" sz="1600" dirty="0">
                <a:solidFill>
                  <a:prstClr val="black"/>
                </a:solidFill>
                <a:latin typeface="Arial" charset="0"/>
                <a:ea typeface="ＭＳ Ｐゴシック" charset="0"/>
                <a:cs typeface="Arial" charset="0"/>
              </a:rPr>
              <a:t> omitted for brevity</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final </a:t>
            </a:r>
            <a:r>
              <a:rPr lang="en-US" sz="1600" dirty="0" err="1">
                <a:solidFill>
                  <a:prstClr val="black"/>
                </a:solidFill>
                <a:latin typeface="Arial" charset="0"/>
                <a:ea typeface="ＭＳ Ｐゴシック" charset="0"/>
                <a:cs typeface="Arial" charset="0"/>
              </a:rPr>
              <a:t>ProducerRecord</a:t>
            </a:r>
            <a:r>
              <a:rPr lang="en-US" sz="1600" dirty="0">
                <a:solidFill>
                  <a:prstClr val="black"/>
                </a:solidFill>
                <a:latin typeface="Arial" charset="0"/>
                <a:ea typeface="ＭＳ Ｐゴシック" charset="0"/>
                <a:cs typeface="Arial" charset="0"/>
              </a:rPr>
              <a:t>&lt;String, String&gt; </a:t>
            </a:r>
            <a:r>
              <a:rPr lang="en-US" sz="1600" dirty="0" err="1">
                <a:solidFill>
                  <a:prstClr val="black"/>
                </a:solidFill>
                <a:latin typeface="Arial" charset="0"/>
                <a:ea typeface="ＭＳ Ｐゴシック" charset="0"/>
                <a:cs typeface="Arial" charset="0"/>
              </a:rPr>
              <a:t>producerRecord</a:t>
            </a:r>
            <a:r>
              <a:rPr lang="en-US" sz="1600" dirty="0">
                <a:solidFill>
                  <a:prstClr val="black"/>
                </a:solidFill>
                <a:latin typeface="Arial" charset="0"/>
                <a:ea typeface="ＭＳ Ｐゴシック" charset="0"/>
                <a:cs typeface="Arial" charset="0"/>
              </a:rPr>
              <a:t> = new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ProducerRecord</a:t>
            </a:r>
            <a:r>
              <a:rPr lang="en-US" sz="1600" dirty="0">
                <a:solidFill>
                  <a:prstClr val="black"/>
                </a:solidFill>
                <a:latin typeface="Arial" charset="0"/>
                <a:ea typeface="ＭＳ Ｐゴシック" charset="0"/>
                <a:cs typeface="Arial" charset="0"/>
              </a:rPr>
              <a:t>&lt;&gt;(</a:t>
            </a:r>
            <a:r>
              <a:rPr lang="en-US" sz="1600" dirty="0" err="1">
                <a:solidFill>
                  <a:prstClr val="black"/>
                </a:solidFill>
                <a:latin typeface="Arial" charset="0"/>
                <a:ea typeface="ＭＳ Ｐゴシック" charset="0"/>
                <a:cs typeface="Arial" charset="0"/>
              </a:rPr>
              <a:t>resortTopic</a:t>
            </a: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skierID</a:t>
            </a: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liftRideEvent</a:t>
            </a: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return </a:t>
            </a:r>
            <a:r>
              <a:rPr lang="en-US" sz="1600" dirty="0" err="1">
                <a:solidFill>
                  <a:prstClr val="black"/>
                </a:solidFill>
                <a:latin typeface="Arial" charset="0"/>
                <a:ea typeface="ＭＳ Ｐゴシック" charset="0"/>
                <a:cs typeface="Arial" charset="0"/>
              </a:rPr>
              <a:t>producer.send</a:t>
            </a:r>
            <a:r>
              <a:rPr lang="en-US" sz="1600" dirty="0">
                <a:solidFill>
                  <a:prstClr val="black"/>
                </a:solidFill>
                <a:latin typeface="Arial" charset="0"/>
                <a:ea typeface="ＭＳ Ｐゴシック" charset="0"/>
                <a:cs typeface="Arial" charset="0"/>
              </a:rPr>
              <a:t>(</a:t>
            </a:r>
            <a:r>
              <a:rPr lang="en-US" sz="1600" dirty="0" err="1">
                <a:solidFill>
                  <a:prstClr val="black"/>
                </a:solidFill>
                <a:latin typeface="Arial" charset="0"/>
                <a:ea typeface="ＭＳ Ｐゴシック" charset="0"/>
                <a:cs typeface="Arial" charset="0"/>
              </a:rPr>
              <a:t>producerRecord</a:t>
            </a: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a:t>
            </a:r>
          </a:p>
          <a:p>
            <a:endParaRPr lang="en-US" dirty="0"/>
          </a:p>
        </p:txBody>
      </p:sp>
    </p:spTree>
    <p:extLst>
      <p:ext uri="{BB962C8B-B14F-4D97-AF65-F5344CB8AC3E}">
        <p14:creationId xmlns:p14="http://schemas.microsoft.com/office/powerpoint/2010/main" val="210702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3AF-6D34-2B43-A21A-5F4FD5F8D134}"/>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7A8E8F94-C888-BB42-B41E-E4EAA755303A}"/>
              </a:ext>
            </a:extLst>
          </p:cNvPr>
          <p:cNvSpPr>
            <a:spLocks noGrp="1"/>
          </p:cNvSpPr>
          <p:nvPr>
            <p:ph idx="1"/>
          </p:nvPr>
        </p:nvSpPr>
        <p:spPr/>
        <p:txBody>
          <a:bodyPr>
            <a:normAutofit/>
          </a:bodyPr>
          <a:lstStyle/>
          <a:p>
            <a:r>
              <a:rPr lang="en-US" sz="2400" dirty="0"/>
              <a:t>Delivery Guarantees</a:t>
            </a:r>
          </a:p>
          <a:p>
            <a:pPr lvl="1"/>
            <a:r>
              <a:rPr lang="en-US" sz="2400" dirty="0"/>
              <a:t>acks configuration parameter</a:t>
            </a:r>
          </a:p>
          <a:p>
            <a:pPr lvl="2"/>
            <a:r>
              <a:rPr lang="en-US" dirty="0"/>
              <a:t>0 provides no delivery guarantee. – fire and forget </a:t>
            </a:r>
          </a:p>
          <a:p>
            <a:pPr lvl="2"/>
            <a:r>
              <a:rPr lang="en-US" dirty="0"/>
              <a:t>1 means an event acknowledged by the broker once persisted to the destination topic. </a:t>
            </a:r>
          </a:p>
          <a:p>
            <a:pPr lvl="1"/>
            <a:r>
              <a:rPr lang="en-US" sz="2400" dirty="0"/>
              <a:t>Exactly once delivery: </a:t>
            </a:r>
          </a:p>
          <a:p>
            <a:pPr lvl="2"/>
            <a:r>
              <a:rPr lang="en-US" dirty="0"/>
              <a:t>Transient network failures may cause the producer to retry failed events, leading to duplicates. </a:t>
            </a:r>
          </a:p>
          <a:p>
            <a:pPr lvl="2"/>
            <a:r>
              <a:rPr lang="en-US" dirty="0"/>
              <a:t>enable-idempotence configuration parameter to true. </a:t>
            </a:r>
          </a:p>
          <a:p>
            <a:endParaRPr lang="en-US" sz="2400" dirty="0"/>
          </a:p>
        </p:txBody>
      </p:sp>
    </p:spTree>
    <p:extLst>
      <p:ext uri="{BB962C8B-B14F-4D97-AF65-F5344CB8AC3E}">
        <p14:creationId xmlns:p14="http://schemas.microsoft.com/office/powerpoint/2010/main" val="66908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lstStyle/>
          <a:p>
            <a:r>
              <a:rPr lang="en-US" dirty="0"/>
              <a:t>Consumers</a:t>
            </a:r>
          </a:p>
          <a:p>
            <a:endParaRPr lang="en-US" dirty="0"/>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while (alive) {</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a:t>
            </a:r>
            <a:r>
              <a:rPr lang="en-US" sz="1800" dirty="0" err="1">
                <a:solidFill>
                  <a:prstClr val="black"/>
                </a:solidFill>
                <a:latin typeface="Arial" charset="0"/>
                <a:ea typeface="ＭＳ Ｐゴシック" charset="0"/>
                <a:cs typeface="Arial" charset="0"/>
              </a:rPr>
              <a:t>ConsumerRecords</a:t>
            </a:r>
            <a:r>
              <a:rPr lang="en-US" sz="1800" dirty="0">
                <a:solidFill>
                  <a:prstClr val="black"/>
                </a:solidFill>
                <a:latin typeface="Arial" charset="0"/>
                <a:ea typeface="ＭＳ Ｐゴシック" charset="0"/>
                <a:cs typeface="Arial" charset="0"/>
              </a:rPr>
              <a:t>&lt;K, V&gt; </a:t>
            </a:r>
            <a:r>
              <a:rPr lang="en-US" sz="1800" dirty="0" err="1">
                <a:solidFill>
                  <a:prstClr val="black"/>
                </a:solidFill>
                <a:latin typeface="Arial" charset="0"/>
                <a:ea typeface="ＭＳ Ｐゴシック" charset="0"/>
                <a:cs typeface="Arial" charset="0"/>
              </a:rPr>
              <a:t>liftRideEvents</a:t>
            </a:r>
            <a:r>
              <a:rPr lang="en-US" sz="1800" dirty="0">
                <a:solidFill>
                  <a:prstClr val="black"/>
                </a:solidFill>
                <a:latin typeface="Arial" charset="0"/>
                <a:ea typeface="ＭＳ Ｐゴシック" charset="0"/>
                <a:cs typeface="Arial" charset="0"/>
              </a:rPr>
              <a:t> = 	</a:t>
            </a:r>
            <a:r>
              <a:rPr lang="en-US" sz="1800" dirty="0" err="1">
                <a:solidFill>
                  <a:prstClr val="black"/>
                </a:solidFill>
                <a:latin typeface="Arial" charset="0"/>
                <a:ea typeface="ＭＳ Ｐゴシック" charset="0"/>
                <a:cs typeface="Arial" charset="0"/>
              </a:rPr>
              <a:t>consumer.</a:t>
            </a:r>
            <a:r>
              <a:rPr lang="en-US" sz="1800" b="1" dirty="0" err="1">
                <a:solidFill>
                  <a:prstClr val="black"/>
                </a:solidFill>
                <a:latin typeface="Arial" charset="0"/>
                <a:ea typeface="ＭＳ Ｐゴシック" charset="0"/>
                <a:cs typeface="Arial" charset="0"/>
              </a:rPr>
              <a:t>poll</a:t>
            </a:r>
            <a:r>
              <a:rPr lang="en-US" sz="1800" dirty="0">
                <a:solidFill>
                  <a:prstClr val="black"/>
                </a:solidFill>
                <a:latin typeface="Arial" charset="0"/>
                <a:ea typeface="ＭＳ Ｐゴシック" charset="0"/>
                <a:cs typeface="Arial" charset="0"/>
              </a:rPr>
              <a:t>(LIFT_TOPIC_TIMEOUT);</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analyze(</a:t>
            </a:r>
            <a:r>
              <a:rPr lang="en-US" sz="1800" dirty="0" err="1">
                <a:solidFill>
                  <a:prstClr val="black"/>
                </a:solidFill>
                <a:latin typeface="Arial" charset="0"/>
                <a:ea typeface="ＭＳ Ｐゴシック" charset="0"/>
                <a:cs typeface="Arial" charset="0"/>
              </a:rPr>
              <a:t>liftRideEvents</a:t>
            </a:r>
            <a:r>
              <a:rPr lang="en-US" sz="18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  </a:t>
            </a:r>
            <a:r>
              <a:rPr lang="en-US" sz="1800" dirty="0" err="1">
                <a:solidFill>
                  <a:prstClr val="black"/>
                </a:solidFill>
                <a:latin typeface="Arial" charset="0"/>
                <a:ea typeface="ＭＳ Ｐゴシック" charset="0"/>
                <a:cs typeface="Arial" charset="0"/>
              </a:rPr>
              <a:t>consumer.commitSync</a:t>
            </a:r>
            <a:r>
              <a:rPr lang="en-US" sz="18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800" dirty="0">
                <a:solidFill>
                  <a:prstClr val="black"/>
                </a:solidFill>
                <a:latin typeface="Arial" charset="0"/>
                <a:ea typeface="ＭＳ Ｐゴシック" charset="0"/>
                <a:cs typeface="Arial" charset="0"/>
              </a:rPr>
              <a:t>}</a:t>
            </a:r>
          </a:p>
          <a:p>
            <a:endParaRPr lang="en-US" dirty="0"/>
          </a:p>
        </p:txBody>
      </p:sp>
    </p:spTree>
    <p:extLst>
      <p:ext uri="{BB962C8B-B14F-4D97-AF65-F5344CB8AC3E}">
        <p14:creationId xmlns:p14="http://schemas.microsoft.com/office/powerpoint/2010/main" val="350286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normAutofit/>
          </a:bodyPr>
          <a:lstStyle/>
          <a:p>
            <a:r>
              <a:rPr lang="en-US" sz="2400" dirty="0"/>
              <a:t>Consumers</a:t>
            </a:r>
          </a:p>
          <a:p>
            <a:pPr lvl="1"/>
            <a:r>
              <a:rPr lang="en-US" sz="2400" dirty="0"/>
              <a:t>Default: Increments consumer offset automatically to next unprocessed event</a:t>
            </a:r>
          </a:p>
          <a:p>
            <a:pPr lvl="2"/>
            <a:r>
              <a:rPr lang="en-US" dirty="0"/>
              <a:t>Commit sent as part of poll() API</a:t>
            </a:r>
          </a:p>
          <a:p>
            <a:pPr lvl="2"/>
            <a:r>
              <a:rPr lang="en-US" dirty="0"/>
              <a:t>At least once delivery?</a:t>
            </a:r>
          </a:p>
          <a:p>
            <a:pPr lvl="1"/>
            <a:r>
              <a:rPr lang="en-US" sz="2400" dirty="0"/>
              <a:t>Manually commit offset</a:t>
            </a:r>
          </a:p>
          <a:p>
            <a:pPr lvl="2"/>
            <a:r>
              <a:rPr lang="en-US" dirty="0"/>
              <a:t>Before processing batch – at most once delivery</a:t>
            </a:r>
          </a:p>
          <a:p>
            <a:pPr lvl="2"/>
            <a:r>
              <a:rPr lang="en-US" dirty="0"/>
              <a:t>After processing batch – at least once delivery</a:t>
            </a:r>
          </a:p>
          <a:p>
            <a:pPr lvl="1"/>
            <a:r>
              <a:rPr lang="en-US" sz="2400"/>
              <a:t>Can </a:t>
            </a:r>
            <a:r>
              <a:rPr lang="en-US" sz="2400" dirty="0"/>
              <a:t>always </a:t>
            </a:r>
            <a:r>
              <a:rPr lang="en-US" sz="2400" dirty="0" err="1"/>
              <a:t>consumer.seek</a:t>
            </a:r>
            <a:r>
              <a:rPr lang="en-US" sz="2400" dirty="0"/>
              <a:t>(topic, offset) </a:t>
            </a:r>
          </a:p>
          <a:p>
            <a:endParaRPr lang="en-US" sz="2400" dirty="0"/>
          </a:p>
        </p:txBody>
      </p:sp>
    </p:spTree>
    <p:extLst>
      <p:ext uri="{BB962C8B-B14F-4D97-AF65-F5344CB8AC3E}">
        <p14:creationId xmlns:p14="http://schemas.microsoft.com/office/powerpoint/2010/main" val="78318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normAutofit/>
          </a:bodyPr>
          <a:lstStyle/>
          <a:p>
            <a:r>
              <a:rPr lang="en-US" sz="2400" dirty="0"/>
              <a:t>Topic Partitioning</a:t>
            </a:r>
          </a:p>
          <a:p>
            <a:r>
              <a:rPr lang="en-US" sz="2400" dirty="0"/>
              <a:t>Specify #partitions and Kafka distributes across cluster</a:t>
            </a:r>
          </a:p>
          <a:p>
            <a:r>
              <a:rPr lang="en-US" sz="2400" dirty="0"/>
              <a:t>Horizontal scaling:</a:t>
            </a:r>
          </a:p>
          <a:p>
            <a:pPr lvl="1"/>
            <a:r>
              <a:rPr lang="en-US" sz="2400" dirty="0"/>
              <a:t>Read and write from different partitions in parallel</a:t>
            </a:r>
          </a:p>
          <a:p>
            <a:endParaRPr lang="en-US" sz="2400" dirty="0"/>
          </a:p>
        </p:txBody>
      </p:sp>
    </p:spTree>
    <p:extLst>
      <p:ext uri="{BB962C8B-B14F-4D97-AF65-F5344CB8AC3E}">
        <p14:creationId xmlns:p14="http://schemas.microsoft.com/office/powerpoint/2010/main" val="614925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normAutofit/>
          </a:bodyPr>
          <a:lstStyle/>
          <a:p>
            <a:r>
              <a:rPr lang="en-US" sz="2400" dirty="0"/>
              <a:t>Load Balancing</a:t>
            </a:r>
          </a:p>
          <a:p>
            <a:pPr lvl="1"/>
            <a:r>
              <a:rPr lang="en-US" sz="2400" dirty="0"/>
              <a:t>Producers use bootstrap servers to discover cluster configuration</a:t>
            </a:r>
          </a:p>
          <a:p>
            <a:pPr lvl="1"/>
            <a:r>
              <a:rPr lang="en-US" sz="2400" dirty="0"/>
              <a:t>Which partitions allocated to which brokers?</a:t>
            </a:r>
          </a:p>
          <a:p>
            <a:pPr lvl="1"/>
            <a:r>
              <a:rPr lang="en-US" sz="2400" dirty="0"/>
              <a:t>Producers choose how to distribute events across partitions</a:t>
            </a:r>
          </a:p>
          <a:p>
            <a:pPr lvl="2"/>
            <a:r>
              <a:rPr lang="en-US" dirty="0" err="1">
                <a:solidFill>
                  <a:srgbClr val="000000"/>
                </a:solidFill>
                <a:latin typeface="Courier New" panose="02070309020205020404" pitchFamily="49" charset="0"/>
              </a:rPr>
              <a:t>DefaultPartitioner</a:t>
            </a:r>
            <a:endParaRPr lang="en-US" dirty="0">
              <a:solidFill>
                <a:srgbClr val="000000"/>
              </a:solidFill>
              <a:latin typeface="Courier New" panose="02070309020205020404" pitchFamily="49" charset="0"/>
            </a:endParaRPr>
          </a:p>
          <a:p>
            <a:pPr lvl="2"/>
            <a:r>
              <a:rPr lang="en-US" dirty="0">
                <a:solidFill>
                  <a:srgbClr val="000000"/>
                </a:solidFill>
                <a:latin typeface="Courier New" panose="02070309020205020404" pitchFamily="49" charset="0"/>
              </a:rPr>
              <a:t>Uses event key and hash function</a:t>
            </a:r>
            <a:endParaRPr lang="en-US" dirty="0"/>
          </a:p>
          <a:p>
            <a:endParaRPr lang="en-US" sz="2400" dirty="0"/>
          </a:p>
        </p:txBody>
      </p:sp>
    </p:spTree>
    <p:extLst>
      <p:ext uri="{BB962C8B-B14F-4D97-AF65-F5344CB8AC3E}">
        <p14:creationId xmlns:p14="http://schemas.microsoft.com/office/powerpoint/2010/main" val="102997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lstStyle/>
          <a:p>
            <a:r>
              <a:rPr lang="en-US" dirty="0"/>
              <a:t>Topic Partitioning</a:t>
            </a:r>
          </a:p>
        </p:txBody>
      </p:sp>
      <p:pic>
        <p:nvPicPr>
          <p:cNvPr id="4" name="Picture 2">
            <a:extLst>
              <a:ext uri="{FF2B5EF4-FFF2-40B4-BE49-F238E27FC236}">
                <a16:creationId xmlns:a16="http://schemas.microsoft.com/office/drawing/2014/main" id="{69A780FF-265A-1F4E-8613-4247B92F04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7043" y="1982605"/>
            <a:ext cx="8237913"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4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12 – Scalable Event Driven Processing</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dirty="0"/>
              <a:t>Event Driven Architectures</a:t>
            </a:r>
          </a:p>
          <a:p>
            <a:pPr lvl="1"/>
            <a:r>
              <a:rPr lang="en-US" dirty="0"/>
              <a:t>Apache Kafka</a:t>
            </a:r>
          </a:p>
          <a:p>
            <a:pPr lvl="2"/>
            <a:r>
              <a:rPr lang="en-US" dirty="0"/>
              <a:t>Scalability</a:t>
            </a:r>
          </a:p>
          <a:p>
            <a:pPr lvl="2"/>
            <a:r>
              <a:rPr lang="en-US" dirty="0"/>
              <a:t>Availability</a:t>
            </a:r>
          </a:p>
          <a:p>
            <a:pPr lvl="1"/>
            <a:r>
              <a:rPr lang="en-US" dirty="0"/>
              <a:t>Case Study</a:t>
            </a:r>
          </a:p>
          <a:p>
            <a:pPr lvl="1"/>
            <a:r>
              <a:rPr lang="en-US" dirty="0"/>
              <a:t>Ask Me Anything</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normAutofit/>
          </a:bodyPr>
          <a:lstStyle/>
          <a:p>
            <a:r>
              <a:rPr lang="en-US" sz="2400" dirty="0"/>
              <a:t>Topic Partitioning</a:t>
            </a:r>
          </a:p>
          <a:p>
            <a:pPr lvl="1"/>
            <a:r>
              <a:rPr lang="en-US" sz="2400" dirty="0"/>
              <a:t>No total order of events across partitions</a:t>
            </a:r>
          </a:p>
          <a:p>
            <a:pPr lvl="1"/>
            <a:r>
              <a:rPr lang="en-US" sz="2400" dirty="0"/>
              <a:t>Can increase #partitions</a:t>
            </a:r>
          </a:p>
          <a:p>
            <a:pPr lvl="2"/>
            <a:r>
              <a:rPr lang="en-US" dirty="0"/>
              <a:t>Cannot decrease the #partitions!</a:t>
            </a:r>
          </a:p>
          <a:p>
            <a:pPr lvl="1"/>
            <a:r>
              <a:rPr lang="en-US" sz="2400" dirty="0"/>
              <a:t>Same keys can be hashed to different partitions after increase</a:t>
            </a:r>
          </a:p>
          <a:p>
            <a:endParaRPr lang="en-US" sz="2400" dirty="0"/>
          </a:p>
        </p:txBody>
      </p:sp>
    </p:spTree>
    <p:extLst>
      <p:ext uri="{BB962C8B-B14F-4D97-AF65-F5344CB8AC3E}">
        <p14:creationId xmlns:p14="http://schemas.microsoft.com/office/powerpoint/2010/main" val="725615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normAutofit/>
          </a:bodyPr>
          <a:lstStyle/>
          <a:p>
            <a:r>
              <a:rPr lang="en-US" sz="2400" dirty="0"/>
              <a:t>Consumer Groups</a:t>
            </a:r>
          </a:p>
          <a:p>
            <a:pPr lvl="1"/>
            <a:r>
              <a:rPr lang="en-US" sz="2400" dirty="0"/>
              <a:t>Partitions enable concurrent event delivery to multiple consumers</a:t>
            </a:r>
          </a:p>
          <a:p>
            <a:pPr lvl="1"/>
            <a:r>
              <a:rPr lang="en-US" sz="2400" dirty="0"/>
              <a:t>Consumer Group:</a:t>
            </a:r>
          </a:p>
          <a:p>
            <a:pPr lvl="2"/>
            <a:r>
              <a:rPr lang="en-US" dirty="0"/>
              <a:t>comprises one or more consumers for a topic, up to a maximum of the number of partitions</a:t>
            </a:r>
          </a:p>
          <a:p>
            <a:pPr lvl="2"/>
            <a:r>
              <a:rPr lang="en-US" dirty="0"/>
              <a:t>Kafka allocates each consumer in the group to exactly one partition</a:t>
            </a:r>
          </a:p>
          <a:p>
            <a:endParaRPr lang="en-US" sz="2400" dirty="0"/>
          </a:p>
        </p:txBody>
      </p:sp>
    </p:spTree>
    <p:extLst>
      <p:ext uri="{BB962C8B-B14F-4D97-AF65-F5344CB8AC3E}">
        <p14:creationId xmlns:p14="http://schemas.microsoft.com/office/powerpoint/2010/main" val="45747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1B0-51B8-6E4A-A309-C1EACAF2911C}"/>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A6EF61D4-3DF4-0B4D-B481-B2F4A5F2AAA0}"/>
              </a:ext>
            </a:extLst>
          </p:cNvPr>
          <p:cNvSpPr>
            <a:spLocks noGrp="1"/>
          </p:cNvSpPr>
          <p:nvPr>
            <p:ph idx="1"/>
          </p:nvPr>
        </p:nvSpPr>
        <p:spPr/>
        <p:txBody>
          <a:bodyPr/>
          <a:lstStyle/>
          <a:p>
            <a:r>
              <a:rPr lang="en-US" dirty="0"/>
              <a:t>Consumer Groups</a:t>
            </a:r>
          </a:p>
          <a:p>
            <a:endParaRPr lang="en-US" dirty="0"/>
          </a:p>
        </p:txBody>
      </p:sp>
      <p:pic>
        <p:nvPicPr>
          <p:cNvPr id="4" name="Picture 2">
            <a:extLst>
              <a:ext uri="{FF2B5EF4-FFF2-40B4-BE49-F238E27FC236}">
                <a16:creationId xmlns:a16="http://schemas.microsoft.com/office/drawing/2014/main" id="{AF6B6F4E-5C38-504C-9D2E-430E05047D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48169" y="2482887"/>
            <a:ext cx="8495662" cy="344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3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27C-1778-B247-8F2E-17933F859446}"/>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15977EA-96F8-E34E-AD0C-419CD2126545}"/>
              </a:ext>
            </a:extLst>
          </p:cNvPr>
          <p:cNvSpPr>
            <a:spLocks noGrp="1"/>
          </p:cNvSpPr>
          <p:nvPr>
            <p:ph idx="1"/>
          </p:nvPr>
        </p:nvSpPr>
        <p:spPr/>
        <p:txBody>
          <a:bodyPr>
            <a:normAutofit/>
          </a:bodyPr>
          <a:lstStyle/>
          <a:p>
            <a:r>
              <a:rPr lang="en-US" sz="2400" dirty="0"/>
              <a:t>Rebalancing</a:t>
            </a:r>
          </a:p>
          <a:p>
            <a:pPr lvl="1"/>
            <a:r>
              <a:rPr lang="en-US" sz="2400" dirty="0"/>
              <a:t>rebalancing mechanism for consumer groups. </a:t>
            </a:r>
          </a:p>
          <a:p>
            <a:pPr lvl="1"/>
            <a:r>
              <a:rPr lang="en-US" sz="2400" dirty="0"/>
              <a:t>New joins or existing leaves</a:t>
            </a:r>
          </a:p>
          <a:p>
            <a:pPr lvl="2"/>
            <a:r>
              <a:rPr lang="en-US" dirty="0"/>
              <a:t>Each group has a broker coordinator</a:t>
            </a:r>
          </a:p>
          <a:p>
            <a:pPr lvl="1"/>
            <a:r>
              <a:rPr lang="en-US" sz="2400" dirty="0"/>
              <a:t>Tracks subscriptions/membership</a:t>
            </a:r>
          </a:p>
          <a:p>
            <a:pPr lvl="1"/>
            <a:r>
              <a:rPr lang="en-US" sz="2400" dirty="0"/>
              <a:t>Triggers rebalance when members change</a:t>
            </a:r>
          </a:p>
          <a:p>
            <a:pPr lvl="2"/>
            <a:r>
              <a:rPr lang="en-US" dirty="0"/>
              <a:t>all topic partitions are allocated to a consumer from the group </a:t>
            </a:r>
          </a:p>
          <a:p>
            <a:pPr lvl="2"/>
            <a:r>
              <a:rPr lang="en-US" dirty="0"/>
              <a:t>all consumer group members are allocated one or more partitions.</a:t>
            </a:r>
          </a:p>
          <a:p>
            <a:pPr lvl="1"/>
            <a:endParaRPr lang="en-US" sz="2400" dirty="0"/>
          </a:p>
          <a:p>
            <a:endParaRPr lang="en-US" sz="2400" dirty="0"/>
          </a:p>
          <a:p>
            <a:endParaRPr lang="en-US" sz="2400" dirty="0"/>
          </a:p>
        </p:txBody>
      </p:sp>
    </p:spTree>
    <p:extLst>
      <p:ext uri="{BB962C8B-B14F-4D97-AF65-F5344CB8AC3E}">
        <p14:creationId xmlns:p14="http://schemas.microsoft.com/office/powerpoint/2010/main" val="12442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27C-1778-B247-8F2E-17933F859446}"/>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15977EA-96F8-E34E-AD0C-419CD2126545}"/>
              </a:ext>
            </a:extLst>
          </p:cNvPr>
          <p:cNvSpPr>
            <a:spLocks noGrp="1"/>
          </p:cNvSpPr>
          <p:nvPr>
            <p:ph idx="1"/>
          </p:nvPr>
        </p:nvSpPr>
        <p:spPr/>
        <p:txBody>
          <a:bodyPr/>
          <a:lstStyle/>
          <a:p>
            <a:r>
              <a:rPr lang="en-US" dirty="0"/>
              <a:t>Rebalancing</a:t>
            </a:r>
          </a:p>
        </p:txBody>
      </p:sp>
      <p:pic>
        <p:nvPicPr>
          <p:cNvPr id="4" name="Picture 2" descr="Diagram&#10;&#10;Description automatically generated">
            <a:extLst>
              <a:ext uri="{FF2B5EF4-FFF2-40B4-BE49-F238E27FC236}">
                <a16:creationId xmlns:a16="http://schemas.microsoft.com/office/drawing/2014/main" id="{ECDEAAD3-BDB9-BB46-B91A-866355B6C9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76008" y="2142537"/>
            <a:ext cx="6039984" cy="369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52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27C-1778-B247-8F2E-17933F859446}"/>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D15977EA-96F8-E34E-AD0C-419CD2126545}"/>
              </a:ext>
            </a:extLst>
          </p:cNvPr>
          <p:cNvSpPr>
            <a:spLocks noGrp="1"/>
          </p:cNvSpPr>
          <p:nvPr>
            <p:ph idx="1"/>
          </p:nvPr>
        </p:nvSpPr>
        <p:spPr/>
        <p:txBody>
          <a:bodyPr>
            <a:normAutofit/>
          </a:bodyPr>
          <a:lstStyle/>
          <a:p>
            <a:r>
              <a:rPr lang="en-US" sz="2400" dirty="0"/>
              <a:t>Topics can have a replication factor</a:t>
            </a:r>
          </a:p>
          <a:p>
            <a:r>
              <a:rPr lang="en-US" sz="2400" dirty="0"/>
              <a:t>Replicate every topic partition N times</a:t>
            </a:r>
          </a:p>
          <a:p>
            <a:r>
              <a:rPr lang="en-US" sz="2400" dirty="0"/>
              <a:t>Leader follower architecture</a:t>
            </a:r>
          </a:p>
        </p:txBody>
      </p:sp>
    </p:spTree>
    <p:extLst>
      <p:ext uri="{BB962C8B-B14F-4D97-AF65-F5344CB8AC3E}">
        <p14:creationId xmlns:p14="http://schemas.microsoft.com/office/powerpoint/2010/main" val="10112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27C-1778-B247-8F2E-17933F859446}"/>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D15977EA-96F8-E34E-AD0C-419CD2126545}"/>
              </a:ext>
            </a:extLst>
          </p:cNvPr>
          <p:cNvSpPr>
            <a:spLocks noGrp="1"/>
          </p:cNvSpPr>
          <p:nvPr>
            <p:ph idx="1"/>
          </p:nvPr>
        </p:nvSpPr>
        <p:spPr/>
        <p:txBody>
          <a:bodyPr/>
          <a:lstStyle/>
          <a:p>
            <a:r>
              <a:rPr lang="en-US" dirty="0"/>
              <a:t>Partition Allocation</a:t>
            </a:r>
          </a:p>
        </p:txBody>
      </p:sp>
      <p:pic>
        <p:nvPicPr>
          <p:cNvPr id="4" name="Picture 2">
            <a:extLst>
              <a:ext uri="{FF2B5EF4-FFF2-40B4-BE49-F238E27FC236}">
                <a16:creationId xmlns:a16="http://schemas.microsoft.com/office/drawing/2014/main" id="{CCBA5488-A7D9-6044-8F36-F5B7A1DBCE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6600" y="2342019"/>
            <a:ext cx="8178799" cy="308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894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27C-1778-B247-8F2E-17933F859446}"/>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D15977EA-96F8-E34E-AD0C-419CD2126545}"/>
              </a:ext>
            </a:extLst>
          </p:cNvPr>
          <p:cNvSpPr>
            <a:spLocks noGrp="1"/>
          </p:cNvSpPr>
          <p:nvPr>
            <p:ph idx="1"/>
          </p:nvPr>
        </p:nvSpPr>
        <p:spPr/>
        <p:txBody>
          <a:bodyPr>
            <a:normAutofit/>
          </a:bodyPr>
          <a:lstStyle/>
          <a:p>
            <a:r>
              <a:rPr lang="en-US" sz="2400" dirty="0"/>
              <a:t>Leader Failure</a:t>
            </a:r>
          </a:p>
          <a:p>
            <a:pPr lvl="1"/>
            <a:r>
              <a:rPr lang="en-US" sz="2400" dirty="0"/>
              <a:t>If a leader fails, Kafka can automatically failover to one of the followers </a:t>
            </a:r>
          </a:p>
          <a:p>
            <a:pPr lvl="1"/>
            <a:r>
              <a:rPr lang="en-US" sz="2400" dirty="0"/>
              <a:t>The leader broker maintains a list of replicas that are up to date with the leader. </a:t>
            </a:r>
          </a:p>
          <a:p>
            <a:pPr lvl="2"/>
            <a:r>
              <a:rPr lang="en-US" dirty="0"/>
              <a:t>the in-sync replica (ISR) list, </a:t>
            </a:r>
          </a:p>
          <a:p>
            <a:pPr lvl="2"/>
            <a:r>
              <a:rPr lang="en-US" dirty="0"/>
              <a:t>persisted in </a:t>
            </a:r>
            <a:r>
              <a:rPr lang="en-US" dirty="0" err="1"/>
              <a:t>ZooKeeper</a:t>
            </a:r>
            <a:r>
              <a:rPr lang="en-US" dirty="0"/>
              <a:t> so that it is available in the event of leader failure. </a:t>
            </a:r>
          </a:p>
          <a:p>
            <a:pPr lvl="1"/>
            <a:r>
              <a:rPr lang="en-US" sz="2400" dirty="0"/>
              <a:t>Custom leader election algorithm ensures that only members of the ISR can become leaders.</a:t>
            </a:r>
          </a:p>
          <a:p>
            <a:pPr lvl="1"/>
            <a:r>
              <a:rPr lang="en-US" sz="2400" dirty="0"/>
              <a:t>Producers can specify acks=all for data safety</a:t>
            </a:r>
          </a:p>
          <a:p>
            <a:pPr lvl="1"/>
            <a:r>
              <a:rPr lang="en-US" sz="2400" dirty="0"/>
              <a:t>the leader will not acknowledge a batch of events until they have been persisted by all ISRs. </a:t>
            </a:r>
          </a:p>
          <a:p>
            <a:pPr lvl="1"/>
            <a:r>
              <a:rPr lang="en-US" sz="2400" dirty="0"/>
              <a:t>A topic can specify the minimum ISRs - </a:t>
            </a:r>
            <a:r>
              <a:rPr lang="en-US" sz="2400" dirty="0" err="1"/>
              <a:t>min.insync.replicas</a:t>
            </a:r>
            <a:r>
              <a:rPr lang="en-US" sz="2400" dirty="0"/>
              <a:t> - required to acknowledge a successful write. If the number of ISRs falls below this value, writes will fail. </a:t>
            </a:r>
          </a:p>
          <a:p>
            <a:endParaRPr lang="en-US" sz="2400" dirty="0"/>
          </a:p>
        </p:txBody>
      </p:sp>
    </p:spTree>
    <p:extLst>
      <p:ext uri="{BB962C8B-B14F-4D97-AF65-F5344CB8AC3E}">
        <p14:creationId xmlns:p14="http://schemas.microsoft.com/office/powerpoint/2010/main" val="4070683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95A9-C3F9-264F-8759-3EEE559B28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938679B-AFA9-C44F-BB08-C00293A17584}"/>
              </a:ext>
            </a:extLst>
          </p:cNvPr>
          <p:cNvSpPr>
            <a:spLocks noGrp="1"/>
          </p:cNvSpPr>
          <p:nvPr>
            <p:ph idx="1"/>
          </p:nvPr>
        </p:nvSpPr>
        <p:spPr/>
        <p:txBody>
          <a:bodyPr>
            <a:normAutofit/>
          </a:bodyPr>
          <a:lstStyle/>
          <a:p>
            <a:r>
              <a:rPr lang="en-US" sz="2400" dirty="0"/>
              <a:t>Event Driven Architectures</a:t>
            </a:r>
          </a:p>
          <a:p>
            <a:r>
              <a:rPr lang="en-US" sz="2400" dirty="0"/>
              <a:t>Apache Kafka</a:t>
            </a:r>
          </a:p>
          <a:p>
            <a:r>
              <a:rPr lang="en-US" sz="2400" dirty="0"/>
              <a:t>Scalability</a:t>
            </a:r>
          </a:p>
        </p:txBody>
      </p:sp>
    </p:spTree>
    <p:extLst>
      <p:ext uri="{BB962C8B-B14F-4D97-AF65-F5344CB8AC3E}">
        <p14:creationId xmlns:p14="http://schemas.microsoft.com/office/powerpoint/2010/main" val="1488078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C268-FD9C-504F-BEBE-8594605B21D0}"/>
              </a:ext>
            </a:extLst>
          </p:cNvPr>
          <p:cNvSpPr>
            <a:spLocks noGrp="1"/>
          </p:cNvSpPr>
          <p:nvPr>
            <p:ph type="title"/>
          </p:nvPr>
        </p:nvSpPr>
        <p:spPr/>
        <p:txBody>
          <a:bodyPr/>
          <a:lstStyle/>
          <a:p>
            <a:r>
              <a:rPr lang="en-US" dirty="0"/>
              <a:t>Ask Me Anything</a:t>
            </a:r>
          </a:p>
        </p:txBody>
      </p:sp>
      <p:sp>
        <p:nvSpPr>
          <p:cNvPr id="3" name="Content Placeholder 2">
            <a:extLst>
              <a:ext uri="{FF2B5EF4-FFF2-40B4-BE49-F238E27FC236}">
                <a16:creationId xmlns:a16="http://schemas.microsoft.com/office/drawing/2014/main" id="{97E91A3A-64E0-8040-8CC5-F882BE8B7AE8}"/>
              </a:ext>
            </a:extLst>
          </p:cNvPr>
          <p:cNvSpPr>
            <a:spLocks noGrp="1"/>
          </p:cNvSpPr>
          <p:nvPr>
            <p:ph idx="1"/>
          </p:nvPr>
        </p:nvSpPr>
        <p:spPr/>
        <p:txBody>
          <a:bodyPr>
            <a:normAutofit/>
          </a:bodyPr>
          <a:lstStyle/>
          <a:p>
            <a:pPr fontAlgn="base"/>
            <a:r>
              <a:rPr lang="en-US" sz="2400" dirty="0"/>
              <a:t>Example Topics</a:t>
            </a:r>
          </a:p>
          <a:p>
            <a:pPr lvl="1" fontAlgn="base"/>
            <a:r>
              <a:rPr lang="en-US" sz="2400" dirty="0"/>
              <a:t>Day in Life at Work</a:t>
            </a:r>
          </a:p>
          <a:p>
            <a:pPr lvl="1" fontAlgn="base"/>
            <a:r>
              <a:rPr lang="en-US" sz="2400" dirty="0"/>
              <a:t>Difference between school projects and work projects</a:t>
            </a:r>
          </a:p>
          <a:p>
            <a:pPr lvl="1" fontAlgn="base"/>
            <a:r>
              <a:rPr lang="en-US" sz="2400" dirty="0"/>
              <a:t>Resumes.</a:t>
            </a:r>
          </a:p>
          <a:p>
            <a:pPr lvl="1" fontAlgn="base"/>
            <a:r>
              <a:rPr lang="en-US" sz="2400" dirty="0"/>
              <a:t>Interviews.</a:t>
            </a:r>
          </a:p>
          <a:p>
            <a:pPr lvl="1" fontAlgn="base"/>
            <a:r>
              <a:rPr lang="en-US" sz="2400" dirty="0"/>
              <a:t>Software engineering roles.</a:t>
            </a:r>
          </a:p>
          <a:p>
            <a:pPr lvl="1" fontAlgn="base"/>
            <a:r>
              <a:rPr lang="en-US" sz="2400" dirty="0"/>
              <a:t>Career growth.</a:t>
            </a:r>
          </a:p>
          <a:p>
            <a:pPr lvl="1" fontAlgn="base"/>
            <a:r>
              <a:rPr lang="en-US" sz="2400" dirty="0"/>
              <a:t>Motivations for teaching.</a:t>
            </a:r>
          </a:p>
          <a:p>
            <a:pPr lvl="1" fontAlgn="base"/>
            <a:r>
              <a:rPr lang="en-US" sz="2400" i="1" dirty="0"/>
              <a:t>Your questions here</a:t>
            </a:r>
          </a:p>
          <a:p>
            <a:endParaRPr lang="en-US" dirty="0"/>
          </a:p>
        </p:txBody>
      </p:sp>
    </p:spTree>
    <p:extLst>
      <p:ext uri="{BB962C8B-B14F-4D97-AF65-F5344CB8AC3E}">
        <p14:creationId xmlns:p14="http://schemas.microsoft.com/office/powerpoint/2010/main" val="190098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6A8A-89F3-AF41-920A-DC0EE9DA5798}"/>
              </a:ext>
            </a:extLst>
          </p:cNvPr>
          <p:cNvSpPr>
            <a:spLocks noGrp="1"/>
          </p:cNvSpPr>
          <p:nvPr>
            <p:ph type="title"/>
          </p:nvPr>
        </p:nvSpPr>
        <p:spPr/>
        <p:txBody>
          <a:bodyPr/>
          <a:lstStyle/>
          <a:p>
            <a:r>
              <a:rPr lang="en-US" dirty="0"/>
              <a:t>Event Driven Architectures</a:t>
            </a:r>
          </a:p>
        </p:txBody>
      </p:sp>
      <p:sp>
        <p:nvSpPr>
          <p:cNvPr id="3" name="Content Placeholder 2">
            <a:extLst>
              <a:ext uri="{FF2B5EF4-FFF2-40B4-BE49-F238E27FC236}">
                <a16:creationId xmlns:a16="http://schemas.microsoft.com/office/drawing/2014/main" id="{372BFF5E-90C1-5E4F-AEF3-16AF84829D0D}"/>
              </a:ext>
            </a:extLst>
          </p:cNvPr>
          <p:cNvSpPr>
            <a:spLocks noGrp="1"/>
          </p:cNvSpPr>
          <p:nvPr>
            <p:ph idx="1"/>
          </p:nvPr>
        </p:nvSpPr>
        <p:spPr/>
        <p:txBody>
          <a:bodyPr>
            <a:normAutofit/>
          </a:bodyPr>
          <a:lstStyle/>
          <a:p>
            <a:r>
              <a:rPr lang="en-US" sz="2400" dirty="0"/>
              <a:t>Messaging</a:t>
            </a:r>
          </a:p>
          <a:p>
            <a:pPr lvl="1"/>
            <a:r>
              <a:rPr lang="en-US" sz="2400" dirty="0"/>
              <a:t>RabbitMQ (Week 6)</a:t>
            </a:r>
          </a:p>
          <a:p>
            <a:pPr lvl="2"/>
            <a:r>
              <a:rPr lang="en-US" dirty="0"/>
              <a:t>Widely used open source broker that implements Advanced Message Queuing Protocol</a:t>
            </a:r>
          </a:p>
          <a:p>
            <a:pPr lvl="1"/>
            <a:r>
              <a:rPr lang="en-US" sz="2400" dirty="0"/>
              <a:t>Loosely coupled solutions</a:t>
            </a:r>
          </a:p>
          <a:p>
            <a:pPr lvl="2"/>
            <a:r>
              <a:rPr lang="en-US" dirty="0"/>
              <a:t>Smooth out spikes </a:t>
            </a:r>
          </a:p>
          <a:p>
            <a:pPr lvl="2"/>
            <a:r>
              <a:rPr lang="en-US" dirty="0"/>
              <a:t>Increased responsiveness</a:t>
            </a:r>
          </a:p>
          <a:p>
            <a:pPr lvl="2"/>
            <a:r>
              <a:rPr lang="en-US" dirty="0"/>
              <a:t>Increased availability</a:t>
            </a:r>
          </a:p>
          <a:p>
            <a:pPr lvl="2"/>
            <a:r>
              <a:rPr lang="en-US" dirty="0"/>
              <a:t>Asynchronous Services</a:t>
            </a:r>
          </a:p>
          <a:p>
            <a:pPr lvl="1"/>
            <a:r>
              <a:rPr lang="en-US" sz="2400" dirty="0"/>
              <a:t>Features like message filtering and routing</a:t>
            </a:r>
          </a:p>
          <a:p>
            <a:pPr lvl="1"/>
            <a:r>
              <a:rPr lang="en-US" sz="2400" dirty="0"/>
              <a:t>Message consumption is destructive</a:t>
            </a:r>
          </a:p>
          <a:p>
            <a:pPr lvl="2"/>
            <a:r>
              <a:rPr lang="en-US" dirty="0"/>
              <a:t>New subscribers don’t see old messages</a:t>
            </a:r>
          </a:p>
          <a:p>
            <a:pPr lvl="1"/>
            <a:endParaRPr lang="en-US" sz="2400" dirty="0"/>
          </a:p>
        </p:txBody>
      </p:sp>
    </p:spTree>
    <p:extLst>
      <p:ext uri="{BB962C8B-B14F-4D97-AF65-F5344CB8AC3E}">
        <p14:creationId xmlns:p14="http://schemas.microsoft.com/office/powerpoint/2010/main" val="299867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56CB-48AE-0C46-B8E2-2B12F37E3AD3}"/>
              </a:ext>
            </a:extLst>
          </p:cNvPr>
          <p:cNvSpPr>
            <a:spLocks noGrp="1"/>
          </p:cNvSpPr>
          <p:nvPr>
            <p:ph type="title"/>
          </p:nvPr>
        </p:nvSpPr>
        <p:spPr/>
        <p:txBody>
          <a:bodyPr/>
          <a:lstStyle/>
          <a:p>
            <a:r>
              <a:rPr lang="en-US" dirty="0"/>
              <a:t>Event Driven Architectures</a:t>
            </a:r>
          </a:p>
        </p:txBody>
      </p:sp>
      <p:sp>
        <p:nvSpPr>
          <p:cNvPr id="3" name="Content Placeholder 2">
            <a:extLst>
              <a:ext uri="{FF2B5EF4-FFF2-40B4-BE49-F238E27FC236}">
                <a16:creationId xmlns:a16="http://schemas.microsoft.com/office/drawing/2014/main" id="{043DB10B-5AF4-CD4C-99AF-19241973D1C7}"/>
              </a:ext>
            </a:extLst>
          </p:cNvPr>
          <p:cNvSpPr>
            <a:spLocks noGrp="1"/>
          </p:cNvSpPr>
          <p:nvPr>
            <p:ph idx="1"/>
          </p:nvPr>
        </p:nvSpPr>
        <p:spPr/>
        <p:txBody>
          <a:bodyPr>
            <a:normAutofit/>
          </a:bodyPr>
          <a:lstStyle/>
          <a:p>
            <a:r>
              <a:rPr lang="en-US" sz="2400" dirty="0"/>
              <a:t>Events represents something interesting has happened</a:t>
            </a:r>
          </a:p>
          <a:p>
            <a:pPr lvl="1"/>
            <a:r>
              <a:rPr lang="en-US" sz="2400" dirty="0"/>
              <a:t>External event – new skier lift ride</a:t>
            </a:r>
          </a:p>
          <a:p>
            <a:pPr lvl="1"/>
            <a:r>
              <a:rPr lang="en-US" sz="2400" dirty="0"/>
              <a:t>State change – drivers license expired</a:t>
            </a:r>
          </a:p>
          <a:p>
            <a:pPr lvl="1"/>
            <a:r>
              <a:rPr lang="en-US" sz="2400" dirty="0"/>
              <a:t>Event source emits events</a:t>
            </a:r>
          </a:p>
          <a:p>
            <a:pPr lvl="2"/>
            <a:r>
              <a:rPr lang="en-US" dirty="0"/>
              <a:t>No expectation on how they are processed</a:t>
            </a:r>
          </a:p>
          <a:p>
            <a:r>
              <a:rPr lang="en-US" sz="2400" dirty="0"/>
              <a:t>Events are typically published to a message system</a:t>
            </a:r>
          </a:p>
          <a:p>
            <a:r>
              <a:rPr lang="en-US" sz="2400" dirty="0"/>
              <a:t>Interested services register to receive events, e.g.:</a:t>
            </a:r>
          </a:p>
          <a:p>
            <a:pPr lvl="1"/>
            <a:r>
              <a:rPr lang="en-US" sz="2400" dirty="0"/>
              <a:t>Package bar code scan consumed by microservice that emails client of latest location</a:t>
            </a:r>
          </a:p>
          <a:p>
            <a:pPr lvl="1"/>
            <a:r>
              <a:rPr lang="en-US" sz="2400" dirty="0"/>
              <a:t>Expired license event consumed by microservice that reminds driver to enter new license details</a:t>
            </a:r>
          </a:p>
          <a:p>
            <a:r>
              <a:rPr lang="en-US" sz="2400" dirty="0"/>
              <a:t>Event source is oblivious to actions triggered</a:t>
            </a:r>
          </a:p>
          <a:p>
            <a:endParaRPr lang="en-US" sz="2400" dirty="0"/>
          </a:p>
        </p:txBody>
      </p:sp>
    </p:spTree>
    <p:extLst>
      <p:ext uri="{BB962C8B-B14F-4D97-AF65-F5344CB8AC3E}">
        <p14:creationId xmlns:p14="http://schemas.microsoft.com/office/powerpoint/2010/main" val="156499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56CB-48AE-0C46-B8E2-2B12F37E3AD3}"/>
              </a:ext>
            </a:extLst>
          </p:cNvPr>
          <p:cNvSpPr>
            <a:spLocks noGrp="1"/>
          </p:cNvSpPr>
          <p:nvPr>
            <p:ph type="title"/>
          </p:nvPr>
        </p:nvSpPr>
        <p:spPr/>
        <p:txBody>
          <a:bodyPr/>
          <a:lstStyle/>
          <a:p>
            <a:r>
              <a:rPr lang="en-US" dirty="0"/>
              <a:t>Event Driven Architectures</a:t>
            </a:r>
          </a:p>
        </p:txBody>
      </p:sp>
      <p:sp>
        <p:nvSpPr>
          <p:cNvPr id="3" name="Content Placeholder 2">
            <a:extLst>
              <a:ext uri="{FF2B5EF4-FFF2-40B4-BE49-F238E27FC236}">
                <a16:creationId xmlns:a16="http://schemas.microsoft.com/office/drawing/2014/main" id="{043DB10B-5AF4-CD4C-99AF-19241973D1C7}"/>
              </a:ext>
            </a:extLst>
          </p:cNvPr>
          <p:cNvSpPr>
            <a:spLocks noGrp="1"/>
          </p:cNvSpPr>
          <p:nvPr>
            <p:ph idx="1"/>
          </p:nvPr>
        </p:nvSpPr>
        <p:spPr/>
        <p:txBody>
          <a:bodyPr>
            <a:normAutofit/>
          </a:bodyPr>
          <a:lstStyle/>
          <a:p>
            <a:r>
              <a:rPr lang="en-US" sz="2400" dirty="0"/>
              <a:t>Implement using a message broker/pub-sub (RabbitMQ)</a:t>
            </a:r>
          </a:p>
          <a:p>
            <a:r>
              <a:rPr lang="en-US" sz="2400" dirty="0"/>
              <a:t>Destructive messaging</a:t>
            </a:r>
          </a:p>
          <a:p>
            <a:pPr lvl="1"/>
            <a:r>
              <a:rPr lang="en-US" sz="2400" dirty="0"/>
              <a:t>frees up broker resources</a:t>
            </a:r>
          </a:p>
          <a:p>
            <a:pPr lvl="1"/>
            <a:r>
              <a:rPr lang="en-US" sz="2400" dirty="0"/>
              <a:t>No explicit record of an event</a:t>
            </a:r>
          </a:p>
          <a:p>
            <a:r>
              <a:rPr lang="en-US" sz="2400" dirty="0"/>
              <a:t>Alternatives:</a:t>
            </a:r>
          </a:p>
          <a:p>
            <a:pPr lvl="1"/>
            <a:r>
              <a:rPr lang="en-US" sz="2400" dirty="0"/>
              <a:t>Keep events in an immutable log</a:t>
            </a:r>
          </a:p>
          <a:p>
            <a:pPr lvl="1"/>
            <a:r>
              <a:rPr lang="en-US" sz="2400" dirty="0"/>
              <a:t>Append only</a:t>
            </a:r>
          </a:p>
          <a:p>
            <a:pPr lvl="1"/>
            <a:r>
              <a:rPr lang="en-US" sz="2400" dirty="0"/>
              <a:t>Sequence number represents order of events</a:t>
            </a:r>
          </a:p>
          <a:p>
            <a:pPr lvl="1"/>
            <a:endParaRPr lang="en-US" sz="2400" dirty="0"/>
          </a:p>
          <a:p>
            <a:endParaRPr lang="en-US" sz="2400" dirty="0"/>
          </a:p>
        </p:txBody>
      </p:sp>
    </p:spTree>
    <p:extLst>
      <p:ext uri="{BB962C8B-B14F-4D97-AF65-F5344CB8AC3E}">
        <p14:creationId xmlns:p14="http://schemas.microsoft.com/office/powerpoint/2010/main" val="342081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56CB-48AE-0C46-B8E2-2B12F37E3AD3}"/>
              </a:ext>
            </a:extLst>
          </p:cNvPr>
          <p:cNvSpPr>
            <a:spLocks noGrp="1"/>
          </p:cNvSpPr>
          <p:nvPr>
            <p:ph type="title"/>
          </p:nvPr>
        </p:nvSpPr>
        <p:spPr/>
        <p:txBody>
          <a:bodyPr/>
          <a:lstStyle/>
          <a:p>
            <a:r>
              <a:rPr lang="en-US" dirty="0"/>
              <a:t>Event Driven Architectures</a:t>
            </a:r>
          </a:p>
        </p:txBody>
      </p:sp>
      <p:sp>
        <p:nvSpPr>
          <p:cNvPr id="3" name="Content Placeholder 2">
            <a:extLst>
              <a:ext uri="{FF2B5EF4-FFF2-40B4-BE49-F238E27FC236}">
                <a16:creationId xmlns:a16="http://schemas.microsoft.com/office/drawing/2014/main" id="{043DB10B-5AF4-CD4C-99AF-19241973D1C7}"/>
              </a:ext>
            </a:extLst>
          </p:cNvPr>
          <p:cNvSpPr>
            <a:spLocks noGrp="1"/>
          </p:cNvSpPr>
          <p:nvPr>
            <p:ph idx="1"/>
          </p:nvPr>
        </p:nvSpPr>
        <p:spPr/>
        <p:txBody>
          <a:bodyPr>
            <a:normAutofit/>
          </a:bodyPr>
          <a:lstStyle/>
          <a:p>
            <a:r>
              <a:rPr lang="en-US" sz="2400" dirty="0"/>
              <a:t>Example:</a:t>
            </a:r>
          </a:p>
          <a:p>
            <a:pPr lvl="1"/>
            <a:r>
              <a:rPr lang="en-US" sz="2400" dirty="0"/>
              <a:t>Store all package bar code scan events in a log</a:t>
            </a:r>
          </a:p>
          <a:p>
            <a:pPr lvl="1"/>
            <a:r>
              <a:rPr lang="en-US" sz="2400" dirty="0"/>
              <a:t>Capabilities enabled:</a:t>
            </a:r>
          </a:p>
          <a:p>
            <a:pPr lvl="2"/>
            <a:r>
              <a:rPr lang="en-US" dirty="0"/>
              <a:t># of packages at any location </a:t>
            </a:r>
          </a:p>
          <a:p>
            <a:pPr lvl="2"/>
            <a:r>
              <a:rPr lang="en-US" dirty="0"/>
              <a:t>Time for a packages at locations</a:t>
            </a:r>
          </a:p>
          <a:p>
            <a:pPr lvl="2"/>
            <a:r>
              <a:rPr lang="en-US" dirty="0"/>
              <a:t>Remedial action if package lost</a:t>
            </a:r>
          </a:p>
          <a:p>
            <a:pPr lvl="1"/>
            <a:r>
              <a:rPr lang="en-US" sz="2400" dirty="0"/>
              <a:t>Essentially the log is the single source of truth about where every package is (and was) at any instant</a:t>
            </a:r>
          </a:p>
          <a:p>
            <a:endParaRPr lang="en-US" sz="2400" dirty="0"/>
          </a:p>
        </p:txBody>
      </p:sp>
    </p:spTree>
    <p:extLst>
      <p:ext uri="{BB962C8B-B14F-4D97-AF65-F5344CB8AC3E}">
        <p14:creationId xmlns:p14="http://schemas.microsoft.com/office/powerpoint/2010/main" val="297926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56CB-48AE-0C46-B8E2-2B12F37E3AD3}"/>
              </a:ext>
            </a:extLst>
          </p:cNvPr>
          <p:cNvSpPr>
            <a:spLocks noGrp="1"/>
          </p:cNvSpPr>
          <p:nvPr>
            <p:ph type="title"/>
          </p:nvPr>
        </p:nvSpPr>
        <p:spPr/>
        <p:txBody>
          <a:bodyPr/>
          <a:lstStyle/>
          <a:p>
            <a:r>
              <a:rPr lang="en-US" dirty="0"/>
              <a:t>Event Driven Architectures</a:t>
            </a:r>
          </a:p>
        </p:txBody>
      </p:sp>
      <p:sp>
        <p:nvSpPr>
          <p:cNvPr id="3" name="Content Placeholder 2">
            <a:extLst>
              <a:ext uri="{FF2B5EF4-FFF2-40B4-BE49-F238E27FC236}">
                <a16:creationId xmlns:a16="http://schemas.microsoft.com/office/drawing/2014/main" id="{043DB10B-5AF4-CD4C-99AF-19241973D1C7}"/>
              </a:ext>
            </a:extLst>
          </p:cNvPr>
          <p:cNvSpPr>
            <a:spLocks noGrp="1"/>
          </p:cNvSpPr>
          <p:nvPr>
            <p:ph idx="1"/>
          </p:nvPr>
        </p:nvSpPr>
        <p:spPr>
          <a:xfrm>
            <a:off x="246526" y="1349829"/>
            <a:ext cx="6567931" cy="4873625"/>
          </a:xfrm>
        </p:spPr>
        <p:txBody>
          <a:bodyPr>
            <a:normAutofit/>
          </a:bodyPr>
          <a:lstStyle/>
          <a:p>
            <a:r>
              <a:rPr lang="en-US" sz="2400" dirty="0"/>
              <a:t>Example: </a:t>
            </a:r>
          </a:p>
          <a:p>
            <a:pPr lvl="1"/>
            <a:r>
              <a:rPr lang="en-US" sz="2400" dirty="0"/>
              <a:t>Another Common Use - Data replication across microservices</a:t>
            </a:r>
          </a:p>
          <a:p>
            <a:pPr lvl="1"/>
            <a:r>
              <a:rPr lang="en-US" sz="2400" dirty="0"/>
              <a:t>the event log is being used for replication across microservices to implement state transfer.</a:t>
            </a:r>
          </a:p>
          <a:p>
            <a:endParaRPr lang="en-US" sz="2400" dirty="0"/>
          </a:p>
        </p:txBody>
      </p:sp>
      <p:pic>
        <p:nvPicPr>
          <p:cNvPr id="4" name="Picture 2" descr="Graphical user interface&#10;&#10;Description automatically generated with medium confidence">
            <a:extLst>
              <a:ext uri="{FF2B5EF4-FFF2-40B4-BE49-F238E27FC236}">
                <a16:creationId xmlns:a16="http://schemas.microsoft.com/office/drawing/2014/main" id="{C517638C-A0C6-DE42-BAE9-A72EC559C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4457" y="2483354"/>
            <a:ext cx="4588778" cy="151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3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56CB-48AE-0C46-B8E2-2B12F37E3AD3}"/>
              </a:ext>
            </a:extLst>
          </p:cNvPr>
          <p:cNvSpPr>
            <a:spLocks noGrp="1"/>
          </p:cNvSpPr>
          <p:nvPr>
            <p:ph type="title"/>
          </p:nvPr>
        </p:nvSpPr>
        <p:spPr/>
        <p:txBody>
          <a:bodyPr/>
          <a:lstStyle/>
          <a:p>
            <a:r>
              <a:rPr lang="en-US" dirty="0"/>
              <a:t>Event Driven Architectures</a:t>
            </a:r>
          </a:p>
        </p:txBody>
      </p:sp>
      <p:sp>
        <p:nvSpPr>
          <p:cNvPr id="3" name="Content Placeholder 2">
            <a:extLst>
              <a:ext uri="{FF2B5EF4-FFF2-40B4-BE49-F238E27FC236}">
                <a16:creationId xmlns:a16="http://schemas.microsoft.com/office/drawing/2014/main" id="{043DB10B-5AF4-CD4C-99AF-19241973D1C7}"/>
              </a:ext>
            </a:extLst>
          </p:cNvPr>
          <p:cNvSpPr>
            <a:spLocks noGrp="1"/>
          </p:cNvSpPr>
          <p:nvPr>
            <p:ph idx="1"/>
          </p:nvPr>
        </p:nvSpPr>
        <p:spPr/>
        <p:txBody>
          <a:bodyPr>
            <a:normAutofit/>
          </a:bodyPr>
          <a:lstStyle/>
          <a:p>
            <a:r>
              <a:rPr lang="en-US" sz="2400" dirty="0"/>
              <a:t>Persistent Log Advantages</a:t>
            </a:r>
          </a:p>
          <a:p>
            <a:pPr lvl="1"/>
            <a:r>
              <a:rPr lang="en-US" sz="2400" dirty="0"/>
              <a:t>Introduce new event consumers at any time. </a:t>
            </a:r>
          </a:p>
          <a:p>
            <a:pPr lvl="1"/>
            <a:r>
              <a:rPr lang="en-US" sz="2400" dirty="0"/>
              <a:t>Modify existing event processing logic, either to add new features or fix bugs. </a:t>
            </a:r>
          </a:p>
          <a:p>
            <a:pPr lvl="1"/>
            <a:r>
              <a:rPr lang="en-US" sz="2400" dirty="0"/>
              <a:t>If a server or disk failure occurs, restore the last known state and replay events from the log to restore the data set. </a:t>
            </a:r>
          </a:p>
          <a:p>
            <a:endParaRPr lang="en-US" sz="2400" dirty="0"/>
          </a:p>
        </p:txBody>
      </p:sp>
    </p:spTree>
    <p:extLst>
      <p:ext uri="{BB962C8B-B14F-4D97-AF65-F5344CB8AC3E}">
        <p14:creationId xmlns:p14="http://schemas.microsoft.com/office/powerpoint/2010/main" val="38571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53AF-6D34-2B43-A21A-5F4FD5F8D134}"/>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7A8E8F94-C888-BB42-B41E-E4EAA755303A}"/>
              </a:ext>
            </a:extLst>
          </p:cNvPr>
          <p:cNvSpPr>
            <a:spLocks noGrp="1"/>
          </p:cNvSpPr>
          <p:nvPr>
            <p:ph idx="1"/>
          </p:nvPr>
        </p:nvSpPr>
        <p:spPr/>
        <p:txBody>
          <a:bodyPr>
            <a:normAutofit/>
          </a:bodyPr>
          <a:lstStyle/>
          <a:p>
            <a:r>
              <a:rPr lang="en-US" sz="2400" dirty="0"/>
              <a:t>Originated at LinkedIn, Apache project in 2012</a:t>
            </a:r>
          </a:p>
          <a:p>
            <a:r>
              <a:rPr lang="en-US" sz="2400" dirty="0"/>
              <a:t>Distributed persistent log store</a:t>
            </a:r>
          </a:p>
          <a:p>
            <a:r>
              <a:rPr lang="en-US" sz="2400" dirty="0"/>
              <a:t>Dumb broker – smart clients</a:t>
            </a:r>
          </a:p>
          <a:p>
            <a:r>
              <a:rPr lang="en-US" sz="2400" dirty="0"/>
              <a:t>Consumers specify the log offset, or index, of the entries they wish to read</a:t>
            </a:r>
          </a:p>
          <a:p>
            <a:r>
              <a:rPr lang="en-US" sz="2400" dirty="0"/>
              <a:t>Supports highly distributed cluster deployments. Brokers communicate to distribute and replicate event logs.</a:t>
            </a:r>
          </a:p>
          <a:p>
            <a:r>
              <a:rPr lang="en-US" sz="2400" dirty="0"/>
              <a:t>Highly Scalable architecture with high throughput.</a:t>
            </a:r>
          </a:p>
          <a:p>
            <a:r>
              <a:rPr lang="en-US" sz="2400" dirty="0"/>
              <a:t>Cluster metadata stored and managed in </a:t>
            </a:r>
            <a:r>
              <a:rPr lang="en-US" sz="2400" dirty="0" err="1"/>
              <a:t>ZooKeeper</a:t>
            </a:r>
            <a:endParaRPr lang="en-US" sz="2400" dirty="0"/>
          </a:p>
        </p:txBody>
      </p:sp>
    </p:spTree>
    <p:extLst>
      <p:ext uri="{BB962C8B-B14F-4D97-AF65-F5344CB8AC3E}">
        <p14:creationId xmlns:p14="http://schemas.microsoft.com/office/powerpoint/2010/main" val="3128057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55740</TotalTime>
  <Words>3486</Words>
  <Application>Microsoft Macintosh PowerPoint</Application>
  <PresentationFormat>Widescreen</PresentationFormat>
  <Paragraphs>266</Paragraphs>
  <Slides>29</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Courier New</vt:lpstr>
      <vt:lpstr>Garamond</vt:lpstr>
      <vt:lpstr>Helvetica</vt:lpstr>
      <vt:lpstr>Office Theme</vt:lpstr>
      <vt:lpstr>Custom Design</vt:lpstr>
      <vt:lpstr>Northeastern University - Seattle </vt:lpstr>
      <vt:lpstr>Week 12 – Scalable Event Driven Processing</vt:lpstr>
      <vt:lpstr>Event Driven Architectures</vt:lpstr>
      <vt:lpstr>Event Driven Architectures</vt:lpstr>
      <vt:lpstr>Event Driven Architectures</vt:lpstr>
      <vt:lpstr>Event Driven Architectures</vt:lpstr>
      <vt:lpstr>Event Driven Architectures</vt:lpstr>
      <vt:lpstr>Event Driven Architectures</vt:lpstr>
      <vt:lpstr>Apache Kafka</vt:lpstr>
      <vt:lpstr>Apache Kafka</vt:lpstr>
      <vt:lpstr>Apache Kafka</vt:lpstr>
      <vt:lpstr>Apache Kafka</vt:lpstr>
      <vt:lpstr>Apache Kafka</vt:lpstr>
      <vt:lpstr>Apache Kafka</vt:lpstr>
      <vt:lpstr>Apache Kafka</vt:lpstr>
      <vt:lpstr>Apache Kafka</vt:lpstr>
      <vt:lpstr>Scalability</vt:lpstr>
      <vt:lpstr>Scalability</vt:lpstr>
      <vt:lpstr>Scalability</vt:lpstr>
      <vt:lpstr>Scalability</vt:lpstr>
      <vt:lpstr>Scalability</vt:lpstr>
      <vt:lpstr>Scalability</vt:lpstr>
      <vt:lpstr>Scalability</vt:lpstr>
      <vt:lpstr>Scalability</vt:lpstr>
      <vt:lpstr>Availability</vt:lpstr>
      <vt:lpstr>Availability</vt:lpstr>
      <vt:lpstr>Availability</vt:lpstr>
      <vt:lpstr>Summary</vt:lpstr>
      <vt:lpstr>Ask Me Anything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1046</cp:revision>
  <dcterms:created xsi:type="dcterms:W3CDTF">2022-01-16T21:49:22Z</dcterms:created>
  <dcterms:modified xsi:type="dcterms:W3CDTF">2022-12-10T03:07:58Z</dcterms:modified>
</cp:coreProperties>
</file>