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48"/>
  </p:notesMasterIdLst>
  <p:sldIdLst>
    <p:sldId id="372" r:id="rId3"/>
    <p:sldId id="376"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73" r:id="rId28"/>
    <p:sldId id="474" r:id="rId29"/>
    <p:sldId id="475" r:id="rId30"/>
    <p:sldId id="476" r:id="rId31"/>
    <p:sldId id="477" r:id="rId32"/>
    <p:sldId id="478" r:id="rId33"/>
    <p:sldId id="479" r:id="rId34"/>
    <p:sldId id="480" r:id="rId35"/>
    <p:sldId id="481" r:id="rId36"/>
    <p:sldId id="482" r:id="rId37"/>
    <p:sldId id="483" r:id="rId38"/>
    <p:sldId id="484" r:id="rId39"/>
    <p:sldId id="485" r:id="rId40"/>
    <p:sldId id="486" r:id="rId41"/>
    <p:sldId id="487" r:id="rId42"/>
    <p:sldId id="488" r:id="rId43"/>
    <p:sldId id="489" r:id="rId44"/>
    <p:sldId id="490" r:id="rId45"/>
    <p:sldId id="449" r:id="rId46"/>
    <p:sldId id="42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1"/>
    <p:restoredTop sz="76635"/>
  </p:normalViewPr>
  <p:slideViewPr>
    <p:cSldViewPr snapToGrid="0" snapToObjects="1">
      <p:cViewPr varScale="1">
        <p:scale>
          <a:sx n="111" d="100"/>
          <a:sy n="111" d="100"/>
        </p:scale>
        <p:origin x="227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pal, Vishal" userId="afe56a59-d9f5-4d17-82a5-3234a57f641b" providerId="ADAL" clId="{92435883-B824-0A49-B300-6B7A997746B2}"/>
    <pc:docChg chg="modSld">
      <pc:chgData name="Rajpal, Vishal" userId="afe56a59-d9f5-4d17-82a5-3234a57f641b" providerId="ADAL" clId="{92435883-B824-0A49-B300-6B7A997746B2}" dt="2024-02-03T00:44:42.951" v="3" actId="20577"/>
      <pc:docMkLst>
        <pc:docMk/>
      </pc:docMkLst>
      <pc:sldChg chg="modSp mod">
        <pc:chgData name="Rajpal, Vishal" userId="afe56a59-d9f5-4d17-82a5-3234a57f641b" providerId="ADAL" clId="{92435883-B824-0A49-B300-6B7A997746B2}" dt="2024-02-03T00:44:42.951" v="3" actId="20577"/>
        <pc:sldMkLst>
          <pc:docMk/>
          <pc:sldMk cId="3675432169" sldId="473"/>
        </pc:sldMkLst>
        <pc:spChg chg="mod">
          <ac:chgData name="Rajpal, Vishal" userId="afe56a59-d9f5-4d17-82a5-3234a57f641b" providerId="ADAL" clId="{92435883-B824-0A49-B300-6B7A997746B2}" dt="2024-02-03T00:44:42.951" v="3" actId="20577"/>
          <ac:spMkLst>
            <pc:docMk/>
            <pc:sldMk cId="3675432169" sldId="473"/>
            <ac:spMk id="3" creationId="{05B23C58-F774-EB42-8355-D19802B8823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FC166F-A69A-4BD3-9453-63F3742D071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365CFD6-4364-4647-AA3E-9E0A1C6D6EC6}">
      <dgm:prSet/>
      <dgm:spPr/>
      <dgm:t>
        <a:bodyPr/>
        <a:lstStyle/>
        <a:p>
          <a:r>
            <a:rPr lang="en-US"/>
            <a:t>Simpler</a:t>
          </a:r>
        </a:p>
      </dgm:t>
    </dgm:pt>
    <dgm:pt modelId="{41FA6B2E-37FE-42D9-AC6E-39D5D9625EB5}" type="parTrans" cxnId="{A5BBDCAE-A4AF-4E1D-8C74-D7E51161B8E1}">
      <dgm:prSet/>
      <dgm:spPr/>
      <dgm:t>
        <a:bodyPr/>
        <a:lstStyle/>
        <a:p>
          <a:endParaRPr lang="en-US"/>
        </a:p>
      </dgm:t>
    </dgm:pt>
    <dgm:pt modelId="{D96186D8-99C1-4CB4-AEB5-BF93756AE1CE}" type="sibTrans" cxnId="{A5BBDCAE-A4AF-4E1D-8C74-D7E51161B8E1}">
      <dgm:prSet/>
      <dgm:spPr/>
      <dgm:t>
        <a:bodyPr/>
        <a:lstStyle/>
        <a:p>
          <a:endParaRPr lang="en-US"/>
        </a:p>
      </dgm:t>
    </dgm:pt>
    <dgm:pt modelId="{1DBA8157-9768-4D63-8E0F-F9D1075E4018}">
      <dgm:prSet/>
      <dgm:spPr/>
      <dgm:t>
        <a:bodyPr/>
        <a:lstStyle/>
        <a:p>
          <a:r>
            <a:rPr lang="en-US" dirty="0"/>
            <a:t>Efficient</a:t>
          </a:r>
        </a:p>
      </dgm:t>
    </dgm:pt>
    <dgm:pt modelId="{003E3753-2202-4A6A-AA48-D150F1C029D0}" type="parTrans" cxnId="{B9528F09-10C6-44F9-A83B-37539DAC6CB3}">
      <dgm:prSet/>
      <dgm:spPr/>
      <dgm:t>
        <a:bodyPr/>
        <a:lstStyle/>
        <a:p>
          <a:endParaRPr lang="en-US"/>
        </a:p>
      </dgm:t>
    </dgm:pt>
    <dgm:pt modelId="{10161C97-2113-4D2C-A336-D3CEDAD969C5}" type="sibTrans" cxnId="{B9528F09-10C6-44F9-A83B-37539DAC6CB3}">
      <dgm:prSet/>
      <dgm:spPr/>
      <dgm:t>
        <a:bodyPr/>
        <a:lstStyle/>
        <a:p>
          <a:endParaRPr lang="en-US"/>
        </a:p>
      </dgm:t>
    </dgm:pt>
    <dgm:pt modelId="{94E21F48-F32E-4742-8404-5CD130E58A80}">
      <dgm:prSet/>
      <dgm:spPr/>
      <dgm:t>
        <a:bodyPr/>
        <a:lstStyle/>
        <a:p>
          <a:r>
            <a:rPr lang="en-US"/>
            <a:t>Scalable </a:t>
          </a:r>
        </a:p>
      </dgm:t>
    </dgm:pt>
    <dgm:pt modelId="{12B9F0D8-C5F9-43CA-8DED-C3DFC3AD0E00}" type="parTrans" cxnId="{B7FC9AB7-FCCE-4FA1-9A5E-E243B4E6B7A6}">
      <dgm:prSet/>
      <dgm:spPr/>
      <dgm:t>
        <a:bodyPr/>
        <a:lstStyle/>
        <a:p>
          <a:endParaRPr lang="en-US"/>
        </a:p>
      </dgm:t>
    </dgm:pt>
    <dgm:pt modelId="{6B64C92D-B3FA-41FB-8F98-EADC5A237DD9}" type="sibTrans" cxnId="{B7FC9AB7-FCCE-4FA1-9A5E-E243B4E6B7A6}">
      <dgm:prSet/>
      <dgm:spPr/>
      <dgm:t>
        <a:bodyPr/>
        <a:lstStyle/>
        <a:p>
          <a:endParaRPr lang="en-US"/>
        </a:p>
      </dgm:t>
    </dgm:pt>
    <dgm:pt modelId="{3A0197A0-E29B-44C5-9392-5B9642675388}" type="pres">
      <dgm:prSet presAssocID="{80FC166F-A69A-4BD3-9453-63F3742D0710}" presName="root" presStyleCnt="0">
        <dgm:presLayoutVars>
          <dgm:dir/>
          <dgm:resizeHandles val="exact"/>
        </dgm:presLayoutVars>
      </dgm:prSet>
      <dgm:spPr/>
    </dgm:pt>
    <dgm:pt modelId="{28AB93E5-6C2E-4F0E-BC93-A2967E39A0D6}" type="pres">
      <dgm:prSet presAssocID="{4365CFD6-4364-4647-AA3E-9E0A1C6D6EC6}" presName="compNode" presStyleCnt="0"/>
      <dgm:spPr/>
    </dgm:pt>
    <dgm:pt modelId="{A1CA295B-333D-4B82-AAD4-E2042F2868F2}" type="pres">
      <dgm:prSet presAssocID="{4365CFD6-4364-4647-AA3E-9E0A1C6D6EC6}" presName="bgRect" presStyleLbl="bgShp" presStyleIdx="0" presStyleCnt="3"/>
      <dgm:spPr/>
    </dgm:pt>
    <dgm:pt modelId="{E60B6DDB-867A-40DF-BDB6-17900960ED96}" type="pres">
      <dgm:prSet presAssocID="{4365CFD6-4364-4647-AA3E-9E0A1C6D6E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d"/>
        </a:ext>
      </dgm:extLst>
    </dgm:pt>
    <dgm:pt modelId="{8A56DB25-F709-4F20-9E73-C4D43256D108}" type="pres">
      <dgm:prSet presAssocID="{4365CFD6-4364-4647-AA3E-9E0A1C6D6EC6}" presName="spaceRect" presStyleCnt="0"/>
      <dgm:spPr/>
    </dgm:pt>
    <dgm:pt modelId="{A2CAE80A-B769-4291-89F8-963631338E9F}" type="pres">
      <dgm:prSet presAssocID="{4365CFD6-4364-4647-AA3E-9E0A1C6D6EC6}" presName="parTx" presStyleLbl="revTx" presStyleIdx="0" presStyleCnt="3">
        <dgm:presLayoutVars>
          <dgm:chMax val="0"/>
          <dgm:chPref val="0"/>
        </dgm:presLayoutVars>
      </dgm:prSet>
      <dgm:spPr/>
    </dgm:pt>
    <dgm:pt modelId="{4F442ACC-87AC-4708-BB76-3E820D36EAE5}" type="pres">
      <dgm:prSet presAssocID="{D96186D8-99C1-4CB4-AEB5-BF93756AE1CE}" presName="sibTrans" presStyleCnt="0"/>
      <dgm:spPr/>
    </dgm:pt>
    <dgm:pt modelId="{3692FF5D-30D8-4753-9FC8-FA92380D0056}" type="pres">
      <dgm:prSet presAssocID="{1DBA8157-9768-4D63-8E0F-F9D1075E4018}" presName="compNode" presStyleCnt="0"/>
      <dgm:spPr/>
    </dgm:pt>
    <dgm:pt modelId="{9C551E2A-6C3D-4BFD-AB8D-F10765388C47}" type="pres">
      <dgm:prSet presAssocID="{1DBA8157-9768-4D63-8E0F-F9D1075E4018}" presName="bgRect" presStyleLbl="bgShp" presStyleIdx="1" presStyleCnt="3"/>
      <dgm:spPr/>
    </dgm:pt>
    <dgm:pt modelId="{0293B981-98A6-4421-A2EF-71B10078B3D4}" type="pres">
      <dgm:prSet presAssocID="{1DBA8157-9768-4D63-8E0F-F9D1075E40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CE35D815-B4B9-4A73-A039-457A50A9678D}" type="pres">
      <dgm:prSet presAssocID="{1DBA8157-9768-4D63-8E0F-F9D1075E4018}" presName="spaceRect" presStyleCnt="0"/>
      <dgm:spPr/>
    </dgm:pt>
    <dgm:pt modelId="{FF2FB2A9-12C4-400F-B591-A5957A367E15}" type="pres">
      <dgm:prSet presAssocID="{1DBA8157-9768-4D63-8E0F-F9D1075E4018}" presName="parTx" presStyleLbl="revTx" presStyleIdx="1" presStyleCnt="3">
        <dgm:presLayoutVars>
          <dgm:chMax val="0"/>
          <dgm:chPref val="0"/>
        </dgm:presLayoutVars>
      </dgm:prSet>
      <dgm:spPr/>
    </dgm:pt>
    <dgm:pt modelId="{2E2581C0-0EE5-4136-AB7E-D5835E8A0F7A}" type="pres">
      <dgm:prSet presAssocID="{10161C97-2113-4D2C-A336-D3CEDAD969C5}" presName="sibTrans" presStyleCnt="0"/>
      <dgm:spPr/>
    </dgm:pt>
    <dgm:pt modelId="{B09F4B58-8640-42B0-B2DA-F7D273500004}" type="pres">
      <dgm:prSet presAssocID="{94E21F48-F32E-4742-8404-5CD130E58A80}" presName="compNode" presStyleCnt="0"/>
      <dgm:spPr/>
    </dgm:pt>
    <dgm:pt modelId="{2CF0FB4D-FD5F-4A5E-94FD-078DEDC70928}" type="pres">
      <dgm:prSet presAssocID="{94E21F48-F32E-4742-8404-5CD130E58A80}" presName="bgRect" presStyleLbl="bgShp" presStyleIdx="2" presStyleCnt="3"/>
      <dgm:spPr/>
    </dgm:pt>
    <dgm:pt modelId="{DE6B18EF-37F5-4854-A4C1-6D0B81694DB8}" type="pres">
      <dgm:prSet presAssocID="{94E21F48-F32E-4742-8404-5CD130E58A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49D82627-52D3-46D5-8462-ACF225A5DB56}" type="pres">
      <dgm:prSet presAssocID="{94E21F48-F32E-4742-8404-5CD130E58A80}" presName="spaceRect" presStyleCnt="0"/>
      <dgm:spPr/>
    </dgm:pt>
    <dgm:pt modelId="{636198F1-BF88-4F50-BF6C-F020A65F701D}" type="pres">
      <dgm:prSet presAssocID="{94E21F48-F32E-4742-8404-5CD130E58A80}" presName="parTx" presStyleLbl="revTx" presStyleIdx="2" presStyleCnt="3">
        <dgm:presLayoutVars>
          <dgm:chMax val="0"/>
          <dgm:chPref val="0"/>
        </dgm:presLayoutVars>
      </dgm:prSet>
      <dgm:spPr/>
    </dgm:pt>
  </dgm:ptLst>
  <dgm:cxnLst>
    <dgm:cxn modelId="{B9528F09-10C6-44F9-A83B-37539DAC6CB3}" srcId="{80FC166F-A69A-4BD3-9453-63F3742D0710}" destId="{1DBA8157-9768-4D63-8E0F-F9D1075E4018}" srcOrd="1" destOrd="0" parTransId="{003E3753-2202-4A6A-AA48-D150F1C029D0}" sibTransId="{10161C97-2113-4D2C-A336-D3CEDAD969C5}"/>
    <dgm:cxn modelId="{F79DA50F-2CE3-495B-8F44-F8C4D81F8AEA}" type="presOf" srcId="{1DBA8157-9768-4D63-8E0F-F9D1075E4018}" destId="{FF2FB2A9-12C4-400F-B591-A5957A367E15}" srcOrd="0" destOrd="0" presId="urn:microsoft.com/office/officeart/2018/2/layout/IconVerticalSolidList"/>
    <dgm:cxn modelId="{EA0BF67F-B912-4FF4-B4C7-56600D6431AD}" type="presOf" srcId="{80FC166F-A69A-4BD3-9453-63F3742D0710}" destId="{3A0197A0-E29B-44C5-9392-5B9642675388}" srcOrd="0" destOrd="0" presId="urn:microsoft.com/office/officeart/2018/2/layout/IconVerticalSolidList"/>
    <dgm:cxn modelId="{74FA6596-1D92-455B-AEB5-7F4B441A2340}" type="presOf" srcId="{4365CFD6-4364-4647-AA3E-9E0A1C6D6EC6}" destId="{A2CAE80A-B769-4291-89F8-963631338E9F}" srcOrd="0" destOrd="0" presId="urn:microsoft.com/office/officeart/2018/2/layout/IconVerticalSolidList"/>
    <dgm:cxn modelId="{A5BBDCAE-A4AF-4E1D-8C74-D7E51161B8E1}" srcId="{80FC166F-A69A-4BD3-9453-63F3742D0710}" destId="{4365CFD6-4364-4647-AA3E-9E0A1C6D6EC6}" srcOrd="0" destOrd="0" parTransId="{41FA6B2E-37FE-42D9-AC6E-39D5D9625EB5}" sibTransId="{D96186D8-99C1-4CB4-AEB5-BF93756AE1CE}"/>
    <dgm:cxn modelId="{B7FC9AB7-FCCE-4FA1-9A5E-E243B4E6B7A6}" srcId="{80FC166F-A69A-4BD3-9453-63F3742D0710}" destId="{94E21F48-F32E-4742-8404-5CD130E58A80}" srcOrd="2" destOrd="0" parTransId="{12B9F0D8-C5F9-43CA-8DED-C3DFC3AD0E00}" sibTransId="{6B64C92D-B3FA-41FB-8F98-EADC5A237DD9}"/>
    <dgm:cxn modelId="{60A714CB-F4FC-4E14-97B5-8FA653D3E997}" type="presOf" srcId="{94E21F48-F32E-4742-8404-5CD130E58A80}" destId="{636198F1-BF88-4F50-BF6C-F020A65F701D}" srcOrd="0" destOrd="0" presId="urn:microsoft.com/office/officeart/2018/2/layout/IconVerticalSolidList"/>
    <dgm:cxn modelId="{8EBE94F0-449C-42A6-856A-F08EE460D2AB}" type="presParOf" srcId="{3A0197A0-E29B-44C5-9392-5B9642675388}" destId="{28AB93E5-6C2E-4F0E-BC93-A2967E39A0D6}" srcOrd="0" destOrd="0" presId="urn:microsoft.com/office/officeart/2018/2/layout/IconVerticalSolidList"/>
    <dgm:cxn modelId="{4255E362-182F-47F6-8AB9-5D75709FD6D1}" type="presParOf" srcId="{28AB93E5-6C2E-4F0E-BC93-A2967E39A0D6}" destId="{A1CA295B-333D-4B82-AAD4-E2042F2868F2}" srcOrd="0" destOrd="0" presId="urn:microsoft.com/office/officeart/2018/2/layout/IconVerticalSolidList"/>
    <dgm:cxn modelId="{4499AFE5-0D11-4938-B087-08FE3A648D12}" type="presParOf" srcId="{28AB93E5-6C2E-4F0E-BC93-A2967E39A0D6}" destId="{E60B6DDB-867A-40DF-BDB6-17900960ED96}" srcOrd="1" destOrd="0" presId="urn:microsoft.com/office/officeart/2018/2/layout/IconVerticalSolidList"/>
    <dgm:cxn modelId="{7A8352BC-0B41-4A38-8DE7-D1B59F475B37}" type="presParOf" srcId="{28AB93E5-6C2E-4F0E-BC93-A2967E39A0D6}" destId="{8A56DB25-F709-4F20-9E73-C4D43256D108}" srcOrd="2" destOrd="0" presId="urn:microsoft.com/office/officeart/2018/2/layout/IconVerticalSolidList"/>
    <dgm:cxn modelId="{4D95CE2C-A181-420F-BD4F-01FD1FF488DB}" type="presParOf" srcId="{28AB93E5-6C2E-4F0E-BC93-A2967E39A0D6}" destId="{A2CAE80A-B769-4291-89F8-963631338E9F}" srcOrd="3" destOrd="0" presId="urn:microsoft.com/office/officeart/2018/2/layout/IconVerticalSolidList"/>
    <dgm:cxn modelId="{29EAE5AC-DBB4-492F-BBC2-CB223B602EFD}" type="presParOf" srcId="{3A0197A0-E29B-44C5-9392-5B9642675388}" destId="{4F442ACC-87AC-4708-BB76-3E820D36EAE5}" srcOrd="1" destOrd="0" presId="urn:microsoft.com/office/officeart/2018/2/layout/IconVerticalSolidList"/>
    <dgm:cxn modelId="{06553EBD-F3A5-4336-BC6D-D1ECB62622CB}" type="presParOf" srcId="{3A0197A0-E29B-44C5-9392-5B9642675388}" destId="{3692FF5D-30D8-4753-9FC8-FA92380D0056}" srcOrd="2" destOrd="0" presId="urn:microsoft.com/office/officeart/2018/2/layout/IconVerticalSolidList"/>
    <dgm:cxn modelId="{9025F9F4-0B76-4405-9291-BF285BFD451E}" type="presParOf" srcId="{3692FF5D-30D8-4753-9FC8-FA92380D0056}" destId="{9C551E2A-6C3D-4BFD-AB8D-F10765388C47}" srcOrd="0" destOrd="0" presId="urn:microsoft.com/office/officeart/2018/2/layout/IconVerticalSolidList"/>
    <dgm:cxn modelId="{FCA312BE-AFCD-4A72-BDD1-813D72678741}" type="presParOf" srcId="{3692FF5D-30D8-4753-9FC8-FA92380D0056}" destId="{0293B981-98A6-4421-A2EF-71B10078B3D4}" srcOrd="1" destOrd="0" presId="urn:microsoft.com/office/officeart/2018/2/layout/IconVerticalSolidList"/>
    <dgm:cxn modelId="{F6DBBCB5-0952-44C9-81AA-CDF14A9709AF}" type="presParOf" srcId="{3692FF5D-30D8-4753-9FC8-FA92380D0056}" destId="{CE35D815-B4B9-4A73-A039-457A50A9678D}" srcOrd="2" destOrd="0" presId="urn:microsoft.com/office/officeart/2018/2/layout/IconVerticalSolidList"/>
    <dgm:cxn modelId="{3A40CDB6-6EFA-49BB-8351-664B4B50F6B6}" type="presParOf" srcId="{3692FF5D-30D8-4753-9FC8-FA92380D0056}" destId="{FF2FB2A9-12C4-400F-B591-A5957A367E15}" srcOrd="3" destOrd="0" presId="urn:microsoft.com/office/officeart/2018/2/layout/IconVerticalSolidList"/>
    <dgm:cxn modelId="{E905EA21-261A-4186-9FA0-B052DA8B5115}" type="presParOf" srcId="{3A0197A0-E29B-44C5-9392-5B9642675388}" destId="{2E2581C0-0EE5-4136-AB7E-D5835E8A0F7A}" srcOrd="3" destOrd="0" presId="urn:microsoft.com/office/officeart/2018/2/layout/IconVerticalSolidList"/>
    <dgm:cxn modelId="{9840B0E9-3B74-4A82-8D94-83FEF7AA7DCC}" type="presParOf" srcId="{3A0197A0-E29B-44C5-9392-5B9642675388}" destId="{B09F4B58-8640-42B0-B2DA-F7D273500004}" srcOrd="4" destOrd="0" presId="urn:microsoft.com/office/officeart/2018/2/layout/IconVerticalSolidList"/>
    <dgm:cxn modelId="{FCF9DAA8-3068-4166-BB56-1658A8251018}" type="presParOf" srcId="{B09F4B58-8640-42B0-B2DA-F7D273500004}" destId="{2CF0FB4D-FD5F-4A5E-94FD-078DEDC70928}" srcOrd="0" destOrd="0" presId="urn:microsoft.com/office/officeart/2018/2/layout/IconVerticalSolidList"/>
    <dgm:cxn modelId="{9387C74C-D68F-466B-BA5D-D7914CA0303E}" type="presParOf" srcId="{B09F4B58-8640-42B0-B2DA-F7D273500004}" destId="{DE6B18EF-37F5-4854-A4C1-6D0B81694DB8}" srcOrd="1" destOrd="0" presId="urn:microsoft.com/office/officeart/2018/2/layout/IconVerticalSolidList"/>
    <dgm:cxn modelId="{CF497037-43AF-47AC-8DEB-33FA5E51523E}" type="presParOf" srcId="{B09F4B58-8640-42B0-B2DA-F7D273500004}" destId="{49D82627-52D3-46D5-8462-ACF225A5DB56}" srcOrd="2" destOrd="0" presId="urn:microsoft.com/office/officeart/2018/2/layout/IconVerticalSolidList"/>
    <dgm:cxn modelId="{D73B4C17-ED88-4AC6-B213-C6D01AA91614}" type="presParOf" srcId="{B09F4B58-8640-42B0-B2DA-F7D273500004}" destId="{636198F1-BF88-4F50-BF6C-F020A65F70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A295B-333D-4B82-AAD4-E2042F2868F2}">
      <dsp:nvSpPr>
        <dsp:cNvPr id="0" name=""/>
        <dsp:cNvSpPr/>
      </dsp:nvSpPr>
      <dsp:spPr>
        <a:xfrm>
          <a:off x="0" y="544"/>
          <a:ext cx="3641369" cy="12752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B6DDB-867A-40DF-BDB6-17900960ED96}">
      <dsp:nvSpPr>
        <dsp:cNvPr id="0" name=""/>
        <dsp:cNvSpPr/>
      </dsp:nvSpPr>
      <dsp:spPr>
        <a:xfrm>
          <a:off x="385765" y="287477"/>
          <a:ext cx="701391" cy="7013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CAE80A-B769-4291-89F8-963631338E9F}">
      <dsp:nvSpPr>
        <dsp:cNvPr id="0" name=""/>
        <dsp:cNvSpPr/>
      </dsp:nvSpPr>
      <dsp:spPr>
        <a:xfrm>
          <a:off x="1472921" y="544"/>
          <a:ext cx="2168447" cy="127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65" tIns="134965" rIns="134965" bIns="134965" numCol="1" spcCol="1270" anchor="ctr" anchorCtr="0">
          <a:noAutofit/>
        </a:bodyPr>
        <a:lstStyle/>
        <a:p>
          <a:pPr marL="0" lvl="0" indent="0" algn="l" defTabSz="1111250">
            <a:lnSpc>
              <a:spcPct val="90000"/>
            </a:lnSpc>
            <a:spcBef>
              <a:spcPct val="0"/>
            </a:spcBef>
            <a:spcAft>
              <a:spcPct val="35000"/>
            </a:spcAft>
            <a:buNone/>
          </a:pPr>
          <a:r>
            <a:rPr lang="en-US" sz="2500" kern="1200"/>
            <a:t>Simpler</a:t>
          </a:r>
        </a:p>
      </dsp:txBody>
      <dsp:txXfrm>
        <a:off x="1472921" y="544"/>
        <a:ext cx="2168447" cy="1275256"/>
      </dsp:txXfrm>
    </dsp:sp>
    <dsp:sp modelId="{9C551E2A-6C3D-4BFD-AB8D-F10765388C47}">
      <dsp:nvSpPr>
        <dsp:cNvPr id="0" name=""/>
        <dsp:cNvSpPr/>
      </dsp:nvSpPr>
      <dsp:spPr>
        <a:xfrm>
          <a:off x="0" y="1594615"/>
          <a:ext cx="3641369" cy="12752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3B981-98A6-4421-A2EF-71B10078B3D4}">
      <dsp:nvSpPr>
        <dsp:cNvPr id="0" name=""/>
        <dsp:cNvSpPr/>
      </dsp:nvSpPr>
      <dsp:spPr>
        <a:xfrm>
          <a:off x="385765" y="1881548"/>
          <a:ext cx="701391" cy="7013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2FB2A9-12C4-400F-B591-A5957A367E15}">
      <dsp:nvSpPr>
        <dsp:cNvPr id="0" name=""/>
        <dsp:cNvSpPr/>
      </dsp:nvSpPr>
      <dsp:spPr>
        <a:xfrm>
          <a:off x="1472921" y="1594615"/>
          <a:ext cx="2168447" cy="127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65" tIns="134965" rIns="134965" bIns="134965" numCol="1" spcCol="1270" anchor="ctr" anchorCtr="0">
          <a:noAutofit/>
        </a:bodyPr>
        <a:lstStyle/>
        <a:p>
          <a:pPr marL="0" lvl="0" indent="0" algn="l" defTabSz="1111250">
            <a:lnSpc>
              <a:spcPct val="90000"/>
            </a:lnSpc>
            <a:spcBef>
              <a:spcPct val="0"/>
            </a:spcBef>
            <a:spcAft>
              <a:spcPct val="35000"/>
            </a:spcAft>
            <a:buNone/>
          </a:pPr>
          <a:r>
            <a:rPr lang="en-US" sz="2500" kern="1200" dirty="0"/>
            <a:t>Efficient</a:t>
          </a:r>
        </a:p>
      </dsp:txBody>
      <dsp:txXfrm>
        <a:off x="1472921" y="1594615"/>
        <a:ext cx="2168447" cy="1275256"/>
      </dsp:txXfrm>
    </dsp:sp>
    <dsp:sp modelId="{2CF0FB4D-FD5F-4A5E-94FD-078DEDC70928}">
      <dsp:nvSpPr>
        <dsp:cNvPr id="0" name=""/>
        <dsp:cNvSpPr/>
      </dsp:nvSpPr>
      <dsp:spPr>
        <a:xfrm>
          <a:off x="0" y="3188686"/>
          <a:ext cx="3641369" cy="12752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6B18EF-37F5-4854-A4C1-6D0B81694DB8}">
      <dsp:nvSpPr>
        <dsp:cNvPr id="0" name=""/>
        <dsp:cNvSpPr/>
      </dsp:nvSpPr>
      <dsp:spPr>
        <a:xfrm>
          <a:off x="385765" y="3475619"/>
          <a:ext cx="701391" cy="7013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6198F1-BF88-4F50-BF6C-F020A65F701D}">
      <dsp:nvSpPr>
        <dsp:cNvPr id="0" name=""/>
        <dsp:cNvSpPr/>
      </dsp:nvSpPr>
      <dsp:spPr>
        <a:xfrm>
          <a:off x="1472921" y="3188686"/>
          <a:ext cx="2168447" cy="1275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965" tIns="134965" rIns="134965" bIns="134965" numCol="1" spcCol="1270" anchor="ctr" anchorCtr="0">
          <a:noAutofit/>
        </a:bodyPr>
        <a:lstStyle/>
        <a:p>
          <a:pPr marL="0" lvl="0" indent="0" algn="l" defTabSz="1111250">
            <a:lnSpc>
              <a:spcPct val="90000"/>
            </a:lnSpc>
            <a:spcBef>
              <a:spcPct val="0"/>
            </a:spcBef>
            <a:spcAft>
              <a:spcPct val="35000"/>
            </a:spcAft>
            <a:buNone/>
          </a:pPr>
          <a:r>
            <a:rPr lang="en-US" sz="2500" kern="1200"/>
            <a:t>Scalable </a:t>
          </a:r>
        </a:p>
      </dsp:txBody>
      <dsp:txXfrm>
        <a:off x="1472921" y="3188686"/>
        <a:ext cx="2168447" cy="12752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5/31/24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most common </a:t>
            </a:r>
            <a:r>
              <a:rPr lang="en-US" dirty="0" err="1"/>
              <a:t>technolology</a:t>
            </a:r>
            <a:r>
              <a:rPr lang="en-US" dirty="0"/>
              <a:t> is 4g LTE wireless broadband. 4g is 10 times faster than 3G and is able to handle sustained download speeds of around 10 Mbps and upload speeds between 2 and 5 Mbps.</a:t>
            </a:r>
          </a:p>
          <a:p>
            <a:pPr marL="171450" indent="-171450">
              <a:buFontTx/>
              <a:buChar char="-"/>
            </a:pPr>
            <a:r>
              <a:rPr lang="en-US" dirty="0"/>
              <a:t>5G networks promise 10 times bandwidth improvements over 4G with 1-2 millisecond latencies between devices and cell towers. Whereas 4G are in 20-40 millisecond range. </a:t>
            </a:r>
          </a:p>
          <a:p>
            <a:pPr marL="171450" indent="-171450">
              <a:buFontTx/>
              <a:buChar char="-"/>
            </a:pPr>
            <a:r>
              <a:rPr lang="en-US" dirty="0"/>
              <a:t>The trade off however is range. 5G base station range operates at 400 meters maximum whereas 4G has a range of 10-15km.</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1979908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Tier 1 networks are global high-traffic internet backbone. There are around 20 Tier 1 ISPs which manage the global traffic.</a:t>
            </a:r>
          </a:p>
          <a:p>
            <a:r>
              <a:rPr lang="en-US" dirty="0"/>
              <a:t>- Tier 2 ISPs are regional for each country and have bandwidth lower than tier 1 ISPs</a:t>
            </a:r>
          </a:p>
          <a:p>
            <a:r>
              <a:rPr lang="en-US" dirty="0"/>
              <a:t>- Tier 2 ISPs deliver content through Tier 3 ISPs to which Customer pay their bills.</a:t>
            </a:r>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343542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distributed systems software perspective, we need to understand more about the what enables all this hardware to route messages from say a cell phone to a bank and back. This is where the Internet Protocol (IP) comes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4 abstract layers contain related protocols that support functionality required at each layer.</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4070244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of the higher-layer protocols builds on the features of the lower layers. In the following section, we will briefly cover IP for host discovery and message routing, and TCP and UDP that can be utilized by distributed applications.</a:t>
            </a:r>
          </a:p>
          <a:p>
            <a:endParaRPr lang="en-US" dirty="0"/>
          </a:p>
          <a:p>
            <a:pPr marL="171450" indent="-171450">
              <a:buFontTx/>
              <a:buChar char="-"/>
            </a:pPr>
            <a:r>
              <a:rPr lang="en-US" dirty="0"/>
              <a:t>Data link layer – The data link layer protocols operate within a local network connection to which the host is connected to without traversing a router.</a:t>
            </a:r>
          </a:p>
          <a:p>
            <a:pPr marL="171450" indent="-171450">
              <a:buFontTx/>
              <a:buChar char="-"/>
            </a:pPr>
            <a:r>
              <a:rPr lang="en-US" dirty="0"/>
              <a:t>IP Layer – Routes packets across multiple networks which essentially establishes the Internet.</a:t>
            </a:r>
          </a:p>
          <a:p>
            <a:pPr marL="171450" indent="-171450">
              <a:buFontTx/>
              <a:buChar char="-"/>
            </a:pPr>
            <a:r>
              <a:rPr lang="en-US" dirty="0"/>
              <a:t>Transport layer – provides host-to-host communications for reliable transmission.</a:t>
            </a:r>
          </a:p>
          <a:p>
            <a:pPr marL="171450" indent="-171450">
              <a:buFontTx/>
              <a:buChar char="-"/>
            </a:pPr>
            <a:r>
              <a:rPr lang="en-US" dirty="0"/>
              <a:t>Application layer – protocols at application layer are used by applications for providing user services or exchanging application data over the network connections established by lower level protocols.</a:t>
            </a:r>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2303595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Ipv4 – 32 bit addressing scheme which we might run out of </a:t>
            </a:r>
            <a:r>
              <a:rPr lang="en-US" dirty="0" err="1"/>
              <a:t>ip</a:t>
            </a:r>
            <a:r>
              <a:rPr lang="en-US" dirty="0"/>
              <a:t> addresses due to the number of devices.</a:t>
            </a:r>
          </a:p>
          <a:p>
            <a:r>
              <a:rPr lang="en-US" dirty="0"/>
              <a:t>Ipv6 is a 128 bit addressing scheme which basically provides infinite number of devices.</a:t>
            </a:r>
          </a:p>
        </p:txBody>
      </p:sp>
      <p:sp>
        <p:nvSpPr>
          <p:cNvPr id="4" name="Slide Number Placeholder 3"/>
          <p:cNvSpPr>
            <a:spLocks noGrp="1"/>
          </p:cNvSpPr>
          <p:nvPr>
            <p:ph type="sldNum" sz="quarter" idx="5"/>
          </p:nvPr>
        </p:nvSpPr>
        <p:spPr/>
        <p:txBody>
          <a:bodyPr/>
          <a:lstStyle/>
          <a:p>
            <a:fld id="{6C01410C-A9AF-3C4F-ACCD-6A8F1AFCAAB6}" type="slidenum">
              <a:rPr lang="en-US" smtClean="0"/>
              <a:t>14</a:t>
            </a:fld>
            <a:endParaRPr lang="en-US"/>
          </a:p>
        </p:txBody>
      </p:sp>
    </p:spTree>
    <p:extLst>
      <p:ext uri="{BB962C8B-B14F-4D97-AF65-F5344CB8AC3E}">
        <p14:creationId xmlns:p14="http://schemas.microsoft.com/office/powerpoint/2010/main" val="80908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DNS servers are organized hierarchically. </a:t>
            </a:r>
          </a:p>
          <a:p>
            <a:pPr marL="171450" indent="-171450">
              <a:buFontTx/>
              <a:buChar char="-"/>
            </a:pPr>
            <a:r>
              <a:rPr lang="en-US" dirty="0"/>
              <a:t>A small number of root DNS servers, which are highly replicated, are the starting point for resolving an IP address. </a:t>
            </a:r>
          </a:p>
          <a:p>
            <a:pPr marL="171450" indent="-171450">
              <a:buFontTx/>
              <a:buChar char="-"/>
            </a:pPr>
            <a:r>
              <a:rPr lang="en-US" dirty="0"/>
              <a:t>When an internet browser tries to find a website, a network host known as the local DNS server (managed by your employer or ISP) will contact a root DNS server with the requested hostname. </a:t>
            </a:r>
          </a:p>
          <a:p>
            <a:pPr marL="171450" indent="-171450">
              <a:buFontTx/>
              <a:buChar char="-"/>
            </a:pPr>
            <a:r>
              <a:rPr lang="en-US" dirty="0"/>
              <a:t>The root server replies with a referral to an authoritative DNS server that manages name resolution for, in the banking example, .com addresses.</a:t>
            </a:r>
          </a:p>
          <a:p>
            <a:pPr marL="171450" indent="-171450">
              <a:buFontTx/>
              <a:buChar char="-"/>
            </a:pPr>
            <a:r>
              <a:rPr lang="en-US" dirty="0"/>
              <a:t> There is an authoritative name server for each top-level internet domain (.com, .org, </a:t>
            </a:r>
            <a:r>
              <a:rPr lang="en-US" dirty="0" err="1"/>
              <a:t>.net</a:t>
            </a:r>
            <a:r>
              <a:rPr lang="en-US" dirty="0"/>
              <a:t>, etc.).</a:t>
            </a:r>
          </a:p>
          <a:p>
            <a:pPr marL="171450" indent="-171450">
              <a:buFontTx/>
              <a:buChar char="-"/>
            </a:pPr>
            <a:r>
              <a:rPr lang="en-US" dirty="0"/>
              <a:t>Next, the local DNS server will query the .com DNS server, which will reply with the address of the DNS server that knows about all the IP addresses managed by </a:t>
            </a:r>
            <a:r>
              <a:rPr lang="en-US" dirty="0" err="1"/>
              <a:t>mybank.com</a:t>
            </a:r>
            <a:r>
              <a:rPr lang="en-US" dirty="0"/>
              <a:t>. This DNS is queried, and it returns the actual IP address we need to communicate with the application.</a:t>
            </a:r>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358655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amazon.com</a:t>
            </a: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16</a:t>
            </a:fld>
            <a:endParaRPr lang="en-US"/>
          </a:p>
        </p:txBody>
      </p:sp>
    </p:spTree>
    <p:extLst>
      <p:ext uri="{BB962C8B-B14F-4D97-AF65-F5344CB8AC3E}">
        <p14:creationId xmlns:p14="http://schemas.microsoft.com/office/powerpoint/2010/main" val="4017571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Packet switching- routing of individual addressed packets.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of this design, the IP is unreliable. If two hosts require reliable data transmission, they need to add additional features to make this occur. This is where the next layer in the IP protocol suite, the transport layer, enters the scene.</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3438041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 is by far most widely utilized.</a:t>
            </a:r>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1684073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stream of data is broken into individual packets with each packet size up to 64KB</a:t>
            </a:r>
          </a:p>
        </p:txBody>
      </p:sp>
      <p:sp>
        <p:nvSpPr>
          <p:cNvPr id="4" name="Slide Number Placeholder 3"/>
          <p:cNvSpPr>
            <a:spLocks noGrp="1"/>
          </p:cNvSpPr>
          <p:nvPr>
            <p:ph type="sldNum" sz="quarter" idx="5"/>
          </p:nvPr>
        </p:nvSpPr>
        <p:spPr/>
        <p:txBody>
          <a:bodyPr/>
          <a:lstStyle/>
          <a:p>
            <a:fld id="{6C01410C-A9AF-3C4F-ACCD-6A8F1AFCAAB6}" type="slidenum">
              <a:rPr lang="en-US" smtClean="0"/>
              <a:t>19</a:t>
            </a:fld>
            <a:endParaRPr lang="en-US"/>
          </a:p>
        </p:txBody>
      </p:sp>
    </p:spTree>
    <p:extLst>
      <p:ext uri="{BB962C8B-B14F-4D97-AF65-F5344CB8AC3E}">
        <p14:creationId xmlns:p14="http://schemas.microsoft.com/office/powerpoint/2010/main" val="76685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TCP is reliable as compared to IP.</a:t>
            </a:r>
          </a:p>
          <a:p>
            <a:pPr marL="171450" indent="-171450">
              <a:buFontTx/>
              <a:buChar char="-"/>
            </a:pPr>
            <a:r>
              <a:rPr lang="en-US" dirty="0"/>
              <a:t>These features make TCP a heavyweight protocol which is where UDP comes in.</a:t>
            </a:r>
          </a:p>
        </p:txBody>
      </p:sp>
      <p:sp>
        <p:nvSpPr>
          <p:cNvPr id="4" name="Slide Number Placeholder 3"/>
          <p:cNvSpPr>
            <a:spLocks noGrp="1"/>
          </p:cNvSpPr>
          <p:nvPr>
            <p:ph type="sldNum" sz="quarter" idx="5"/>
          </p:nvPr>
        </p:nvSpPr>
        <p:spPr/>
        <p:txBody>
          <a:bodyPr/>
          <a:lstStyle/>
          <a:p>
            <a:fld id="{6C01410C-A9AF-3C4F-ACCD-6A8F1AFCAAB6}" type="slidenum">
              <a:rPr lang="en-US" smtClean="0"/>
              <a:t>20</a:t>
            </a:fld>
            <a:endParaRPr lang="en-US"/>
          </a:p>
        </p:txBody>
      </p:sp>
    </p:spTree>
    <p:extLst>
      <p:ext uri="{BB962C8B-B14F-4D97-AF65-F5344CB8AC3E}">
        <p14:creationId xmlns:p14="http://schemas.microsoft.com/office/powerpoint/2010/main" val="2045960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Since UDP is connectionless, it exposes user’s program to unreliability of the underlying network.</a:t>
            </a:r>
          </a:p>
          <a:p>
            <a:pPr marL="171450" indent="-171450">
              <a:buFontTx/>
              <a:buChar char="-"/>
            </a:pPr>
            <a:r>
              <a:rPr lang="en-US" dirty="0"/>
              <a:t>In today’s systems one lost packet has very little effect. Example: Streaming, Gaming etc.</a:t>
            </a:r>
          </a:p>
        </p:txBody>
      </p:sp>
      <p:sp>
        <p:nvSpPr>
          <p:cNvPr id="4" name="Slide Number Placeholder 3"/>
          <p:cNvSpPr>
            <a:spLocks noGrp="1"/>
          </p:cNvSpPr>
          <p:nvPr>
            <p:ph type="sldNum" sz="quarter" idx="5"/>
          </p:nvPr>
        </p:nvSpPr>
        <p:spPr/>
        <p:txBody>
          <a:bodyPr/>
          <a:lstStyle/>
          <a:p>
            <a:fld id="{6C01410C-A9AF-3C4F-ACCD-6A8F1AFCAAB6}" type="slidenum">
              <a:rPr lang="en-US" smtClean="0"/>
              <a:t>21</a:t>
            </a:fld>
            <a:endParaRPr lang="en-US"/>
          </a:p>
        </p:txBody>
      </p:sp>
    </p:spTree>
    <p:extLst>
      <p:ext uri="{BB962C8B-B14F-4D97-AF65-F5344CB8AC3E}">
        <p14:creationId xmlns:p14="http://schemas.microsoft.com/office/powerpoint/2010/main" val="2598231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shows some of the major differences between TCP and UDP. </a:t>
            </a:r>
          </a:p>
          <a:p>
            <a:pPr marL="171450" indent="-171450">
              <a:buFontTx/>
              <a:buChar char="-"/>
            </a:pPr>
            <a:r>
              <a:rPr lang="en-US" dirty="0"/>
              <a:t>TCP incorporates a connection establishment three-packet handshake (SYN, SYN ACK, ACK), and piggybacks acknowledgments (ACK) of packets so that any packet loss can be handled by the protocol. There’s also a TCP connection close phase involving a four-way handshake that is not shown in the diagram. </a:t>
            </a:r>
          </a:p>
          <a:p>
            <a:pPr marL="171450" indent="-171450">
              <a:buFontTx/>
              <a:buChar char="-"/>
            </a:pPr>
            <a:r>
              <a:rPr lang="en-US" dirty="0"/>
              <a:t>UDP does not perform connection establishment, tear down, acknowledgments, and retries. Therefore, applications using UDP need to be tolerant of packet loss and client or server failures.</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22</a:t>
            </a:fld>
            <a:endParaRPr lang="en-US"/>
          </a:p>
        </p:txBody>
      </p:sp>
    </p:spTree>
    <p:extLst>
      <p:ext uri="{BB962C8B-B14F-4D97-AF65-F5344CB8AC3E}">
        <p14:creationId xmlns:p14="http://schemas.microsoft.com/office/powerpoint/2010/main" val="3696093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Example </a:t>
            </a:r>
            <a:r>
              <a:rPr lang="en-US" dirty="0" err="1"/>
              <a:t>MyBank</a:t>
            </a:r>
            <a:r>
              <a:rPr lang="en-US" dirty="0"/>
              <a:t> interface in Java.</a:t>
            </a:r>
          </a:p>
          <a:p>
            <a:pPr marL="171450" indent="-171450">
              <a:buFontTx/>
              <a:buChar char="-"/>
            </a:pPr>
            <a:r>
              <a:rPr lang="en-US" dirty="0"/>
              <a:t>Each operation is a method and is passed an appropriate parameter list.</a:t>
            </a:r>
          </a:p>
          <a:p>
            <a:pPr marL="171450" indent="-171450">
              <a:buFontTx/>
              <a:buChar char="-"/>
            </a:pPr>
            <a:r>
              <a:rPr lang="en-US" dirty="0"/>
              <a:t>Advantages</a:t>
            </a:r>
          </a:p>
          <a:p>
            <a:pPr marL="171450" indent="-171450">
              <a:buFontTx/>
              <a:buChar char="-"/>
            </a:pPr>
            <a:r>
              <a:rPr lang="en-US" dirty="0"/>
              <a:t>-- Interface is clearly defined and simple.</a:t>
            </a:r>
          </a:p>
          <a:p>
            <a:pPr marL="171450" indent="-171450">
              <a:buFontTx/>
              <a:buChar char="-"/>
            </a:pPr>
            <a:r>
              <a:rPr lang="en-US" dirty="0"/>
              <a:t>Calls from Client to server can be checked by the compiler to endure they are of the correct format.</a:t>
            </a:r>
          </a:p>
        </p:txBody>
      </p:sp>
      <p:sp>
        <p:nvSpPr>
          <p:cNvPr id="4" name="Slide Number Placeholder 3"/>
          <p:cNvSpPr>
            <a:spLocks noGrp="1"/>
          </p:cNvSpPr>
          <p:nvPr>
            <p:ph type="sldNum" sz="quarter" idx="5"/>
          </p:nvPr>
        </p:nvSpPr>
        <p:spPr/>
        <p:txBody>
          <a:bodyPr/>
          <a:lstStyle/>
          <a:p>
            <a:fld id="{6C01410C-A9AF-3C4F-ACCD-6A8F1AFCAAB6}" type="slidenum">
              <a:rPr lang="en-US" smtClean="0"/>
              <a:t>24</a:t>
            </a:fld>
            <a:endParaRPr lang="en-US"/>
          </a:p>
        </p:txBody>
      </p:sp>
    </p:spTree>
    <p:extLst>
      <p:ext uri="{BB962C8B-B14F-4D97-AF65-F5344CB8AC3E}">
        <p14:creationId xmlns:p14="http://schemas.microsoft.com/office/powerpoint/2010/main" val="732871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RMI technologies enable us to define explicit server interfaces and call these interfaces across the network essentially using the same syntax as we would in a normal program.</a:t>
            </a:r>
          </a:p>
        </p:txBody>
      </p:sp>
      <p:sp>
        <p:nvSpPr>
          <p:cNvPr id="4" name="Slide Number Placeholder 3"/>
          <p:cNvSpPr>
            <a:spLocks noGrp="1"/>
          </p:cNvSpPr>
          <p:nvPr>
            <p:ph type="sldNum" sz="quarter" idx="5"/>
          </p:nvPr>
        </p:nvSpPr>
        <p:spPr/>
        <p:txBody>
          <a:bodyPr/>
          <a:lstStyle/>
          <a:p>
            <a:fld id="{6C01410C-A9AF-3C4F-ACCD-6A8F1AFCAAB6}" type="slidenum">
              <a:rPr lang="en-US" smtClean="0"/>
              <a:t>25</a:t>
            </a:fld>
            <a:endParaRPr lang="en-US"/>
          </a:p>
        </p:txBody>
      </p:sp>
    </p:spTree>
    <p:extLst>
      <p:ext uri="{BB962C8B-B14F-4D97-AF65-F5344CB8AC3E}">
        <p14:creationId xmlns:p14="http://schemas.microsoft.com/office/powerpoint/2010/main" val="400305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Java offers a Remote Method Invocation (RMI) API for building client/server applications.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a:t>
            </a:r>
            <a:r>
              <a:rPr lang="en-US" dirty="0" err="1"/>
              <a:t>java.rmi.Remote</a:t>
            </a:r>
            <a:r>
              <a:rPr lang="en-US" dirty="0"/>
              <a:t> interface serves as a marker to inform the Java compiler we are creating an RMI server.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addition, each method must throw </a:t>
            </a:r>
            <a:r>
              <a:rPr lang="en-US" dirty="0" err="1"/>
              <a:t>java.rmi.RemoteException</a:t>
            </a:r>
            <a:r>
              <a:rPr lang="en-US" dirty="0"/>
              <a:t>. These exceptions represent errors that can occur when a distributed call between two objects is invoked over a network. The most common reasons for such an exception would be a communications failure or the server object having crashed.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26</a:t>
            </a:fld>
            <a:endParaRPr lang="en-US"/>
          </a:p>
        </p:txBody>
      </p:sp>
    </p:spTree>
    <p:extLst>
      <p:ext uri="{BB962C8B-B14F-4D97-AF65-F5344CB8AC3E}">
        <p14:creationId xmlns:p14="http://schemas.microsoft.com/office/powerpoint/2010/main" val="305447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then must provide a class that implements this remote interface. </a:t>
            </a:r>
          </a:p>
          <a:p>
            <a:pPr marL="171450" indent="-171450">
              <a:buFontTx/>
              <a:buChar char="-"/>
            </a:pPr>
            <a:r>
              <a:rPr lang="en-US" dirty="0"/>
              <a:t>The server extends the </a:t>
            </a:r>
            <a:r>
              <a:rPr lang="en-US" dirty="0" err="1"/>
              <a:t>UnicastRemoteObject</a:t>
            </a:r>
            <a:r>
              <a:rPr lang="en-US" dirty="0"/>
              <a:t> class. This essentially provides the functionality to instantiate a remotely callable object.</a:t>
            </a:r>
          </a:p>
          <a:p>
            <a:pPr marL="171450" indent="-171450">
              <a:buFontTx/>
              <a:buChar char="-"/>
            </a:pPr>
            <a:r>
              <a:rPr lang="en-US" dirty="0"/>
              <a:t>Once the server object is constructed, its availability must be advertised to remote clients. This is achieved by storing a reference to the object in a system service known as the RMI registry, and associating a logical name with it.</a:t>
            </a:r>
          </a:p>
          <a:p>
            <a:pPr marL="171450" indent="-171450">
              <a:buFontTx/>
              <a:buChar char="-"/>
            </a:pPr>
            <a:r>
              <a:rPr lang="en-US" dirty="0"/>
              <a:t>The registry is a simple directory service that enables clients to look up the location (network address and object reference) of and obtain a reference to an RMI server by simply supplying the logical name it is associated with in the registry.</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27</a:t>
            </a:fld>
            <a:endParaRPr lang="en-US"/>
          </a:p>
        </p:txBody>
      </p:sp>
    </p:spTree>
    <p:extLst>
      <p:ext uri="{BB962C8B-B14F-4D97-AF65-F5344CB8AC3E}">
        <p14:creationId xmlns:p14="http://schemas.microsoft.com/office/powerpoint/2010/main" val="93155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Stub and Skeleton are compiler generated objects that felicitate remote communication in an RMI system.</a:t>
            </a:r>
          </a:p>
          <a:p>
            <a:pPr marL="171450" indent="-171450">
              <a:buFontTx/>
              <a:buChar char="-"/>
            </a:pPr>
            <a:r>
              <a:rPr lang="en-US" dirty="0"/>
              <a:t>Skeleton is a </a:t>
            </a:r>
            <a:r>
              <a:rPr lang="en-US" dirty="0" err="1"/>
              <a:t>tcp</a:t>
            </a:r>
            <a:r>
              <a:rPr lang="en-US" dirty="0"/>
              <a:t> network endpoint executing on a host and listening on a particular port.</a:t>
            </a:r>
          </a:p>
          <a:p>
            <a:pPr marL="171450" indent="-171450">
              <a:buFontTx/>
              <a:buChar char="-"/>
            </a:pPr>
            <a:r>
              <a:rPr lang="en-US" dirty="0"/>
              <a:t>When the server reference is stored in the RMI registry, the entry contains a stub that can be used to make calls to the remote server</a:t>
            </a:r>
          </a:p>
          <a:p>
            <a:pPr marL="171450" indent="-171450">
              <a:buFontTx/>
              <a:buChar char="-"/>
            </a:pPr>
            <a:r>
              <a:rPr lang="en-US" dirty="0"/>
              <a:t>When the client queries the registry the stub is what is returned which can be used to make calls to the server.</a:t>
            </a:r>
          </a:p>
          <a:p>
            <a:pPr marL="171450" indent="-171450">
              <a:buFontTx/>
              <a:buChar char="-"/>
            </a:pPr>
            <a:r>
              <a:rPr lang="en-US" dirty="0"/>
              <a:t>The stubs job is to translate the class into what can be passed across the network also known as marshalling.</a:t>
            </a:r>
          </a:p>
          <a:p>
            <a:pPr marL="171450" indent="-171450">
              <a:buFontTx/>
              <a:buChar char="-"/>
            </a:pPr>
            <a:r>
              <a:rPr lang="en-US" dirty="0"/>
              <a:t>Skeleton unmarshalls the request and calls the appropriate server</a:t>
            </a:r>
          </a:p>
        </p:txBody>
      </p:sp>
      <p:sp>
        <p:nvSpPr>
          <p:cNvPr id="4" name="Slide Number Placeholder 3"/>
          <p:cNvSpPr>
            <a:spLocks noGrp="1"/>
          </p:cNvSpPr>
          <p:nvPr>
            <p:ph type="sldNum" sz="quarter" idx="5"/>
          </p:nvPr>
        </p:nvSpPr>
        <p:spPr/>
        <p:txBody>
          <a:bodyPr/>
          <a:lstStyle/>
          <a:p>
            <a:fld id="{6C01410C-A9AF-3C4F-ACCD-6A8F1AFCAAB6}" type="slidenum">
              <a:rPr lang="en-US" smtClean="0"/>
              <a:t>28</a:t>
            </a:fld>
            <a:endParaRPr lang="en-US"/>
          </a:p>
        </p:txBody>
      </p:sp>
    </p:spTree>
    <p:extLst>
      <p:ext uri="{BB962C8B-B14F-4D97-AF65-F5344CB8AC3E}">
        <p14:creationId xmlns:p14="http://schemas.microsoft.com/office/powerpoint/2010/main" val="933018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these reasons, most modern systems are built around simpler protocols based on HTTP and using JSON for parameter representation.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Instead of operation names, HTTP verbs (PUT, GET, POST, etc.) have associated semantics that are mapped to a specific URL. </a:t>
            </a:r>
          </a:p>
        </p:txBody>
      </p:sp>
      <p:sp>
        <p:nvSpPr>
          <p:cNvPr id="4" name="Slide Number Placeholder 3"/>
          <p:cNvSpPr>
            <a:spLocks noGrp="1"/>
          </p:cNvSpPr>
          <p:nvPr>
            <p:ph type="sldNum" sz="quarter" idx="5"/>
          </p:nvPr>
        </p:nvSpPr>
        <p:spPr/>
        <p:txBody>
          <a:bodyPr/>
          <a:lstStyle/>
          <a:p>
            <a:fld id="{6C01410C-A9AF-3C4F-ACCD-6A8F1AFCAAB6}" type="slidenum">
              <a:rPr lang="en-US" smtClean="0"/>
              <a:t>30</a:t>
            </a:fld>
            <a:endParaRPr lang="en-US"/>
          </a:p>
        </p:txBody>
      </p:sp>
    </p:spTree>
    <p:extLst>
      <p:ext uri="{BB962C8B-B14F-4D97-AF65-F5344CB8AC3E}">
        <p14:creationId xmlns:p14="http://schemas.microsoft.com/office/powerpoint/2010/main" val="1829073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client sends a request to a server, how long does it wait until it receives a reply? Is the server node just being slow? Is the network congested and the packet has been dropped by a router? If the client doesn’t get a reply, what should it do?</a:t>
            </a:r>
          </a:p>
          <a:p>
            <a:endParaRPr lang="en-US" dirty="0"/>
          </a:p>
          <a:p>
            <a:r>
              <a:rPr lang="en-US" dirty="0"/>
              <a:t>Let’s explore these scenarios in detail. The core problem here, namely whether and when a response is received, is known as handling partial failures,</a:t>
            </a:r>
          </a:p>
        </p:txBody>
      </p:sp>
      <p:sp>
        <p:nvSpPr>
          <p:cNvPr id="4" name="Slide Number Placeholder 3"/>
          <p:cNvSpPr>
            <a:spLocks noGrp="1"/>
          </p:cNvSpPr>
          <p:nvPr>
            <p:ph type="sldNum" sz="quarter" idx="5"/>
          </p:nvPr>
        </p:nvSpPr>
        <p:spPr/>
        <p:txBody>
          <a:bodyPr/>
          <a:lstStyle/>
          <a:p>
            <a:fld id="{6C01410C-A9AF-3C4F-ACCD-6A8F1AFCAAB6}" type="slidenum">
              <a:rPr lang="en-US" smtClean="0"/>
              <a:t>32</a:t>
            </a:fld>
            <a:endParaRPr lang="en-US"/>
          </a:p>
        </p:txBody>
      </p:sp>
    </p:spTree>
    <p:extLst>
      <p:ext uri="{BB962C8B-B14F-4D97-AF65-F5344CB8AC3E}">
        <p14:creationId xmlns:p14="http://schemas.microsoft.com/office/powerpoint/2010/main" val="12449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scale a distributed system.</a:t>
            </a:r>
          </a:p>
          <a:p>
            <a:pPr marL="171450" indent="-171450">
              <a:buFontTx/>
              <a:buChar char="-"/>
            </a:pPr>
            <a:r>
              <a:rPr lang="en-US" dirty="0"/>
              <a:t>The components of a software are running on multiple machines and databases across multiple storage nodes.</a:t>
            </a:r>
          </a:p>
          <a:p>
            <a:pPr marL="171450" indent="-171450">
              <a:buFontTx/>
              <a:buChar char="-"/>
            </a:pPr>
            <a:r>
              <a:rPr lang="en-US" dirty="0"/>
              <a:t>And our solutions are distributed across multiple machines in multiple locations which each machine processing events concurrently and exchanging messages over a network.</a:t>
            </a:r>
          </a:p>
          <a:p>
            <a:pPr marL="171450" indent="-171450">
              <a:buFontTx/>
              <a:buChar char="-"/>
            </a:pPr>
            <a:r>
              <a:rPr lang="en-US" dirty="0"/>
              <a:t>This very nature of a distributed system has some implications on the way a distributed system is designed and built.</a:t>
            </a:r>
          </a:p>
        </p:txBody>
      </p:sp>
      <p:sp>
        <p:nvSpPr>
          <p:cNvPr id="4" name="Slide Number Placeholder 3"/>
          <p:cNvSpPr>
            <a:spLocks noGrp="1"/>
          </p:cNvSpPr>
          <p:nvPr>
            <p:ph type="sldNum" sz="quarter" idx="5"/>
          </p:nvPr>
        </p:nvSpPr>
        <p:spPr/>
        <p:txBody>
          <a:bodyPr/>
          <a:lstStyle/>
          <a:p>
            <a:fld id="{6C01410C-A9AF-3C4F-ACCD-6A8F1AFCAAB6}" type="slidenum">
              <a:rPr lang="en-US" smtClean="0"/>
              <a:t>3</a:t>
            </a:fld>
            <a:endParaRPr lang="en-US"/>
          </a:p>
        </p:txBody>
      </p:sp>
    </p:spTree>
    <p:extLst>
      <p:ext uri="{BB962C8B-B14F-4D97-AF65-F5344CB8AC3E}">
        <p14:creationId xmlns:p14="http://schemas.microsoft.com/office/powerpoint/2010/main" val="1065441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When a client attempts to connect to a server and exchanges messages, the following outcomes may occur</a:t>
            </a:r>
          </a:p>
          <a:p>
            <a:r>
              <a:rPr lang="en-US" dirty="0"/>
              <a:t>- The typical solution that clients adopt to handle crash faults is to resend the request after a configured timeout period. However, this is dangerous.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33</a:t>
            </a:fld>
            <a:endParaRPr lang="en-US"/>
          </a:p>
        </p:txBody>
      </p:sp>
    </p:spTree>
    <p:extLst>
      <p:ext uri="{BB962C8B-B14F-4D97-AF65-F5344CB8AC3E}">
        <p14:creationId xmlns:p14="http://schemas.microsoft.com/office/powerpoint/2010/main" val="199234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 property of an operation that ensures that, if the operation is repeated once or more than once, you get the same result”</a:t>
            </a:r>
          </a:p>
        </p:txBody>
      </p:sp>
      <p:sp>
        <p:nvSpPr>
          <p:cNvPr id="4" name="Slide Number Placeholder 3"/>
          <p:cNvSpPr>
            <a:spLocks noGrp="1"/>
          </p:cNvSpPr>
          <p:nvPr>
            <p:ph type="sldNum" sz="quarter" idx="5"/>
          </p:nvPr>
        </p:nvSpPr>
        <p:spPr/>
        <p:txBody>
          <a:bodyPr/>
          <a:lstStyle/>
          <a:p>
            <a:fld id="{6C01410C-A9AF-3C4F-ACCD-6A8F1AFCAAB6}" type="slidenum">
              <a:rPr lang="en-US" smtClean="0"/>
              <a:t>34</a:t>
            </a:fld>
            <a:endParaRPr lang="en-US"/>
          </a:p>
        </p:txBody>
      </p:sp>
    </p:spTree>
    <p:extLst>
      <p:ext uri="{BB962C8B-B14F-4D97-AF65-F5344CB8AC3E}">
        <p14:creationId xmlns:p14="http://schemas.microsoft.com/office/powerpoint/2010/main" val="971016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most once delivery – UDP</a:t>
            </a:r>
          </a:p>
          <a:p>
            <a:r>
              <a:rPr lang="en-US" dirty="0"/>
              <a:t>At least once delivery - TCP</a:t>
            </a:r>
          </a:p>
        </p:txBody>
      </p:sp>
      <p:sp>
        <p:nvSpPr>
          <p:cNvPr id="4" name="Slide Number Placeholder 3"/>
          <p:cNvSpPr>
            <a:spLocks noGrp="1"/>
          </p:cNvSpPr>
          <p:nvPr>
            <p:ph type="sldNum" sz="quarter" idx="5"/>
          </p:nvPr>
        </p:nvSpPr>
        <p:spPr/>
        <p:txBody>
          <a:bodyPr/>
          <a:lstStyle/>
          <a:p>
            <a:fld id="{6C01410C-A9AF-3C4F-ACCD-6A8F1AFCAAB6}" type="slidenum">
              <a:rPr lang="en-US" smtClean="0"/>
              <a:t>35</a:t>
            </a:fld>
            <a:endParaRPr lang="en-US"/>
          </a:p>
        </p:txBody>
      </p:sp>
    </p:spTree>
    <p:extLst>
      <p:ext uri="{BB962C8B-B14F-4D97-AF65-F5344CB8AC3E}">
        <p14:creationId xmlns:p14="http://schemas.microsoft.com/office/powerpoint/2010/main" val="451941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messengers being randomly captured or extinguished, there is no guarantee the two generals will ever reach consensus on the attack time. In fact, it can be proven that it is not possible to guarantee agreement will be reached. There are solutions that increase the likelihood of reaching consensus.</a:t>
            </a:r>
          </a:p>
          <a:p>
            <a:endParaRPr lang="en-US" dirty="0"/>
          </a:p>
          <a:p>
            <a:r>
              <a:rPr lang="en-US" dirty="0"/>
              <a:t>E.g. send 100 soldiers to increase probability.</a:t>
            </a:r>
          </a:p>
        </p:txBody>
      </p:sp>
      <p:sp>
        <p:nvSpPr>
          <p:cNvPr id="4" name="Slide Number Placeholder 3"/>
          <p:cNvSpPr>
            <a:spLocks noGrp="1"/>
          </p:cNvSpPr>
          <p:nvPr>
            <p:ph type="sldNum" sz="quarter" idx="5"/>
          </p:nvPr>
        </p:nvSpPr>
        <p:spPr/>
        <p:txBody>
          <a:bodyPr/>
          <a:lstStyle/>
          <a:p>
            <a:fld id="{6C01410C-A9AF-3C4F-ACCD-6A8F1AFCAAB6}" type="slidenum">
              <a:rPr lang="en-US" smtClean="0"/>
              <a:t>36</a:t>
            </a:fld>
            <a:endParaRPr lang="en-US"/>
          </a:p>
        </p:txBody>
      </p:sp>
    </p:spTree>
    <p:extLst>
      <p:ext uri="{BB962C8B-B14F-4D97-AF65-F5344CB8AC3E}">
        <p14:creationId xmlns:p14="http://schemas.microsoft.com/office/powerpoint/2010/main" val="2969785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node in a distributed system has its own internal clock. If all the clocks on every machine were perfectly synchronized, we could always simply compare the timestamps on events across nodes to determine the precise order they occurred in. If this were reality, many of the problems we will discuss with distributed systems would pretty much go away.</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40</a:t>
            </a:fld>
            <a:endParaRPr lang="en-US"/>
          </a:p>
        </p:txBody>
      </p:sp>
    </p:spTree>
    <p:extLst>
      <p:ext uri="{BB962C8B-B14F-4D97-AF65-F5344CB8AC3E}">
        <p14:creationId xmlns:p14="http://schemas.microsoft.com/office/powerpoint/2010/main" val="912651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NTP </a:t>
            </a:r>
          </a:p>
          <a:p>
            <a:pPr marL="171450" indent="-171450">
              <a:buFontTx/>
              <a:buChar char="-"/>
            </a:pPr>
            <a:r>
              <a:rPr lang="en-US" dirty="0"/>
              <a:t>hierarchically organized collection of time servers spanning the globe</a:t>
            </a:r>
          </a:p>
          <a:p>
            <a:pPr marL="171450" indent="-171450">
              <a:buFontTx/>
              <a:buChar char="-"/>
            </a:pPr>
            <a:r>
              <a:rPr lang="en-US" dirty="0"/>
              <a:t>300 worldwide root servers</a:t>
            </a:r>
          </a:p>
          <a:p>
            <a:pPr marL="171450" indent="-171450">
              <a:buFontTx/>
              <a:buChar char="-"/>
            </a:pPr>
            <a:r>
              <a:rPr lang="en-US" dirty="0"/>
              <a:t>20000 servers on the second layer synchronized within a few milliseconds periodically and so on through out the hierarchy.</a:t>
            </a:r>
          </a:p>
          <a:p>
            <a:pPr marL="171450" indent="-171450">
              <a:buFontTx/>
              <a:buChar char="-"/>
            </a:pPr>
            <a:r>
              <a:rPr lang="en-US" dirty="0"/>
              <a:t>Maximum of 15 levels within the hierarchy</a:t>
            </a:r>
          </a:p>
          <a:p>
            <a:pPr marL="171450" indent="-171450">
              <a:buFontTx/>
              <a:buChar char="-"/>
            </a:pPr>
            <a:r>
              <a:rPr lang="en-US" dirty="0"/>
              <a:t>Globally 175K NTP servers available to synchronize to</a:t>
            </a:r>
          </a:p>
        </p:txBody>
      </p:sp>
      <p:sp>
        <p:nvSpPr>
          <p:cNvPr id="4" name="Slide Number Placeholder 3"/>
          <p:cNvSpPr>
            <a:spLocks noGrp="1"/>
          </p:cNvSpPr>
          <p:nvPr>
            <p:ph type="sldNum" sz="quarter" idx="5"/>
          </p:nvPr>
        </p:nvSpPr>
        <p:spPr/>
        <p:txBody>
          <a:bodyPr/>
          <a:lstStyle/>
          <a:p>
            <a:fld id="{6C01410C-A9AF-3C4F-ACCD-6A8F1AFCAAB6}" type="slidenum">
              <a:rPr lang="en-US" smtClean="0"/>
              <a:t>41</a:t>
            </a:fld>
            <a:endParaRPr lang="en-US"/>
          </a:p>
        </p:txBody>
      </p:sp>
    </p:spTree>
    <p:extLst>
      <p:ext uri="{BB962C8B-B14F-4D97-AF65-F5344CB8AC3E}">
        <p14:creationId xmlns:p14="http://schemas.microsoft.com/office/powerpoint/2010/main" val="1012671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43</a:t>
            </a:fld>
            <a:endParaRPr lang="en-US"/>
          </a:p>
        </p:txBody>
      </p:sp>
    </p:spTree>
    <p:extLst>
      <p:ext uri="{BB962C8B-B14F-4D97-AF65-F5344CB8AC3E}">
        <p14:creationId xmlns:p14="http://schemas.microsoft.com/office/powerpoint/2010/main" val="88342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312666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software component which retrieves the bank balance traverse multiple networking technologies and devices.</a:t>
            </a:r>
          </a:p>
          <a:p>
            <a:pPr marL="171450" indent="-171450">
              <a:buFontTx/>
              <a:buChar char="-"/>
            </a:pPr>
            <a:r>
              <a:rPr lang="en-US" dirty="0"/>
              <a:t>The global internet comprises of different types of network communication channels and devices which transmit millions of messages.</a:t>
            </a:r>
          </a:p>
          <a:p>
            <a:pPr marL="171450" indent="-171450">
              <a:buFontTx/>
              <a:buChar char="-"/>
            </a:pPr>
            <a:r>
              <a:rPr lang="en-US" dirty="0"/>
              <a:t>Two different and very obvious categorization of communication channels is wired and wireless.</a:t>
            </a:r>
          </a:p>
          <a:p>
            <a:pPr marL="628650" lvl="1" indent="-171450">
              <a:buFontTx/>
              <a:buChar char="-"/>
            </a:pPr>
            <a:r>
              <a:rPr lang="en-US" dirty="0"/>
              <a:t>They each have different characteristics and we will look most importantly into speed and range</a:t>
            </a:r>
          </a:p>
          <a:p>
            <a:pPr marL="171450" lvl="0" indent="-171450">
              <a:buFontTx/>
              <a:buChar char="-"/>
            </a:pPr>
            <a:r>
              <a:rPr lang="en-US" dirty="0"/>
              <a:t>For wired, there are LANs and WANs. </a:t>
            </a:r>
          </a:p>
          <a:p>
            <a:pPr marL="628650" lvl="1" indent="-171450">
              <a:buFontTx/>
              <a:buChar char="-"/>
            </a:pPr>
            <a:r>
              <a:rPr lang="en-US" dirty="0"/>
              <a:t>LANs are networks that can connect devices at in a range of 1-2 Kilometers. </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916701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WANs are networks that we basically call Internet.</a:t>
            </a:r>
          </a:p>
          <a:p>
            <a:pPr marL="171450" indent="-171450">
              <a:buFontTx/>
              <a:buChar char="-"/>
            </a:pPr>
            <a:r>
              <a:rPr lang="en-US" dirty="0"/>
              <a:t>These long distance networks are high speed data pipelines connecting cities, countries and continents with fiber optic cables.</a:t>
            </a:r>
          </a:p>
          <a:p>
            <a:pPr marL="171450" indent="-171450">
              <a:buFontTx/>
              <a:buChar char="-"/>
            </a:pPr>
            <a:r>
              <a:rPr lang="en-US" dirty="0"/>
              <a:t>These cables support a networking technology known as wavelength division multiplexing making it possible to transmit up to 171 Gbps over 400 different channels, giving more than 70 terabits per second (</a:t>
            </a:r>
            <a:r>
              <a:rPr lang="en-US" dirty="0" err="1"/>
              <a:t>Tbps</a:t>
            </a:r>
            <a:r>
              <a:rPr lang="en-US" dirty="0"/>
              <a:t>) of total bandwidth for a single fiber link. </a:t>
            </a:r>
          </a:p>
          <a:p>
            <a:pPr marL="171450" indent="-171450">
              <a:buFontTx/>
              <a:buChar char="-"/>
            </a:pPr>
            <a:r>
              <a:rPr lang="en-US" dirty="0"/>
              <a:t>Wavelength Division Multiplexing  allows to communicate bidirectional on a single fiber by using different wavelengths.</a:t>
            </a:r>
          </a:p>
          <a:p>
            <a:pPr marL="171450" indent="-171450">
              <a:buFontTx/>
              <a:buChar char="-"/>
            </a:pPr>
            <a:r>
              <a:rPr lang="en-US" dirty="0"/>
              <a:t>Each cable can comprise of 4 or more strands of fiber, giving a bandwidth of hundreds of </a:t>
            </a:r>
            <a:r>
              <a:rPr lang="en-US" dirty="0" err="1"/>
              <a:t>Tbps</a:t>
            </a:r>
            <a:r>
              <a:rPr lang="en-US" dirty="0"/>
              <a:t> for each cable.</a:t>
            </a:r>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2844094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WANs have higher latency but they also transmit data over hundreds and thousands of kilometers.</a:t>
            </a:r>
          </a:p>
          <a:p>
            <a:pPr marL="171450" indent="-171450">
              <a:buFontTx/>
              <a:buChar char="-"/>
            </a:pPr>
            <a:r>
              <a:rPr lang="en-US" dirty="0"/>
              <a:t>The maximum speed the data can travel in these fiber optic cables is close to speed of light.</a:t>
            </a:r>
          </a:p>
        </p:txBody>
      </p:sp>
      <p:sp>
        <p:nvSpPr>
          <p:cNvPr id="4" name="Slide Number Placeholder 3"/>
          <p:cNvSpPr>
            <a:spLocks noGrp="1"/>
          </p:cNvSpPr>
          <p:nvPr>
            <p:ph type="sldNum" sz="quarter" idx="5"/>
          </p:nvPr>
        </p:nvSpPr>
        <p:spPr/>
        <p:txBody>
          <a:bodyPr/>
          <a:lstStyle/>
          <a:p>
            <a:fld id="{6C01410C-A9AF-3C4F-ACCD-6A8F1AFCAAB6}" type="slidenum">
              <a:rPr lang="en-US" smtClean="0"/>
              <a:t>7</a:t>
            </a:fld>
            <a:endParaRPr lang="en-US"/>
          </a:p>
        </p:txBody>
      </p:sp>
    </p:spTree>
    <p:extLst>
      <p:ext uri="{BB962C8B-B14F-4D97-AF65-F5344CB8AC3E}">
        <p14:creationId xmlns:p14="http://schemas.microsoft.com/office/powerpoint/2010/main" val="87317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Actual time it takes for the data to travel through these cables will be slower as the data needs to pass through routers.</a:t>
            </a:r>
          </a:p>
          <a:p>
            <a:pPr marL="171450" indent="-171450">
              <a:buFontTx/>
              <a:buChar char="-"/>
            </a:pPr>
            <a:r>
              <a:rPr lang="en-US" dirty="0"/>
              <a:t>Routers are responsible to transmit data from source to destination.</a:t>
            </a:r>
          </a:p>
          <a:p>
            <a:pPr marL="171450" indent="-171450">
              <a:buFontTx/>
              <a:buChar char="-"/>
            </a:pPr>
            <a:r>
              <a:rPr lang="en-US" dirty="0"/>
              <a:t>Routers are specialized high speed devices that can handle several hundred Gbps of network traffic.</a:t>
            </a:r>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701741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Wireless technologies have different range and bandwidth characteristics.</a:t>
            </a:r>
          </a:p>
          <a:p>
            <a:pPr marL="171450" indent="-171450">
              <a:buFontTx/>
              <a:buChar char="-"/>
            </a:pPr>
            <a:r>
              <a:rPr lang="en-US" dirty="0" err="1"/>
              <a:t>WiFi</a:t>
            </a:r>
            <a:r>
              <a:rPr lang="en-US" dirty="0"/>
              <a:t> routers (common in our homes and offices) are wireless Ethernet networks and use 802.11 to send and receive data.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802.11ax also known as </a:t>
            </a:r>
            <a:r>
              <a:rPr lang="en-US" dirty="0" err="1"/>
              <a:t>WiFi</a:t>
            </a:r>
            <a:r>
              <a:rPr lang="en-US" dirty="0"/>
              <a:t> 6.</a:t>
            </a:r>
          </a:p>
          <a:p>
            <a:pPr marL="171450" indent="-171450">
              <a:buFontTx/>
              <a:buChar char="-"/>
            </a:pPr>
            <a:r>
              <a:rPr lang="en-US" dirty="0"/>
              <a:t>The most widely used </a:t>
            </a:r>
            <a:r>
              <a:rPr lang="en-US" dirty="0" err="1"/>
              <a:t>WiFi</a:t>
            </a:r>
            <a:r>
              <a:rPr lang="en-US" dirty="0"/>
              <a:t> protocol 802.11ac allows for maximum data rates of up to 5400 Mbps.</a:t>
            </a:r>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245253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5/31/24</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5/31/24</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5/31/24</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5/31/24</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5/31/24</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5/31/24</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5/31/24</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5/31/24</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5/31/24</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5/31/24</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5/31/24</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5/31/24</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5/31/24</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5/31/24</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5/31/24</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5/31/24</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5/31/24</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5/31/24</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5/31/24</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5/31/24</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5/31/24</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5/31/24</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5/31/24</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5/31/24</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ideo" Target="https://www.youtube.com/embed/X7jzXlt6CgE?feature=oembed" TargetMode="External"/><Relationship Id="rId6" Type="http://schemas.openxmlformats.org/officeDocument/2006/relationships/hyperlink" Target="https://www.youtube.com/watch?v=X7jzXlt6CgE" TargetMode="External"/><Relationship Id="rId5" Type="http://schemas.openxmlformats.org/officeDocument/2006/relationships/image" Target="../media/image24.jpeg"/><Relationship Id="rId4" Type="http://schemas.openxmlformats.org/officeDocument/2006/relationships/image" Target="../media/image2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www.satter.org/2008/01/microsoft-mobil.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avelength-division_multiplexing#:~:text=In%20fiber%2Doptic%20communications%2C%20wavelength,%2C%20colors)%20of%20laser%20light."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fontScale="85000" lnSpcReduction="20000"/>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None/>
            </a:pPr>
            <a:endParaRPr lang="en-US" b="1" dirty="0">
              <a:latin typeface="Arial Narrow"/>
              <a:cs typeface="Arial Narrow"/>
            </a:endParaRPr>
          </a:p>
          <a:p>
            <a:pPr algn="ctr" eaLnBrk="1" hangingPunct="1">
              <a:buFont typeface="Arial" charset="0"/>
              <a:buNone/>
            </a:pP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F5BE-E290-CD4D-9E54-0FBDFFA8FDF9}"/>
              </a:ext>
            </a:extLst>
          </p:cNvPr>
          <p:cNvSpPr>
            <a:spLocks noGrp="1"/>
          </p:cNvSpPr>
          <p:nvPr>
            <p:ph type="title"/>
          </p:nvPr>
        </p:nvSpPr>
        <p:spPr/>
        <p:txBody>
          <a:bodyPr/>
          <a:lstStyle/>
          <a:p>
            <a:r>
              <a:rPr lang="en-US" sz="4400" dirty="0"/>
              <a:t>Network Communications Basics</a:t>
            </a:r>
            <a:endParaRPr lang="en-US" dirty="0"/>
          </a:p>
        </p:txBody>
      </p:sp>
      <p:sp>
        <p:nvSpPr>
          <p:cNvPr id="5" name="Content Placeholder 4">
            <a:extLst>
              <a:ext uri="{FF2B5EF4-FFF2-40B4-BE49-F238E27FC236}">
                <a16:creationId xmlns:a16="http://schemas.microsoft.com/office/drawing/2014/main" id="{3E37DCBB-D0BD-F54F-980E-14FEB97D4813}"/>
              </a:ext>
            </a:extLst>
          </p:cNvPr>
          <p:cNvSpPr>
            <a:spLocks noGrp="1"/>
          </p:cNvSpPr>
          <p:nvPr>
            <p:ph idx="1"/>
          </p:nvPr>
        </p:nvSpPr>
        <p:spPr>
          <a:xfrm>
            <a:off x="246527" y="1349829"/>
            <a:ext cx="8540122" cy="4873625"/>
          </a:xfrm>
        </p:spPr>
        <p:txBody>
          <a:bodyPr>
            <a:normAutofit lnSpcReduction="10000"/>
          </a:bodyPr>
          <a:lstStyle/>
          <a:p>
            <a:r>
              <a:rPr lang="en-US" dirty="0"/>
              <a:t>Cellular Networks</a:t>
            </a:r>
          </a:p>
          <a:p>
            <a:pPr lvl="1"/>
            <a:r>
              <a:rPr lang="en-US" sz="2400" dirty="0"/>
              <a:t>Uses radio waves to send data from phones to routers mounted on cell towers, connected by wires to the core</a:t>
            </a:r>
          </a:p>
          <a:p>
            <a:pPr lvl="1"/>
            <a:r>
              <a:rPr lang="en-US" sz="2400" dirty="0"/>
              <a:t>4G LTE is 10 times faster than 3G, </a:t>
            </a:r>
          </a:p>
          <a:p>
            <a:pPr lvl="2"/>
            <a:r>
              <a:rPr lang="en-US" dirty="0"/>
              <a:t>download speeds around 10 Mbps (peak download speeds are nearer 50 Mbps) </a:t>
            </a:r>
          </a:p>
          <a:p>
            <a:pPr lvl="2"/>
            <a:r>
              <a:rPr lang="en-US" dirty="0"/>
              <a:t>upload speeds between 2 and 5 Mbps. </a:t>
            </a:r>
          </a:p>
          <a:p>
            <a:pPr lvl="1"/>
            <a:r>
              <a:rPr lang="en-US" sz="2400" dirty="0"/>
              <a:t>5G cellular networks promise 10x bandwidth improvement over 4G</a:t>
            </a:r>
          </a:p>
          <a:p>
            <a:pPr lvl="2"/>
            <a:r>
              <a:rPr lang="en-US" dirty="0"/>
              <a:t>1-2 millisecond latencies between devices and cell towers, compared with 20-40  20-40 millisecond for 4G. </a:t>
            </a:r>
          </a:p>
          <a:p>
            <a:pPr lvl="2"/>
            <a:r>
              <a:rPr lang="en-US" dirty="0"/>
              <a:t>5G base station range operates at about 500m maximum, compared with 4G range of 10-15kms</a:t>
            </a:r>
          </a:p>
        </p:txBody>
      </p:sp>
      <p:pic>
        <p:nvPicPr>
          <p:cNvPr id="4" name="Picture 3">
            <a:extLst>
              <a:ext uri="{FF2B5EF4-FFF2-40B4-BE49-F238E27FC236}">
                <a16:creationId xmlns:a16="http://schemas.microsoft.com/office/drawing/2014/main" id="{E60D19D5-11FA-DA48-8AD5-6486326CFF52}"/>
              </a:ext>
            </a:extLst>
          </p:cNvPr>
          <p:cNvPicPr>
            <a:picLocks noChangeAspect="1"/>
          </p:cNvPicPr>
          <p:nvPr/>
        </p:nvPicPr>
        <p:blipFill rotWithShape="1">
          <a:blip r:embed="rId3"/>
          <a:srcRect l="14189" r="13341" b="2"/>
          <a:stretch/>
        </p:blipFill>
        <p:spPr>
          <a:xfrm>
            <a:off x="8343670" y="1472872"/>
            <a:ext cx="3601803" cy="3563372"/>
          </a:xfrm>
          <a:prstGeom prst="rect">
            <a:avLst/>
          </a:prstGeom>
        </p:spPr>
      </p:pic>
    </p:spTree>
    <p:extLst>
      <p:ext uri="{BB962C8B-B14F-4D97-AF65-F5344CB8AC3E}">
        <p14:creationId xmlns:p14="http://schemas.microsoft.com/office/powerpoint/2010/main" val="117420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9D8F-D17D-AC49-8599-4A01B6554515}"/>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C744AFCB-5AAD-754C-9C71-9C8A6179DC9E}"/>
              </a:ext>
            </a:extLst>
          </p:cNvPr>
          <p:cNvSpPr>
            <a:spLocks noGrp="1"/>
          </p:cNvSpPr>
          <p:nvPr>
            <p:ph idx="1"/>
          </p:nvPr>
        </p:nvSpPr>
        <p:spPr/>
        <p:txBody>
          <a:bodyPr/>
          <a:lstStyle/>
          <a:p>
            <a:r>
              <a:rPr lang="en-US" dirty="0"/>
              <a:t>The Internet</a:t>
            </a:r>
          </a:p>
        </p:txBody>
      </p:sp>
      <p:pic>
        <p:nvPicPr>
          <p:cNvPr id="4" name="Picture 3">
            <a:extLst>
              <a:ext uri="{FF2B5EF4-FFF2-40B4-BE49-F238E27FC236}">
                <a16:creationId xmlns:a16="http://schemas.microsoft.com/office/drawing/2014/main" id="{8EC8E723-9870-C34C-831E-6FE7B665533A}"/>
              </a:ext>
            </a:extLst>
          </p:cNvPr>
          <p:cNvPicPr>
            <a:picLocks noChangeAspect="1"/>
          </p:cNvPicPr>
          <p:nvPr/>
        </p:nvPicPr>
        <p:blipFill>
          <a:blip r:embed="rId3"/>
          <a:stretch>
            <a:fillRect/>
          </a:stretch>
        </p:blipFill>
        <p:spPr>
          <a:xfrm>
            <a:off x="2225752" y="1717690"/>
            <a:ext cx="7913369" cy="4609537"/>
          </a:xfrm>
          <a:prstGeom prst="rect">
            <a:avLst/>
          </a:prstGeom>
        </p:spPr>
      </p:pic>
    </p:spTree>
    <p:extLst>
      <p:ext uri="{BB962C8B-B14F-4D97-AF65-F5344CB8AC3E}">
        <p14:creationId xmlns:p14="http://schemas.microsoft.com/office/powerpoint/2010/main" val="3421809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67F5-DB13-8E44-93A1-EBED27E4FA80}"/>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4D934BD7-8B37-4942-9D51-278680154B82}"/>
              </a:ext>
            </a:extLst>
          </p:cNvPr>
          <p:cNvSpPr>
            <a:spLocks noGrp="1"/>
          </p:cNvSpPr>
          <p:nvPr>
            <p:ph idx="1"/>
          </p:nvPr>
        </p:nvSpPr>
        <p:spPr/>
        <p:txBody>
          <a:bodyPr/>
          <a:lstStyle/>
          <a:p>
            <a:r>
              <a:rPr lang="en-US" sz="2400" dirty="0"/>
              <a:t>Communications Software</a:t>
            </a:r>
          </a:p>
          <a:p>
            <a:pPr lvl="1"/>
            <a:r>
              <a:rPr lang="en-US" sz="2400" dirty="0"/>
              <a:t>Software systems on the internet communicate using the Internet Protocol suite. </a:t>
            </a:r>
          </a:p>
          <a:p>
            <a:pPr lvl="2"/>
            <a:r>
              <a:rPr lang="en-US" dirty="0"/>
              <a:t>The Internet Protocol suite specifies </a:t>
            </a:r>
          </a:p>
          <a:p>
            <a:pPr lvl="2"/>
            <a:r>
              <a:rPr lang="en-US" dirty="0"/>
              <a:t>Host addressing. </a:t>
            </a:r>
          </a:p>
          <a:p>
            <a:pPr lvl="2"/>
            <a:r>
              <a:rPr lang="en-US" dirty="0"/>
              <a:t>Data transmission formats.</a:t>
            </a:r>
          </a:p>
          <a:p>
            <a:pPr lvl="2"/>
            <a:r>
              <a:rPr lang="en-US" dirty="0"/>
              <a:t>Message routing and delivery characteristics. </a:t>
            </a:r>
          </a:p>
          <a:p>
            <a:pPr lvl="1"/>
            <a:r>
              <a:rPr lang="en-US" sz="2400" dirty="0"/>
              <a:t>Organized in 4 abstract layers</a:t>
            </a:r>
          </a:p>
          <a:p>
            <a:endParaRPr lang="en-US" dirty="0"/>
          </a:p>
        </p:txBody>
      </p:sp>
    </p:spTree>
    <p:extLst>
      <p:ext uri="{BB962C8B-B14F-4D97-AF65-F5344CB8AC3E}">
        <p14:creationId xmlns:p14="http://schemas.microsoft.com/office/powerpoint/2010/main" val="1129935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EF55-CFA6-CB41-BE09-1ADA784711C8}"/>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A33CE7AF-4BF9-CA41-A981-25094AD490B6}"/>
              </a:ext>
            </a:extLst>
          </p:cNvPr>
          <p:cNvSpPr>
            <a:spLocks noGrp="1"/>
          </p:cNvSpPr>
          <p:nvPr>
            <p:ph idx="1"/>
          </p:nvPr>
        </p:nvSpPr>
        <p:spPr/>
        <p:txBody>
          <a:bodyPr/>
          <a:lstStyle/>
          <a:p>
            <a:r>
              <a:rPr lang="en-US" dirty="0"/>
              <a:t>IP Suite Layers</a:t>
            </a:r>
          </a:p>
          <a:p>
            <a:pPr lvl="1"/>
            <a:r>
              <a:rPr lang="en-US" b="1" dirty="0"/>
              <a:t>Data link layer</a:t>
            </a:r>
            <a:r>
              <a:rPr lang="en-US" dirty="0"/>
              <a:t>: specifies communications across a single network segment. Implemented by device drivers and network cards inside nodes</a:t>
            </a:r>
          </a:p>
          <a:p>
            <a:pPr lvl="1"/>
            <a:r>
              <a:rPr lang="en-US" b="1" dirty="0"/>
              <a:t>Internet (IP) layer: </a:t>
            </a:r>
            <a:r>
              <a:rPr lang="en-US" dirty="0"/>
              <a:t>specifies addressing and routing protocols for traffic to traverse the independently managed networks that comprise the internet. </a:t>
            </a:r>
          </a:p>
          <a:p>
            <a:pPr lvl="1"/>
            <a:r>
              <a:rPr lang="en-US" b="1" dirty="0"/>
              <a:t>Transport (TCP, UDP) layer</a:t>
            </a:r>
            <a:r>
              <a:rPr lang="en-US" dirty="0"/>
              <a:t>: specifies protocols for reliable and best-effort host-to-host communications. </a:t>
            </a:r>
          </a:p>
          <a:p>
            <a:pPr lvl="1"/>
            <a:r>
              <a:rPr lang="en-US" b="1" dirty="0"/>
              <a:t>Application layer: </a:t>
            </a:r>
            <a:r>
              <a:rPr lang="en-US" dirty="0"/>
              <a:t>specifies application level protocols such as HTTP and SCP</a:t>
            </a:r>
          </a:p>
          <a:p>
            <a:pPr lvl="1"/>
            <a:endParaRPr lang="en-US" dirty="0"/>
          </a:p>
        </p:txBody>
      </p:sp>
    </p:spTree>
    <p:extLst>
      <p:ext uri="{BB962C8B-B14F-4D97-AF65-F5344CB8AC3E}">
        <p14:creationId xmlns:p14="http://schemas.microsoft.com/office/powerpoint/2010/main" val="322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055D-9776-AA4C-B72D-F844D6DFE96F}"/>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F36A39FD-0984-BD40-B7CB-089087697502}"/>
              </a:ext>
            </a:extLst>
          </p:cNvPr>
          <p:cNvSpPr>
            <a:spLocks noGrp="1"/>
          </p:cNvSpPr>
          <p:nvPr>
            <p:ph idx="1"/>
          </p:nvPr>
        </p:nvSpPr>
        <p:spPr/>
        <p:txBody>
          <a:bodyPr/>
          <a:lstStyle/>
          <a:p>
            <a:r>
              <a:rPr lang="en-US" dirty="0"/>
              <a:t>Internet Protocol (IP)</a:t>
            </a:r>
          </a:p>
          <a:p>
            <a:pPr lvl="1"/>
            <a:r>
              <a:rPr lang="en-US" sz="2400" dirty="0"/>
              <a:t>IP defines </a:t>
            </a:r>
          </a:p>
          <a:p>
            <a:pPr lvl="2"/>
            <a:r>
              <a:rPr lang="en-US" dirty="0"/>
              <a:t>how hosts are assigned addresses on the internet and </a:t>
            </a:r>
          </a:p>
          <a:p>
            <a:pPr lvl="2"/>
            <a:r>
              <a:rPr lang="en-US" dirty="0"/>
              <a:t>how messages transmitted between two hosts who know each other’s addresses. </a:t>
            </a:r>
          </a:p>
          <a:p>
            <a:pPr lvl="1"/>
            <a:r>
              <a:rPr lang="en-US" sz="2400" dirty="0"/>
              <a:t>Every device has its own Internet Protocol (IP) address. </a:t>
            </a:r>
          </a:p>
          <a:p>
            <a:pPr lvl="1"/>
            <a:r>
              <a:rPr lang="en-US" sz="2400" dirty="0"/>
              <a:t>The location of an IP address stored in a directory service known as Domain Naming Service (DNS). </a:t>
            </a:r>
          </a:p>
          <a:p>
            <a:pPr lvl="1"/>
            <a:r>
              <a:rPr lang="en-US" sz="2400" dirty="0"/>
              <a:t>DNS is a widely distributed, hierarchical database</a:t>
            </a:r>
          </a:p>
          <a:p>
            <a:pPr lvl="1"/>
            <a:r>
              <a:rPr lang="en-US" sz="2400" dirty="0"/>
              <a:t>the address book of the internet. </a:t>
            </a:r>
          </a:p>
          <a:p>
            <a:pPr lvl="1"/>
            <a:endParaRPr lang="en-US" dirty="0"/>
          </a:p>
        </p:txBody>
      </p:sp>
    </p:spTree>
    <p:extLst>
      <p:ext uri="{BB962C8B-B14F-4D97-AF65-F5344CB8AC3E}">
        <p14:creationId xmlns:p14="http://schemas.microsoft.com/office/powerpoint/2010/main" val="125873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91E8-FBEB-4F48-8CC4-70CB6CCED417}"/>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6F2874DF-02AC-2149-B6D5-50C9F7CC9372}"/>
              </a:ext>
            </a:extLst>
          </p:cNvPr>
          <p:cNvSpPr>
            <a:spLocks noGrp="1"/>
          </p:cNvSpPr>
          <p:nvPr>
            <p:ph idx="1"/>
          </p:nvPr>
        </p:nvSpPr>
        <p:spPr/>
        <p:txBody>
          <a:bodyPr/>
          <a:lstStyle/>
          <a:p>
            <a:r>
              <a:rPr lang="en-US" dirty="0"/>
              <a:t>DNS Lookup</a:t>
            </a:r>
          </a:p>
        </p:txBody>
      </p:sp>
      <p:pic>
        <p:nvPicPr>
          <p:cNvPr id="4" name="Picture 3">
            <a:extLst>
              <a:ext uri="{FF2B5EF4-FFF2-40B4-BE49-F238E27FC236}">
                <a16:creationId xmlns:a16="http://schemas.microsoft.com/office/drawing/2014/main" id="{48394AB0-0C46-4349-855C-72AF2DB5133D}"/>
              </a:ext>
            </a:extLst>
          </p:cNvPr>
          <p:cNvPicPr>
            <a:picLocks noChangeAspect="1"/>
          </p:cNvPicPr>
          <p:nvPr/>
        </p:nvPicPr>
        <p:blipFill>
          <a:blip r:embed="rId3"/>
          <a:stretch>
            <a:fillRect/>
          </a:stretch>
        </p:blipFill>
        <p:spPr>
          <a:xfrm>
            <a:off x="1556815" y="2131538"/>
            <a:ext cx="8238259" cy="3997637"/>
          </a:xfrm>
          <a:prstGeom prst="rect">
            <a:avLst/>
          </a:prstGeom>
        </p:spPr>
      </p:pic>
    </p:spTree>
    <p:extLst>
      <p:ext uri="{BB962C8B-B14F-4D97-AF65-F5344CB8AC3E}">
        <p14:creationId xmlns:p14="http://schemas.microsoft.com/office/powerpoint/2010/main" val="212996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9CD6-9124-7B46-B7DA-19AB4F1D4034}"/>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AD1DAFAB-CA5E-E049-9E49-D81863EC4617}"/>
              </a:ext>
            </a:extLst>
          </p:cNvPr>
          <p:cNvSpPr>
            <a:spLocks noGrp="1"/>
          </p:cNvSpPr>
          <p:nvPr>
            <p:ph idx="1"/>
          </p:nvPr>
        </p:nvSpPr>
        <p:spPr/>
        <p:txBody>
          <a:bodyPr/>
          <a:lstStyle/>
          <a:p>
            <a:r>
              <a:rPr lang="en-US" dirty="0"/>
              <a:t>IP Message Delivery</a:t>
            </a:r>
          </a:p>
          <a:p>
            <a:pPr lvl="1"/>
            <a:r>
              <a:rPr lang="en-US" sz="2400" dirty="0"/>
              <a:t>IP delivers data from the source to destination host based on the IP addresses in the packet headers. </a:t>
            </a:r>
          </a:p>
          <a:p>
            <a:pPr lvl="1"/>
            <a:r>
              <a:rPr lang="en-US" sz="2400" dirty="0"/>
              <a:t>IP packet structure </a:t>
            </a:r>
          </a:p>
          <a:p>
            <a:pPr lvl="2"/>
            <a:r>
              <a:rPr lang="en-US" dirty="0"/>
              <a:t>data to be delivered</a:t>
            </a:r>
          </a:p>
          <a:p>
            <a:pPr lvl="2"/>
            <a:r>
              <a:rPr lang="en-US" dirty="0"/>
              <a:t>header data including source and destination IP addresses. </a:t>
            </a:r>
          </a:p>
          <a:p>
            <a:pPr lvl="1"/>
            <a:r>
              <a:rPr lang="en-US" sz="2400" dirty="0"/>
              <a:t>Data sent by an application is broken up into packets which are independently transmitted across the Internet. </a:t>
            </a:r>
          </a:p>
          <a:p>
            <a:pPr lvl="1"/>
            <a:endParaRPr lang="en-US" dirty="0"/>
          </a:p>
        </p:txBody>
      </p:sp>
    </p:spTree>
    <p:extLst>
      <p:ext uri="{BB962C8B-B14F-4D97-AF65-F5344CB8AC3E}">
        <p14:creationId xmlns:p14="http://schemas.microsoft.com/office/powerpoint/2010/main" val="2832441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6250-D98E-CF41-AE40-B768A2D88BE6}"/>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5F39FBD9-E7C7-FB43-A18C-AB5BF1EECD86}"/>
              </a:ext>
            </a:extLst>
          </p:cNvPr>
          <p:cNvSpPr>
            <a:spLocks noGrp="1"/>
          </p:cNvSpPr>
          <p:nvPr>
            <p:ph idx="1"/>
          </p:nvPr>
        </p:nvSpPr>
        <p:spPr/>
        <p:txBody>
          <a:bodyPr/>
          <a:lstStyle/>
          <a:p>
            <a:r>
              <a:rPr lang="en-US" dirty="0"/>
              <a:t>IP Packet Switching</a:t>
            </a:r>
          </a:p>
          <a:p>
            <a:pPr lvl="1"/>
            <a:r>
              <a:rPr lang="en-US" sz="2400" dirty="0"/>
              <a:t>IP is a best-effort delivery protocol. Doesn’t recover from transmission errors such as:</a:t>
            </a:r>
          </a:p>
          <a:p>
            <a:pPr lvl="2"/>
            <a:r>
              <a:rPr lang="en-US" dirty="0"/>
              <a:t>Data corruption</a:t>
            </a:r>
          </a:p>
          <a:p>
            <a:pPr lvl="2"/>
            <a:r>
              <a:rPr lang="en-US" dirty="0"/>
              <a:t>Packet loss</a:t>
            </a:r>
          </a:p>
          <a:p>
            <a:pPr lvl="2"/>
            <a:r>
              <a:rPr lang="en-US" dirty="0"/>
              <a:t>Duplication</a:t>
            </a:r>
          </a:p>
          <a:p>
            <a:pPr lvl="1"/>
            <a:r>
              <a:rPr lang="en-US" sz="2400" dirty="0"/>
              <a:t>Every packet is routed from source to destination independently</a:t>
            </a:r>
          </a:p>
          <a:p>
            <a:pPr lvl="2"/>
            <a:r>
              <a:rPr lang="en-US" dirty="0"/>
              <a:t>Results in out-of-order delivery to the receiver</a:t>
            </a:r>
          </a:p>
          <a:p>
            <a:pPr lvl="2"/>
            <a:r>
              <a:rPr lang="en-US" dirty="0"/>
              <a:t>Allows network to dynamically respond to conditions such as link failure and congestion</a:t>
            </a:r>
          </a:p>
          <a:p>
            <a:pPr lvl="1"/>
            <a:r>
              <a:rPr lang="en-US" sz="2400" dirty="0"/>
              <a:t>Hence IP is unreliable.</a:t>
            </a:r>
          </a:p>
        </p:txBody>
      </p:sp>
    </p:spTree>
    <p:extLst>
      <p:ext uri="{BB962C8B-B14F-4D97-AF65-F5344CB8AC3E}">
        <p14:creationId xmlns:p14="http://schemas.microsoft.com/office/powerpoint/2010/main" val="307286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7DA1-F12E-F04A-AC72-9ADA01F9ACD1}"/>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6C5B0E51-D65A-8F43-963C-6187116A4989}"/>
              </a:ext>
            </a:extLst>
          </p:cNvPr>
          <p:cNvSpPr>
            <a:spLocks noGrp="1"/>
          </p:cNvSpPr>
          <p:nvPr>
            <p:ph idx="1"/>
          </p:nvPr>
        </p:nvSpPr>
        <p:spPr/>
        <p:txBody>
          <a:bodyPr/>
          <a:lstStyle/>
          <a:p>
            <a:r>
              <a:rPr lang="en-US" dirty="0"/>
              <a:t>Transmission Control Protocol (TCP)</a:t>
            </a:r>
          </a:p>
          <a:p>
            <a:pPr lvl="1"/>
            <a:r>
              <a:rPr lang="en-US" sz="2400" dirty="0"/>
              <a:t>Application communications is achieved using Transmission Control Protocol (TCP) or User Datagram Protocol (UDP), </a:t>
            </a:r>
          </a:p>
          <a:p>
            <a:pPr lvl="2"/>
            <a:r>
              <a:rPr lang="en-US" dirty="0"/>
              <a:t>standard transport protocols for the IP network stack. </a:t>
            </a:r>
          </a:p>
          <a:p>
            <a:pPr lvl="1"/>
            <a:r>
              <a:rPr lang="en-US" sz="2400" dirty="0"/>
              <a:t>APIs for both TCP and UDP are widely available in mainstream programming languages </a:t>
            </a:r>
          </a:p>
          <a:p>
            <a:pPr lvl="1"/>
            <a:r>
              <a:rPr lang="en-US" sz="2400" dirty="0"/>
              <a:t>Use of these APIs not common as higher-level programming abstractions and protocols hide the details from most applications. </a:t>
            </a:r>
          </a:p>
          <a:p>
            <a:pPr lvl="2"/>
            <a:r>
              <a:rPr lang="en-US" dirty="0"/>
              <a:t>HTTP</a:t>
            </a:r>
          </a:p>
          <a:p>
            <a:pPr lvl="2"/>
            <a:r>
              <a:rPr lang="en-US" dirty="0" err="1"/>
              <a:t>WebSockets</a:t>
            </a:r>
            <a:r>
              <a:rPr lang="en-US" dirty="0"/>
              <a:t> etc.</a:t>
            </a:r>
          </a:p>
        </p:txBody>
      </p:sp>
    </p:spTree>
    <p:extLst>
      <p:ext uri="{BB962C8B-B14F-4D97-AF65-F5344CB8AC3E}">
        <p14:creationId xmlns:p14="http://schemas.microsoft.com/office/powerpoint/2010/main" val="74727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80C7-07CC-BB4B-B946-AC1DBD09BF80}"/>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5A8DDE8E-5173-2848-AB77-5640F5CD4CE5}"/>
              </a:ext>
            </a:extLst>
          </p:cNvPr>
          <p:cNvSpPr>
            <a:spLocks noGrp="1"/>
          </p:cNvSpPr>
          <p:nvPr>
            <p:ph idx="1"/>
          </p:nvPr>
        </p:nvSpPr>
        <p:spPr>
          <a:xfrm>
            <a:off x="246527" y="1349829"/>
            <a:ext cx="7793888" cy="4873625"/>
          </a:xfrm>
        </p:spPr>
        <p:txBody>
          <a:bodyPr>
            <a:normAutofit fontScale="77500" lnSpcReduction="20000"/>
          </a:bodyPr>
          <a:lstStyle/>
          <a:p>
            <a:r>
              <a:rPr lang="en-US" dirty="0"/>
              <a:t>Transmission Control Protocol</a:t>
            </a:r>
          </a:p>
          <a:p>
            <a:pPr lvl="1"/>
            <a:r>
              <a:rPr lang="en-US" sz="3000" dirty="0"/>
              <a:t>TCP is: </a:t>
            </a:r>
          </a:p>
          <a:p>
            <a:pPr lvl="2"/>
            <a:r>
              <a:rPr lang="en-US" sz="3000" dirty="0"/>
              <a:t>connection-oriented</a:t>
            </a:r>
          </a:p>
          <a:p>
            <a:pPr lvl="2"/>
            <a:r>
              <a:rPr lang="en-US" sz="3000" dirty="0"/>
              <a:t>stream-oriented</a:t>
            </a:r>
          </a:p>
          <a:p>
            <a:pPr lvl="2"/>
            <a:r>
              <a:rPr lang="en-US" sz="3000" dirty="0"/>
              <a:t>reliable</a:t>
            </a:r>
          </a:p>
          <a:p>
            <a:pPr lvl="1"/>
            <a:r>
              <a:rPr lang="en-US" sz="3000" dirty="0"/>
              <a:t>Uses a 3-step handshake to establish a two way connection between client and server </a:t>
            </a:r>
          </a:p>
          <a:p>
            <a:pPr lvl="1"/>
            <a:r>
              <a:rPr lang="en-US" sz="3000" dirty="0"/>
              <a:t>Data stream broken up into network packets for transmission</a:t>
            </a:r>
          </a:p>
          <a:p>
            <a:pPr lvl="1"/>
            <a:r>
              <a:rPr lang="en-US" sz="3000" dirty="0"/>
              <a:t>Each packet has source and destination address, used by the IP protocol to route the messages across the network. </a:t>
            </a:r>
          </a:p>
          <a:p>
            <a:pPr lvl="1"/>
            <a:r>
              <a:rPr lang="en-US" sz="3000" dirty="0"/>
              <a:t>Uses a sequence number so server can reassemble packets into a stream that is identical to the order they were sent.</a:t>
            </a:r>
          </a:p>
          <a:p>
            <a:pPr lvl="1"/>
            <a:r>
              <a:rPr lang="en-US" sz="3000" dirty="0"/>
              <a:t>Connection stays open until closed by client</a:t>
            </a:r>
          </a:p>
          <a:p>
            <a:pPr lvl="1"/>
            <a:endParaRPr lang="en-US" dirty="0"/>
          </a:p>
        </p:txBody>
      </p:sp>
      <p:pic>
        <p:nvPicPr>
          <p:cNvPr id="4" name="Picture 3">
            <a:extLst>
              <a:ext uri="{FF2B5EF4-FFF2-40B4-BE49-F238E27FC236}">
                <a16:creationId xmlns:a16="http://schemas.microsoft.com/office/drawing/2014/main" id="{7FDF60A6-B986-AB41-A377-C7D2A4E59275}"/>
              </a:ext>
            </a:extLst>
          </p:cNvPr>
          <p:cNvPicPr>
            <a:picLocks noChangeAspect="1"/>
          </p:cNvPicPr>
          <p:nvPr/>
        </p:nvPicPr>
        <p:blipFill>
          <a:blip r:embed="rId3"/>
          <a:stretch>
            <a:fillRect/>
          </a:stretch>
        </p:blipFill>
        <p:spPr>
          <a:xfrm>
            <a:off x="8040415" y="1752454"/>
            <a:ext cx="3566469" cy="3353091"/>
          </a:xfrm>
          <a:prstGeom prst="rect">
            <a:avLst/>
          </a:prstGeom>
        </p:spPr>
      </p:pic>
    </p:spTree>
    <p:extLst>
      <p:ext uri="{BB962C8B-B14F-4D97-AF65-F5344CB8AC3E}">
        <p14:creationId xmlns:p14="http://schemas.microsoft.com/office/powerpoint/2010/main" val="314356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dirty="0"/>
              <a:t>Week 4 – Distributed Systems Fundamentals</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Network Communications Basics</a:t>
            </a:r>
          </a:p>
          <a:p>
            <a:pPr lvl="1"/>
            <a:r>
              <a:rPr lang="en-US" sz="2400" dirty="0"/>
              <a:t>Remote Procedure Calls</a:t>
            </a:r>
          </a:p>
          <a:p>
            <a:pPr lvl="1"/>
            <a:r>
              <a:rPr lang="en-US" sz="2400" dirty="0"/>
              <a:t>Distributed Coordination</a:t>
            </a:r>
          </a:p>
          <a:p>
            <a:pPr lvl="1"/>
            <a:r>
              <a:rPr lang="en-US" sz="2400" dirty="0"/>
              <a:t>Time in distributed systems</a:t>
            </a:r>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EF54-7B33-F14A-B0A3-30115916EE70}"/>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32A57125-4FAD-7443-AB18-0B22FFC3BE2A}"/>
              </a:ext>
            </a:extLst>
          </p:cNvPr>
          <p:cNvSpPr>
            <a:spLocks noGrp="1"/>
          </p:cNvSpPr>
          <p:nvPr>
            <p:ph idx="1"/>
          </p:nvPr>
        </p:nvSpPr>
        <p:spPr/>
        <p:txBody>
          <a:bodyPr/>
          <a:lstStyle/>
          <a:p>
            <a:r>
              <a:rPr lang="en-US" dirty="0"/>
              <a:t>Transmission Control Protocol</a:t>
            </a:r>
          </a:p>
          <a:p>
            <a:pPr lvl="1"/>
            <a:r>
              <a:rPr lang="en-US" sz="2400" dirty="0"/>
              <a:t>TCP uses a cumulative acknowledgement mechanism for reliable delivery. </a:t>
            </a:r>
          </a:p>
          <a:p>
            <a:pPr lvl="2"/>
            <a:r>
              <a:rPr lang="en-US" dirty="0"/>
              <a:t>Receiver periodically sends an acknowledgement packet that contains the highest sequence number of received packets. </a:t>
            </a:r>
          </a:p>
          <a:p>
            <a:pPr lvl="2"/>
            <a:r>
              <a:rPr lang="en-US" dirty="0"/>
              <a:t>Implicitly acknowledges all packets sent with a lower sequence number. </a:t>
            </a:r>
          </a:p>
          <a:p>
            <a:pPr lvl="2"/>
            <a:r>
              <a:rPr lang="en-US" dirty="0"/>
              <a:t>If a sender doesn’t receive an acknowledgement within a timeout period, the packet is resent </a:t>
            </a:r>
            <a:r>
              <a:rPr lang="en-US" dirty="0">
                <a:sym typeface="Wingdings" panose="05000000000000000000" pitchFamily="2" charset="2"/>
              </a:rPr>
              <a:t> can lead to duplicates</a:t>
            </a:r>
            <a:endParaRPr lang="en-US" dirty="0"/>
          </a:p>
          <a:p>
            <a:pPr lvl="1"/>
            <a:r>
              <a:rPr lang="en-US" sz="2400" dirty="0"/>
              <a:t>TCP has many other features, e.g.</a:t>
            </a:r>
          </a:p>
          <a:p>
            <a:pPr lvl="2"/>
            <a:r>
              <a:rPr lang="en-US" dirty="0"/>
              <a:t>checksums to check packet integrity</a:t>
            </a:r>
          </a:p>
          <a:p>
            <a:pPr lvl="2"/>
            <a:r>
              <a:rPr lang="en-US" dirty="0"/>
              <a:t>dynamic flow control </a:t>
            </a:r>
          </a:p>
          <a:p>
            <a:pPr lvl="1"/>
            <a:r>
              <a:rPr lang="en-US" sz="2400" dirty="0"/>
              <a:t>TCP a relatively heavyweight protocol that trades off reliable over efficiency</a:t>
            </a:r>
          </a:p>
          <a:p>
            <a:pPr lvl="1"/>
            <a:endParaRPr lang="en-US" dirty="0"/>
          </a:p>
        </p:txBody>
      </p:sp>
    </p:spTree>
    <p:extLst>
      <p:ext uri="{BB962C8B-B14F-4D97-AF65-F5344CB8AC3E}">
        <p14:creationId xmlns:p14="http://schemas.microsoft.com/office/powerpoint/2010/main" val="129663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1BBD-B1EA-F443-9892-2054F7A3C638}"/>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F42D6E9F-DFB7-D644-B037-496556D0AACD}"/>
              </a:ext>
            </a:extLst>
          </p:cNvPr>
          <p:cNvSpPr>
            <a:spLocks noGrp="1"/>
          </p:cNvSpPr>
          <p:nvPr>
            <p:ph idx="1"/>
          </p:nvPr>
        </p:nvSpPr>
        <p:spPr/>
        <p:txBody>
          <a:bodyPr/>
          <a:lstStyle/>
          <a:p>
            <a:r>
              <a:rPr lang="en-US" dirty="0"/>
              <a:t>User Datagram Protocol (UDP)</a:t>
            </a:r>
          </a:p>
          <a:p>
            <a:pPr lvl="1"/>
            <a:r>
              <a:rPr lang="en-US" sz="2400" dirty="0"/>
              <a:t>Simple connectionless, unreliable protocol</a:t>
            </a:r>
          </a:p>
          <a:p>
            <a:pPr lvl="1"/>
            <a:r>
              <a:rPr lang="en-US" sz="2400" dirty="0"/>
              <a:t>No guarantee of (in order) delivery</a:t>
            </a:r>
          </a:p>
          <a:p>
            <a:pPr lvl="2"/>
            <a:r>
              <a:rPr lang="en-US" dirty="0"/>
              <a:t>No acknowledgements from server</a:t>
            </a:r>
          </a:p>
          <a:p>
            <a:pPr lvl="1"/>
            <a:r>
              <a:rPr lang="en-US" sz="2400" dirty="0"/>
              <a:t>Exposes the user's program to any unreliability of the underlying network. </a:t>
            </a:r>
          </a:p>
          <a:p>
            <a:pPr lvl="2"/>
            <a:r>
              <a:rPr lang="en-US" dirty="0"/>
              <a:t>Thin layer on top of the underlying IP protocol</a:t>
            </a:r>
          </a:p>
          <a:p>
            <a:pPr lvl="2"/>
            <a:r>
              <a:rPr lang="en-US" dirty="0"/>
              <a:t>trades off raw performance over reliability. </a:t>
            </a:r>
          </a:p>
          <a:p>
            <a:pPr lvl="1"/>
            <a:r>
              <a:rPr lang="en-US" sz="2400" dirty="0"/>
              <a:t>streaming audio, movies, video conferencing and gaming, are all UDP-appropriate applications</a:t>
            </a:r>
          </a:p>
          <a:p>
            <a:pPr lvl="1"/>
            <a:endParaRPr lang="en-US" dirty="0"/>
          </a:p>
        </p:txBody>
      </p:sp>
    </p:spTree>
    <p:extLst>
      <p:ext uri="{BB962C8B-B14F-4D97-AF65-F5344CB8AC3E}">
        <p14:creationId xmlns:p14="http://schemas.microsoft.com/office/powerpoint/2010/main" val="1795390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CF5C-A23B-8D4B-9451-4FE318398437}"/>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50084914-358E-654B-BC5F-94D76D2CD020}"/>
              </a:ext>
            </a:extLst>
          </p:cNvPr>
          <p:cNvSpPr>
            <a:spLocks noGrp="1"/>
          </p:cNvSpPr>
          <p:nvPr>
            <p:ph idx="1"/>
          </p:nvPr>
        </p:nvSpPr>
        <p:spPr/>
        <p:txBody>
          <a:bodyPr/>
          <a:lstStyle/>
          <a:p>
            <a:r>
              <a:rPr lang="en-US" dirty="0"/>
              <a:t>Comparison</a:t>
            </a:r>
          </a:p>
        </p:txBody>
      </p:sp>
      <p:pic>
        <p:nvPicPr>
          <p:cNvPr id="4" name="Picture 3" descr="A screenshot of a cell phone&#10;&#10;Description automatically generated">
            <a:extLst>
              <a:ext uri="{FF2B5EF4-FFF2-40B4-BE49-F238E27FC236}">
                <a16:creationId xmlns:a16="http://schemas.microsoft.com/office/drawing/2014/main" id="{4D7CF54D-43DA-8E4C-81DE-53AE3FFD0B68}"/>
              </a:ext>
            </a:extLst>
          </p:cNvPr>
          <p:cNvPicPr>
            <a:picLocks noChangeAspect="1"/>
          </p:cNvPicPr>
          <p:nvPr/>
        </p:nvPicPr>
        <p:blipFill rotWithShape="1">
          <a:blip r:embed="rId3"/>
          <a:srcRect r="2" b="4747"/>
          <a:stretch/>
        </p:blipFill>
        <p:spPr>
          <a:xfrm>
            <a:off x="2392680" y="2107180"/>
            <a:ext cx="7406640" cy="3721608"/>
          </a:xfrm>
          <a:prstGeom prst="rect">
            <a:avLst/>
          </a:prstGeom>
          <a:effectLst/>
        </p:spPr>
      </p:pic>
    </p:spTree>
    <p:extLst>
      <p:ext uri="{BB962C8B-B14F-4D97-AF65-F5344CB8AC3E}">
        <p14:creationId xmlns:p14="http://schemas.microsoft.com/office/powerpoint/2010/main" val="4256703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A168-265C-1F4E-AA13-BD73A98A1F40}"/>
              </a:ext>
            </a:extLst>
          </p:cNvPr>
          <p:cNvSpPr>
            <a:spLocks noGrp="1"/>
          </p:cNvSpPr>
          <p:nvPr>
            <p:ph type="title"/>
          </p:nvPr>
        </p:nvSpPr>
        <p:spPr/>
        <p:txBody>
          <a:bodyPr/>
          <a:lstStyle/>
          <a:p>
            <a:r>
              <a:rPr lang="en-US" dirty="0"/>
              <a:t>Remote Method Invocation</a:t>
            </a:r>
          </a:p>
        </p:txBody>
      </p:sp>
      <p:sp>
        <p:nvSpPr>
          <p:cNvPr id="3" name="Content Placeholder 2">
            <a:extLst>
              <a:ext uri="{FF2B5EF4-FFF2-40B4-BE49-F238E27FC236}">
                <a16:creationId xmlns:a16="http://schemas.microsoft.com/office/drawing/2014/main" id="{8E480445-E8DF-6941-9D0F-436CF6B2EFEE}"/>
              </a:ext>
            </a:extLst>
          </p:cNvPr>
          <p:cNvSpPr>
            <a:spLocks noGrp="1"/>
          </p:cNvSpPr>
          <p:nvPr>
            <p:ph idx="1"/>
          </p:nvPr>
        </p:nvSpPr>
        <p:spPr/>
        <p:txBody>
          <a:bodyPr/>
          <a:lstStyle/>
          <a:p>
            <a:r>
              <a:rPr lang="en-US" dirty="0"/>
              <a:t>Distributed Communications</a:t>
            </a:r>
          </a:p>
          <a:p>
            <a:pPr lvl="1"/>
            <a:r>
              <a:rPr lang="en-US" sz="2400" dirty="0"/>
              <a:t>TCP sockets create a connection between a client and server which exchange data over that connection. </a:t>
            </a:r>
          </a:p>
          <a:p>
            <a:pPr lvl="1"/>
            <a:r>
              <a:rPr lang="en-US" sz="2400" dirty="0"/>
              <a:t>Client might request a balance for their checking account</a:t>
            </a:r>
          </a:p>
          <a:p>
            <a:pPr lvl="2">
              <a:buFont typeface="Wingdings" panose="05000000000000000000" pitchFamily="2" charset="2"/>
              <a:buChar char="Ø"/>
            </a:pPr>
            <a:r>
              <a:rPr lang="en-US" dirty="0"/>
              <a:t> {“balance”, “000169990”}</a:t>
            </a:r>
          </a:p>
          <a:p>
            <a:pPr lvl="1"/>
            <a:r>
              <a:rPr lang="en-US" sz="2400" dirty="0"/>
              <a:t>Server responds with account number and current balance</a:t>
            </a:r>
          </a:p>
          <a:p>
            <a:pPr lvl="2">
              <a:buFont typeface="Wingdings" panose="05000000000000000000" pitchFamily="2" charset="2"/>
              <a:buChar char="Ø"/>
            </a:pPr>
            <a:r>
              <a:rPr lang="en-US" dirty="0"/>
              <a:t>{“000169990”, “220.77”}</a:t>
            </a:r>
          </a:p>
        </p:txBody>
      </p:sp>
    </p:spTree>
    <p:extLst>
      <p:ext uri="{BB962C8B-B14F-4D97-AF65-F5344CB8AC3E}">
        <p14:creationId xmlns:p14="http://schemas.microsoft.com/office/powerpoint/2010/main" val="468724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C007-C910-804F-8911-308AA8954147}"/>
              </a:ext>
            </a:extLst>
          </p:cNvPr>
          <p:cNvSpPr>
            <a:spLocks noGrp="1"/>
          </p:cNvSpPr>
          <p:nvPr>
            <p:ph type="title"/>
          </p:nvPr>
        </p:nvSpPr>
        <p:spPr/>
        <p:txBody>
          <a:bodyPr/>
          <a:lstStyle/>
          <a:p>
            <a:r>
              <a:rPr lang="en-US" dirty="0"/>
              <a:t>Remote Method Invocation</a:t>
            </a:r>
          </a:p>
        </p:txBody>
      </p:sp>
      <p:sp>
        <p:nvSpPr>
          <p:cNvPr id="3" name="Content Placeholder 2">
            <a:extLst>
              <a:ext uri="{FF2B5EF4-FFF2-40B4-BE49-F238E27FC236}">
                <a16:creationId xmlns:a16="http://schemas.microsoft.com/office/drawing/2014/main" id="{ED3F15CF-945C-8B43-8CD4-8B38265ECFD3}"/>
              </a:ext>
            </a:extLst>
          </p:cNvPr>
          <p:cNvSpPr>
            <a:spLocks noGrp="1"/>
          </p:cNvSpPr>
          <p:nvPr>
            <p:ph idx="1"/>
          </p:nvPr>
        </p:nvSpPr>
        <p:spPr/>
        <p:txBody>
          <a:bodyPr>
            <a:normAutofit/>
          </a:bodyPr>
          <a:lstStyle/>
          <a:p>
            <a:r>
              <a:rPr lang="en-US" dirty="0"/>
              <a:t>Application Protocol</a:t>
            </a:r>
          </a:p>
          <a:p>
            <a:pPr lvl="1"/>
            <a:r>
              <a:rPr lang="en-US" sz="2400" dirty="0"/>
              <a:t>Server will support many operations, e.g.: </a:t>
            </a:r>
          </a:p>
          <a:p>
            <a:pPr lvl="1"/>
            <a:r>
              <a:rPr lang="en-US" sz="2400" dirty="0"/>
              <a:t> “login”, “transfer”, “address”, “statement”, “transactions”, etc. </a:t>
            </a:r>
          </a:p>
          <a:p>
            <a:pPr lvl="1"/>
            <a:r>
              <a:rPr lang="en-US" sz="2400" dirty="0"/>
              <a:t>Each operation has a payload that the server processes to fulfill the client’s request. </a:t>
            </a:r>
          </a:p>
          <a:p>
            <a:pPr lvl="1"/>
            <a:r>
              <a:rPr lang="en-US" sz="2400" dirty="0"/>
              <a:t>We are defining an </a:t>
            </a:r>
            <a:r>
              <a:rPr lang="en-US" sz="2400" b="1" dirty="0"/>
              <a:t>application specific protocol</a:t>
            </a:r>
            <a:r>
              <a:rPr lang="en-US" sz="2400" dirty="0"/>
              <a:t>. </a:t>
            </a:r>
          </a:p>
          <a:p>
            <a:r>
              <a:rPr lang="en-US" sz="2800" dirty="0"/>
              <a:t>Application Protocol Interface (API)</a:t>
            </a:r>
          </a:p>
          <a:p>
            <a:pPr lvl="1">
              <a:spcAft>
                <a:spcPts val="600"/>
              </a:spcAft>
            </a:pPr>
            <a:r>
              <a:rPr lang="en-US" sz="1700" dirty="0"/>
              <a:t>// Simple </a:t>
            </a:r>
            <a:r>
              <a:rPr lang="en-US" sz="1700" dirty="0" err="1"/>
              <a:t>mybank.com</a:t>
            </a:r>
            <a:r>
              <a:rPr lang="en-US" sz="1700" dirty="0"/>
              <a:t> server interface</a:t>
            </a:r>
          </a:p>
          <a:p>
            <a:pPr lvl="1">
              <a:spcAft>
                <a:spcPts val="600"/>
              </a:spcAft>
            </a:pPr>
            <a:r>
              <a:rPr lang="en-US" sz="1700" dirty="0"/>
              <a:t>public interface </a:t>
            </a:r>
            <a:r>
              <a:rPr lang="en-US" sz="1700" dirty="0" err="1"/>
              <a:t>MyBank</a:t>
            </a:r>
            <a:r>
              <a:rPr lang="en-US" sz="1700" dirty="0"/>
              <a:t> {</a:t>
            </a:r>
          </a:p>
          <a:p>
            <a:pPr lvl="1">
              <a:spcAft>
                <a:spcPts val="600"/>
              </a:spcAft>
            </a:pPr>
            <a:r>
              <a:rPr lang="en-US" sz="1700" dirty="0"/>
              <a:t>	  public float balance  (String </a:t>
            </a:r>
            <a:r>
              <a:rPr lang="en-US" sz="1700" dirty="0" err="1"/>
              <a:t>accNo</a:t>
            </a:r>
            <a:r>
              <a:rPr lang="en-US" sz="1700" dirty="0"/>
              <a:t>);</a:t>
            </a:r>
          </a:p>
          <a:p>
            <a:pPr lvl="1">
              <a:spcAft>
                <a:spcPts val="600"/>
              </a:spcAft>
            </a:pPr>
            <a:r>
              <a:rPr lang="en-US" sz="1700" dirty="0"/>
              <a:t>	  public </a:t>
            </a:r>
            <a:r>
              <a:rPr lang="en-US" sz="1700" dirty="0" err="1"/>
              <a:t>boolean</a:t>
            </a:r>
            <a:r>
              <a:rPr lang="en-US" sz="1700" dirty="0"/>
              <a:t>  statement(String month) ;</a:t>
            </a:r>
          </a:p>
          <a:p>
            <a:pPr lvl="1">
              <a:spcAft>
                <a:spcPts val="600"/>
              </a:spcAft>
            </a:pPr>
            <a:r>
              <a:rPr lang="en-US" sz="1700" dirty="0"/>
              <a:t>	  // other operations</a:t>
            </a:r>
          </a:p>
          <a:p>
            <a:pPr lvl="1">
              <a:spcAft>
                <a:spcPts val="600"/>
              </a:spcAft>
            </a:pPr>
            <a:r>
              <a:rPr lang="en-US" sz="1700" dirty="0"/>
              <a:t>}</a:t>
            </a:r>
          </a:p>
          <a:p>
            <a:pPr lvl="1"/>
            <a:endParaRPr lang="en-US" sz="2400" dirty="0"/>
          </a:p>
          <a:p>
            <a:pPr lvl="1"/>
            <a:endParaRPr lang="en-US" dirty="0"/>
          </a:p>
        </p:txBody>
      </p:sp>
    </p:spTree>
    <p:extLst>
      <p:ext uri="{BB962C8B-B14F-4D97-AF65-F5344CB8AC3E}">
        <p14:creationId xmlns:p14="http://schemas.microsoft.com/office/powerpoint/2010/main" val="1712768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BBB9-4F52-F240-AA20-32DEF34C4A5E}"/>
              </a:ext>
            </a:extLst>
          </p:cNvPr>
          <p:cNvSpPr>
            <a:spLocks noGrp="1"/>
          </p:cNvSpPr>
          <p:nvPr>
            <p:ph type="title"/>
          </p:nvPr>
        </p:nvSpPr>
        <p:spPr/>
        <p:txBody>
          <a:bodyPr/>
          <a:lstStyle/>
          <a:p>
            <a:r>
              <a:rPr lang="en-US" dirty="0"/>
              <a:t>Remote Method Invocation (RMI)</a:t>
            </a:r>
          </a:p>
        </p:txBody>
      </p:sp>
      <p:sp>
        <p:nvSpPr>
          <p:cNvPr id="3" name="Content Placeholder 2">
            <a:extLst>
              <a:ext uri="{FF2B5EF4-FFF2-40B4-BE49-F238E27FC236}">
                <a16:creationId xmlns:a16="http://schemas.microsoft.com/office/drawing/2014/main" id="{65BB1AF5-FA5D-CB45-85AA-D33EE23AFAE6}"/>
              </a:ext>
            </a:extLst>
          </p:cNvPr>
          <p:cNvSpPr>
            <a:spLocks noGrp="1"/>
          </p:cNvSpPr>
          <p:nvPr>
            <p:ph idx="1"/>
          </p:nvPr>
        </p:nvSpPr>
        <p:spPr/>
        <p:txBody>
          <a:bodyPr/>
          <a:lstStyle/>
          <a:p>
            <a:r>
              <a:rPr lang="en-US" dirty="0"/>
              <a:t>Also known as Remote Procedure Call (RPC)</a:t>
            </a:r>
          </a:p>
        </p:txBody>
      </p:sp>
      <p:pic>
        <p:nvPicPr>
          <p:cNvPr id="5" name="Picture 4">
            <a:extLst>
              <a:ext uri="{FF2B5EF4-FFF2-40B4-BE49-F238E27FC236}">
                <a16:creationId xmlns:a16="http://schemas.microsoft.com/office/drawing/2014/main" id="{0A33BA68-20A5-894D-9E8D-B2410529D50B}"/>
              </a:ext>
            </a:extLst>
          </p:cNvPr>
          <p:cNvPicPr>
            <a:picLocks noChangeAspect="1"/>
          </p:cNvPicPr>
          <p:nvPr/>
        </p:nvPicPr>
        <p:blipFill>
          <a:blip r:embed="rId3"/>
          <a:stretch>
            <a:fillRect/>
          </a:stretch>
        </p:blipFill>
        <p:spPr>
          <a:xfrm>
            <a:off x="2117908" y="2078665"/>
            <a:ext cx="7924800" cy="4356100"/>
          </a:xfrm>
          <a:prstGeom prst="rect">
            <a:avLst/>
          </a:prstGeom>
        </p:spPr>
      </p:pic>
    </p:spTree>
    <p:extLst>
      <p:ext uri="{BB962C8B-B14F-4D97-AF65-F5344CB8AC3E}">
        <p14:creationId xmlns:p14="http://schemas.microsoft.com/office/powerpoint/2010/main" val="3086112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3DFA-8D04-E249-8ACC-91823E2F1AF6}"/>
              </a:ext>
            </a:extLst>
          </p:cNvPr>
          <p:cNvSpPr>
            <a:spLocks noGrp="1"/>
          </p:cNvSpPr>
          <p:nvPr>
            <p:ph type="title"/>
          </p:nvPr>
        </p:nvSpPr>
        <p:spPr/>
        <p:txBody>
          <a:bodyPr/>
          <a:lstStyle/>
          <a:p>
            <a:r>
              <a:rPr lang="en-US" dirty="0"/>
              <a:t>Remote Method Invocation</a:t>
            </a:r>
          </a:p>
        </p:txBody>
      </p:sp>
      <p:sp>
        <p:nvSpPr>
          <p:cNvPr id="3" name="Content Placeholder 2">
            <a:extLst>
              <a:ext uri="{FF2B5EF4-FFF2-40B4-BE49-F238E27FC236}">
                <a16:creationId xmlns:a16="http://schemas.microsoft.com/office/drawing/2014/main" id="{05B23C58-F774-EB42-8355-D19802B88230}"/>
              </a:ext>
            </a:extLst>
          </p:cNvPr>
          <p:cNvSpPr>
            <a:spLocks noGrp="1"/>
          </p:cNvSpPr>
          <p:nvPr>
            <p:ph idx="1"/>
          </p:nvPr>
        </p:nvSpPr>
        <p:spPr/>
        <p:txBody>
          <a:bodyPr>
            <a:normAutofit/>
          </a:bodyPr>
          <a:lstStyle/>
          <a:p>
            <a:r>
              <a:rPr lang="en-US" dirty="0"/>
              <a:t>Java RMI Example</a:t>
            </a:r>
          </a:p>
          <a:p>
            <a:pPr>
              <a:spcAft>
                <a:spcPts val="600"/>
              </a:spcAft>
            </a:pPr>
            <a:r>
              <a:rPr lang="en-US" sz="2100" dirty="0"/>
              <a:t>import </a:t>
            </a:r>
            <a:r>
              <a:rPr lang="en-US" sz="2100" dirty="0" err="1"/>
              <a:t>java.rmi</a:t>
            </a:r>
            <a:r>
              <a:rPr lang="en-US" sz="2100" dirty="0"/>
              <a:t>.*;</a:t>
            </a:r>
          </a:p>
          <a:p>
            <a:pPr>
              <a:spcAft>
                <a:spcPts val="600"/>
              </a:spcAft>
            </a:pPr>
            <a:r>
              <a:rPr lang="en-US" sz="2100" dirty="0"/>
              <a:t>// Simple </a:t>
            </a:r>
            <a:r>
              <a:rPr lang="en-US" sz="2100" dirty="0" err="1"/>
              <a:t>mybank.com</a:t>
            </a:r>
            <a:r>
              <a:rPr lang="en-US" sz="2100" dirty="0"/>
              <a:t> server interface</a:t>
            </a:r>
          </a:p>
          <a:p>
            <a:pPr>
              <a:spcAft>
                <a:spcPts val="600"/>
              </a:spcAft>
            </a:pPr>
            <a:r>
              <a:rPr lang="en-US" sz="2100" dirty="0"/>
              <a:t>Public interface </a:t>
            </a:r>
            <a:r>
              <a:rPr lang="en-US" sz="2100" dirty="0" err="1"/>
              <a:t>MyBank</a:t>
            </a:r>
            <a:r>
              <a:rPr lang="en-US" sz="2100" dirty="0"/>
              <a:t> extends Remote {</a:t>
            </a:r>
          </a:p>
          <a:p>
            <a:pPr>
              <a:spcAft>
                <a:spcPts val="600"/>
              </a:spcAft>
            </a:pPr>
            <a:r>
              <a:rPr lang="en-US" sz="2100" dirty="0"/>
              <a:t>    public float balance  (String </a:t>
            </a:r>
            <a:r>
              <a:rPr lang="en-US" sz="2100" dirty="0" err="1"/>
              <a:t>accNo</a:t>
            </a:r>
            <a:r>
              <a:rPr lang="en-US" sz="2100" dirty="0"/>
              <a:t>) throws </a:t>
            </a:r>
            <a:r>
              <a:rPr lang="en-US" sz="2100" dirty="0" err="1"/>
              <a:t>RemoteException</a:t>
            </a:r>
            <a:r>
              <a:rPr lang="en-US" sz="2100" dirty="0"/>
              <a:t>;</a:t>
            </a:r>
          </a:p>
          <a:p>
            <a:pPr>
              <a:spcAft>
                <a:spcPts val="600"/>
              </a:spcAft>
            </a:pPr>
            <a:r>
              <a:rPr lang="en-US" sz="2100" dirty="0"/>
              <a:t>    public </a:t>
            </a:r>
            <a:r>
              <a:rPr lang="en-US" sz="2100" dirty="0" err="1"/>
              <a:t>boolean</a:t>
            </a:r>
            <a:r>
              <a:rPr lang="en-US" sz="2100" dirty="0"/>
              <a:t>  statement(String month) throws </a:t>
            </a:r>
            <a:r>
              <a:rPr lang="en-US" sz="2100" dirty="0" err="1"/>
              <a:t>RemoteException</a:t>
            </a:r>
            <a:r>
              <a:rPr lang="en-US" sz="2100" dirty="0"/>
              <a:t> ;</a:t>
            </a:r>
          </a:p>
          <a:p>
            <a:pPr>
              <a:spcAft>
                <a:spcPts val="600"/>
              </a:spcAft>
            </a:pPr>
            <a:r>
              <a:rPr lang="en-US" sz="2100" dirty="0"/>
              <a:t>	    // other operations</a:t>
            </a:r>
          </a:p>
          <a:p>
            <a:pPr>
              <a:spcAft>
                <a:spcPts val="600"/>
              </a:spcAft>
            </a:pPr>
            <a:r>
              <a:rPr lang="en-US" sz="2100" dirty="0"/>
              <a:t>}</a:t>
            </a:r>
          </a:p>
          <a:p>
            <a:pPr lvl="1"/>
            <a:endParaRPr lang="en-US" dirty="0"/>
          </a:p>
        </p:txBody>
      </p:sp>
    </p:spTree>
    <p:extLst>
      <p:ext uri="{BB962C8B-B14F-4D97-AF65-F5344CB8AC3E}">
        <p14:creationId xmlns:p14="http://schemas.microsoft.com/office/powerpoint/2010/main" val="3675432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39A1-EC54-2D40-94BC-FD2337478525}"/>
              </a:ext>
            </a:extLst>
          </p:cNvPr>
          <p:cNvSpPr>
            <a:spLocks noGrp="1"/>
          </p:cNvSpPr>
          <p:nvPr>
            <p:ph type="title"/>
          </p:nvPr>
        </p:nvSpPr>
        <p:spPr/>
        <p:txBody>
          <a:bodyPr/>
          <a:lstStyle/>
          <a:p>
            <a:r>
              <a:rPr lang="en-US" dirty="0"/>
              <a:t>Remote Method Invocation</a:t>
            </a:r>
          </a:p>
        </p:txBody>
      </p:sp>
      <p:sp>
        <p:nvSpPr>
          <p:cNvPr id="3" name="Content Placeholder 2">
            <a:extLst>
              <a:ext uri="{FF2B5EF4-FFF2-40B4-BE49-F238E27FC236}">
                <a16:creationId xmlns:a16="http://schemas.microsoft.com/office/drawing/2014/main" id="{2C2EA0CD-040F-8B47-A40F-ED68E7F44F45}"/>
              </a:ext>
            </a:extLst>
          </p:cNvPr>
          <p:cNvSpPr>
            <a:spLocks noGrp="1"/>
          </p:cNvSpPr>
          <p:nvPr>
            <p:ph idx="1"/>
          </p:nvPr>
        </p:nvSpPr>
        <p:spPr/>
        <p:txBody>
          <a:bodyPr>
            <a:normAutofit fontScale="92500" lnSpcReduction="10000"/>
          </a:bodyPr>
          <a:lstStyle/>
          <a:p>
            <a:r>
              <a:rPr lang="en-US" dirty="0"/>
              <a:t>Java RMI Example</a:t>
            </a:r>
          </a:p>
          <a:p>
            <a:pPr lvl="1">
              <a:spcAft>
                <a:spcPts val="600"/>
              </a:spcAft>
            </a:pPr>
            <a:r>
              <a:rPr lang="en-US" sz="1700" dirty="0"/>
              <a:t>public class </a:t>
            </a:r>
            <a:r>
              <a:rPr lang="en-US" sz="1700" dirty="0" err="1"/>
              <a:t>MyBankServer</a:t>
            </a:r>
            <a:r>
              <a:rPr lang="en-US" sz="1700" dirty="0"/>
              <a:t> extends </a:t>
            </a:r>
            <a:r>
              <a:rPr lang="en-US" sz="1700" b="1" dirty="0" err="1"/>
              <a:t>UnicastRemoteObject</a:t>
            </a:r>
            <a:r>
              <a:rPr lang="en-US" sz="1700" dirty="0"/>
              <a:t>  implements </a:t>
            </a:r>
            <a:r>
              <a:rPr lang="en-US" sz="1700" dirty="0" err="1"/>
              <a:t>MyBank</a:t>
            </a:r>
            <a:r>
              <a:rPr lang="en-US" sz="1700" dirty="0"/>
              <a:t>  {</a:t>
            </a:r>
          </a:p>
          <a:p>
            <a:pPr lvl="1">
              <a:spcAft>
                <a:spcPts val="600"/>
              </a:spcAft>
            </a:pPr>
            <a:r>
              <a:rPr lang="en-US" sz="1700" dirty="0"/>
              <a:t>// constructor/method implementations omitted</a:t>
            </a:r>
          </a:p>
          <a:p>
            <a:pPr lvl="1">
              <a:spcAft>
                <a:spcPts val="600"/>
              </a:spcAft>
            </a:pPr>
            <a:r>
              <a:rPr lang="en-US" sz="1700" dirty="0"/>
              <a:t>    public static void main(String </a:t>
            </a:r>
            <a:r>
              <a:rPr lang="en-US" sz="1700" dirty="0" err="1"/>
              <a:t>args</a:t>
            </a:r>
            <a:r>
              <a:rPr lang="en-US" sz="1700" dirty="0"/>
              <a:t>[]){  </a:t>
            </a:r>
          </a:p>
          <a:p>
            <a:pPr lvl="1">
              <a:spcAft>
                <a:spcPts val="600"/>
              </a:spcAft>
            </a:pPr>
            <a:r>
              <a:rPr lang="en-US" sz="1700" dirty="0"/>
              <a:t>        try {  </a:t>
            </a:r>
          </a:p>
          <a:p>
            <a:pPr lvl="1">
              <a:spcAft>
                <a:spcPts val="600"/>
              </a:spcAft>
            </a:pPr>
            <a:r>
              <a:rPr lang="en-US" sz="1700" dirty="0"/>
              <a:t>            </a:t>
            </a:r>
            <a:r>
              <a:rPr lang="en-US" sz="1700" dirty="0" err="1"/>
              <a:t>MyBankServer</a:t>
            </a:r>
            <a:r>
              <a:rPr lang="en-US" sz="1700" dirty="0"/>
              <a:t> server=new </a:t>
            </a:r>
            <a:r>
              <a:rPr lang="en-US" sz="1700" dirty="0" err="1"/>
              <a:t>MyBankServer</a:t>
            </a:r>
            <a:r>
              <a:rPr lang="en-US" sz="1700" dirty="0"/>
              <a:t>();  </a:t>
            </a:r>
          </a:p>
          <a:p>
            <a:pPr lvl="1">
              <a:spcAft>
                <a:spcPts val="600"/>
              </a:spcAft>
            </a:pPr>
            <a:r>
              <a:rPr lang="en-US" sz="1700" dirty="0"/>
              <a:t>            // create a registry in local JVM on default port</a:t>
            </a:r>
          </a:p>
          <a:p>
            <a:pPr lvl="1">
              <a:spcAft>
                <a:spcPts val="600"/>
              </a:spcAft>
            </a:pPr>
            <a:r>
              <a:rPr lang="en-US" sz="1700" dirty="0"/>
              <a:t>            Registry registry = </a:t>
            </a:r>
            <a:r>
              <a:rPr lang="en-US" sz="1700" dirty="0" err="1"/>
              <a:t>LocateRegistry.createRegistry</a:t>
            </a:r>
            <a:r>
              <a:rPr lang="en-US" sz="1700" dirty="0"/>
              <a:t>(1099);</a:t>
            </a:r>
          </a:p>
          <a:p>
            <a:pPr lvl="1">
              <a:spcAft>
                <a:spcPts val="600"/>
              </a:spcAft>
            </a:pPr>
            <a:r>
              <a:rPr lang="en-US" sz="1700" b="1" dirty="0"/>
              <a:t>            </a:t>
            </a:r>
            <a:r>
              <a:rPr lang="en-US" sz="1700" b="1" dirty="0" err="1"/>
              <a:t>registry.bind</a:t>
            </a:r>
            <a:r>
              <a:rPr lang="en-US" sz="1700" dirty="0"/>
              <a:t>("</a:t>
            </a:r>
            <a:r>
              <a:rPr lang="en-US" sz="1700" dirty="0" err="1"/>
              <a:t>MyBankServer</a:t>
            </a:r>
            <a:r>
              <a:rPr lang="en-US" sz="1700" dirty="0"/>
              <a:t>", server);</a:t>
            </a:r>
          </a:p>
          <a:p>
            <a:pPr lvl="1">
              <a:spcAft>
                <a:spcPts val="600"/>
              </a:spcAft>
            </a:pPr>
            <a:r>
              <a:rPr lang="en-US" sz="1700" dirty="0"/>
              <a:t>            </a:t>
            </a:r>
            <a:r>
              <a:rPr lang="en-US" sz="1700" dirty="0" err="1"/>
              <a:t>System.out.println</a:t>
            </a:r>
            <a:r>
              <a:rPr lang="en-US" sz="1700" dirty="0"/>
              <a:t>("server ready");</a:t>
            </a:r>
          </a:p>
          <a:p>
            <a:pPr lvl="1">
              <a:spcAft>
                <a:spcPts val="600"/>
              </a:spcAft>
            </a:pPr>
            <a:r>
              <a:rPr lang="en-US" sz="1700" dirty="0"/>
              <a:t>        } catch(Exception e){</a:t>
            </a:r>
          </a:p>
          <a:p>
            <a:pPr lvl="1">
              <a:spcAft>
                <a:spcPts val="600"/>
              </a:spcAft>
            </a:pPr>
            <a:r>
              <a:rPr lang="en-US" sz="1700" dirty="0"/>
              <a:t>             // code omitted for brevity}  </a:t>
            </a:r>
          </a:p>
          <a:p>
            <a:pPr lvl="1">
              <a:spcAft>
                <a:spcPts val="600"/>
              </a:spcAft>
            </a:pPr>
            <a:r>
              <a:rPr lang="en-US" sz="1700" dirty="0"/>
              <a:t>        }  </a:t>
            </a:r>
          </a:p>
          <a:p>
            <a:pPr lvl="1">
              <a:spcAft>
                <a:spcPts val="600"/>
              </a:spcAft>
            </a:pPr>
            <a:r>
              <a:rPr lang="en-US" sz="1700" dirty="0"/>
              <a:t>}</a:t>
            </a:r>
          </a:p>
        </p:txBody>
      </p:sp>
    </p:spTree>
    <p:extLst>
      <p:ext uri="{BB962C8B-B14F-4D97-AF65-F5344CB8AC3E}">
        <p14:creationId xmlns:p14="http://schemas.microsoft.com/office/powerpoint/2010/main" val="191151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D7CD-4B7B-B048-B660-E844FD629E4F}"/>
              </a:ext>
            </a:extLst>
          </p:cNvPr>
          <p:cNvSpPr>
            <a:spLocks noGrp="1"/>
          </p:cNvSpPr>
          <p:nvPr>
            <p:ph type="title"/>
          </p:nvPr>
        </p:nvSpPr>
        <p:spPr/>
        <p:txBody>
          <a:bodyPr/>
          <a:lstStyle/>
          <a:p>
            <a:r>
              <a:rPr lang="en-US" dirty="0"/>
              <a:t>Remote Method Invocation</a:t>
            </a:r>
          </a:p>
        </p:txBody>
      </p:sp>
      <p:sp>
        <p:nvSpPr>
          <p:cNvPr id="3" name="Content Placeholder 2">
            <a:extLst>
              <a:ext uri="{FF2B5EF4-FFF2-40B4-BE49-F238E27FC236}">
                <a16:creationId xmlns:a16="http://schemas.microsoft.com/office/drawing/2014/main" id="{BFE797A4-5673-F046-A8CE-80F251CB46C6}"/>
              </a:ext>
            </a:extLst>
          </p:cNvPr>
          <p:cNvSpPr>
            <a:spLocks noGrp="1"/>
          </p:cNvSpPr>
          <p:nvPr>
            <p:ph idx="1"/>
          </p:nvPr>
        </p:nvSpPr>
        <p:spPr>
          <a:xfrm>
            <a:off x="262217" y="1138518"/>
            <a:ext cx="11667565" cy="4873625"/>
          </a:xfrm>
        </p:spPr>
        <p:txBody>
          <a:bodyPr/>
          <a:lstStyle/>
          <a:p>
            <a:r>
              <a:rPr lang="en-US" dirty="0"/>
              <a:t>Java RMI Example – Client</a:t>
            </a:r>
          </a:p>
          <a:p>
            <a:pPr>
              <a:spcAft>
                <a:spcPts val="600"/>
              </a:spcAft>
            </a:pPr>
            <a:r>
              <a:rPr lang="en-US" sz="2100" dirty="0"/>
              <a:t>// obtain a remote reference to the server </a:t>
            </a:r>
          </a:p>
          <a:p>
            <a:pPr>
              <a:spcAft>
                <a:spcPts val="600"/>
              </a:spcAft>
            </a:pPr>
            <a:r>
              <a:rPr lang="en-US" sz="2100" dirty="0"/>
              <a:t>	 </a:t>
            </a:r>
            <a:r>
              <a:rPr lang="en-US" sz="2100" dirty="0" err="1"/>
              <a:t>MyBank</a:t>
            </a:r>
            <a:r>
              <a:rPr lang="en-US" sz="2100" dirty="0"/>
              <a:t> </a:t>
            </a:r>
            <a:r>
              <a:rPr lang="en-US" sz="2100" dirty="0" err="1"/>
              <a:t>bankServer</a:t>
            </a:r>
            <a:r>
              <a:rPr lang="en-US" sz="2100" dirty="0"/>
              <a:t>= (</a:t>
            </a:r>
            <a:r>
              <a:rPr lang="en-US" sz="2100" dirty="0" err="1"/>
              <a:t>MyBank</a:t>
            </a:r>
            <a:r>
              <a:rPr lang="en-US" sz="2100" dirty="0"/>
              <a:t>)</a:t>
            </a:r>
            <a:r>
              <a:rPr lang="en-US" sz="2100" dirty="0" err="1"/>
              <a:t>Naming.lookup</a:t>
            </a:r>
            <a:r>
              <a:rPr lang="en-US" sz="2100" dirty="0"/>
              <a:t>("</a:t>
            </a:r>
            <a:r>
              <a:rPr lang="en-US" sz="2100" dirty="0" err="1"/>
              <a:t>rmi</a:t>
            </a:r>
            <a:r>
              <a:rPr lang="en-US" sz="2100" dirty="0"/>
              <a:t>://localhost:1099/</a:t>
            </a:r>
            <a:r>
              <a:rPr lang="en-US" sz="2100" dirty="0" err="1"/>
              <a:t>MyBankServer</a:t>
            </a:r>
            <a:r>
              <a:rPr lang="en-US" sz="2100" dirty="0"/>
              <a:t>");  </a:t>
            </a:r>
          </a:p>
          <a:p>
            <a:pPr>
              <a:spcAft>
                <a:spcPts val="600"/>
              </a:spcAft>
            </a:pPr>
            <a:r>
              <a:rPr lang="en-US" sz="2100" dirty="0"/>
              <a:t>	 //now we can call the server</a:t>
            </a:r>
          </a:p>
          <a:p>
            <a:pPr>
              <a:spcAft>
                <a:spcPts val="600"/>
              </a:spcAft>
            </a:pPr>
            <a:r>
              <a:rPr lang="en-US" sz="2100" dirty="0"/>
              <a:t>	 </a:t>
            </a:r>
            <a:r>
              <a:rPr lang="en-US" sz="2100" dirty="0" err="1"/>
              <a:t>System.out.println</a:t>
            </a:r>
            <a:r>
              <a:rPr lang="en-US" sz="2100" dirty="0"/>
              <a:t>(</a:t>
            </a:r>
            <a:r>
              <a:rPr lang="en-US" sz="2100" dirty="0" err="1"/>
              <a:t>bankServer.balance</a:t>
            </a:r>
            <a:r>
              <a:rPr lang="en-US" sz="2100" dirty="0"/>
              <a:t>("00169990"));</a:t>
            </a:r>
            <a:endParaRPr lang="en-US" dirty="0"/>
          </a:p>
        </p:txBody>
      </p:sp>
      <p:pic>
        <p:nvPicPr>
          <p:cNvPr id="4" name="Picture 3">
            <a:extLst>
              <a:ext uri="{FF2B5EF4-FFF2-40B4-BE49-F238E27FC236}">
                <a16:creationId xmlns:a16="http://schemas.microsoft.com/office/drawing/2014/main" id="{E482E241-7FEE-1F46-9579-AD42E703C208}"/>
              </a:ext>
            </a:extLst>
          </p:cNvPr>
          <p:cNvPicPr>
            <a:picLocks noChangeAspect="1"/>
          </p:cNvPicPr>
          <p:nvPr/>
        </p:nvPicPr>
        <p:blipFill>
          <a:blip r:embed="rId3"/>
          <a:stretch>
            <a:fillRect/>
          </a:stretch>
        </p:blipFill>
        <p:spPr>
          <a:xfrm>
            <a:off x="2477818" y="3575330"/>
            <a:ext cx="7236363" cy="3067891"/>
          </a:xfrm>
          <a:prstGeom prst="rect">
            <a:avLst/>
          </a:prstGeom>
        </p:spPr>
      </p:pic>
    </p:spTree>
    <p:extLst>
      <p:ext uri="{BB962C8B-B14F-4D97-AF65-F5344CB8AC3E}">
        <p14:creationId xmlns:p14="http://schemas.microsoft.com/office/powerpoint/2010/main" val="3464119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BAB0-6EB8-E147-8C18-4E9BF3806FE9}"/>
              </a:ext>
            </a:extLst>
          </p:cNvPr>
          <p:cNvSpPr>
            <a:spLocks noGrp="1"/>
          </p:cNvSpPr>
          <p:nvPr>
            <p:ph type="title"/>
          </p:nvPr>
        </p:nvSpPr>
        <p:spPr/>
        <p:txBody>
          <a:bodyPr/>
          <a:lstStyle/>
          <a:p>
            <a:r>
              <a:rPr lang="en-US" dirty="0"/>
              <a:t>Remote Method Invocation</a:t>
            </a:r>
          </a:p>
        </p:txBody>
      </p:sp>
      <p:sp>
        <p:nvSpPr>
          <p:cNvPr id="3" name="Content Placeholder 2">
            <a:extLst>
              <a:ext uri="{FF2B5EF4-FFF2-40B4-BE49-F238E27FC236}">
                <a16:creationId xmlns:a16="http://schemas.microsoft.com/office/drawing/2014/main" id="{3D749A3E-C4C3-0942-AA14-44714DDE0424}"/>
              </a:ext>
            </a:extLst>
          </p:cNvPr>
          <p:cNvSpPr>
            <a:spLocks noGrp="1"/>
          </p:cNvSpPr>
          <p:nvPr>
            <p:ph idx="1"/>
          </p:nvPr>
        </p:nvSpPr>
        <p:spPr/>
        <p:txBody>
          <a:bodyPr/>
          <a:lstStyle/>
          <a:p>
            <a:r>
              <a:rPr lang="en-US" dirty="0"/>
              <a:t>RMI/RPC Summary</a:t>
            </a:r>
          </a:p>
          <a:p>
            <a:pPr lvl="1"/>
            <a:r>
              <a:rPr lang="en-US" sz="2400" dirty="0"/>
              <a:t>Advantages:</a:t>
            </a:r>
          </a:p>
          <a:p>
            <a:pPr lvl="2"/>
            <a:r>
              <a:rPr lang="en-US" dirty="0"/>
              <a:t>Location transparency</a:t>
            </a:r>
          </a:p>
          <a:p>
            <a:pPr lvl="2"/>
            <a:r>
              <a:rPr lang="en-US" dirty="0"/>
              <a:t>Clear contract specification</a:t>
            </a:r>
          </a:p>
          <a:p>
            <a:pPr lvl="2"/>
            <a:r>
              <a:rPr lang="en-US" dirty="0"/>
              <a:t>Type-checking</a:t>
            </a:r>
          </a:p>
          <a:p>
            <a:pPr lvl="1"/>
            <a:r>
              <a:rPr lang="en-US" sz="2400" dirty="0"/>
              <a:t>Disadvantages:</a:t>
            </a:r>
          </a:p>
          <a:p>
            <a:pPr lvl="2"/>
            <a:r>
              <a:rPr lang="en-US" dirty="0"/>
              <a:t>Marshalling and Unmarshalling can become Inefficient</a:t>
            </a:r>
          </a:p>
          <a:p>
            <a:pPr lvl="2"/>
            <a:r>
              <a:rPr lang="en-US" dirty="0"/>
              <a:t>Tight coupling of client to server</a:t>
            </a:r>
          </a:p>
          <a:p>
            <a:pPr lvl="2"/>
            <a:r>
              <a:rPr lang="en-US" dirty="0"/>
              <a:t>Cross language marshalling and unmarshalling introduces complexity</a:t>
            </a:r>
          </a:p>
        </p:txBody>
      </p:sp>
    </p:spTree>
    <p:extLst>
      <p:ext uri="{BB962C8B-B14F-4D97-AF65-F5344CB8AC3E}">
        <p14:creationId xmlns:p14="http://schemas.microsoft.com/office/powerpoint/2010/main" val="15002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F5BE-E290-CD4D-9E54-0FBDFFA8FDF9}"/>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821B43D8-8E16-0A4C-8C20-428562096322}"/>
              </a:ext>
            </a:extLst>
          </p:cNvPr>
          <p:cNvSpPr>
            <a:spLocks noGrp="1"/>
          </p:cNvSpPr>
          <p:nvPr>
            <p:ph idx="1"/>
          </p:nvPr>
        </p:nvSpPr>
        <p:spPr/>
        <p:txBody>
          <a:bodyPr/>
          <a:lstStyle/>
          <a:p>
            <a:r>
              <a:rPr lang="en-US" sz="2400" dirty="0"/>
              <a:t>Scaling a system involves adding multiple independently moving parts</a:t>
            </a:r>
          </a:p>
          <a:p>
            <a:pPr lvl="1"/>
            <a:r>
              <a:rPr lang="en-US" sz="2400" dirty="0"/>
              <a:t>Software runs on multiple machines.</a:t>
            </a:r>
          </a:p>
          <a:p>
            <a:pPr lvl="1"/>
            <a:r>
              <a:rPr lang="en-US" sz="2400" dirty="0"/>
              <a:t>Databases store data on multiple storage nodes.</a:t>
            </a:r>
          </a:p>
          <a:p>
            <a:r>
              <a:rPr lang="en-US" sz="2400" dirty="0"/>
              <a:t>Scalable software solutions are </a:t>
            </a:r>
          </a:p>
          <a:p>
            <a:pPr lvl="1"/>
            <a:r>
              <a:rPr lang="en-US" sz="2400" dirty="0"/>
              <a:t>Distributed across multiple nodes in multiple locations.</a:t>
            </a:r>
          </a:p>
          <a:p>
            <a:pPr lvl="1"/>
            <a:r>
              <a:rPr lang="en-US" sz="2400" dirty="0"/>
              <a:t>Each node processes events concurrently.</a:t>
            </a:r>
          </a:p>
          <a:p>
            <a:pPr lvl="1"/>
            <a:r>
              <a:rPr lang="en-US" sz="2400" dirty="0"/>
              <a:t>Nodes exchanging messages over a network.</a:t>
            </a:r>
          </a:p>
          <a:p>
            <a:pPr marL="0" indent="0">
              <a:buNone/>
            </a:pPr>
            <a:endParaRPr lang="en-US" sz="2300" dirty="0"/>
          </a:p>
          <a:p>
            <a:endParaRPr lang="en-US" dirty="0"/>
          </a:p>
        </p:txBody>
      </p:sp>
    </p:spTree>
    <p:extLst>
      <p:ext uri="{BB962C8B-B14F-4D97-AF65-F5344CB8AC3E}">
        <p14:creationId xmlns:p14="http://schemas.microsoft.com/office/powerpoint/2010/main" val="3095755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A5D5-8773-C44C-9D7D-9F3F6C3FE700}"/>
              </a:ext>
            </a:extLst>
          </p:cNvPr>
          <p:cNvSpPr>
            <a:spLocks noGrp="1"/>
          </p:cNvSpPr>
          <p:nvPr>
            <p:ph type="title"/>
          </p:nvPr>
        </p:nvSpPr>
        <p:spPr/>
        <p:txBody>
          <a:bodyPr/>
          <a:lstStyle/>
          <a:p>
            <a:r>
              <a:rPr lang="en-US" dirty="0"/>
              <a:t>Remote Method Invocation</a:t>
            </a:r>
          </a:p>
        </p:txBody>
      </p:sp>
      <p:sp>
        <p:nvSpPr>
          <p:cNvPr id="3" name="Content Placeholder 2">
            <a:extLst>
              <a:ext uri="{FF2B5EF4-FFF2-40B4-BE49-F238E27FC236}">
                <a16:creationId xmlns:a16="http://schemas.microsoft.com/office/drawing/2014/main" id="{B5613B87-44DD-5D4E-AE2B-D4AD985C9C00}"/>
              </a:ext>
            </a:extLst>
          </p:cNvPr>
          <p:cNvSpPr>
            <a:spLocks noGrp="1"/>
          </p:cNvSpPr>
          <p:nvPr>
            <p:ph idx="1"/>
          </p:nvPr>
        </p:nvSpPr>
        <p:spPr/>
        <p:txBody>
          <a:bodyPr/>
          <a:lstStyle/>
          <a:p>
            <a:r>
              <a:rPr lang="en-US" dirty="0"/>
              <a:t>HTTP API</a:t>
            </a:r>
          </a:p>
        </p:txBody>
      </p:sp>
      <p:graphicFrame>
        <p:nvGraphicFramePr>
          <p:cNvPr id="5" name="Content Placeholder 2">
            <a:extLst>
              <a:ext uri="{FF2B5EF4-FFF2-40B4-BE49-F238E27FC236}">
                <a16:creationId xmlns:a16="http://schemas.microsoft.com/office/drawing/2014/main" id="{916FABD4-F92F-3140-92D9-3C172A7D990C}"/>
              </a:ext>
            </a:extLst>
          </p:cNvPr>
          <p:cNvGraphicFramePr>
            <a:graphicFrameLocks/>
          </p:cNvGraphicFramePr>
          <p:nvPr>
            <p:extLst>
              <p:ext uri="{D42A27DB-BD31-4B8C-83A1-F6EECF244321}">
                <p14:modId xmlns:p14="http://schemas.microsoft.com/office/powerpoint/2010/main" val="3272525299"/>
              </p:ext>
            </p:extLst>
          </p:nvPr>
        </p:nvGraphicFramePr>
        <p:xfrm>
          <a:off x="4275315" y="1970277"/>
          <a:ext cx="3641369" cy="446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2775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857D-987A-BB42-8CC0-D5253E6F589B}"/>
              </a:ext>
            </a:extLst>
          </p:cNvPr>
          <p:cNvSpPr>
            <a:spLocks noGrp="1"/>
          </p:cNvSpPr>
          <p:nvPr>
            <p:ph type="title"/>
          </p:nvPr>
        </p:nvSpPr>
        <p:spPr/>
        <p:txBody>
          <a:bodyPr/>
          <a:lstStyle/>
          <a:p>
            <a:r>
              <a:rPr lang="en-US" dirty="0"/>
              <a:t>Distributed Systems Issues</a:t>
            </a:r>
          </a:p>
        </p:txBody>
      </p:sp>
      <p:sp>
        <p:nvSpPr>
          <p:cNvPr id="3" name="Content Placeholder 2">
            <a:extLst>
              <a:ext uri="{FF2B5EF4-FFF2-40B4-BE49-F238E27FC236}">
                <a16:creationId xmlns:a16="http://schemas.microsoft.com/office/drawing/2014/main" id="{5CCFF0A3-EFB9-4C46-83A2-1ED3AA93C2B2}"/>
              </a:ext>
            </a:extLst>
          </p:cNvPr>
          <p:cNvSpPr>
            <a:spLocks noGrp="1"/>
          </p:cNvSpPr>
          <p:nvPr>
            <p:ph idx="1"/>
          </p:nvPr>
        </p:nvSpPr>
        <p:spPr>
          <a:xfrm>
            <a:off x="246527" y="1138518"/>
            <a:ext cx="11667565" cy="4873625"/>
          </a:xfrm>
        </p:spPr>
        <p:txBody>
          <a:bodyPr/>
          <a:lstStyle/>
          <a:p>
            <a:r>
              <a:rPr lang="en-US" dirty="0"/>
              <a:t>Partial Failures</a:t>
            </a:r>
          </a:p>
          <a:p>
            <a:pPr lvl="1"/>
            <a:r>
              <a:rPr lang="en-US" sz="2400" dirty="0"/>
              <a:t>Distributed applications communicate using an </a:t>
            </a:r>
            <a:r>
              <a:rPr lang="en-US" sz="2400" b="1" dirty="0"/>
              <a:t>asynchronous</a:t>
            </a:r>
            <a:r>
              <a:rPr lang="en-US" sz="2400" dirty="0"/>
              <a:t> </a:t>
            </a:r>
            <a:r>
              <a:rPr lang="en-US" sz="2400" b="1" dirty="0"/>
              <a:t>network</a:t>
            </a:r>
            <a:r>
              <a:rPr lang="en-US" sz="2400" dirty="0"/>
              <a:t>:</a:t>
            </a:r>
          </a:p>
          <a:p>
            <a:pPr lvl="2"/>
            <a:r>
              <a:rPr lang="en-US" dirty="0"/>
              <a:t>Nodes can choose to send data to other nodes at any time</a:t>
            </a:r>
          </a:p>
          <a:p>
            <a:pPr lvl="2"/>
            <a:r>
              <a:rPr lang="en-US" dirty="0"/>
              <a:t>Thee network is half-duplex, such that one node sends a request and must wait for a response from the other. These are two separate communications.</a:t>
            </a:r>
          </a:p>
          <a:p>
            <a:pPr lvl="2"/>
            <a:r>
              <a:rPr lang="en-US" dirty="0"/>
              <a:t>Time for data to be communicated between nodes is variable - network congestion, transient failures</a:t>
            </a:r>
          </a:p>
          <a:p>
            <a:pPr lvl="2"/>
            <a:r>
              <a:rPr lang="en-US" dirty="0"/>
              <a:t>Receiving node may not be available due to a machine crash or other reasons.</a:t>
            </a:r>
          </a:p>
          <a:p>
            <a:pPr lvl="2"/>
            <a:r>
              <a:rPr lang="en-US" dirty="0"/>
              <a:t>Data can be lost due to a variety of reasons. </a:t>
            </a:r>
          </a:p>
          <a:p>
            <a:pPr lvl="2"/>
            <a:r>
              <a:rPr lang="en-US" dirty="0"/>
              <a:t>Nodes do not have identical internal clocks, hence they are not synchronized.</a:t>
            </a:r>
          </a:p>
          <a:p>
            <a:pPr lvl="1"/>
            <a:endParaRPr lang="en-US" dirty="0"/>
          </a:p>
        </p:txBody>
      </p:sp>
    </p:spTree>
    <p:extLst>
      <p:ext uri="{BB962C8B-B14F-4D97-AF65-F5344CB8AC3E}">
        <p14:creationId xmlns:p14="http://schemas.microsoft.com/office/powerpoint/2010/main" val="2877935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40C8-6119-DE4D-BC5D-7A7F8A7D0348}"/>
              </a:ext>
            </a:extLst>
          </p:cNvPr>
          <p:cNvSpPr>
            <a:spLocks noGrp="1"/>
          </p:cNvSpPr>
          <p:nvPr>
            <p:ph type="title"/>
          </p:nvPr>
        </p:nvSpPr>
        <p:spPr/>
        <p:txBody>
          <a:bodyPr/>
          <a:lstStyle/>
          <a:p>
            <a:r>
              <a:rPr lang="en-US" dirty="0"/>
              <a:t>Distributed Systems Issues</a:t>
            </a:r>
          </a:p>
        </p:txBody>
      </p:sp>
      <p:sp>
        <p:nvSpPr>
          <p:cNvPr id="3" name="Content Placeholder 2">
            <a:extLst>
              <a:ext uri="{FF2B5EF4-FFF2-40B4-BE49-F238E27FC236}">
                <a16:creationId xmlns:a16="http://schemas.microsoft.com/office/drawing/2014/main" id="{A604438B-504D-6C45-9790-0C672B15B749}"/>
              </a:ext>
            </a:extLst>
          </p:cNvPr>
          <p:cNvSpPr>
            <a:spLocks noGrp="1"/>
          </p:cNvSpPr>
          <p:nvPr>
            <p:ph idx="1"/>
          </p:nvPr>
        </p:nvSpPr>
        <p:spPr/>
        <p:txBody>
          <a:bodyPr/>
          <a:lstStyle/>
          <a:p>
            <a:r>
              <a:rPr lang="en-US" dirty="0"/>
              <a:t>Partial Failures</a:t>
            </a:r>
          </a:p>
        </p:txBody>
      </p:sp>
      <p:pic>
        <p:nvPicPr>
          <p:cNvPr id="5" name="Picture 2" descr="Handling partial failures">
            <a:extLst>
              <a:ext uri="{FF2B5EF4-FFF2-40B4-BE49-F238E27FC236}">
                <a16:creationId xmlns:a16="http://schemas.microsoft.com/office/drawing/2014/main" id="{9C713ED0-B79A-359E-1E0D-BEFDAEC21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817" y="2175343"/>
            <a:ext cx="5385748" cy="239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042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8C01-201C-6B43-B5AC-5AF34421E421}"/>
              </a:ext>
            </a:extLst>
          </p:cNvPr>
          <p:cNvSpPr>
            <a:spLocks noGrp="1"/>
          </p:cNvSpPr>
          <p:nvPr>
            <p:ph type="title"/>
          </p:nvPr>
        </p:nvSpPr>
        <p:spPr/>
        <p:txBody>
          <a:bodyPr/>
          <a:lstStyle/>
          <a:p>
            <a:r>
              <a:rPr lang="en-US" dirty="0"/>
              <a:t>Distributed Systems Issues</a:t>
            </a:r>
          </a:p>
        </p:txBody>
      </p:sp>
      <p:sp>
        <p:nvSpPr>
          <p:cNvPr id="3" name="Content Placeholder 2">
            <a:extLst>
              <a:ext uri="{FF2B5EF4-FFF2-40B4-BE49-F238E27FC236}">
                <a16:creationId xmlns:a16="http://schemas.microsoft.com/office/drawing/2014/main" id="{97904C5A-6B44-7F43-8775-55135A069C27}"/>
              </a:ext>
            </a:extLst>
          </p:cNvPr>
          <p:cNvSpPr>
            <a:spLocks noGrp="1"/>
          </p:cNvSpPr>
          <p:nvPr>
            <p:ph idx="1"/>
          </p:nvPr>
        </p:nvSpPr>
        <p:spPr>
          <a:xfrm>
            <a:off x="246526" y="1349830"/>
            <a:ext cx="11667565" cy="3653094"/>
          </a:xfrm>
        </p:spPr>
        <p:txBody>
          <a:bodyPr>
            <a:normAutofit fontScale="92500" lnSpcReduction="10000"/>
          </a:bodyPr>
          <a:lstStyle/>
          <a:p>
            <a:r>
              <a:rPr lang="en-US" dirty="0"/>
              <a:t>Partial Failures</a:t>
            </a:r>
          </a:p>
          <a:p>
            <a:pPr lvl="1"/>
            <a:r>
              <a:rPr lang="en-US" sz="2400" dirty="0"/>
              <a:t>The request succeeds and a rapid response is received.</a:t>
            </a:r>
          </a:p>
          <a:p>
            <a:pPr lvl="1"/>
            <a:r>
              <a:rPr lang="en-US" sz="2400" dirty="0"/>
              <a:t>The destination IP address lookup may fail. In this case the sender receives an error message. </a:t>
            </a:r>
          </a:p>
          <a:p>
            <a:pPr lvl="1"/>
            <a:r>
              <a:rPr lang="en-US" sz="2400" dirty="0"/>
              <a:t>The IP address is valid but the destination node or target server process has failed. Sender will receive an error message. </a:t>
            </a:r>
          </a:p>
          <a:p>
            <a:pPr lvl="1"/>
            <a:r>
              <a:rPr lang="en-US" sz="2400" dirty="0"/>
              <a:t>The request is received by the target server, which fails while processing the request and no response is ever sent.</a:t>
            </a:r>
          </a:p>
          <a:p>
            <a:pPr lvl="1"/>
            <a:r>
              <a:rPr lang="en-US" sz="2400" dirty="0"/>
              <a:t>The request is received by the target server, which is busy. It processes the request but takes a long time to respond</a:t>
            </a:r>
          </a:p>
          <a:p>
            <a:pPr lvl="1"/>
            <a:r>
              <a:rPr lang="en-US" sz="2400" dirty="0"/>
              <a:t>The request is received by the target server and a response is sent. However, the response is not received by the client due to a network failure. </a:t>
            </a:r>
          </a:p>
          <a:p>
            <a:pPr lvl="1"/>
            <a:endParaRPr lang="en-US" dirty="0"/>
          </a:p>
        </p:txBody>
      </p:sp>
      <p:sp>
        <p:nvSpPr>
          <p:cNvPr id="4" name="Rectangle 3">
            <a:extLst>
              <a:ext uri="{FF2B5EF4-FFF2-40B4-BE49-F238E27FC236}">
                <a16:creationId xmlns:a16="http://schemas.microsoft.com/office/drawing/2014/main" id="{6185985F-D565-D942-9B2E-EAF5CAF0F749}"/>
              </a:ext>
            </a:extLst>
          </p:cNvPr>
          <p:cNvSpPr/>
          <p:nvPr/>
        </p:nvSpPr>
        <p:spPr>
          <a:xfrm>
            <a:off x="2113934" y="5039709"/>
            <a:ext cx="1706559" cy="1640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7" name="Straight Arrow Connector 6">
            <a:extLst>
              <a:ext uri="{FF2B5EF4-FFF2-40B4-BE49-F238E27FC236}">
                <a16:creationId xmlns:a16="http://schemas.microsoft.com/office/drawing/2014/main" id="{844F8648-48D9-604D-885E-8B4BB79E5166}"/>
              </a:ext>
            </a:extLst>
          </p:cNvPr>
          <p:cNvCxnSpPr>
            <a:cxnSpLocks/>
          </p:cNvCxnSpPr>
          <p:nvPr/>
        </p:nvCxnSpPr>
        <p:spPr>
          <a:xfrm>
            <a:off x="4088515" y="5318234"/>
            <a:ext cx="3857297" cy="2835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BF1649-6F60-2B4F-A7C3-CDCF53B3C2BE}"/>
              </a:ext>
            </a:extLst>
          </p:cNvPr>
          <p:cNvSpPr txBox="1"/>
          <p:nvPr/>
        </p:nvSpPr>
        <p:spPr>
          <a:xfrm>
            <a:off x="4819323" y="4914336"/>
            <a:ext cx="2388924" cy="307777"/>
          </a:xfrm>
          <a:prstGeom prst="rect">
            <a:avLst/>
          </a:prstGeom>
          <a:noFill/>
        </p:spPr>
        <p:txBody>
          <a:bodyPr wrap="none" rtlCol="0">
            <a:spAutoFit/>
          </a:bodyPr>
          <a:lstStyle/>
          <a:p>
            <a:r>
              <a:rPr lang="en-US" sz="1400" dirty="0"/>
              <a:t>Insert $100 to Adam’s balance</a:t>
            </a:r>
          </a:p>
        </p:txBody>
      </p:sp>
      <p:pic>
        <p:nvPicPr>
          <p:cNvPr id="11" name="Graphic 10" descr="Envelope">
            <a:extLst>
              <a:ext uri="{FF2B5EF4-FFF2-40B4-BE49-F238E27FC236}">
                <a16:creationId xmlns:a16="http://schemas.microsoft.com/office/drawing/2014/main" id="{F4199BC6-1B03-E546-A6B2-8773FC260C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7846" y="5097517"/>
            <a:ext cx="531878" cy="531878"/>
          </a:xfrm>
          <a:prstGeom prst="rect">
            <a:avLst/>
          </a:prstGeom>
        </p:spPr>
      </p:pic>
      <p:cxnSp>
        <p:nvCxnSpPr>
          <p:cNvPr id="12" name="Straight Arrow Connector 11">
            <a:extLst>
              <a:ext uri="{FF2B5EF4-FFF2-40B4-BE49-F238E27FC236}">
                <a16:creationId xmlns:a16="http://schemas.microsoft.com/office/drawing/2014/main" id="{C8221920-7ED0-2045-A141-9EC54FA0488E}"/>
              </a:ext>
            </a:extLst>
          </p:cNvPr>
          <p:cNvCxnSpPr>
            <a:cxnSpLocks/>
          </p:cNvCxnSpPr>
          <p:nvPr/>
        </p:nvCxnSpPr>
        <p:spPr>
          <a:xfrm>
            <a:off x="4088515" y="6386140"/>
            <a:ext cx="3857297" cy="2835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09F13F9-377D-6540-855B-FADAB95122A9}"/>
              </a:ext>
            </a:extLst>
          </p:cNvPr>
          <p:cNvSpPr txBox="1"/>
          <p:nvPr/>
        </p:nvSpPr>
        <p:spPr>
          <a:xfrm>
            <a:off x="4819323" y="5999671"/>
            <a:ext cx="2388924" cy="307777"/>
          </a:xfrm>
          <a:prstGeom prst="rect">
            <a:avLst/>
          </a:prstGeom>
          <a:noFill/>
        </p:spPr>
        <p:txBody>
          <a:bodyPr wrap="none" rtlCol="0">
            <a:spAutoFit/>
          </a:bodyPr>
          <a:lstStyle/>
          <a:p>
            <a:r>
              <a:rPr lang="en-US" sz="1400" dirty="0"/>
              <a:t>Insert $100 to Adam’s balance</a:t>
            </a:r>
          </a:p>
        </p:txBody>
      </p:sp>
      <p:pic>
        <p:nvPicPr>
          <p:cNvPr id="14" name="Graphic 13" descr="Envelope">
            <a:extLst>
              <a:ext uri="{FF2B5EF4-FFF2-40B4-BE49-F238E27FC236}">
                <a16:creationId xmlns:a16="http://schemas.microsoft.com/office/drawing/2014/main" id="{7135956A-DE45-7C47-B3BC-C502CE6785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7846" y="6164657"/>
            <a:ext cx="531878" cy="531878"/>
          </a:xfrm>
          <a:prstGeom prst="rect">
            <a:avLst/>
          </a:prstGeom>
        </p:spPr>
      </p:pic>
      <p:cxnSp>
        <p:nvCxnSpPr>
          <p:cNvPr id="16" name="Straight Connector 15">
            <a:extLst>
              <a:ext uri="{FF2B5EF4-FFF2-40B4-BE49-F238E27FC236}">
                <a16:creationId xmlns:a16="http://schemas.microsoft.com/office/drawing/2014/main" id="{395CB10B-5716-834C-A06C-AF1B742483C7}"/>
              </a:ext>
            </a:extLst>
          </p:cNvPr>
          <p:cNvCxnSpPr/>
          <p:nvPr/>
        </p:nvCxnSpPr>
        <p:spPr>
          <a:xfrm>
            <a:off x="4172598" y="5420157"/>
            <a:ext cx="0" cy="843039"/>
          </a:xfrm>
          <a:prstGeom prst="line">
            <a:avLst/>
          </a:prstGeom>
          <a:ln w="22225">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DB0BB1-FC08-5E40-90D2-5DFC8F16FF72}"/>
              </a:ext>
            </a:extLst>
          </p:cNvPr>
          <p:cNvSpPr txBox="1"/>
          <p:nvPr/>
        </p:nvSpPr>
        <p:spPr>
          <a:xfrm>
            <a:off x="4109811" y="5592448"/>
            <a:ext cx="793807" cy="307777"/>
          </a:xfrm>
          <a:prstGeom prst="rect">
            <a:avLst/>
          </a:prstGeom>
          <a:noFill/>
        </p:spPr>
        <p:txBody>
          <a:bodyPr wrap="none" rtlCol="0">
            <a:spAutoFit/>
          </a:bodyPr>
          <a:lstStyle/>
          <a:p>
            <a:r>
              <a:rPr lang="en-US" sz="1400" dirty="0" err="1"/>
              <a:t>timeOut</a:t>
            </a:r>
            <a:endParaRPr lang="en-US" sz="1400" dirty="0"/>
          </a:p>
        </p:txBody>
      </p:sp>
      <p:sp>
        <p:nvSpPr>
          <p:cNvPr id="18" name="Rectangle 17">
            <a:extLst>
              <a:ext uri="{FF2B5EF4-FFF2-40B4-BE49-F238E27FC236}">
                <a16:creationId xmlns:a16="http://schemas.microsoft.com/office/drawing/2014/main" id="{683901C3-EBAC-7E47-91C4-F26D47A37A76}"/>
              </a:ext>
            </a:extLst>
          </p:cNvPr>
          <p:cNvSpPr/>
          <p:nvPr/>
        </p:nvSpPr>
        <p:spPr>
          <a:xfrm>
            <a:off x="8159781" y="4956764"/>
            <a:ext cx="1706559" cy="1640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22" name="Straight Arrow Connector 21">
            <a:extLst>
              <a:ext uri="{FF2B5EF4-FFF2-40B4-BE49-F238E27FC236}">
                <a16:creationId xmlns:a16="http://schemas.microsoft.com/office/drawing/2014/main" id="{F537A74D-4D4F-CC49-BE2B-51AD2BAC6C6F}"/>
              </a:ext>
            </a:extLst>
          </p:cNvPr>
          <p:cNvCxnSpPr/>
          <p:nvPr/>
        </p:nvCxnSpPr>
        <p:spPr>
          <a:xfrm>
            <a:off x="3941371" y="4956764"/>
            <a:ext cx="0" cy="181829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8492CD-047F-604C-AD65-4A4F8A8B7E67}"/>
              </a:ext>
            </a:extLst>
          </p:cNvPr>
          <p:cNvSpPr txBox="1"/>
          <p:nvPr/>
        </p:nvSpPr>
        <p:spPr>
          <a:xfrm>
            <a:off x="3889670" y="6488668"/>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2473974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EF6-BD39-D645-B8E3-572076882B76}"/>
              </a:ext>
            </a:extLst>
          </p:cNvPr>
          <p:cNvSpPr>
            <a:spLocks noGrp="1"/>
          </p:cNvSpPr>
          <p:nvPr>
            <p:ph type="title"/>
          </p:nvPr>
        </p:nvSpPr>
        <p:spPr/>
        <p:txBody>
          <a:bodyPr/>
          <a:lstStyle/>
          <a:p>
            <a:r>
              <a:rPr lang="en-US" dirty="0"/>
              <a:t>Idempotence</a:t>
            </a:r>
          </a:p>
        </p:txBody>
      </p:sp>
      <p:sp>
        <p:nvSpPr>
          <p:cNvPr id="3" name="Content Placeholder 2">
            <a:extLst>
              <a:ext uri="{FF2B5EF4-FFF2-40B4-BE49-F238E27FC236}">
                <a16:creationId xmlns:a16="http://schemas.microsoft.com/office/drawing/2014/main" id="{1FDE4D3B-992C-1C4A-BE38-FB3C5F6A16F2}"/>
              </a:ext>
            </a:extLst>
          </p:cNvPr>
          <p:cNvSpPr>
            <a:spLocks noGrp="1"/>
          </p:cNvSpPr>
          <p:nvPr>
            <p:ph idx="1"/>
          </p:nvPr>
        </p:nvSpPr>
        <p:spPr/>
        <p:txBody>
          <a:bodyPr>
            <a:normAutofit fontScale="92500" lnSpcReduction="20000"/>
          </a:bodyPr>
          <a:lstStyle/>
          <a:p>
            <a:r>
              <a:rPr lang="en-US" dirty="0"/>
              <a:t>Requests that make no persistent state changes are idempotent. </a:t>
            </a:r>
          </a:p>
          <a:p>
            <a:pPr lvl="1"/>
            <a:r>
              <a:rPr lang="en-US" dirty="0"/>
              <a:t>i.e. all read requests</a:t>
            </a:r>
          </a:p>
          <a:p>
            <a:r>
              <a:rPr lang="en-US" dirty="0"/>
              <a:t>Updates - clients send a unique idempotence-key in all requests that mutate state. </a:t>
            </a:r>
          </a:p>
          <a:p>
            <a:pPr lvl="1"/>
            <a:r>
              <a:rPr lang="en-US" dirty="0"/>
              <a:t>identifies a single operation from the specific client or event source. </a:t>
            </a:r>
          </a:p>
          <a:p>
            <a:r>
              <a:rPr lang="en-US" dirty="0"/>
              <a:t>Server checks if it has previously seen the idempotence key value by reading from a database for implementing idempotence. </a:t>
            </a:r>
          </a:p>
          <a:p>
            <a:r>
              <a:rPr lang="en-US" dirty="0"/>
              <a:t>If the key is not in the database, this is a new request. </a:t>
            </a:r>
          </a:p>
          <a:p>
            <a:pPr lvl="1"/>
            <a:r>
              <a:rPr lang="en-US" dirty="0"/>
              <a:t>performs the business logic </a:t>
            </a:r>
          </a:p>
          <a:p>
            <a:pPr lvl="1"/>
            <a:r>
              <a:rPr lang="en-US" dirty="0"/>
              <a:t>stores the idempotence key is in a database </a:t>
            </a:r>
          </a:p>
          <a:p>
            <a:r>
              <a:rPr lang="en-US" dirty="0"/>
              <a:t>If the idempotence key is in the database, server returns the results for the operation so that (hopefully) the client won’t retry.</a:t>
            </a:r>
          </a:p>
          <a:p>
            <a:endParaRPr lang="en-US" dirty="0"/>
          </a:p>
        </p:txBody>
      </p:sp>
    </p:spTree>
    <p:extLst>
      <p:ext uri="{BB962C8B-B14F-4D97-AF65-F5344CB8AC3E}">
        <p14:creationId xmlns:p14="http://schemas.microsoft.com/office/powerpoint/2010/main" val="1180775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C16A-3F45-2C46-85EE-BB0A24E0F6E2}"/>
              </a:ext>
            </a:extLst>
          </p:cNvPr>
          <p:cNvSpPr>
            <a:spLocks noGrp="1"/>
          </p:cNvSpPr>
          <p:nvPr>
            <p:ph type="title"/>
          </p:nvPr>
        </p:nvSpPr>
        <p:spPr/>
        <p:txBody>
          <a:bodyPr/>
          <a:lstStyle/>
          <a:p>
            <a:r>
              <a:rPr lang="en-US" dirty="0"/>
              <a:t>Idempotence</a:t>
            </a:r>
          </a:p>
        </p:txBody>
      </p:sp>
      <p:sp>
        <p:nvSpPr>
          <p:cNvPr id="3" name="Content Placeholder 2">
            <a:extLst>
              <a:ext uri="{FF2B5EF4-FFF2-40B4-BE49-F238E27FC236}">
                <a16:creationId xmlns:a16="http://schemas.microsoft.com/office/drawing/2014/main" id="{A51A9732-3CD7-224F-B463-9F7A926FC468}"/>
              </a:ext>
            </a:extLst>
          </p:cNvPr>
          <p:cNvSpPr>
            <a:spLocks noGrp="1"/>
          </p:cNvSpPr>
          <p:nvPr>
            <p:ph idx="1"/>
          </p:nvPr>
        </p:nvSpPr>
        <p:spPr>
          <a:xfrm>
            <a:off x="246527" y="1349829"/>
            <a:ext cx="6343459" cy="4873625"/>
          </a:xfrm>
        </p:spPr>
        <p:txBody>
          <a:bodyPr>
            <a:normAutofit/>
          </a:bodyPr>
          <a:lstStyle/>
          <a:p>
            <a:r>
              <a:rPr lang="en-US" sz="2400" dirty="0"/>
              <a:t>Idempotence key database:</a:t>
            </a:r>
          </a:p>
          <a:p>
            <a:pPr lvl="1"/>
            <a:r>
              <a:rPr lang="en-US" sz="2400" dirty="0"/>
              <a:t>A separate database table in the transactional database? </a:t>
            </a:r>
          </a:p>
          <a:p>
            <a:pPr lvl="1"/>
            <a:r>
              <a:rPr lang="en-US" sz="2400" dirty="0"/>
              <a:t>A dedicated database that provides very low latency lookups?</a:t>
            </a:r>
          </a:p>
          <a:p>
            <a:r>
              <a:rPr lang="en-US" sz="2400" dirty="0"/>
              <a:t>Idempotence key can be discarded after a TTL.</a:t>
            </a:r>
          </a:p>
          <a:p>
            <a:r>
              <a:rPr lang="en-US" sz="2400" dirty="0"/>
              <a:t>Idempotent API implementation must ensure that both the application state needs to be modified and idempotence key need to be stored.</a:t>
            </a:r>
          </a:p>
          <a:p>
            <a:r>
              <a:rPr lang="en-US" sz="2400" dirty="0"/>
              <a:t>Exactly Once Semantics</a:t>
            </a:r>
          </a:p>
          <a:p>
            <a:pPr lvl="1"/>
            <a:r>
              <a:rPr lang="en-US" sz="2400" dirty="0"/>
              <a:t>Idempotence = exactly once</a:t>
            </a:r>
          </a:p>
        </p:txBody>
      </p:sp>
      <p:pic>
        <p:nvPicPr>
          <p:cNvPr id="4" name="Picture 3">
            <a:extLst>
              <a:ext uri="{FF2B5EF4-FFF2-40B4-BE49-F238E27FC236}">
                <a16:creationId xmlns:a16="http://schemas.microsoft.com/office/drawing/2014/main" id="{3FC1233B-A43D-7A4F-A91B-5D72EF463C4F}"/>
              </a:ext>
            </a:extLst>
          </p:cNvPr>
          <p:cNvPicPr>
            <a:picLocks noChangeAspect="1"/>
          </p:cNvPicPr>
          <p:nvPr/>
        </p:nvPicPr>
        <p:blipFill>
          <a:blip r:embed="rId3"/>
          <a:stretch>
            <a:fillRect/>
          </a:stretch>
        </p:blipFill>
        <p:spPr>
          <a:xfrm>
            <a:off x="6924598" y="1945649"/>
            <a:ext cx="5267402" cy="3681984"/>
          </a:xfrm>
          <a:prstGeom prst="rect">
            <a:avLst/>
          </a:prstGeom>
        </p:spPr>
      </p:pic>
    </p:spTree>
    <p:extLst>
      <p:ext uri="{BB962C8B-B14F-4D97-AF65-F5344CB8AC3E}">
        <p14:creationId xmlns:p14="http://schemas.microsoft.com/office/powerpoint/2010/main" val="4114979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75CD-1D0A-3842-AC59-94E9C4E6AED5}"/>
              </a:ext>
            </a:extLst>
          </p:cNvPr>
          <p:cNvSpPr>
            <a:spLocks noGrp="1"/>
          </p:cNvSpPr>
          <p:nvPr>
            <p:ph type="title"/>
          </p:nvPr>
        </p:nvSpPr>
        <p:spPr/>
        <p:txBody>
          <a:bodyPr/>
          <a:lstStyle/>
          <a:p>
            <a:r>
              <a:rPr lang="en-US" dirty="0"/>
              <a:t>Consensus</a:t>
            </a:r>
          </a:p>
        </p:txBody>
      </p:sp>
      <p:sp>
        <p:nvSpPr>
          <p:cNvPr id="3" name="Content Placeholder 2">
            <a:extLst>
              <a:ext uri="{FF2B5EF4-FFF2-40B4-BE49-F238E27FC236}">
                <a16:creationId xmlns:a16="http://schemas.microsoft.com/office/drawing/2014/main" id="{78206305-B5C1-004F-BA82-D3BCABE54A1F}"/>
              </a:ext>
            </a:extLst>
          </p:cNvPr>
          <p:cNvSpPr>
            <a:spLocks noGrp="1"/>
          </p:cNvSpPr>
          <p:nvPr>
            <p:ph idx="1"/>
          </p:nvPr>
        </p:nvSpPr>
        <p:spPr/>
        <p:txBody>
          <a:bodyPr/>
          <a:lstStyle/>
          <a:p>
            <a:r>
              <a:rPr lang="en-US" dirty="0"/>
              <a:t>Two Generals</a:t>
            </a:r>
          </a:p>
          <a:p>
            <a:pPr lvl="1"/>
            <a:endParaRPr lang="en-US" dirty="0"/>
          </a:p>
        </p:txBody>
      </p:sp>
      <p:pic>
        <p:nvPicPr>
          <p:cNvPr id="5" name="Picture 4">
            <a:extLst>
              <a:ext uri="{FF2B5EF4-FFF2-40B4-BE49-F238E27FC236}">
                <a16:creationId xmlns:a16="http://schemas.microsoft.com/office/drawing/2014/main" id="{FE1B7A19-AC93-F54E-9808-3C55FEA86E0C}"/>
              </a:ext>
            </a:extLst>
          </p:cNvPr>
          <p:cNvPicPr>
            <a:picLocks noChangeAspect="1"/>
          </p:cNvPicPr>
          <p:nvPr/>
        </p:nvPicPr>
        <p:blipFill rotWithShape="1">
          <a:blip r:embed="rId4"/>
          <a:srcRect l="9972" t="10304" r="12129"/>
          <a:stretch/>
        </p:blipFill>
        <p:spPr>
          <a:xfrm>
            <a:off x="6280398" y="2259724"/>
            <a:ext cx="5738648" cy="3396171"/>
          </a:xfrm>
          <a:prstGeom prst="rect">
            <a:avLst/>
          </a:prstGeom>
        </p:spPr>
      </p:pic>
      <p:pic>
        <p:nvPicPr>
          <p:cNvPr id="6" name="Online Media 5" title="The Two Generals Problem">
            <a:hlinkClick r:id="" action="ppaction://media"/>
            <a:extLst>
              <a:ext uri="{FF2B5EF4-FFF2-40B4-BE49-F238E27FC236}">
                <a16:creationId xmlns:a16="http://schemas.microsoft.com/office/drawing/2014/main" id="{786E87EB-675D-0A48-8B7A-2149E6594D15}"/>
              </a:ext>
            </a:extLst>
          </p:cNvPr>
          <p:cNvPicPr>
            <a:picLocks noRot="1" noChangeAspect="1"/>
          </p:cNvPicPr>
          <p:nvPr>
            <a:videoFile r:link="rId1"/>
          </p:nvPr>
        </p:nvPicPr>
        <p:blipFill>
          <a:blip r:embed="rId5"/>
          <a:stretch>
            <a:fillRect/>
          </a:stretch>
        </p:blipFill>
        <p:spPr>
          <a:xfrm>
            <a:off x="990600" y="2432051"/>
            <a:ext cx="4617154" cy="2597149"/>
          </a:xfrm>
          <a:prstGeom prst="rect">
            <a:avLst/>
          </a:prstGeom>
        </p:spPr>
      </p:pic>
      <p:sp>
        <p:nvSpPr>
          <p:cNvPr id="7" name="Rectangle 6">
            <a:extLst>
              <a:ext uri="{FF2B5EF4-FFF2-40B4-BE49-F238E27FC236}">
                <a16:creationId xmlns:a16="http://schemas.microsoft.com/office/drawing/2014/main" id="{E8C6EC22-FEB8-B94A-99E4-3BE5AF800B1E}"/>
              </a:ext>
            </a:extLst>
          </p:cNvPr>
          <p:cNvSpPr/>
          <p:nvPr/>
        </p:nvSpPr>
        <p:spPr>
          <a:xfrm>
            <a:off x="921058" y="5072329"/>
            <a:ext cx="4756238" cy="369332"/>
          </a:xfrm>
          <a:prstGeom prst="rect">
            <a:avLst/>
          </a:prstGeom>
        </p:spPr>
        <p:txBody>
          <a:bodyPr wrap="none">
            <a:spAutoFit/>
          </a:bodyPr>
          <a:lstStyle/>
          <a:p>
            <a:r>
              <a:rPr lang="en-US" dirty="0">
                <a:hlinkClick r:id="rId6"/>
              </a:rPr>
              <a:t>https://www.youtube.com/watch?v=X7jzXlt6CgE</a:t>
            </a:r>
            <a:endParaRPr lang="en-US" dirty="0"/>
          </a:p>
        </p:txBody>
      </p:sp>
    </p:spTree>
    <p:extLst>
      <p:ext uri="{BB962C8B-B14F-4D97-AF65-F5344CB8AC3E}">
        <p14:creationId xmlns:p14="http://schemas.microsoft.com/office/powerpoint/2010/main" val="89354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B593-4C33-224E-8B3A-2AE289A1AE02}"/>
              </a:ext>
            </a:extLst>
          </p:cNvPr>
          <p:cNvSpPr>
            <a:spLocks noGrp="1"/>
          </p:cNvSpPr>
          <p:nvPr>
            <p:ph type="title"/>
          </p:nvPr>
        </p:nvSpPr>
        <p:spPr/>
        <p:txBody>
          <a:bodyPr/>
          <a:lstStyle/>
          <a:p>
            <a:r>
              <a:rPr lang="en-US" dirty="0"/>
              <a:t>Distributed Consensus</a:t>
            </a:r>
          </a:p>
        </p:txBody>
      </p:sp>
      <p:sp>
        <p:nvSpPr>
          <p:cNvPr id="3" name="Content Placeholder 2">
            <a:extLst>
              <a:ext uri="{FF2B5EF4-FFF2-40B4-BE49-F238E27FC236}">
                <a16:creationId xmlns:a16="http://schemas.microsoft.com/office/drawing/2014/main" id="{DEAAC018-AFFE-0141-AF0A-799EE4AED60E}"/>
              </a:ext>
            </a:extLst>
          </p:cNvPr>
          <p:cNvSpPr>
            <a:spLocks noGrp="1"/>
          </p:cNvSpPr>
          <p:nvPr>
            <p:ph idx="1"/>
          </p:nvPr>
        </p:nvSpPr>
        <p:spPr>
          <a:xfrm>
            <a:off x="246527" y="1045028"/>
            <a:ext cx="11667565" cy="5366657"/>
          </a:xfrm>
        </p:spPr>
        <p:txBody>
          <a:bodyPr>
            <a:normAutofit/>
          </a:bodyPr>
          <a:lstStyle/>
          <a:p>
            <a:r>
              <a:rPr lang="en-US" sz="2400" dirty="0"/>
              <a:t>Two Generals is analogous to nodes in a distributed system reaching  agreement on some state </a:t>
            </a:r>
          </a:p>
          <a:p>
            <a:r>
              <a:rPr lang="en-US" sz="2400" dirty="0"/>
              <a:t>Partial failures are analogous to losing messages and acknowledgements. </a:t>
            </a:r>
          </a:p>
          <a:p>
            <a:r>
              <a:rPr lang="en-US" sz="2400" dirty="0"/>
              <a:t>It can be demonstrated that consensus is impossible to achieve within bounded time</a:t>
            </a:r>
          </a:p>
          <a:p>
            <a:pPr lvl="1"/>
            <a:r>
              <a:rPr lang="en-US" sz="2400" dirty="0"/>
              <a:t>On an asynchronous network </a:t>
            </a:r>
          </a:p>
          <a:p>
            <a:pPr lvl="1"/>
            <a:r>
              <a:rPr lang="en-US" sz="2400" dirty="0"/>
              <a:t>In the presence of crash faults </a:t>
            </a:r>
          </a:p>
          <a:p>
            <a:pPr lvl="1"/>
            <a:r>
              <a:rPr lang="en-US" sz="2400" dirty="0"/>
              <a:t>Messages can be delayed but not lost</a:t>
            </a:r>
          </a:p>
          <a:p>
            <a:endParaRPr lang="en-US" dirty="0"/>
          </a:p>
        </p:txBody>
      </p:sp>
    </p:spTree>
    <p:extLst>
      <p:ext uri="{BB962C8B-B14F-4D97-AF65-F5344CB8AC3E}">
        <p14:creationId xmlns:p14="http://schemas.microsoft.com/office/powerpoint/2010/main" val="2534928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237E-2AED-8047-9A68-D050DE06275D}"/>
              </a:ext>
            </a:extLst>
          </p:cNvPr>
          <p:cNvSpPr>
            <a:spLocks noGrp="1"/>
          </p:cNvSpPr>
          <p:nvPr>
            <p:ph type="title"/>
          </p:nvPr>
        </p:nvSpPr>
        <p:spPr/>
        <p:txBody>
          <a:bodyPr/>
          <a:lstStyle/>
          <a:p>
            <a:r>
              <a:rPr lang="en-US" dirty="0"/>
              <a:t>Distributed Consensus</a:t>
            </a:r>
          </a:p>
        </p:txBody>
      </p:sp>
      <p:sp>
        <p:nvSpPr>
          <p:cNvPr id="3" name="Content Placeholder 2">
            <a:extLst>
              <a:ext uri="{FF2B5EF4-FFF2-40B4-BE49-F238E27FC236}">
                <a16:creationId xmlns:a16="http://schemas.microsoft.com/office/drawing/2014/main" id="{4454D1DC-8A0A-0545-B9AA-E654FA10A245}"/>
              </a:ext>
            </a:extLst>
          </p:cNvPr>
          <p:cNvSpPr>
            <a:spLocks noGrp="1"/>
          </p:cNvSpPr>
          <p:nvPr>
            <p:ph idx="1"/>
          </p:nvPr>
        </p:nvSpPr>
        <p:spPr/>
        <p:txBody>
          <a:bodyPr/>
          <a:lstStyle/>
          <a:p>
            <a:r>
              <a:rPr lang="en-US" sz="2400" dirty="0"/>
              <a:t>This is known as the FLP Impossibility Theorem . </a:t>
            </a:r>
          </a:p>
          <a:p>
            <a:pPr lvl="1"/>
            <a:r>
              <a:rPr lang="en-US" sz="2400" dirty="0"/>
              <a:t>Michael J. Fischer, Nancy A. Lynch, and Michael S. Paterson. 1985. Impossibility of distributed consensus with one faulty process. J. ACM 32, 2 (April 1985), 374–382.</a:t>
            </a:r>
          </a:p>
          <a:p>
            <a:r>
              <a:rPr lang="en-US" sz="2400" dirty="0"/>
              <a:t>FLP is a worst-case scenario</a:t>
            </a:r>
          </a:p>
          <a:p>
            <a:pPr lvl="1"/>
            <a:r>
              <a:rPr lang="en-US" sz="2400" dirty="0"/>
              <a:t>not possible to </a:t>
            </a:r>
            <a:r>
              <a:rPr lang="en-US" sz="2400" b="1" dirty="0"/>
              <a:t>guarantee</a:t>
            </a:r>
            <a:r>
              <a:rPr lang="en-US" sz="2400" dirty="0"/>
              <a:t> consensus will be reached with unbounded message delays on an asynchronous network.</a:t>
            </a:r>
          </a:p>
          <a:p>
            <a:r>
              <a:rPr lang="en-US" sz="2400" dirty="0"/>
              <a:t>In reality distributed systems reach consensus every millisecond!!</a:t>
            </a:r>
          </a:p>
          <a:p>
            <a:pPr lvl="1"/>
            <a:r>
              <a:rPr lang="en-US" sz="2400" dirty="0"/>
              <a:t>can establish sensible practical bounds on message delays</a:t>
            </a:r>
          </a:p>
          <a:p>
            <a:pPr lvl="1"/>
            <a:r>
              <a:rPr lang="en-US" sz="2400" dirty="0"/>
              <a:t>retry after a timeout period.</a:t>
            </a:r>
          </a:p>
          <a:p>
            <a:endParaRPr lang="en-US" dirty="0"/>
          </a:p>
        </p:txBody>
      </p:sp>
    </p:spTree>
    <p:extLst>
      <p:ext uri="{BB962C8B-B14F-4D97-AF65-F5344CB8AC3E}">
        <p14:creationId xmlns:p14="http://schemas.microsoft.com/office/powerpoint/2010/main" val="4154591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66C3-939E-E640-8027-B50BB02C17F5}"/>
              </a:ext>
            </a:extLst>
          </p:cNvPr>
          <p:cNvSpPr>
            <a:spLocks noGrp="1"/>
          </p:cNvSpPr>
          <p:nvPr>
            <p:ph type="title"/>
          </p:nvPr>
        </p:nvSpPr>
        <p:spPr/>
        <p:txBody>
          <a:bodyPr/>
          <a:lstStyle/>
          <a:p>
            <a:r>
              <a:rPr lang="en-US" dirty="0"/>
              <a:t>Byzantine Failures</a:t>
            </a:r>
          </a:p>
        </p:txBody>
      </p:sp>
      <p:sp>
        <p:nvSpPr>
          <p:cNvPr id="3" name="Content Placeholder 2">
            <a:extLst>
              <a:ext uri="{FF2B5EF4-FFF2-40B4-BE49-F238E27FC236}">
                <a16:creationId xmlns:a16="http://schemas.microsoft.com/office/drawing/2014/main" id="{19A0F260-E377-1D46-BCEA-3AC1DCB081AC}"/>
              </a:ext>
            </a:extLst>
          </p:cNvPr>
          <p:cNvSpPr>
            <a:spLocks noGrp="1"/>
          </p:cNvSpPr>
          <p:nvPr>
            <p:ph idx="1"/>
          </p:nvPr>
        </p:nvSpPr>
        <p:spPr/>
        <p:txBody>
          <a:bodyPr/>
          <a:lstStyle/>
          <a:p>
            <a:r>
              <a:rPr lang="en-US" sz="2400" dirty="0"/>
              <a:t>Imagine extending the Two Generals problem to </a:t>
            </a:r>
          </a:p>
          <a:p>
            <a:pPr lvl="1"/>
            <a:r>
              <a:rPr lang="en-US" sz="2400" dirty="0"/>
              <a:t>N Generals, who need to agree on a time to attack. </a:t>
            </a:r>
          </a:p>
          <a:p>
            <a:pPr lvl="1"/>
            <a:r>
              <a:rPr lang="en-US" sz="2400" dirty="0"/>
              <a:t>Traitorous messengers may change the value of the time of the attack</a:t>
            </a:r>
          </a:p>
          <a:p>
            <a:pPr lvl="1"/>
            <a:r>
              <a:rPr lang="en-US" sz="2400" dirty="0"/>
              <a:t>Traitorous general may send false information to other generals. </a:t>
            </a:r>
          </a:p>
          <a:p>
            <a:r>
              <a:rPr lang="en-US" sz="2400" dirty="0"/>
              <a:t>Malicious failures are known as Byzantine faults </a:t>
            </a:r>
          </a:p>
          <a:p>
            <a:r>
              <a:rPr lang="en-US" sz="2400" dirty="0"/>
              <a:t>Algorithms that address malicious behavior exist. </a:t>
            </a:r>
          </a:p>
          <a:p>
            <a:pPr lvl="1"/>
            <a:r>
              <a:rPr lang="en-US" sz="2400" dirty="0"/>
              <a:t>Blockchain </a:t>
            </a:r>
            <a:r>
              <a:rPr lang="en-US" sz="2400"/>
              <a:t>technologies and </a:t>
            </a:r>
            <a:r>
              <a:rPr lang="en-US" sz="2400" dirty="0" err="1"/>
              <a:t>BitCoin</a:t>
            </a:r>
            <a:r>
              <a:rPr lang="en-US" sz="2400" dirty="0"/>
              <a:t>. </a:t>
            </a:r>
          </a:p>
          <a:p>
            <a:endParaRPr lang="en-US" dirty="0"/>
          </a:p>
        </p:txBody>
      </p:sp>
    </p:spTree>
    <p:extLst>
      <p:ext uri="{BB962C8B-B14F-4D97-AF65-F5344CB8AC3E}">
        <p14:creationId xmlns:p14="http://schemas.microsoft.com/office/powerpoint/2010/main" val="279801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F5BE-E290-CD4D-9E54-0FBDFFA8FDF9}"/>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821B43D8-8E16-0A4C-8C20-428562096322}"/>
              </a:ext>
            </a:extLst>
          </p:cNvPr>
          <p:cNvSpPr>
            <a:spLocks noGrp="1"/>
          </p:cNvSpPr>
          <p:nvPr>
            <p:ph idx="1"/>
          </p:nvPr>
        </p:nvSpPr>
        <p:spPr>
          <a:xfrm>
            <a:off x="246527" y="992187"/>
            <a:ext cx="11667565" cy="4873625"/>
          </a:xfrm>
        </p:spPr>
        <p:txBody>
          <a:bodyPr/>
          <a:lstStyle/>
          <a:p>
            <a:r>
              <a:rPr lang="en-US" sz="2400" dirty="0"/>
              <a:t>Every distributed system has software components that communicate over a network. E.g.:</a:t>
            </a:r>
          </a:p>
          <a:p>
            <a:pPr lvl="1"/>
            <a:r>
              <a:rPr lang="en-US" sz="2400" dirty="0"/>
              <a:t>A cell phone app sends a request over the cellular network addressed to a bank to retrieve bank balance </a:t>
            </a:r>
          </a:p>
          <a:p>
            <a:pPr lvl="1"/>
            <a:r>
              <a:rPr lang="en-US" sz="2400" dirty="0"/>
              <a:t>Request is routed across the internet to the bank’s web server.</a:t>
            </a:r>
          </a:p>
          <a:p>
            <a:pPr lvl="1"/>
            <a:r>
              <a:rPr lang="en-US" sz="2400" dirty="0"/>
              <a:t>Bank’s web server authenticates the request (checks it’s you) and sends a request to a database server for balance.</a:t>
            </a:r>
          </a:p>
          <a:p>
            <a:pPr lvl="1"/>
            <a:r>
              <a:rPr lang="en-US" sz="2400" dirty="0"/>
              <a:t>Database server reads bank balance from disk and returns it to the web server.</a:t>
            </a:r>
          </a:p>
          <a:p>
            <a:pPr lvl="1"/>
            <a:r>
              <a:rPr lang="en-US" sz="2400" dirty="0"/>
              <a:t>Web server sends balance in a reply message to the app, which is routed over the internet and the cellular network.</a:t>
            </a:r>
          </a:p>
          <a:p>
            <a:pPr lvl="1"/>
            <a:r>
              <a:rPr lang="en-US" sz="2400" dirty="0"/>
              <a:t>Balance appears on your mobile device.</a:t>
            </a:r>
          </a:p>
          <a:p>
            <a:endParaRPr lang="en-US" dirty="0"/>
          </a:p>
        </p:txBody>
      </p:sp>
      <p:pic>
        <p:nvPicPr>
          <p:cNvPr id="4" name="Picture 3" descr="Diagram&#10;&#10;Description automatically generated">
            <a:extLst>
              <a:ext uri="{FF2B5EF4-FFF2-40B4-BE49-F238E27FC236}">
                <a16:creationId xmlns:a16="http://schemas.microsoft.com/office/drawing/2014/main" id="{8A846088-74A5-9277-3B71-FFB44C678E6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4030959"/>
            <a:ext cx="5926315" cy="2827041"/>
          </a:xfrm>
          <a:prstGeom prst="rect">
            <a:avLst/>
          </a:prstGeom>
        </p:spPr>
      </p:pic>
    </p:spTree>
    <p:extLst>
      <p:ext uri="{BB962C8B-B14F-4D97-AF65-F5344CB8AC3E}">
        <p14:creationId xmlns:p14="http://schemas.microsoft.com/office/powerpoint/2010/main" val="409109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67B2-0312-6B4B-B5EA-EEB8621E91A3}"/>
              </a:ext>
            </a:extLst>
          </p:cNvPr>
          <p:cNvSpPr>
            <a:spLocks noGrp="1"/>
          </p:cNvSpPr>
          <p:nvPr>
            <p:ph type="title"/>
          </p:nvPr>
        </p:nvSpPr>
        <p:spPr/>
        <p:txBody>
          <a:bodyPr/>
          <a:lstStyle/>
          <a:p>
            <a:r>
              <a:rPr lang="en-US" dirty="0"/>
              <a:t>Time in Distributed Systems</a:t>
            </a:r>
          </a:p>
        </p:txBody>
      </p:sp>
      <p:sp>
        <p:nvSpPr>
          <p:cNvPr id="3" name="Content Placeholder 2">
            <a:extLst>
              <a:ext uri="{FF2B5EF4-FFF2-40B4-BE49-F238E27FC236}">
                <a16:creationId xmlns:a16="http://schemas.microsoft.com/office/drawing/2014/main" id="{3AE2D302-3F58-8843-89D3-E400B9527697}"/>
              </a:ext>
            </a:extLst>
          </p:cNvPr>
          <p:cNvSpPr>
            <a:spLocks noGrp="1"/>
          </p:cNvSpPr>
          <p:nvPr>
            <p:ph idx="1"/>
          </p:nvPr>
        </p:nvSpPr>
        <p:spPr/>
        <p:txBody>
          <a:bodyPr/>
          <a:lstStyle/>
          <a:p>
            <a:r>
              <a:rPr lang="en-US" dirty="0"/>
              <a:t>Clocks on individual nodes drift due to environmental conditions </a:t>
            </a:r>
          </a:p>
          <a:p>
            <a:r>
              <a:rPr lang="en-US" dirty="0"/>
              <a:t>Drift values of 10-20 seconds a day are not uncommon. </a:t>
            </a:r>
          </a:p>
          <a:p>
            <a:r>
              <a:rPr lang="en-US" dirty="0"/>
              <a:t>A time server represents an accurate time source, such as a GPS or atomic clock</a:t>
            </a:r>
          </a:p>
          <a:p>
            <a:r>
              <a:rPr lang="en-US" dirty="0"/>
              <a:t>Can be used to reset the clock on a node to correct for drift on packet-switched, variable-latency data networks. </a:t>
            </a:r>
          </a:p>
        </p:txBody>
      </p:sp>
    </p:spTree>
    <p:extLst>
      <p:ext uri="{BB962C8B-B14F-4D97-AF65-F5344CB8AC3E}">
        <p14:creationId xmlns:p14="http://schemas.microsoft.com/office/powerpoint/2010/main" val="1855195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CA74-8AA2-C447-845C-CF84C38EE536}"/>
              </a:ext>
            </a:extLst>
          </p:cNvPr>
          <p:cNvSpPr>
            <a:spLocks noGrp="1"/>
          </p:cNvSpPr>
          <p:nvPr>
            <p:ph type="title"/>
          </p:nvPr>
        </p:nvSpPr>
        <p:spPr/>
        <p:txBody>
          <a:bodyPr/>
          <a:lstStyle/>
          <a:p>
            <a:r>
              <a:rPr lang="en-US" dirty="0"/>
              <a:t>Network Time Protocol (NTP)</a:t>
            </a:r>
          </a:p>
        </p:txBody>
      </p:sp>
      <p:sp>
        <p:nvSpPr>
          <p:cNvPr id="3" name="Content Placeholder 2">
            <a:extLst>
              <a:ext uri="{FF2B5EF4-FFF2-40B4-BE49-F238E27FC236}">
                <a16:creationId xmlns:a16="http://schemas.microsoft.com/office/drawing/2014/main" id="{9A32A3B5-5FD7-5A4D-AA8D-D6E60BAEB079}"/>
              </a:ext>
            </a:extLst>
          </p:cNvPr>
          <p:cNvSpPr>
            <a:spLocks noGrp="1"/>
          </p:cNvSpPr>
          <p:nvPr>
            <p:ph idx="1"/>
          </p:nvPr>
        </p:nvSpPr>
        <p:spPr>
          <a:xfrm>
            <a:off x="246527" y="1349829"/>
            <a:ext cx="6388954" cy="4873625"/>
          </a:xfrm>
        </p:spPr>
        <p:txBody>
          <a:bodyPr>
            <a:normAutofit/>
          </a:bodyPr>
          <a:lstStyle/>
          <a:p>
            <a:r>
              <a:rPr lang="en-US" sz="2600" dirty="0"/>
              <a:t>Node runs the NTP client to synchronize to a NTP server. </a:t>
            </a:r>
          </a:p>
          <a:p>
            <a:r>
              <a:rPr lang="en-US" sz="2600" dirty="0"/>
              <a:t>Time on a node is set by a UDP message exchange with one or more NTP servers. </a:t>
            </a:r>
          </a:p>
          <a:p>
            <a:r>
              <a:rPr lang="en-US" sz="2600" dirty="0"/>
              <a:t>Messages are timestamped time taken for transit is estimated. </a:t>
            </a:r>
          </a:p>
          <a:p>
            <a:r>
              <a:rPr lang="en-US" sz="2600" dirty="0"/>
              <a:t>On a LAN, machines can synchronize to an NTP server within a small number of milliseconds accuracy</a:t>
            </a:r>
          </a:p>
          <a:p>
            <a:r>
              <a:rPr lang="en-US" sz="2600" dirty="0"/>
              <a:t>Be careful – clocks may move backwards!!</a:t>
            </a:r>
          </a:p>
          <a:p>
            <a:endParaRPr lang="en-US" dirty="0"/>
          </a:p>
        </p:txBody>
      </p:sp>
      <p:pic>
        <p:nvPicPr>
          <p:cNvPr id="4" name="Picture 3">
            <a:extLst>
              <a:ext uri="{FF2B5EF4-FFF2-40B4-BE49-F238E27FC236}">
                <a16:creationId xmlns:a16="http://schemas.microsoft.com/office/drawing/2014/main" id="{E4F3F975-C63D-3A4B-97B5-0A5E868D60A6}"/>
              </a:ext>
            </a:extLst>
          </p:cNvPr>
          <p:cNvPicPr>
            <a:picLocks noChangeAspect="1"/>
          </p:cNvPicPr>
          <p:nvPr/>
        </p:nvPicPr>
        <p:blipFill>
          <a:blip r:embed="rId3"/>
          <a:stretch>
            <a:fillRect/>
          </a:stretch>
        </p:blipFill>
        <p:spPr>
          <a:xfrm>
            <a:off x="6635481" y="1979028"/>
            <a:ext cx="4915159" cy="2899944"/>
          </a:xfrm>
          <a:prstGeom prst="rect">
            <a:avLst/>
          </a:prstGeom>
        </p:spPr>
      </p:pic>
    </p:spTree>
    <p:extLst>
      <p:ext uri="{BB962C8B-B14F-4D97-AF65-F5344CB8AC3E}">
        <p14:creationId xmlns:p14="http://schemas.microsoft.com/office/powerpoint/2010/main" val="2451381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AAA3-0008-924C-8069-0BFB7E21BB3E}"/>
              </a:ext>
            </a:extLst>
          </p:cNvPr>
          <p:cNvSpPr>
            <a:spLocks noGrp="1"/>
          </p:cNvSpPr>
          <p:nvPr>
            <p:ph type="title"/>
          </p:nvPr>
        </p:nvSpPr>
        <p:spPr/>
        <p:txBody>
          <a:bodyPr/>
          <a:lstStyle/>
          <a:p>
            <a:r>
              <a:rPr lang="en-US" dirty="0"/>
              <a:t>CPU Clocks</a:t>
            </a:r>
          </a:p>
        </p:txBody>
      </p:sp>
      <p:sp>
        <p:nvSpPr>
          <p:cNvPr id="3" name="Content Placeholder 2">
            <a:extLst>
              <a:ext uri="{FF2B5EF4-FFF2-40B4-BE49-F238E27FC236}">
                <a16:creationId xmlns:a16="http://schemas.microsoft.com/office/drawing/2014/main" id="{74092799-DC5D-3C4A-9E62-832E671C5208}"/>
              </a:ext>
            </a:extLst>
          </p:cNvPr>
          <p:cNvSpPr>
            <a:spLocks noGrp="1"/>
          </p:cNvSpPr>
          <p:nvPr>
            <p:ph idx="1"/>
          </p:nvPr>
        </p:nvSpPr>
        <p:spPr/>
        <p:txBody>
          <a:bodyPr/>
          <a:lstStyle/>
          <a:p>
            <a:r>
              <a:rPr lang="en-US" sz="2400" dirty="0"/>
              <a:t>Time of Day Clock</a:t>
            </a:r>
          </a:p>
          <a:p>
            <a:pPr lvl="1"/>
            <a:r>
              <a:rPr lang="en-US" sz="2400" dirty="0"/>
              <a:t>Number of milliseconds since midnight January 1970. </a:t>
            </a:r>
          </a:p>
          <a:p>
            <a:pPr lvl="1"/>
            <a:r>
              <a:rPr lang="en-US" sz="2400" dirty="0"/>
              <a:t>In Java, </a:t>
            </a:r>
            <a:r>
              <a:rPr lang="en-US" sz="2400" dirty="0" err="1"/>
              <a:t>System.currentTimeMillis</a:t>
            </a:r>
            <a:r>
              <a:rPr lang="en-US" sz="2400" dirty="0"/>
              <a:t>(). </a:t>
            </a:r>
          </a:p>
          <a:p>
            <a:pPr lvl="1"/>
            <a:r>
              <a:rPr lang="en-US" sz="2400" dirty="0"/>
              <a:t>Can be reset by NTP, and hence may jump forwards or backwards </a:t>
            </a:r>
          </a:p>
          <a:p>
            <a:r>
              <a:rPr lang="en-US" sz="2400" dirty="0"/>
              <a:t>Monotonic Clock</a:t>
            </a:r>
          </a:p>
          <a:p>
            <a:pPr lvl="1"/>
            <a:r>
              <a:rPr lang="en-US" sz="2400" dirty="0"/>
              <a:t>Amount of time (in seconds and nanoseconds) since an unspecified point in the past, such as the last reboot</a:t>
            </a:r>
          </a:p>
          <a:p>
            <a:pPr lvl="1"/>
            <a:r>
              <a:rPr lang="en-US" sz="2400" dirty="0"/>
              <a:t>Only moves forward</a:t>
            </a:r>
          </a:p>
          <a:p>
            <a:pPr lvl="1"/>
            <a:r>
              <a:rPr lang="en-US" sz="2400" dirty="0"/>
              <a:t>May not be accurate as it stalls during events such as a virtual machine suspension</a:t>
            </a:r>
          </a:p>
          <a:p>
            <a:pPr lvl="1"/>
            <a:r>
              <a:rPr lang="en-US" sz="2400" dirty="0"/>
              <a:t>In Java,  </a:t>
            </a:r>
            <a:r>
              <a:rPr lang="en-US" sz="2400" dirty="0" err="1"/>
              <a:t>System.nanoTime</a:t>
            </a:r>
            <a:r>
              <a:rPr lang="en-US" sz="2400" dirty="0"/>
              <a:t>().</a:t>
            </a:r>
          </a:p>
          <a:p>
            <a:endParaRPr lang="en-US" dirty="0"/>
          </a:p>
        </p:txBody>
      </p:sp>
    </p:spTree>
    <p:extLst>
      <p:ext uri="{BB962C8B-B14F-4D97-AF65-F5344CB8AC3E}">
        <p14:creationId xmlns:p14="http://schemas.microsoft.com/office/powerpoint/2010/main" val="3552911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8D66B-9604-504F-AF95-D6510AC18469}"/>
              </a:ext>
            </a:extLst>
          </p:cNvPr>
          <p:cNvSpPr>
            <a:spLocks noGrp="1"/>
          </p:cNvSpPr>
          <p:nvPr>
            <p:ph type="title"/>
          </p:nvPr>
        </p:nvSpPr>
        <p:spPr/>
        <p:txBody>
          <a:bodyPr/>
          <a:lstStyle/>
          <a:p>
            <a:r>
              <a:rPr lang="en-US" dirty="0"/>
              <a:t>Clock Synchronization</a:t>
            </a:r>
          </a:p>
        </p:txBody>
      </p:sp>
      <p:sp>
        <p:nvSpPr>
          <p:cNvPr id="3" name="Content Placeholder 2">
            <a:extLst>
              <a:ext uri="{FF2B5EF4-FFF2-40B4-BE49-F238E27FC236}">
                <a16:creationId xmlns:a16="http://schemas.microsoft.com/office/drawing/2014/main" id="{F39A24C4-56C6-E644-83A2-F1C0BEDC2CC5}"/>
              </a:ext>
            </a:extLst>
          </p:cNvPr>
          <p:cNvSpPr>
            <a:spLocks noGrp="1"/>
          </p:cNvSpPr>
          <p:nvPr>
            <p:ph idx="1"/>
          </p:nvPr>
        </p:nvSpPr>
        <p:spPr/>
        <p:txBody>
          <a:bodyPr>
            <a:normAutofit/>
          </a:bodyPr>
          <a:lstStyle/>
          <a:p>
            <a:r>
              <a:rPr lang="en-US" sz="2400" dirty="0"/>
              <a:t>NTP – common for a node to synchronize in one hour to one day interval</a:t>
            </a:r>
          </a:p>
          <a:p>
            <a:r>
              <a:rPr lang="en-US" sz="2400" dirty="0" err="1"/>
              <a:t>Chrony</a:t>
            </a:r>
            <a:r>
              <a:rPr lang="en-US" sz="2400" dirty="0"/>
              <a:t> – more accurate, scalable than NTP</a:t>
            </a:r>
          </a:p>
          <a:p>
            <a:pPr lvl="1"/>
            <a:r>
              <a:rPr lang="en-US" sz="2400" dirty="0"/>
              <a:t>E.g. used by Facebook</a:t>
            </a:r>
          </a:p>
          <a:p>
            <a:r>
              <a:rPr lang="en-US" sz="2400" dirty="0"/>
              <a:t>Amazon Time Sync Service</a:t>
            </a:r>
          </a:p>
          <a:p>
            <a:pPr lvl="1"/>
            <a:r>
              <a:rPr lang="en-US" sz="2400" dirty="0"/>
              <a:t>GPS/Atomic clocks in data centers</a:t>
            </a:r>
          </a:p>
          <a:p>
            <a:r>
              <a:rPr lang="en-US" sz="2400" dirty="0"/>
              <a:t>Clock synchronization is crucial whenever local timestamps from multiple machines need to be compared.</a:t>
            </a:r>
          </a:p>
        </p:txBody>
      </p:sp>
    </p:spTree>
    <p:extLst>
      <p:ext uri="{BB962C8B-B14F-4D97-AF65-F5344CB8AC3E}">
        <p14:creationId xmlns:p14="http://schemas.microsoft.com/office/powerpoint/2010/main" val="401105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14E5-617A-8D4F-9395-A01D5BC1BA4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DF80336-D617-CA41-8DBF-7D79CB76AC20}"/>
              </a:ext>
            </a:extLst>
          </p:cNvPr>
          <p:cNvSpPr>
            <a:spLocks noGrp="1"/>
          </p:cNvSpPr>
          <p:nvPr>
            <p:ph idx="1"/>
          </p:nvPr>
        </p:nvSpPr>
        <p:spPr/>
        <p:txBody>
          <a:bodyPr>
            <a:normAutofit lnSpcReduction="10000"/>
          </a:bodyPr>
          <a:lstStyle/>
          <a:p>
            <a:r>
              <a:rPr lang="en-US" sz="2400" dirty="0"/>
              <a:t>Communications in distributed systems traverse many different types of underlying physical networks</a:t>
            </a:r>
          </a:p>
          <a:p>
            <a:r>
              <a:rPr lang="en-US" sz="2400" dirty="0"/>
              <a:t>Communication latencies are highly variable</a:t>
            </a:r>
          </a:p>
          <a:p>
            <a:r>
              <a:rPr lang="en-US" sz="2400" dirty="0"/>
              <a:t>Communications can fail</a:t>
            </a:r>
          </a:p>
          <a:p>
            <a:r>
              <a:rPr lang="en-US" sz="2400" dirty="0"/>
              <a:t>TCP provides reliable connection-based communications</a:t>
            </a:r>
          </a:p>
          <a:p>
            <a:r>
              <a:rPr lang="en-US" sz="2400" dirty="0"/>
              <a:t>UDP provides unreliable datagram-based communications </a:t>
            </a:r>
          </a:p>
          <a:p>
            <a:r>
              <a:rPr lang="en-US" sz="2400" dirty="0"/>
              <a:t>RMI/RPC technologies build on TCP/IP sockets to provide abstractions for client-server communications </a:t>
            </a:r>
          </a:p>
          <a:p>
            <a:r>
              <a:rPr lang="en-US" sz="2400" dirty="0"/>
              <a:t>Achieving agreement, or consensus on state across multiple nodes is in theory impossible</a:t>
            </a:r>
          </a:p>
          <a:p>
            <a:r>
              <a:rPr lang="en-US" sz="2400" dirty="0"/>
              <a:t>In reality we can devise algorithms that achieve consensus in practice. </a:t>
            </a:r>
          </a:p>
          <a:p>
            <a:r>
              <a:rPr lang="en-US" sz="2400" dirty="0"/>
              <a:t>Clocks on individual nodes vary and cannot be used for meaningful comparisons. Need a time service for synchronization.</a:t>
            </a:r>
          </a:p>
          <a:p>
            <a:endParaRPr lang="en-US" dirty="0"/>
          </a:p>
        </p:txBody>
      </p:sp>
    </p:spTree>
    <p:extLst>
      <p:ext uri="{BB962C8B-B14F-4D97-AF65-F5344CB8AC3E}">
        <p14:creationId xmlns:p14="http://schemas.microsoft.com/office/powerpoint/2010/main" val="25064595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F5BE-E290-CD4D-9E54-0FBDFFA8FDF9}"/>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821B43D8-8E16-0A4C-8C20-428562096322}"/>
              </a:ext>
            </a:extLst>
          </p:cNvPr>
          <p:cNvSpPr>
            <a:spLocks noGrp="1"/>
          </p:cNvSpPr>
          <p:nvPr>
            <p:ph idx="1"/>
          </p:nvPr>
        </p:nvSpPr>
        <p:spPr/>
        <p:txBody>
          <a:bodyPr/>
          <a:lstStyle/>
          <a:p>
            <a:r>
              <a:rPr lang="en-US" sz="2400" dirty="0"/>
              <a:t>Internet consists of many different types of networks</a:t>
            </a:r>
          </a:p>
          <a:p>
            <a:endParaRPr lang="en-US" dirty="0"/>
          </a:p>
        </p:txBody>
      </p:sp>
      <p:pic>
        <p:nvPicPr>
          <p:cNvPr id="4" name="Picture 3">
            <a:extLst>
              <a:ext uri="{FF2B5EF4-FFF2-40B4-BE49-F238E27FC236}">
                <a16:creationId xmlns:a16="http://schemas.microsoft.com/office/drawing/2014/main" id="{1CCE9A8B-66AC-F749-922C-BC2E93F8BFD1}"/>
              </a:ext>
            </a:extLst>
          </p:cNvPr>
          <p:cNvPicPr>
            <a:picLocks noChangeAspect="1"/>
          </p:cNvPicPr>
          <p:nvPr/>
        </p:nvPicPr>
        <p:blipFill>
          <a:blip r:embed="rId3"/>
          <a:stretch>
            <a:fillRect/>
          </a:stretch>
        </p:blipFill>
        <p:spPr>
          <a:xfrm>
            <a:off x="2473787" y="1922180"/>
            <a:ext cx="7244425" cy="3585991"/>
          </a:xfrm>
          <a:prstGeom prst="rect">
            <a:avLst/>
          </a:prstGeom>
        </p:spPr>
      </p:pic>
    </p:spTree>
    <p:extLst>
      <p:ext uri="{BB962C8B-B14F-4D97-AF65-F5344CB8AC3E}">
        <p14:creationId xmlns:p14="http://schemas.microsoft.com/office/powerpoint/2010/main" val="310147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F5BE-E290-CD4D-9E54-0FBDFFA8FDF9}"/>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821B43D8-8E16-0A4C-8C20-428562096322}"/>
              </a:ext>
            </a:extLst>
          </p:cNvPr>
          <p:cNvSpPr>
            <a:spLocks noGrp="1"/>
          </p:cNvSpPr>
          <p:nvPr>
            <p:ph idx="1"/>
          </p:nvPr>
        </p:nvSpPr>
        <p:spPr>
          <a:xfrm>
            <a:off x="246526" y="1349829"/>
            <a:ext cx="6112233" cy="4873625"/>
          </a:xfrm>
        </p:spPr>
        <p:txBody>
          <a:bodyPr/>
          <a:lstStyle/>
          <a:p>
            <a:r>
              <a:rPr lang="en-US" dirty="0"/>
              <a:t>Wide Area Networks (WANs)</a:t>
            </a:r>
          </a:p>
          <a:p>
            <a:pPr lvl="1">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WANs traverse the globe </a:t>
            </a:r>
          </a:p>
          <a:p>
            <a:pPr lvl="2">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High speed data ‘pipelines’ connecting continents with fiber optic cables. </a:t>
            </a:r>
          </a:p>
          <a:p>
            <a:pPr lvl="1">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Cables support a networking technology known as </a:t>
            </a:r>
            <a:r>
              <a:rPr lang="en-US" sz="2000" u="sng" dirty="0">
                <a:latin typeface="Calibri" panose="020F0502020204030204" pitchFamily="34" charset="0"/>
                <a:ea typeface="Calibri" panose="020F0502020204030204" pitchFamily="34" charset="0"/>
                <a:cs typeface="Calibri" panose="020F0502020204030204" pitchFamily="34" charset="0"/>
                <a:hlinkClick r:id="rId3"/>
              </a:rPr>
              <a:t>wavelength division multiplexing</a:t>
            </a:r>
            <a:r>
              <a:rPr lang="en-US" sz="2000" dirty="0">
                <a:latin typeface="Calibri" panose="020F0502020204030204" pitchFamily="34" charset="0"/>
                <a:ea typeface="Calibri" panose="020F0502020204030204" pitchFamily="34" charset="0"/>
                <a:cs typeface="Calibri" panose="020F0502020204030204" pitchFamily="34" charset="0"/>
              </a:rPr>
              <a:t> </a:t>
            </a:r>
          </a:p>
          <a:p>
            <a:pPr lvl="2">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Transmit up 171 Gbps over 400 channels, giving </a:t>
            </a:r>
          </a:p>
          <a:p>
            <a:pPr lvl="2">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~70 Terabits per second (</a:t>
            </a:r>
            <a:r>
              <a:rPr lang="en-US" sz="2000" dirty="0" err="1">
                <a:latin typeface="Calibri" panose="020F0502020204030204" pitchFamily="34" charset="0"/>
                <a:ea typeface="Calibri" panose="020F0502020204030204" pitchFamily="34" charset="0"/>
                <a:cs typeface="Calibri" panose="020F0502020204030204" pitchFamily="34" charset="0"/>
              </a:rPr>
              <a:t>Tbps</a:t>
            </a:r>
            <a:r>
              <a:rPr lang="en-US" sz="2000" dirty="0">
                <a:latin typeface="Calibri" panose="020F0502020204030204" pitchFamily="34" charset="0"/>
                <a:ea typeface="Calibri" panose="020F0502020204030204" pitchFamily="34" charset="0"/>
                <a:cs typeface="Calibri" panose="020F0502020204030204" pitchFamily="34" charset="0"/>
              </a:rPr>
              <a:t>) of bandwidth for a single fiber link. </a:t>
            </a:r>
          </a:p>
          <a:p>
            <a:pPr lvl="1">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Cables comprise four or more strands of fiber, giving bandwidth capacity of hundreds of </a:t>
            </a:r>
            <a:r>
              <a:rPr lang="en-US" sz="2000" dirty="0" err="1">
                <a:latin typeface="Calibri" panose="020F0502020204030204" pitchFamily="34" charset="0"/>
                <a:ea typeface="Calibri" panose="020F0502020204030204" pitchFamily="34" charset="0"/>
                <a:cs typeface="Calibri" panose="020F0502020204030204" pitchFamily="34" charset="0"/>
              </a:rPr>
              <a:t>Tbps</a:t>
            </a:r>
            <a:r>
              <a:rPr lang="en-US" sz="2000" dirty="0">
                <a:latin typeface="Calibri" panose="020F0502020204030204" pitchFamily="34" charset="0"/>
                <a:ea typeface="Calibri" panose="020F0502020204030204" pitchFamily="34" charset="0"/>
                <a:cs typeface="Calibri" panose="020F0502020204030204" pitchFamily="34" charset="0"/>
              </a:rPr>
              <a:t> for each cable. </a:t>
            </a:r>
          </a:p>
          <a:p>
            <a:pPr lvl="1"/>
            <a:endParaRPr lang="en-US" dirty="0"/>
          </a:p>
        </p:txBody>
      </p:sp>
      <p:pic>
        <p:nvPicPr>
          <p:cNvPr id="5" name="Picture 4">
            <a:extLst>
              <a:ext uri="{FF2B5EF4-FFF2-40B4-BE49-F238E27FC236}">
                <a16:creationId xmlns:a16="http://schemas.microsoft.com/office/drawing/2014/main" id="{C8A9F940-2A1E-0642-A4DC-72EE7C3B9322}"/>
              </a:ext>
            </a:extLst>
          </p:cNvPr>
          <p:cNvPicPr>
            <a:picLocks noChangeAspect="1"/>
          </p:cNvPicPr>
          <p:nvPr/>
        </p:nvPicPr>
        <p:blipFill>
          <a:blip r:embed="rId4"/>
          <a:stretch>
            <a:fillRect/>
          </a:stretch>
        </p:blipFill>
        <p:spPr>
          <a:xfrm>
            <a:off x="6358759" y="1907252"/>
            <a:ext cx="5464084" cy="3043495"/>
          </a:xfrm>
          <a:prstGeom prst="rect">
            <a:avLst/>
          </a:prstGeom>
        </p:spPr>
      </p:pic>
    </p:spTree>
    <p:extLst>
      <p:ext uri="{BB962C8B-B14F-4D97-AF65-F5344CB8AC3E}">
        <p14:creationId xmlns:p14="http://schemas.microsoft.com/office/powerpoint/2010/main" val="12145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F5BE-E290-CD4D-9E54-0FBDFFA8FDF9}"/>
              </a:ext>
            </a:extLst>
          </p:cNvPr>
          <p:cNvSpPr>
            <a:spLocks noGrp="1"/>
          </p:cNvSpPr>
          <p:nvPr>
            <p:ph type="title"/>
          </p:nvPr>
        </p:nvSpPr>
        <p:spPr/>
        <p:txBody>
          <a:bodyPr/>
          <a:lstStyle/>
          <a:p>
            <a:r>
              <a:rPr lang="en-US" sz="4400" dirty="0"/>
              <a:t>Network Communications Basics</a:t>
            </a:r>
            <a:endParaRPr lang="en-US" dirty="0"/>
          </a:p>
        </p:txBody>
      </p:sp>
      <p:sp>
        <p:nvSpPr>
          <p:cNvPr id="3" name="Content Placeholder 2">
            <a:extLst>
              <a:ext uri="{FF2B5EF4-FFF2-40B4-BE49-F238E27FC236}">
                <a16:creationId xmlns:a16="http://schemas.microsoft.com/office/drawing/2014/main" id="{821B43D8-8E16-0A4C-8C20-428562096322}"/>
              </a:ext>
            </a:extLst>
          </p:cNvPr>
          <p:cNvSpPr>
            <a:spLocks noGrp="1"/>
          </p:cNvSpPr>
          <p:nvPr>
            <p:ph idx="1"/>
          </p:nvPr>
        </p:nvSpPr>
        <p:spPr>
          <a:xfrm>
            <a:off x="246526" y="1349829"/>
            <a:ext cx="11199240" cy="4873625"/>
          </a:xfrm>
        </p:spPr>
        <p:txBody>
          <a:bodyPr/>
          <a:lstStyle/>
          <a:p>
            <a:pPr lvl="1"/>
            <a:r>
              <a:rPr lang="en-US" dirty="0"/>
              <a:t>WAN Latencies</a:t>
            </a:r>
          </a:p>
        </p:txBody>
      </p:sp>
      <p:pic>
        <p:nvPicPr>
          <p:cNvPr id="6" name="Picture 5">
            <a:extLst>
              <a:ext uri="{FF2B5EF4-FFF2-40B4-BE49-F238E27FC236}">
                <a16:creationId xmlns:a16="http://schemas.microsoft.com/office/drawing/2014/main" id="{492322CA-85F8-0342-BF3B-722B5668FE49}"/>
              </a:ext>
            </a:extLst>
          </p:cNvPr>
          <p:cNvPicPr>
            <a:picLocks noChangeAspect="1"/>
          </p:cNvPicPr>
          <p:nvPr/>
        </p:nvPicPr>
        <p:blipFill>
          <a:blip r:embed="rId3"/>
          <a:stretch>
            <a:fillRect/>
          </a:stretch>
        </p:blipFill>
        <p:spPr>
          <a:xfrm>
            <a:off x="1092200" y="1757626"/>
            <a:ext cx="11395251" cy="3665712"/>
          </a:xfrm>
          <a:prstGeom prst="rect">
            <a:avLst/>
          </a:prstGeom>
        </p:spPr>
      </p:pic>
    </p:spTree>
    <p:extLst>
      <p:ext uri="{BB962C8B-B14F-4D97-AF65-F5344CB8AC3E}">
        <p14:creationId xmlns:p14="http://schemas.microsoft.com/office/powerpoint/2010/main" val="48831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F5BE-E290-CD4D-9E54-0FBDFFA8FDF9}"/>
              </a:ext>
            </a:extLst>
          </p:cNvPr>
          <p:cNvSpPr>
            <a:spLocks noGrp="1"/>
          </p:cNvSpPr>
          <p:nvPr>
            <p:ph type="title"/>
          </p:nvPr>
        </p:nvSpPr>
        <p:spPr/>
        <p:txBody>
          <a:bodyPr/>
          <a:lstStyle/>
          <a:p>
            <a:r>
              <a:rPr lang="en-US" sz="4400" dirty="0"/>
              <a:t>Network Communications Basics</a:t>
            </a:r>
            <a:endParaRPr lang="en-US" dirty="0"/>
          </a:p>
        </p:txBody>
      </p:sp>
      <p:sp>
        <p:nvSpPr>
          <p:cNvPr id="5" name="Content Placeholder 4">
            <a:extLst>
              <a:ext uri="{FF2B5EF4-FFF2-40B4-BE49-F238E27FC236}">
                <a16:creationId xmlns:a16="http://schemas.microsoft.com/office/drawing/2014/main" id="{3E37DCBB-D0BD-F54F-980E-14FEB97D4813}"/>
              </a:ext>
            </a:extLst>
          </p:cNvPr>
          <p:cNvSpPr>
            <a:spLocks noGrp="1"/>
          </p:cNvSpPr>
          <p:nvPr>
            <p:ph idx="1"/>
          </p:nvPr>
        </p:nvSpPr>
        <p:spPr/>
        <p:txBody>
          <a:bodyPr>
            <a:normAutofit/>
          </a:bodyPr>
          <a:lstStyle/>
          <a:p>
            <a:r>
              <a:rPr lang="en-US" dirty="0"/>
              <a:t>WAN Routers</a:t>
            </a:r>
          </a:p>
          <a:p>
            <a:pPr lvl="1"/>
            <a:r>
              <a:rPr lang="en-US" dirty="0"/>
              <a:t>Internet routers transmit data across the physical network connections from source to destination. </a:t>
            </a:r>
          </a:p>
          <a:p>
            <a:pPr lvl="1"/>
            <a:r>
              <a:rPr lang="en-US" dirty="0"/>
              <a:t>Specialized, high speed devices that can handle several hundred Gbps of network traffic</a:t>
            </a:r>
          </a:p>
          <a:p>
            <a:pPr lvl="2"/>
            <a:r>
              <a:rPr lang="en-US" dirty="0"/>
              <a:t>pulling data off incoming connections</a:t>
            </a:r>
          </a:p>
          <a:p>
            <a:pPr lvl="2"/>
            <a:r>
              <a:rPr lang="en-US" dirty="0"/>
              <a:t>sending data out to different outgoing network connections based on their destination. </a:t>
            </a:r>
          </a:p>
          <a:p>
            <a:pPr lvl="1"/>
            <a:r>
              <a:rPr lang="en-US" dirty="0"/>
              <a:t>Core internet routers comprise racks devices </a:t>
            </a:r>
          </a:p>
          <a:p>
            <a:pPr lvl="1"/>
            <a:r>
              <a:rPr lang="en-US" dirty="0"/>
              <a:t>Can process 10s to hundreds of </a:t>
            </a:r>
            <a:r>
              <a:rPr lang="en-US" dirty="0" err="1"/>
              <a:t>Tbps</a:t>
            </a:r>
            <a:r>
              <a:rPr lang="en-US" dirty="0"/>
              <a:t>. </a:t>
            </a:r>
          </a:p>
          <a:p>
            <a:pPr lvl="1"/>
            <a:endParaRPr lang="en-US" dirty="0"/>
          </a:p>
        </p:txBody>
      </p:sp>
    </p:spTree>
    <p:extLst>
      <p:ext uri="{BB962C8B-B14F-4D97-AF65-F5344CB8AC3E}">
        <p14:creationId xmlns:p14="http://schemas.microsoft.com/office/powerpoint/2010/main" val="361499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F5BE-E290-CD4D-9E54-0FBDFFA8FDF9}"/>
              </a:ext>
            </a:extLst>
          </p:cNvPr>
          <p:cNvSpPr>
            <a:spLocks noGrp="1"/>
          </p:cNvSpPr>
          <p:nvPr>
            <p:ph type="title"/>
          </p:nvPr>
        </p:nvSpPr>
        <p:spPr/>
        <p:txBody>
          <a:bodyPr/>
          <a:lstStyle/>
          <a:p>
            <a:r>
              <a:rPr lang="en-US" sz="4400" dirty="0"/>
              <a:t>Network Communications Basics</a:t>
            </a:r>
            <a:endParaRPr lang="en-US" dirty="0"/>
          </a:p>
        </p:txBody>
      </p:sp>
      <p:sp>
        <p:nvSpPr>
          <p:cNvPr id="5" name="Content Placeholder 4">
            <a:extLst>
              <a:ext uri="{FF2B5EF4-FFF2-40B4-BE49-F238E27FC236}">
                <a16:creationId xmlns:a16="http://schemas.microsoft.com/office/drawing/2014/main" id="{3E37DCBB-D0BD-F54F-980E-14FEB97D4813}"/>
              </a:ext>
            </a:extLst>
          </p:cNvPr>
          <p:cNvSpPr>
            <a:spLocks noGrp="1"/>
          </p:cNvSpPr>
          <p:nvPr>
            <p:ph idx="1"/>
          </p:nvPr>
        </p:nvSpPr>
        <p:spPr/>
        <p:txBody>
          <a:bodyPr>
            <a:normAutofit/>
          </a:bodyPr>
          <a:lstStyle/>
          <a:p>
            <a:r>
              <a:rPr lang="en-US" dirty="0"/>
              <a:t>Wireless Networking - </a:t>
            </a:r>
            <a:r>
              <a:rPr lang="en-US" dirty="0" err="1"/>
              <a:t>Wifi</a:t>
            </a:r>
            <a:endParaRPr lang="en-US" dirty="0"/>
          </a:p>
          <a:p>
            <a:pPr lvl="1"/>
            <a:r>
              <a:rPr lang="en-US" sz="2400" dirty="0"/>
              <a:t>Wi-Fi protocol, 802.11ac, allows for maximum (theoretical) data rates of up to 5,400Mbps. </a:t>
            </a:r>
          </a:p>
          <a:p>
            <a:pPr lvl="1"/>
            <a:r>
              <a:rPr lang="en-US" sz="2400" dirty="0"/>
              <a:t>The most recent 802.11ax protocol, promises increased throughput speeds of up to 9.6Gbps. </a:t>
            </a:r>
          </a:p>
          <a:p>
            <a:pPr lvl="1"/>
            <a:r>
              <a:rPr lang="en-US" sz="2400" dirty="0"/>
              <a:t>Range of Wi-Fi routers is of the order of 10’s of meters, affected by physical impediments</a:t>
            </a:r>
          </a:p>
          <a:p>
            <a:pPr lvl="1"/>
            <a:endParaRPr lang="en-US" dirty="0"/>
          </a:p>
        </p:txBody>
      </p:sp>
    </p:spTree>
    <p:extLst>
      <p:ext uri="{BB962C8B-B14F-4D97-AF65-F5344CB8AC3E}">
        <p14:creationId xmlns:p14="http://schemas.microsoft.com/office/powerpoint/2010/main" val="3088539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33446</TotalTime>
  <Words>4656</Words>
  <Application>Microsoft Macintosh PowerPoint</Application>
  <PresentationFormat>Widescreen</PresentationFormat>
  <Paragraphs>454</Paragraphs>
  <Slides>45</Slides>
  <Notes>36</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Arial</vt:lpstr>
      <vt:lpstr>Arial Narrow</vt:lpstr>
      <vt:lpstr>Calibri</vt:lpstr>
      <vt:lpstr>Calibri Light</vt:lpstr>
      <vt:lpstr>Helvetica</vt:lpstr>
      <vt:lpstr>Wingdings</vt:lpstr>
      <vt:lpstr>Office Theme</vt:lpstr>
      <vt:lpstr>Custom Design</vt:lpstr>
      <vt:lpstr>Northeastern University - Seattle </vt:lpstr>
      <vt:lpstr>Week 4 – Distributed Systems Fundamentals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Network Communications Basics</vt:lpstr>
      <vt:lpstr>Remote Method Invocation</vt:lpstr>
      <vt:lpstr>Remote Method Invocation</vt:lpstr>
      <vt:lpstr>Remote Method Invocation (RMI)</vt:lpstr>
      <vt:lpstr>Remote Method Invocation</vt:lpstr>
      <vt:lpstr>Remote Method Invocation</vt:lpstr>
      <vt:lpstr>Remote Method Invocation</vt:lpstr>
      <vt:lpstr>Remote Method Invocation</vt:lpstr>
      <vt:lpstr>Remote Method Invocation</vt:lpstr>
      <vt:lpstr>Distributed Systems Issues</vt:lpstr>
      <vt:lpstr>Distributed Systems Issues</vt:lpstr>
      <vt:lpstr>Distributed Systems Issues</vt:lpstr>
      <vt:lpstr>Idempotence</vt:lpstr>
      <vt:lpstr>Idempotence</vt:lpstr>
      <vt:lpstr>Consensus</vt:lpstr>
      <vt:lpstr>Distributed Consensus</vt:lpstr>
      <vt:lpstr>Distributed Consensus</vt:lpstr>
      <vt:lpstr>Byzantine Failures</vt:lpstr>
      <vt:lpstr>Time in Distributed Systems</vt:lpstr>
      <vt:lpstr>Network Time Protocol (NTP)</vt:lpstr>
      <vt:lpstr>CPU Clocks</vt:lpstr>
      <vt:lpstr>Clock Synchronization</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358</cp:revision>
  <dcterms:created xsi:type="dcterms:W3CDTF">2022-01-16T21:49:22Z</dcterms:created>
  <dcterms:modified xsi:type="dcterms:W3CDTF">2024-06-01T00:24:36Z</dcterms:modified>
</cp:coreProperties>
</file>