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699" r:id="rId2"/>
  </p:sldMasterIdLst>
  <p:notesMasterIdLst>
    <p:notesMasterId r:id="rId51"/>
  </p:notesMasterIdLst>
  <p:sldIdLst>
    <p:sldId id="372" r:id="rId3"/>
    <p:sldId id="376" r:id="rId4"/>
    <p:sldId id="450" r:id="rId5"/>
    <p:sldId id="451" r:id="rId6"/>
    <p:sldId id="452" r:id="rId7"/>
    <p:sldId id="453" r:id="rId8"/>
    <p:sldId id="454" r:id="rId9"/>
    <p:sldId id="455" r:id="rId10"/>
    <p:sldId id="456" r:id="rId11"/>
    <p:sldId id="457" r:id="rId12"/>
    <p:sldId id="458" r:id="rId13"/>
    <p:sldId id="460" r:id="rId14"/>
    <p:sldId id="461" r:id="rId15"/>
    <p:sldId id="462" r:id="rId16"/>
    <p:sldId id="463" r:id="rId17"/>
    <p:sldId id="464" r:id="rId18"/>
    <p:sldId id="465" r:id="rId19"/>
    <p:sldId id="466" r:id="rId20"/>
    <p:sldId id="467" r:id="rId21"/>
    <p:sldId id="468" r:id="rId22"/>
    <p:sldId id="469" r:id="rId23"/>
    <p:sldId id="470" r:id="rId24"/>
    <p:sldId id="471" r:id="rId25"/>
    <p:sldId id="472" r:id="rId26"/>
    <p:sldId id="495" r:id="rId27"/>
    <p:sldId id="473" r:id="rId28"/>
    <p:sldId id="474" r:id="rId29"/>
    <p:sldId id="475" r:id="rId30"/>
    <p:sldId id="476" r:id="rId31"/>
    <p:sldId id="477" r:id="rId32"/>
    <p:sldId id="478" r:id="rId33"/>
    <p:sldId id="479" r:id="rId34"/>
    <p:sldId id="480" r:id="rId35"/>
    <p:sldId id="481" r:id="rId36"/>
    <p:sldId id="482" r:id="rId37"/>
    <p:sldId id="483" r:id="rId38"/>
    <p:sldId id="484" r:id="rId39"/>
    <p:sldId id="485" r:id="rId40"/>
    <p:sldId id="486" r:id="rId41"/>
    <p:sldId id="487" r:id="rId42"/>
    <p:sldId id="488" r:id="rId43"/>
    <p:sldId id="489" r:id="rId44"/>
    <p:sldId id="490" r:id="rId45"/>
    <p:sldId id="491" r:id="rId46"/>
    <p:sldId id="492" r:id="rId47"/>
    <p:sldId id="493" r:id="rId48"/>
    <p:sldId id="494" r:id="rId49"/>
    <p:sldId id="42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60"/>
    <p:restoredTop sz="76720"/>
  </p:normalViewPr>
  <p:slideViewPr>
    <p:cSldViewPr snapToGrid="0" snapToObjects="1">
      <p:cViewPr varScale="1">
        <p:scale>
          <a:sx n="116" d="100"/>
          <a:sy n="116" d="100"/>
        </p:scale>
        <p:origin x="18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microsoft.com/office/2016/11/relationships/changesInfo" Target="changesInfos/changesInfo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pal, Vishal" userId="afe56a59-d9f5-4d17-82a5-3234a57f641b" providerId="ADAL" clId="{641CCE2D-58EC-714E-A593-AE75C58FB94E}"/>
    <pc:docChg chg="undo custSel modSld">
      <pc:chgData name="Rajpal, Vishal" userId="afe56a59-d9f5-4d17-82a5-3234a57f641b" providerId="ADAL" clId="{641CCE2D-58EC-714E-A593-AE75C58FB94E}" dt="2024-02-10T01:28:17.530" v="23" actId="20577"/>
      <pc:docMkLst>
        <pc:docMk/>
      </pc:docMkLst>
      <pc:sldChg chg="modNotesTx">
        <pc:chgData name="Rajpal, Vishal" userId="afe56a59-d9f5-4d17-82a5-3234a57f641b" providerId="ADAL" clId="{641CCE2D-58EC-714E-A593-AE75C58FB94E}" dt="2024-02-10T00:38:46.998" v="4" actId="20577"/>
        <pc:sldMkLst>
          <pc:docMk/>
          <pc:sldMk cId="1122244380" sldId="468"/>
        </pc:sldMkLst>
      </pc:sldChg>
      <pc:sldChg chg="modNotesTx">
        <pc:chgData name="Rajpal, Vishal" userId="afe56a59-d9f5-4d17-82a5-3234a57f641b" providerId="ADAL" clId="{641CCE2D-58EC-714E-A593-AE75C58FB94E}" dt="2024-02-10T01:15:41.879" v="15" actId="20577"/>
        <pc:sldMkLst>
          <pc:docMk/>
          <pc:sldMk cId="886958316" sldId="471"/>
        </pc:sldMkLst>
      </pc:sldChg>
      <pc:sldChg chg="modNotesTx">
        <pc:chgData name="Rajpal, Vishal" userId="afe56a59-d9f5-4d17-82a5-3234a57f641b" providerId="ADAL" clId="{641CCE2D-58EC-714E-A593-AE75C58FB94E}" dt="2024-02-10T01:16:52.750" v="17" actId="20577"/>
        <pc:sldMkLst>
          <pc:docMk/>
          <pc:sldMk cId="866400601" sldId="472"/>
        </pc:sldMkLst>
      </pc:sldChg>
      <pc:sldChg chg="modNotesTx">
        <pc:chgData name="Rajpal, Vishal" userId="afe56a59-d9f5-4d17-82a5-3234a57f641b" providerId="ADAL" clId="{641CCE2D-58EC-714E-A593-AE75C58FB94E}" dt="2024-02-10T01:22:27.412" v="18" actId="20577"/>
        <pc:sldMkLst>
          <pc:docMk/>
          <pc:sldMk cId="1921619547" sldId="476"/>
        </pc:sldMkLst>
      </pc:sldChg>
      <pc:sldChg chg="modNotesTx">
        <pc:chgData name="Rajpal, Vishal" userId="afe56a59-d9f5-4d17-82a5-3234a57f641b" providerId="ADAL" clId="{641CCE2D-58EC-714E-A593-AE75C58FB94E}" dt="2024-02-10T01:28:17.530" v="23" actId="20577"/>
        <pc:sldMkLst>
          <pc:docMk/>
          <pc:sldMk cId="3668218525" sldId="488"/>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188EBA-7DA9-4449-82D6-8741561A7D8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E15F287-B88A-4649-AD7F-0DD50A39E52A}">
      <dgm:prSet/>
      <dgm:spPr/>
      <dgm:t>
        <a:bodyPr/>
        <a:lstStyle/>
        <a:p>
          <a:r>
            <a:rPr lang="en-US"/>
            <a:t>Load distribution policies</a:t>
          </a:r>
        </a:p>
      </dgm:t>
    </dgm:pt>
    <dgm:pt modelId="{DDFA083E-B85B-4418-A3D1-B8D64AFA860B}" type="parTrans" cxnId="{CC1A02A3-27AE-4B0F-B33D-948347B3FABC}">
      <dgm:prSet/>
      <dgm:spPr/>
      <dgm:t>
        <a:bodyPr/>
        <a:lstStyle/>
        <a:p>
          <a:endParaRPr lang="en-US"/>
        </a:p>
      </dgm:t>
    </dgm:pt>
    <dgm:pt modelId="{9E0B5A4F-6FDD-4EBE-A0D3-5C1273ACA85E}" type="sibTrans" cxnId="{CC1A02A3-27AE-4B0F-B33D-948347B3FABC}">
      <dgm:prSet/>
      <dgm:spPr/>
      <dgm:t>
        <a:bodyPr/>
        <a:lstStyle/>
        <a:p>
          <a:endParaRPr lang="en-US"/>
        </a:p>
      </dgm:t>
    </dgm:pt>
    <dgm:pt modelId="{C75B1AFA-B82A-4E69-BB71-2313CEA645F3}">
      <dgm:prSet/>
      <dgm:spPr/>
      <dgm:t>
        <a:bodyPr/>
        <a:lstStyle/>
        <a:p>
          <a:r>
            <a:rPr lang="en-US"/>
            <a:t>Health monitoring</a:t>
          </a:r>
        </a:p>
      </dgm:t>
    </dgm:pt>
    <dgm:pt modelId="{04F4F9E5-7CC1-452D-BDCE-FFEEAE8D555F}" type="parTrans" cxnId="{9E5851B7-4DD4-46F9-B9FE-F734D10A8BCC}">
      <dgm:prSet/>
      <dgm:spPr/>
      <dgm:t>
        <a:bodyPr/>
        <a:lstStyle/>
        <a:p>
          <a:endParaRPr lang="en-US"/>
        </a:p>
      </dgm:t>
    </dgm:pt>
    <dgm:pt modelId="{3E32BCC5-58AC-4E4D-AF22-CDFD755A4F5D}" type="sibTrans" cxnId="{9E5851B7-4DD4-46F9-B9FE-F734D10A8BCC}">
      <dgm:prSet/>
      <dgm:spPr/>
      <dgm:t>
        <a:bodyPr/>
        <a:lstStyle/>
        <a:p>
          <a:endParaRPr lang="en-US"/>
        </a:p>
      </dgm:t>
    </dgm:pt>
    <dgm:pt modelId="{34BE2E84-423D-4632-B136-742561DA3448}">
      <dgm:prSet/>
      <dgm:spPr/>
      <dgm:t>
        <a:bodyPr/>
        <a:lstStyle/>
        <a:p>
          <a:r>
            <a:rPr lang="en-US"/>
            <a:t>Elasticity</a:t>
          </a:r>
        </a:p>
      </dgm:t>
    </dgm:pt>
    <dgm:pt modelId="{E9EA5948-2EEE-469C-9067-002D9439BD2B}" type="parTrans" cxnId="{7DA543DC-0204-4718-B36D-BB4256ECE12A}">
      <dgm:prSet/>
      <dgm:spPr/>
      <dgm:t>
        <a:bodyPr/>
        <a:lstStyle/>
        <a:p>
          <a:endParaRPr lang="en-US"/>
        </a:p>
      </dgm:t>
    </dgm:pt>
    <dgm:pt modelId="{AAACBA33-1D91-4777-BCBF-5414EF32ED58}" type="sibTrans" cxnId="{7DA543DC-0204-4718-B36D-BB4256ECE12A}">
      <dgm:prSet/>
      <dgm:spPr/>
      <dgm:t>
        <a:bodyPr/>
        <a:lstStyle/>
        <a:p>
          <a:endParaRPr lang="en-US"/>
        </a:p>
      </dgm:t>
    </dgm:pt>
    <dgm:pt modelId="{C9931CB0-C4C4-44B6-971D-37AAE5632C4D}">
      <dgm:prSet/>
      <dgm:spPr/>
      <dgm:t>
        <a:bodyPr/>
        <a:lstStyle/>
        <a:p>
          <a:r>
            <a:rPr lang="en-US"/>
            <a:t>Session affinity</a:t>
          </a:r>
        </a:p>
      </dgm:t>
    </dgm:pt>
    <dgm:pt modelId="{1FDC674A-5D91-47DE-9297-AF95E6F3DF71}" type="parTrans" cxnId="{8113A1C2-B24A-4309-A107-DF1C7F6BE5FD}">
      <dgm:prSet/>
      <dgm:spPr/>
      <dgm:t>
        <a:bodyPr/>
        <a:lstStyle/>
        <a:p>
          <a:endParaRPr lang="en-US"/>
        </a:p>
      </dgm:t>
    </dgm:pt>
    <dgm:pt modelId="{D1088D5D-E155-48F0-B594-3B5B28C095BD}" type="sibTrans" cxnId="{8113A1C2-B24A-4309-A107-DF1C7F6BE5FD}">
      <dgm:prSet/>
      <dgm:spPr/>
      <dgm:t>
        <a:bodyPr/>
        <a:lstStyle/>
        <a:p>
          <a:endParaRPr lang="en-US"/>
        </a:p>
      </dgm:t>
    </dgm:pt>
    <dgm:pt modelId="{FBB1125B-C913-4C04-B2B8-306871D5D3B1}" type="pres">
      <dgm:prSet presAssocID="{8A188EBA-7DA9-4449-82D6-8741561A7D85}" presName="root" presStyleCnt="0">
        <dgm:presLayoutVars>
          <dgm:dir/>
          <dgm:resizeHandles val="exact"/>
        </dgm:presLayoutVars>
      </dgm:prSet>
      <dgm:spPr/>
    </dgm:pt>
    <dgm:pt modelId="{A40B15B6-6226-4B58-A328-90E4ABC416E9}" type="pres">
      <dgm:prSet presAssocID="{3E15F287-B88A-4649-AD7F-0DD50A39E52A}" presName="compNode" presStyleCnt="0"/>
      <dgm:spPr/>
    </dgm:pt>
    <dgm:pt modelId="{97987C14-AB04-4A42-84FB-710D851BF123}" type="pres">
      <dgm:prSet presAssocID="{3E15F287-B88A-4649-AD7F-0DD50A39E52A}" presName="bgRect" presStyleLbl="bgShp" presStyleIdx="0" presStyleCnt="4"/>
      <dgm:spPr/>
    </dgm:pt>
    <dgm:pt modelId="{FC3B6917-6C40-4184-81A3-B36D43CEA938}" type="pres">
      <dgm:prSet presAssocID="{3E15F287-B88A-4649-AD7F-0DD50A39E52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uck"/>
        </a:ext>
      </dgm:extLst>
    </dgm:pt>
    <dgm:pt modelId="{A06F4D4F-1F7B-44BE-9F89-0C8123D0142F}" type="pres">
      <dgm:prSet presAssocID="{3E15F287-B88A-4649-AD7F-0DD50A39E52A}" presName="spaceRect" presStyleCnt="0"/>
      <dgm:spPr/>
    </dgm:pt>
    <dgm:pt modelId="{EBA2BA3C-E55D-49F1-856C-910191753023}" type="pres">
      <dgm:prSet presAssocID="{3E15F287-B88A-4649-AD7F-0DD50A39E52A}" presName="parTx" presStyleLbl="revTx" presStyleIdx="0" presStyleCnt="4">
        <dgm:presLayoutVars>
          <dgm:chMax val="0"/>
          <dgm:chPref val="0"/>
        </dgm:presLayoutVars>
      </dgm:prSet>
      <dgm:spPr/>
    </dgm:pt>
    <dgm:pt modelId="{CC7A8970-5400-4E58-8263-0E2F9AA9EEB4}" type="pres">
      <dgm:prSet presAssocID="{9E0B5A4F-6FDD-4EBE-A0D3-5C1273ACA85E}" presName="sibTrans" presStyleCnt="0"/>
      <dgm:spPr/>
    </dgm:pt>
    <dgm:pt modelId="{A6C31A49-C3E0-4CD3-A84B-D7F6247521ED}" type="pres">
      <dgm:prSet presAssocID="{C75B1AFA-B82A-4E69-BB71-2313CEA645F3}" presName="compNode" presStyleCnt="0"/>
      <dgm:spPr/>
    </dgm:pt>
    <dgm:pt modelId="{203267E7-3466-4D4C-9BAA-C9669F172F75}" type="pres">
      <dgm:prSet presAssocID="{C75B1AFA-B82A-4E69-BB71-2313CEA645F3}" presName="bgRect" presStyleLbl="bgShp" presStyleIdx="1" presStyleCnt="4"/>
      <dgm:spPr/>
    </dgm:pt>
    <dgm:pt modelId="{7FA60812-039D-4351-8505-7707FBE1074B}" type="pres">
      <dgm:prSet presAssocID="{C75B1AFA-B82A-4E69-BB71-2313CEA645F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rtbeat"/>
        </a:ext>
      </dgm:extLst>
    </dgm:pt>
    <dgm:pt modelId="{8252BE4D-51F3-402B-81C5-64066B799548}" type="pres">
      <dgm:prSet presAssocID="{C75B1AFA-B82A-4E69-BB71-2313CEA645F3}" presName="spaceRect" presStyleCnt="0"/>
      <dgm:spPr/>
    </dgm:pt>
    <dgm:pt modelId="{6E89D336-C69F-4A3F-885F-62E8FF4763B3}" type="pres">
      <dgm:prSet presAssocID="{C75B1AFA-B82A-4E69-BB71-2313CEA645F3}" presName="parTx" presStyleLbl="revTx" presStyleIdx="1" presStyleCnt="4">
        <dgm:presLayoutVars>
          <dgm:chMax val="0"/>
          <dgm:chPref val="0"/>
        </dgm:presLayoutVars>
      </dgm:prSet>
      <dgm:spPr/>
    </dgm:pt>
    <dgm:pt modelId="{DB244C56-70AC-4BA8-8F28-3138652EA215}" type="pres">
      <dgm:prSet presAssocID="{3E32BCC5-58AC-4E4D-AF22-CDFD755A4F5D}" presName="sibTrans" presStyleCnt="0"/>
      <dgm:spPr/>
    </dgm:pt>
    <dgm:pt modelId="{515E03FC-0AD6-402B-B128-E9D2900620A7}" type="pres">
      <dgm:prSet presAssocID="{34BE2E84-423D-4632-B136-742561DA3448}" presName="compNode" presStyleCnt="0"/>
      <dgm:spPr/>
    </dgm:pt>
    <dgm:pt modelId="{3DBD7CF8-98CE-4A92-A07B-F2E9336D12E3}" type="pres">
      <dgm:prSet presAssocID="{34BE2E84-423D-4632-B136-742561DA3448}" presName="bgRect" presStyleLbl="bgShp" presStyleIdx="2" presStyleCnt="4"/>
      <dgm:spPr/>
    </dgm:pt>
    <dgm:pt modelId="{BCB989CE-681D-49AB-8493-2FA09E19730F}" type="pres">
      <dgm:prSet presAssocID="{34BE2E84-423D-4632-B136-742561DA344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rve"/>
        </a:ext>
      </dgm:extLst>
    </dgm:pt>
    <dgm:pt modelId="{7DA78095-1FC9-41C8-BC95-A98F64D9FAAB}" type="pres">
      <dgm:prSet presAssocID="{34BE2E84-423D-4632-B136-742561DA3448}" presName="spaceRect" presStyleCnt="0"/>
      <dgm:spPr/>
    </dgm:pt>
    <dgm:pt modelId="{8B1336D3-7791-4940-8038-D85AB6ACEB81}" type="pres">
      <dgm:prSet presAssocID="{34BE2E84-423D-4632-B136-742561DA3448}" presName="parTx" presStyleLbl="revTx" presStyleIdx="2" presStyleCnt="4">
        <dgm:presLayoutVars>
          <dgm:chMax val="0"/>
          <dgm:chPref val="0"/>
        </dgm:presLayoutVars>
      </dgm:prSet>
      <dgm:spPr/>
    </dgm:pt>
    <dgm:pt modelId="{1183067F-C371-4B0B-9B0F-670E5BF06DA5}" type="pres">
      <dgm:prSet presAssocID="{AAACBA33-1D91-4777-BCBF-5414EF32ED58}" presName="sibTrans" presStyleCnt="0"/>
      <dgm:spPr/>
    </dgm:pt>
    <dgm:pt modelId="{8F21A6AC-C814-450F-A936-D0F42DFB5C18}" type="pres">
      <dgm:prSet presAssocID="{C9931CB0-C4C4-44B6-971D-37AAE5632C4D}" presName="compNode" presStyleCnt="0"/>
      <dgm:spPr/>
    </dgm:pt>
    <dgm:pt modelId="{6228897C-6BFA-43A8-9C3F-5B9D149A8FEF}" type="pres">
      <dgm:prSet presAssocID="{C9931CB0-C4C4-44B6-971D-37AAE5632C4D}" presName="bgRect" presStyleLbl="bgShp" presStyleIdx="3" presStyleCnt="4"/>
      <dgm:spPr/>
    </dgm:pt>
    <dgm:pt modelId="{FF2A5A15-6E9E-4642-9882-22D67367918C}" type="pres">
      <dgm:prSet presAssocID="{C9931CB0-C4C4-44B6-971D-37AAE5632C4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a:ext>
      </dgm:extLst>
    </dgm:pt>
    <dgm:pt modelId="{B1490986-BA54-46EA-A617-E6016D36D260}" type="pres">
      <dgm:prSet presAssocID="{C9931CB0-C4C4-44B6-971D-37AAE5632C4D}" presName="spaceRect" presStyleCnt="0"/>
      <dgm:spPr/>
    </dgm:pt>
    <dgm:pt modelId="{E55BA563-A281-4435-94F5-9AF0B0B91E18}" type="pres">
      <dgm:prSet presAssocID="{C9931CB0-C4C4-44B6-971D-37AAE5632C4D}" presName="parTx" presStyleLbl="revTx" presStyleIdx="3" presStyleCnt="4">
        <dgm:presLayoutVars>
          <dgm:chMax val="0"/>
          <dgm:chPref val="0"/>
        </dgm:presLayoutVars>
      </dgm:prSet>
      <dgm:spPr/>
    </dgm:pt>
  </dgm:ptLst>
  <dgm:cxnLst>
    <dgm:cxn modelId="{99D47972-8450-4896-816B-068EA2255C61}" type="presOf" srcId="{C75B1AFA-B82A-4E69-BB71-2313CEA645F3}" destId="{6E89D336-C69F-4A3F-885F-62E8FF4763B3}" srcOrd="0" destOrd="0" presId="urn:microsoft.com/office/officeart/2018/2/layout/IconVerticalSolidList"/>
    <dgm:cxn modelId="{38F1207A-C8ED-4EBD-AA6C-E28E46AEE6DC}" type="presOf" srcId="{3E15F287-B88A-4649-AD7F-0DD50A39E52A}" destId="{EBA2BA3C-E55D-49F1-856C-910191753023}" srcOrd="0" destOrd="0" presId="urn:microsoft.com/office/officeart/2018/2/layout/IconVerticalSolidList"/>
    <dgm:cxn modelId="{CC1A02A3-27AE-4B0F-B33D-948347B3FABC}" srcId="{8A188EBA-7DA9-4449-82D6-8741561A7D85}" destId="{3E15F287-B88A-4649-AD7F-0DD50A39E52A}" srcOrd="0" destOrd="0" parTransId="{DDFA083E-B85B-4418-A3D1-B8D64AFA860B}" sibTransId="{9E0B5A4F-6FDD-4EBE-A0D3-5C1273ACA85E}"/>
    <dgm:cxn modelId="{9E5851B7-4DD4-46F9-B9FE-F734D10A8BCC}" srcId="{8A188EBA-7DA9-4449-82D6-8741561A7D85}" destId="{C75B1AFA-B82A-4E69-BB71-2313CEA645F3}" srcOrd="1" destOrd="0" parTransId="{04F4F9E5-7CC1-452D-BDCE-FFEEAE8D555F}" sibTransId="{3E32BCC5-58AC-4E4D-AF22-CDFD755A4F5D}"/>
    <dgm:cxn modelId="{8113A1C2-B24A-4309-A107-DF1C7F6BE5FD}" srcId="{8A188EBA-7DA9-4449-82D6-8741561A7D85}" destId="{C9931CB0-C4C4-44B6-971D-37AAE5632C4D}" srcOrd="3" destOrd="0" parTransId="{1FDC674A-5D91-47DE-9297-AF95E6F3DF71}" sibTransId="{D1088D5D-E155-48F0-B594-3B5B28C095BD}"/>
    <dgm:cxn modelId="{101D89C5-F128-4AD9-BBEA-CAC4B0A948A6}" type="presOf" srcId="{34BE2E84-423D-4632-B136-742561DA3448}" destId="{8B1336D3-7791-4940-8038-D85AB6ACEB81}" srcOrd="0" destOrd="0" presId="urn:microsoft.com/office/officeart/2018/2/layout/IconVerticalSolidList"/>
    <dgm:cxn modelId="{7DA543DC-0204-4718-B36D-BB4256ECE12A}" srcId="{8A188EBA-7DA9-4449-82D6-8741561A7D85}" destId="{34BE2E84-423D-4632-B136-742561DA3448}" srcOrd="2" destOrd="0" parTransId="{E9EA5948-2EEE-469C-9067-002D9439BD2B}" sibTransId="{AAACBA33-1D91-4777-BCBF-5414EF32ED58}"/>
    <dgm:cxn modelId="{730120E2-61C3-4D82-B92E-022FE91CA33D}" type="presOf" srcId="{C9931CB0-C4C4-44B6-971D-37AAE5632C4D}" destId="{E55BA563-A281-4435-94F5-9AF0B0B91E18}" srcOrd="0" destOrd="0" presId="urn:microsoft.com/office/officeart/2018/2/layout/IconVerticalSolidList"/>
    <dgm:cxn modelId="{9A9F65EC-A39B-4D28-9797-8F1B896B0486}" type="presOf" srcId="{8A188EBA-7DA9-4449-82D6-8741561A7D85}" destId="{FBB1125B-C913-4C04-B2B8-306871D5D3B1}" srcOrd="0" destOrd="0" presId="urn:microsoft.com/office/officeart/2018/2/layout/IconVerticalSolidList"/>
    <dgm:cxn modelId="{D1D9E83E-A183-45A1-82C3-8A5BF54FEF50}" type="presParOf" srcId="{FBB1125B-C913-4C04-B2B8-306871D5D3B1}" destId="{A40B15B6-6226-4B58-A328-90E4ABC416E9}" srcOrd="0" destOrd="0" presId="urn:microsoft.com/office/officeart/2018/2/layout/IconVerticalSolidList"/>
    <dgm:cxn modelId="{162FD52D-7D20-4510-AD3D-69B7AA311409}" type="presParOf" srcId="{A40B15B6-6226-4B58-A328-90E4ABC416E9}" destId="{97987C14-AB04-4A42-84FB-710D851BF123}" srcOrd="0" destOrd="0" presId="urn:microsoft.com/office/officeart/2018/2/layout/IconVerticalSolidList"/>
    <dgm:cxn modelId="{F22F9584-402C-463F-B728-9B2359FCE157}" type="presParOf" srcId="{A40B15B6-6226-4B58-A328-90E4ABC416E9}" destId="{FC3B6917-6C40-4184-81A3-B36D43CEA938}" srcOrd="1" destOrd="0" presId="urn:microsoft.com/office/officeart/2018/2/layout/IconVerticalSolidList"/>
    <dgm:cxn modelId="{2A7C968B-2851-4313-94E7-A6AE3C1F40FE}" type="presParOf" srcId="{A40B15B6-6226-4B58-A328-90E4ABC416E9}" destId="{A06F4D4F-1F7B-44BE-9F89-0C8123D0142F}" srcOrd="2" destOrd="0" presId="urn:microsoft.com/office/officeart/2018/2/layout/IconVerticalSolidList"/>
    <dgm:cxn modelId="{AB19CFA3-821D-414D-90B3-A4B00F6976DD}" type="presParOf" srcId="{A40B15B6-6226-4B58-A328-90E4ABC416E9}" destId="{EBA2BA3C-E55D-49F1-856C-910191753023}" srcOrd="3" destOrd="0" presId="urn:microsoft.com/office/officeart/2018/2/layout/IconVerticalSolidList"/>
    <dgm:cxn modelId="{96122D24-F42D-4A3B-9A35-BEA7ED2D9506}" type="presParOf" srcId="{FBB1125B-C913-4C04-B2B8-306871D5D3B1}" destId="{CC7A8970-5400-4E58-8263-0E2F9AA9EEB4}" srcOrd="1" destOrd="0" presId="urn:microsoft.com/office/officeart/2018/2/layout/IconVerticalSolidList"/>
    <dgm:cxn modelId="{B275F9A3-FB09-464B-9ADA-26F904870868}" type="presParOf" srcId="{FBB1125B-C913-4C04-B2B8-306871D5D3B1}" destId="{A6C31A49-C3E0-4CD3-A84B-D7F6247521ED}" srcOrd="2" destOrd="0" presId="urn:microsoft.com/office/officeart/2018/2/layout/IconVerticalSolidList"/>
    <dgm:cxn modelId="{01E9583D-BC0C-4D44-B601-FDA6827CE2D1}" type="presParOf" srcId="{A6C31A49-C3E0-4CD3-A84B-D7F6247521ED}" destId="{203267E7-3466-4D4C-9BAA-C9669F172F75}" srcOrd="0" destOrd="0" presId="urn:microsoft.com/office/officeart/2018/2/layout/IconVerticalSolidList"/>
    <dgm:cxn modelId="{8E068245-1269-4824-9D20-9BE2A96F54E9}" type="presParOf" srcId="{A6C31A49-C3E0-4CD3-A84B-D7F6247521ED}" destId="{7FA60812-039D-4351-8505-7707FBE1074B}" srcOrd="1" destOrd="0" presId="urn:microsoft.com/office/officeart/2018/2/layout/IconVerticalSolidList"/>
    <dgm:cxn modelId="{4BA6B09D-1E7F-455A-B05C-3D5ADE79E117}" type="presParOf" srcId="{A6C31A49-C3E0-4CD3-A84B-D7F6247521ED}" destId="{8252BE4D-51F3-402B-81C5-64066B799548}" srcOrd="2" destOrd="0" presId="urn:microsoft.com/office/officeart/2018/2/layout/IconVerticalSolidList"/>
    <dgm:cxn modelId="{41CB1290-FB95-431A-B6C6-380F18767FC2}" type="presParOf" srcId="{A6C31A49-C3E0-4CD3-A84B-D7F6247521ED}" destId="{6E89D336-C69F-4A3F-885F-62E8FF4763B3}" srcOrd="3" destOrd="0" presId="urn:microsoft.com/office/officeart/2018/2/layout/IconVerticalSolidList"/>
    <dgm:cxn modelId="{6F3E841F-210C-44B8-ACE8-CF305DCBEB1F}" type="presParOf" srcId="{FBB1125B-C913-4C04-B2B8-306871D5D3B1}" destId="{DB244C56-70AC-4BA8-8F28-3138652EA215}" srcOrd="3" destOrd="0" presId="urn:microsoft.com/office/officeart/2018/2/layout/IconVerticalSolidList"/>
    <dgm:cxn modelId="{92A63262-09CF-46FB-9600-C8F3D28D8B68}" type="presParOf" srcId="{FBB1125B-C913-4C04-B2B8-306871D5D3B1}" destId="{515E03FC-0AD6-402B-B128-E9D2900620A7}" srcOrd="4" destOrd="0" presId="urn:microsoft.com/office/officeart/2018/2/layout/IconVerticalSolidList"/>
    <dgm:cxn modelId="{4138FC4E-13CF-4801-B0F3-D918377286A7}" type="presParOf" srcId="{515E03FC-0AD6-402B-B128-E9D2900620A7}" destId="{3DBD7CF8-98CE-4A92-A07B-F2E9336D12E3}" srcOrd="0" destOrd="0" presId="urn:microsoft.com/office/officeart/2018/2/layout/IconVerticalSolidList"/>
    <dgm:cxn modelId="{D8CD34E2-4950-432E-B4C1-8160E71FE567}" type="presParOf" srcId="{515E03FC-0AD6-402B-B128-E9D2900620A7}" destId="{BCB989CE-681D-49AB-8493-2FA09E19730F}" srcOrd="1" destOrd="0" presId="urn:microsoft.com/office/officeart/2018/2/layout/IconVerticalSolidList"/>
    <dgm:cxn modelId="{AA1D7330-812A-484F-A616-877A1E49129C}" type="presParOf" srcId="{515E03FC-0AD6-402B-B128-E9D2900620A7}" destId="{7DA78095-1FC9-41C8-BC95-A98F64D9FAAB}" srcOrd="2" destOrd="0" presId="urn:microsoft.com/office/officeart/2018/2/layout/IconVerticalSolidList"/>
    <dgm:cxn modelId="{6039D9EB-2E6D-40A9-A120-A6B30BE0D9A1}" type="presParOf" srcId="{515E03FC-0AD6-402B-B128-E9D2900620A7}" destId="{8B1336D3-7791-4940-8038-D85AB6ACEB81}" srcOrd="3" destOrd="0" presId="urn:microsoft.com/office/officeart/2018/2/layout/IconVerticalSolidList"/>
    <dgm:cxn modelId="{40A23028-EBAF-4923-8BD2-045BA2A89177}" type="presParOf" srcId="{FBB1125B-C913-4C04-B2B8-306871D5D3B1}" destId="{1183067F-C371-4B0B-9B0F-670E5BF06DA5}" srcOrd="5" destOrd="0" presId="urn:microsoft.com/office/officeart/2018/2/layout/IconVerticalSolidList"/>
    <dgm:cxn modelId="{9426AE2A-621C-4B4C-8ECE-AB11296763C2}" type="presParOf" srcId="{FBB1125B-C913-4C04-B2B8-306871D5D3B1}" destId="{8F21A6AC-C814-450F-A936-D0F42DFB5C18}" srcOrd="6" destOrd="0" presId="urn:microsoft.com/office/officeart/2018/2/layout/IconVerticalSolidList"/>
    <dgm:cxn modelId="{88A41F38-15D1-410C-9889-8CBD7428CE67}" type="presParOf" srcId="{8F21A6AC-C814-450F-A936-D0F42DFB5C18}" destId="{6228897C-6BFA-43A8-9C3F-5B9D149A8FEF}" srcOrd="0" destOrd="0" presId="urn:microsoft.com/office/officeart/2018/2/layout/IconVerticalSolidList"/>
    <dgm:cxn modelId="{8E9C109C-2009-4CE1-A070-B878ED1FD5E8}" type="presParOf" srcId="{8F21A6AC-C814-450F-A936-D0F42DFB5C18}" destId="{FF2A5A15-6E9E-4642-9882-22D67367918C}" srcOrd="1" destOrd="0" presId="urn:microsoft.com/office/officeart/2018/2/layout/IconVerticalSolidList"/>
    <dgm:cxn modelId="{EEC8E4AA-9B39-462D-8444-EF09EBD4F005}" type="presParOf" srcId="{8F21A6AC-C814-450F-A936-D0F42DFB5C18}" destId="{B1490986-BA54-46EA-A617-E6016D36D260}" srcOrd="2" destOrd="0" presId="urn:microsoft.com/office/officeart/2018/2/layout/IconVerticalSolidList"/>
    <dgm:cxn modelId="{51371C55-1A80-4964-9812-3B312ACB5EE6}" type="presParOf" srcId="{8F21A6AC-C814-450F-A936-D0F42DFB5C18}" destId="{E55BA563-A281-4435-94F5-9AF0B0B91E1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987C14-AB04-4A42-84FB-710D851BF123}">
      <dsp:nvSpPr>
        <dsp:cNvPr id="0" name=""/>
        <dsp:cNvSpPr/>
      </dsp:nvSpPr>
      <dsp:spPr>
        <a:xfrm>
          <a:off x="0" y="2022"/>
          <a:ext cx="3319471" cy="10251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3B6917-6C40-4184-81A3-B36D43CEA938}">
      <dsp:nvSpPr>
        <dsp:cNvPr id="0" name=""/>
        <dsp:cNvSpPr/>
      </dsp:nvSpPr>
      <dsp:spPr>
        <a:xfrm>
          <a:off x="310115" y="232687"/>
          <a:ext cx="563846" cy="5638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A2BA3C-E55D-49F1-856C-910191753023}">
      <dsp:nvSpPr>
        <dsp:cNvPr id="0" name=""/>
        <dsp:cNvSpPr/>
      </dsp:nvSpPr>
      <dsp:spPr>
        <a:xfrm>
          <a:off x="1184076" y="2022"/>
          <a:ext cx="2135394" cy="1025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498" tIns="108498" rIns="108498" bIns="108498" numCol="1" spcCol="1270" anchor="ctr" anchorCtr="0">
          <a:noAutofit/>
        </a:bodyPr>
        <a:lstStyle/>
        <a:p>
          <a:pPr marL="0" lvl="0" indent="0" algn="l" defTabSz="933450">
            <a:lnSpc>
              <a:spcPct val="90000"/>
            </a:lnSpc>
            <a:spcBef>
              <a:spcPct val="0"/>
            </a:spcBef>
            <a:spcAft>
              <a:spcPct val="35000"/>
            </a:spcAft>
            <a:buNone/>
          </a:pPr>
          <a:r>
            <a:rPr lang="en-US" sz="2100" kern="1200"/>
            <a:t>Load distribution policies</a:t>
          </a:r>
        </a:p>
      </dsp:txBody>
      <dsp:txXfrm>
        <a:off x="1184076" y="2022"/>
        <a:ext cx="2135394" cy="1025174"/>
      </dsp:txXfrm>
    </dsp:sp>
    <dsp:sp modelId="{203267E7-3466-4D4C-9BAA-C9669F172F75}">
      <dsp:nvSpPr>
        <dsp:cNvPr id="0" name=""/>
        <dsp:cNvSpPr/>
      </dsp:nvSpPr>
      <dsp:spPr>
        <a:xfrm>
          <a:off x="0" y="1283491"/>
          <a:ext cx="3319471" cy="10251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A60812-039D-4351-8505-7707FBE1074B}">
      <dsp:nvSpPr>
        <dsp:cNvPr id="0" name=""/>
        <dsp:cNvSpPr/>
      </dsp:nvSpPr>
      <dsp:spPr>
        <a:xfrm>
          <a:off x="310115" y="1514155"/>
          <a:ext cx="563846" cy="5638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89D336-C69F-4A3F-885F-62E8FF4763B3}">
      <dsp:nvSpPr>
        <dsp:cNvPr id="0" name=""/>
        <dsp:cNvSpPr/>
      </dsp:nvSpPr>
      <dsp:spPr>
        <a:xfrm>
          <a:off x="1184076" y="1283491"/>
          <a:ext cx="2135394" cy="1025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498" tIns="108498" rIns="108498" bIns="108498" numCol="1" spcCol="1270" anchor="ctr" anchorCtr="0">
          <a:noAutofit/>
        </a:bodyPr>
        <a:lstStyle/>
        <a:p>
          <a:pPr marL="0" lvl="0" indent="0" algn="l" defTabSz="933450">
            <a:lnSpc>
              <a:spcPct val="90000"/>
            </a:lnSpc>
            <a:spcBef>
              <a:spcPct val="0"/>
            </a:spcBef>
            <a:spcAft>
              <a:spcPct val="35000"/>
            </a:spcAft>
            <a:buNone/>
          </a:pPr>
          <a:r>
            <a:rPr lang="en-US" sz="2100" kern="1200"/>
            <a:t>Health monitoring</a:t>
          </a:r>
        </a:p>
      </dsp:txBody>
      <dsp:txXfrm>
        <a:off x="1184076" y="1283491"/>
        <a:ext cx="2135394" cy="1025174"/>
      </dsp:txXfrm>
    </dsp:sp>
    <dsp:sp modelId="{3DBD7CF8-98CE-4A92-A07B-F2E9336D12E3}">
      <dsp:nvSpPr>
        <dsp:cNvPr id="0" name=""/>
        <dsp:cNvSpPr/>
      </dsp:nvSpPr>
      <dsp:spPr>
        <a:xfrm>
          <a:off x="0" y="2564959"/>
          <a:ext cx="3319471" cy="10251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B989CE-681D-49AB-8493-2FA09E19730F}">
      <dsp:nvSpPr>
        <dsp:cNvPr id="0" name=""/>
        <dsp:cNvSpPr/>
      </dsp:nvSpPr>
      <dsp:spPr>
        <a:xfrm>
          <a:off x="310115" y="2795624"/>
          <a:ext cx="563846" cy="56384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1336D3-7791-4940-8038-D85AB6ACEB81}">
      <dsp:nvSpPr>
        <dsp:cNvPr id="0" name=""/>
        <dsp:cNvSpPr/>
      </dsp:nvSpPr>
      <dsp:spPr>
        <a:xfrm>
          <a:off x="1184076" y="2564959"/>
          <a:ext cx="2135394" cy="1025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498" tIns="108498" rIns="108498" bIns="108498" numCol="1" spcCol="1270" anchor="ctr" anchorCtr="0">
          <a:noAutofit/>
        </a:bodyPr>
        <a:lstStyle/>
        <a:p>
          <a:pPr marL="0" lvl="0" indent="0" algn="l" defTabSz="933450">
            <a:lnSpc>
              <a:spcPct val="90000"/>
            </a:lnSpc>
            <a:spcBef>
              <a:spcPct val="0"/>
            </a:spcBef>
            <a:spcAft>
              <a:spcPct val="35000"/>
            </a:spcAft>
            <a:buNone/>
          </a:pPr>
          <a:r>
            <a:rPr lang="en-US" sz="2100" kern="1200"/>
            <a:t>Elasticity</a:t>
          </a:r>
        </a:p>
      </dsp:txBody>
      <dsp:txXfrm>
        <a:off x="1184076" y="2564959"/>
        <a:ext cx="2135394" cy="1025174"/>
      </dsp:txXfrm>
    </dsp:sp>
    <dsp:sp modelId="{6228897C-6BFA-43A8-9C3F-5B9D149A8FEF}">
      <dsp:nvSpPr>
        <dsp:cNvPr id="0" name=""/>
        <dsp:cNvSpPr/>
      </dsp:nvSpPr>
      <dsp:spPr>
        <a:xfrm>
          <a:off x="0" y="3846428"/>
          <a:ext cx="3319471" cy="10251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2A5A15-6E9E-4642-9882-22D67367918C}">
      <dsp:nvSpPr>
        <dsp:cNvPr id="0" name=""/>
        <dsp:cNvSpPr/>
      </dsp:nvSpPr>
      <dsp:spPr>
        <a:xfrm>
          <a:off x="310115" y="4077092"/>
          <a:ext cx="563846" cy="56384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5BA563-A281-4435-94F5-9AF0B0B91E18}">
      <dsp:nvSpPr>
        <dsp:cNvPr id="0" name=""/>
        <dsp:cNvSpPr/>
      </dsp:nvSpPr>
      <dsp:spPr>
        <a:xfrm>
          <a:off x="1184076" y="3846428"/>
          <a:ext cx="2135394" cy="1025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498" tIns="108498" rIns="108498" bIns="108498" numCol="1" spcCol="1270" anchor="ctr" anchorCtr="0">
          <a:noAutofit/>
        </a:bodyPr>
        <a:lstStyle/>
        <a:p>
          <a:pPr marL="0" lvl="0" indent="0" algn="l" defTabSz="933450">
            <a:lnSpc>
              <a:spcPct val="90000"/>
            </a:lnSpc>
            <a:spcBef>
              <a:spcPct val="0"/>
            </a:spcBef>
            <a:spcAft>
              <a:spcPct val="35000"/>
            </a:spcAft>
            <a:buNone/>
          </a:pPr>
          <a:r>
            <a:rPr lang="en-US" sz="2100" kern="1200"/>
            <a:t>Session affinity</a:t>
          </a:r>
        </a:p>
      </dsp:txBody>
      <dsp:txXfrm>
        <a:off x="1184076" y="3846428"/>
        <a:ext cx="2135394" cy="102517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741926-7600-3D43-BFD5-A7893AB8602A}" type="datetimeFigureOut">
              <a:rPr lang="en-US" smtClean="0"/>
              <a:t>6/7/24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01410C-A9AF-3C4F-ACCD-6A8F1AFCAAB6}" type="slidenum">
              <a:rPr lang="en-US" smtClean="0"/>
              <a:t>‹#›</a:t>
            </a:fld>
            <a:endParaRPr lang="en-US"/>
          </a:p>
        </p:txBody>
      </p:sp>
    </p:spTree>
    <p:extLst>
      <p:ext uri="{BB962C8B-B14F-4D97-AF65-F5344CB8AC3E}">
        <p14:creationId xmlns:p14="http://schemas.microsoft.com/office/powerpoint/2010/main" val="974177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337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838DD4A5-DA74-DD45-AB4C-3F649DEF201D}" type="slidenum">
              <a:rPr lang="en-US">
                <a:latin typeface="Calibri" charset="0"/>
              </a:rPr>
              <a:pPr eaLnBrk="1" hangingPunct="1"/>
              <a:t>1</a:t>
            </a:fld>
            <a:endParaRPr lang="en-US">
              <a:latin typeface="Calibri" charset="0"/>
            </a:endParaRPr>
          </a:p>
        </p:txBody>
      </p:sp>
    </p:spTree>
    <p:extLst>
      <p:ext uri="{BB962C8B-B14F-4D97-AF65-F5344CB8AC3E}">
        <p14:creationId xmlns:p14="http://schemas.microsoft.com/office/powerpoint/2010/main" val="4269129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Java technology, Java Enterprise Edition also provides annotations but are simpler as compared to Spring.</a:t>
            </a: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10</a:t>
            </a:fld>
            <a:endParaRPr lang="en-US"/>
          </a:p>
        </p:txBody>
      </p:sp>
    </p:spTree>
    <p:extLst>
      <p:ext uri="{BB962C8B-B14F-4D97-AF65-F5344CB8AC3E}">
        <p14:creationId xmlns:p14="http://schemas.microsoft.com/office/powerpoint/2010/main" val="1190477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Servlets therefore require code but are more efficient.</a:t>
            </a:r>
          </a:p>
        </p:txBody>
      </p:sp>
      <p:sp>
        <p:nvSpPr>
          <p:cNvPr id="4" name="Slide Number Placeholder 3"/>
          <p:cNvSpPr>
            <a:spLocks noGrp="1"/>
          </p:cNvSpPr>
          <p:nvPr>
            <p:ph type="sldNum" sz="quarter" idx="5"/>
          </p:nvPr>
        </p:nvSpPr>
        <p:spPr/>
        <p:txBody>
          <a:bodyPr/>
          <a:lstStyle/>
          <a:p>
            <a:fld id="{6C01410C-A9AF-3C4F-ACCD-6A8F1AFCAAB6}" type="slidenum">
              <a:rPr lang="en-US" smtClean="0"/>
              <a:t>11</a:t>
            </a:fld>
            <a:endParaRPr lang="en-US"/>
          </a:p>
        </p:txBody>
      </p:sp>
    </p:spTree>
    <p:extLst>
      <p:ext uri="{BB962C8B-B14F-4D97-AF65-F5344CB8AC3E}">
        <p14:creationId xmlns:p14="http://schemas.microsoft.com/office/powerpoint/2010/main" val="130953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When a client connects to a server, it will typically send a series of requests to retrieve and update information.</a:t>
            </a:r>
          </a:p>
          <a:p>
            <a:pPr marL="171450" indent="-171450">
              <a:buFontTx/>
              <a:buChar char="-"/>
            </a:pPr>
            <a:r>
              <a:rPr lang="en-US" dirty="0"/>
              <a:t>Conversational state represents any information that is retained between requests such that a subsequent request can assume that the service has retained knowledge about the previous interactions.</a:t>
            </a:r>
          </a:p>
          <a:p>
            <a:pPr marL="171450" indent="-171450">
              <a:buFontTx/>
              <a:buChar char="-"/>
            </a:pPr>
            <a:r>
              <a:rPr lang="en-US" dirty="0"/>
              <a:t>In the above example, after client sends a GET request, the client sends a subsequent PUT request which does not specify the skier id assuming that the server has stored that state.</a:t>
            </a: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12</a:t>
            </a:fld>
            <a:endParaRPr lang="en-US"/>
          </a:p>
        </p:txBody>
      </p:sp>
    </p:spTree>
    <p:extLst>
      <p:ext uri="{BB962C8B-B14F-4D97-AF65-F5344CB8AC3E}">
        <p14:creationId xmlns:p14="http://schemas.microsoft.com/office/powerpoint/2010/main" val="382086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For services with low traffic, stateful services make eminent sense and are promoted by many frameworks to make services east to build and deploy. </a:t>
            </a:r>
          </a:p>
          <a:p>
            <a:pPr marL="171450" indent="-171450">
              <a:buFontTx/>
              <a:buChar char="-"/>
            </a:pPr>
            <a:r>
              <a:rPr lang="en-US" dirty="0"/>
              <a:t>As an example, JEE servlets support session management using </a:t>
            </a:r>
            <a:r>
              <a:rPr lang="en-US" dirty="0" err="1"/>
              <a:t>HttpSession</a:t>
            </a:r>
            <a:r>
              <a:rPr lang="en-US" dirty="0"/>
              <a:t> Object and similar capabilities are offered by the Session object in ASP.NET.</a:t>
            </a:r>
          </a:p>
          <a:p>
            <a:pPr marL="171450" indent="-171450">
              <a:buFontTx/>
              <a:buChar char="-"/>
            </a:pPr>
            <a:r>
              <a:rPr lang="en-US" dirty="0"/>
              <a:t>At scale however, the stateful approach becomes problematic. </a:t>
            </a:r>
          </a:p>
          <a:p>
            <a:pPr marL="171450" indent="-171450">
              <a:buFontTx/>
              <a:buChar char="-"/>
            </a:pPr>
            <a:r>
              <a:rPr lang="en-US" dirty="0"/>
              <a:t>As an example, for a single service instance there are two problems to be considered.</a:t>
            </a:r>
          </a:p>
          <a:p>
            <a:pPr marL="628650" lvl="1" indent="-171450">
              <a:buFontTx/>
              <a:buChar char="-"/>
            </a:pPr>
            <a:r>
              <a:rPr lang="en-US" dirty="0"/>
              <a:t>If there are multiple client sessions and their state is being managed, this will utilize available service memory. The amount of memory utilized will be proportional to the number of clients the service is maintaining state for. If there is a sudden spike in the number of clients how can it be certain that all the memory will not be exhausted causing the service to fail?</a:t>
            </a:r>
          </a:p>
          <a:p>
            <a:pPr marL="628650" lvl="1" indent="-171450">
              <a:buFontTx/>
              <a:buChar char="-"/>
            </a:pPr>
            <a:r>
              <a:rPr lang="en-US" dirty="0"/>
              <a:t>There also needs to be some limit on how long to keep the session state available. A client may stop sending requests but not cleanly close their connection. All session management approaches support a default session timeout. If you set this to a short time interval clients may see their state disappear unexpectedly. If you set the timeout too long performance of the service may be degraded as it runs low on resources.</a:t>
            </a:r>
          </a:p>
        </p:txBody>
      </p:sp>
      <p:sp>
        <p:nvSpPr>
          <p:cNvPr id="4" name="Slide Number Placeholder 3"/>
          <p:cNvSpPr>
            <a:spLocks noGrp="1"/>
          </p:cNvSpPr>
          <p:nvPr>
            <p:ph type="sldNum" sz="quarter" idx="5"/>
          </p:nvPr>
        </p:nvSpPr>
        <p:spPr/>
        <p:txBody>
          <a:bodyPr/>
          <a:lstStyle/>
          <a:p>
            <a:fld id="{6C01410C-A9AF-3C4F-ACCD-6A8F1AFCAAB6}" type="slidenum">
              <a:rPr lang="en-US" smtClean="0"/>
              <a:t>13</a:t>
            </a:fld>
            <a:endParaRPr lang="en-US"/>
          </a:p>
        </p:txBody>
      </p:sp>
    </p:spTree>
    <p:extLst>
      <p:ext uri="{BB962C8B-B14F-4D97-AF65-F5344CB8AC3E}">
        <p14:creationId xmlns:p14="http://schemas.microsoft.com/office/powerpoint/2010/main" val="4045863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Stateless services do not assume any conversational state from previous calls so that each request can be processed individually.</a:t>
            </a:r>
          </a:p>
          <a:p>
            <a:pPr marL="171450" indent="-171450">
              <a:buFontTx/>
              <a:buChar char="-"/>
            </a:pPr>
            <a:r>
              <a:rPr lang="en-US" dirty="0"/>
              <a:t>This requires client to provide all the necessary information for the service to process the request and provide a response.</a:t>
            </a:r>
          </a:p>
          <a:p>
            <a:pPr marL="171450" indent="-171450">
              <a:buFontTx/>
              <a:buChar char="-"/>
            </a:pPr>
            <a:r>
              <a:rPr lang="en-US" dirty="0"/>
              <a:t>Talk about Availability vs Performance when the session state is persisted in a database.</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14</a:t>
            </a:fld>
            <a:endParaRPr lang="en-US"/>
          </a:p>
        </p:txBody>
      </p:sp>
    </p:spTree>
    <p:extLst>
      <p:ext uri="{BB962C8B-B14F-4D97-AF65-F5344CB8AC3E}">
        <p14:creationId xmlns:p14="http://schemas.microsoft.com/office/powerpoint/2010/main" val="3796677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Applications servers are heart of a scalable application hosting the business services that compose an application. Their basic role is to accept requests from clients, apply application logic to the requests and reply to the client with the results. </a:t>
            </a:r>
          </a:p>
          <a:p>
            <a:pPr marL="171450" indent="-171450">
              <a:buFontTx/>
              <a:buChar char="-"/>
            </a:pPr>
            <a:r>
              <a:rPr lang="en-US" dirty="0"/>
              <a:t>There are various existing application servers depending on the language you want to use and capabilities each offers. </a:t>
            </a:r>
          </a:p>
          <a:p>
            <a:pPr marL="171450" indent="-171450">
              <a:buFontTx/>
              <a:buChar char="-"/>
            </a:pPr>
            <a:r>
              <a:rPr lang="en-US" dirty="0"/>
              <a:t>The picture shows a simplified view of a service using Tomcat server. </a:t>
            </a:r>
          </a:p>
          <a:p>
            <a:pPr marL="628650" lvl="1" indent="-171450">
              <a:buFontTx/>
              <a:buChar char="-"/>
            </a:pPr>
            <a:r>
              <a:rPr lang="en-US" dirty="0"/>
              <a:t>Tomcat implements a servlet container which is an execution environment for application defined servlets.</a:t>
            </a:r>
          </a:p>
          <a:p>
            <a:pPr marL="628650" lvl="1" indent="-171450">
              <a:buFontTx/>
              <a:buChar char="-"/>
            </a:pPr>
            <a:r>
              <a:rPr lang="en-US" dirty="0"/>
              <a:t>Servlets are dynamically loaded into this container, which provides the life cycle management and a multithreaded runtime environment.</a:t>
            </a:r>
          </a:p>
          <a:p>
            <a:pPr marL="628650" lvl="1" indent="-171450">
              <a:buFontTx/>
              <a:buChar char="-"/>
            </a:pPr>
            <a:r>
              <a:rPr lang="en-US" dirty="0"/>
              <a:t>A tomcat server on a particular IP address listens by default on 8080 (HTTP) and 8443 (HTTPS). If network requests arrive at a frequency that cannot be processed by the TCP listener, pending requests are queued up in the sockets backlog queue. In most Linux versions the default size is 100.</a:t>
            </a:r>
          </a:p>
          <a:p>
            <a:pPr marL="628650" lvl="1" indent="-171450">
              <a:buFontTx/>
              <a:buChar char="-"/>
            </a:pPr>
            <a:r>
              <a:rPr lang="en-US" dirty="0"/>
              <a:t>Once a connection is established with the server, all requests are marshalled by HTTP Connector which generates the HTTP request that the servlet code can process. The HTTP requests is then dispatched to an application container thread </a:t>
            </a:r>
            <a:r>
              <a:rPr lang="en-US" dirty="0" err="1"/>
              <a:t>tp</a:t>
            </a:r>
            <a:r>
              <a:rPr lang="en-US" dirty="0"/>
              <a:t> process.</a:t>
            </a:r>
          </a:p>
          <a:p>
            <a:pPr marL="628650" lvl="1" indent="-171450">
              <a:buFontTx/>
              <a:buChar char="-"/>
            </a:pPr>
            <a:r>
              <a:rPr lang="en-US" dirty="0"/>
              <a:t>Application container threads are managed in a thread pool which by default in Tomcat is a minimum size of 25 and a maximum of 200.</a:t>
            </a:r>
          </a:p>
          <a:p>
            <a:pPr marL="628650" lvl="1" indent="-171450">
              <a:buFontTx/>
              <a:buChar char="-"/>
            </a:pPr>
            <a:r>
              <a:rPr lang="en-US" dirty="0"/>
              <a:t>If the business logic needs to query an external database it requests a connection from the database connection pool. If there is one available access to the connection is granted until it indicates it has completed the work. </a:t>
            </a:r>
          </a:p>
        </p:txBody>
      </p:sp>
      <p:sp>
        <p:nvSpPr>
          <p:cNvPr id="4" name="Slide Number Placeholder 3"/>
          <p:cNvSpPr>
            <a:spLocks noGrp="1"/>
          </p:cNvSpPr>
          <p:nvPr>
            <p:ph type="sldNum" sz="quarter" idx="5"/>
          </p:nvPr>
        </p:nvSpPr>
        <p:spPr/>
        <p:txBody>
          <a:bodyPr/>
          <a:lstStyle/>
          <a:p>
            <a:fld id="{6C01410C-A9AF-3C4F-ACCD-6A8F1AFCAAB6}" type="slidenum">
              <a:rPr lang="en-US" smtClean="0"/>
              <a:t>15</a:t>
            </a:fld>
            <a:endParaRPr lang="en-US"/>
          </a:p>
        </p:txBody>
      </p:sp>
    </p:spTree>
    <p:extLst>
      <p:ext uri="{BB962C8B-B14F-4D97-AF65-F5344CB8AC3E}">
        <p14:creationId xmlns:p14="http://schemas.microsoft.com/office/powerpoint/2010/main" val="756270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An application server framework such as Tomcat is highly configurable for different workloads. For example, the size of the thread and database connection pools.</a:t>
            </a:r>
          </a:p>
          <a:p>
            <a:pPr marL="171450" indent="-171450">
              <a:buFontTx/>
              <a:buChar char="-"/>
            </a:pPr>
            <a:r>
              <a:rPr lang="en-US" dirty="0"/>
              <a:t>The complete container environment runs within a single JVM and hence processing capacity is limited by the number of vCPUs available and the amount of memory allocated as heap size. </a:t>
            </a:r>
          </a:p>
          <a:p>
            <a:pPr marL="171450" indent="-171450">
              <a:buFontTx/>
              <a:buChar char="-"/>
            </a:pPr>
            <a:r>
              <a:rPr lang="en-US" dirty="0"/>
              <a:t>Each allocated thread consumes memory and various queues in the request processing pipeline consume resources which requests are waiting. </a:t>
            </a:r>
          </a:p>
          <a:p>
            <a:pPr marL="171450" indent="-171450">
              <a:buFontTx/>
              <a:buChar char="-"/>
            </a:pPr>
            <a:r>
              <a:rPr lang="en-US" dirty="0"/>
              <a:t>This means the request response time is governed by both the request processing time in the servlet business logic and time spent waiting in queues for threads and connections to become available.</a:t>
            </a:r>
          </a:p>
          <a:p>
            <a:pPr marL="171450" indent="-171450">
              <a:buFontTx/>
              <a:buChar char="-"/>
            </a:pPr>
            <a:r>
              <a:rPr lang="en-US" dirty="0"/>
              <a:t>In a heavily loaded server with many threads allocated, context switching may start to degrade performance and available memory may become limited.</a:t>
            </a:r>
          </a:p>
          <a:p>
            <a:pPr marL="171450" indent="-171450">
              <a:buFontTx/>
              <a:buChar char="-"/>
            </a:pPr>
            <a:r>
              <a:rPr lang="en-US" dirty="0"/>
              <a:t>If performance degrades queues grow as requests wait for resources. This consumes more memory. If more requests are received that can be queued and </a:t>
            </a:r>
            <a:r>
              <a:rPr lang="en-US" dirty="0" err="1"/>
              <a:t>procesed</a:t>
            </a:r>
            <a:r>
              <a:rPr lang="en-US" dirty="0"/>
              <a:t> by the server, then the new TCP/IP connections will be refused and clients will experience errors.</a:t>
            </a:r>
          </a:p>
        </p:txBody>
      </p:sp>
      <p:sp>
        <p:nvSpPr>
          <p:cNvPr id="4" name="Slide Number Placeholder 3"/>
          <p:cNvSpPr>
            <a:spLocks noGrp="1"/>
          </p:cNvSpPr>
          <p:nvPr>
            <p:ph type="sldNum" sz="quarter" idx="5"/>
          </p:nvPr>
        </p:nvSpPr>
        <p:spPr/>
        <p:txBody>
          <a:bodyPr/>
          <a:lstStyle/>
          <a:p>
            <a:fld id="{6C01410C-A9AF-3C4F-ACCD-6A8F1AFCAAB6}" type="slidenum">
              <a:rPr lang="en-US" smtClean="0"/>
              <a:t>16</a:t>
            </a:fld>
            <a:endParaRPr lang="en-US"/>
          </a:p>
        </p:txBody>
      </p:sp>
    </p:spTree>
    <p:extLst>
      <p:ext uri="{BB962C8B-B14F-4D97-AF65-F5344CB8AC3E}">
        <p14:creationId xmlns:p14="http://schemas.microsoft.com/office/powerpoint/2010/main" val="2139903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Effort to tune configuration parameters to efficiently handle anticipated loads is rarely wasted.</a:t>
            </a:r>
          </a:p>
          <a:p>
            <a:pPr marL="171450" indent="-171450">
              <a:buFontTx/>
              <a:buChar char="-"/>
            </a:pPr>
            <a:r>
              <a:rPr lang="en-US" dirty="0"/>
              <a:t>Systems tend to degrade performance well before they reach 100% utilization.</a:t>
            </a:r>
          </a:p>
          <a:p>
            <a:pPr marL="171450" indent="-171450">
              <a:buFontTx/>
              <a:buChar char="-"/>
            </a:pPr>
            <a:r>
              <a:rPr lang="en-US" dirty="0"/>
              <a:t>Once any resource i.e. CPU utilization, memory usage, network, disk access etc. gets close to full utilization systems exhibit less predictable performance. </a:t>
            </a:r>
          </a:p>
          <a:p>
            <a:pPr marL="171450" indent="-171450">
              <a:buFontTx/>
              <a:buChar char="-"/>
            </a:pPr>
            <a:r>
              <a:rPr lang="en-US" dirty="0"/>
              <a:t>This is because more time is spent on time-wasting tasks such as context switching and memory garbage collection causing higher latencies and low throughput.</a:t>
            </a:r>
          </a:p>
          <a:p>
            <a:pPr marL="171450" indent="-171450">
              <a:buFontTx/>
              <a:buChar char="-"/>
            </a:pPr>
            <a:r>
              <a:rPr lang="en-US" dirty="0"/>
              <a:t>Hence, having thresholds for these parameters is important.</a:t>
            </a:r>
          </a:p>
        </p:txBody>
      </p:sp>
      <p:sp>
        <p:nvSpPr>
          <p:cNvPr id="4" name="Slide Number Placeholder 3"/>
          <p:cNvSpPr>
            <a:spLocks noGrp="1"/>
          </p:cNvSpPr>
          <p:nvPr>
            <p:ph type="sldNum" sz="quarter" idx="5"/>
          </p:nvPr>
        </p:nvSpPr>
        <p:spPr/>
        <p:txBody>
          <a:bodyPr/>
          <a:lstStyle/>
          <a:p>
            <a:fld id="{6C01410C-A9AF-3C4F-ACCD-6A8F1AFCAAB6}" type="slidenum">
              <a:rPr lang="en-US" smtClean="0"/>
              <a:t>17</a:t>
            </a:fld>
            <a:endParaRPr lang="en-US"/>
          </a:p>
        </p:txBody>
      </p:sp>
    </p:spTree>
    <p:extLst>
      <p:ext uri="{BB962C8B-B14F-4D97-AF65-F5344CB8AC3E}">
        <p14:creationId xmlns:p14="http://schemas.microsoft.com/office/powerpoint/2010/main" val="1657620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Java based application frameworks such as Tomcat support Java Management Extensions (JMX) framework.</a:t>
            </a:r>
          </a:p>
          <a:p>
            <a:pPr marL="171450" indent="-171450">
              <a:buFontTx/>
              <a:buChar char="-"/>
            </a:pPr>
            <a:r>
              <a:rPr lang="en-US" dirty="0"/>
              <a:t>It enables frameworks to expose monitoring information based on the capabilities of Managed Beans which represent a resource of interest such as thread pools, database connections usage etc.</a:t>
            </a:r>
          </a:p>
          <a:p>
            <a:pPr marL="171450" indent="-171450">
              <a:buFontTx/>
              <a:buChar char="-"/>
            </a:pPr>
            <a:r>
              <a:rPr lang="en-US" dirty="0"/>
              <a:t>This enables tools to offer capabilities to monitor JMX supported platforms.</a:t>
            </a:r>
          </a:p>
        </p:txBody>
      </p:sp>
      <p:sp>
        <p:nvSpPr>
          <p:cNvPr id="4" name="Slide Number Placeholder 3"/>
          <p:cNvSpPr>
            <a:spLocks noGrp="1"/>
          </p:cNvSpPr>
          <p:nvPr>
            <p:ph type="sldNum" sz="quarter" idx="5"/>
          </p:nvPr>
        </p:nvSpPr>
        <p:spPr/>
        <p:txBody>
          <a:bodyPr/>
          <a:lstStyle/>
          <a:p>
            <a:fld id="{6C01410C-A9AF-3C4F-ACCD-6A8F1AFCAAB6}" type="slidenum">
              <a:rPr lang="en-US" smtClean="0"/>
              <a:t>18</a:t>
            </a:fld>
            <a:endParaRPr lang="en-US"/>
          </a:p>
        </p:txBody>
      </p:sp>
    </p:spTree>
    <p:extLst>
      <p:ext uri="{BB962C8B-B14F-4D97-AF65-F5344CB8AC3E}">
        <p14:creationId xmlns:p14="http://schemas.microsoft.com/office/powerpoint/2010/main" val="1841829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 core principle of scaling a system is being able to easily add new processing capacity to handle increased load.</a:t>
            </a:r>
          </a:p>
          <a:p>
            <a:pPr marL="171450" indent="-171450">
              <a:buFontTx/>
              <a:buChar char="-"/>
            </a:pPr>
            <a:r>
              <a:rPr lang="en-US" dirty="0"/>
              <a:t>For most systems a simple and effective approach is deploying multiple instances of stateless server resources and using a load balancer to distribute requests across these instances</a:t>
            </a:r>
          </a:p>
          <a:p>
            <a:pPr marL="171450" indent="-171450">
              <a:buFontTx/>
              <a:buChar char="-"/>
            </a:pPr>
            <a:r>
              <a:rPr lang="en-US" dirty="0"/>
              <a:t>This is known as horizontal scaling.</a:t>
            </a:r>
          </a:p>
          <a:p>
            <a:pPr marL="171450" indent="-171450">
              <a:buFontTx/>
              <a:buChar char="-"/>
            </a:pPr>
            <a:r>
              <a:rPr lang="en-US" dirty="0"/>
              <a:t>The aim of horizontal scaling is to create a system processing capacity that is the sun of the total resources available.</a:t>
            </a:r>
          </a:p>
          <a:p>
            <a:pPr marL="171450" indent="-171450">
              <a:buFontTx/>
              <a:buChar char="-"/>
            </a:pPr>
            <a:r>
              <a:rPr lang="en-US" dirty="0"/>
              <a:t>The servers need to be stateless so that any request can be sent to any service replica. </a:t>
            </a:r>
          </a:p>
        </p:txBody>
      </p:sp>
      <p:sp>
        <p:nvSpPr>
          <p:cNvPr id="4" name="Slide Number Placeholder 3"/>
          <p:cNvSpPr>
            <a:spLocks noGrp="1"/>
          </p:cNvSpPr>
          <p:nvPr>
            <p:ph type="sldNum" sz="quarter" idx="5"/>
          </p:nvPr>
        </p:nvSpPr>
        <p:spPr/>
        <p:txBody>
          <a:bodyPr/>
          <a:lstStyle/>
          <a:p>
            <a:fld id="{6C01410C-A9AF-3C4F-ACCD-6A8F1AFCAAB6}" type="slidenum">
              <a:rPr lang="en-US" smtClean="0"/>
              <a:t>20</a:t>
            </a:fld>
            <a:endParaRPr lang="en-US"/>
          </a:p>
        </p:txBody>
      </p:sp>
    </p:spTree>
    <p:extLst>
      <p:ext uri="{BB962C8B-B14F-4D97-AF65-F5344CB8AC3E}">
        <p14:creationId xmlns:p14="http://schemas.microsoft.com/office/powerpoint/2010/main" val="3454448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2</a:t>
            </a:fld>
            <a:endParaRPr lang="en-US"/>
          </a:p>
        </p:txBody>
      </p:sp>
    </p:spTree>
    <p:extLst>
      <p:ext uri="{BB962C8B-B14F-4D97-AF65-F5344CB8AC3E}">
        <p14:creationId xmlns:p14="http://schemas.microsoft.com/office/powerpoint/2010/main" val="26794819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Load balancing aims to effectively utilize the capacity of a collection of replicas to optimize the response time for each request.</a:t>
            </a:r>
          </a:p>
          <a:p>
            <a:pPr marL="171450" indent="-171450">
              <a:buFontTx/>
              <a:buChar char="-"/>
            </a:pPr>
            <a:r>
              <a:rPr lang="en-US" dirty="0"/>
              <a:t>The objective is to avoid overloading some services while underutilizing others.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21</a:t>
            </a:fld>
            <a:endParaRPr lang="en-US"/>
          </a:p>
        </p:txBody>
      </p:sp>
    </p:spTree>
    <p:extLst>
      <p:ext uri="{BB962C8B-B14F-4D97-AF65-F5344CB8AC3E}">
        <p14:creationId xmlns:p14="http://schemas.microsoft.com/office/powerpoint/2010/main" val="5040386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Load balancers may act at the network layer or at the application level. </a:t>
            </a:r>
          </a:p>
          <a:p>
            <a:pPr marL="171450" indent="-171450">
              <a:buFontTx/>
              <a:buChar char="-"/>
            </a:pPr>
            <a:r>
              <a:rPr lang="en-US" dirty="0"/>
              <a:t>Often called layer 4 or layer 7 load balancer respectively.</a:t>
            </a:r>
          </a:p>
          <a:p>
            <a:pPr marL="171450" indent="-171450">
              <a:buFontTx/>
              <a:buChar char="-"/>
            </a:pPr>
            <a:r>
              <a:rPr lang="en-US" dirty="0"/>
              <a:t>Layer4 represents transport layer in Open Systems Interconnect (OSI)</a:t>
            </a:r>
          </a:p>
          <a:p>
            <a:pPr marL="171450" indent="-171450">
              <a:buFontTx/>
              <a:buChar char="-"/>
            </a:pPr>
            <a:r>
              <a:rPr lang="en-US" dirty="0"/>
              <a:t>OSI characterizes network communications into 7 abstract layers.</a:t>
            </a:r>
          </a:p>
          <a:p>
            <a:pPr marL="171450" indent="-171450">
              <a:buFontTx/>
              <a:buChar char="-"/>
            </a:pPr>
            <a:r>
              <a:rPr lang="en-US" dirty="0"/>
              <a:t>Each layer defines how the data is packaged and transported.</a:t>
            </a:r>
          </a:p>
        </p:txBody>
      </p:sp>
      <p:sp>
        <p:nvSpPr>
          <p:cNvPr id="4" name="Slide Number Placeholder 3"/>
          <p:cNvSpPr>
            <a:spLocks noGrp="1"/>
          </p:cNvSpPr>
          <p:nvPr>
            <p:ph type="sldNum" sz="quarter" idx="5"/>
          </p:nvPr>
        </p:nvSpPr>
        <p:spPr/>
        <p:txBody>
          <a:bodyPr/>
          <a:lstStyle/>
          <a:p>
            <a:fld id="{6C01410C-A9AF-3C4F-ACCD-6A8F1AFCAAB6}" type="slidenum">
              <a:rPr lang="en-US" smtClean="0"/>
              <a:t>22</a:t>
            </a:fld>
            <a:endParaRPr lang="en-US"/>
          </a:p>
        </p:txBody>
      </p:sp>
    </p:spTree>
    <p:extLst>
      <p:ext uri="{BB962C8B-B14F-4D97-AF65-F5344CB8AC3E}">
        <p14:creationId xmlns:p14="http://schemas.microsoft.com/office/powerpoint/2010/main" val="16389989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Network-level load balancers distribute requests at the network connection level operating on individual TCP or UDP packets.</a:t>
            </a:r>
          </a:p>
          <a:p>
            <a:pPr marL="171450" indent="-171450">
              <a:buFontTx/>
              <a:buChar char="-"/>
            </a:pPr>
            <a:r>
              <a:rPr lang="en-US" dirty="0"/>
              <a:t>Routing decisions are made on the basis of client IP addresses.</a:t>
            </a:r>
          </a:p>
          <a:p>
            <a:pPr marL="171450" indent="-171450">
              <a:buFontTx/>
              <a:buChar char="-"/>
            </a:pPr>
            <a:r>
              <a:rPr lang="en-US" dirty="0"/>
              <a:t>Once a target service is chosen, the load balancer uses a technique known as Network Address Translation (NAT).</a:t>
            </a:r>
          </a:p>
          <a:p>
            <a:pPr marL="171450" indent="-171450">
              <a:buFontTx/>
              <a:buChar char="-"/>
            </a:pPr>
            <a:r>
              <a:rPr lang="en-US" dirty="0"/>
              <a:t>This changes the destination IP address in the client request packet to the IP address of the chosen target.</a:t>
            </a:r>
          </a:p>
          <a:p>
            <a:pPr marL="171450" indent="-171450">
              <a:buFontTx/>
              <a:buChar char="-"/>
            </a:pPr>
            <a:r>
              <a:rPr lang="en-US" dirty="0"/>
              <a:t>When a response is received from the the load balancer changes the source IP address recorded in the packet header from the target’s IP address to its own.</a:t>
            </a:r>
          </a:p>
          <a:p>
            <a:pPr marL="171450" indent="-171450">
              <a:buFontTx/>
              <a:buChar char="-"/>
            </a:pPr>
            <a:r>
              <a:rPr lang="en-US" dirty="0"/>
              <a:t>Since network load balancers operate on an individual packet they are extremely fast.</a:t>
            </a:r>
          </a:p>
        </p:txBody>
      </p:sp>
      <p:sp>
        <p:nvSpPr>
          <p:cNvPr id="4" name="Slide Number Placeholder 3"/>
          <p:cNvSpPr>
            <a:spLocks noGrp="1"/>
          </p:cNvSpPr>
          <p:nvPr>
            <p:ph type="sldNum" sz="quarter" idx="5"/>
          </p:nvPr>
        </p:nvSpPr>
        <p:spPr/>
        <p:txBody>
          <a:bodyPr/>
          <a:lstStyle/>
          <a:p>
            <a:fld id="{6C01410C-A9AF-3C4F-ACCD-6A8F1AFCAAB6}" type="slidenum">
              <a:rPr lang="en-US" smtClean="0"/>
              <a:t>23</a:t>
            </a:fld>
            <a:endParaRPr lang="en-US"/>
          </a:p>
        </p:txBody>
      </p:sp>
    </p:spTree>
    <p:extLst>
      <p:ext uri="{BB962C8B-B14F-4D97-AF65-F5344CB8AC3E}">
        <p14:creationId xmlns:p14="http://schemas.microsoft.com/office/powerpoint/2010/main" val="41750606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 contrast, application level load balancers reassemble the complete HTTP request and base their routing decisions on the values of the HTTP headers and on the actual components of the message. </a:t>
            </a:r>
          </a:p>
          <a:p>
            <a:pPr marL="171450" indent="-171450">
              <a:buFontTx/>
              <a:buChar char="-"/>
            </a:pPr>
            <a:r>
              <a:rPr lang="en-US" dirty="0"/>
              <a:t>For example, a load balancer can be configured to send all POST requests to a subset of available services or distribute requests based on a query string in the URI.</a:t>
            </a:r>
          </a:p>
          <a:p>
            <a:pPr marL="171450" indent="-171450">
              <a:buFontTx/>
              <a:buChar char="-"/>
            </a:pPr>
            <a:r>
              <a:rPr lang="en-US" dirty="0"/>
              <a:t>Application load balancers are sophisticated reverse proxies. The richer capabilities mean they are slightly slower than network load balancers but the powerful features they offer can be utilized to make up for the overheads incurred.</a:t>
            </a: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24</a:t>
            </a:fld>
            <a:endParaRPr lang="en-US"/>
          </a:p>
        </p:txBody>
      </p:sp>
    </p:spTree>
    <p:extLst>
      <p:ext uri="{BB962C8B-B14F-4D97-AF65-F5344CB8AC3E}">
        <p14:creationId xmlns:p14="http://schemas.microsoft.com/office/powerpoint/2010/main" val="29967017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You can see from that the network load balancer delivers on average around 20% higher performance for the 32, 64, and 128 client tests. This validates the expected higher performance from the less sophisticated network load balancer. For 256 clients, the performance of the two load balancers is essentially the same. This is because the capacity of the service replicas is exceeded and the system has a bottleneck. At this stage the load balancers make no difference to the system performance. You need to add more replicas to the load balancing group to increase system capacity, and hence throughput.</a:t>
            </a: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25</a:t>
            </a:fld>
            <a:endParaRPr lang="en-US"/>
          </a:p>
        </p:txBody>
      </p:sp>
    </p:spTree>
    <p:extLst>
      <p:ext uri="{BB962C8B-B14F-4D97-AF65-F5344CB8AC3E}">
        <p14:creationId xmlns:p14="http://schemas.microsoft.com/office/powerpoint/2010/main" val="18635457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a Load balancer has the following features. (picture on the right)</a:t>
            </a:r>
          </a:p>
          <a:p>
            <a:endParaRPr lang="en-US" dirty="0"/>
          </a:p>
          <a:p>
            <a:pPr marL="171450" indent="-171450">
              <a:buFontTx/>
              <a:buChar char="-"/>
            </a:pPr>
            <a:r>
              <a:rPr lang="en-US" dirty="0"/>
              <a:t>Load distribution policies dictate how the load balancer chooses a target replica to process a request. Any good load balancer will offer several load distribution policies. </a:t>
            </a:r>
          </a:p>
          <a:p>
            <a:pPr marL="171450" indent="-171450">
              <a:buFontTx/>
              <a:buChar char="-"/>
            </a:pPr>
            <a:r>
              <a:rPr lang="en-US" dirty="0"/>
              <a:t>Load balancers will also allow services to be allocated weights.</a:t>
            </a:r>
          </a:p>
          <a:p>
            <a:pPr marL="171450" indent="-171450">
              <a:buFontTx/>
              <a:buChar char="-"/>
            </a:pPr>
            <a:r>
              <a:rPr lang="en-US" dirty="0"/>
              <a:t>For example, standard service replicas in the load balancing pool may have 4 vCPUs and each is allocated a weight of 1.</a:t>
            </a:r>
          </a:p>
          <a:p>
            <a:pPr marL="171450" indent="-171450">
              <a:buFontTx/>
              <a:buChar char="-"/>
            </a:pPr>
            <a:r>
              <a:rPr lang="en-US" dirty="0"/>
              <a:t>If another service replica is running on 8vCPUs instead it can be assigned a weight of 2 so the load balancer will send twice as many requests its way.</a:t>
            </a:r>
          </a:p>
        </p:txBody>
      </p:sp>
      <p:sp>
        <p:nvSpPr>
          <p:cNvPr id="4" name="Slide Number Placeholder 3"/>
          <p:cNvSpPr>
            <a:spLocks noGrp="1"/>
          </p:cNvSpPr>
          <p:nvPr>
            <p:ph type="sldNum" sz="quarter" idx="5"/>
          </p:nvPr>
        </p:nvSpPr>
        <p:spPr/>
        <p:txBody>
          <a:bodyPr/>
          <a:lstStyle/>
          <a:p>
            <a:fld id="{6C01410C-A9AF-3C4F-ACCD-6A8F1AFCAAB6}" type="slidenum">
              <a:rPr lang="en-US" smtClean="0"/>
              <a:t>26</a:t>
            </a:fld>
            <a:endParaRPr lang="en-US"/>
          </a:p>
        </p:txBody>
      </p:sp>
    </p:spTree>
    <p:extLst>
      <p:ext uri="{BB962C8B-B14F-4D97-AF65-F5344CB8AC3E}">
        <p14:creationId xmlns:p14="http://schemas.microsoft.com/office/powerpoint/2010/main" val="2960691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 load balancer will periodically send pings and attempt connections to test the health of each service replica in the load balancing poo.</a:t>
            </a:r>
          </a:p>
          <a:p>
            <a:pPr marL="171450" indent="-171450">
              <a:buFontTx/>
              <a:buChar char="-"/>
            </a:pPr>
            <a:r>
              <a:rPr lang="en-US" dirty="0"/>
              <a:t>These tests are called health checks.</a:t>
            </a:r>
          </a:p>
          <a:p>
            <a:pPr marL="171450" indent="-171450">
              <a:buFontTx/>
              <a:buChar char="-"/>
            </a:pPr>
            <a:r>
              <a:rPr lang="en-US" dirty="0"/>
              <a:t>If a replica becomes unresponsive or fails these heath checks it will be removed the load balancing pool and no requests will be sent to that replica.</a:t>
            </a:r>
          </a:p>
          <a:p>
            <a:pPr marL="171450" indent="-171450">
              <a:buFontTx/>
              <a:buChar char="-"/>
            </a:pPr>
            <a:r>
              <a:rPr lang="en-US" dirty="0"/>
              <a:t>The load balancer will reincorporate a replica once it becomes available and healthy.</a:t>
            </a:r>
          </a:p>
          <a:p>
            <a:pPr marL="171450" indent="-171450">
              <a:buFontTx/>
              <a:buChar char="-"/>
            </a:pPr>
            <a:r>
              <a:rPr lang="en-US" dirty="0"/>
              <a:t>If however the replica does not recover it will be removed from the pool.</a:t>
            </a:r>
          </a:p>
        </p:txBody>
      </p:sp>
      <p:sp>
        <p:nvSpPr>
          <p:cNvPr id="4" name="Slide Number Placeholder 3"/>
          <p:cNvSpPr>
            <a:spLocks noGrp="1"/>
          </p:cNvSpPr>
          <p:nvPr>
            <p:ph type="sldNum" sz="quarter" idx="5"/>
          </p:nvPr>
        </p:nvSpPr>
        <p:spPr/>
        <p:txBody>
          <a:bodyPr/>
          <a:lstStyle/>
          <a:p>
            <a:fld id="{6C01410C-A9AF-3C4F-ACCD-6A8F1AFCAAB6}" type="slidenum">
              <a:rPr lang="en-US" smtClean="0"/>
              <a:t>27</a:t>
            </a:fld>
            <a:endParaRPr lang="en-US"/>
          </a:p>
        </p:txBody>
      </p:sp>
    </p:spTree>
    <p:extLst>
      <p:ext uri="{BB962C8B-B14F-4D97-AF65-F5344CB8AC3E}">
        <p14:creationId xmlns:p14="http://schemas.microsoft.com/office/powerpoint/2010/main" val="3972955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Spikes in request loads can cause the service capacity available to a load balancer to become saturated leading to longer response times and eventually request and connection failures. </a:t>
            </a:r>
          </a:p>
          <a:p>
            <a:pPr marL="171450" indent="-171450">
              <a:buFontTx/>
              <a:buChar char="-"/>
            </a:pPr>
            <a:r>
              <a:rPr lang="en-US" dirty="0"/>
              <a:t>Elasticity is the capability of the load balancer to dynamically provision new service capacity to handle an increase in requests.</a:t>
            </a:r>
          </a:p>
          <a:p>
            <a:pPr marL="171450" indent="-171450">
              <a:buFontTx/>
              <a:buChar char="-"/>
            </a:pPr>
            <a:r>
              <a:rPr lang="en-US" dirty="0"/>
              <a:t>As load increases new replicas are started and the load balancer directs requests to these</a:t>
            </a:r>
          </a:p>
          <a:p>
            <a:pPr marL="171450" indent="-171450">
              <a:buFontTx/>
              <a:buChar char="-"/>
            </a:pPr>
            <a:r>
              <a:rPr lang="en-US" dirty="0"/>
              <a:t>As load decreases the load balancer stops replicas that are no longer needed.</a:t>
            </a:r>
          </a:p>
        </p:txBody>
      </p:sp>
      <p:sp>
        <p:nvSpPr>
          <p:cNvPr id="4" name="Slide Number Placeholder 3"/>
          <p:cNvSpPr>
            <a:spLocks noGrp="1"/>
          </p:cNvSpPr>
          <p:nvPr>
            <p:ph type="sldNum" sz="quarter" idx="5"/>
          </p:nvPr>
        </p:nvSpPr>
        <p:spPr/>
        <p:txBody>
          <a:bodyPr/>
          <a:lstStyle/>
          <a:p>
            <a:fld id="{6C01410C-A9AF-3C4F-ACCD-6A8F1AFCAAB6}" type="slidenum">
              <a:rPr lang="en-US" smtClean="0"/>
              <a:t>28</a:t>
            </a:fld>
            <a:endParaRPr lang="en-US"/>
          </a:p>
        </p:txBody>
      </p:sp>
    </p:spTree>
    <p:extLst>
      <p:ext uri="{BB962C8B-B14F-4D97-AF65-F5344CB8AC3E}">
        <p14:creationId xmlns:p14="http://schemas.microsoft.com/office/powerpoint/2010/main" val="40330480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Session affinity or sticky sessions are a load balancer feature for stateful services.</a:t>
            </a:r>
          </a:p>
          <a:p>
            <a:pPr marL="171450" indent="-171450">
              <a:buFontTx/>
              <a:buChar char="-"/>
            </a:pPr>
            <a:r>
              <a:rPr lang="en-US" dirty="0"/>
              <a:t>With sticky sessions the load balancer sends all requests from the same client to the same service instance.</a:t>
            </a:r>
          </a:p>
          <a:p>
            <a:pPr marL="171450" indent="-171450">
              <a:buFontTx/>
              <a:buChar char="-"/>
            </a:pPr>
            <a:r>
              <a:rPr lang="en-US" dirty="0"/>
              <a:t>This enables the service to maintain in-memory state about each specific client session.</a:t>
            </a:r>
          </a:p>
          <a:p>
            <a:pPr marL="171450" indent="-171450">
              <a:buFontTx/>
              <a:buChar char="-"/>
            </a:pPr>
            <a:r>
              <a:rPr lang="en-US" dirty="0"/>
              <a:t>AWS Elastic Load balancing generates an HTTP cookie that identifies the service replica a client’s session is associated with. </a:t>
            </a:r>
          </a:p>
          <a:p>
            <a:pPr marL="171450" indent="-171450">
              <a:buFontTx/>
              <a:buChar char="-"/>
            </a:pPr>
            <a:r>
              <a:rPr lang="en-US" dirty="0"/>
              <a:t>The cookie is returned to the client, which it must send it in subsequent requests to ensure session affinity is maintained.</a:t>
            </a:r>
          </a:p>
        </p:txBody>
      </p:sp>
      <p:sp>
        <p:nvSpPr>
          <p:cNvPr id="4" name="Slide Number Placeholder 3"/>
          <p:cNvSpPr>
            <a:spLocks noGrp="1"/>
          </p:cNvSpPr>
          <p:nvPr>
            <p:ph type="sldNum" sz="quarter" idx="5"/>
          </p:nvPr>
        </p:nvSpPr>
        <p:spPr/>
        <p:txBody>
          <a:bodyPr/>
          <a:lstStyle/>
          <a:p>
            <a:fld id="{6C01410C-A9AF-3C4F-ACCD-6A8F1AFCAAB6}" type="slidenum">
              <a:rPr lang="en-US" smtClean="0"/>
              <a:t>29</a:t>
            </a:fld>
            <a:endParaRPr lang="en-US"/>
          </a:p>
        </p:txBody>
      </p:sp>
    </p:spTree>
    <p:extLst>
      <p:ext uri="{BB962C8B-B14F-4D97-AF65-F5344CB8AC3E}">
        <p14:creationId xmlns:p14="http://schemas.microsoft.com/office/powerpoint/2010/main" val="36356874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Sticky sessions can be problematic for highly scalable systems.</a:t>
            </a:r>
          </a:p>
          <a:p>
            <a:pPr marL="171450" indent="-171450">
              <a:buFontTx/>
              <a:buChar char="-"/>
            </a:pPr>
            <a:r>
              <a:rPr lang="en-US" dirty="0"/>
              <a:t>They can lead to load imbalance problem in which over time clients are not evenly distributed across services.</a:t>
            </a:r>
          </a:p>
          <a:p>
            <a:pPr marL="171450" indent="-171450">
              <a:buFontTx/>
              <a:buChar char="-"/>
            </a:pPr>
            <a:r>
              <a:rPr lang="en-US" dirty="0"/>
              <a:t>Load imbalance occurs if sessions last varying amount of time.</a:t>
            </a:r>
          </a:p>
          <a:p>
            <a:pPr marL="171450" indent="-171450">
              <a:buFontTx/>
              <a:buChar char="-"/>
            </a:pPr>
            <a:r>
              <a:rPr lang="en-US" dirty="0"/>
              <a:t>For smaller systems this may not be a problem but for large systems this is inevitable. Some are overwhelmed and may fail due to memory exhaustion.</a:t>
            </a:r>
          </a:p>
        </p:txBody>
      </p:sp>
      <p:sp>
        <p:nvSpPr>
          <p:cNvPr id="4" name="Slide Number Placeholder 3"/>
          <p:cNvSpPr>
            <a:spLocks noGrp="1"/>
          </p:cNvSpPr>
          <p:nvPr>
            <p:ph type="sldNum" sz="quarter" idx="5"/>
          </p:nvPr>
        </p:nvSpPr>
        <p:spPr/>
        <p:txBody>
          <a:bodyPr/>
          <a:lstStyle/>
          <a:p>
            <a:fld id="{6C01410C-A9AF-3C4F-ACCD-6A8F1AFCAAB6}" type="slidenum">
              <a:rPr lang="en-US" smtClean="0"/>
              <a:t>30</a:t>
            </a:fld>
            <a:endParaRPr lang="en-US"/>
          </a:p>
        </p:txBody>
      </p:sp>
    </p:spTree>
    <p:extLst>
      <p:ext uri="{BB962C8B-B14F-4D97-AF65-F5344CB8AC3E}">
        <p14:creationId xmlns:p14="http://schemas.microsoft.com/office/powerpoint/2010/main" val="1413979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For any system there are application requirements.</a:t>
            </a:r>
          </a:p>
          <a:p>
            <a:pPr marL="171450" indent="-171450">
              <a:buFontTx/>
              <a:buChar char="-"/>
            </a:pPr>
            <a:r>
              <a:rPr lang="en-US" dirty="0"/>
              <a:t>Those requirements are implemented as the applications business logic.</a:t>
            </a:r>
          </a:p>
          <a:p>
            <a:pPr marL="171450" indent="-171450">
              <a:buFontTx/>
              <a:buChar char="-"/>
            </a:pPr>
            <a:r>
              <a:rPr lang="en-US" dirty="0"/>
              <a:t>For a distributed system, the business logic is exposed to clients through a set of APIs.</a:t>
            </a:r>
          </a:p>
          <a:p>
            <a:pPr marL="171450" indent="-171450">
              <a:buFontTx/>
              <a:buChar char="-"/>
            </a:pPr>
            <a:r>
              <a:rPr lang="en-US" dirty="0"/>
              <a:t>And as with any distributed system the APIs are designed to support concurrent remote calls.</a:t>
            </a:r>
          </a:p>
          <a:p>
            <a:pPr marL="171450" indent="-171450">
              <a:buFontTx/>
              <a:buChar char="-"/>
            </a:pPr>
            <a:r>
              <a:rPr lang="en-US" dirty="0"/>
              <a:t>In this slide a simple example is shown where an internet facing service persists data to a local data store.</a:t>
            </a:r>
          </a:p>
          <a:p>
            <a:pPr marL="171450" indent="-171450">
              <a:buFontTx/>
              <a:buChar char="-"/>
            </a:pPr>
            <a:r>
              <a:rPr lang="en-US" dirty="0"/>
              <a:t>Clients interact with the service through its published APIs which are accessible across the internet.</a:t>
            </a: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3</a:t>
            </a:fld>
            <a:endParaRPr lang="en-US"/>
          </a:p>
        </p:txBody>
      </p:sp>
    </p:spTree>
    <p:extLst>
      <p:ext uri="{BB962C8B-B14F-4D97-AF65-F5344CB8AC3E}">
        <p14:creationId xmlns:p14="http://schemas.microsoft.com/office/powerpoint/2010/main" val="17380833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Stateful services have other downsides</a:t>
            </a:r>
          </a:p>
          <a:p>
            <a:pPr marL="628650" lvl="1" indent="-171450">
              <a:buFontTx/>
              <a:buChar char="-"/>
            </a:pPr>
            <a:r>
              <a:rPr lang="en-US" dirty="0"/>
              <a:t>When a replica fails how do the clients connect.</a:t>
            </a:r>
          </a:p>
          <a:p>
            <a:pPr marL="628650" lvl="1" indent="-171450">
              <a:buFontTx/>
              <a:buChar char="-"/>
            </a:pPr>
            <a:r>
              <a:rPr lang="en-US" dirty="0"/>
              <a:t>How do clients respond when a service or replica becomes unresponsive.</a:t>
            </a:r>
          </a:p>
          <a:p>
            <a:pPr marL="171450" lvl="0" indent="-171450">
              <a:buFontTx/>
              <a:buChar char="-"/>
            </a:pPr>
            <a:r>
              <a:rPr lang="en-US" dirty="0"/>
              <a:t>Stateless services do not have these downsides.</a:t>
            </a:r>
          </a:p>
        </p:txBody>
      </p:sp>
      <p:sp>
        <p:nvSpPr>
          <p:cNvPr id="4" name="Slide Number Placeholder 3"/>
          <p:cNvSpPr>
            <a:spLocks noGrp="1"/>
          </p:cNvSpPr>
          <p:nvPr>
            <p:ph type="sldNum" sz="quarter" idx="5"/>
          </p:nvPr>
        </p:nvSpPr>
        <p:spPr/>
        <p:txBody>
          <a:bodyPr/>
          <a:lstStyle/>
          <a:p>
            <a:fld id="{6C01410C-A9AF-3C4F-ACCD-6A8F1AFCAAB6}" type="slidenum">
              <a:rPr lang="en-US" smtClean="0"/>
              <a:t>31</a:t>
            </a:fld>
            <a:endParaRPr lang="en-US"/>
          </a:p>
        </p:txBody>
      </p:sp>
    </p:spTree>
    <p:extLst>
      <p:ext uri="{BB962C8B-B14F-4D97-AF65-F5344CB8AC3E}">
        <p14:creationId xmlns:p14="http://schemas.microsoft.com/office/powerpoint/2010/main" val="17161700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32</a:t>
            </a:fld>
            <a:endParaRPr lang="en-US"/>
          </a:p>
        </p:txBody>
      </p:sp>
    </p:spTree>
    <p:extLst>
      <p:ext uri="{BB962C8B-B14F-4D97-AF65-F5344CB8AC3E}">
        <p14:creationId xmlns:p14="http://schemas.microsoft.com/office/powerpoint/2010/main" val="37145769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Caching is one of the essential techniques available for building scalable systems.</a:t>
            </a:r>
          </a:p>
          <a:p>
            <a:pPr marL="171450" indent="-171450">
              <a:buFontTx/>
              <a:buChar char="-"/>
            </a:pPr>
            <a:r>
              <a:rPr lang="en-US" dirty="0"/>
              <a:t>Caching makes results of expensive queries available for reuse by subsequent requests at low cost.</a:t>
            </a:r>
          </a:p>
          <a:p>
            <a:pPr marL="171450" indent="-171450">
              <a:buFontTx/>
              <a:buChar char="-"/>
            </a:pPr>
            <a:r>
              <a:rPr lang="en-US" dirty="0"/>
              <a:t>By reusing the cached results and not reconstruct the results at every request the capacity of the system is increased.</a:t>
            </a:r>
          </a:p>
          <a:p>
            <a:pPr marL="171450" indent="-171450">
              <a:buFontTx/>
              <a:buChar char="-"/>
            </a:pPr>
            <a:r>
              <a:rPr lang="en-US" dirty="0"/>
              <a:t>Caches exist in many place in an application.</a:t>
            </a:r>
          </a:p>
          <a:p>
            <a:pPr marL="628650" lvl="1" indent="-171450">
              <a:buFontTx/>
              <a:buChar char="-"/>
            </a:pPr>
            <a:r>
              <a:rPr lang="en-US" dirty="0"/>
              <a:t>CPUs have caches to reduce queries to main memory</a:t>
            </a:r>
          </a:p>
          <a:p>
            <a:pPr marL="628650" lvl="1" indent="-171450">
              <a:buFontTx/>
              <a:buChar char="-"/>
            </a:pPr>
            <a:r>
              <a:rPr lang="en-US" dirty="0"/>
              <a:t>Database engines have caches so that queries do not query disks for similar queries.</a:t>
            </a:r>
          </a:p>
          <a:p>
            <a:pPr marL="171450" lvl="0" indent="-171450">
              <a:buFontTx/>
              <a:buChar char="-"/>
            </a:pPr>
            <a:r>
              <a:rPr lang="en-US" dirty="0"/>
              <a:t>There are 2 main flavors of caching we will talk about.</a:t>
            </a:r>
          </a:p>
          <a:p>
            <a:pPr marL="628650" lvl="1" indent="-171450">
              <a:buFontTx/>
              <a:buChar char="-"/>
            </a:pPr>
            <a:r>
              <a:rPr lang="en-US" dirty="0"/>
              <a:t>Application caching – requires business logic that incorporates the caching and access of precomputed results using distributed caching.</a:t>
            </a:r>
          </a:p>
          <a:p>
            <a:pPr marL="628650" lvl="1" indent="-171450">
              <a:buFontTx/>
              <a:buChar char="-"/>
            </a:pPr>
            <a:r>
              <a:rPr lang="en-US" dirty="0"/>
              <a:t>Web based caching – Exploits mechanisms built into the HTTP protocol to enable caching of results within the infrastructure provided by the internet. When used effectively both will protect your services and databases from heavy read traffic loads.</a:t>
            </a:r>
          </a:p>
          <a:p>
            <a:pPr marL="1085850" lvl="2" indent="-171450">
              <a:buFontTx/>
              <a:buChar char="-"/>
            </a:pPr>
            <a:r>
              <a:rPr lang="en-US" dirty="0"/>
              <a:t>Generally a browser based cache controlled by request and response headers</a:t>
            </a:r>
          </a:p>
        </p:txBody>
      </p:sp>
      <p:sp>
        <p:nvSpPr>
          <p:cNvPr id="4" name="Slide Number Placeholder 3"/>
          <p:cNvSpPr>
            <a:spLocks noGrp="1"/>
          </p:cNvSpPr>
          <p:nvPr>
            <p:ph type="sldNum" sz="quarter" idx="5"/>
          </p:nvPr>
        </p:nvSpPr>
        <p:spPr/>
        <p:txBody>
          <a:bodyPr/>
          <a:lstStyle/>
          <a:p>
            <a:fld id="{6C01410C-A9AF-3C4F-ACCD-6A8F1AFCAAB6}" type="slidenum">
              <a:rPr lang="en-US" smtClean="0"/>
              <a:t>33</a:t>
            </a:fld>
            <a:endParaRPr lang="en-US"/>
          </a:p>
        </p:txBody>
      </p:sp>
    </p:spTree>
    <p:extLst>
      <p:ext uri="{BB962C8B-B14F-4D97-AF65-F5344CB8AC3E}">
        <p14:creationId xmlns:p14="http://schemas.microsoft.com/office/powerpoint/2010/main" val="23411809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Application caching improves request responsiveness by storing the results of queries and computations in memory so they can be served by later requests.</a:t>
            </a:r>
          </a:p>
          <a:p>
            <a:pPr marL="171450" indent="-171450">
              <a:buFontTx/>
              <a:buChar char="-"/>
            </a:pPr>
            <a:r>
              <a:rPr lang="en-US" dirty="0"/>
              <a:t>Example – newspaper article where readers can leave comments. Once posted articles change infrequently.</a:t>
            </a:r>
          </a:p>
          <a:p>
            <a:pPr marL="171450" indent="-171450">
              <a:buFontTx/>
              <a:buChar char="-"/>
            </a:pPr>
            <a:r>
              <a:rPr lang="en-US" dirty="0"/>
              <a:t>Hence, an article can be cached on first access and reused by all subsequent requests until the article is updated or no one wants to read it anymore.</a:t>
            </a:r>
          </a:p>
          <a:p>
            <a:pPr marL="171450" indent="-171450">
              <a:buFontTx/>
              <a:buChar char="-"/>
            </a:pPr>
            <a:r>
              <a:rPr lang="en-US" dirty="0"/>
              <a:t>In general, caching relieves databases of heavy read traffic.</a:t>
            </a:r>
          </a:p>
          <a:p>
            <a:pPr marL="171450" indent="-171450">
              <a:buFontTx/>
              <a:buChar char="-"/>
            </a:pPr>
            <a:r>
              <a:rPr lang="en-US" dirty="0"/>
              <a:t>It also reduces the computation cos for objects that are expensive to construct. For example objects that need queries accessing several different databases.</a:t>
            </a:r>
          </a:p>
          <a:p>
            <a:pPr marL="171450" indent="-171450">
              <a:buFontTx/>
              <a:buChar char="-"/>
            </a:pPr>
            <a:r>
              <a:rPr lang="en-US" dirty="0"/>
              <a:t>Caching requires additional resources hence cost. However well designed caching schemes are low cost compared to upgrading database and service nodes to cope with higher request loads.</a:t>
            </a:r>
          </a:p>
          <a:p>
            <a:pPr marL="171450" indent="-171450">
              <a:buFontTx/>
              <a:buChar char="-"/>
            </a:pPr>
            <a:r>
              <a:rPr lang="en-US" dirty="0"/>
              <a:t>As an indication of the value 3% of Twitter infrastructure is dedicated to application level caches. At Twitter scale operating hundreds of clusters that is a lot of infrastructure.</a:t>
            </a:r>
          </a:p>
        </p:txBody>
      </p:sp>
      <p:sp>
        <p:nvSpPr>
          <p:cNvPr id="4" name="Slide Number Placeholder 3"/>
          <p:cNvSpPr>
            <a:spLocks noGrp="1"/>
          </p:cNvSpPr>
          <p:nvPr>
            <p:ph type="sldNum" sz="quarter" idx="5"/>
          </p:nvPr>
        </p:nvSpPr>
        <p:spPr/>
        <p:txBody>
          <a:bodyPr/>
          <a:lstStyle/>
          <a:p>
            <a:fld id="{6C01410C-A9AF-3C4F-ACCD-6A8F1AFCAAB6}" type="slidenum">
              <a:rPr lang="en-US" smtClean="0"/>
              <a:t>34</a:t>
            </a:fld>
            <a:endParaRPr lang="en-US"/>
          </a:p>
        </p:txBody>
      </p:sp>
    </p:spTree>
    <p:extLst>
      <p:ext uri="{BB962C8B-B14F-4D97-AF65-F5344CB8AC3E}">
        <p14:creationId xmlns:p14="http://schemas.microsoft.com/office/powerpoint/2010/main" val="35562411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Application level caching </a:t>
            </a:r>
            <a:r>
              <a:rPr lang="en-US" dirty="0" err="1"/>
              <a:t>expoits</a:t>
            </a:r>
            <a:r>
              <a:rPr lang="en-US" dirty="0"/>
              <a:t> dedicated distributed cache engines.</a:t>
            </a:r>
          </a:p>
          <a:p>
            <a:pPr marL="171450" indent="-171450">
              <a:buFontTx/>
              <a:buChar char="-"/>
            </a:pPr>
            <a:r>
              <a:rPr lang="en-US" dirty="0"/>
              <a:t>The two main technologies in this area are Redis and Memcached.</a:t>
            </a:r>
          </a:p>
          <a:p>
            <a:pPr marL="171450" indent="-171450">
              <a:buFontTx/>
              <a:buChar char="-"/>
            </a:pPr>
            <a:r>
              <a:rPr lang="en-US" dirty="0"/>
              <a:t>Both are distributed in memory hash tables designed for arbitrary data (strings, objects) representing the results of database queries or downstream service API calls.</a:t>
            </a:r>
          </a:p>
          <a:p>
            <a:pPr marL="171450" indent="-171450">
              <a:buFontTx/>
              <a:buChar char="-"/>
            </a:pPr>
            <a:endParaRPr lang="en-US" dirty="0"/>
          </a:p>
          <a:p>
            <a:pPr marL="171450" indent="-171450">
              <a:buFontTx/>
              <a:buChar char="-"/>
            </a:pPr>
            <a:r>
              <a:rPr lang="en-US" dirty="0"/>
              <a:t>Example</a:t>
            </a:r>
            <a:endParaRPr lang="en-US" b="0" i="0" dirty="0">
              <a:solidFill>
                <a:schemeClr val="tx1"/>
              </a:solidFill>
              <a:effectLst/>
              <a:latin typeface="+mn-lt"/>
            </a:endParaRPr>
          </a:p>
          <a:p>
            <a:pPr marL="628650" lvl="1" indent="-171450">
              <a:buFontTx/>
              <a:buChar char="-"/>
            </a:pPr>
            <a:r>
              <a:rPr lang="en-US" b="0" i="0" dirty="0">
                <a:solidFill>
                  <a:srgbClr val="3D3B49"/>
                </a:solidFill>
                <a:effectLst/>
                <a:latin typeface="Noto serif" panose="02020600060500020200" pitchFamily="18" charset="0"/>
              </a:rPr>
              <a:t>Every time a skier loads a lift, a message is sent to the company’s service that collects data about skier traffic patterns. Using this data, the system can estimate lift wait times from the number of skiers who ride a lift and the rate they are arriving. This is an expensive calculation, taking maybe a second or more at busy times,</a:t>
            </a:r>
          </a:p>
          <a:p>
            <a:pPr marL="628650" lvl="1" indent="-171450">
              <a:buFontTx/>
              <a:buChar char="-"/>
            </a:pPr>
            <a:r>
              <a:rPr lang="en-US" b="0" i="0" dirty="0">
                <a:solidFill>
                  <a:srgbClr val="3D3B49"/>
                </a:solidFill>
                <a:effectLst/>
                <a:latin typeface="Noto serif" panose="02020600060500020200" pitchFamily="18" charset="0"/>
              </a:rPr>
              <a:t>For this reason, once the results are calculated, they are deemed valid for five minutes. Only after this time has elapsed is a new calculation performed and results produced.</a:t>
            </a:r>
          </a:p>
          <a:p>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35</a:t>
            </a:fld>
            <a:endParaRPr lang="en-US"/>
          </a:p>
        </p:txBody>
      </p:sp>
    </p:spTree>
    <p:extLst>
      <p:ext uri="{BB962C8B-B14F-4D97-AF65-F5344CB8AC3E}">
        <p14:creationId xmlns:p14="http://schemas.microsoft.com/office/powerpoint/2010/main" val="9603280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When the cache is valid, all requests will utilize it.</a:t>
            </a:r>
          </a:p>
          <a:p>
            <a:pPr marL="171450" indent="-171450">
              <a:buFontTx/>
              <a:buChar char="-"/>
            </a:pPr>
            <a:r>
              <a:rPr lang="en-US" dirty="0"/>
              <a:t>A cache hit on a fast network will take may be a millisecond – much faster than the lift wait times calculation.</a:t>
            </a:r>
          </a:p>
          <a:p>
            <a:pPr marL="171450" indent="-171450">
              <a:buFontTx/>
              <a:buChar char="-"/>
            </a:pPr>
            <a:r>
              <a:rPr lang="en-US" dirty="0"/>
              <a:t>Therefore, if we get N requests in a 5-minute period N -1 requests are served from the cache. Imagine if N is 10000.</a:t>
            </a:r>
          </a:p>
        </p:txBody>
      </p:sp>
      <p:sp>
        <p:nvSpPr>
          <p:cNvPr id="4" name="Slide Number Placeholder 3"/>
          <p:cNvSpPr>
            <a:spLocks noGrp="1"/>
          </p:cNvSpPr>
          <p:nvPr>
            <p:ph type="sldNum" sz="quarter" idx="5"/>
          </p:nvPr>
        </p:nvSpPr>
        <p:spPr/>
        <p:txBody>
          <a:bodyPr/>
          <a:lstStyle/>
          <a:p>
            <a:fld id="{6C01410C-A9AF-3C4F-ACCD-6A8F1AFCAAB6}" type="slidenum">
              <a:rPr lang="en-US" smtClean="0"/>
              <a:t>37</a:t>
            </a:fld>
            <a:endParaRPr lang="en-US"/>
          </a:p>
        </p:txBody>
      </p:sp>
    </p:spTree>
    <p:extLst>
      <p:ext uri="{BB962C8B-B14F-4D97-AF65-F5344CB8AC3E}">
        <p14:creationId xmlns:p14="http://schemas.microsoft.com/office/powerpoint/2010/main" val="17579559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dirty="0">
                <a:effectLst/>
              </a:rPr>
              <a:t>Read-</a:t>
            </a:r>
            <a:r>
              <a:rPr lang="en-US" dirty="0"/>
              <a:t> </a:t>
            </a:r>
            <a:r>
              <a:rPr lang="en-US" dirty="0">
                <a:effectLst/>
              </a:rPr>
              <a:t>through. </a:t>
            </a:r>
            <a:r>
              <a:rPr lang="en-US" b="0" dirty="0">
                <a:effectLst/>
                <a:latin typeface="Noto serif" panose="02020600060500020200" pitchFamily="18" charset="0"/>
              </a:rPr>
              <a:t>The application satisfies all requests by accessing the cache. If the data required is not available in the cache, a loader is invoked to access the database and load the results in the cache for the application to utilize.</a:t>
            </a:r>
          </a:p>
          <a:p>
            <a:pPr algn="l" fontAlgn="base"/>
            <a:r>
              <a:rPr lang="en-US" dirty="0">
                <a:effectLst/>
              </a:rPr>
              <a:t>Write-</a:t>
            </a:r>
            <a:r>
              <a:rPr lang="en-US" dirty="0"/>
              <a:t> </a:t>
            </a:r>
            <a:r>
              <a:rPr lang="en-US" dirty="0">
                <a:effectLst/>
              </a:rPr>
              <a:t>through- </a:t>
            </a:r>
            <a:r>
              <a:rPr lang="en-US" b="0" dirty="0">
                <a:effectLst/>
                <a:latin typeface="Noto serif" panose="02020600060500020200" pitchFamily="18" charset="0"/>
              </a:rPr>
              <a:t>The application always writes updates to the cache. When the cache is updated, a writer is invoked to write the new cache values to the database. When the database is updated, the application can complete the request.</a:t>
            </a:r>
          </a:p>
          <a:p>
            <a:pPr algn="l" fontAlgn="base"/>
            <a:r>
              <a:rPr lang="en-US" dirty="0">
                <a:effectLst/>
              </a:rPr>
              <a:t>Write-</a:t>
            </a:r>
            <a:r>
              <a:rPr lang="en-US" dirty="0"/>
              <a:t> </a:t>
            </a:r>
            <a:r>
              <a:rPr lang="en-US" dirty="0">
                <a:effectLst/>
              </a:rPr>
              <a:t>behind: </a:t>
            </a:r>
            <a:r>
              <a:rPr lang="en-US" b="0" dirty="0">
                <a:effectLst/>
                <a:latin typeface="Noto serif" panose="02020600060500020200" pitchFamily="18" charset="0"/>
              </a:rPr>
              <a:t>Like write-through, except the application does not wait for the value to be written to the database from the cache. This increases request responsiveness at the expense of possible lost updates if the cache server crashes before a database update is completed. This is also known as a write-back cache, and internally is the strategy used by most database engines.</a:t>
            </a:r>
          </a:p>
          <a:p>
            <a:endParaRPr lang="en-US" sz="1200" b="0" i="0" kern="1200" dirty="0">
              <a:solidFill>
                <a:schemeClr val="tx1"/>
              </a:solidFill>
              <a:effectLst/>
              <a:latin typeface="+mn-lt"/>
              <a:ea typeface="ＭＳ Ｐゴシック" charset="0"/>
              <a:cs typeface="+mn-cs"/>
            </a:endParaRPr>
          </a:p>
        </p:txBody>
      </p:sp>
      <p:sp>
        <p:nvSpPr>
          <p:cNvPr id="4" name="Slide Number Placeholder 3"/>
          <p:cNvSpPr>
            <a:spLocks noGrp="1"/>
          </p:cNvSpPr>
          <p:nvPr>
            <p:ph type="sldNum" sz="quarter" idx="5"/>
          </p:nvPr>
        </p:nvSpPr>
        <p:spPr/>
        <p:txBody>
          <a:bodyPr/>
          <a:lstStyle/>
          <a:p>
            <a:fld id="{6C01410C-A9AF-3C4F-ACCD-6A8F1AFCAAB6}" type="slidenum">
              <a:rPr lang="en-US" smtClean="0"/>
              <a:t>38</a:t>
            </a:fld>
            <a:endParaRPr lang="en-US"/>
          </a:p>
        </p:txBody>
      </p:sp>
    </p:spTree>
    <p:extLst>
      <p:ext uri="{BB962C8B-B14F-4D97-AF65-F5344CB8AC3E}">
        <p14:creationId xmlns:p14="http://schemas.microsoft.com/office/powerpoint/2010/main" val="20052295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beauty of these caching approaches is that they simplify application logic.</a:t>
            </a:r>
          </a:p>
          <a:p>
            <a:pPr marL="171450" indent="-171450">
              <a:buFontTx/>
              <a:buChar char="-"/>
            </a:pPr>
            <a:r>
              <a:rPr lang="en-US" dirty="0"/>
              <a:t>The applications always utilize the cache for reads and writes and the cache provides the magic to ensure the cache interacts appropriately with the backend storage systems.</a:t>
            </a:r>
          </a:p>
          <a:p>
            <a:pPr marL="171450" indent="-171450">
              <a:buFontTx/>
              <a:buChar char="-"/>
            </a:pPr>
            <a:r>
              <a:rPr lang="en-US" dirty="0"/>
              <a:t>This contrasts with the cache-aside pattern in which the application logic must be cognizant of the cache misses.</a:t>
            </a:r>
          </a:p>
          <a:p>
            <a:pPr marL="171450" indent="-171450">
              <a:buFontTx/>
              <a:buChar char="-"/>
            </a:pPr>
            <a:r>
              <a:rPr lang="en-US" dirty="0"/>
              <a:t>AWS DynamoDB Accelerator sits between application code and DynamoDB.</a:t>
            </a:r>
          </a:p>
          <a:p>
            <a:pPr marL="171450" indent="-171450">
              <a:buFontTx/>
              <a:buChar char="-"/>
            </a:pPr>
            <a:r>
              <a:rPr lang="en-US" dirty="0"/>
              <a:t>One significant advantage of the cache-aside strategy is that it is resilient to cache failure. In an event of cache failure all requests are essentially handled as a cache miss.</a:t>
            </a:r>
          </a:p>
          <a:p>
            <a:pPr marL="171450" indent="-171450">
              <a:buFontTx/>
              <a:buChar char="-"/>
            </a:pPr>
            <a:r>
              <a:rPr lang="en-US" dirty="0"/>
              <a:t>In addition scaling cache aside platforms such as Redis and Memcached is straightforward due to their simple distributed hash table model. Hence, cache-aside is the primary approach seen in massively scalable systems.</a:t>
            </a:r>
          </a:p>
          <a:p>
            <a:endParaRPr lang="en-US" dirty="0"/>
          </a:p>
          <a:p>
            <a:r>
              <a:rPr lang="en-US" dirty="0"/>
              <a:t>Application specific handler require it be exact as the data model</a:t>
            </a:r>
          </a:p>
        </p:txBody>
      </p:sp>
      <p:sp>
        <p:nvSpPr>
          <p:cNvPr id="4" name="Slide Number Placeholder 3"/>
          <p:cNvSpPr>
            <a:spLocks noGrp="1"/>
          </p:cNvSpPr>
          <p:nvPr>
            <p:ph type="sldNum" sz="quarter" idx="5"/>
          </p:nvPr>
        </p:nvSpPr>
        <p:spPr/>
        <p:txBody>
          <a:bodyPr/>
          <a:lstStyle/>
          <a:p>
            <a:fld id="{6C01410C-A9AF-3C4F-ACCD-6A8F1AFCAAB6}" type="slidenum">
              <a:rPr lang="en-US" smtClean="0"/>
              <a:t>39</a:t>
            </a:fld>
            <a:endParaRPr lang="en-US"/>
          </a:p>
        </p:txBody>
      </p:sp>
    </p:spTree>
    <p:extLst>
      <p:ext uri="{BB962C8B-B14F-4D97-AF65-F5344CB8AC3E}">
        <p14:creationId xmlns:p14="http://schemas.microsoft.com/office/powerpoint/2010/main" val="38264898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One of the reasons that websites are so highly responsive is that the Internet has web caches at different places.</a:t>
            </a:r>
          </a:p>
          <a:p>
            <a:pPr marL="171450" indent="-171450">
              <a:buFontTx/>
              <a:buChar char="-"/>
            </a:pPr>
            <a:r>
              <a:rPr lang="en-US" dirty="0"/>
              <a:t>Web caches store a copy of a given resource. E.g. a web page or an image for a defined time period.</a:t>
            </a:r>
          </a:p>
          <a:p>
            <a:pPr marL="171450" indent="-171450">
              <a:buFontTx/>
              <a:buChar char="-"/>
            </a:pPr>
            <a:r>
              <a:rPr lang="en-US" dirty="0"/>
              <a:t>The caches intercept client requests and if they have requested a resource caches locally they return the copy rather than forwarding the request to the target service.</a:t>
            </a:r>
          </a:p>
          <a:p>
            <a:pPr marL="171450" indent="-171450">
              <a:buFontTx/>
              <a:buChar char="-"/>
            </a:pPr>
            <a:r>
              <a:rPr lang="en-US" dirty="0"/>
              <a:t>These caches are also physically closer to the client and hence the requests will have lower latencies.</a:t>
            </a:r>
          </a:p>
          <a:p>
            <a:pPr marL="171450" indent="-171450">
              <a:buFontTx/>
              <a:buChar char="-"/>
            </a:pPr>
            <a:endParaRPr lang="en-US" dirty="0"/>
          </a:p>
          <a:p>
            <a:pPr marL="171450" indent="-171450">
              <a:buFontTx/>
              <a:buChar char="-"/>
            </a:pPr>
            <a:r>
              <a:rPr lang="en-US" dirty="0"/>
              <a:t>Multiple levels of caches exist</a:t>
            </a:r>
          </a:p>
          <a:p>
            <a:pPr marL="628650" lvl="1" indent="-171450">
              <a:buFontTx/>
              <a:buChar char="-"/>
            </a:pPr>
            <a:r>
              <a:rPr lang="en-US" dirty="0"/>
              <a:t>Starting with the client’s web browser cache and local organization-based caches.</a:t>
            </a:r>
          </a:p>
          <a:p>
            <a:pPr marL="628650" lvl="1" indent="-171450">
              <a:buFontTx/>
              <a:buChar char="-"/>
            </a:pPr>
            <a:r>
              <a:rPr lang="en-US" dirty="0"/>
              <a:t>ISPs will also implement general web proxy caches</a:t>
            </a:r>
          </a:p>
          <a:p>
            <a:pPr marL="628650" lvl="1" indent="-171450">
              <a:buFontTx/>
              <a:buChar char="-"/>
            </a:pPr>
            <a:r>
              <a:rPr lang="en-US" dirty="0"/>
              <a:t>Reverse proxy caches can be deployed within the application services execution domain.</a:t>
            </a:r>
          </a:p>
          <a:p>
            <a:pPr marL="628650" lvl="1" indent="-171450">
              <a:buFontTx/>
              <a:buChar char="-"/>
            </a:pPr>
            <a:r>
              <a:rPr lang="en-US" dirty="0"/>
              <a:t>Web browser caches are known as private caches (single user)</a:t>
            </a:r>
          </a:p>
          <a:p>
            <a:pPr marL="628650" lvl="1" indent="-171450">
              <a:buFontTx/>
              <a:buChar char="-"/>
            </a:pPr>
            <a:r>
              <a:rPr lang="en-US" dirty="0"/>
              <a:t>Organizational and ISP proxy caches are shared caches.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3D3B49"/>
                </a:solidFill>
                <a:effectLst/>
                <a:latin typeface="Noto serif" panose="02020600060500020200" pitchFamily="18" charset="0"/>
              </a:rPr>
              <a:t>Edge caches, also known as content delivery networks (CDNs), live at various strategic geographical locations globally, so that they cache frequently accessed data close to clients. For example, a video streaming provider may configure an edge cache in Sydney, Australia to serve video content to Australian users rather than streaming content across the Pacific Ocean from US-based origin servers. Edge caches are deployed globally by CDN providers. For media-rich sites with global users, edge caches are essential.</a:t>
            </a:r>
          </a:p>
          <a:p>
            <a:pPr marL="628650" lvl="1" indent="-171450">
              <a:buFontTx/>
              <a:buChar char="-"/>
            </a:pPr>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40</a:t>
            </a:fld>
            <a:endParaRPr lang="en-US"/>
          </a:p>
        </p:txBody>
      </p:sp>
    </p:spTree>
    <p:extLst>
      <p:ext uri="{BB962C8B-B14F-4D97-AF65-F5344CB8AC3E}">
        <p14:creationId xmlns:p14="http://schemas.microsoft.com/office/powerpoint/2010/main" val="41303469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Caches typically store the results of GET requests only and the cache key is the URI of the associated GET.</a:t>
            </a:r>
          </a:p>
          <a:p>
            <a:pPr marL="171450" indent="-171450">
              <a:buFontTx/>
              <a:buChar char="-"/>
            </a:pPr>
            <a:r>
              <a:rPr lang="en-US" dirty="0"/>
              <a:t>When a client sends a GET request, it may be intercepted by one or more caches along the request path.</a:t>
            </a:r>
          </a:p>
          <a:p>
            <a:pPr marL="171450" indent="-171450">
              <a:buFontTx/>
              <a:buChar char="-"/>
            </a:pPr>
            <a:r>
              <a:rPr lang="en-US" dirty="0"/>
              <a:t>Any cache with a fresh copy can return a response.</a:t>
            </a:r>
          </a:p>
          <a:p>
            <a:pPr marL="171450" indent="-171450">
              <a:buFontTx/>
              <a:buChar char="-"/>
            </a:pPr>
            <a:r>
              <a:rPr lang="en-US" dirty="0"/>
              <a:t>If no cached content is found, the request is served by the service endpoint i.e. the origin server.</a:t>
            </a:r>
          </a:p>
          <a:p>
            <a:pPr marL="171450" indent="-171450">
              <a:buFontTx/>
              <a:buChar char="-"/>
            </a:pPr>
            <a:r>
              <a:rPr lang="en-US" dirty="0"/>
              <a:t>Services can control which results are cached and for how long they are stored by using HTTP caching directives. </a:t>
            </a:r>
            <a:r>
              <a:rPr lang="en-US"/>
              <a:t>Services </a:t>
            </a:r>
            <a:r>
              <a:rPr lang="en-US" dirty="0"/>
              <a:t>set these directives in various HTTP response headers.</a:t>
            </a:r>
          </a:p>
        </p:txBody>
      </p:sp>
      <p:sp>
        <p:nvSpPr>
          <p:cNvPr id="4" name="Slide Number Placeholder 3"/>
          <p:cNvSpPr>
            <a:spLocks noGrp="1"/>
          </p:cNvSpPr>
          <p:nvPr>
            <p:ph type="sldNum" sz="quarter" idx="5"/>
          </p:nvPr>
        </p:nvSpPr>
        <p:spPr/>
        <p:txBody>
          <a:bodyPr/>
          <a:lstStyle/>
          <a:p>
            <a:fld id="{6C01410C-A9AF-3C4F-ACCD-6A8F1AFCAAB6}" type="slidenum">
              <a:rPr lang="en-US" smtClean="0"/>
              <a:t>41</a:t>
            </a:fld>
            <a:endParaRPr lang="en-US"/>
          </a:p>
        </p:txBody>
      </p:sp>
    </p:spTree>
    <p:extLst>
      <p:ext uri="{BB962C8B-B14F-4D97-AF65-F5344CB8AC3E}">
        <p14:creationId xmlns:p14="http://schemas.microsoft.com/office/powerpoint/2010/main" val="207776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An API defines a contract between the client and server. </a:t>
            </a:r>
          </a:p>
          <a:p>
            <a:pPr marL="171450" indent="-171450">
              <a:buFontTx/>
              <a:buChar char="-"/>
            </a:pPr>
            <a:r>
              <a:rPr lang="en-US" dirty="0"/>
              <a:t>It specifies the types of requests that are possible, the data that is needed to accompany the requests and the results that can be obtained.</a:t>
            </a:r>
          </a:p>
          <a:p>
            <a:pPr marL="171450" indent="-171450">
              <a:buFontTx/>
              <a:buChar char="-"/>
            </a:pPr>
            <a:r>
              <a:rPr lang="en-US" dirty="0"/>
              <a:t>There are different styles an API can be written as we talked about RPC/RMI last week but HTTP style APIs are dominant.</a:t>
            </a:r>
          </a:p>
          <a:p>
            <a:pPr marL="171450" indent="-171450">
              <a:buFontTx/>
              <a:buChar char="-"/>
            </a:pPr>
            <a:r>
              <a:rPr lang="en-US" dirty="0"/>
              <a:t>CRUD pattern.</a:t>
            </a:r>
          </a:p>
          <a:p>
            <a:pPr marL="171450" indent="-171450">
              <a:buFontTx/>
              <a:buChar char="-"/>
            </a:pPr>
            <a:r>
              <a:rPr lang="en-US" dirty="0"/>
              <a:t>Generally HTTP APIs are classified as RESTful.</a:t>
            </a:r>
          </a:p>
          <a:p>
            <a:pPr marL="171450" indent="-171450">
              <a:buFontTx/>
              <a:buChar char="-"/>
            </a:pPr>
            <a:r>
              <a:rPr lang="en-US" dirty="0"/>
              <a:t>REST is an architectural API design approach.</a:t>
            </a:r>
          </a:p>
        </p:txBody>
      </p:sp>
      <p:sp>
        <p:nvSpPr>
          <p:cNvPr id="4" name="Slide Number Placeholder 3"/>
          <p:cNvSpPr>
            <a:spLocks noGrp="1"/>
          </p:cNvSpPr>
          <p:nvPr>
            <p:ph type="sldNum" sz="quarter" idx="5"/>
          </p:nvPr>
        </p:nvSpPr>
        <p:spPr/>
        <p:txBody>
          <a:bodyPr/>
          <a:lstStyle/>
          <a:p>
            <a:fld id="{6C01410C-A9AF-3C4F-ACCD-6A8F1AFCAAB6}" type="slidenum">
              <a:rPr lang="en-US" smtClean="0"/>
              <a:t>4</a:t>
            </a:fld>
            <a:endParaRPr lang="en-US"/>
          </a:p>
        </p:txBody>
      </p:sp>
    </p:spTree>
    <p:extLst>
      <p:ext uri="{BB962C8B-B14F-4D97-AF65-F5344CB8AC3E}">
        <p14:creationId xmlns:p14="http://schemas.microsoft.com/office/powerpoint/2010/main" val="5527791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3D3B49"/>
                </a:solidFill>
                <a:effectLst/>
                <a:latin typeface="Noto serif" panose="02020600060500020200" pitchFamily="18" charset="0"/>
              </a:rPr>
              <a:t>The Cache-Control HTTP header can be used by client requests and service responses to specify how the caching should be utilized for the resources of interest. Possible values are: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solidFill>
                <a:srgbClr val="3D3B49"/>
              </a:solidFill>
              <a:effectLst/>
              <a:latin typeface="Noto serif" panose="02020600060500020200" pitchFamily="18" charset="0"/>
            </a:endParaRP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42</a:t>
            </a:fld>
            <a:endParaRPr lang="en-US"/>
          </a:p>
        </p:txBody>
      </p:sp>
    </p:spTree>
    <p:extLst>
      <p:ext uri="{BB962C8B-B14F-4D97-AF65-F5344CB8AC3E}">
        <p14:creationId xmlns:p14="http://schemas.microsoft.com/office/powerpoint/2010/main" val="8816199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Expires and Last-modified HTTP headers interact with the max-age </a:t>
            </a:r>
            <a:r>
              <a:rPr lang="en-US" dirty="0" err="1"/>
              <a:t>derective</a:t>
            </a:r>
            <a:r>
              <a:rPr lang="en-US" dirty="0"/>
              <a:t> to control how long cached data is retained.</a:t>
            </a:r>
          </a:p>
          <a:p>
            <a:pPr marL="171450" indent="-171450">
              <a:buFontTx/>
              <a:buChar char="-"/>
            </a:pPr>
            <a:r>
              <a:rPr lang="en-US" b="0" i="0" dirty="0">
                <a:solidFill>
                  <a:srgbClr val="3D3B49"/>
                </a:solidFill>
                <a:effectLst/>
                <a:latin typeface="Noto serif" panose="02020600060500020200" pitchFamily="18" charset="0"/>
              </a:rPr>
              <a:t>Freshness is calculated using a combination of header values. The "Cache-Control: max-age=N" header is the primary directive, and this value specifies the freshness period in seconds.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3D3B49"/>
                </a:solidFill>
                <a:effectLst/>
                <a:latin typeface="Noto serif" panose="02020600060500020200" pitchFamily="18" charset="0"/>
              </a:rPr>
              <a:t>If max-age is not specified, the Expires header is checked next. If this header exists, then it is used to calculate the freshness period. The Expires header specifies an explicit date and time after which the resource should be considered stale.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3D3B49"/>
                </a:solidFill>
                <a:effectLst/>
                <a:latin typeface="Noto serif" panose="02020600060500020200" pitchFamily="18" charset="0"/>
              </a:rPr>
              <a:t>As a last resort, the Last-Modified header can be used to calculate resource retention periods. This header is set by the origin server to specify when a resource was last updated, and uses the same format as the Expires header. A cache server can use Last-Modified to determine the freshness lifetime of a resource based on a heuristic calculation that the cache supports.</a:t>
            </a:r>
          </a:p>
        </p:txBody>
      </p:sp>
      <p:sp>
        <p:nvSpPr>
          <p:cNvPr id="4" name="Slide Number Placeholder 3"/>
          <p:cNvSpPr>
            <a:spLocks noGrp="1"/>
          </p:cNvSpPr>
          <p:nvPr>
            <p:ph type="sldNum" sz="quarter" idx="5"/>
          </p:nvPr>
        </p:nvSpPr>
        <p:spPr/>
        <p:txBody>
          <a:bodyPr/>
          <a:lstStyle/>
          <a:p>
            <a:fld id="{6C01410C-A9AF-3C4F-ACCD-6A8F1AFCAAB6}" type="slidenum">
              <a:rPr lang="en-US" smtClean="0"/>
              <a:t>43</a:t>
            </a:fld>
            <a:endParaRPr lang="en-US"/>
          </a:p>
        </p:txBody>
      </p:sp>
    </p:spTree>
    <p:extLst>
      <p:ext uri="{BB962C8B-B14F-4D97-AF65-F5344CB8AC3E}">
        <p14:creationId xmlns:p14="http://schemas.microsoft.com/office/powerpoint/2010/main" val="11901792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HTTP provides another directive that can be used to control cache item freshness. This is known as an </a:t>
            </a:r>
            <a:r>
              <a:rPr lang="en-US" dirty="0" err="1"/>
              <a:t>Etag</a:t>
            </a:r>
            <a:r>
              <a:rPr lang="en-US" dirty="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3D3B49"/>
                </a:solidFill>
                <a:effectLst/>
                <a:latin typeface="Noto serif" panose="02020600060500020200" pitchFamily="18" charset="0"/>
              </a:rPr>
              <a:t>When a request arrives for the weather report, the service responds with a maximum age to define cache freshness, and also an </a:t>
            </a:r>
            <a:r>
              <a:rPr lang="en-US" b="0" i="0" dirty="0" err="1">
                <a:solidFill>
                  <a:srgbClr val="3D3B49"/>
                </a:solidFill>
                <a:effectLst/>
                <a:latin typeface="Noto serif" panose="02020600060500020200" pitchFamily="18" charset="0"/>
              </a:rPr>
              <a:t>Etag</a:t>
            </a:r>
            <a:r>
              <a:rPr lang="en-US" b="0" i="0" dirty="0">
                <a:solidFill>
                  <a:srgbClr val="3D3B49"/>
                </a:solidFill>
                <a:effectLst/>
                <a:latin typeface="Noto serif" panose="02020600060500020200" pitchFamily="18" charset="0"/>
              </a:rPr>
              <a:t> that represents the version of the weather report that was last issued.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3D3B49"/>
                </a:solidFill>
                <a:effectLst/>
                <a:latin typeface="Noto serif" panose="02020600060500020200" pitchFamily="18" charset="0"/>
              </a:rPr>
              <a:t>This is shown in the following HTTP example, which tells a cache to treat the weather report resource as fresh for at least 3,600 seconds, or 60 minutes.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3D3B49"/>
                </a:solidFill>
                <a:effectLst/>
                <a:latin typeface="Noto serif" panose="02020600060500020200" pitchFamily="18" charset="0"/>
              </a:rPr>
              <a:t>The </a:t>
            </a:r>
            <a:r>
              <a:rPr lang="en-US" b="0" i="0" dirty="0" err="1">
                <a:solidFill>
                  <a:srgbClr val="3D3B49"/>
                </a:solidFill>
                <a:effectLst/>
                <a:latin typeface="Noto serif" panose="02020600060500020200" pitchFamily="18" charset="0"/>
              </a:rPr>
              <a:t>Etag</a:t>
            </a:r>
            <a:r>
              <a:rPr lang="en-US" b="0" i="0" dirty="0">
                <a:solidFill>
                  <a:srgbClr val="3D3B49"/>
                </a:solidFill>
                <a:effectLst/>
                <a:latin typeface="Noto serif" panose="02020600060500020200" pitchFamily="18" charset="0"/>
              </a:rPr>
              <a:t> value, namely "blackstone-weather-03/26/19-v1", is simply generated using a label that the service defines for this particular resource. In this example, the </a:t>
            </a:r>
            <a:r>
              <a:rPr lang="en-US" b="0" i="0" dirty="0" err="1">
                <a:solidFill>
                  <a:srgbClr val="3D3B49"/>
                </a:solidFill>
                <a:effectLst/>
                <a:latin typeface="Noto serif" panose="02020600060500020200" pitchFamily="18" charset="0"/>
              </a:rPr>
              <a:t>Etag</a:t>
            </a:r>
            <a:r>
              <a:rPr lang="en-US" b="0" i="0" dirty="0">
                <a:solidFill>
                  <a:srgbClr val="3D3B49"/>
                </a:solidFill>
                <a:effectLst/>
                <a:latin typeface="Noto serif" panose="02020600060500020200" pitchFamily="18" charset="0"/>
              </a:rPr>
              <a:t> represents the first version of the report for the Blackstone Resort on March 26th, 2019. Other common strategies are to generate the </a:t>
            </a:r>
            <a:r>
              <a:rPr lang="en-US" b="0" i="0" dirty="0" err="1">
                <a:solidFill>
                  <a:srgbClr val="3D3B49"/>
                </a:solidFill>
                <a:effectLst/>
                <a:latin typeface="Noto serif" panose="02020600060500020200" pitchFamily="18" charset="0"/>
              </a:rPr>
              <a:t>Etag</a:t>
            </a:r>
            <a:r>
              <a:rPr lang="en-US" b="0" i="0" dirty="0">
                <a:solidFill>
                  <a:srgbClr val="3D3B49"/>
                </a:solidFill>
                <a:effectLst/>
                <a:latin typeface="Noto serif" panose="02020600060500020200" pitchFamily="18" charset="0"/>
              </a:rPr>
              <a:t> using a hash algorithm such as MD5:</a:t>
            </a: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44</a:t>
            </a:fld>
            <a:endParaRPr lang="en-US"/>
          </a:p>
        </p:txBody>
      </p:sp>
    </p:spTree>
    <p:extLst>
      <p:ext uri="{BB962C8B-B14F-4D97-AF65-F5344CB8AC3E}">
        <p14:creationId xmlns:p14="http://schemas.microsoft.com/office/powerpoint/2010/main" val="3056680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For the next hour the web cache simply serves this cached report to all clients who issue a GET request based on the max-age value.</a:t>
            </a:r>
          </a:p>
          <a:p>
            <a:pPr marL="171450" indent="-171450">
              <a:buFontTx/>
              <a:buChar char="-"/>
            </a:pPr>
            <a:r>
              <a:rPr lang="en-US" dirty="0"/>
              <a:t>After an hour though the resource becomes stale the cache forwards the request to the origin server with a If-None-Match directive along with the </a:t>
            </a:r>
            <a:r>
              <a:rPr lang="en-US" dirty="0" err="1"/>
              <a:t>Etag</a:t>
            </a:r>
            <a:r>
              <a:rPr lang="en-US" dirty="0"/>
              <a:t> to inquire if the resource in our case the weather report is still valid. This is also known as revalidation.</a:t>
            </a:r>
          </a:p>
          <a:p>
            <a:pPr marL="171450" indent="-171450">
              <a:buFontTx/>
              <a:buChar char="-"/>
            </a:pPr>
            <a:r>
              <a:rPr lang="en-US" dirty="0"/>
              <a:t>There are two possible responses to this request:</a:t>
            </a:r>
          </a:p>
          <a:p>
            <a:pPr marL="628650" lvl="1" indent="-171450">
              <a:buFontTx/>
              <a:buChar char="-"/>
            </a:pPr>
            <a:r>
              <a:rPr lang="en-US" dirty="0"/>
              <a:t>If the </a:t>
            </a:r>
            <a:r>
              <a:rPr lang="en-US" dirty="0" err="1"/>
              <a:t>Etag</a:t>
            </a:r>
            <a:r>
              <a:rPr lang="en-US" dirty="0"/>
              <a:t> in the request matches the value associated with the resource in the service, the cached value is still valid. The origin server can therefore return a 304 (Not Modified) response, as shown in the following example. No response body is needed as the cached value is still current, thus saving bandwidth, especially for large resources. The response may also include new cache directives to update the freshness of the cached resource.</a:t>
            </a:r>
          </a:p>
          <a:p>
            <a:pPr marL="628650" lvl="1" indent="-171450">
              <a:buFontTx/>
              <a:buChar char="-"/>
            </a:pPr>
            <a:r>
              <a:rPr lang="en-US" dirty="0"/>
              <a:t>The origin server may ignore the revalidation request and respond with a 200 OK response code, a response body and </a:t>
            </a:r>
            <a:r>
              <a:rPr lang="en-US" dirty="0" err="1"/>
              <a:t>Etag</a:t>
            </a:r>
            <a:r>
              <a:rPr lang="en-US" dirty="0"/>
              <a:t> representing the latest version of the weather report:</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45</a:t>
            </a:fld>
            <a:endParaRPr lang="en-US"/>
          </a:p>
        </p:txBody>
      </p:sp>
    </p:spTree>
    <p:extLst>
      <p:ext uri="{BB962C8B-B14F-4D97-AF65-F5344CB8AC3E}">
        <p14:creationId xmlns:p14="http://schemas.microsoft.com/office/powerpoint/2010/main" val="1339237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 CRUD API specifies how API clients perform operations in a specific business context.</a:t>
            </a:r>
          </a:p>
          <a:p>
            <a:pPr marL="171450" indent="-171450">
              <a:buFontTx/>
              <a:buChar char="-"/>
            </a:pPr>
            <a:r>
              <a:rPr lang="en-US" dirty="0"/>
              <a:t>Example CRUD APIs for ski resort system.</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5</a:t>
            </a:fld>
            <a:endParaRPr lang="en-US"/>
          </a:p>
        </p:txBody>
      </p:sp>
    </p:spTree>
    <p:extLst>
      <p:ext uri="{BB962C8B-B14F-4D97-AF65-F5344CB8AC3E}">
        <p14:creationId xmlns:p14="http://schemas.microsoft.com/office/powerpoint/2010/main" val="3947710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 HTTP CRUD API applies HTTP verbs on resources identified by a Uniform Resource Identifier (URI). </a:t>
            </a:r>
          </a:p>
          <a:p>
            <a:pPr marL="171450" indent="-171450">
              <a:buFontTx/>
              <a:buChar char="-"/>
            </a:pPr>
            <a:r>
              <a:rPr lang="en-US" dirty="0"/>
              <a:t>In this example, a URI that identifies Skier 768934 is shown here.</a:t>
            </a:r>
          </a:p>
          <a:p>
            <a:pPr marL="171450" indent="-171450">
              <a:buFontTx/>
              <a:buChar char="-"/>
            </a:pPr>
            <a:r>
              <a:rPr lang="en-US" dirty="0"/>
              <a:t>The combination on this URL and the HTTP verb define the semantics of the API operation.</a:t>
            </a:r>
          </a:p>
          <a:p>
            <a:pPr marL="171450" indent="-171450">
              <a:buFontTx/>
              <a:buChar char="-"/>
            </a:pPr>
            <a:r>
              <a:rPr lang="en-US" dirty="0"/>
              <a:t>Resources represented by URIs are represented typically as Objects/Instances in a Object oriented language. </a:t>
            </a:r>
          </a:p>
        </p:txBody>
      </p:sp>
      <p:sp>
        <p:nvSpPr>
          <p:cNvPr id="4" name="Slide Number Placeholder 3"/>
          <p:cNvSpPr>
            <a:spLocks noGrp="1"/>
          </p:cNvSpPr>
          <p:nvPr>
            <p:ph type="sldNum" sz="quarter" idx="5"/>
          </p:nvPr>
        </p:nvSpPr>
        <p:spPr/>
        <p:txBody>
          <a:bodyPr/>
          <a:lstStyle/>
          <a:p>
            <a:fld id="{6C01410C-A9AF-3C4F-ACCD-6A8F1AFCAAB6}" type="slidenum">
              <a:rPr lang="en-US" smtClean="0"/>
              <a:t>6</a:t>
            </a:fld>
            <a:endParaRPr lang="en-US"/>
          </a:p>
        </p:txBody>
      </p:sp>
    </p:spTree>
    <p:extLst>
      <p:ext uri="{BB962C8B-B14F-4D97-AF65-F5344CB8AC3E}">
        <p14:creationId xmlns:p14="http://schemas.microsoft.com/office/powerpoint/2010/main" val="3280754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HTTP APIs can be specified using </a:t>
            </a:r>
            <a:r>
              <a:rPr lang="en-US" dirty="0" err="1"/>
              <a:t>OpenAPI</a:t>
            </a:r>
            <a:r>
              <a:rPr lang="en-US" dirty="0"/>
              <a:t> notation. 3.0 being its latest version.</a:t>
            </a:r>
          </a:p>
          <a:p>
            <a:pPr marL="171450" indent="-171450">
              <a:buFontTx/>
              <a:buChar char="-"/>
            </a:pPr>
            <a:r>
              <a:rPr lang="en-US" dirty="0"/>
              <a:t>A tool called </a:t>
            </a:r>
            <a:r>
              <a:rPr lang="en-US" dirty="0" err="1"/>
              <a:t>SwaggerHub</a:t>
            </a:r>
            <a:r>
              <a:rPr lang="en-US" dirty="0"/>
              <a:t> is the de facto standard to specify APIs in </a:t>
            </a:r>
            <a:r>
              <a:rPr lang="en-US" dirty="0" err="1"/>
              <a:t>OpenAPI</a:t>
            </a:r>
            <a:r>
              <a:rPr lang="en-US" dirty="0"/>
              <a:t>.</a:t>
            </a:r>
          </a:p>
          <a:p>
            <a:pPr marL="171450" indent="-171450">
              <a:buFontTx/>
              <a:buChar char="-"/>
            </a:pPr>
            <a:r>
              <a:rPr lang="en-US" dirty="0"/>
              <a:t>The tool helps design, build, document and consume REST APIs.</a:t>
            </a:r>
          </a:p>
          <a:p>
            <a:pPr marL="171450" indent="-171450">
              <a:buFontTx/>
              <a:buChar char="-"/>
            </a:pPr>
            <a:r>
              <a:rPr lang="en-US" dirty="0"/>
              <a:t>The </a:t>
            </a:r>
            <a:r>
              <a:rPr lang="en-US" dirty="0" err="1"/>
              <a:t>OpenAPI</a:t>
            </a:r>
            <a:r>
              <a:rPr lang="en-US" dirty="0"/>
              <a:t> specification is defined in a markup language known as YAML.</a:t>
            </a:r>
          </a:p>
          <a:p>
            <a:pPr marL="171450" indent="-171450">
              <a:buFontTx/>
              <a:buChar char="-"/>
            </a:pPr>
            <a:r>
              <a:rPr lang="en-US" dirty="0"/>
              <a:t>The example specifies the GET operation on the URI resorts.</a:t>
            </a:r>
          </a:p>
        </p:txBody>
      </p:sp>
      <p:sp>
        <p:nvSpPr>
          <p:cNvPr id="4" name="Slide Number Placeholder 3"/>
          <p:cNvSpPr>
            <a:spLocks noGrp="1"/>
          </p:cNvSpPr>
          <p:nvPr>
            <p:ph type="sldNum" sz="quarter" idx="5"/>
          </p:nvPr>
        </p:nvSpPr>
        <p:spPr/>
        <p:txBody>
          <a:bodyPr/>
          <a:lstStyle/>
          <a:p>
            <a:fld id="{6C01410C-A9AF-3C4F-ACCD-6A8F1AFCAAB6}" type="slidenum">
              <a:rPr lang="en-US" smtClean="0"/>
              <a:t>7</a:t>
            </a:fld>
            <a:endParaRPr lang="en-US"/>
          </a:p>
        </p:txBody>
      </p:sp>
    </p:spTree>
    <p:extLst>
      <p:ext uri="{BB962C8B-B14F-4D97-AF65-F5344CB8AC3E}">
        <p14:creationId xmlns:p14="http://schemas.microsoft.com/office/powerpoint/2010/main" val="2982495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An application server receives the requests and routes them to an appropriate handler function to process the request.</a:t>
            </a:r>
          </a:p>
          <a:p>
            <a:pPr marL="171450" indent="-171450">
              <a:buFontTx/>
              <a:buChar char="-"/>
            </a:pPr>
            <a:r>
              <a:rPr lang="en-US" dirty="0"/>
              <a:t>The handler is defined by the application service code and implements the business logic required to generate results for that request.</a:t>
            </a:r>
          </a:p>
          <a:p>
            <a:pPr marL="171450" indent="-171450">
              <a:buFontTx/>
              <a:buChar char="-"/>
            </a:pPr>
            <a:r>
              <a:rPr lang="en-US" dirty="0"/>
              <a:t>As multiple requests arrive at a service instance, each request is typically allocated an individual thread to execute the request.</a:t>
            </a:r>
          </a:p>
          <a:p>
            <a:pPr marL="171450" indent="-171450">
              <a:buFontTx/>
              <a:buChar char="-"/>
            </a:pPr>
            <a:r>
              <a:rPr lang="en-US" dirty="0"/>
              <a:t>There are different ways technologies choose to route requests.</a:t>
            </a:r>
          </a:p>
          <a:p>
            <a:pPr marL="171450" indent="-171450">
              <a:buFontTx/>
              <a:buChar char="-"/>
            </a:pPr>
            <a:r>
              <a:rPr lang="en-US" dirty="0"/>
              <a:t>In </a:t>
            </a:r>
            <a:r>
              <a:rPr lang="en-US" dirty="0" err="1"/>
              <a:t>Express.js</a:t>
            </a:r>
            <a:r>
              <a:rPr lang="en-US" dirty="0"/>
              <a:t> the container calls the matching method to the API signature</a:t>
            </a:r>
          </a:p>
        </p:txBody>
      </p:sp>
      <p:sp>
        <p:nvSpPr>
          <p:cNvPr id="4" name="Slide Number Placeholder 3"/>
          <p:cNvSpPr>
            <a:spLocks noGrp="1"/>
          </p:cNvSpPr>
          <p:nvPr>
            <p:ph type="sldNum" sz="quarter" idx="5"/>
          </p:nvPr>
        </p:nvSpPr>
        <p:spPr/>
        <p:txBody>
          <a:bodyPr/>
          <a:lstStyle/>
          <a:p>
            <a:fld id="{6C01410C-A9AF-3C4F-ACCD-6A8F1AFCAAB6}" type="slidenum">
              <a:rPr lang="en-US" smtClean="0"/>
              <a:t>8</a:t>
            </a:fld>
            <a:endParaRPr lang="en-US"/>
          </a:p>
        </p:txBody>
      </p:sp>
    </p:spTree>
    <p:extLst>
      <p:ext uri="{BB962C8B-B14F-4D97-AF65-F5344CB8AC3E}">
        <p14:creationId xmlns:p14="http://schemas.microsoft.com/office/powerpoint/2010/main" val="2622382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 Java. Spring framework provides another routing technique. </a:t>
            </a:r>
          </a:p>
          <a:p>
            <a:pPr marL="171450" indent="-171450">
              <a:buFontTx/>
              <a:buChar char="-"/>
            </a:pPr>
            <a:r>
              <a:rPr lang="en-US" dirty="0"/>
              <a:t>There are annotations defined to route requests.</a:t>
            </a:r>
          </a:p>
          <a:p>
            <a:pPr marL="171450" indent="-171450">
              <a:buFontTx/>
              <a:buChar char="-"/>
            </a:pPr>
            <a:r>
              <a:rPr lang="en-US" dirty="0"/>
              <a:t>These annotations define dependencies and implement dependency injection to simplify the service code.</a:t>
            </a:r>
          </a:p>
          <a:p>
            <a:pPr marL="171450" indent="-171450">
              <a:buFontTx/>
              <a:buChar char="-"/>
            </a:pPr>
            <a:endParaRPr lang="en-US" dirty="0"/>
          </a:p>
          <a:p>
            <a:r>
              <a:rPr lang="en-US" dirty="0"/>
              <a:t>@</a:t>
            </a:r>
            <a:r>
              <a:rPr lang="en-US" dirty="0" err="1"/>
              <a:t>RestController</a:t>
            </a:r>
            <a:r>
              <a:rPr lang="en-US" dirty="0"/>
              <a:t> identifies classes that implement APIs and automatically serializes the return objects into HTTP response.</a:t>
            </a:r>
          </a:p>
          <a:p>
            <a:r>
              <a:rPr lang="en-US" dirty="0"/>
              <a:t>@</a:t>
            </a:r>
            <a:r>
              <a:rPr lang="en-US" dirty="0" err="1"/>
              <a:t>GetMapping</a:t>
            </a:r>
            <a:r>
              <a:rPr lang="en-US" dirty="0"/>
              <a:t> maps the API to a specific method and defines format of the response body.</a:t>
            </a:r>
          </a:p>
          <a:p>
            <a:r>
              <a:rPr lang="en-US" dirty="0"/>
              <a:t>@</a:t>
            </a:r>
            <a:r>
              <a:rPr lang="en-US" dirty="0" err="1"/>
              <a:t>PathVariable</a:t>
            </a:r>
            <a:r>
              <a:rPr lang="en-US" dirty="0"/>
              <a:t> a parameter that originates from the URI.</a:t>
            </a:r>
          </a:p>
        </p:txBody>
      </p:sp>
      <p:sp>
        <p:nvSpPr>
          <p:cNvPr id="4" name="Slide Number Placeholder 3"/>
          <p:cNvSpPr>
            <a:spLocks noGrp="1"/>
          </p:cNvSpPr>
          <p:nvPr>
            <p:ph type="sldNum" sz="quarter" idx="5"/>
          </p:nvPr>
        </p:nvSpPr>
        <p:spPr/>
        <p:txBody>
          <a:bodyPr/>
          <a:lstStyle/>
          <a:p>
            <a:fld id="{6C01410C-A9AF-3C4F-ACCD-6A8F1AFCAAB6}" type="slidenum">
              <a:rPr lang="en-US" smtClean="0"/>
              <a:t>9</a:t>
            </a:fld>
            <a:endParaRPr lang="en-US"/>
          </a:p>
        </p:txBody>
      </p:sp>
    </p:spTree>
    <p:extLst>
      <p:ext uri="{BB962C8B-B14F-4D97-AF65-F5344CB8AC3E}">
        <p14:creationId xmlns:p14="http://schemas.microsoft.com/office/powerpoint/2010/main" val="299281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C9B4-D8ED-4748-9D13-238BD1F2BD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9B2A4E-9ECE-3F4D-8DB7-11298C945F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CC1917-57F3-FE41-ADFB-12E9B2D39916}"/>
              </a:ext>
            </a:extLst>
          </p:cNvPr>
          <p:cNvSpPr>
            <a:spLocks noGrp="1"/>
          </p:cNvSpPr>
          <p:nvPr>
            <p:ph type="dt" sz="half" idx="10"/>
          </p:nvPr>
        </p:nvSpPr>
        <p:spPr/>
        <p:txBody>
          <a:bodyPr/>
          <a:lstStyle/>
          <a:p>
            <a:fld id="{7E893F36-8772-814D-A905-8C917843E0A4}" type="datetimeFigureOut">
              <a:rPr lang="en-US" smtClean="0"/>
              <a:t>6/7/24</a:t>
            </a:fld>
            <a:endParaRPr lang="en-US"/>
          </a:p>
        </p:txBody>
      </p:sp>
      <p:sp>
        <p:nvSpPr>
          <p:cNvPr id="5" name="Footer Placeholder 4">
            <a:extLst>
              <a:ext uri="{FF2B5EF4-FFF2-40B4-BE49-F238E27FC236}">
                <a16:creationId xmlns:a16="http://schemas.microsoft.com/office/drawing/2014/main" id="{FB05AC55-4D05-B243-9F9A-73288D1644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780195-77CB-7644-8EDC-9DC5FC23879F}"/>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1159699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279F-4180-D842-9C26-8FF794E654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3CE8F0-4B0F-8C46-BEFC-87C7E52063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AE2C52-E2EE-E84A-8A00-36EAF95B121A}"/>
              </a:ext>
            </a:extLst>
          </p:cNvPr>
          <p:cNvSpPr>
            <a:spLocks noGrp="1"/>
          </p:cNvSpPr>
          <p:nvPr>
            <p:ph type="dt" sz="half" idx="10"/>
          </p:nvPr>
        </p:nvSpPr>
        <p:spPr/>
        <p:txBody>
          <a:bodyPr/>
          <a:lstStyle/>
          <a:p>
            <a:fld id="{7E893F36-8772-814D-A905-8C917843E0A4}" type="datetimeFigureOut">
              <a:rPr lang="en-US" smtClean="0"/>
              <a:t>6/7/24</a:t>
            </a:fld>
            <a:endParaRPr lang="en-US"/>
          </a:p>
        </p:txBody>
      </p:sp>
      <p:sp>
        <p:nvSpPr>
          <p:cNvPr id="5" name="Footer Placeholder 4">
            <a:extLst>
              <a:ext uri="{FF2B5EF4-FFF2-40B4-BE49-F238E27FC236}">
                <a16:creationId xmlns:a16="http://schemas.microsoft.com/office/drawing/2014/main" id="{A0FC0E8A-7407-3B40-93DC-87D6198D7B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C78E8C-B5A7-1444-8775-12BAD4A086CE}"/>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2657558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22704A-71E2-DF44-B460-F271939241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BD5C20-1145-524E-9817-981BE673EB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645E3-5C77-3844-9347-C5DC1431690C}"/>
              </a:ext>
            </a:extLst>
          </p:cNvPr>
          <p:cNvSpPr>
            <a:spLocks noGrp="1"/>
          </p:cNvSpPr>
          <p:nvPr>
            <p:ph type="dt" sz="half" idx="10"/>
          </p:nvPr>
        </p:nvSpPr>
        <p:spPr/>
        <p:txBody>
          <a:bodyPr/>
          <a:lstStyle/>
          <a:p>
            <a:fld id="{7E893F36-8772-814D-A905-8C917843E0A4}" type="datetimeFigureOut">
              <a:rPr lang="en-US" smtClean="0"/>
              <a:t>6/7/24</a:t>
            </a:fld>
            <a:endParaRPr lang="en-US"/>
          </a:p>
        </p:txBody>
      </p:sp>
      <p:sp>
        <p:nvSpPr>
          <p:cNvPr id="5" name="Footer Placeholder 4">
            <a:extLst>
              <a:ext uri="{FF2B5EF4-FFF2-40B4-BE49-F238E27FC236}">
                <a16:creationId xmlns:a16="http://schemas.microsoft.com/office/drawing/2014/main" id="{2EDD06A4-D625-C14A-B52C-70432C339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F8755-3791-914D-846B-7F83CD25C5B0}"/>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3175344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9C5D902F-7FA6-3149-B8B7-CA0DFE9AB6A7}"/>
              </a:ext>
            </a:extLst>
          </p:cNvPr>
          <p:cNvSpPr>
            <a:spLocks noGrp="1"/>
          </p:cNvSpPr>
          <p:nvPr>
            <p:ph type="title"/>
          </p:nvPr>
        </p:nvSpPr>
        <p:spPr>
          <a:xfrm>
            <a:off x="246528" y="214779"/>
            <a:ext cx="11667565" cy="923739"/>
          </a:xfrm>
          <a:prstGeom prst="rect">
            <a:avLst/>
          </a:prstGeom>
        </p:spPr>
        <p:txBody>
          <a:bodyPr vert="horz" lIns="91440" tIns="45720" rIns="91440" bIns="45720" rtlCol="0" anchor="ctr">
            <a:normAutofit/>
          </a:bodyPr>
          <a:lstStyle/>
          <a:p>
            <a:r>
              <a:rPr lang="en-US" dirty="0"/>
              <a:t>Click to edit Master title style</a:t>
            </a:r>
          </a:p>
        </p:txBody>
      </p:sp>
      <p:sp>
        <p:nvSpPr>
          <p:cNvPr id="9" name="Slide Number Placeholder 5">
            <a:extLst>
              <a:ext uri="{FF2B5EF4-FFF2-40B4-BE49-F238E27FC236}">
                <a16:creationId xmlns:a16="http://schemas.microsoft.com/office/drawing/2014/main" id="{0D665CB6-7CC4-FE49-8CCC-CB9269351646}"/>
              </a:ext>
            </a:extLst>
          </p:cNvPr>
          <p:cNvSpPr txBox="1">
            <a:spLocks/>
          </p:cNvSpPr>
          <p:nvPr userDrawn="1"/>
        </p:nvSpPr>
        <p:spPr>
          <a:xfrm>
            <a:off x="8610599" y="6419103"/>
            <a:ext cx="30437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4005836-6816-864A-A203-F6E50AFEEE6A}" type="slidenum">
              <a:rPr lang="en-US" smtClean="0"/>
              <a:pPr/>
              <a:t>‹#›</a:t>
            </a:fld>
            <a:endParaRPr lang="en-US"/>
          </a:p>
        </p:txBody>
      </p:sp>
      <p:sp>
        <p:nvSpPr>
          <p:cNvPr id="11" name="Title Placeholder 1">
            <a:extLst>
              <a:ext uri="{FF2B5EF4-FFF2-40B4-BE49-F238E27FC236}">
                <a16:creationId xmlns:a16="http://schemas.microsoft.com/office/drawing/2014/main" id="{208ABC09-A831-3742-A13A-D67A159B385A}"/>
              </a:ext>
            </a:extLst>
          </p:cNvPr>
          <p:cNvSpPr txBox="1">
            <a:spLocks/>
          </p:cNvSpPr>
          <p:nvPr userDrawn="1"/>
        </p:nvSpPr>
        <p:spPr>
          <a:xfrm>
            <a:off x="246529" y="1349829"/>
            <a:ext cx="11698944" cy="506927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just"/>
            <a:endParaRPr lang="en-US" dirty="0"/>
          </a:p>
        </p:txBody>
      </p:sp>
      <p:sp>
        <p:nvSpPr>
          <p:cNvPr id="17" name="Content Placeholder 2">
            <a:extLst>
              <a:ext uri="{FF2B5EF4-FFF2-40B4-BE49-F238E27FC236}">
                <a16:creationId xmlns:a16="http://schemas.microsoft.com/office/drawing/2014/main" id="{F2C98C84-26A8-3C4A-AF5B-31F94F4FCDF8}"/>
              </a:ext>
            </a:extLst>
          </p:cNvPr>
          <p:cNvSpPr>
            <a:spLocks noGrp="1"/>
          </p:cNvSpPr>
          <p:nvPr>
            <p:ph idx="1" hasCustomPrompt="1"/>
          </p:nvPr>
        </p:nvSpPr>
        <p:spPr>
          <a:xfrm>
            <a:off x="246526" y="1349829"/>
            <a:ext cx="1166756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Content</a:t>
            </a:r>
          </a:p>
        </p:txBody>
      </p:sp>
    </p:spTree>
    <p:extLst>
      <p:ext uri="{BB962C8B-B14F-4D97-AF65-F5344CB8AC3E}">
        <p14:creationId xmlns:p14="http://schemas.microsoft.com/office/powerpoint/2010/main" val="1125266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66D85-69BC-4FEA-B4EA-B452FCAFA4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3DECDC-4BC8-4D92-857D-16B8FC0A3C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6B1A1D-17BC-4290-925A-85BEEE3B7759}"/>
              </a:ext>
            </a:extLst>
          </p:cNvPr>
          <p:cNvSpPr>
            <a:spLocks noGrp="1"/>
          </p:cNvSpPr>
          <p:nvPr>
            <p:ph type="dt" sz="half" idx="10"/>
          </p:nvPr>
        </p:nvSpPr>
        <p:spPr/>
        <p:txBody>
          <a:bodyPr/>
          <a:lstStyle/>
          <a:p>
            <a:fld id="{283AE845-2FBC-4C6D-B380-94F0F7BE4FD1}" type="datetimeFigureOut">
              <a:rPr lang="en-US" smtClean="0"/>
              <a:t>6/7/24</a:t>
            </a:fld>
            <a:endParaRPr lang="en-US"/>
          </a:p>
        </p:txBody>
      </p:sp>
      <p:sp>
        <p:nvSpPr>
          <p:cNvPr id="5" name="Footer Placeholder 4">
            <a:extLst>
              <a:ext uri="{FF2B5EF4-FFF2-40B4-BE49-F238E27FC236}">
                <a16:creationId xmlns:a16="http://schemas.microsoft.com/office/drawing/2014/main" id="{0A563E6E-B314-4470-8974-D508A9E71F94}"/>
              </a:ext>
            </a:extLst>
          </p:cNvPr>
          <p:cNvSpPr>
            <a:spLocks noGrp="1"/>
          </p:cNvSpPr>
          <p:nvPr>
            <p:ph type="ftr" sz="quarter" idx="11"/>
          </p:nvPr>
        </p:nvSpPr>
        <p:spPr/>
        <p:txBody>
          <a:bodyPr/>
          <a:lstStyle/>
          <a:p>
            <a:r>
              <a:rPr lang="en-US" dirty="0"/>
              <a:t>Copyright – Ian Gorton</a:t>
            </a:r>
          </a:p>
        </p:txBody>
      </p:sp>
      <p:sp>
        <p:nvSpPr>
          <p:cNvPr id="6" name="Slide Number Placeholder 5">
            <a:extLst>
              <a:ext uri="{FF2B5EF4-FFF2-40B4-BE49-F238E27FC236}">
                <a16:creationId xmlns:a16="http://schemas.microsoft.com/office/drawing/2014/main" id="{0ADD758F-D148-4A2F-9687-42950E298E4D}"/>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881557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69E8-C2D3-492F-96B4-505F55AE5D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0E2DBD-FDA5-4FB8-BDEC-23B791FE67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378FE-5A43-4AE0-A039-4B2ACE15CA38}"/>
              </a:ext>
            </a:extLst>
          </p:cNvPr>
          <p:cNvSpPr>
            <a:spLocks noGrp="1"/>
          </p:cNvSpPr>
          <p:nvPr>
            <p:ph type="dt" sz="half" idx="10"/>
          </p:nvPr>
        </p:nvSpPr>
        <p:spPr/>
        <p:txBody>
          <a:bodyPr/>
          <a:lstStyle/>
          <a:p>
            <a:fld id="{283AE845-2FBC-4C6D-B380-94F0F7BE4FD1}" type="datetimeFigureOut">
              <a:rPr lang="en-US" smtClean="0"/>
              <a:t>6/7/24</a:t>
            </a:fld>
            <a:endParaRPr lang="en-US"/>
          </a:p>
        </p:txBody>
      </p:sp>
      <p:sp>
        <p:nvSpPr>
          <p:cNvPr id="5" name="Footer Placeholder 4">
            <a:extLst>
              <a:ext uri="{FF2B5EF4-FFF2-40B4-BE49-F238E27FC236}">
                <a16:creationId xmlns:a16="http://schemas.microsoft.com/office/drawing/2014/main" id="{21CCD56B-9F69-4548-AEE1-00FF65C5DE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91ED42-25DC-4BB7-ACA3-1A740C0B391A}"/>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287054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116DC-B7D0-4EC9-B301-235CF7B76DA5}"/>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0E215F-9B4C-4FBD-84D1-E21321E3EFA8}"/>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FB4B9F-6477-49FF-9254-12EF70081FBB}"/>
              </a:ext>
            </a:extLst>
          </p:cNvPr>
          <p:cNvSpPr>
            <a:spLocks noGrp="1"/>
          </p:cNvSpPr>
          <p:nvPr>
            <p:ph type="dt" sz="half" idx="10"/>
          </p:nvPr>
        </p:nvSpPr>
        <p:spPr/>
        <p:txBody>
          <a:bodyPr/>
          <a:lstStyle/>
          <a:p>
            <a:fld id="{283AE845-2FBC-4C6D-B380-94F0F7BE4FD1}" type="datetimeFigureOut">
              <a:rPr lang="en-US" smtClean="0"/>
              <a:t>6/7/24</a:t>
            </a:fld>
            <a:endParaRPr lang="en-US"/>
          </a:p>
        </p:txBody>
      </p:sp>
      <p:sp>
        <p:nvSpPr>
          <p:cNvPr id="5" name="Footer Placeholder 4">
            <a:extLst>
              <a:ext uri="{FF2B5EF4-FFF2-40B4-BE49-F238E27FC236}">
                <a16:creationId xmlns:a16="http://schemas.microsoft.com/office/drawing/2014/main" id="{9A34C009-EDB4-429E-AE4D-D37FA90B4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E8243-82A8-41E7-8CFC-78847A531D85}"/>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1382896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DC177-7DC1-4EE5-B632-28ABD08DEF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921EA5-66C2-4986-9DE1-9812CF71DDAD}"/>
              </a:ext>
            </a:extLst>
          </p:cNvPr>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32221A-491A-438A-AD5F-D23DB1344A02}"/>
              </a:ext>
            </a:extLst>
          </p:cNvPr>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ED3997-9783-46E9-97A8-C554F07850A5}"/>
              </a:ext>
            </a:extLst>
          </p:cNvPr>
          <p:cNvSpPr>
            <a:spLocks noGrp="1"/>
          </p:cNvSpPr>
          <p:nvPr>
            <p:ph type="dt" sz="half" idx="10"/>
          </p:nvPr>
        </p:nvSpPr>
        <p:spPr/>
        <p:txBody>
          <a:bodyPr/>
          <a:lstStyle/>
          <a:p>
            <a:fld id="{283AE845-2FBC-4C6D-B380-94F0F7BE4FD1}" type="datetimeFigureOut">
              <a:rPr lang="en-US" smtClean="0"/>
              <a:t>6/7/24</a:t>
            </a:fld>
            <a:endParaRPr lang="en-US"/>
          </a:p>
        </p:txBody>
      </p:sp>
      <p:sp>
        <p:nvSpPr>
          <p:cNvPr id="6" name="Footer Placeholder 5">
            <a:extLst>
              <a:ext uri="{FF2B5EF4-FFF2-40B4-BE49-F238E27FC236}">
                <a16:creationId xmlns:a16="http://schemas.microsoft.com/office/drawing/2014/main" id="{955BF796-3AFE-4693-A5BD-E14BE307CD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EAD856-FBDC-49C0-8892-F45C6F2A3902}"/>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2130196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D6B4A-9E3F-4502-8A91-CEA08B6F692A}"/>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5BBE06-2CB4-4A7C-A5F7-5E903623E304}"/>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81A006-C20D-428A-9A8D-E70AB3BE1683}"/>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DA2B58-693F-4BEF-8A9D-58DFA8AE24F0}"/>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E5438F-5938-4B68-9527-3C77D597C63E}"/>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BC2586-E875-4E4C-9978-327698526087}"/>
              </a:ext>
            </a:extLst>
          </p:cNvPr>
          <p:cNvSpPr>
            <a:spLocks noGrp="1"/>
          </p:cNvSpPr>
          <p:nvPr>
            <p:ph type="dt" sz="half" idx="10"/>
          </p:nvPr>
        </p:nvSpPr>
        <p:spPr/>
        <p:txBody>
          <a:bodyPr/>
          <a:lstStyle/>
          <a:p>
            <a:fld id="{283AE845-2FBC-4C6D-B380-94F0F7BE4FD1}" type="datetimeFigureOut">
              <a:rPr lang="en-US" smtClean="0"/>
              <a:t>6/7/24</a:t>
            </a:fld>
            <a:endParaRPr lang="en-US"/>
          </a:p>
        </p:txBody>
      </p:sp>
      <p:sp>
        <p:nvSpPr>
          <p:cNvPr id="8" name="Footer Placeholder 7">
            <a:extLst>
              <a:ext uri="{FF2B5EF4-FFF2-40B4-BE49-F238E27FC236}">
                <a16:creationId xmlns:a16="http://schemas.microsoft.com/office/drawing/2014/main" id="{65EB9056-6142-4D17-AB3F-EB25863B79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A8A139-C9C6-42BE-9BE8-8CD9B043EA52}"/>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8571087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EDDDE-0956-43DF-9DAD-3F730CD04D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AC95DA-4483-4DFC-9793-41EC040F7E3E}"/>
              </a:ext>
            </a:extLst>
          </p:cNvPr>
          <p:cNvSpPr>
            <a:spLocks noGrp="1"/>
          </p:cNvSpPr>
          <p:nvPr>
            <p:ph type="dt" sz="half" idx="10"/>
          </p:nvPr>
        </p:nvSpPr>
        <p:spPr/>
        <p:txBody>
          <a:bodyPr/>
          <a:lstStyle/>
          <a:p>
            <a:fld id="{283AE845-2FBC-4C6D-B380-94F0F7BE4FD1}" type="datetimeFigureOut">
              <a:rPr lang="en-US" smtClean="0"/>
              <a:t>6/7/24</a:t>
            </a:fld>
            <a:endParaRPr lang="en-US"/>
          </a:p>
        </p:txBody>
      </p:sp>
      <p:sp>
        <p:nvSpPr>
          <p:cNvPr id="4" name="Footer Placeholder 3">
            <a:extLst>
              <a:ext uri="{FF2B5EF4-FFF2-40B4-BE49-F238E27FC236}">
                <a16:creationId xmlns:a16="http://schemas.microsoft.com/office/drawing/2014/main" id="{B90EC61D-894C-4A0D-BA41-3BE1AAFBF6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A86855-2429-4BE5-94EC-E239FE4D2CAE}"/>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10139756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40807E-7629-4147-9FB6-1A9F4F8635AE}"/>
              </a:ext>
            </a:extLst>
          </p:cNvPr>
          <p:cNvSpPr>
            <a:spLocks noGrp="1"/>
          </p:cNvSpPr>
          <p:nvPr>
            <p:ph type="dt" sz="half" idx="10"/>
          </p:nvPr>
        </p:nvSpPr>
        <p:spPr/>
        <p:txBody>
          <a:bodyPr/>
          <a:lstStyle/>
          <a:p>
            <a:fld id="{283AE845-2FBC-4C6D-B380-94F0F7BE4FD1}" type="datetimeFigureOut">
              <a:rPr lang="en-US" smtClean="0"/>
              <a:t>6/7/24</a:t>
            </a:fld>
            <a:endParaRPr lang="en-US"/>
          </a:p>
        </p:txBody>
      </p:sp>
      <p:sp>
        <p:nvSpPr>
          <p:cNvPr id="3" name="Footer Placeholder 2">
            <a:extLst>
              <a:ext uri="{FF2B5EF4-FFF2-40B4-BE49-F238E27FC236}">
                <a16:creationId xmlns:a16="http://schemas.microsoft.com/office/drawing/2014/main" id="{BBC43AFC-0B4E-40A8-B940-0AF7685E04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1CBB97-F7D4-471A-8E64-250EA5A15747}"/>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4103674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92A86-A02B-254C-B161-224B6D2175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573BD6-0B53-B94E-9C79-9984BC1EFD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60B16B-1CA7-1A4E-A5F6-6CC7E7406F80}"/>
              </a:ext>
            </a:extLst>
          </p:cNvPr>
          <p:cNvSpPr>
            <a:spLocks noGrp="1"/>
          </p:cNvSpPr>
          <p:nvPr>
            <p:ph type="dt" sz="half" idx="10"/>
          </p:nvPr>
        </p:nvSpPr>
        <p:spPr/>
        <p:txBody>
          <a:bodyPr/>
          <a:lstStyle/>
          <a:p>
            <a:fld id="{7E893F36-8772-814D-A905-8C917843E0A4}" type="datetimeFigureOut">
              <a:rPr lang="en-US" smtClean="0"/>
              <a:t>6/7/24</a:t>
            </a:fld>
            <a:endParaRPr lang="en-US"/>
          </a:p>
        </p:txBody>
      </p:sp>
      <p:sp>
        <p:nvSpPr>
          <p:cNvPr id="5" name="Footer Placeholder 4">
            <a:extLst>
              <a:ext uri="{FF2B5EF4-FFF2-40B4-BE49-F238E27FC236}">
                <a16:creationId xmlns:a16="http://schemas.microsoft.com/office/drawing/2014/main" id="{DD7AD543-16A1-0042-AA82-970275C7F5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9F766-5281-8F48-9CAA-E8DD2DA7378D}"/>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7093434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079E4-C63A-40C9-9337-A0A06C8BA109}"/>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F11977-F338-4E37-9C5D-A6C43FDDEE2A}"/>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1B1357-84AE-4E07-B676-5AF58D5D48C9}"/>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4AAF16-0C18-4BE3-9B13-53EF5B3F973B}"/>
              </a:ext>
            </a:extLst>
          </p:cNvPr>
          <p:cNvSpPr>
            <a:spLocks noGrp="1"/>
          </p:cNvSpPr>
          <p:nvPr>
            <p:ph type="dt" sz="half" idx="10"/>
          </p:nvPr>
        </p:nvSpPr>
        <p:spPr/>
        <p:txBody>
          <a:bodyPr/>
          <a:lstStyle/>
          <a:p>
            <a:fld id="{283AE845-2FBC-4C6D-B380-94F0F7BE4FD1}" type="datetimeFigureOut">
              <a:rPr lang="en-US" smtClean="0"/>
              <a:t>6/7/24</a:t>
            </a:fld>
            <a:endParaRPr lang="en-US"/>
          </a:p>
        </p:txBody>
      </p:sp>
      <p:sp>
        <p:nvSpPr>
          <p:cNvPr id="6" name="Footer Placeholder 5">
            <a:extLst>
              <a:ext uri="{FF2B5EF4-FFF2-40B4-BE49-F238E27FC236}">
                <a16:creationId xmlns:a16="http://schemas.microsoft.com/office/drawing/2014/main" id="{0AB06E72-19F5-4D0C-9C1D-8CB4709FEC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2ABEF5-7D5D-41BD-AB5A-1A4199BB604A}"/>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9400445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2260-24EB-4CB7-A8E7-A3BFBA64390D}"/>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738882-F41C-45A9-B6D5-FB986E27D48D}"/>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532C4A-FF81-41AF-BA8D-DD74787393AE}"/>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2B813E-819E-49A5-89A7-A71DB491DF0F}"/>
              </a:ext>
            </a:extLst>
          </p:cNvPr>
          <p:cNvSpPr>
            <a:spLocks noGrp="1"/>
          </p:cNvSpPr>
          <p:nvPr>
            <p:ph type="dt" sz="half" idx="10"/>
          </p:nvPr>
        </p:nvSpPr>
        <p:spPr/>
        <p:txBody>
          <a:bodyPr/>
          <a:lstStyle/>
          <a:p>
            <a:fld id="{283AE845-2FBC-4C6D-B380-94F0F7BE4FD1}" type="datetimeFigureOut">
              <a:rPr lang="en-US" smtClean="0"/>
              <a:t>6/7/24</a:t>
            </a:fld>
            <a:endParaRPr lang="en-US"/>
          </a:p>
        </p:txBody>
      </p:sp>
      <p:sp>
        <p:nvSpPr>
          <p:cNvPr id="6" name="Footer Placeholder 5">
            <a:extLst>
              <a:ext uri="{FF2B5EF4-FFF2-40B4-BE49-F238E27FC236}">
                <a16:creationId xmlns:a16="http://schemas.microsoft.com/office/drawing/2014/main" id="{786C789F-E50E-4C8B-B9C1-E794B67295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AE78BB-CFA4-48A4-9C79-DF41DDB40E7C}"/>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1131331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EC2A2-9E5F-4D09-BC85-90A27133F3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93E982-2FB9-45D2-8603-D1F5DE9C27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20064-AF4F-423D-9529-D12E2B11D312}"/>
              </a:ext>
            </a:extLst>
          </p:cNvPr>
          <p:cNvSpPr>
            <a:spLocks noGrp="1"/>
          </p:cNvSpPr>
          <p:nvPr>
            <p:ph type="dt" sz="half" idx="10"/>
          </p:nvPr>
        </p:nvSpPr>
        <p:spPr/>
        <p:txBody>
          <a:bodyPr/>
          <a:lstStyle/>
          <a:p>
            <a:fld id="{283AE845-2FBC-4C6D-B380-94F0F7BE4FD1}" type="datetimeFigureOut">
              <a:rPr lang="en-US" smtClean="0"/>
              <a:t>6/7/24</a:t>
            </a:fld>
            <a:endParaRPr lang="en-US"/>
          </a:p>
        </p:txBody>
      </p:sp>
      <p:sp>
        <p:nvSpPr>
          <p:cNvPr id="5" name="Footer Placeholder 4">
            <a:extLst>
              <a:ext uri="{FF2B5EF4-FFF2-40B4-BE49-F238E27FC236}">
                <a16:creationId xmlns:a16="http://schemas.microsoft.com/office/drawing/2014/main" id="{53387017-EC7A-4860-8094-BF60217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D0C1E-2DC3-42C4-9649-913DD4FB9DD1}"/>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1583024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DDF108-B7B0-4AEE-BED0-81DB7FD36E7D}"/>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2A0DCF-F10D-4114-B09F-726EBFD45B84}"/>
              </a:ext>
            </a:extLst>
          </p:cNvPr>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090B0-6843-449A-8DEE-08305074A8E8}"/>
              </a:ext>
            </a:extLst>
          </p:cNvPr>
          <p:cNvSpPr>
            <a:spLocks noGrp="1"/>
          </p:cNvSpPr>
          <p:nvPr>
            <p:ph type="dt" sz="half" idx="10"/>
          </p:nvPr>
        </p:nvSpPr>
        <p:spPr/>
        <p:txBody>
          <a:bodyPr/>
          <a:lstStyle/>
          <a:p>
            <a:fld id="{283AE845-2FBC-4C6D-B380-94F0F7BE4FD1}" type="datetimeFigureOut">
              <a:rPr lang="en-US" smtClean="0"/>
              <a:t>6/7/24</a:t>
            </a:fld>
            <a:endParaRPr lang="en-US"/>
          </a:p>
        </p:txBody>
      </p:sp>
      <p:sp>
        <p:nvSpPr>
          <p:cNvPr id="5" name="Footer Placeholder 4">
            <a:extLst>
              <a:ext uri="{FF2B5EF4-FFF2-40B4-BE49-F238E27FC236}">
                <a16:creationId xmlns:a16="http://schemas.microsoft.com/office/drawing/2014/main" id="{CD08B75E-BB1A-4DD1-85D1-A97EC4EA8A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638F4-8772-43C9-8A50-483B41EB4E80}"/>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12150353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849922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825273" y="4344989"/>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extLst>
      <p:ext uri="{BB962C8B-B14F-4D97-AF65-F5344CB8AC3E}">
        <p14:creationId xmlns:p14="http://schemas.microsoft.com/office/powerpoint/2010/main" val="147915584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D36E6-6491-8743-9B6F-632FF1409C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D3746B-DA97-8842-87D7-65FD70C855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670263-7922-984D-B620-E1A9E72D014F}"/>
              </a:ext>
            </a:extLst>
          </p:cNvPr>
          <p:cNvSpPr>
            <a:spLocks noGrp="1"/>
          </p:cNvSpPr>
          <p:nvPr>
            <p:ph type="dt" sz="half" idx="10"/>
          </p:nvPr>
        </p:nvSpPr>
        <p:spPr/>
        <p:txBody>
          <a:bodyPr/>
          <a:lstStyle/>
          <a:p>
            <a:fld id="{7E893F36-8772-814D-A905-8C917843E0A4}" type="datetimeFigureOut">
              <a:rPr lang="en-US" smtClean="0"/>
              <a:t>6/7/24</a:t>
            </a:fld>
            <a:endParaRPr lang="en-US"/>
          </a:p>
        </p:txBody>
      </p:sp>
      <p:sp>
        <p:nvSpPr>
          <p:cNvPr id="5" name="Footer Placeholder 4">
            <a:extLst>
              <a:ext uri="{FF2B5EF4-FFF2-40B4-BE49-F238E27FC236}">
                <a16:creationId xmlns:a16="http://schemas.microsoft.com/office/drawing/2014/main" id="{C5ADF8EE-8F39-6748-A5AE-EBB9C68AF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C0F2F-2612-C749-B1E7-5ADE58B533C6}"/>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562953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7D211-4396-9F40-B241-30FC12F780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1E30B4-2297-E149-8178-BA35A88AAF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89C6D7-37A8-DB44-83A0-BEE9788FA0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8745E9-7399-3746-B3F8-156BF2149061}"/>
              </a:ext>
            </a:extLst>
          </p:cNvPr>
          <p:cNvSpPr>
            <a:spLocks noGrp="1"/>
          </p:cNvSpPr>
          <p:nvPr>
            <p:ph type="dt" sz="half" idx="10"/>
          </p:nvPr>
        </p:nvSpPr>
        <p:spPr/>
        <p:txBody>
          <a:bodyPr/>
          <a:lstStyle/>
          <a:p>
            <a:fld id="{7E893F36-8772-814D-A905-8C917843E0A4}" type="datetimeFigureOut">
              <a:rPr lang="en-US" smtClean="0"/>
              <a:t>6/7/24</a:t>
            </a:fld>
            <a:endParaRPr lang="en-US"/>
          </a:p>
        </p:txBody>
      </p:sp>
      <p:sp>
        <p:nvSpPr>
          <p:cNvPr id="6" name="Footer Placeholder 5">
            <a:extLst>
              <a:ext uri="{FF2B5EF4-FFF2-40B4-BE49-F238E27FC236}">
                <a16:creationId xmlns:a16="http://schemas.microsoft.com/office/drawing/2014/main" id="{3989BF96-2E01-194D-9431-5FFE19825F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B43462-07D8-9A41-9F7D-F7AACB2590FB}"/>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96176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7279A-F8C2-3945-A2DC-EA00DDF36C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0266E3-6DC7-2941-89ED-79CE26E319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2F7315-BFBD-6F4A-A88D-9989C1C015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0DEBEF-4333-9B4F-B674-0C95EDB789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340B31-771A-224F-A32F-0D82E19BB2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29DE87-1093-3C48-AE21-363FF22EFFFA}"/>
              </a:ext>
            </a:extLst>
          </p:cNvPr>
          <p:cNvSpPr>
            <a:spLocks noGrp="1"/>
          </p:cNvSpPr>
          <p:nvPr>
            <p:ph type="dt" sz="half" idx="10"/>
          </p:nvPr>
        </p:nvSpPr>
        <p:spPr/>
        <p:txBody>
          <a:bodyPr/>
          <a:lstStyle/>
          <a:p>
            <a:fld id="{7E893F36-8772-814D-A905-8C917843E0A4}" type="datetimeFigureOut">
              <a:rPr lang="en-US" smtClean="0"/>
              <a:t>6/7/24</a:t>
            </a:fld>
            <a:endParaRPr lang="en-US"/>
          </a:p>
        </p:txBody>
      </p:sp>
      <p:sp>
        <p:nvSpPr>
          <p:cNvPr id="8" name="Footer Placeholder 7">
            <a:extLst>
              <a:ext uri="{FF2B5EF4-FFF2-40B4-BE49-F238E27FC236}">
                <a16:creationId xmlns:a16="http://schemas.microsoft.com/office/drawing/2014/main" id="{D1606533-758C-9E44-BC33-3663BA493B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CCC853-0946-2648-A891-7DB3F25975E2}"/>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26565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724A-2814-7440-8833-994997AF5F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70505B-4239-7342-ABB8-343F863605BC}"/>
              </a:ext>
            </a:extLst>
          </p:cNvPr>
          <p:cNvSpPr>
            <a:spLocks noGrp="1"/>
          </p:cNvSpPr>
          <p:nvPr>
            <p:ph type="dt" sz="half" idx="10"/>
          </p:nvPr>
        </p:nvSpPr>
        <p:spPr/>
        <p:txBody>
          <a:bodyPr/>
          <a:lstStyle/>
          <a:p>
            <a:fld id="{7E893F36-8772-814D-A905-8C917843E0A4}" type="datetimeFigureOut">
              <a:rPr lang="en-US" smtClean="0"/>
              <a:t>6/7/24</a:t>
            </a:fld>
            <a:endParaRPr lang="en-US"/>
          </a:p>
        </p:txBody>
      </p:sp>
      <p:sp>
        <p:nvSpPr>
          <p:cNvPr id="4" name="Footer Placeholder 3">
            <a:extLst>
              <a:ext uri="{FF2B5EF4-FFF2-40B4-BE49-F238E27FC236}">
                <a16:creationId xmlns:a16="http://schemas.microsoft.com/office/drawing/2014/main" id="{DB3D6F4C-3885-7144-B51C-DADFD252BD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0077F1-E05F-B54D-BC97-D7F36EA979F4}"/>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473308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9EF53F-2B18-DE4D-9D7A-9B3AA8C282C3}"/>
              </a:ext>
            </a:extLst>
          </p:cNvPr>
          <p:cNvSpPr>
            <a:spLocks noGrp="1"/>
          </p:cNvSpPr>
          <p:nvPr>
            <p:ph type="dt" sz="half" idx="10"/>
          </p:nvPr>
        </p:nvSpPr>
        <p:spPr/>
        <p:txBody>
          <a:bodyPr/>
          <a:lstStyle/>
          <a:p>
            <a:fld id="{7E893F36-8772-814D-A905-8C917843E0A4}" type="datetimeFigureOut">
              <a:rPr lang="en-US" smtClean="0"/>
              <a:t>6/7/24</a:t>
            </a:fld>
            <a:endParaRPr lang="en-US"/>
          </a:p>
        </p:txBody>
      </p:sp>
      <p:sp>
        <p:nvSpPr>
          <p:cNvPr id="3" name="Footer Placeholder 2">
            <a:extLst>
              <a:ext uri="{FF2B5EF4-FFF2-40B4-BE49-F238E27FC236}">
                <a16:creationId xmlns:a16="http://schemas.microsoft.com/office/drawing/2014/main" id="{F5AD392C-F985-484C-B037-5F017D0FF7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9029E3-244B-3A48-876B-24386549A63F}"/>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3314223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35080-78C9-6C41-BBAD-D2F98B31E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99593E-6F98-0941-8EE6-3201341BD4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D4D0C5-D727-5A4F-8211-D985DBF86C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32A5E8-0E90-C44F-9C69-FE4029F68098}"/>
              </a:ext>
            </a:extLst>
          </p:cNvPr>
          <p:cNvSpPr>
            <a:spLocks noGrp="1"/>
          </p:cNvSpPr>
          <p:nvPr>
            <p:ph type="dt" sz="half" idx="10"/>
          </p:nvPr>
        </p:nvSpPr>
        <p:spPr/>
        <p:txBody>
          <a:bodyPr/>
          <a:lstStyle/>
          <a:p>
            <a:fld id="{7E893F36-8772-814D-A905-8C917843E0A4}" type="datetimeFigureOut">
              <a:rPr lang="en-US" smtClean="0"/>
              <a:t>6/7/24</a:t>
            </a:fld>
            <a:endParaRPr lang="en-US"/>
          </a:p>
        </p:txBody>
      </p:sp>
      <p:sp>
        <p:nvSpPr>
          <p:cNvPr id="6" name="Footer Placeholder 5">
            <a:extLst>
              <a:ext uri="{FF2B5EF4-FFF2-40B4-BE49-F238E27FC236}">
                <a16:creationId xmlns:a16="http://schemas.microsoft.com/office/drawing/2014/main" id="{05E3A099-336A-DB41-9C75-F1728A15DB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EAD91-67EE-D640-8884-D5857D83D9AF}"/>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730615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D6DB3-DFE0-2742-B9DC-B45577C1A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B546BF-978A-F547-A68C-089F196511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C44998-D781-DB4C-970B-F8C4D71D7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AA8C1C-9E41-BC48-B039-39A335FF2F65}"/>
              </a:ext>
            </a:extLst>
          </p:cNvPr>
          <p:cNvSpPr>
            <a:spLocks noGrp="1"/>
          </p:cNvSpPr>
          <p:nvPr>
            <p:ph type="dt" sz="half" idx="10"/>
          </p:nvPr>
        </p:nvSpPr>
        <p:spPr/>
        <p:txBody>
          <a:bodyPr/>
          <a:lstStyle/>
          <a:p>
            <a:fld id="{7E893F36-8772-814D-A905-8C917843E0A4}" type="datetimeFigureOut">
              <a:rPr lang="en-US" smtClean="0"/>
              <a:t>6/7/24</a:t>
            </a:fld>
            <a:endParaRPr lang="en-US"/>
          </a:p>
        </p:txBody>
      </p:sp>
      <p:sp>
        <p:nvSpPr>
          <p:cNvPr id="6" name="Footer Placeholder 5">
            <a:extLst>
              <a:ext uri="{FF2B5EF4-FFF2-40B4-BE49-F238E27FC236}">
                <a16:creationId xmlns:a16="http://schemas.microsoft.com/office/drawing/2014/main" id="{F0513B6F-78C8-0447-A19A-482A30BF04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ADB47C-6E09-534F-87CB-25695E686602}"/>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1410223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9BDD40-6FD6-E349-A7F5-91E94FF221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F1D222-B7E8-2C4C-B06A-139607E17B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1D150A-ED0F-0340-A190-28E2E10EF9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893F36-8772-814D-A905-8C917843E0A4}" type="datetimeFigureOut">
              <a:rPr lang="en-US" smtClean="0"/>
              <a:t>6/7/24</a:t>
            </a:fld>
            <a:endParaRPr lang="en-US"/>
          </a:p>
        </p:txBody>
      </p:sp>
      <p:sp>
        <p:nvSpPr>
          <p:cNvPr id="5" name="Footer Placeholder 4">
            <a:extLst>
              <a:ext uri="{FF2B5EF4-FFF2-40B4-BE49-F238E27FC236}">
                <a16:creationId xmlns:a16="http://schemas.microsoft.com/office/drawing/2014/main" id="{F65A7759-B4BF-F749-AD9F-3182F83781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3E6012-5AD3-9949-A3EE-2DA757CF8F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005836-6816-864A-A203-F6E50AFEEE6A}" type="slidenum">
              <a:rPr lang="en-US" smtClean="0"/>
              <a:t>‹#›</a:t>
            </a:fld>
            <a:endParaRPr lang="en-US"/>
          </a:p>
        </p:txBody>
      </p:sp>
    </p:spTree>
    <p:extLst>
      <p:ext uri="{BB962C8B-B14F-4D97-AF65-F5344CB8AC3E}">
        <p14:creationId xmlns:p14="http://schemas.microsoft.com/office/powerpoint/2010/main" val="257964034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0F6F12-CDFB-459A-911D-EDF879C885BA}"/>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F3B67B-9025-438D-8270-3ACD77CA55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B37979-8E8B-4056-8373-6658980CEEC9}"/>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AE845-2FBC-4C6D-B380-94F0F7BE4FD1}" type="datetimeFigureOut">
              <a:rPr lang="en-US" smtClean="0"/>
              <a:t>6/7/24</a:t>
            </a:fld>
            <a:endParaRPr lang="en-US"/>
          </a:p>
        </p:txBody>
      </p:sp>
      <p:sp>
        <p:nvSpPr>
          <p:cNvPr id="5" name="Footer Placeholder 4">
            <a:extLst>
              <a:ext uri="{FF2B5EF4-FFF2-40B4-BE49-F238E27FC236}">
                <a16:creationId xmlns:a16="http://schemas.microsoft.com/office/drawing/2014/main" id="{59AAF677-0D31-4036-BC63-853A0CD81D30}"/>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Copyright – Ian Gorton</a:t>
            </a:r>
          </a:p>
        </p:txBody>
      </p:sp>
      <p:sp>
        <p:nvSpPr>
          <p:cNvPr id="6" name="Slide Number Placeholder 5">
            <a:extLst>
              <a:ext uri="{FF2B5EF4-FFF2-40B4-BE49-F238E27FC236}">
                <a16:creationId xmlns:a16="http://schemas.microsoft.com/office/drawing/2014/main" id="{45671CD6-F4FC-49E9-B2A0-F0C2AEF07A71}"/>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9E9B63-3493-45EB-B6C4-4A72B96CE31E}" type="slidenum">
              <a:rPr lang="en-US" smtClean="0"/>
              <a:t>‹#›</a:t>
            </a:fld>
            <a:endParaRPr lang="en-US"/>
          </a:p>
        </p:txBody>
      </p:sp>
    </p:spTree>
    <p:extLst>
      <p:ext uri="{BB962C8B-B14F-4D97-AF65-F5344CB8AC3E}">
        <p14:creationId xmlns:p14="http://schemas.microsoft.com/office/powerpoint/2010/main" val="353468575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12.xml"/><Relationship Id="rId5" Type="http://schemas.openxmlformats.org/officeDocument/2006/relationships/image" Target="../media/image29.png"/><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24000" y="787400"/>
            <a:ext cx="9144000" cy="1219200"/>
          </a:xfrm>
        </p:spPr>
        <p:txBody>
          <a:bodyPr rtlCol="0">
            <a:noAutofit/>
          </a:bodyPr>
          <a:lstStyle/>
          <a:p>
            <a:pPr algn="ctr">
              <a:defRPr/>
            </a:pPr>
            <a:r>
              <a:rPr lang="en-US"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t>Northeastern University - Seattle</a:t>
            </a:r>
            <a:br>
              <a:rPr lang="en-US"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br>
            <a:endParaRPr lang="en-US"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endParaRPr>
          </a:p>
        </p:txBody>
      </p:sp>
      <p:sp>
        <p:nvSpPr>
          <p:cNvPr id="3074" name="Text Placeholder 8"/>
          <p:cNvSpPr>
            <a:spLocks noGrp="1"/>
          </p:cNvSpPr>
          <p:nvPr>
            <p:ph idx="1"/>
          </p:nvPr>
        </p:nvSpPr>
        <p:spPr>
          <a:xfrm>
            <a:off x="1562101" y="5094752"/>
            <a:ext cx="9144000" cy="1524000"/>
          </a:xfrm>
        </p:spPr>
        <p:txBody>
          <a:bodyPr>
            <a:normAutofit fontScale="85000" lnSpcReduction="20000"/>
          </a:bodyPr>
          <a:lstStyle/>
          <a:p>
            <a:pPr algn="ctr" eaLnBrk="1" hangingPunct="1">
              <a:buNone/>
            </a:pPr>
            <a:r>
              <a:rPr lang="en-US" sz="3500"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t>CS6650 Building Scalable Distributed Systems</a:t>
            </a:r>
          </a:p>
          <a:p>
            <a:pPr algn="ctr" eaLnBrk="1" hangingPunct="1">
              <a:buNone/>
            </a:pPr>
            <a:r>
              <a:rPr lang="en-US" sz="3200"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t>Vishal Rajpal</a:t>
            </a:r>
          </a:p>
          <a:p>
            <a:pPr algn="ctr" eaLnBrk="1" hangingPunct="1">
              <a:buNone/>
            </a:pPr>
            <a:endParaRPr lang="en-US" b="1" dirty="0">
              <a:latin typeface="Arial Narrow"/>
              <a:cs typeface="Arial Narrow"/>
            </a:endParaRPr>
          </a:p>
          <a:p>
            <a:pPr algn="ctr" eaLnBrk="1" hangingPunct="1">
              <a:buFont typeface="Arial" charset="0"/>
              <a:buNone/>
            </a:pPr>
            <a:r>
              <a:rPr lang="en-US" sz="1400" u="sng" dirty="0">
                <a:latin typeface="Helvetica" charset="0"/>
              </a:rPr>
              <a:t> </a:t>
            </a:r>
          </a:p>
        </p:txBody>
      </p:sp>
      <p:pic>
        <p:nvPicPr>
          <p:cNvPr id="5" name="Picture 19" descr="northeastern-university-logo (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95801" y="1600201"/>
            <a:ext cx="3276600" cy="325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E6D6D-0797-1146-BBAA-3787F7E4350C}"/>
              </a:ext>
            </a:extLst>
          </p:cNvPr>
          <p:cNvSpPr>
            <a:spLocks noGrp="1"/>
          </p:cNvSpPr>
          <p:nvPr>
            <p:ph type="title"/>
          </p:nvPr>
        </p:nvSpPr>
        <p:spPr/>
        <p:txBody>
          <a:bodyPr/>
          <a:lstStyle/>
          <a:p>
            <a:r>
              <a:rPr lang="en-US" dirty="0"/>
              <a:t>Java Servlets</a:t>
            </a:r>
          </a:p>
        </p:txBody>
      </p:sp>
      <p:sp>
        <p:nvSpPr>
          <p:cNvPr id="3" name="Content Placeholder 2">
            <a:extLst>
              <a:ext uri="{FF2B5EF4-FFF2-40B4-BE49-F238E27FC236}">
                <a16:creationId xmlns:a16="http://schemas.microsoft.com/office/drawing/2014/main" id="{1328C687-BC49-3F4E-844F-EB8FB11AEC3A}"/>
              </a:ext>
            </a:extLst>
          </p:cNvPr>
          <p:cNvSpPr>
            <a:spLocks noGrp="1"/>
          </p:cNvSpPr>
          <p:nvPr>
            <p:ph idx="1"/>
          </p:nvPr>
        </p:nvSpPr>
        <p:spPr/>
        <p:txBody>
          <a:bodyPr/>
          <a:lstStyle/>
          <a:p>
            <a:r>
              <a:rPr lang="en-US" sz="2400" dirty="0"/>
              <a:t>@</a:t>
            </a:r>
            <a:r>
              <a:rPr lang="en-US" sz="2400" dirty="0" err="1"/>
              <a:t>WebServlet</a:t>
            </a:r>
            <a:r>
              <a:rPr lang="en-US" sz="2400" dirty="0"/>
              <a:t> annotation identifies the base pattern for the URI which causes a servlet to be invoked. </a:t>
            </a:r>
          </a:p>
          <a:p>
            <a:r>
              <a:rPr lang="en-US" sz="2400" dirty="0"/>
              <a:t>Servlet must extend the </a:t>
            </a:r>
            <a:r>
              <a:rPr lang="en-US" sz="2400" dirty="0" err="1"/>
              <a:t>HttpServlet</a:t>
            </a:r>
            <a:r>
              <a:rPr lang="en-US" sz="2400" dirty="0"/>
              <a:t> abstract class and override at least one method that implements a HTTP request.  </a:t>
            </a:r>
          </a:p>
          <a:p>
            <a:pPr lvl="1"/>
            <a:r>
              <a:rPr lang="en-US" sz="2400" dirty="0" err="1"/>
              <a:t>doGet</a:t>
            </a:r>
            <a:r>
              <a:rPr lang="en-US" sz="2400" dirty="0"/>
              <a:t>: HTTP GET requests</a:t>
            </a:r>
          </a:p>
          <a:p>
            <a:pPr lvl="1"/>
            <a:r>
              <a:rPr lang="en-US" sz="2400" dirty="0" err="1"/>
              <a:t>doPost</a:t>
            </a:r>
            <a:r>
              <a:rPr lang="en-US" sz="2400" dirty="0"/>
              <a:t>: HTTP POST requests</a:t>
            </a:r>
          </a:p>
          <a:p>
            <a:pPr lvl="1"/>
            <a:r>
              <a:rPr lang="en-US" sz="2400" dirty="0" err="1"/>
              <a:t>doPut</a:t>
            </a:r>
            <a:r>
              <a:rPr lang="en-US" sz="2400" dirty="0"/>
              <a:t>: HTTP PUT requests</a:t>
            </a:r>
          </a:p>
          <a:p>
            <a:pPr lvl="1"/>
            <a:r>
              <a:rPr lang="en-US" sz="2400" dirty="0" err="1"/>
              <a:t>doDelete</a:t>
            </a:r>
            <a:r>
              <a:rPr lang="en-US" sz="2400" dirty="0"/>
              <a:t>: for HTTP DELETE requests</a:t>
            </a:r>
          </a:p>
          <a:p>
            <a:endParaRPr lang="en-US" dirty="0"/>
          </a:p>
        </p:txBody>
      </p:sp>
    </p:spTree>
    <p:extLst>
      <p:ext uri="{BB962C8B-B14F-4D97-AF65-F5344CB8AC3E}">
        <p14:creationId xmlns:p14="http://schemas.microsoft.com/office/powerpoint/2010/main" val="2140927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7DBD-9683-B34E-974C-A25FD44F0151}"/>
              </a:ext>
            </a:extLst>
          </p:cNvPr>
          <p:cNvSpPr>
            <a:spLocks noGrp="1"/>
          </p:cNvSpPr>
          <p:nvPr>
            <p:ph type="title"/>
          </p:nvPr>
        </p:nvSpPr>
        <p:spPr/>
        <p:txBody>
          <a:bodyPr/>
          <a:lstStyle/>
          <a:p>
            <a:r>
              <a:rPr lang="en-US" dirty="0"/>
              <a:t>Java Servlets</a:t>
            </a:r>
          </a:p>
        </p:txBody>
      </p:sp>
      <p:sp>
        <p:nvSpPr>
          <p:cNvPr id="3" name="Content Placeholder 2">
            <a:extLst>
              <a:ext uri="{FF2B5EF4-FFF2-40B4-BE49-F238E27FC236}">
                <a16:creationId xmlns:a16="http://schemas.microsoft.com/office/drawing/2014/main" id="{2C866A3F-21E3-AC4E-85C6-0A35E2D05AA2}"/>
              </a:ext>
            </a:extLst>
          </p:cNvPr>
          <p:cNvSpPr>
            <a:spLocks noGrp="1"/>
          </p:cNvSpPr>
          <p:nvPr>
            <p:ph idx="1"/>
          </p:nvPr>
        </p:nvSpPr>
        <p:spPr>
          <a:xfrm>
            <a:off x="246527" y="992187"/>
            <a:ext cx="11667565" cy="5651034"/>
          </a:xfrm>
        </p:spPr>
        <p:txBody>
          <a:bodyPr>
            <a:normAutofit fontScale="32500" lnSpcReduction="20000"/>
          </a:bodyPr>
          <a:lstStyle/>
          <a:p>
            <a:pPr marL="0" indent="0">
              <a:buNone/>
            </a:pPr>
            <a:r>
              <a:rPr lang="en-US" dirty="0"/>
              <a:t>import </a:t>
            </a:r>
            <a:r>
              <a:rPr lang="en-US" dirty="0" err="1"/>
              <a:t>javax.servlet.http</a:t>
            </a:r>
            <a:r>
              <a:rPr lang="en-US" dirty="0"/>
              <a:t>.*;</a:t>
            </a:r>
          </a:p>
          <a:p>
            <a:pPr marL="0" indent="0">
              <a:buNone/>
            </a:pPr>
            <a:r>
              <a:rPr lang="en-US" dirty="0"/>
              <a:t>@</a:t>
            </a:r>
            <a:r>
              <a:rPr lang="en-US" dirty="0" err="1"/>
              <a:t>WebServlet</a:t>
            </a:r>
            <a:r>
              <a:rPr lang="en-US" dirty="0"/>
              <a:t>(</a:t>
            </a:r>
          </a:p>
          <a:p>
            <a:pPr marL="0" indent="0">
              <a:buNone/>
            </a:pPr>
            <a:r>
              <a:rPr lang="en-US" dirty="0"/>
              <a:t>    name = “</a:t>
            </a:r>
            <a:r>
              <a:rPr lang="en-US" dirty="0" err="1"/>
              <a:t>SkiersServlet</a:t>
            </a:r>
            <a:r>
              <a:rPr lang="en-US" dirty="0"/>
              <a:t>“,</a:t>
            </a:r>
          </a:p>
          <a:p>
            <a:pPr marL="0" indent="0">
              <a:buNone/>
            </a:pPr>
            <a:r>
              <a:rPr lang="en-US" dirty="0"/>
              <a:t>    </a:t>
            </a:r>
            <a:r>
              <a:rPr lang="en-US" dirty="0" err="1"/>
              <a:t>urlPatterns</a:t>
            </a:r>
            <a:r>
              <a:rPr lang="en-US" dirty="0"/>
              <a:t> = “/skiers”</a:t>
            </a:r>
          </a:p>
          <a:p>
            <a:pPr marL="0" indent="0">
              <a:buNone/>
            </a:pPr>
            <a:r>
              <a:rPr lang="en-US" dirty="0"/>
              <a:t>)</a:t>
            </a:r>
          </a:p>
          <a:p>
            <a:pPr marL="0" indent="0">
              <a:buNone/>
            </a:pPr>
            <a:r>
              <a:rPr lang="en-US" dirty="0"/>
              <a:t>public class </a:t>
            </a:r>
            <a:r>
              <a:rPr lang="en-US" dirty="0" err="1"/>
              <a:t>SkierServlet</a:t>
            </a:r>
            <a:r>
              <a:rPr lang="en-US" dirty="0"/>
              <a:t> extends </a:t>
            </a:r>
            <a:r>
              <a:rPr lang="en-US" dirty="0" err="1"/>
              <a:t>HttpServlet</a:t>
            </a:r>
            <a:r>
              <a:rPr lang="en-US" dirty="0"/>
              <a:t> (</a:t>
            </a:r>
          </a:p>
          <a:p>
            <a:pPr marL="0" indent="0">
              <a:buNone/>
            </a:pPr>
            <a:r>
              <a:rPr lang="en-US" dirty="0"/>
              <a:t>    protected void </a:t>
            </a:r>
            <a:r>
              <a:rPr lang="en-US" dirty="0" err="1"/>
              <a:t>doGet</a:t>
            </a:r>
            <a:r>
              <a:rPr lang="en-US" dirty="0"/>
              <a:t>(</a:t>
            </a:r>
            <a:r>
              <a:rPr lang="en-US" dirty="0" err="1"/>
              <a:t>HttpServletRequest</a:t>
            </a:r>
            <a:r>
              <a:rPr lang="en-US" dirty="0"/>
              <a:t> request, </a:t>
            </a:r>
            <a:r>
              <a:rPr lang="en-US" dirty="0" err="1"/>
              <a:t>HttpServletResponse</a:t>
            </a:r>
            <a:r>
              <a:rPr lang="en-US" dirty="0"/>
              <a:t> response) {</a:t>
            </a:r>
          </a:p>
          <a:p>
            <a:pPr marL="0" indent="0">
              <a:buNone/>
            </a:pPr>
            <a:r>
              <a:rPr lang="en-US" dirty="0"/>
              <a:t>        // handles requests to /skiers/{</a:t>
            </a:r>
            <a:r>
              <a:rPr lang="en-US" dirty="0" err="1"/>
              <a:t>skierID</a:t>
            </a:r>
            <a:r>
              <a:rPr lang="en-US" dirty="0"/>
              <a:t>}</a:t>
            </a:r>
          </a:p>
          <a:p>
            <a:pPr marL="0" indent="0">
              <a:buNone/>
            </a:pPr>
            <a:r>
              <a:rPr lang="en-US" dirty="0"/>
              <a:t>        try {</a:t>
            </a:r>
          </a:p>
          <a:p>
            <a:pPr marL="0" indent="0">
              <a:buNone/>
            </a:pPr>
            <a:r>
              <a:rPr lang="en-US" dirty="0"/>
              <a:t>            // extract </a:t>
            </a:r>
            <a:r>
              <a:rPr lang="en-US" dirty="0" err="1"/>
              <a:t>skierID</a:t>
            </a:r>
            <a:r>
              <a:rPr lang="en-US" dirty="0"/>
              <a:t> from the request URI (not shown for brevity)</a:t>
            </a:r>
          </a:p>
          <a:p>
            <a:pPr marL="0" indent="0">
              <a:buNone/>
            </a:pPr>
            <a:r>
              <a:rPr lang="en-US" dirty="0"/>
              <a:t>            String </a:t>
            </a:r>
            <a:r>
              <a:rPr lang="en-US" dirty="0" err="1"/>
              <a:t>skierID</a:t>
            </a:r>
            <a:r>
              <a:rPr lang="en-US" dirty="0"/>
              <a:t>  = </a:t>
            </a:r>
            <a:r>
              <a:rPr lang="en-US" dirty="0" err="1"/>
              <a:t>getSkierIDFromRequest</a:t>
            </a:r>
            <a:r>
              <a:rPr lang="en-US" dirty="0"/>
              <a:t>(request);</a:t>
            </a:r>
          </a:p>
          <a:p>
            <a:pPr marL="0" indent="0">
              <a:buNone/>
            </a:pPr>
            <a:r>
              <a:rPr lang="en-US" dirty="0"/>
              <a:t>            if(</a:t>
            </a:r>
            <a:r>
              <a:rPr lang="en-US" dirty="0" err="1"/>
              <a:t>skierID</a:t>
            </a:r>
            <a:r>
              <a:rPr lang="en-US" dirty="0"/>
              <a:t> == null) {</a:t>
            </a:r>
          </a:p>
          <a:p>
            <a:pPr marL="0" indent="0">
              <a:buNone/>
            </a:pPr>
            <a:r>
              <a:rPr lang="en-US" dirty="0"/>
              <a:t>                // request was poorly formatted, return error code</a:t>
            </a:r>
          </a:p>
          <a:p>
            <a:pPr marL="0" indent="0">
              <a:buNone/>
            </a:pPr>
            <a:r>
              <a:rPr lang="en-US" dirty="0"/>
              <a:t>                </a:t>
            </a:r>
            <a:r>
              <a:rPr lang="en-US" dirty="0" err="1"/>
              <a:t>response.setStatus</a:t>
            </a:r>
            <a:r>
              <a:rPr lang="en-US" dirty="0"/>
              <a:t>(</a:t>
            </a:r>
            <a:r>
              <a:rPr lang="en-US" dirty="0" err="1"/>
              <a:t>HttpServletResponse.SC_BAD_REQUEST</a:t>
            </a:r>
            <a:r>
              <a:rPr lang="en-US" dirty="0"/>
              <a:t>);    }</a:t>
            </a:r>
          </a:p>
          <a:p>
            <a:pPr marL="0" indent="0">
              <a:buNone/>
            </a:pPr>
            <a:r>
              <a:rPr lang="en-US" dirty="0"/>
              <a:t>            else {</a:t>
            </a:r>
          </a:p>
          <a:p>
            <a:pPr marL="0" indent="0">
              <a:buNone/>
            </a:pPr>
            <a:r>
              <a:rPr lang="en-US" dirty="0"/>
              <a:t>                // read the skier profile from the database</a:t>
            </a:r>
          </a:p>
          <a:p>
            <a:pPr marL="0" indent="0">
              <a:buNone/>
            </a:pPr>
            <a:r>
              <a:rPr lang="en-US" dirty="0"/>
              <a:t>                Profile profile = </a:t>
            </a:r>
            <a:r>
              <a:rPr lang="en-US" dirty="0" err="1"/>
              <a:t>GetSkierProfile</a:t>
            </a:r>
            <a:r>
              <a:rPr lang="en-US" dirty="0"/>
              <a:t> (</a:t>
            </a:r>
            <a:r>
              <a:rPr lang="en-US" dirty="0" err="1"/>
              <a:t>skierID</a:t>
            </a:r>
            <a:r>
              <a:rPr lang="en-US" dirty="0"/>
              <a:t>);</a:t>
            </a:r>
          </a:p>
          <a:p>
            <a:pPr marL="0" indent="0">
              <a:buNone/>
            </a:pPr>
            <a:r>
              <a:rPr lang="en-US" dirty="0"/>
              <a:t>                // add skier profile as JSON to HTTP response and return 200</a:t>
            </a:r>
          </a:p>
          <a:p>
            <a:pPr marL="0" indent="0">
              <a:buNone/>
            </a:pPr>
            <a:r>
              <a:rPr lang="en-US" dirty="0"/>
              <a:t>                </a:t>
            </a:r>
            <a:r>
              <a:rPr lang="en-US" dirty="0" err="1"/>
              <a:t>response.setContentType</a:t>
            </a:r>
            <a:r>
              <a:rPr lang="en-US" dirty="0"/>
              <a:t>("application/json");</a:t>
            </a:r>
          </a:p>
          <a:p>
            <a:pPr marL="0" indent="0">
              <a:buNone/>
            </a:pPr>
            <a:r>
              <a:rPr lang="en-US" dirty="0"/>
              <a:t>                </a:t>
            </a:r>
            <a:r>
              <a:rPr lang="en-US" dirty="0" err="1"/>
              <a:t>response.getWriter</a:t>
            </a:r>
            <a:r>
              <a:rPr lang="en-US" dirty="0"/>
              <a:t>().write(</a:t>
            </a:r>
            <a:r>
              <a:rPr lang="en-US" dirty="0" err="1"/>
              <a:t>gson.toJson</a:t>
            </a:r>
            <a:r>
              <a:rPr lang="en-US" dirty="0"/>
              <a:t>(Profile);</a:t>
            </a:r>
          </a:p>
          <a:p>
            <a:pPr marL="0" indent="0">
              <a:buNone/>
            </a:pPr>
            <a:r>
              <a:rPr lang="en-US" dirty="0"/>
              <a:t>                </a:t>
            </a:r>
            <a:r>
              <a:rPr lang="en-US" dirty="0" err="1"/>
              <a:t>response.setStatus</a:t>
            </a:r>
            <a:r>
              <a:rPr lang="en-US" dirty="0"/>
              <a:t>(</a:t>
            </a:r>
            <a:r>
              <a:rPr lang="en-US" dirty="0" err="1"/>
              <a:t>HttpServletResponse.SC_OK</a:t>
            </a:r>
            <a:r>
              <a:rPr lang="en-US" dirty="0"/>
              <a:t>);</a:t>
            </a:r>
          </a:p>
          <a:p>
            <a:pPr marL="0" indent="0">
              <a:buNone/>
            </a:pPr>
            <a:r>
              <a:rPr lang="en-US" dirty="0"/>
              <a:t>            } catch(Exception ex) {</a:t>
            </a:r>
          </a:p>
          <a:p>
            <a:pPr marL="0" indent="0">
              <a:buNone/>
            </a:pPr>
            <a:r>
              <a:rPr lang="en-US" dirty="0"/>
              <a:t>                </a:t>
            </a:r>
            <a:r>
              <a:rPr lang="en-US" dirty="0" err="1"/>
              <a:t>response.setStatus</a:t>
            </a:r>
            <a:r>
              <a:rPr lang="en-US" dirty="0"/>
              <a:t>(</a:t>
            </a:r>
            <a:r>
              <a:rPr lang="en-US" dirty="0" err="1"/>
              <a:t>HttpServletResponse.SC_INTERNAL_SERVER_ERROR</a:t>
            </a:r>
            <a:r>
              <a:rPr lang="en-US" dirty="0"/>
              <a:t>);</a:t>
            </a:r>
          </a:p>
          <a:p>
            <a:pPr marL="0" indent="0">
              <a:buNone/>
            </a:pPr>
            <a:r>
              <a:rPr lang="en-US" dirty="0"/>
              <a:t>            }}}}</a:t>
            </a:r>
          </a:p>
        </p:txBody>
      </p:sp>
    </p:spTree>
    <p:extLst>
      <p:ext uri="{BB962C8B-B14F-4D97-AF65-F5344CB8AC3E}">
        <p14:creationId xmlns:p14="http://schemas.microsoft.com/office/powerpoint/2010/main" val="3303068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BED87-FA20-7744-B4C2-0236CEEB8AAF}"/>
              </a:ext>
            </a:extLst>
          </p:cNvPr>
          <p:cNvSpPr>
            <a:spLocks noGrp="1"/>
          </p:cNvSpPr>
          <p:nvPr>
            <p:ph type="title"/>
          </p:nvPr>
        </p:nvSpPr>
        <p:spPr/>
        <p:txBody>
          <a:bodyPr/>
          <a:lstStyle/>
          <a:p>
            <a:r>
              <a:rPr lang="en-US" dirty="0"/>
              <a:t>State Management</a:t>
            </a:r>
          </a:p>
        </p:txBody>
      </p:sp>
      <p:sp>
        <p:nvSpPr>
          <p:cNvPr id="3" name="Content Placeholder 2">
            <a:extLst>
              <a:ext uri="{FF2B5EF4-FFF2-40B4-BE49-F238E27FC236}">
                <a16:creationId xmlns:a16="http://schemas.microsoft.com/office/drawing/2014/main" id="{394252CC-69BF-154E-8BC3-63C65981D5B4}"/>
              </a:ext>
            </a:extLst>
          </p:cNvPr>
          <p:cNvSpPr>
            <a:spLocks noGrp="1"/>
          </p:cNvSpPr>
          <p:nvPr>
            <p:ph idx="1"/>
          </p:nvPr>
        </p:nvSpPr>
        <p:spPr/>
        <p:txBody>
          <a:bodyPr>
            <a:normAutofit fontScale="92500"/>
          </a:bodyPr>
          <a:lstStyle/>
          <a:p>
            <a:r>
              <a:rPr lang="en-US" dirty="0"/>
              <a:t>Conversational State</a:t>
            </a:r>
          </a:p>
          <a:p>
            <a:pPr lvl="1"/>
            <a:r>
              <a:rPr lang="en-US" sz="2400" dirty="0"/>
              <a:t>Service implementations that need to scale should avoid storing </a:t>
            </a:r>
            <a:r>
              <a:rPr lang="en-US" sz="2400" b="1" i="1" dirty="0"/>
              <a:t>conversational state</a:t>
            </a:r>
            <a:r>
              <a:rPr lang="en-US" sz="2400" dirty="0"/>
              <a:t>. </a:t>
            </a:r>
          </a:p>
          <a:p>
            <a:pPr lvl="2"/>
            <a:r>
              <a:rPr lang="en-US" dirty="0"/>
              <a:t>any information that is retained between requests such that the subsequent request can assume the service has retained state about the interactions</a:t>
            </a:r>
          </a:p>
          <a:p>
            <a:pPr lvl="2"/>
            <a:r>
              <a:rPr lang="en-US" dirty="0"/>
              <a:t>GET /</a:t>
            </a:r>
            <a:r>
              <a:rPr lang="en-US" dirty="0" err="1"/>
              <a:t>skico.com</a:t>
            </a:r>
            <a:r>
              <a:rPr lang="en-US" dirty="0"/>
              <a:t>/skiers/768934</a:t>
            </a:r>
          </a:p>
          <a:p>
            <a:pPr lvl="2"/>
            <a:r>
              <a:rPr lang="en-US" dirty="0"/>
              <a:t>PUT /</a:t>
            </a:r>
            <a:r>
              <a:rPr lang="en-US" dirty="0" err="1"/>
              <a:t>skico.com</a:t>
            </a:r>
            <a:r>
              <a:rPr lang="en-US" dirty="0"/>
              <a:t>/skiers/</a:t>
            </a:r>
            <a:r>
              <a:rPr lang="en-US" dirty="0" err="1"/>
              <a:t>phoneno</a:t>
            </a:r>
            <a:r>
              <a:rPr lang="en-US" dirty="0"/>
              <a:t>/4123131169</a:t>
            </a:r>
          </a:p>
          <a:p>
            <a:pPr lvl="1"/>
            <a:r>
              <a:rPr lang="en-US" sz="2400" dirty="0"/>
              <a:t>When the service receives the initial GET request:</a:t>
            </a:r>
          </a:p>
          <a:p>
            <a:pPr lvl="2"/>
            <a:r>
              <a:rPr lang="en-US" dirty="0"/>
              <a:t>creates a session state object that uniquely identifies the client connection. </a:t>
            </a:r>
          </a:p>
          <a:p>
            <a:pPr lvl="2"/>
            <a:r>
              <a:rPr lang="en-US" dirty="0"/>
              <a:t>session state object stores conversational state – in our example this would be </a:t>
            </a:r>
            <a:r>
              <a:rPr lang="en-US" dirty="0" err="1"/>
              <a:t>skierID</a:t>
            </a:r>
            <a:r>
              <a:rPr lang="en-US" dirty="0"/>
              <a:t>. </a:t>
            </a:r>
          </a:p>
          <a:p>
            <a:pPr lvl="2"/>
            <a:r>
              <a:rPr lang="en-US" dirty="0"/>
              <a:t>When PUT request arrives it uses the session state object to look up the </a:t>
            </a:r>
            <a:r>
              <a:rPr lang="en-US" dirty="0" err="1"/>
              <a:t>skierID</a:t>
            </a:r>
            <a:r>
              <a:rPr lang="en-US" dirty="0"/>
              <a:t> </a:t>
            </a:r>
          </a:p>
          <a:p>
            <a:pPr lvl="1"/>
            <a:r>
              <a:rPr lang="en-US" sz="2400" dirty="0"/>
              <a:t>Services that maintain conversational state are known as stateful services. </a:t>
            </a:r>
          </a:p>
          <a:p>
            <a:pPr lvl="2"/>
            <a:r>
              <a:rPr lang="en-US" dirty="0"/>
              <a:t>JEE servlets support the </a:t>
            </a:r>
            <a:r>
              <a:rPr lang="en-US" dirty="0" err="1"/>
              <a:t>HttpSession</a:t>
            </a:r>
            <a:r>
              <a:rPr lang="en-US" dirty="0"/>
              <a:t> object, </a:t>
            </a:r>
          </a:p>
          <a:p>
            <a:pPr lvl="2"/>
            <a:r>
              <a:rPr lang="en-US" dirty="0"/>
              <a:t>Session object in ASP.NET.</a:t>
            </a:r>
          </a:p>
          <a:p>
            <a:pPr lvl="1"/>
            <a:endParaRPr lang="en-US" dirty="0"/>
          </a:p>
        </p:txBody>
      </p:sp>
    </p:spTree>
    <p:extLst>
      <p:ext uri="{BB962C8B-B14F-4D97-AF65-F5344CB8AC3E}">
        <p14:creationId xmlns:p14="http://schemas.microsoft.com/office/powerpoint/2010/main" val="1314131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C57F1-4103-FA4D-A0F5-10B29AA52A22}"/>
              </a:ext>
            </a:extLst>
          </p:cNvPr>
          <p:cNvSpPr>
            <a:spLocks noGrp="1"/>
          </p:cNvSpPr>
          <p:nvPr>
            <p:ph type="title"/>
          </p:nvPr>
        </p:nvSpPr>
        <p:spPr/>
        <p:txBody>
          <a:bodyPr/>
          <a:lstStyle/>
          <a:p>
            <a:r>
              <a:rPr lang="en-US" dirty="0"/>
              <a:t>Stateful Services</a:t>
            </a:r>
          </a:p>
        </p:txBody>
      </p:sp>
      <p:sp>
        <p:nvSpPr>
          <p:cNvPr id="3" name="Content Placeholder 2">
            <a:extLst>
              <a:ext uri="{FF2B5EF4-FFF2-40B4-BE49-F238E27FC236}">
                <a16:creationId xmlns:a16="http://schemas.microsoft.com/office/drawing/2014/main" id="{C09F4CB5-FD9B-5F45-8FA3-25C26AE6B65B}"/>
              </a:ext>
            </a:extLst>
          </p:cNvPr>
          <p:cNvSpPr>
            <a:spLocks noGrp="1"/>
          </p:cNvSpPr>
          <p:nvPr>
            <p:ph idx="1"/>
          </p:nvPr>
        </p:nvSpPr>
        <p:spPr>
          <a:xfrm>
            <a:off x="246526" y="1349829"/>
            <a:ext cx="6951663" cy="4873625"/>
          </a:xfrm>
        </p:spPr>
        <p:txBody>
          <a:bodyPr/>
          <a:lstStyle/>
          <a:p>
            <a:r>
              <a:rPr lang="en-US" sz="2100" dirty="0"/>
              <a:t>Problems with state management:</a:t>
            </a:r>
          </a:p>
          <a:p>
            <a:pPr lvl="1"/>
            <a:r>
              <a:rPr lang="en-US" sz="2100" dirty="0"/>
              <a:t>session state uses available server memory </a:t>
            </a:r>
          </a:p>
          <a:p>
            <a:pPr lvl="1"/>
            <a:r>
              <a:rPr lang="en-US" sz="2100" dirty="0"/>
              <a:t>how long to keep session state available?</a:t>
            </a:r>
          </a:p>
          <a:p>
            <a:endParaRPr lang="en-US" dirty="0"/>
          </a:p>
        </p:txBody>
      </p:sp>
      <p:pic>
        <p:nvPicPr>
          <p:cNvPr id="4" name="Picture 3">
            <a:extLst>
              <a:ext uri="{FF2B5EF4-FFF2-40B4-BE49-F238E27FC236}">
                <a16:creationId xmlns:a16="http://schemas.microsoft.com/office/drawing/2014/main" id="{6719C875-57F9-824D-8227-40363A2BD3AC}"/>
              </a:ext>
            </a:extLst>
          </p:cNvPr>
          <p:cNvPicPr>
            <a:picLocks noChangeAspect="1"/>
          </p:cNvPicPr>
          <p:nvPr/>
        </p:nvPicPr>
        <p:blipFill>
          <a:blip r:embed="rId3"/>
          <a:stretch>
            <a:fillRect/>
          </a:stretch>
        </p:blipFill>
        <p:spPr>
          <a:xfrm>
            <a:off x="7198189" y="919281"/>
            <a:ext cx="3737299" cy="2509719"/>
          </a:xfrm>
          <a:prstGeom prst="rect">
            <a:avLst/>
          </a:prstGeom>
        </p:spPr>
      </p:pic>
    </p:spTree>
    <p:extLst>
      <p:ext uri="{BB962C8B-B14F-4D97-AF65-F5344CB8AC3E}">
        <p14:creationId xmlns:p14="http://schemas.microsoft.com/office/powerpoint/2010/main" val="3692289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D2FE5-6A7F-E646-BADF-09F232B9FB9E}"/>
              </a:ext>
            </a:extLst>
          </p:cNvPr>
          <p:cNvSpPr>
            <a:spLocks noGrp="1"/>
          </p:cNvSpPr>
          <p:nvPr>
            <p:ph type="title"/>
          </p:nvPr>
        </p:nvSpPr>
        <p:spPr/>
        <p:txBody>
          <a:bodyPr/>
          <a:lstStyle/>
          <a:p>
            <a:r>
              <a:rPr lang="en-US" dirty="0"/>
              <a:t>Stateless Services</a:t>
            </a:r>
          </a:p>
        </p:txBody>
      </p:sp>
      <p:sp>
        <p:nvSpPr>
          <p:cNvPr id="3" name="Content Placeholder 2">
            <a:extLst>
              <a:ext uri="{FF2B5EF4-FFF2-40B4-BE49-F238E27FC236}">
                <a16:creationId xmlns:a16="http://schemas.microsoft.com/office/drawing/2014/main" id="{1F8B021F-6E47-4345-9B8E-959612C58FC4}"/>
              </a:ext>
            </a:extLst>
          </p:cNvPr>
          <p:cNvSpPr>
            <a:spLocks noGrp="1"/>
          </p:cNvSpPr>
          <p:nvPr>
            <p:ph idx="1"/>
          </p:nvPr>
        </p:nvSpPr>
        <p:spPr/>
        <p:txBody>
          <a:bodyPr/>
          <a:lstStyle/>
          <a:p>
            <a:r>
              <a:rPr lang="en-US" sz="2100" dirty="0"/>
              <a:t>Stateless services do not store conversational state </a:t>
            </a:r>
          </a:p>
          <a:p>
            <a:r>
              <a:rPr lang="en-US" sz="2100" dirty="0"/>
              <a:t>Each request is standalone and can be processed individually. </a:t>
            </a:r>
          </a:p>
          <a:p>
            <a:r>
              <a:rPr lang="en-US" sz="2100" dirty="0"/>
              <a:t>Requires client to provide all the necessary information for the server to process the request and provide a response.</a:t>
            </a:r>
          </a:p>
          <a:p>
            <a:pPr lvl="1"/>
            <a:r>
              <a:rPr lang="en-US" sz="2100" dirty="0"/>
              <a:t>PUT /</a:t>
            </a:r>
            <a:r>
              <a:rPr lang="en-US" sz="2100" dirty="0" err="1"/>
              <a:t>skico.com</a:t>
            </a:r>
            <a:r>
              <a:rPr lang="en-US" sz="2100" dirty="0"/>
              <a:t>/skiers/768934/</a:t>
            </a:r>
            <a:r>
              <a:rPr lang="en-US" sz="2100" dirty="0" err="1"/>
              <a:t>phoneno</a:t>
            </a:r>
            <a:r>
              <a:rPr lang="en-US" sz="2100" dirty="0"/>
              <a:t>/4123131169</a:t>
            </a:r>
          </a:p>
          <a:p>
            <a:endParaRPr lang="en-US" dirty="0"/>
          </a:p>
        </p:txBody>
      </p:sp>
      <p:pic>
        <p:nvPicPr>
          <p:cNvPr id="5" name="Picture 4">
            <a:extLst>
              <a:ext uri="{FF2B5EF4-FFF2-40B4-BE49-F238E27FC236}">
                <a16:creationId xmlns:a16="http://schemas.microsoft.com/office/drawing/2014/main" id="{9E0F5307-5125-9540-BC9D-69EA624DB7AE}"/>
              </a:ext>
            </a:extLst>
          </p:cNvPr>
          <p:cNvPicPr>
            <a:picLocks noChangeAspect="1"/>
          </p:cNvPicPr>
          <p:nvPr/>
        </p:nvPicPr>
        <p:blipFill>
          <a:blip r:embed="rId3"/>
          <a:stretch>
            <a:fillRect/>
          </a:stretch>
        </p:blipFill>
        <p:spPr>
          <a:xfrm>
            <a:off x="3191822" y="3348318"/>
            <a:ext cx="5808355" cy="2875136"/>
          </a:xfrm>
          <a:prstGeom prst="rect">
            <a:avLst/>
          </a:prstGeom>
        </p:spPr>
      </p:pic>
    </p:spTree>
    <p:extLst>
      <p:ext uri="{BB962C8B-B14F-4D97-AF65-F5344CB8AC3E}">
        <p14:creationId xmlns:p14="http://schemas.microsoft.com/office/powerpoint/2010/main" val="935681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E3E08-4108-CD44-89DE-3C86CCC78F8A}"/>
              </a:ext>
            </a:extLst>
          </p:cNvPr>
          <p:cNvSpPr>
            <a:spLocks noGrp="1"/>
          </p:cNvSpPr>
          <p:nvPr>
            <p:ph type="title"/>
          </p:nvPr>
        </p:nvSpPr>
        <p:spPr/>
        <p:txBody>
          <a:bodyPr/>
          <a:lstStyle/>
          <a:p>
            <a:r>
              <a:rPr lang="en-US" dirty="0"/>
              <a:t>Application Servers</a:t>
            </a:r>
          </a:p>
        </p:txBody>
      </p:sp>
      <p:sp>
        <p:nvSpPr>
          <p:cNvPr id="3" name="Content Placeholder 2">
            <a:extLst>
              <a:ext uri="{FF2B5EF4-FFF2-40B4-BE49-F238E27FC236}">
                <a16:creationId xmlns:a16="http://schemas.microsoft.com/office/drawing/2014/main" id="{C43849F9-7067-5742-BD52-55047CE08C4B}"/>
              </a:ext>
            </a:extLst>
          </p:cNvPr>
          <p:cNvSpPr>
            <a:spLocks noGrp="1"/>
          </p:cNvSpPr>
          <p:nvPr>
            <p:ph idx="1"/>
          </p:nvPr>
        </p:nvSpPr>
        <p:spPr>
          <a:xfrm>
            <a:off x="246527" y="1349829"/>
            <a:ext cx="4364594" cy="4873625"/>
          </a:xfrm>
        </p:spPr>
        <p:txBody>
          <a:bodyPr/>
          <a:lstStyle/>
          <a:p>
            <a:r>
              <a:rPr lang="en-US" sz="2100" dirty="0"/>
              <a:t>Heart of a scalable application</a:t>
            </a:r>
          </a:p>
          <a:p>
            <a:r>
              <a:rPr lang="en-US" sz="2100" dirty="0"/>
              <a:t>Host the business services that comprise an application. </a:t>
            </a:r>
          </a:p>
          <a:p>
            <a:r>
              <a:rPr lang="en-US" sz="2100" dirty="0"/>
              <a:t>Technological landscape of application servers is broad, </a:t>
            </a:r>
            <a:r>
              <a:rPr lang="en-US" sz="2100" dirty="0" err="1"/>
              <a:t>e.g</a:t>
            </a:r>
            <a:r>
              <a:rPr lang="en-US" sz="2100" dirty="0"/>
              <a:t>:</a:t>
            </a:r>
          </a:p>
          <a:p>
            <a:pPr lvl="1"/>
            <a:r>
              <a:rPr lang="en-US" sz="2100" dirty="0"/>
              <a:t>Java Enterprise Edition (JEE) </a:t>
            </a:r>
          </a:p>
          <a:p>
            <a:pPr lvl="1"/>
            <a:r>
              <a:rPr lang="en-US" sz="2100" dirty="0" err="1"/>
              <a:t>Express.js</a:t>
            </a:r>
            <a:r>
              <a:rPr lang="en-US" sz="2100" dirty="0"/>
              <a:t>  server supports Node</a:t>
            </a:r>
          </a:p>
          <a:p>
            <a:pPr lvl="1"/>
            <a:r>
              <a:rPr lang="en-US" sz="2100" dirty="0"/>
              <a:t>Flask supports Python</a:t>
            </a:r>
          </a:p>
          <a:p>
            <a:pPr lvl="1"/>
            <a:r>
              <a:rPr lang="en-US" sz="2100" dirty="0" err="1"/>
              <a:t>GoLang</a:t>
            </a:r>
            <a:r>
              <a:rPr lang="en-US" sz="2100" dirty="0"/>
              <a:t> a server can be created by incorporating the net/http package. </a:t>
            </a:r>
          </a:p>
          <a:p>
            <a:pPr lvl="1"/>
            <a:r>
              <a:rPr lang="en-US" sz="2100" dirty="0"/>
              <a:t>Apache Tomcat server</a:t>
            </a:r>
            <a:endParaRPr lang="en-US" dirty="0"/>
          </a:p>
        </p:txBody>
      </p:sp>
      <p:pic>
        <p:nvPicPr>
          <p:cNvPr id="4" name="Picture 3">
            <a:extLst>
              <a:ext uri="{FF2B5EF4-FFF2-40B4-BE49-F238E27FC236}">
                <a16:creationId xmlns:a16="http://schemas.microsoft.com/office/drawing/2014/main" id="{A9EF289E-2E7C-8A4A-BBD4-307ECBFF2911}"/>
              </a:ext>
            </a:extLst>
          </p:cNvPr>
          <p:cNvPicPr>
            <a:picLocks noChangeAspect="1"/>
          </p:cNvPicPr>
          <p:nvPr/>
        </p:nvPicPr>
        <p:blipFill rotWithShape="1">
          <a:blip r:embed="rId3"/>
          <a:srcRect r="15489" b="2"/>
          <a:stretch/>
        </p:blipFill>
        <p:spPr>
          <a:xfrm>
            <a:off x="4611120" y="1894114"/>
            <a:ext cx="7417342" cy="3949494"/>
          </a:xfrm>
          <a:prstGeom prst="rect">
            <a:avLst/>
          </a:prstGeom>
        </p:spPr>
      </p:pic>
      <p:sp>
        <p:nvSpPr>
          <p:cNvPr id="5" name="TextBox 4">
            <a:extLst>
              <a:ext uri="{FF2B5EF4-FFF2-40B4-BE49-F238E27FC236}">
                <a16:creationId xmlns:a16="http://schemas.microsoft.com/office/drawing/2014/main" id="{4D21ECE6-7C32-EC4E-A9A4-42A24557F10C}"/>
              </a:ext>
            </a:extLst>
          </p:cNvPr>
          <p:cNvSpPr txBox="1"/>
          <p:nvPr/>
        </p:nvSpPr>
        <p:spPr>
          <a:xfrm>
            <a:off x="7465166" y="6018561"/>
            <a:ext cx="1709250" cy="369332"/>
          </a:xfrm>
          <a:prstGeom prst="rect">
            <a:avLst/>
          </a:prstGeom>
          <a:noFill/>
        </p:spPr>
        <p:txBody>
          <a:bodyPr wrap="none" rtlCol="0">
            <a:spAutoFit/>
          </a:bodyPr>
          <a:lstStyle/>
          <a:p>
            <a:r>
              <a:rPr lang="en-US" dirty="0"/>
              <a:t>Tomcat Example</a:t>
            </a:r>
          </a:p>
        </p:txBody>
      </p:sp>
    </p:spTree>
    <p:extLst>
      <p:ext uri="{BB962C8B-B14F-4D97-AF65-F5344CB8AC3E}">
        <p14:creationId xmlns:p14="http://schemas.microsoft.com/office/powerpoint/2010/main" val="514778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AED87-038E-7C49-85A5-B13561EDF8C4}"/>
              </a:ext>
            </a:extLst>
          </p:cNvPr>
          <p:cNvSpPr>
            <a:spLocks noGrp="1"/>
          </p:cNvSpPr>
          <p:nvPr>
            <p:ph type="title"/>
          </p:nvPr>
        </p:nvSpPr>
        <p:spPr/>
        <p:txBody>
          <a:bodyPr/>
          <a:lstStyle/>
          <a:p>
            <a:r>
              <a:rPr lang="en-US" dirty="0"/>
              <a:t>Application Servers</a:t>
            </a:r>
          </a:p>
        </p:txBody>
      </p:sp>
      <p:sp>
        <p:nvSpPr>
          <p:cNvPr id="3" name="Content Placeholder 2">
            <a:extLst>
              <a:ext uri="{FF2B5EF4-FFF2-40B4-BE49-F238E27FC236}">
                <a16:creationId xmlns:a16="http://schemas.microsoft.com/office/drawing/2014/main" id="{76A9B220-1581-034D-AD78-D651574B7458}"/>
              </a:ext>
            </a:extLst>
          </p:cNvPr>
          <p:cNvSpPr>
            <a:spLocks noGrp="1"/>
          </p:cNvSpPr>
          <p:nvPr>
            <p:ph idx="1"/>
          </p:nvPr>
        </p:nvSpPr>
        <p:spPr/>
        <p:txBody>
          <a:bodyPr/>
          <a:lstStyle/>
          <a:p>
            <a:r>
              <a:rPr lang="en-US" dirty="0"/>
              <a:t>Apache Tomcat</a:t>
            </a:r>
          </a:p>
          <a:p>
            <a:pPr lvl="1"/>
            <a:r>
              <a:rPr lang="en-US" sz="2400" dirty="0"/>
              <a:t>Highly configurable to different handle different workloads. </a:t>
            </a:r>
          </a:p>
          <a:p>
            <a:pPr lvl="1"/>
            <a:r>
              <a:rPr lang="en-US" sz="2400" dirty="0"/>
              <a:t>Request latency governed by:</a:t>
            </a:r>
          </a:p>
          <a:p>
            <a:pPr lvl="2"/>
            <a:r>
              <a:rPr lang="en-US" dirty="0"/>
              <a:t>the request processing time in the servlet </a:t>
            </a:r>
          </a:p>
          <a:p>
            <a:pPr lvl="2"/>
            <a:r>
              <a:rPr lang="en-US" dirty="0"/>
              <a:t>the time spent waiting in queues for threads and DB connections</a:t>
            </a:r>
          </a:p>
          <a:p>
            <a:pPr lvl="1"/>
            <a:r>
              <a:rPr lang="en-US" sz="2400" dirty="0"/>
              <a:t>In a heavily loaded server</a:t>
            </a:r>
          </a:p>
          <a:p>
            <a:pPr lvl="2"/>
            <a:r>
              <a:rPr lang="en-US" dirty="0"/>
              <a:t>Context switching may start to degrade performance.</a:t>
            </a:r>
          </a:p>
          <a:p>
            <a:pPr lvl="2"/>
            <a:r>
              <a:rPr lang="en-US" dirty="0"/>
              <a:t>Available memory may be become limited. </a:t>
            </a:r>
          </a:p>
          <a:p>
            <a:pPr lvl="2"/>
            <a:r>
              <a:rPr lang="en-US" dirty="0"/>
              <a:t>Queues grow as requests wait for resources. </a:t>
            </a:r>
          </a:p>
          <a:p>
            <a:pPr lvl="1"/>
            <a:r>
              <a:rPr lang="en-US" sz="2400" dirty="0"/>
              <a:t>Eventually new TCP/IP connections will be refused, </a:t>
            </a:r>
          </a:p>
          <a:p>
            <a:pPr lvl="1"/>
            <a:r>
              <a:rPr lang="en-US" sz="2400" dirty="0"/>
              <a:t>Overloaded server will run out of resources and crash. </a:t>
            </a:r>
          </a:p>
          <a:p>
            <a:endParaRPr lang="en-US" dirty="0"/>
          </a:p>
        </p:txBody>
      </p:sp>
    </p:spTree>
    <p:extLst>
      <p:ext uri="{BB962C8B-B14F-4D97-AF65-F5344CB8AC3E}">
        <p14:creationId xmlns:p14="http://schemas.microsoft.com/office/powerpoint/2010/main" val="1669927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A63BB-9558-4B49-85FC-60F98A1D234C}"/>
              </a:ext>
            </a:extLst>
          </p:cNvPr>
          <p:cNvSpPr>
            <a:spLocks noGrp="1"/>
          </p:cNvSpPr>
          <p:nvPr>
            <p:ph type="title"/>
          </p:nvPr>
        </p:nvSpPr>
        <p:spPr/>
        <p:txBody>
          <a:bodyPr/>
          <a:lstStyle/>
          <a:p>
            <a:r>
              <a:rPr lang="en-US" dirty="0"/>
              <a:t>Application Servers</a:t>
            </a:r>
          </a:p>
        </p:txBody>
      </p:sp>
      <p:sp>
        <p:nvSpPr>
          <p:cNvPr id="3" name="Content Placeholder 2">
            <a:extLst>
              <a:ext uri="{FF2B5EF4-FFF2-40B4-BE49-F238E27FC236}">
                <a16:creationId xmlns:a16="http://schemas.microsoft.com/office/drawing/2014/main" id="{BD64AB23-8C8C-954A-8C0A-E28B72D88655}"/>
              </a:ext>
            </a:extLst>
          </p:cNvPr>
          <p:cNvSpPr>
            <a:spLocks noGrp="1"/>
          </p:cNvSpPr>
          <p:nvPr>
            <p:ph idx="1"/>
          </p:nvPr>
        </p:nvSpPr>
        <p:spPr/>
        <p:txBody>
          <a:bodyPr/>
          <a:lstStyle/>
          <a:p>
            <a:r>
              <a:rPr lang="en-US" dirty="0"/>
              <a:t>Performance Tuning</a:t>
            </a:r>
          </a:p>
          <a:p>
            <a:pPr lvl="1"/>
            <a:r>
              <a:rPr lang="en-US" sz="2400" dirty="0"/>
              <a:t>Tuning configuration parameters is important</a:t>
            </a:r>
          </a:p>
          <a:p>
            <a:pPr lvl="2"/>
            <a:r>
              <a:rPr lang="en-US" dirty="0"/>
              <a:t>If CPU utilization consistently exceeds the 70-80% range = overload signal </a:t>
            </a:r>
          </a:p>
          <a:p>
            <a:pPr lvl="2"/>
            <a:r>
              <a:rPr lang="en-US" dirty="0"/>
              <a:t>Similar insights exist for memory usage</a:t>
            </a:r>
          </a:p>
          <a:p>
            <a:pPr lvl="1"/>
            <a:r>
              <a:rPr lang="en-US" sz="2400" dirty="0"/>
              <a:t>Once any resource gets close to full utilization, systems tend to exhibit less predictable performance</a:t>
            </a:r>
          </a:p>
          <a:p>
            <a:pPr lvl="1"/>
            <a:endParaRPr lang="en-US" dirty="0"/>
          </a:p>
        </p:txBody>
      </p:sp>
    </p:spTree>
    <p:extLst>
      <p:ext uri="{BB962C8B-B14F-4D97-AF65-F5344CB8AC3E}">
        <p14:creationId xmlns:p14="http://schemas.microsoft.com/office/powerpoint/2010/main" val="100790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A93ED-1E96-DE4D-8BD1-F66FC6A19FEF}"/>
              </a:ext>
            </a:extLst>
          </p:cNvPr>
          <p:cNvSpPr>
            <a:spLocks noGrp="1"/>
          </p:cNvSpPr>
          <p:nvPr>
            <p:ph type="title"/>
          </p:nvPr>
        </p:nvSpPr>
        <p:spPr/>
        <p:txBody>
          <a:bodyPr/>
          <a:lstStyle/>
          <a:p>
            <a:r>
              <a:rPr lang="en-US" dirty="0"/>
              <a:t>Application Servers</a:t>
            </a:r>
          </a:p>
        </p:txBody>
      </p:sp>
      <p:sp>
        <p:nvSpPr>
          <p:cNvPr id="3" name="Content Placeholder 2">
            <a:extLst>
              <a:ext uri="{FF2B5EF4-FFF2-40B4-BE49-F238E27FC236}">
                <a16:creationId xmlns:a16="http://schemas.microsoft.com/office/drawing/2014/main" id="{4968A306-B187-1E47-BAFB-C6192E09105C}"/>
              </a:ext>
            </a:extLst>
          </p:cNvPr>
          <p:cNvSpPr>
            <a:spLocks noGrp="1"/>
          </p:cNvSpPr>
          <p:nvPr>
            <p:ph idx="1"/>
          </p:nvPr>
        </p:nvSpPr>
        <p:spPr/>
        <p:txBody>
          <a:bodyPr/>
          <a:lstStyle/>
          <a:p>
            <a:r>
              <a:rPr lang="en-US" dirty="0"/>
              <a:t>Monitoring Tools</a:t>
            </a:r>
          </a:p>
          <a:p>
            <a:pPr lvl="1"/>
            <a:r>
              <a:rPr lang="en-US" sz="2400" dirty="0"/>
              <a:t>Monitoring tools available for Web application frameworks, </a:t>
            </a:r>
          </a:p>
          <a:p>
            <a:pPr lvl="2"/>
            <a:r>
              <a:rPr lang="en-US" dirty="0"/>
              <a:t>Latencies</a:t>
            </a:r>
          </a:p>
          <a:p>
            <a:pPr lvl="2"/>
            <a:r>
              <a:rPr lang="en-US" dirty="0"/>
              <a:t>active requests</a:t>
            </a:r>
          </a:p>
          <a:p>
            <a:pPr lvl="2"/>
            <a:r>
              <a:rPr lang="en-US" dirty="0"/>
              <a:t>queue sizes</a:t>
            </a:r>
          </a:p>
          <a:p>
            <a:pPr lvl="1"/>
            <a:r>
              <a:rPr lang="en-US" sz="2400" dirty="0"/>
              <a:t>Java-based application frameworks support the JMX  (Java Management Extensions) framework, </a:t>
            </a:r>
          </a:p>
          <a:p>
            <a:pPr lvl="1"/>
            <a:r>
              <a:rPr lang="en-US" sz="2400" dirty="0"/>
              <a:t>JMX exposes monitoring information based on the capabilities of </a:t>
            </a:r>
            <a:r>
              <a:rPr lang="en-US" sz="2400" dirty="0" err="1"/>
              <a:t>MBeans</a:t>
            </a:r>
            <a:r>
              <a:rPr lang="en-US" sz="2400" dirty="0"/>
              <a:t> (Managed Beans), </a:t>
            </a:r>
          </a:p>
          <a:p>
            <a:pPr lvl="1"/>
            <a:r>
              <a:rPr lang="en-US" sz="2400" dirty="0"/>
              <a:t>Eco-system of tools for monitoring JMX</a:t>
            </a:r>
          </a:p>
          <a:p>
            <a:pPr lvl="2"/>
            <a:r>
              <a:rPr lang="en-US" dirty="0" err="1"/>
              <a:t>JConsole</a:t>
            </a:r>
            <a:r>
              <a:rPr lang="en-US" dirty="0"/>
              <a:t>  </a:t>
            </a:r>
          </a:p>
          <a:p>
            <a:pPr lvl="2"/>
            <a:r>
              <a:rPr lang="en-US" dirty="0" err="1"/>
              <a:t>JavaMelody</a:t>
            </a:r>
            <a:endParaRPr lang="en-US" dirty="0"/>
          </a:p>
        </p:txBody>
      </p:sp>
    </p:spTree>
    <p:extLst>
      <p:ext uri="{BB962C8B-B14F-4D97-AF65-F5344CB8AC3E}">
        <p14:creationId xmlns:p14="http://schemas.microsoft.com/office/powerpoint/2010/main" val="1079249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A70C-8B8F-8540-9EE9-4AAC550D8CE4}"/>
              </a:ext>
            </a:extLst>
          </p:cNvPr>
          <p:cNvSpPr>
            <a:spLocks noGrp="1"/>
          </p:cNvSpPr>
          <p:nvPr>
            <p:ph type="title"/>
          </p:nvPr>
        </p:nvSpPr>
        <p:spPr/>
        <p:txBody>
          <a:bodyPr/>
          <a:lstStyle/>
          <a:p>
            <a:r>
              <a:rPr lang="en-US" dirty="0"/>
              <a:t>Application Servers</a:t>
            </a:r>
          </a:p>
        </p:txBody>
      </p:sp>
      <p:sp>
        <p:nvSpPr>
          <p:cNvPr id="3" name="Content Placeholder 2">
            <a:extLst>
              <a:ext uri="{FF2B5EF4-FFF2-40B4-BE49-F238E27FC236}">
                <a16:creationId xmlns:a16="http://schemas.microsoft.com/office/drawing/2014/main" id="{2E85DBA0-6951-D346-BD47-68AD47A40515}"/>
              </a:ext>
            </a:extLst>
          </p:cNvPr>
          <p:cNvSpPr>
            <a:spLocks noGrp="1"/>
          </p:cNvSpPr>
          <p:nvPr>
            <p:ph idx="1"/>
          </p:nvPr>
        </p:nvSpPr>
        <p:spPr/>
        <p:txBody>
          <a:bodyPr/>
          <a:lstStyle/>
          <a:p>
            <a:r>
              <a:rPr lang="en-US" dirty="0" err="1"/>
              <a:t>JConsole</a:t>
            </a:r>
            <a:endParaRPr lang="en-US" dirty="0"/>
          </a:p>
        </p:txBody>
      </p:sp>
      <p:pic>
        <p:nvPicPr>
          <p:cNvPr id="4" name="Picture 3">
            <a:extLst>
              <a:ext uri="{FF2B5EF4-FFF2-40B4-BE49-F238E27FC236}">
                <a16:creationId xmlns:a16="http://schemas.microsoft.com/office/drawing/2014/main" id="{7E3FC87B-9BD7-6F4C-BB54-3AE60DCF81C7}"/>
              </a:ext>
            </a:extLst>
          </p:cNvPr>
          <p:cNvPicPr>
            <a:picLocks noChangeAspect="1"/>
          </p:cNvPicPr>
          <p:nvPr/>
        </p:nvPicPr>
        <p:blipFill>
          <a:blip r:embed="rId2"/>
          <a:stretch>
            <a:fillRect/>
          </a:stretch>
        </p:blipFill>
        <p:spPr>
          <a:xfrm>
            <a:off x="2770370" y="1673355"/>
            <a:ext cx="6619875" cy="4857750"/>
          </a:xfrm>
          <a:prstGeom prst="rect">
            <a:avLst/>
          </a:prstGeom>
        </p:spPr>
      </p:pic>
    </p:spTree>
    <p:extLst>
      <p:ext uri="{BB962C8B-B14F-4D97-AF65-F5344CB8AC3E}">
        <p14:creationId xmlns:p14="http://schemas.microsoft.com/office/powerpoint/2010/main" val="2846130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A37B-CF38-054A-9757-35A77C55A411}"/>
              </a:ext>
            </a:extLst>
          </p:cNvPr>
          <p:cNvSpPr>
            <a:spLocks noGrp="1"/>
          </p:cNvSpPr>
          <p:nvPr>
            <p:ph type="title"/>
          </p:nvPr>
        </p:nvSpPr>
        <p:spPr/>
        <p:txBody>
          <a:bodyPr>
            <a:normAutofit/>
          </a:bodyPr>
          <a:lstStyle/>
          <a:p>
            <a:r>
              <a:rPr lang="en-US" sz="3600" dirty="0"/>
              <a:t>Week 5 – Scalable Service Design</a:t>
            </a:r>
          </a:p>
        </p:txBody>
      </p:sp>
      <p:sp>
        <p:nvSpPr>
          <p:cNvPr id="3" name="Content Placeholder 2">
            <a:extLst>
              <a:ext uri="{FF2B5EF4-FFF2-40B4-BE49-F238E27FC236}">
                <a16:creationId xmlns:a16="http://schemas.microsoft.com/office/drawing/2014/main" id="{C3B78668-F699-F049-A053-7436F5F11A29}"/>
              </a:ext>
            </a:extLst>
          </p:cNvPr>
          <p:cNvSpPr>
            <a:spLocks noGrp="1"/>
          </p:cNvSpPr>
          <p:nvPr>
            <p:ph idx="1"/>
          </p:nvPr>
        </p:nvSpPr>
        <p:spPr>
          <a:xfrm>
            <a:off x="277907" y="1138518"/>
            <a:ext cx="11667565" cy="5152554"/>
          </a:xfrm>
        </p:spPr>
        <p:txBody>
          <a:bodyPr/>
          <a:lstStyle/>
          <a:p>
            <a:r>
              <a:rPr lang="en-US" dirty="0"/>
              <a:t>Topics we will cover today:</a:t>
            </a:r>
          </a:p>
          <a:p>
            <a:pPr lvl="1"/>
            <a:r>
              <a:rPr lang="en-US" sz="2400" dirty="0"/>
              <a:t>Service API Design</a:t>
            </a:r>
          </a:p>
          <a:p>
            <a:pPr lvl="1"/>
            <a:r>
              <a:rPr lang="en-US" sz="2400" dirty="0"/>
              <a:t>Servlets</a:t>
            </a:r>
          </a:p>
          <a:p>
            <a:pPr lvl="1"/>
            <a:r>
              <a:rPr lang="en-US" sz="2400" dirty="0"/>
              <a:t>Application Services Containers</a:t>
            </a:r>
          </a:p>
          <a:p>
            <a:pPr lvl="1"/>
            <a:r>
              <a:rPr lang="en-US" sz="2400" dirty="0"/>
              <a:t>Horizontal Scaling</a:t>
            </a:r>
          </a:p>
          <a:p>
            <a:pPr lvl="1"/>
            <a:r>
              <a:rPr lang="en-US" sz="2400" dirty="0"/>
              <a:t>Load Balancing</a:t>
            </a:r>
          </a:p>
        </p:txBody>
      </p:sp>
    </p:spTree>
    <p:extLst>
      <p:ext uri="{BB962C8B-B14F-4D97-AF65-F5344CB8AC3E}">
        <p14:creationId xmlns:p14="http://schemas.microsoft.com/office/powerpoint/2010/main" val="1130844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A32B2-AAE3-624C-BD44-33AE0C842C23}"/>
              </a:ext>
            </a:extLst>
          </p:cNvPr>
          <p:cNvSpPr>
            <a:spLocks noGrp="1"/>
          </p:cNvSpPr>
          <p:nvPr>
            <p:ph type="title"/>
          </p:nvPr>
        </p:nvSpPr>
        <p:spPr/>
        <p:txBody>
          <a:bodyPr/>
          <a:lstStyle/>
          <a:p>
            <a:r>
              <a:rPr lang="en-US" dirty="0"/>
              <a:t>Horizontal Scaling</a:t>
            </a:r>
          </a:p>
        </p:txBody>
      </p:sp>
      <p:sp>
        <p:nvSpPr>
          <p:cNvPr id="3" name="Content Placeholder 2">
            <a:extLst>
              <a:ext uri="{FF2B5EF4-FFF2-40B4-BE49-F238E27FC236}">
                <a16:creationId xmlns:a16="http://schemas.microsoft.com/office/drawing/2014/main" id="{CB9CBA5A-2E02-F249-A19F-D81BBF58DD1C}"/>
              </a:ext>
            </a:extLst>
          </p:cNvPr>
          <p:cNvSpPr>
            <a:spLocks noGrp="1"/>
          </p:cNvSpPr>
          <p:nvPr>
            <p:ph idx="1"/>
          </p:nvPr>
        </p:nvSpPr>
        <p:spPr>
          <a:xfrm>
            <a:off x="246526" y="1349829"/>
            <a:ext cx="6197817" cy="4873625"/>
          </a:xfrm>
        </p:spPr>
        <p:txBody>
          <a:bodyPr/>
          <a:lstStyle/>
          <a:p>
            <a:r>
              <a:rPr lang="en-US" sz="2100" dirty="0"/>
              <a:t>Service replicas are deployed on their own (virtual) hardware</a:t>
            </a:r>
          </a:p>
          <a:p>
            <a:r>
              <a:rPr lang="en-US" sz="2100" dirty="0"/>
              <a:t>The services need to be stateless</a:t>
            </a:r>
          </a:p>
          <a:p>
            <a:r>
              <a:rPr lang="en-US" sz="2100" dirty="0"/>
              <a:t>Any request sent to any service by load balancer</a:t>
            </a:r>
          </a:p>
          <a:p>
            <a:r>
              <a:rPr lang="en-US" sz="2100" dirty="0"/>
              <a:t>Horizontal scaling also increases availability.</a:t>
            </a:r>
          </a:p>
          <a:p>
            <a:pPr lvl="1"/>
            <a:r>
              <a:rPr lang="en-US" sz="2100" dirty="0"/>
              <a:t>eliminates single point of failure (</a:t>
            </a:r>
            <a:r>
              <a:rPr lang="en-US" sz="2100" dirty="0" err="1"/>
              <a:t>SPoF</a:t>
            </a:r>
            <a:r>
              <a:rPr lang="en-US" sz="2100" dirty="0"/>
              <a:t>) </a:t>
            </a:r>
          </a:p>
          <a:p>
            <a:pPr lvl="1"/>
            <a:r>
              <a:rPr lang="en-US" sz="2100" dirty="0"/>
              <a:t>If one replica fails, requests can be directed to any replica. </a:t>
            </a:r>
          </a:p>
        </p:txBody>
      </p:sp>
      <p:pic>
        <p:nvPicPr>
          <p:cNvPr id="6" name="Picture 5" descr="Diagram&#10;&#10;Description automatically generated">
            <a:extLst>
              <a:ext uri="{FF2B5EF4-FFF2-40B4-BE49-F238E27FC236}">
                <a16:creationId xmlns:a16="http://schemas.microsoft.com/office/drawing/2014/main" id="{23BC9969-050F-0B41-859F-13DEE5808A5A}"/>
              </a:ext>
            </a:extLst>
          </p:cNvPr>
          <p:cNvPicPr>
            <a:picLocks noChangeAspect="1"/>
          </p:cNvPicPr>
          <p:nvPr/>
        </p:nvPicPr>
        <p:blipFill>
          <a:blip r:embed="rId3"/>
          <a:stretch>
            <a:fillRect/>
          </a:stretch>
        </p:blipFill>
        <p:spPr>
          <a:xfrm>
            <a:off x="6695651" y="1910623"/>
            <a:ext cx="4915159" cy="3036754"/>
          </a:xfrm>
          <a:prstGeom prst="rect">
            <a:avLst/>
          </a:prstGeom>
        </p:spPr>
      </p:pic>
    </p:spTree>
    <p:extLst>
      <p:ext uri="{BB962C8B-B14F-4D97-AF65-F5344CB8AC3E}">
        <p14:creationId xmlns:p14="http://schemas.microsoft.com/office/powerpoint/2010/main" val="1122244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DAF1A-90EB-E447-A99F-54900C4E7A57}"/>
              </a:ext>
            </a:extLst>
          </p:cNvPr>
          <p:cNvSpPr>
            <a:spLocks noGrp="1"/>
          </p:cNvSpPr>
          <p:nvPr>
            <p:ph type="title"/>
          </p:nvPr>
        </p:nvSpPr>
        <p:spPr/>
        <p:txBody>
          <a:bodyPr/>
          <a:lstStyle/>
          <a:p>
            <a:r>
              <a:rPr lang="en-US" dirty="0"/>
              <a:t>Load Balancing</a:t>
            </a:r>
          </a:p>
        </p:txBody>
      </p:sp>
      <p:sp>
        <p:nvSpPr>
          <p:cNvPr id="3" name="Content Placeholder 2">
            <a:extLst>
              <a:ext uri="{FF2B5EF4-FFF2-40B4-BE49-F238E27FC236}">
                <a16:creationId xmlns:a16="http://schemas.microsoft.com/office/drawing/2014/main" id="{754F76E2-DF61-7B42-B51A-00EA4B01B4E8}"/>
              </a:ext>
            </a:extLst>
          </p:cNvPr>
          <p:cNvSpPr>
            <a:spLocks noGrp="1"/>
          </p:cNvSpPr>
          <p:nvPr>
            <p:ph idx="1"/>
          </p:nvPr>
        </p:nvSpPr>
        <p:spPr>
          <a:xfrm>
            <a:off x="246526" y="1349829"/>
            <a:ext cx="6186931" cy="4873625"/>
          </a:xfrm>
        </p:spPr>
        <p:txBody>
          <a:bodyPr/>
          <a:lstStyle/>
          <a:p>
            <a:r>
              <a:rPr lang="en-US" sz="2800" dirty="0"/>
              <a:t>Aims to utilize capacity of a collection of services to optimize response time for each request. </a:t>
            </a:r>
          </a:p>
          <a:p>
            <a:r>
              <a:rPr lang="en-US" sz="2800" dirty="0"/>
              <a:t>Distributes requests across the available services as evenly as possible</a:t>
            </a:r>
          </a:p>
          <a:p>
            <a:r>
              <a:rPr lang="en-US" sz="2800" dirty="0"/>
              <a:t>Clients send requests to the load balancer</a:t>
            </a:r>
          </a:p>
          <a:p>
            <a:pPr lvl="1"/>
            <a:r>
              <a:rPr lang="en-US" dirty="0"/>
              <a:t>redirects requests to target services</a:t>
            </a:r>
          </a:p>
          <a:p>
            <a:pPr lvl="1"/>
            <a:r>
              <a:rPr lang="en-US" dirty="0"/>
              <a:t>relays the results back to the client. </a:t>
            </a:r>
          </a:p>
          <a:p>
            <a:pPr lvl="1"/>
            <a:endParaRPr lang="en-US" dirty="0"/>
          </a:p>
        </p:txBody>
      </p:sp>
      <p:pic>
        <p:nvPicPr>
          <p:cNvPr id="4" name="Picture 3">
            <a:extLst>
              <a:ext uri="{FF2B5EF4-FFF2-40B4-BE49-F238E27FC236}">
                <a16:creationId xmlns:a16="http://schemas.microsoft.com/office/drawing/2014/main" id="{786A95DA-951E-544E-9712-B0FE7D50A113}"/>
              </a:ext>
            </a:extLst>
          </p:cNvPr>
          <p:cNvPicPr>
            <a:picLocks noChangeAspect="1"/>
          </p:cNvPicPr>
          <p:nvPr/>
        </p:nvPicPr>
        <p:blipFill rotWithShape="1">
          <a:blip r:embed="rId3"/>
          <a:srcRect l="17613" r="19930" b="-5"/>
          <a:stretch/>
        </p:blipFill>
        <p:spPr>
          <a:xfrm>
            <a:off x="6598912" y="1138518"/>
            <a:ext cx="4691858" cy="4641796"/>
          </a:xfrm>
          <a:prstGeom prst="rect">
            <a:avLst/>
          </a:prstGeom>
        </p:spPr>
      </p:pic>
    </p:spTree>
    <p:extLst>
      <p:ext uri="{BB962C8B-B14F-4D97-AF65-F5344CB8AC3E}">
        <p14:creationId xmlns:p14="http://schemas.microsoft.com/office/powerpoint/2010/main" val="1494150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3D777-140F-2240-BD24-412D065B0172}"/>
              </a:ext>
            </a:extLst>
          </p:cNvPr>
          <p:cNvSpPr>
            <a:spLocks noGrp="1"/>
          </p:cNvSpPr>
          <p:nvPr>
            <p:ph type="title"/>
          </p:nvPr>
        </p:nvSpPr>
        <p:spPr/>
        <p:txBody>
          <a:bodyPr/>
          <a:lstStyle/>
          <a:p>
            <a:r>
              <a:rPr lang="en-US" dirty="0"/>
              <a:t>Load Balancers</a:t>
            </a:r>
          </a:p>
        </p:txBody>
      </p:sp>
      <p:sp>
        <p:nvSpPr>
          <p:cNvPr id="3" name="Content Placeholder 2">
            <a:extLst>
              <a:ext uri="{FF2B5EF4-FFF2-40B4-BE49-F238E27FC236}">
                <a16:creationId xmlns:a16="http://schemas.microsoft.com/office/drawing/2014/main" id="{4203445F-5172-0F44-93D0-A2ACFEB36348}"/>
              </a:ext>
            </a:extLst>
          </p:cNvPr>
          <p:cNvSpPr>
            <a:spLocks noGrp="1"/>
          </p:cNvSpPr>
          <p:nvPr>
            <p:ph idx="1"/>
          </p:nvPr>
        </p:nvSpPr>
        <p:spPr>
          <a:xfrm>
            <a:off x="246527" y="1349829"/>
            <a:ext cx="6154274" cy="4873625"/>
          </a:xfrm>
        </p:spPr>
        <p:txBody>
          <a:bodyPr/>
          <a:lstStyle/>
          <a:p>
            <a:r>
              <a:rPr lang="en-US" sz="2100" dirty="0"/>
              <a:t>Two types of load balancers </a:t>
            </a:r>
          </a:p>
          <a:p>
            <a:pPr lvl="1"/>
            <a:r>
              <a:rPr lang="en-US" sz="2100" dirty="0"/>
              <a:t>Network Level </a:t>
            </a:r>
          </a:p>
          <a:p>
            <a:pPr lvl="1"/>
            <a:r>
              <a:rPr lang="en-US" sz="2100" dirty="0"/>
              <a:t>Application Level </a:t>
            </a:r>
          </a:p>
          <a:p>
            <a:r>
              <a:rPr lang="en-US" sz="2100" dirty="0"/>
              <a:t>Called Layer 4 and Layer 7 load balancers respectively. </a:t>
            </a:r>
          </a:p>
          <a:p>
            <a:endParaRPr lang="en-US" dirty="0"/>
          </a:p>
        </p:txBody>
      </p:sp>
      <p:pic>
        <p:nvPicPr>
          <p:cNvPr id="4" name="Picture 3">
            <a:extLst>
              <a:ext uri="{FF2B5EF4-FFF2-40B4-BE49-F238E27FC236}">
                <a16:creationId xmlns:a16="http://schemas.microsoft.com/office/drawing/2014/main" id="{996D2400-D5E6-174E-815E-902C49E87666}"/>
              </a:ext>
            </a:extLst>
          </p:cNvPr>
          <p:cNvPicPr>
            <a:picLocks noChangeAspect="1"/>
          </p:cNvPicPr>
          <p:nvPr/>
        </p:nvPicPr>
        <p:blipFill rotWithShape="1">
          <a:blip r:embed="rId3"/>
          <a:srcRect t="5305" r="1" b="6150"/>
          <a:stretch/>
        </p:blipFill>
        <p:spPr>
          <a:xfrm>
            <a:off x="6316214" y="1138518"/>
            <a:ext cx="4928729" cy="4876140"/>
          </a:xfrm>
          <a:prstGeom prst="rect">
            <a:avLst/>
          </a:prstGeom>
        </p:spPr>
      </p:pic>
    </p:spTree>
    <p:extLst>
      <p:ext uri="{BB962C8B-B14F-4D97-AF65-F5344CB8AC3E}">
        <p14:creationId xmlns:p14="http://schemas.microsoft.com/office/powerpoint/2010/main" val="1362167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880D-7168-0141-956E-1F972FB787D0}"/>
              </a:ext>
            </a:extLst>
          </p:cNvPr>
          <p:cNvSpPr>
            <a:spLocks noGrp="1"/>
          </p:cNvSpPr>
          <p:nvPr>
            <p:ph type="title"/>
          </p:nvPr>
        </p:nvSpPr>
        <p:spPr/>
        <p:txBody>
          <a:bodyPr/>
          <a:lstStyle/>
          <a:p>
            <a:r>
              <a:rPr lang="en-US" dirty="0"/>
              <a:t>Load Balancers</a:t>
            </a:r>
          </a:p>
        </p:txBody>
      </p:sp>
      <p:sp>
        <p:nvSpPr>
          <p:cNvPr id="3" name="Content Placeholder 2">
            <a:extLst>
              <a:ext uri="{FF2B5EF4-FFF2-40B4-BE49-F238E27FC236}">
                <a16:creationId xmlns:a16="http://schemas.microsoft.com/office/drawing/2014/main" id="{EF59046E-9B7D-6748-B316-472D8672E404}"/>
              </a:ext>
            </a:extLst>
          </p:cNvPr>
          <p:cNvSpPr>
            <a:spLocks noGrp="1"/>
          </p:cNvSpPr>
          <p:nvPr>
            <p:ph idx="1"/>
          </p:nvPr>
        </p:nvSpPr>
        <p:spPr>
          <a:xfrm>
            <a:off x="246526" y="1349829"/>
            <a:ext cx="6197817" cy="4873625"/>
          </a:xfrm>
        </p:spPr>
        <p:txBody>
          <a:bodyPr/>
          <a:lstStyle/>
          <a:p>
            <a:r>
              <a:rPr lang="en-US" dirty="0"/>
              <a:t>Network Load Balancers</a:t>
            </a:r>
          </a:p>
          <a:p>
            <a:pPr lvl="1"/>
            <a:r>
              <a:rPr lang="en-US" sz="2400" dirty="0"/>
              <a:t>Distribute requests at the network connection level</a:t>
            </a:r>
          </a:p>
          <a:p>
            <a:pPr lvl="1"/>
            <a:r>
              <a:rPr lang="en-US" sz="2400" dirty="0"/>
              <a:t>Operates on individual TCP/UDP packets.  </a:t>
            </a:r>
          </a:p>
          <a:p>
            <a:pPr lvl="1"/>
            <a:r>
              <a:rPr lang="en-US" sz="2400" dirty="0"/>
              <a:t>Routing decisions based on IP addresses. </a:t>
            </a:r>
          </a:p>
          <a:p>
            <a:pPr lvl="1"/>
            <a:r>
              <a:rPr lang="en-US" sz="2400" dirty="0"/>
              <a:t>Uses a technique called Network Address Translation (NAT). </a:t>
            </a:r>
          </a:p>
          <a:p>
            <a:pPr lvl="1"/>
            <a:r>
              <a:rPr lang="en-US" sz="2400" dirty="0"/>
              <a:t>Relatively simple and extremely fast</a:t>
            </a:r>
          </a:p>
          <a:p>
            <a:pPr lvl="1"/>
            <a:endParaRPr lang="en-US" dirty="0"/>
          </a:p>
        </p:txBody>
      </p:sp>
      <p:pic>
        <p:nvPicPr>
          <p:cNvPr id="4" name="Picture 3">
            <a:extLst>
              <a:ext uri="{FF2B5EF4-FFF2-40B4-BE49-F238E27FC236}">
                <a16:creationId xmlns:a16="http://schemas.microsoft.com/office/drawing/2014/main" id="{9C19BE33-8211-F941-8D5F-C0AB6CE36A4E}"/>
              </a:ext>
            </a:extLst>
          </p:cNvPr>
          <p:cNvPicPr>
            <a:picLocks noChangeAspect="1"/>
          </p:cNvPicPr>
          <p:nvPr/>
        </p:nvPicPr>
        <p:blipFill>
          <a:blip r:embed="rId3"/>
          <a:stretch>
            <a:fillRect/>
          </a:stretch>
        </p:blipFill>
        <p:spPr>
          <a:xfrm>
            <a:off x="6937813" y="1747157"/>
            <a:ext cx="4693514" cy="3363685"/>
          </a:xfrm>
          <a:prstGeom prst="rect">
            <a:avLst/>
          </a:prstGeom>
        </p:spPr>
      </p:pic>
    </p:spTree>
    <p:extLst>
      <p:ext uri="{BB962C8B-B14F-4D97-AF65-F5344CB8AC3E}">
        <p14:creationId xmlns:p14="http://schemas.microsoft.com/office/powerpoint/2010/main" val="886958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07E9-59BA-D147-AD50-75092038F8DC}"/>
              </a:ext>
            </a:extLst>
          </p:cNvPr>
          <p:cNvSpPr>
            <a:spLocks noGrp="1"/>
          </p:cNvSpPr>
          <p:nvPr>
            <p:ph type="title"/>
          </p:nvPr>
        </p:nvSpPr>
        <p:spPr/>
        <p:txBody>
          <a:bodyPr/>
          <a:lstStyle/>
          <a:p>
            <a:r>
              <a:rPr lang="en-US" dirty="0"/>
              <a:t>Load Balancers</a:t>
            </a:r>
          </a:p>
        </p:txBody>
      </p:sp>
      <p:sp>
        <p:nvSpPr>
          <p:cNvPr id="3" name="Content Placeholder 2">
            <a:extLst>
              <a:ext uri="{FF2B5EF4-FFF2-40B4-BE49-F238E27FC236}">
                <a16:creationId xmlns:a16="http://schemas.microsoft.com/office/drawing/2014/main" id="{7EC64070-051E-C144-AB2C-61AB89131F1A}"/>
              </a:ext>
            </a:extLst>
          </p:cNvPr>
          <p:cNvSpPr>
            <a:spLocks noGrp="1"/>
          </p:cNvSpPr>
          <p:nvPr>
            <p:ph idx="1"/>
          </p:nvPr>
        </p:nvSpPr>
        <p:spPr>
          <a:xfrm>
            <a:off x="246527" y="1349829"/>
            <a:ext cx="5990988" cy="4873625"/>
          </a:xfrm>
        </p:spPr>
        <p:txBody>
          <a:bodyPr/>
          <a:lstStyle/>
          <a:p>
            <a:r>
              <a:rPr lang="en-US" sz="2400" dirty="0"/>
              <a:t>Application Load Balancers</a:t>
            </a:r>
          </a:p>
          <a:p>
            <a:pPr lvl="1"/>
            <a:r>
              <a:rPr lang="en-US" sz="2000" dirty="0"/>
              <a:t>Routing decisions based on HTTP headers and on the contents of the message. </a:t>
            </a:r>
          </a:p>
          <a:p>
            <a:pPr lvl="1"/>
            <a:r>
              <a:rPr lang="en-US" sz="2000" dirty="0"/>
              <a:t>For example:</a:t>
            </a:r>
          </a:p>
          <a:p>
            <a:pPr lvl="2"/>
            <a:r>
              <a:rPr lang="en-US" sz="2000" dirty="0"/>
              <a:t>send all POST requests to a subset of available services</a:t>
            </a:r>
          </a:p>
          <a:p>
            <a:pPr lvl="2"/>
            <a:r>
              <a:rPr lang="en-US" sz="2000" dirty="0"/>
              <a:t>distribute requests based on a query string in the URI</a:t>
            </a:r>
          </a:p>
          <a:p>
            <a:pPr lvl="1"/>
            <a:r>
              <a:rPr lang="en-US" sz="2000" dirty="0"/>
              <a:t>Richer capabilities means they are slightly slower than network load balancers</a:t>
            </a:r>
          </a:p>
          <a:p>
            <a:endParaRPr lang="en-US" dirty="0"/>
          </a:p>
        </p:txBody>
      </p:sp>
      <p:pic>
        <p:nvPicPr>
          <p:cNvPr id="4" name="Picture 3">
            <a:extLst>
              <a:ext uri="{FF2B5EF4-FFF2-40B4-BE49-F238E27FC236}">
                <a16:creationId xmlns:a16="http://schemas.microsoft.com/office/drawing/2014/main" id="{72367AFA-E74C-2E4B-957B-FDA34450CB11}"/>
              </a:ext>
            </a:extLst>
          </p:cNvPr>
          <p:cNvPicPr>
            <a:picLocks noChangeAspect="1"/>
          </p:cNvPicPr>
          <p:nvPr/>
        </p:nvPicPr>
        <p:blipFill rotWithShape="1">
          <a:blip r:embed="rId3"/>
          <a:srcRect l="14449" r="23639" b="-3"/>
          <a:stretch/>
        </p:blipFill>
        <p:spPr>
          <a:xfrm>
            <a:off x="6693652" y="1349829"/>
            <a:ext cx="4533284" cy="4484914"/>
          </a:xfrm>
          <a:prstGeom prst="rect">
            <a:avLst/>
          </a:prstGeom>
        </p:spPr>
      </p:pic>
    </p:spTree>
    <p:extLst>
      <p:ext uri="{BB962C8B-B14F-4D97-AF65-F5344CB8AC3E}">
        <p14:creationId xmlns:p14="http://schemas.microsoft.com/office/powerpoint/2010/main" val="866400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1DC2-970D-61FB-74EE-88A3825DC6CE}"/>
              </a:ext>
            </a:extLst>
          </p:cNvPr>
          <p:cNvSpPr>
            <a:spLocks noGrp="1"/>
          </p:cNvSpPr>
          <p:nvPr>
            <p:ph type="title"/>
          </p:nvPr>
        </p:nvSpPr>
        <p:spPr/>
        <p:txBody>
          <a:bodyPr/>
          <a:lstStyle/>
          <a:p>
            <a:r>
              <a:rPr lang="en-US" dirty="0"/>
              <a:t>Load Balancers</a:t>
            </a:r>
          </a:p>
        </p:txBody>
      </p:sp>
      <p:sp>
        <p:nvSpPr>
          <p:cNvPr id="3" name="Content Placeholder 2">
            <a:extLst>
              <a:ext uri="{FF2B5EF4-FFF2-40B4-BE49-F238E27FC236}">
                <a16:creationId xmlns:a16="http://schemas.microsoft.com/office/drawing/2014/main" id="{FDA5F7AA-2D84-8001-55B9-5A4D896B1C01}"/>
              </a:ext>
            </a:extLst>
          </p:cNvPr>
          <p:cNvSpPr>
            <a:spLocks noGrp="1"/>
          </p:cNvSpPr>
          <p:nvPr>
            <p:ph idx="1"/>
          </p:nvPr>
        </p:nvSpPr>
        <p:spPr/>
        <p:txBody>
          <a:bodyPr/>
          <a:lstStyle/>
          <a:p>
            <a:r>
              <a:rPr lang="en-US" dirty="0"/>
              <a:t>Performance Comparison</a:t>
            </a:r>
          </a:p>
          <a:p>
            <a:endParaRPr lang="en-US" dirty="0"/>
          </a:p>
        </p:txBody>
      </p:sp>
      <p:pic>
        <p:nvPicPr>
          <p:cNvPr id="4" name="Picture 3" descr="Chart, line chart&#10;&#10;Description automatically generated">
            <a:extLst>
              <a:ext uri="{FF2B5EF4-FFF2-40B4-BE49-F238E27FC236}">
                <a16:creationId xmlns:a16="http://schemas.microsoft.com/office/drawing/2014/main" id="{B12848E3-632F-0A69-715B-42960C542CAC}"/>
              </a:ext>
            </a:extLst>
          </p:cNvPr>
          <p:cNvPicPr>
            <a:picLocks noChangeAspect="1"/>
          </p:cNvPicPr>
          <p:nvPr/>
        </p:nvPicPr>
        <p:blipFill>
          <a:blip r:embed="rId3"/>
          <a:stretch>
            <a:fillRect/>
          </a:stretch>
        </p:blipFill>
        <p:spPr>
          <a:xfrm>
            <a:off x="1387205" y="1985541"/>
            <a:ext cx="9417589" cy="4237913"/>
          </a:xfrm>
          <a:prstGeom prst="rect">
            <a:avLst/>
          </a:prstGeom>
        </p:spPr>
      </p:pic>
    </p:spTree>
    <p:extLst>
      <p:ext uri="{BB962C8B-B14F-4D97-AF65-F5344CB8AC3E}">
        <p14:creationId xmlns:p14="http://schemas.microsoft.com/office/powerpoint/2010/main" val="2664726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8F876-80D5-CA41-955D-C3B4EDF9F0AE}"/>
              </a:ext>
            </a:extLst>
          </p:cNvPr>
          <p:cNvSpPr>
            <a:spLocks noGrp="1"/>
          </p:cNvSpPr>
          <p:nvPr>
            <p:ph type="title"/>
          </p:nvPr>
        </p:nvSpPr>
        <p:spPr/>
        <p:txBody>
          <a:bodyPr/>
          <a:lstStyle/>
          <a:p>
            <a:r>
              <a:rPr lang="en-US" dirty="0"/>
              <a:t>Load Balancers</a:t>
            </a:r>
          </a:p>
        </p:txBody>
      </p:sp>
      <p:sp>
        <p:nvSpPr>
          <p:cNvPr id="3" name="Content Placeholder 2">
            <a:extLst>
              <a:ext uri="{FF2B5EF4-FFF2-40B4-BE49-F238E27FC236}">
                <a16:creationId xmlns:a16="http://schemas.microsoft.com/office/drawing/2014/main" id="{A9CDBE47-6463-C045-BBF7-26BF53AC52F8}"/>
              </a:ext>
            </a:extLst>
          </p:cNvPr>
          <p:cNvSpPr>
            <a:spLocks noGrp="1"/>
          </p:cNvSpPr>
          <p:nvPr>
            <p:ph idx="1"/>
          </p:nvPr>
        </p:nvSpPr>
        <p:spPr/>
        <p:txBody>
          <a:bodyPr/>
          <a:lstStyle/>
          <a:p>
            <a:r>
              <a:rPr lang="en-US" dirty="0"/>
              <a:t>Load Balancer Features</a:t>
            </a:r>
          </a:p>
          <a:p>
            <a:pPr lvl="1"/>
            <a:r>
              <a:rPr lang="en-US" dirty="0"/>
              <a:t>Load Distribution Policies</a:t>
            </a:r>
          </a:p>
          <a:p>
            <a:pPr lvl="2"/>
            <a:r>
              <a:rPr lang="en-US" dirty="0"/>
              <a:t>Many policies supported, e.g. </a:t>
            </a:r>
          </a:p>
          <a:p>
            <a:pPr lvl="3"/>
            <a:r>
              <a:rPr lang="en-US" sz="2400" dirty="0"/>
              <a:t>round-robin</a:t>
            </a:r>
          </a:p>
          <a:p>
            <a:pPr lvl="3"/>
            <a:r>
              <a:rPr lang="en-US" sz="2400" dirty="0"/>
              <a:t>least connections</a:t>
            </a:r>
          </a:p>
          <a:p>
            <a:pPr lvl="3"/>
            <a:r>
              <a:rPr lang="en-US" sz="2400" dirty="0"/>
              <a:t>HTTP header field </a:t>
            </a:r>
          </a:p>
          <a:p>
            <a:pPr lvl="3"/>
            <a:r>
              <a:rPr lang="en-US" sz="2400" dirty="0"/>
              <a:t>HTTP operation</a:t>
            </a:r>
          </a:p>
          <a:p>
            <a:pPr lvl="2"/>
            <a:r>
              <a:rPr lang="en-US" dirty="0"/>
              <a:t>Also support allocating server weights</a:t>
            </a:r>
          </a:p>
          <a:p>
            <a:pPr lvl="2"/>
            <a:endParaRPr lang="en-US" dirty="0"/>
          </a:p>
        </p:txBody>
      </p:sp>
      <p:graphicFrame>
        <p:nvGraphicFramePr>
          <p:cNvPr id="5" name="Content Placeholder 2">
            <a:extLst>
              <a:ext uri="{FF2B5EF4-FFF2-40B4-BE49-F238E27FC236}">
                <a16:creationId xmlns:a16="http://schemas.microsoft.com/office/drawing/2014/main" id="{1AEEE1BE-6254-524F-BDA0-B3BA15601333}"/>
              </a:ext>
            </a:extLst>
          </p:cNvPr>
          <p:cNvGraphicFramePr>
            <a:graphicFrameLocks/>
          </p:cNvGraphicFramePr>
          <p:nvPr>
            <p:extLst>
              <p:ext uri="{D42A27DB-BD31-4B8C-83A1-F6EECF244321}">
                <p14:modId xmlns:p14="http://schemas.microsoft.com/office/powerpoint/2010/main" val="3150664009"/>
              </p:ext>
            </p:extLst>
          </p:nvPr>
        </p:nvGraphicFramePr>
        <p:xfrm>
          <a:off x="8387779" y="1349829"/>
          <a:ext cx="3319471" cy="48736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386116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D39C0-E13A-8F41-A09B-E8B402D3388C}"/>
              </a:ext>
            </a:extLst>
          </p:cNvPr>
          <p:cNvSpPr>
            <a:spLocks noGrp="1"/>
          </p:cNvSpPr>
          <p:nvPr>
            <p:ph type="title"/>
          </p:nvPr>
        </p:nvSpPr>
        <p:spPr/>
        <p:txBody>
          <a:bodyPr/>
          <a:lstStyle/>
          <a:p>
            <a:r>
              <a:rPr lang="en-US" dirty="0"/>
              <a:t>Load Balancers</a:t>
            </a:r>
          </a:p>
        </p:txBody>
      </p:sp>
      <p:sp>
        <p:nvSpPr>
          <p:cNvPr id="3" name="Content Placeholder 2">
            <a:extLst>
              <a:ext uri="{FF2B5EF4-FFF2-40B4-BE49-F238E27FC236}">
                <a16:creationId xmlns:a16="http://schemas.microsoft.com/office/drawing/2014/main" id="{2C780A17-27EF-6D4A-938E-5034ADE74B59}"/>
              </a:ext>
            </a:extLst>
          </p:cNvPr>
          <p:cNvSpPr>
            <a:spLocks noGrp="1"/>
          </p:cNvSpPr>
          <p:nvPr>
            <p:ph idx="1"/>
          </p:nvPr>
        </p:nvSpPr>
        <p:spPr/>
        <p:txBody>
          <a:bodyPr/>
          <a:lstStyle/>
          <a:p>
            <a:r>
              <a:rPr lang="en-US" dirty="0"/>
              <a:t>Load Balancer Features</a:t>
            </a:r>
          </a:p>
          <a:p>
            <a:pPr lvl="1"/>
            <a:r>
              <a:rPr lang="en-US" dirty="0"/>
              <a:t>Health Monitoring</a:t>
            </a:r>
          </a:p>
          <a:p>
            <a:pPr lvl="2"/>
            <a:r>
              <a:rPr lang="en-US" dirty="0"/>
              <a:t>Periodically sends pings and attempts connections to test health of each service in load balancing pool. </a:t>
            </a:r>
          </a:p>
          <a:p>
            <a:pPr lvl="2"/>
            <a:r>
              <a:rPr lang="en-US" dirty="0"/>
              <a:t>Known as health checks. </a:t>
            </a:r>
          </a:p>
          <a:p>
            <a:pPr lvl="2"/>
            <a:r>
              <a:rPr lang="en-US" dirty="0"/>
              <a:t>If a server </a:t>
            </a:r>
          </a:p>
          <a:p>
            <a:pPr lvl="3"/>
            <a:r>
              <a:rPr lang="en-US" sz="2400" dirty="0"/>
              <a:t>unresponsive </a:t>
            </a:r>
          </a:p>
          <a:p>
            <a:pPr lvl="3"/>
            <a:r>
              <a:rPr lang="en-US" sz="2400" dirty="0"/>
              <a:t>fails connection attempts</a:t>
            </a:r>
          </a:p>
          <a:p>
            <a:pPr lvl="2"/>
            <a:r>
              <a:rPr lang="en-US" dirty="0"/>
              <a:t>It is removed from the load balancing pool</a:t>
            </a:r>
          </a:p>
          <a:p>
            <a:pPr lvl="1"/>
            <a:endParaRPr lang="en-US" dirty="0"/>
          </a:p>
        </p:txBody>
      </p:sp>
    </p:spTree>
    <p:extLst>
      <p:ext uri="{BB962C8B-B14F-4D97-AF65-F5344CB8AC3E}">
        <p14:creationId xmlns:p14="http://schemas.microsoft.com/office/powerpoint/2010/main" val="1203725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D234C-5A63-CF4C-B2B3-32047C924B9B}"/>
              </a:ext>
            </a:extLst>
          </p:cNvPr>
          <p:cNvSpPr>
            <a:spLocks noGrp="1"/>
          </p:cNvSpPr>
          <p:nvPr>
            <p:ph type="title"/>
          </p:nvPr>
        </p:nvSpPr>
        <p:spPr/>
        <p:txBody>
          <a:bodyPr/>
          <a:lstStyle/>
          <a:p>
            <a:r>
              <a:rPr lang="en-US" dirty="0"/>
              <a:t>Load Balancers</a:t>
            </a:r>
          </a:p>
        </p:txBody>
      </p:sp>
      <p:sp>
        <p:nvSpPr>
          <p:cNvPr id="3" name="Content Placeholder 2">
            <a:extLst>
              <a:ext uri="{FF2B5EF4-FFF2-40B4-BE49-F238E27FC236}">
                <a16:creationId xmlns:a16="http://schemas.microsoft.com/office/drawing/2014/main" id="{098206DE-3279-264F-9792-7F1A8FCE8181}"/>
              </a:ext>
            </a:extLst>
          </p:cNvPr>
          <p:cNvSpPr>
            <a:spLocks noGrp="1"/>
          </p:cNvSpPr>
          <p:nvPr>
            <p:ph idx="1"/>
          </p:nvPr>
        </p:nvSpPr>
        <p:spPr>
          <a:xfrm>
            <a:off x="246527" y="1349829"/>
            <a:ext cx="6567930" cy="5007428"/>
          </a:xfrm>
        </p:spPr>
        <p:txBody>
          <a:bodyPr>
            <a:normAutofit/>
          </a:bodyPr>
          <a:lstStyle/>
          <a:p>
            <a:r>
              <a:rPr lang="en-US" dirty="0"/>
              <a:t>Load Balancer Features</a:t>
            </a:r>
          </a:p>
          <a:p>
            <a:pPr lvl="1"/>
            <a:r>
              <a:rPr lang="en-US" dirty="0"/>
              <a:t>Elasticity</a:t>
            </a:r>
          </a:p>
          <a:p>
            <a:pPr lvl="2"/>
            <a:r>
              <a:rPr lang="en-US" dirty="0"/>
              <a:t>Two ways to control the number of services in a group. </a:t>
            </a:r>
          </a:p>
          <a:p>
            <a:pPr lvl="3"/>
            <a:r>
              <a:rPr lang="en-US" sz="2400" dirty="0"/>
              <a:t>Schedule-based</a:t>
            </a:r>
          </a:p>
          <a:p>
            <a:pPr lvl="3"/>
            <a:r>
              <a:rPr lang="en-US" sz="2400" dirty="0"/>
              <a:t>dynamic based on thresholds such as CPU usage</a:t>
            </a:r>
          </a:p>
          <a:p>
            <a:pPr lvl="2"/>
            <a:r>
              <a:rPr lang="en-US" dirty="0"/>
              <a:t>Instances need time to startup</a:t>
            </a:r>
          </a:p>
          <a:p>
            <a:pPr lvl="3"/>
            <a:r>
              <a:rPr lang="en-US" sz="2400" dirty="0"/>
              <a:t>not available until after warmup period</a:t>
            </a:r>
          </a:p>
          <a:p>
            <a:pPr lvl="2"/>
            <a:r>
              <a:rPr lang="en-US" dirty="0"/>
              <a:t>When service group average CPU utilization drops below a threshold, scale in or scale down invoked</a:t>
            </a:r>
            <a:endParaRPr lang="en-US" sz="2400" dirty="0"/>
          </a:p>
          <a:p>
            <a:pPr lvl="1"/>
            <a:endParaRPr lang="en-US" dirty="0"/>
          </a:p>
        </p:txBody>
      </p:sp>
      <p:pic>
        <p:nvPicPr>
          <p:cNvPr id="5" name="Picture 4" descr="Diagram&#10;&#10;Description automatically generated">
            <a:extLst>
              <a:ext uri="{FF2B5EF4-FFF2-40B4-BE49-F238E27FC236}">
                <a16:creationId xmlns:a16="http://schemas.microsoft.com/office/drawing/2014/main" id="{881CA84B-566D-0743-A288-025758B59115}"/>
              </a:ext>
            </a:extLst>
          </p:cNvPr>
          <p:cNvPicPr>
            <a:picLocks noChangeAspect="1"/>
          </p:cNvPicPr>
          <p:nvPr/>
        </p:nvPicPr>
        <p:blipFill>
          <a:blip r:embed="rId3"/>
          <a:stretch>
            <a:fillRect/>
          </a:stretch>
        </p:blipFill>
        <p:spPr>
          <a:xfrm>
            <a:off x="7030314" y="1855239"/>
            <a:ext cx="4915159" cy="2611178"/>
          </a:xfrm>
          <a:prstGeom prst="rect">
            <a:avLst/>
          </a:prstGeom>
        </p:spPr>
      </p:pic>
    </p:spTree>
    <p:extLst>
      <p:ext uri="{BB962C8B-B14F-4D97-AF65-F5344CB8AC3E}">
        <p14:creationId xmlns:p14="http://schemas.microsoft.com/office/powerpoint/2010/main" val="26744392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74AFB-295A-B24E-854C-ABFF8CDA5316}"/>
              </a:ext>
            </a:extLst>
          </p:cNvPr>
          <p:cNvSpPr>
            <a:spLocks noGrp="1"/>
          </p:cNvSpPr>
          <p:nvPr>
            <p:ph type="title"/>
          </p:nvPr>
        </p:nvSpPr>
        <p:spPr/>
        <p:txBody>
          <a:bodyPr/>
          <a:lstStyle/>
          <a:p>
            <a:r>
              <a:rPr lang="en-US" dirty="0"/>
              <a:t>Load Balancers</a:t>
            </a:r>
          </a:p>
        </p:txBody>
      </p:sp>
      <p:sp>
        <p:nvSpPr>
          <p:cNvPr id="3" name="Content Placeholder 2">
            <a:extLst>
              <a:ext uri="{FF2B5EF4-FFF2-40B4-BE49-F238E27FC236}">
                <a16:creationId xmlns:a16="http://schemas.microsoft.com/office/drawing/2014/main" id="{B90ED09C-0C43-7349-855F-2779DBD867B4}"/>
              </a:ext>
            </a:extLst>
          </p:cNvPr>
          <p:cNvSpPr>
            <a:spLocks noGrp="1"/>
          </p:cNvSpPr>
          <p:nvPr>
            <p:ph idx="1"/>
          </p:nvPr>
        </p:nvSpPr>
        <p:spPr/>
        <p:txBody>
          <a:bodyPr/>
          <a:lstStyle/>
          <a:p>
            <a:r>
              <a:rPr lang="en-US" dirty="0"/>
              <a:t>Load Balancer Features</a:t>
            </a:r>
          </a:p>
          <a:p>
            <a:pPr lvl="1"/>
            <a:r>
              <a:rPr lang="en-US" dirty="0"/>
              <a:t>Session Affinity</a:t>
            </a:r>
          </a:p>
          <a:p>
            <a:pPr lvl="2"/>
            <a:r>
              <a:rPr lang="en-US" dirty="0"/>
              <a:t>Aka sticky sessions</a:t>
            </a:r>
          </a:p>
          <a:p>
            <a:pPr lvl="2"/>
            <a:r>
              <a:rPr lang="en-US" dirty="0"/>
              <a:t>Load balancer sends all requests from the same client to the same service instance. </a:t>
            </a:r>
          </a:p>
          <a:p>
            <a:pPr lvl="2"/>
            <a:r>
              <a:rPr lang="en-US" dirty="0"/>
              <a:t>AWS Elastic Load Balancing generates an HTTP cookie that identifies the service a client’s session is associated with. </a:t>
            </a:r>
          </a:p>
          <a:p>
            <a:pPr lvl="2"/>
            <a:r>
              <a:rPr lang="en-US" dirty="0"/>
              <a:t>Cookie is returned to client, which must send it in subsequent request to ensure session affinity is maintained</a:t>
            </a:r>
          </a:p>
          <a:p>
            <a:pPr lvl="2"/>
            <a:endParaRPr lang="en-US" dirty="0"/>
          </a:p>
        </p:txBody>
      </p:sp>
    </p:spTree>
    <p:extLst>
      <p:ext uri="{BB962C8B-B14F-4D97-AF65-F5344CB8AC3E}">
        <p14:creationId xmlns:p14="http://schemas.microsoft.com/office/powerpoint/2010/main" val="1921619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BA4FD-EA94-264B-94B2-1E2BCBC0CDD4}"/>
              </a:ext>
            </a:extLst>
          </p:cNvPr>
          <p:cNvSpPr>
            <a:spLocks noGrp="1"/>
          </p:cNvSpPr>
          <p:nvPr>
            <p:ph type="title"/>
          </p:nvPr>
        </p:nvSpPr>
        <p:spPr/>
        <p:txBody>
          <a:bodyPr/>
          <a:lstStyle/>
          <a:p>
            <a:r>
              <a:rPr lang="en-US" dirty="0"/>
              <a:t>HTTP API Design</a:t>
            </a:r>
          </a:p>
        </p:txBody>
      </p:sp>
      <p:pic>
        <p:nvPicPr>
          <p:cNvPr id="4" name="Content Placeholder 3">
            <a:extLst>
              <a:ext uri="{FF2B5EF4-FFF2-40B4-BE49-F238E27FC236}">
                <a16:creationId xmlns:a16="http://schemas.microsoft.com/office/drawing/2014/main" id="{48B28C07-0A95-944D-A358-85D75654FD8D}"/>
              </a:ext>
            </a:extLst>
          </p:cNvPr>
          <p:cNvPicPr>
            <a:picLocks noGrp="1" noChangeAspect="1"/>
          </p:cNvPicPr>
          <p:nvPr>
            <p:ph idx="1"/>
          </p:nvPr>
        </p:nvPicPr>
        <p:blipFill>
          <a:blip r:embed="rId3"/>
          <a:stretch>
            <a:fillRect/>
          </a:stretch>
        </p:blipFill>
        <p:spPr>
          <a:xfrm>
            <a:off x="3962853" y="1189744"/>
            <a:ext cx="4774047" cy="4478511"/>
          </a:xfrm>
          <a:prstGeom prst="rect">
            <a:avLst/>
          </a:prstGeom>
        </p:spPr>
      </p:pic>
    </p:spTree>
    <p:extLst>
      <p:ext uri="{BB962C8B-B14F-4D97-AF65-F5344CB8AC3E}">
        <p14:creationId xmlns:p14="http://schemas.microsoft.com/office/powerpoint/2010/main" val="20047144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0CF45-37DD-FB49-AB6A-4F797F2FC91B}"/>
              </a:ext>
            </a:extLst>
          </p:cNvPr>
          <p:cNvSpPr>
            <a:spLocks noGrp="1"/>
          </p:cNvSpPr>
          <p:nvPr>
            <p:ph type="title"/>
          </p:nvPr>
        </p:nvSpPr>
        <p:spPr/>
        <p:txBody>
          <a:bodyPr/>
          <a:lstStyle/>
          <a:p>
            <a:r>
              <a:rPr lang="en-US" dirty="0"/>
              <a:t>Load Balancers</a:t>
            </a:r>
          </a:p>
        </p:txBody>
      </p:sp>
      <p:sp>
        <p:nvSpPr>
          <p:cNvPr id="3" name="Content Placeholder 2">
            <a:extLst>
              <a:ext uri="{FF2B5EF4-FFF2-40B4-BE49-F238E27FC236}">
                <a16:creationId xmlns:a16="http://schemas.microsoft.com/office/drawing/2014/main" id="{F7C26F7A-BD82-DB41-B6EE-D0F3943C7FAE}"/>
              </a:ext>
            </a:extLst>
          </p:cNvPr>
          <p:cNvSpPr>
            <a:spLocks noGrp="1"/>
          </p:cNvSpPr>
          <p:nvPr>
            <p:ph idx="1"/>
          </p:nvPr>
        </p:nvSpPr>
        <p:spPr/>
        <p:txBody>
          <a:bodyPr/>
          <a:lstStyle/>
          <a:p>
            <a:r>
              <a:rPr lang="en-US" dirty="0"/>
              <a:t>Load Imbalance (for Sticky Sessions)</a:t>
            </a:r>
          </a:p>
        </p:txBody>
      </p:sp>
      <p:pic>
        <p:nvPicPr>
          <p:cNvPr id="4" name="Picture 3">
            <a:extLst>
              <a:ext uri="{FF2B5EF4-FFF2-40B4-BE49-F238E27FC236}">
                <a16:creationId xmlns:a16="http://schemas.microsoft.com/office/drawing/2014/main" id="{6DF37C6D-85FC-594C-AD74-27CCE1BD9C86}"/>
              </a:ext>
            </a:extLst>
          </p:cNvPr>
          <p:cNvPicPr>
            <a:picLocks noChangeAspect="1"/>
          </p:cNvPicPr>
          <p:nvPr/>
        </p:nvPicPr>
        <p:blipFill>
          <a:blip r:embed="rId3"/>
          <a:stretch>
            <a:fillRect/>
          </a:stretch>
        </p:blipFill>
        <p:spPr>
          <a:xfrm>
            <a:off x="4009551" y="1937656"/>
            <a:ext cx="4141514" cy="4193936"/>
          </a:xfrm>
          <a:prstGeom prst="rect">
            <a:avLst/>
          </a:prstGeom>
        </p:spPr>
      </p:pic>
    </p:spTree>
    <p:extLst>
      <p:ext uri="{BB962C8B-B14F-4D97-AF65-F5344CB8AC3E}">
        <p14:creationId xmlns:p14="http://schemas.microsoft.com/office/powerpoint/2010/main" val="1943237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AF799-4AA6-5442-9C3B-953ED99ED0FA}"/>
              </a:ext>
            </a:extLst>
          </p:cNvPr>
          <p:cNvSpPr>
            <a:spLocks noGrp="1"/>
          </p:cNvSpPr>
          <p:nvPr>
            <p:ph type="title"/>
          </p:nvPr>
        </p:nvSpPr>
        <p:spPr/>
        <p:txBody>
          <a:bodyPr/>
          <a:lstStyle/>
          <a:p>
            <a:r>
              <a:rPr lang="en-US" dirty="0"/>
              <a:t>Stateful versus Stateless</a:t>
            </a:r>
          </a:p>
        </p:txBody>
      </p:sp>
      <p:sp>
        <p:nvSpPr>
          <p:cNvPr id="3" name="Content Placeholder 2">
            <a:extLst>
              <a:ext uri="{FF2B5EF4-FFF2-40B4-BE49-F238E27FC236}">
                <a16:creationId xmlns:a16="http://schemas.microsoft.com/office/drawing/2014/main" id="{6D5E113B-09AE-024F-ABC8-E42E5CBF494C}"/>
              </a:ext>
            </a:extLst>
          </p:cNvPr>
          <p:cNvSpPr>
            <a:spLocks noGrp="1"/>
          </p:cNvSpPr>
          <p:nvPr>
            <p:ph idx="1"/>
          </p:nvPr>
        </p:nvSpPr>
        <p:spPr/>
        <p:txBody>
          <a:bodyPr>
            <a:normAutofit/>
          </a:bodyPr>
          <a:lstStyle/>
          <a:p>
            <a:r>
              <a:rPr lang="en-US" sz="2400" dirty="0"/>
              <a:t>Stateful services have other downsides </a:t>
            </a:r>
          </a:p>
          <a:p>
            <a:pPr lvl="1"/>
            <a:r>
              <a:rPr lang="en-US" sz="2400" dirty="0"/>
              <a:t>How do clients connect when the service fails?</a:t>
            </a:r>
          </a:p>
          <a:p>
            <a:pPr lvl="1"/>
            <a:r>
              <a:rPr lang="en-US" sz="2400" dirty="0"/>
              <a:t>How do clients respond when the service is unresponsive?</a:t>
            </a:r>
          </a:p>
          <a:p>
            <a:r>
              <a:rPr lang="en-US" sz="2400" dirty="0"/>
              <a:t>Stateless services have none of these downsides. </a:t>
            </a:r>
          </a:p>
          <a:p>
            <a:pPr lvl="1"/>
            <a:r>
              <a:rPr lang="en-US" sz="2400" dirty="0"/>
              <a:t>If service fails, the clients retries and request routed to another live service. </a:t>
            </a:r>
          </a:p>
          <a:p>
            <a:pPr lvl="1"/>
            <a:r>
              <a:rPr lang="en-US" sz="2400" dirty="0"/>
              <a:t>If a service is slow, the load balancer takes it out of the service group until it passes health checks of fails. </a:t>
            </a:r>
          </a:p>
          <a:p>
            <a:r>
              <a:rPr lang="en-US" sz="2400" dirty="0"/>
              <a:t>Stateless services </a:t>
            </a:r>
          </a:p>
          <a:p>
            <a:pPr lvl="1"/>
            <a:r>
              <a:rPr lang="en-US" sz="2400" dirty="0"/>
              <a:t>enhance scalability</a:t>
            </a:r>
          </a:p>
          <a:p>
            <a:pPr lvl="1"/>
            <a:r>
              <a:rPr lang="en-US" sz="2400" dirty="0"/>
              <a:t>simplify failure scenarios</a:t>
            </a:r>
          </a:p>
          <a:p>
            <a:pPr lvl="1"/>
            <a:r>
              <a:rPr lang="en-US" sz="2400" dirty="0"/>
              <a:t>ease the burden of service management</a:t>
            </a:r>
          </a:p>
        </p:txBody>
      </p:sp>
    </p:spTree>
    <p:extLst>
      <p:ext uri="{BB962C8B-B14F-4D97-AF65-F5344CB8AC3E}">
        <p14:creationId xmlns:p14="http://schemas.microsoft.com/office/powerpoint/2010/main" val="1625380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A9DB-3B88-0249-B7D6-0976D1AA8F26}"/>
              </a:ext>
            </a:extLst>
          </p:cNvPr>
          <p:cNvSpPr>
            <a:spLocks noGrp="1"/>
          </p:cNvSpPr>
          <p:nvPr>
            <p:ph type="title"/>
          </p:nvPr>
        </p:nvSpPr>
        <p:spPr/>
        <p:txBody>
          <a:bodyPr/>
          <a:lstStyle/>
          <a:p>
            <a:r>
              <a:rPr lang="en-US" dirty="0"/>
              <a:t>Scalable Service Design - Summary</a:t>
            </a:r>
          </a:p>
        </p:txBody>
      </p:sp>
      <p:sp>
        <p:nvSpPr>
          <p:cNvPr id="3" name="Content Placeholder 2">
            <a:extLst>
              <a:ext uri="{FF2B5EF4-FFF2-40B4-BE49-F238E27FC236}">
                <a16:creationId xmlns:a16="http://schemas.microsoft.com/office/drawing/2014/main" id="{E389BD15-E673-4642-8517-966A745340D0}"/>
              </a:ext>
            </a:extLst>
          </p:cNvPr>
          <p:cNvSpPr>
            <a:spLocks noGrp="1"/>
          </p:cNvSpPr>
          <p:nvPr>
            <p:ph idx="1"/>
          </p:nvPr>
        </p:nvSpPr>
        <p:spPr/>
        <p:txBody>
          <a:bodyPr/>
          <a:lstStyle/>
          <a:p>
            <a:r>
              <a:rPr lang="en-US" dirty="0"/>
              <a:t>Service API specifies contract with client</a:t>
            </a:r>
          </a:p>
          <a:p>
            <a:r>
              <a:rPr lang="en-US" dirty="0"/>
              <a:t>Application service containers provide powerful multithreaded execution environments</a:t>
            </a:r>
          </a:p>
          <a:p>
            <a:r>
              <a:rPr lang="en-US" dirty="0"/>
              <a:t>Performance tuning and monitoring are crucial for optimization</a:t>
            </a:r>
          </a:p>
          <a:p>
            <a:r>
              <a:rPr lang="en-US" dirty="0"/>
              <a:t>Load balancing with stateless services is a key scalability pattern</a:t>
            </a:r>
          </a:p>
          <a:p>
            <a:endParaRPr lang="en-US" dirty="0"/>
          </a:p>
        </p:txBody>
      </p:sp>
    </p:spTree>
    <p:extLst>
      <p:ext uri="{BB962C8B-B14F-4D97-AF65-F5344CB8AC3E}">
        <p14:creationId xmlns:p14="http://schemas.microsoft.com/office/powerpoint/2010/main" val="13665525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727A2-34E5-3540-9E35-9627CEA85F10}"/>
              </a:ext>
            </a:extLst>
          </p:cNvPr>
          <p:cNvSpPr>
            <a:spLocks noGrp="1"/>
          </p:cNvSpPr>
          <p:nvPr>
            <p:ph type="title"/>
          </p:nvPr>
        </p:nvSpPr>
        <p:spPr/>
        <p:txBody>
          <a:bodyPr/>
          <a:lstStyle/>
          <a:p>
            <a:r>
              <a:rPr lang="en-US" dirty="0"/>
              <a:t>Caching</a:t>
            </a:r>
          </a:p>
        </p:txBody>
      </p:sp>
      <p:sp>
        <p:nvSpPr>
          <p:cNvPr id="3" name="Content Placeholder 2">
            <a:extLst>
              <a:ext uri="{FF2B5EF4-FFF2-40B4-BE49-F238E27FC236}">
                <a16:creationId xmlns:a16="http://schemas.microsoft.com/office/drawing/2014/main" id="{E52A4CE5-1357-6243-A0C9-2DB4AC105726}"/>
              </a:ext>
            </a:extLst>
          </p:cNvPr>
          <p:cNvSpPr>
            <a:spLocks noGrp="1"/>
          </p:cNvSpPr>
          <p:nvPr>
            <p:ph idx="1"/>
          </p:nvPr>
        </p:nvSpPr>
        <p:spPr/>
        <p:txBody>
          <a:bodyPr/>
          <a:lstStyle/>
          <a:p>
            <a:r>
              <a:rPr lang="en-US" dirty="0"/>
              <a:t>Introduction</a:t>
            </a:r>
          </a:p>
          <a:p>
            <a:pPr lvl="1"/>
            <a:r>
              <a:rPr lang="en-US" sz="2400" dirty="0"/>
              <a:t>Caching is essential in a scalable system</a:t>
            </a:r>
          </a:p>
          <a:p>
            <a:pPr lvl="1"/>
            <a:r>
              <a:rPr lang="en-US" sz="2400" dirty="0"/>
              <a:t>Makes the results of expensive queries and computations available for reuse</a:t>
            </a:r>
          </a:p>
          <a:p>
            <a:pPr lvl="1"/>
            <a:r>
              <a:rPr lang="en-US" sz="2400" dirty="0"/>
              <a:t>Caches exist in many places in an application</a:t>
            </a:r>
          </a:p>
          <a:p>
            <a:pPr lvl="1"/>
            <a:r>
              <a:rPr lang="en-US" sz="2400" dirty="0"/>
              <a:t>This section covers:</a:t>
            </a:r>
          </a:p>
          <a:p>
            <a:pPr lvl="2"/>
            <a:r>
              <a:rPr lang="en-US" dirty="0"/>
              <a:t>Application based caching</a:t>
            </a:r>
          </a:p>
          <a:p>
            <a:pPr lvl="2"/>
            <a:r>
              <a:rPr lang="en-US" dirty="0"/>
              <a:t>HTTP/Web based caching</a:t>
            </a:r>
          </a:p>
        </p:txBody>
      </p:sp>
    </p:spTree>
    <p:extLst>
      <p:ext uri="{BB962C8B-B14F-4D97-AF65-F5344CB8AC3E}">
        <p14:creationId xmlns:p14="http://schemas.microsoft.com/office/powerpoint/2010/main" val="11809680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C14B2-9ECD-8D4D-8162-69DAFA36EFA8}"/>
              </a:ext>
            </a:extLst>
          </p:cNvPr>
          <p:cNvSpPr>
            <a:spLocks noGrp="1"/>
          </p:cNvSpPr>
          <p:nvPr>
            <p:ph type="title"/>
          </p:nvPr>
        </p:nvSpPr>
        <p:spPr/>
        <p:txBody>
          <a:bodyPr/>
          <a:lstStyle/>
          <a:p>
            <a:r>
              <a:rPr lang="en-US" dirty="0"/>
              <a:t>Application Caching</a:t>
            </a:r>
          </a:p>
        </p:txBody>
      </p:sp>
      <p:sp>
        <p:nvSpPr>
          <p:cNvPr id="3" name="Content Placeholder 2">
            <a:extLst>
              <a:ext uri="{FF2B5EF4-FFF2-40B4-BE49-F238E27FC236}">
                <a16:creationId xmlns:a16="http://schemas.microsoft.com/office/drawing/2014/main" id="{12B5E48E-EBC7-5D4E-8BBB-7D2C552E573A}"/>
              </a:ext>
            </a:extLst>
          </p:cNvPr>
          <p:cNvSpPr>
            <a:spLocks noGrp="1"/>
          </p:cNvSpPr>
          <p:nvPr>
            <p:ph idx="1"/>
          </p:nvPr>
        </p:nvSpPr>
        <p:spPr/>
        <p:txBody>
          <a:bodyPr/>
          <a:lstStyle/>
          <a:p>
            <a:r>
              <a:rPr lang="en-US" sz="2400" dirty="0"/>
              <a:t>Improve request responsiveness by storing the results of queries and computations in memory </a:t>
            </a:r>
          </a:p>
          <a:p>
            <a:pPr lvl="1"/>
            <a:r>
              <a:rPr lang="en-US" sz="2400" dirty="0"/>
              <a:t>Newspaper articles</a:t>
            </a:r>
          </a:p>
          <a:p>
            <a:pPr lvl="1"/>
            <a:r>
              <a:rPr lang="en-US" sz="2400" dirty="0"/>
              <a:t>Concert seating map</a:t>
            </a:r>
          </a:p>
          <a:p>
            <a:pPr lvl="1"/>
            <a:r>
              <a:rPr lang="en-US" sz="2400" dirty="0"/>
              <a:t>Hourly weather forecast</a:t>
            </a:r>
          </a:p>
          <a:p>
            <a:r>
              <a:rPr lang="en-US" sz="2400" dirty="0"/>
              <a:t>Caching relieves databases of heavy read traffic</a:t>
            </a:r>
          </a:p>
          <a:p>
            <a:r>
              <a:rPr lang="en-US" sz="2400" dirty="0"/>
              <a:t>Caching requires additional resources/cost to store cached results. </a:t>
            </a:r>
          </a:p>
          <a:p>
            <a:r>
              <a:rPr lang="en-US" sz="2400" dirty="0"/>
              <a:t>3% of infrastructure at Twitter is dedicated to application level caches</a:t>
            </a:r>
          </a:p>
          <a:p>
            <a:endParaRPr lang="en-US" dirty="0"/>
          </a:p>
        </p:txBody>
      </p:sp>
    </p:spTree>
    <p:extLst>
      <p:ext uri="{BB962C8B-B14F-4D97-AF65-F5344CB8AC3E}">
        <p14:creationId xmlns:p14="http://schemas.microsoft.com/office/powerpoint/2010/main" val="41717033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9A99-1DA9-BB4A-BAEE-E3B83E0AE3D1}"/>
              </a:ext>
            </a:extLst>
          </p:cNvPr>
          <p:cNvSpPr>
            <a:spLocks noGrp="1"/>
          </p:cNvSpPr>
          <p:nvPr>
            <p:ph type="title"/>
          </p:nvPr>
        </p:nvSpPr>
        <p:spPr/>
        <p:txBody>
          <a:bodyPr/>
          <a:lstStyle/>
          <a:p>
            <a:r>
              <a:rPr lang="en-US" dirty="0"/>
              <a:t>Application Caching</a:t>
            </a:r>
          </a:p>
        </p:txBody>
      </p:sp>
      <p:sp>
        <p:nvSpPr>
          <p:cNvPr id="3" name="Content Placeholder 2">
            <a:extLst>
              <a:ext uri="{FF2B5EF4-FFF2-40B4-BE49-F238E27FC236}">
                <a16:creationId xmlns:a16="http://schemas.microsoft.com/office/drawing/2014/main" id="{2A99AA4D-71E9-A643-AC87-38F6DFFAD964}"/>
              </a:ext>
            </a:extLst>
          </p:cNvPr>
          <p:cNvSpPr>
            <a:spLocks noGrp="1"/>
          </p:cNvSpPr>
          <p:nvPr>
            <p:ph idx="1"/>
          </p:nvPr>
        </p:nvSpPr>
        <p:spPr/>
        <p:txBody>
          <a:bodyPr/>
          <a:lstStyle/>
          <a:p>
            <a:r>
              <a:rPr lang="en-US" sz="2100" dirty="0"/>
              <a:t>Utilize cache engines, e.g.:</a:t>
            </a:r>
          </a:p>
          <a:p>
            <a:pPr lvl="1"/>
            <a:r>
              <a:rPr lang="en-US" sz="2100" dirty="0"/>
              <a:t>Redis</a:t>
            </a:r>
          </a:p>
          <a:p>
            <a:pPr lvl="1"/>
            <a:r>
              <a:rPr lang="en-US" sz="2100" dirty="0"/>
              <a:t>Memcached</a:t>
            </a:r>
          </a:p>
          <a:p>
            <a:r>
              <a:rPr lang="en-US" sz="2100" dirty="0"/>
              <a:t>Distributed in-memory key-value stores</a:t>
            </a:r>
          </a:p>
          <a:p>
            <a:r>
              <a:rPr lang="en-US" sz="2100" dirty="0"/>
              <a:t>Objects allocated to individual cache servers using hashing on object key</a:t>
            </a:r>
          </a:p>
          <a:p>
            <a:endParaRPr lang="en-US" dirty="0"/>
          </a:p>
        </p:txBody>
      </p:sp>
      <p:pic>
        <p:nvPicPr>
          <p:cNvPr id="4" name="Picture 3">
            <a:extLst>
              <a:ext uri="{FF2B5EF4-FFF2-40B4-BE49-F238E27FC236}">
                <a16:creationId xmlns:a16="http://schemas.microsoft.com/office/drawing/2014/main" id="{CB7D2B4C-D67E-CF4A-B44E-AB55D0BA974C}"/>
              </a:ext>
            </a:extLst>
          </p:cNvPr>
          <p:cNvPicPr>
            <a:picLocks noChangeAspect="1"/>
          </p:cNvPicPr>
          <p:nvPr/>
        </p:nvPicPr>
        <p:blipFill>
          <a:blip r:embed="rId3"/>
          <a:stretch>
            <a:fillRect/>
          </a:stretch>
        </p:blipFill>
        <p:spPr>
          <a:xfrm>
            <a:off x="4100257" y="3510183"/>
            <a:ext cx="3960101" cy="2713271"/>
          </a:xfrm>
          <a:prstGeom prst="rect">
            <a:avLst/>
          </a:prstGeom>
        </p:spPr>
      </p:pic>
      <p:pic>
        <p:nvPicPr>
          <p:cNvPr id="5" name="Picture 4">
            <a:extLst>
              <a:ext uri="{FF2B5EF4-FFF2-40B4-BE49-F238E27FC236}">
                <a16:creationId xmlns:a16="http://schemas.microsoft.com/office/drawing/2014/main" id="{3A6B2CB7-174D-FA44-A912-DCC1170A0C9A}"/>
              </a:ext>
            </a:extLst>
          </p:cNvPr>
          <p:cNvPicPr>
            <a:picLocks noChangeAspect="1"/>
          </p:cNvPicPr>
          <p:nvPr/>
        </p:nvPicPr>
        <p:blipFill>
          <a:blip r:embed="rId4"/>
          <a:stretch>
            <a:fillRect/>
          </a:stretch>
        </p:blipFill>
        <p:spPr>
          <a:xfrm>
            <a:off x="9039199" y="1207783"/>
            <a:ext cx="2452055" cy="4604800"/>
          </a:xfrm>
          <a:prstGeom prst="rect">
            <a:avLst/>
          </a:prstGeom>
        </p:spPr>
      </p:pic>
    </p:spTree>
    <p:extLst>
      <p:ext uri="{BB962C8B-B14F-4D97-AF65-F5344CB8AC3E}">
        <p14:creationId xmlns:p14="http://schemas.microsoft.com/office/powerpoint/2010/main" val="25784568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D74B1-1063-8E43-A766-7148B7C4ED4D}"/>
              </a:ext>
            </a:extLst>
          </p:cNvPr>
          <p:cNvSpPr>
            <a:spLocks noGrp="1"/>
          </p:cNvSpPr>
          <p:nvPr>
            <p:ph type="title"/>
          </p:nvPr>
        </p:nvSpPr>
        <p:spPr/>
        <p:txBody>
          <a:bodyPr/>
          <a:lstStyle/>
          <a:p>
            <a:r>
              <a:rPr lang="en-US" dirty="0"/>
              <a:t>Caching Example</a:t>
            </a:r>
          </a:p>
        </p:txBody>
      </p:sp>
      <p:sp>
        <p:nvSpPr>
          <p:cNvPr id="3" name="Content Placeholder 2">
            <a:extLst>
              <a:ext uri="{FF2B5EF4-FFF2-40B4-BE49-F238E27FC236}">
                <a16:creationId xmlns:a16="http://schemas.microsoft.com/office/drawing/2014/main" id="{28A59C59-9F3D-3D42-8393-CB499FEE43E7}"/>
              </a:ext>
            </a:extLst>
          </p:cNvPr>
          <p:cNvSpPr>
            <a:spLocks noGrp="1"/>
          </p:cNvSpPr>
          <p:nvPr>
            <p:ph idx="1"/>
          </p:nvPr>
        </p:nvSpPr>
        <p:spPr/>
        <p:txBody>
          <a:bodyPr>
            <a:normAutofit fontScale="77500" lnSpcReduction="20000"/>
          </a:bodyPr>
          <a:lstStyle/>
          <a:p>
            <a:pPr marL="0" indent="0">
              <a:buNone/>
            </a:pPr>
            <a:r>
              <a:rPr lang="en-US" dirty="0"/>
              <a:t>public class </a:t>
            </a:r>
            <a:r>
              <a:rPr lang="en-US" dirty="0" err="1"/>
              <a:t>LiftWaitService</a:t>
            </a:r>
            <a:r>
              <a:rPr lang="en-US" dirty="0"/>
              <a:t> {</a:t>
            </a:r>
          </a:p>
          <a:p>
            <a:pPr marL="0" indent="0">
              <a:buNone/>
            </a:pPr>
            <a:endParaRPr lang="en-US" dirty="0"/>
          </a:p>
          <a:p>
            <a:pPr marL="0" indent="0">
              <a:buNone/>
            </a:pPr>
            <a:r>
              <a:rPr lang="en-US" dirty="0"/>
              <a:t>    public List </a:t>
            </a:r>
            <a:r>
              <a:rPr lang="en-US" dirty="0" err="1"/>
              <a:t>getLiftWaits</a:t>
            </a:r>
            <a:r>
              <a:rPr lang="en-US" dirty="0"/>
              <a:t>(String resort) {</a:t>
            </a:r>
          </a:p>
          <a:p>
            <a:pPr marL="0" indent="0">
              <a:buNone/>
            </a:pPr>
            <a:r>
              <a:rPr lang="en-US" dirty="0"/>
              <a:t>        List </a:t>
            </a:r>
            <a:r>
              <a:rPr lang="en-US" dirty="0" err="1"/>
              <a:t>liftWaitTimes</a:t>
            </a:r>
            <a:r>
              <a:rPr lang="en-US" dirty="0"/>
              <a:t> = </a:t>
            </a:r>
            <a:r>
              <a:rPr lang="en-US" dirty="0" err="1"/>
              <a:t>cache.get</a:t>
            </a:r>
            <a:r>
              <a:rPr lang="en-US" dirty="0"/>
              <a:t>(“</a:t>
            </a:r>
            <a:r>
              <a:rPr lang="en-US" dirty="0" err="1"/>
              <a:t>liftwaittimes</a:t>
            </a:r>
            <a:r>
              <a:rPr lang="en-US" dirty="0"/>
              <a:t>:” + resort);</a:t>
            </a:r>
          </a:p>
          <a:p>
            <a:pPr marL="0" indent="0">
              <a:buNone/>
            </a:pPr>
            <a:r>
              <a:rPr lang="en-US" dirty="0"/>
              <a:t>        if (</a:t>
            </a:r>
            <a:r>
              <a:rPr lang="en-US" dirty="0" err="1"/>
              <a:t>liftWaitTimes</a:t>
            </a:r>
            <a:r>
              <a:rPr lang="en-US" dirty="0"/>
              <a:t> == null) {</a:t>
            </a:r>
          </a:p>
          <a:p>
            <a:pPr marL="0" indent="0">
              <a:buNone/>
            </a:pPr>
            <a:r>
              <a:rPr lang="en-US" dirty="0"/>
              <a:t>            </a:t>
            </a:r>
            <a:r>
              <a:rPr lang="en-US" dirty="0" err="1"/>
              <a:t>liftWaitTimes</a:t>
            </a:r>
            <a:r>
              <a:rPr lang="en-US" dirty="0"/>
              <a:t> = </a:t>
            </a:r>
            <a:r>
              <a:rPr lang="en-US" dirty="0" err="1"/>
              <a:t>skiCo.getLiftWaitTimes</a:t>
            </a:r>
            <a:r>
              <a:rPr lang="en-US" dirty="0"/>
              <a:t>(resort);</a:t>
            </a:r>
          </a:p>
          <a:p>
            <a:pPr marL="0" indent="0">
              <a:buNone/>
            </a:pPr>
            <a:r>
              <a:rPr lang="en-US" dirty="0"/>
              <a:t>            // add result to cache, expire in 300 seconds</a:t>
            </a:r>
          </a:p>
          <a:p>
            <a:pPr marL="0" indent="0">
              <a:buNone/>
            </a:pPr>
            <a:r>
              <a:rPr lang="en-US" dirty="0"/>
              <a:t>            </a:t>
            </a:r>
            <a:r>
              <a:rPr lang="en-US" dirty="0" err="1"/>
              <a:t>cache.put</a:t>
            </a:r>
            <a:r>
              <a:rPr lang="en-US" dirty="0"/>
              <a:t>("</a:t>
            </a:r>
            <a:r>
              <a:rPr lang="en-US" dirty="0" err="1"/>
              <a:t>liftwaittimes</a:t>
            </a:r>
            <a:r>
              <a:rPr lang="en-US" dirty="0"/>
              <a:t>:" + resort, </a:t>
            </a:r>
            <a:r>
              <a:rPr lang="en-US" dirty="0" err="1"/>
              <a:t>liftWaitTimes</a:t>
            </a:r>
            <a:r>
              <a:rPr lang="en-US" dirty="0"/>
              <a:t>, 300);</a:t>
            </a:r>
          </a:p>
          <a:p>
            <a:pPr marL="0" indent="0">
              <a:buNone/>
            </a:pPr>
            <a:r>
              <a:rPr lang="en-US" dirty="0"/>
              <a:t>        }</a:t>
            </a:r>
          </a:p>
          <a:p>
            <a:pPr marL="0" indent="0">
              <a:buNone/>
            </a:pPr>
            <a:r>
              <a:rPr lang="en-US" dirty="0"/>
              <a:t>        return </a:t>
            </a:r>
            <a:r>
              <a:rPr lang="en-US" dirty="0" err="1"/>
              <a:t>liftWaitTimes</a:t>
            </a:r>
            <a:r>
              <a:rPr lang="en-US" dirty="0"/>
              <a:t>;</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4593170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D6028-691E-BE42-83D8-99F7B405E3E4}"/>
              </a:ext>
            </a:extLst>
          </p:cNvPr>
          <p:cNvSpPr>
            <a:spLocks noGrp="1"/>
          </p:cNvSpPr>
          <p:nvPr>
            <p:ph type="title"/>
          </p:nvPr>
        </p:nvSpPr>
        <p:spPr/>
        <p:txBody>
          <a:bodyPr/>
          <a:lstStyle/>
          <a:p>
            <a:r>
              <a:rPr lang="en-US" dirty="0"/>
              <a:t>Application Caching</a:t>
            </a:r>
          </a:p>
        </p:txBody>
      </p:sp>
      <p:sp>
        <p:nvSpPr>
          <p:cNvPr id="3" name="Content Placeholder 2">
            <a:extLst>
              <a:ext uri="{FF2B5EF4-FFF2-40B4-BE49-F238E27FC236}">
                <a16:creationId xmlns:a16="http://schemas.microsoft.com/office/drawing/2014/main" id="{EC8101E1-7234-FF4C-9B9B-162ABE8FF316}"/>
              </a:ext>
            </a:extLst>
          </p:cNvPr>
          <p:cNvSpPr>
            <a:spLocks noGrp="1"/>
          </p:cNvSpPr>
          <p:nvPr>
            <p:ph idx="1"/>
          </p:nvPr>
        </p:nvSpPr>
        <p:spPr/>
        <p:txBody>
          <a:bodyPr/>
          <a:lstStyle/>
          <a:p>
            <a:r>
              <a:rPr lang="en-US" sz="2400" dirty="0"/>
              <a:t>Satisfy as many requests as possible from the cache - hit rate. </a:t>
            </a:r>
          </a:p>
          <a:p>
            <a:pPr lvl="1"/>
            <a:r>
              <a:rPr lang="en-US" sz="2400" dirty="0"/>
              <a:t>maximize the hit rate and miss rate </a:t>
            </a:r>
          </a:p>
          <a:p>
            <a:r>
              <a:rPr lang="en-US" sz="2400" dirty="0"/>
              <a:t>If items updated regularly, cost of cache misses negate benefits of the cache. </a:t>
            </a:r>
          </a:p>
          <a:p>
            <a:r>
              <a:rPr lang="en-US" sz="2400" dirty="0"/>
              <a:t>Monitor the cache usage for the service</a:t>
            </a:r>
          </a:p>
          <a:p>
            <a:endParaRPr lang="en-US" dirty="0"/>
          </a:p>
        </p:txBody>
      </p:sp>
      <p:pic>
        <p:nvPicPr>
          <p:cNvPr id="4" name="Picture 3">
            <a:extLst>
              <a:ext uri="{FF2B5EF4-FFF2-40B4-BE49-F238E27FC236}">
                <a16:creationId xmlns:a16="http://schemas.microsoft.com/office/drawing/2014/main" id="{4CB96FC7-7B76-E844-BBB9-12FF164877A2}"/>
              </a:ext>
            </a:extLst>
          </p:cNvPr>
          <p:cNvPicPr>
            <a:picLocks noChangeAspect="1"/>
          </p:cNvPicPr>
          <p:nvPr/>
        </p:nvPicPr>
        <p:blipFill>
          <a:blip r:embed="rId3"/>
          <a:stretch>
            <a:fillRect/>
          </a:stretch>
        </p:blipFill>
        <p:spPr>
          <a:xfrm>
            <a:off x="4438650" y="3429000"/>
            <a:ext cx="3314700" cy="1047750"/>
          </a:xfrm>
          <a:prstGeom prst="rect">
            <a:avLst/>
          </a:prstGeom>
        </p:spPr>
      </p:pic>
    </p:spTree>
    <p:extLst>
      <p:ext uri="{BB962C8B-B14F-4D97-AF65-F5344CB8AC3E}">
        <p14:creationId xmlns:p14="http://schemas.microsoft.com/office/powerpoint/2010/main" val="41202860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FC806-3046-9C4E-82ED-24B3600E12BB}"/>
              </a:ext>
            </a:extLst>
          </p:cNvPr>
          <p:cNvSpPr>
            <a:spLocks noGrp="1"/>
          </p:cNvSpPr>
          <p:nvPr>
            <p:ph type="title"/>
          </p:nvPr>
        </p:nvSpPr>
        <p:spPr/>
        <p:txBody>
          <a:bodyPr/>
          <a:lstStyle/>
          <a:p>
            <a:r>
              <a:rPr lang="en-US" dirty="0"/>
              <a:t>Caching Patterns</a:t>
            </a:r>
          </a:p>
        </p:txBody>
      </p:sp>
      <p:sp>
        <p:nvSpPr>
          <p:cNvPr id="3" name="Content Placeholder 2">
            <a:extLst>
              <a:ext uri="{FF2B5EF4-FFF2-40B4-BE49-F238E27FC236}">
                <a16:creationId xmlns:a16="http://schemas.microsoft.com/office/drawing/2014/main" id="{C2621006-2980-B44D-9273-D7DC052AD1BC}"/>
              </a:ext>
            </a:extLst>
          </p:cNvPr>
          <p:cNvSpPr>
            <a:spLocks noGrp="1"/>
          </p:cNvSpPr>
          <p:nvPr>
            <p:ph idx="1"/>
          </p:nvPr>
        </p:nvSpPr>
        <p:spPr>
          <a:xfrm>
            <a:off x="246526" y="1098927"/>
            <a:ext cx="6807963" cy="4873625"/>
          </a:xfrm>
        </p:spPr>
        <p:txBody>
          <a:bodyPr/>
          <a:lstStyle/>
          <a:p>
            <a:r>
              <a:rPr lang="en-US" sz="2400" dirty="0"/>
              <a:t>Application level caching known as cache-aside pattern – Application bypasses the database if the results are in the cache.</a:t>
            </a:r>
          </a:p>
          <a:p>
            <a:r>
              <a:rPr lang="en-US" sz="2400" dirty="0"/>
              <a:t>Alternatives exist, commonly supported by databases</a:t>
            </a:r>
          </a:p>
          <a:p>
            <a:pPr lvl="1"/>
            <a:r>
              <a:rPr lang="en-US" sz="2400" dirty="0"/>
              <a:t>Read-through</a:t>
            </a:r>
          </a:p>
          <a:p>
            <a:pPr lvl="1"/>
            <a:r>
              <a:rPr lang="en-US" sz="2400" dirty="0"/>
              <a:t>Write-through</a:t>
            </a:r>
          </a:p>
          <a:p>
            <a:pPr lvl="1"/>
            <a:r>
              <a:rPr lang="en-US" sz="2400" dirty="0"/>
              <a:t>Write-behind</a:t>
            </a:r>
          </a:p>
          <a:p>
            <a:endParaRPr lang="en-US" dirty="0"/>
          </a:p>
        </p:txBody>
      </p:sp>
      <p:pic>
        <p:nvPicPr>
          <p:cNvPr id="4" name="Picture 3" descr="A picture containing screenshot, drawing&#10;&#10;Description automatically generated">
            <a:extLst>
              <a:ext uri="{FF2B5EF4-FFF2-40B4-BE49-F238E27FC236}">
                <a16:creationId xmlns:a16="http://schemas.microsoft.com/office/drawing/2014/main" id="{6E0F02B2-073A-554F-BA86-DA7E37FC8AC0}"/>
              </a:ext>
            </a:extLst>
          </p:cNvPr>
          <p:cNvPicPr>
            <a:picLocks noChangeAspect="1"/>
          </p:cNvPicPr>
          <p:nvPr/>
        </p:nvPicPr>
        <p:blipFill>
          <a:blip r:embed="rId3"/>
          <a:stretch>
            <a:fillRect/>
          </a:stretch>
        </p:blipFill>
        <p:spPr>
          <a:xfrm>
            <a:off x="577486" y="4422017"/>
            <a:ext cx="4091937" cy="1593547"/>
          </a:xfrm>
          <a:prstGeom prst="rect">
            <a:avLst/>
          </a:prstGeom>
        </p:spPr>
      </p:pic>
      <p:pic>
        <p:nvPicPr>
          <p:cNvPr id="5" name="Picture 4" descr="A picture containing clock, drawing&#10;&#10;Description automatically generated">
            <a:extLst>
              <a:ext uri="{FF2B5EF4-FFF2-40B4-BE49-F238E27FC236}">
                <a16:creationId xmlns:a16="http://schemas.microsoft.com/office/drawing/2014/main" id="{46A3E2D7-773B-6241-BF95-4BBB0F16AEBB}"/>
              </a:ext>
            </a:extLst>
          </p:cNvPr>
          <p:cNvPicPr>
            <a:picLocks noChangeAspect="1"/>
          </p:cNvPicPr>
          <p:nvPr/>
        </p:nvPicPr>
        <p:blipFill>
          <a:blip r:embed="rId4"/>
          <a:stretch>
            <a:fillRect/>
          </a:stretch>
        </p:blipFill>
        <p:spPr>
          <a:xfrm>
            <a:off x="7054489" y="4011283"/>
            <a:ext cx="4091938" cy="1496888"/>
          </a:xfrm>
          <a:prstGeom prst="rect">
            <a:avLst/>
          </a:prstGeom>
        </p:spPr>
      </p:pic>
      <p:sp>
        <p:nvSpPr>
          <p:cNvPr id="6" name="TextBox 5">
            <a:extLst>
              <a:ext uri="{FF2B5EF4-FFF2-40B4-BE49-F238E27FC236}">
                <a16:creationId xmlns:a16="http://schemas.microsoft.com/office/drawing/2014/main" id="{FEA0EA4C-9273-DA41-90B9-122807A4F495}"/>
              </a:ext>
            </a:extLst>
          </p:cNvPr>
          <p:cNvSpPr txBox="1"/>
          <p:nvPr/>
        </p:nvSpPr>
        <p:spPr>
          <a:xfrm>
            <a:off x="1482629" y="5972552"/>
            <a:ext cx="2281650" cy="369332"/>
          </a:xfrm>
          <a:prstGeom prst="rect">
            <a:avLst/>
          </a:prstGeom>
          <a:noFill/>
        </p:spPr>
        <p:txBody>
          <a:bodyPr wrap="none" rtlCol="0">
            <a:spAutoFit/>
          </a:bodyPr>
          <a:lstStyle/>
          <a:p>
            <a:r>
              <a:rPr lang="en-US" dirty="0"/>
              <a:t>Read Through Caching</a:t>
            </a:r>
          </a:p>
        </p:txBody>
      </p:sp>
      <p:sp>
        <p:nvSpPr>
          <p:cNvPr id="7" name="TextBox 6">
            <a:extLst>
              <a:ext uri="{FF2B5EF4-FFF2-40B4-BE49-F238E27FC236}">
                <a16:creationId xmlns:a16="http://schemas.microsoft.com/office/drawing/2014/main" id="{1EE5EDF1-B3CB-094D-BC9E-BA5D4122BC6C}"/>
              </a:ext>
            </a:extLst>
          </p:cNvPr>
          <p:cNvSpPr txBox="1"/>
          <p:nvPr/>
        </p:nvSpPr>
        <p:spPr>
          <a:xfrm>
            <a:off x="7933375" y="5666588"/>
            <a:ext cx="2334165" cy="369332"/>
          </a:xfrm>
          <a:prstGeom prst="rect">
            <a:avLst/>
          </a:prstGeom>
          <a:noFill/>
        </p:spPr>
        <p:txBody>
          <a:bodyPr wrap="none" rtlCol="0">
            <a:spAutoFit/>
          </a:bodyPr>
          <a:lstStyle/>
          <a:p>
            <a:r>
              <a:rPr lang="en-US" dirty="0"/>
              <a:t>Write Through Caching</a:t>
            </a:r>
          </a:p>
        </p:txBody>
      </p:sp>
      <p:pic>
        <p:nvPicPr>
          <p:cNvPr id="9" name="Picture 8">
            <a:extLst>
              <a:ext uri="{FF2B5EF4-FFF2-40B4-BE49-F238E27FC236}">
                <a16:creationId xmlns:a16="http://schemas.microsoft.com/office/drawing/2014/main" id="{6205F606-3C77-6543-946A-818A6A437F35}"/>
              </a:ext>
            </a:extLst>
          </p:cNvPr>
          <p:cNvPicPr>
            <a:picLocks noChangeAspect="1"/>
          </p:cNvPicPr>
          <p:nvPr/>
        </p:nvPicPr>
        <p:blipFill rotWithShape="1">
          <a:blip r:embed="rId5"/>
          <a:srcRect t="12512"/>
          <a:stretch/>
        </p:blipFill>
        <p:spPr>
          <a:xfrm>
            <a:off x="7291137" y="319371"/>
            <a:ext cx="4602051" cy="2145216"/>
          </a:xfrm>
          <a:prstGeom prst="rect">
            <a:avLst/>
          </a:prstGeom>
        </p:spPr>
      </p:pic>
      <p:sp>
        <p:nvSpPr>
          <p:cNvPr id="10" name="TextBox 9">
            <a:extLst>
              <a:ext uri="{FF2B5EF4-FFF2-40B4-BE49-F238E27FC236}">
                <a16:creationId xmlns:a16="http://schemas.microsoft.com/office/drawing/2014/main" id="{A9145A7D-183F-1144-840C-FFFCA1A676D4}"/>
              </a:ext>
            </a:extLst>
          </p:cNvPr>
          <p:cNvSpPr txBox="1"/>
          <p:nvPr/>
        </p:nvSpPr>
        <p:spPr>
          <a:xfrm>
            <a:off x="8633161" y="2424491"/>
            <a:ext cx="2109873" cy="369332"/>
          </a:xfrm>
          <a:prstGeom prst="rect">
            <a:avLst/>
          </a:prstGeom>
          <a:noFill/>
        </p:spPr>
        <p:txBody>
          <a:bodyPr wrap="none" rtlCol="0">
            <a:spAutoFit/>
          </a:bodyPr>
          <a:lstStyle/>
          <a:p>
            <a:r>
              <a:rPr lang="en-US" dirty="0"/>
              <a:t>Cache Aside Caching</a:t>
            </a:r>
          </a:p>
        </p:txBody>
      </p:sp>
    </p:spTree>
    <p:extLst>
      <p:ext uri="{BB962C8B-B14F-4D97-AF65-F5344CB8AC3E}">
        <p14:creationId xmlns:p14="http://schemas.microsoft.com/office/powerpoint/2010/main" val="22921691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20A8C-FC73-2A4F-BC96-BD78A3432E95}"/>
              </a:ext>
            </a:extLst>
          </p:cNvPr>
          <p:cNvSpPr>
            <a:spLocks noGrp="1"/>
          </p:cNvSpPr>
          <p:nvPr>
            <p:ph type="title"/>
          </p:nvPr>
        </p:nvSpPr>
        <p:spPr/>
        <p:txBody>
          <a:bodyPr/>
          <a:lstStyle/>
          <a:p>
            <a:r>
              <a:rPr lang="en-US" dirty="0"/>
              <a:t>Analysis of Caching Patterns</a:t>
            </a:r>
          </a:p>
        </p:txBody>
      </p:sp>
      <p:sp>
        <p:nvSpPr>
          <p:cNvPr id="3" name="Content Placeholder 2">
            <a:extLst>
              <a:ext uri="{FF2B5EF4-FFF2-40B4-BE49-F238E27FC236}">
                <a16:creationId xmlns:a16="http://schemas.microsoft.com/office/drawing/2014/main" id="{21F40243-339B-854C-8088-9188FD4E8BD4}"/>
              </a:ext>
            </a:extLst>
          </p:cNvPr>
          <p:cNvSpPr>
            <a:spLocks noGrp="1"/>
          </p:cNvSpPr>
          <p:nvPr>
            <p:ph idx="1"/>
          </p:nvPr>
        </p:nvSpPr>
        <p:spPr/>
        <p:txBody>
          <a:bodyPr>
            <a:normAutofit/>
          </a:bodyPr>
          <a:lstStyle/>
          <a:p>
            <a:r>
              <a:rPr lang="en-US" sz="2400" dirty="0"/>
              <a:t>Read/write-through/behind simplify application logic as service always accesses cache contrast to Application cache as it needs to be aware of cache misses.</a:t>
            </a:r>
          </a:p>
          <a:p>
            <a:r>
              <a:rPr lang="en-US" sz="2400" dirty="0"/>
              <a:t>Require a cache augmented with an application-specific handler to performs database reads and writes, </a:t>
            </a:r>
            <a:r>
              <a:rPr lang="en-US" sz="2400" dirty="0" err="1"/>
              <a:t>e.g</a:t>
            </a:r>
            <a:r>
              <a:rPr lang="en-US" sz="2400" dirty="0"/>
              <a:t>:</a:t>
            </a:r>
          </a:p>
          <a:p>
            <a:pPr lvl="1"/>
            <a:r>
              <a:rPr lang="en-US" sz="2400" dirty="0" err="1"/>
              <a:t>NCache</a:t>
            </a:r>
            <a:r>
              <a:rPr lang="en-US" sz="2400" dirty="0"/>
              <a:t>  </a:t>
            </a:r>
          </a:p>
          <a:p>
            <a:pPr lvl="1"/>
            <a:r>
              <a:rPr lang="en-US" sz="2400" dirty="0"/>
              <a:t>Amazon’s DynamoDB Accelerator (DAX)</a:t>
            </a:r>
          </a:p>
          <a:p>
            <a:r>
              <a:rPr lang="en-US" sz="2400" dirty="0"/>
              <a:t>Cache aside:</a:t>
            </a:r>
          </a:p>
          <a:p>
            <a:pPr lvl="1"/>
            <a:r>
              <a:rPr lang="en-US" sz="2400" dirty="0"/>
              <a:t>More complex programming model</a:t>
            </a:r>
          </a:p>
          <a:p>
            <a:pPr lvl="1"/>
            <a:r>
              <a:rPr lang="en-US" sz="2400" dirty="0"/>
              <a:t>Resilient to cache failure</a:t>
            </a:r>
          </a:p>
          <a:p>
            <a:pPr lvl="1"/>
            <a:r>
              <a:rPr lang="en-US" sz="2400" dirty="0"/>
              <a:t>Super scalable</a:t>
            </a:r>
          </a:p>
        </p:txBody>
      </p:sp>
    </p:spTree>
    <p:extLst>
      <p:ext uri="{BB962C8B-B14F-4D97-AF65-F5344CB8AC3E}">
        <p14:creationId xmlns:p14="http://schemas.microsoft.com/office/powerpoint/2010/main" val="499922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F16B-EC03-444A-B36B-563799CB781C}"/>
              </a:ext>
            </a:extLst>
          </p:cNvPr>
          <p:cNvSpPr>
            <a:spLocks noGrp="1"/>
          </p:cNvSpPr>
          <p:nvPr>
            <p:ph type="title"/>
          </p:nvPr>
        </p:nvSpPr>
        <p:spPr/>
        <p:txBody>
          <a:bodyPr/>
          <a:lstStyle/>
          <a:p>
            <a:r>
              <a:rPr lang="en-US" dirty="0"/>
              <a:t>Service API Design</a:t>
            </a:r>
          </a:p>
        </p:txBody>
      </p:sp>
      <p:sp>
        <p:nvSpPr>
          <p:cNvPr id="3" name="Content Placeholder 2">
            <a:extLst>
              <a:ext uri="{FF2B5EF4-FFF2-40B4-BE49-F238E27FC236}">
                <a16:creationId xmlns:a16="http://schemas.microsoft.com/office/drawing/2014/main" id="{8A1A2C2E-39EB-B446-9628-966A9A0B0538}"/>
              </a:ext>
            </a:extLst>
          </p:cNvPr>
          <p:cNvSpPr>
            <a:spLocks noGrp="1"/>
          </p:cNvSpPr>
          <p:nvPr>
            <p:ph idx="1"/>
          </p:nvPr>
        </p:nvSpPr>
        <p:spPr/>
        <p:txBody>
          <a:bodyPr/>
          <a:lstStyle/>
          <a:p>
            <a:r>
              <a:rPr lang="en-US" dirty="0"/>
              <a:t>An API defines a contract between the client and server. </a:t>
            </a:r>
          </a:p>
          <a:p>
            <a:r>
              <a:rPr lang="en-US" dirty="0"/>
              <a:t>Dominant contemporary style is HTTP APIs. </a:t>
            </a:r>
          </a:p>
          <a:p>
            <a:r>
              <a:rPr lang="en-US" dirty="0"/>
              <a:t>CRUD Pattern - Create, Read, Update, Delete. </a:t>
            </a:r>
          </a:p>
          <a:p>
            <a:r>
              <a:rPr lang="en-US" dirty="0"/>
              <a:t>An aside - REST is an architectural style that was defined by Roy Fielding in his PhD thesis</a:t>
            </a:r>
          </a:p>
        </p:txBody>
      </p:sp>
    </p:spTree>
    <p:extLst>
      <p:ext uri="{BB962C8B-B14F-4D97-AF65-F5344CB8AC3E}">
        <p14:creationId xmlns:p14="http://schemas.microsoft.com/office/powerpoint/2010/main" val="30112070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CBBAD-4F66-A14D-B617-00BEB39BAED7}"/>
              </a:ext>
            </a:extLst>
          </p:cNvPr>
          <p:cNvSpPr>
            <a:spLocks noGrp="1"/>
          </p:cNvSpPr>
          <p:nvPr>
            <p:ph type="title"/>
          </p:nvPr>
        </p:nvSpPr>
        <p:spPr/>
        <p:txBody>
          <a:bodyPr/>
          <a:lstStyle/>
          <a:p>
            <a:r>
              <a:rPr lang="en-US" dirty="0"/>
              <a:t>Web Caching</a:t>
            </a:r>
          </a:p>
        </p:txBody>
      </p:sp>
      <p:sp>
        <p:nvSpPr>
          <p:cNvPr id="3" name="Content Placeholder 2">
            <a:extLst>
              <a:ext uri="{FF2B5EF4-FFF2-40B4-BE49-F238E27FC236}">
                <a16:creationId xmlns:a16="http://schemas.microsoft.com/office/drawing/2014/main" id="{77FFEBEC-921C-4D4C-9088-9FAC711F804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D2F950A-C103-B6C1-4368-CE75E75EAD13}"/>
              </a:ext>
            </a:extLst>
          </p:cNvPr>
          <p:cNvPicPr>
            <a:picLocks noChangeAspect="1"/>
          </p:cNvPicPr>
          <p:nvPr/>
        </p:nvPicPr>
        <p:blipFill>
          <a:blip r:embed="rId3"/>
          <a:stretch>
            <a:fillRect/>
          </a:stretch>
        </p:blipFill>
        <p:spPr>
          <a:xfrm>
            <a:off x="1784692" y="2278444"/>
            <a:ext cx="8622615" cy="3147254"/>
          </a:xfrm>
          <a:prstGeom prst="rect">
            <a:avLst/>
          </a:prstGeom>
        </p:spPr>
      </p:pic>
    </p:spTree>
    <p:extLst>
      <p:ext uri="{BB962C8B-B14F-4D97-AF65-F5344CB8AC3E}">
        <p14:creationId xmlns:p14="http://schemas.microsoft.com/office/powerpoint/2010/main" val="24795695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F74EC-3DE4-664D-9F65-616A7661A606}"/>
              </a:ext>
            </a:extLst>
          </p:cNvPr>
          <p:cNvSpPr>
            <a:spLocks noGrp="1"/>
          </p:cNvSpPr>
          <p:nvPr>
            <p:ph type="title"/>
          </p:nvPr>
        </p:nvSpPr>
        <p:spPr/>
        <p:txBody>
          <a:bodyPr/>
          <a:lstStyle/>
          <a:p>
            <a:r>
              <a:rPr lang="en-US" dirty="0"/>
              <a:t>Cache Control</a:t>
            </a:r>
          </a:p>
        </p:txBody>
      </p:sp>
      <p:sp>
        <p:nvSpPr>
          <p:cNvPr id="4" name="TextBox 3">
            <a:extLst>
              <a:ext uri="{FF2B5EF4-FFF2-40B4-BE49-F238E27FC236}">
                <a16:creationId xmlns:a16="http://schemas.microsoft.com/office/drawing/2014/main" id="{DF4492A5-3F6E-E249-87D8-894F956CD596}"/>
              </a:ext>
            </a:extLst>
          </p:cNvPr>
          <p:cNvSpPr txBox="1"/>
          <p:nvPr/>
        </p:nvSpPr>
        <p:spPr>
          <a:xfrm>
            <a:off x="277909" y="1349829"/>
            <a:ext cx="6324600" cy="1754326"/>
          </a:xfrm>
          <a:prstGeom prst="rect">
            <a:avLst/>
          </a:prstGeom>
          <a:noFill/>
        </p:spPr>
        <p:txBody>
          <a:bodyPr wrap="square">
            <a:spAutoFit/>
          </a:bodyPr>
          <a:lstStyle/>
          <a:p>
            <a:r>
              <a:rPr lang="en-US" dirty="0"/>
              <a:t>1.	Response:</a:t>
            </a:r>
          </a:p>
          <a:p>
            <a:r>
              <a:rPr lang="en-US" dirty="0"/>
              <a:t>2.	HTTP/1.1 200 OK Content-Length: 9842</a:t>
            </a:r>
          </a:p>
          <a:p>
            <a:r>
              <a:rPr lang="en-US" dirty="0"/>
              <a:t>3.	Content-Type: application/json </a:t>
            </a:r>
          </a:p>
          <a:p>
            <a:r>
              <a:rPr lang="en-US" dirty="0"/>
              <a:t>4.	</a:t>
            </a:r>
            <a:r>
              <a:rPr lang="en-US" b="1" dirty="0"/>
              <a:t>Cache-Control:</a:t>
            </a:r>
            <a:r>
              <a:rPr lang="en-US" dirty="0"/>
              <a:t> public </a:t>
            </a:r>
          </a:p>
          <a:p>
            <a:r>
              <a:rPr lang="en-US" dirty="0"/>
              <a:t>5.	Date: Fri, 26 Mar 2019 09:33:49 GMT </a:t>
            </a:r>
          </a:p>
          <a:p>
            <a:r>
              <a:rPr lang="en-US" dirty="0"/>
              <a:t>6.	Expires: Fri, 26 Mar 2019 09:38:49 GMT</a:t>
            </a:r>
          </a:p>
        </p:txBody>
      </p:sp>
    </p:spTree>
    <p:extLst>
      <p:ext uri="{BB962C8B-B14F-4D97-AF65-F5344CB8AC3E}">
        <p14:creationId xmlns:p14="http://schemas.microsoft.com/office/powerpoint/2010/main" val="36682185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838FB-A06C-EA4D-8CBD-211D5FE65B05}"/>
              </a:ext>
            </a:extLst>
          </p:cNvPr>
          <p:cNvSpPr>
            <a:spLocks noGrp="1"/>
          </p:cNvSpPr>
          <p:nvPr>
            <p:ph type="title"/>
          </p:nvPr>
        </p:nvSpPr>
        <p:spPr/>
        <p:txBody>
          <a:bodyPr/>
          <a:lstStyle/>
          <a:p>
            <a:r>
              <a:rPr lang="en-US" dirty="0"/>
              <a:t>Cache Directives</a:t>
            </a:r>
          </a:p>
        </p:txBody>
      </p:sp>
      <p:sp>
        <p:nvSpPr>
          <p:cNvPr id="3" name="Content Placeholder 2">
            <a:extLst>
              <a:ext uri="{FF2B5EF4-FFF2-40B4-BE49-F238E27FC236}">
                <a16:creationId xmlns:a16="http://schemas.microsoft.com/office/drawing/2014/main" id="{5E1E4C28-6F82-DE4F-8443-BFD579C99E31}"/>
              </a:ext>
            </a:extLst>
          </p:cNvPr>
          <p:cNvSpPr>
            <a:spLocks noGrp="1"/>
          </p:cNvSpPr>
          <p:nvPr>
            <p:ph idx="1"/>
          </p:nvPr>
        </p:nvSpPr>
        <p:spPr/>
        <p:txBody>
          <a:bodyPr/>
          <a:lstStyle/>
          <a:p>
            <a:r>
              <a:rPr lang="en-US" b="1" dirty="0"/>
              <a:t>no-store</a:t>
            </a:r>
            <a:r>
              <a:rPr lang="en-US" dirty="0"/>
              <a:t>: a resource from a request response should not be cached. </a:t>
            </a:r>
          </a:p>
          <a:p>
            <a:r>
              <a:rPr lang="en-US" b="1" dirty="0"/>
              <a:t>no-cache</a:t>
            </a:r>
            <a:r>
              <a:rPr lang="en-US" dirty="0"/>
              <a:t>: a cached resource must be revalidated with an origin server before use. </a:t>
            </a:r>
          </a:p>
          <a:p>
            <a:r>
              <a:rPr lang="en-US" b="1" dirty="0"/>
              <a:t>private</a:t>
            </a:r>
            <a:r>
              <a:rPr lang="en-US" dirty="0"/>
              <a:t>: a resource only be cached by a user-specific device such as a Web browser</a:t>
            </a:r>
          </a:p>
          <a:p>
            <a:r>
              <a:rPr lang="en-US" b="1" dirty="0"/>
              <a:t>public</a:t>
            </a:r>
            <a:r>
              <a:rPr lang="en-US" dirty="0"/>
              <a:t>: a resource can be cached by any proxy server</a:t>
            </a:r>
          </a:p>
          <a:p>
            <a:r>
              <a:rPr lang="en-US" b="1" dirty="0"/>
              <a:t>max-age</a:t>
            </a:r>
            <a:r>
              <a:rPr lang="en-US" dirty="0"/>
              <a:t>: defines the length of time in seconds a cached copy of a resource should be retained. </a:t>
            </a:r>
          </a:p>
        </p:txBody>
      </p:sp>
    </p:spTree>
    <p:extLst>
      <p:ext uri="{BB962C8B-B14F-4D97-AF65-F5344CB8AC3E}">
        <p14:creationId xmlns:p14="http://schemas.microsoft.com/office/powerpoint/2010/main" val="37368887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4C4E5-4AF8-8C49-A329-59F9E6382C17}"/>
              </a:ext>
            </a:extLst>
          </p:cNvPr>
          <p:cNvSpPr>
            <a:spLocks noGrp="1"/>
          </p:cNvSpPr>
          <p:nvPr>
            <p:ph type="title"/>
          </p:nvPr>
        </p:nvSpPr>
        <p:spPr/>
        <p:txBody>
          <a:bodyPr/>
          <a:lstStyle/>
          <a:p>
            <a:r>
              <a:rPr lang="en-US" dirty="0"/>
              <a:t>Expires and Last-Modified</a:t>
            </a:r>
          </a:p>
        </p:txBody>
      </p:sp>
      <p:sp>
        <p:nvSpPr>
          <p:cNvPr id="3" name="Content Placeholder 2">
            <a:extLst>
              <a:ext uri="{FF2B5EF4-FFF2-40B4-BE49-F238E27FC236}">
                <a16:creationId xmlns:a16="http://schemas.microsoft.com/office/drawing/2014/main" id="{FA8DBDD8-6C3E-D54A-B991-C65B50FC10D4}"/>
              </a:ext>
            </a:extLst>
          </p:cNvPr>
          <p:cNvSpPr>
            <a:spLocks noGrp="1"/>
          </p:cNvSpPr>
          <p:nvPr>
            <p:ph idx="1"/>
          </p:nvPr>
        </p:nvSpPr>
        <p:spPr>
          <a:xfrm>
            <a:off x="246527" y="1349829"/>
            <a:ext cx="7612960" cy="4873625"/>
          </a:xfrm>
        </p:spPr>
        <p:txBody>
          <a:bodyPr>
            <a:normAutofit lnSpcReduction="10000"/>
          </a:bodyPr>
          <a:lstStyle/>
          <a:p>
            <a:r>
              <a:rPr lang="en-US" dirty="0"/>
              <a:t>Used if max-age not specified</a:t>
            </a:r>
          </a:p>
          <a:p>
            <a:r>
              <a:rPr lang="en-US" dirty="0"/>
              <a:t>specify how long resources in cache should remain valid, or fresh.</a:t>
            </a:r>
          </a:p>
          <a:p>
            <a:pPr lvl="1"/>
            <a:r>
              <a:rPr lang="en-US" sz="3200" dirty="0"/>
              <a:t>Once this period expires, it becomes stale and a candidate for eviction. </a:t>
            </a:r>
          </a:p>
          <a:p>
            <a:pPr lvl="1"/>
            <a:r>
              <a:rPr lang="en-US" sz="3200" dirty="0"/>
              <a:t>Expires header is next used to calculate the freshness period. </a:t>
            </a:r>
          </a:p>
          <a:p>
            <a:r>
              <a:rPr lang="en-US" dirty="0"/>
              <a:t>Finally the Last-Modified header can specify the freshness lifetime based on a heuristic calculation ((date header – last modifies) * 10%)</a:t>
            </a:r>
          </a:p>
        </p:txBody>
      </p:sp>
      <p:sp>
        <p:nvSpPr>
          <p:cNvPr id="4" name="Title 1">
            <a:extLst>
              <a:ext uri="{FF2B5EF4-FFF2-40B4-BE49-F238E27FC236}">
                <a16:creationId xmlns:a16="http://schemas.microsoft.com/office/drawing/2014/main" id="{3CDEFA08-64FD-794A-8FC3-7AFC20059D68}"/>
              </a:ext>
            </a:extLst>
          </p:cNvPr>
          <p:cNvSpPr txBox="1">
            <a:spLocks/>
          </p:cNvSpPr>
          <p:nvPr/>
        </p:nvSpPr>
        <p:spPr>
          <a:xfrm>
            <a:off x="7859487" y="1723571"/>
            <a:ext cx="4332513" cy="3087916"/>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a:solidFill>
                  <a:schemeClr val="tx1">
                    <a:lumMod val="85000"/>
                    <a:lumOff val="15000"/>
                  </a:schemeClr>
                </a:solidFill>
              </a:rPr>
              <a:t>Request:</a:t>
            </a:r>
            <a:br>
              <a:rPr lang="en-US" sz="2200">
                <a:solidFill>
                  <a:schemeClr val="tx1">
                    <a:lumMod val="85000"/>
                    <a:lumOff val="15000"/>
                  </a:schemeClr>
                </a:solidFill>
              </a:rPr>
            </a:br>
            <a:r>
              <a:rPr lang="en-US" sz="2200">
                <a:solidFill>
                  <a:schemeClr val="tx1">
                    <a:lumMod val="85000"/>
                    <a:lumOff val="15000"/>
                  </a:schemeClr>
                </a:solidFill>
              </a:rPr>
              <a:t>GET /skico.com/liftlines/Blackstone</a:t>
            </a:r>
            <a:br>
              <a:rPr lang="en-US" sz="2200">
                <a:solidFill>
                  <a:schemeClr val="tx1">
                    <a:lumMod val="85000"/>
                    <a:lumOff val="15000"/>
                  </a:schemeClr>
                </a:solidFill>
              </a:rPr>
            </a:br>
            <a:br>
              <a:rPr lang="en-US" sz="2200">
                <a:solidFill>
                  <a:schemeClr val="tx1">
                    <a:lumMod val="85000"/>
                    <a:lumOff val="15000"/>
                  </a:schemeClr>
                </a:solidFill>
              </a:rPr>
            </a:br>
            <a:r>
              <a:rPr lang="en-US" sz="2200">
                <a:solidFill>
                  <a:schemeClr val="tx1">
                    <a:lumMod val="85000"/>
                    <a:lumOff val="15000"/>
                  </a:schemeClr>
                </a:solidFill>
              </a:rPr>
              <a:t>Response:</a:t>
            </a:r>
            <a:br>
              <a:rPr lang="en-US" sz="2200">
                <a:solidFill>
                  <a:schemeClr val="tx1">
                    <a:lumMod val="85000"/>
                    <a:lumOff val="15000"/>
                  </a:schemeClr>
                </a:solidFill>
              </a:rPr>
            </a:br>
            <a:r>
              <a:rPr lang="en-US" sz="2200">
                <a:solidFill>
                  <a:schemeClr val="tx1">
                    <a:lumMod val="85000"/>
                    <a:lumOff val="15000"/>
                  </a:schemeClr>
                </a:solidFill>
              </a:rPr>
              <a:t>HTTP/1.1 200 OK</a:t>
            </a:r>
            <a:br>
              <a:rPr lang="en-US" sz="2200">
                <a:solidFill>
                  <a:schemeClr val="tx1">
                    <a:lumMod val="85000"/>
                    <a:lumOff val="15000"/>
                  </a:schemeClr>
                </a:solidFill>
              </a:rPr>
            </a:br>
            <a:r>
              <a:rPr lang="en-US" sz="2200">
                <a:solidFill>
                  <a:schemeClr val="tx1">
                    <a:lumMod val="85000"/>
                    <a:lumOff val="15000"/>
                  </a:schemeClr>
                </a:solidFill>
              </a:rPr>
              <a:t>Content-Length: ...</a:t>
            </a:r>
            <a:br>
              <a:rPr lang="en-US" sz="2200">
                <a:solidFill>
                  <a:schemeClr val="tx1">
                    <a:lumMod val="85000"/>
                    <a:lumOff val="15000"/>
                  </a:schemeClr>
                </a:solidFill>
              </a:rPr>
            </a:br>
            <a:r>
              <a:rPr lang="en-US" sz="2200">
                <a:solidFill>
                  <a:schemeClr val="tx1">
                    <a:lumMod val="85000"/>
                    <a:lumOff val="15000"/>
                  </a:schemeClr>
                </a:solidFill>
              </a:rPr>
              <a:t>Content-Type: application/json</a:t>
            </a:r>
            <a:br>
              <a:rPr lang="en-US" sz="2200">
                <a:solidFill>
                  <a:schemeClr val="tx1">
                    <a:lumMod val="85000"/>
                    <a:lumOff val="15000"/>
                  </a:schemeClr>
                </a:solidFill>
              </a:rPr>
            </a:br>
            <a:r>
              <a:rPr lang="en-US" sz="2200" b="1">
                <a:solidFill>
                  <a:schemeClr val="tx1">
                    <a:lumMod val="85000"/>
                    <a:lumOff val="15000"/>
                  </a:schemeClr>
                </a:solidFill>
              </a:rPr>
              <a:t>Cache-Control: public</a:t>
            </a:r>
            <a:br>
              <a:rPr lang="en-US" sz="2200">
                <a:solidFill>
                  <a:schemeClr val="tx1">
                    <a:lumMod val="85000"/>
                    <a:lumOff val="15000"/>
                  </a:schemeClr>
                </a:solidFill>
              </a:rPr>
            </a:br>
            <a:r>
              <a:rPr lang="en-US" sz="2200">
                <a:solidFill>
                  <a:schemeClr val="tx1">
                    <a:lumMod val="85000"/>
                    <a:lumOff val="15000"/>
                  </a:schemeClr>
                </a:solidFill>
              </a:rPr>
              <a:t>Date: Fri, 26 Mar 2019 09:33:49 GMT</a:t>
            </a:r>
            <a:br>
              <a:rPr lang="en-US" sz="2200">
                <a:solidFill>
                  <a:schemeClr val="tx1">
                    <a:lumMod val="85000"/>
                    <a:lumOff val="15000"/>
                  </a:schemeClr>
                </a:solidFill>
              </a:rPr>
            </a:br>
            <a:r>
              <a:rPr lang="en-US" sz="2200" b="1">
                <a:solidFill>
                  <a:schemeClr val="tx1">
                    <a:lumMod val="85000"/>
                    <a:lumOff val="15000"/>
                  </a:schemeClr>
                </a:solidFill>
              </a:rPr>
              <a:t>Expires: Fri, 26 Mar 2019 09:38:49 GMT</a:t>
            </a:r>
            <a:br>
              <a:rPr lang="en-US" sz="2200">
                <a:solidFill>
                  <a:schemeClr val="tx1">
                    <a:lumMod val="85000"/>
                    <a:lumOff val="15000"/>
                  </a:schemeClr>
                </a:solidFill>
              </a:rPr>
            </a:br>
            <a:br>
              <a:rPr lang="en-US" sz="2200">
                <a:solidFill>
                  <a:schemeClr val="tx1">
                    <a:lumMod val="85000"/>
                    <a:lumOff val="15000"/>
                  </a:schemeClr>
                </a:solidFill>
              </a:rPr>
            </a:br>
            <a:br>
              <a:rPr lang="en-US" sz="2200">
                <a:solidFill>
                  <a:schemeClr val="tx1">
                    <a:lumMod val="85000"/>
                    <a:lumOff val="15000"/>
                  </a:schemeClr>
                </a:solidFill>
              </a:rPr>
            </a:br>
            <a:r>
              <a:rPr lang="en-US" sz="2200">
                <a:solidFill>
                  <a:schemeClr val="tx1">
                    <a:lumMod val="85000"/>
                    <a:lumOff val="15000"/>
                  </a:schemeClr>
                </a:solidFill>
              </a:rPr>
              <a:t>&lt;!-- Content omitted --&gt;</a:t>
            </a:r>
            <a:endParaRPr lang="en-US" sz="2200" dirty="0">
              <a:solidFill>
                <a:schemeClr val="tx1">
                  <a:lumMod val="85000"/>
                  <a:lumOff val="15000"/>
                </a:schemeClr>
              </a:solidFill>
            </a:endParaRPr>
          </a:p>
        </p:txBody>
      </p:sp>
    </p:spTree>
    <p:extLst>
      <p:ext uri="{BB962C8B-B14F-4D97-AF65-F5344CB8AC3E}">
        <p14:creationId xmlns:p14="http://schemas.microsoft.com/office/powerpoint/2010/main" val="22062151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E4E52-5C2D-2441-8D91-55D5805925D9}"/>
              </a:ext>
            </a:extLst>
          </p:cNvPr>
          <p:cNvSpPr>
            <a:spLocks noGrp="1"/>
          </p:cNvSpPr>
          <p:nvPr>
            <p:ph type="title"/>
          </p:nvPr>
        </p:nvSpPr>
        <p:spPr/>
        <p:txBody>
          <a:bodyPr/>
          <a:lstStyle/>
          <a:p>
            <a:r>
              <a:rPr lang="en-US" dirty="0" err="1"/>
              <a:t>Etag</a:t>
            </a:r>
            <a:endParaRPr lang="en-US" dirty="0"/>
          </a:p>
        </p:txBody>
      </p:sp>
      <p:sp>
        <p:nvSpPr>
          <p:cNvPr id="3" name="Content Placeholder 2">
            <a:extLst>
              <a:ext uri="{FF2B5EF4-FFF2-40B4-BE49-F238E27FC236}">
                <a16:creationId xmlns:a16="http://schemas.microsoft.com/office/drawing/2014/main" id="{F46601CA-86F4-6C4F-86FE-E0FF85A9CB30}"/>
              </a:ext>
            </a:extLst>
          </p:cNvPr>
          <p:cNvSpPr>
            <a:spLocks noGrp="1"/>
          </p:cNvSpPr>
          <p:nvPr>
            <p:ph idx="1"/>
          </p:nvPr>
        </p:nvSpPr>
        <p:spPr/>
        <p:txBody>
          <a:bodyPr>
            <a:normAutofit fontScale="77500" lnSpcReduction="20000"/>
          </a:bodyPr>
          <a:lstStyle/>
          <a:p>
            <a:r>
              <a:rPr lang="en-US" dirty="0"/>
              <a:t>Another mechanism to specify cache freshness.</a:t>
            </a:r>
          </a:p>
          <a:p>
            <a:r>
              <a:rPr lang="en-US" dirty="0"/>
              <a:t>Opaque value that van be used by a cache to check if a cached resource is still valid, </a:t>
            </a:r>
            <a:r>
              <a:rPr lang="en-US" dirty="0" err="1"/>
              <a:t>eg</a:t>
            </a:r>
            <a:r>
              <a:rPr lang="en-US" dirty="0"/>
              <a:t>:</a:t>
            </a:r>
          </a:p>
          <a:p>
            <a:pPr marL="0" indent="0">
              <a:buNone/>
            </a:pPr>
            <a:endParaRPr lang="en-US" dirty="0"/>
          </a:p>
          <a:p>
            <a:pPr marL="0" indent="0">
              <a:buNone/>
            </a:pPr>
            <a:r>
              <a:rPr lang="en-US" dirty="0"/>
              <a:t>Request:</a:t>
            </a:r>
          </a:p>
          <a:p>
            <a:pPr marL="0" indent="0">
              <a:buNone/>
            </a:pPr>
            <a:r>
              <a:rPr lang="en-US" dirty="0"/>
              <a:t>GET /</a:t>
            </a:r>
            <a:r>
              <a:rPr lang="en-US" dirty="0" err="1"/>
              <a:t>skico.com</a:t>
            </a:r>
            <a:r>
              <a:rPr lang="en-US" dirty="0"/>
              <a:t>/weather/Blackstone</a:t>
            </a:r>
          </a:p>
          <a:p>
            <a:pPr marL="0" indent="0">
              <a:buNone/>
            </a:pPr>
            <a:endParaRPr lang="en-US" dirty="0"/>
          </a:p>
          <a:p>
            <a:pPr marL="0" indent="0">
              <a:buNone/>
            </a:pPr>
            <a:r>
              <a:rPr lang="en-US" dirty="0"/>
              <a:t>Response:</a:t>
            </a:r>
          </a:p>
          <a:p>
            <a:pPr marL="0" indent="0">
              <a:buNone/>
            </a:pPr>
            <a:r>
              <a:rPr lang="en-US" dirty="0"/>
              <a:t>HTTP/1.1 200 OK Content-Length: ...</a:t>
            </a:r>
          </a:p>
          <a:p>
            <a:pPr marL="0" indent="0">
              <a:buNone/>
            </a:pPr>
            <a:r>
              <a:rPr lang="en-US" dirty="0"/>
              <a:t>Content-Type: application/json</a:t>
            </a:r>
          </a:p>
          <a:p>
            <a:pPr marL="0" indent="0">
              <a:buNone/>
            </a:pPr>
            <a:r>
              <a:rPr lang="en-US" dirty="0"/>
              <a:t>Date: Fri, 26 Mar 2019 09:33:49 GMT</a:t>
            </a:r>
          </a:p>
          <a:p>
            <a:pPr marL="0" indent="0">
              <a:buNone/>
            </a:pPr>
            <a:r>
              <a:rPr lang="en-US" dirty="0"/>
              <a:t>Cache-Control: public, max-age=3600</a:t>
            </a:r>
          </a:p>
          <a:p>
            <a:pPr marL="0" indent="0">
              <a:buNone/>
            </a:pPr>
            <a:r>
              <a:rPr lang="en-US" dirty="0"/>
              <a:t>ETag: “blackstone-weather-03/26/19-v1"</a:t>
            </a:r>
          </a:p>
        </p:txBody>
      </p:sp>
    </p:spTree>
    <p:extLst>
      <p:ext uri="{BB962C8B-B14F-4D97-AF65-F5344CB8AC3E}">
        <p14:creationId xmlns:p14="http://schemas.microsoft.com/office/powerpoint/2010/main" val="12307692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DD2B9-916F-1344-98D0-7A1FCD205558}"/>
              </a:ext>
            </a:extLst>
          </p:cNvPr>
          <p:cNvSpPr>
            <a:spLocks noGrp="1"/>
          </p:cNvSpPr>
          <p:nvPr>
            <p:ph type="title"/>
          </p:nvPr>
        </p:nvSpPr>
        <p:spPr/>
        <p:txBody>
          <a:bodyPr/>
          <a:lstStyle/>
          <a:p>
            <a:r>
              <a:rPr lang="en-US" dirty="0" err="1"/>
              <a:t>Etag</a:t>
            </a:r>
            <a:r>
              <a:rPr lang="en-US" dirty="0"/>
              <a:t> – Cache Revalidation</a:t>
            </a:r>
          </a:p>
        </p:txBody>
      </p:sp>
      <p:sp>
        <p:nvSpPr>
          <p:cNvPr id="3" name="Content Placeholder 2">
            <a:extLst>
              <a:ext uri="{FF2B5EF4-FFF2-40B4-BE49-F238E27FC236}">
                <a16:creationId xmlns:a16="http://schemas.microsoft.com/office/drawing/2014/main" id="{9A307696-87B1-754E-84C9-BE278C0A8AC5}"/>
              </a:ext>
            </a:extLst>
          </p:cNvPr>
          <p:cNvSpPr>
            <a:spLocks noGrp="1"/>
          </p:cNvSpPr>
          <p:nvPr>
            <p:ph idx="1"/>
          </p:nvPr>
        </p:nvSpPr>
        <p:spPr/>
        <p:txBody>
          <a:bodyPr/>
          <a:lstStyle/>
          <a:p>
            <a:pPr marL="0" indent="0">
              <a:spcAft>
                <a:spcPts val="600"/>
              </a:spcAft>
              <a:buNone/>
            </a:pPr>
            <a:r>
              <a:rPr lang="en-US" dirty="0"/>
              <a:t>1.</a:t>
            </a:r>
            <a:r>
              <a:rPr lang="en-US" b="1" dirty="0"/>
              <a:t>	Request: </a:t>
            </a:r>
          </a:p>
          <a:p>
            <a:pPr marL="0" indent="0">
              <a:spcAft>
                <a:spcPts val="600"/>
              </a:spcAft>
              <a:buNone/>
            </a:pPr>
            <a:r>
              <a:rPr lang="en-US" dirty="0"/>
              <a:t>	GET /</a:t>
            </a:r>
            <a:r>
              <a:rPr lang="en-US" dirty="0" err="1"/>
              <a:t>upic.com</a:t>
            </a:r>
            <a:r>
              <a:rPr lang="en-US" dirty="0"/>
              <a:t>/weather/Blackstone </a:t>
            </a:r>
          </a:p>
          <a:p>
            <a:pPr marL="0" indent="0">
              <a:spcAft>
                <a:spcPts val="600"/>
              </a:spcAft>
              <a:buNone/>
            </a:pPr>
            <a:r>
              <a:rPr lang="en-US" b="1" dirty="0"/>
              <a:t>	If-None-Match: </a:t>
            </a:r>
            <a:r>
              <a:rPr lang="en-US" dirty="0"/>
              <a:t>" blackstone-weather-03/26/19-v1“</a:t>
            </a:r>
          </a:p>
          <a:p>
            <a:pPr marL="114300">
              <a:spcAft>
                <a:spcPts val="600"/>
              </a:spcAft>
            </a:pPr>
            <a:endParaRPr lang="en-US" dirty="0"/>
          </a:p>
          <a:p>
            <a:pPr marL="0" indent="0">
              <a:spcAft>
                <a:spcPts val="600"/>
              </a:spcAft>
              <a:buNone/>
            </a:pPr>
            <a:r>
              <a:rPr lang="en-US" dirty="0"/>
              <a:t>4.	</a:t>
            </a:r>
            <a:r>
              <a:rPr lang="en-US" b="1" dirty="0"/>
              <a:t>Response:</a:t>
            </a:r>
          </a:p>
          <a:p>
            <a:pPr marL="0" indent="0">
              <a:spcAft>
                <a:spcPts val="600"/>
              </a:spcAft>
              <a:buNone/>
            </a:pPr>
            <a:r>
              <a:rPr lang="en-US" dirty="0"/>
              <a:t>5.	HTTP/1.1 304 Not Modified</a:t>
            </a:r>
          </a:p>
          <a:p>
            <a:endParaRPr lang="en-US" dirty="0"/>
          </a:p>
        </p:txBody>
      </p:sp>
    </p:spTree>
    <p:extLst>
      <p:ext uri="{BB962C8B-B14F-4D97-AF65-F5344CB8AC3E}">
        <p14:creationId xmlns:p14="http://schemas.microsoft.com/office/powerpoint/2010/main" val="25010333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81E0C-0399-7F45-AADE-182B4777A1A9}"/>
              </a:ext>
            </a:extLst>
          </p:cNvPr>
          <p:cNvSpPr>
            <a:spLocks noGrp="1"/>
          </p:cNvSpPr>
          <p:nvPr>
            <p:ph type="title"/>
          </p:nvPr>
        </p:nvSpPr>
        <p:spPr/>
        <p:txBody>
          <a:bodyPr/>
          <a:lstStyle/>
          <a:p>
            <a:r>
              <a:rPr lang="en-US" dirty="0"/>
              <a:t>Implementing </a:t>
            </a:r>
            <a:r>
              <a:rPr lang="en-US" dirty="0" err="1"/>
              <a:t>Etags</a:t>
            </a:r>
            <a:endParaRPr lang="en-US" dirty="0"/>
          </a:p>
        </p:txBody>
      </p:sp>
      <p:sp>
        <p:nvSpPr>
          <p:cNvPr id="3" name="Content Placeholder 2">
            <a:extLst>
              <a:ext uri="{FF2B5EF4-FFF2-40B4-BE49-F238E27FC236}">
                <a16:creationId xmlns:a16="http://schemas.microsoft.com/office/drawing/2014/main" id="{63D012FA-CD5D-B843-BAFB-51B072738360}"/>
              </a:ext>
            </a:extLst>
          </p:cNvPr>
          <p:cNvSpPr>
            <a:spLocks noGrp="1"/>
          </p:cNvSpPr>
          <p:nvPr>
            <p:ph idx="1"/>
          </p:nvPr>
        </p:nvSpPr>
        <p:spPr/>
        <p:txBody>
          <a:bodyPr/>
          <a:lstStyle/>
          <a:p>
            <a:r>
              <a:rPr lang="en-US" sz="2400" b="1" dirty="0"/>
              <a:t>Generate new daily report: </a:t>
            </a:r>
          </a:p>
          <a:p>
            <a:pPr lvl="1"/>
            <a:r>
              <a:rPr lang="en-US" sz="2400" dirty="0"/>
              <a:t>stored in a database</a:t>
            </a:r>
          </a:p>
          <a:p>
            <a:pPr lvl="1"/>
            <a:r>
              <a:rPr lang="en-US" sz="2400" dirty="0"/>
              <a:t>Stored in cache {#</a:t>
            </a:r>
            <a:r>
              <a:rPr lang="en-US" sz="2400" dirty="0" err="1"/>
              <a:t>resortname</a:t>
            </a:r>
            <a:r>
              <a:rPr lang="en-US" sz="2400" dirty="0"/>
              <a:t>-weather, </a:t>
            </a:r>
            <a:r>
              <a:rPr lang="en-US" sz="2400" dirty="0" err="1"/>
              <a:t>etag</a:t>
            </a:r>
            <a:r>
              <a:rPr lang="en-US" sz="2400" dirty="0"/>
              <a:t> value}</a:t>
            </a:r>
          </a:p>
          <a:p>
            <a:r>
              <a:rPr lang="en-US" sz="2400" b="1" dirty="0"/>
              <a:t>GET requests: </a:t>
            </a:r>
          </a:p>
          <a:p>
            <a:pPr lvl="1"/>
            <a:r>
              <a:rPr lang="en-US" sz="2400" dirty="0"/>
              <a:t>return the weather report and the </a:t>
            </a:r>
            <a:r>
              <a:rPr lang="en-US" sz="2400" dirty="0" err="1"/>
              <a:t>Etag</a:t>
            </a:r>
            <a:r>
              <a:rPr lang="en-US" sz="2400" dirty="0"/>
              <a:t>. </a:t>
            </a:r>
          </a:p>
          <a:p>
            <a:r>
              <a:rPr lang="en-US" sz="2400" b="1" dirty="0"/>
              <a:t>Conditional GET requests</a:t>
            </a:r>
            <a:r>
              <a:rPr lang="en-US" sz="2400" dirty="0"/>
              <a:t>: </a:t>
            </a:r>
          </a:p>
          <a:p>
            <a:pPr lvl="1"/>
            <a:r>
              <a:rPr lang="en-US" sz="2400" dirty="0"/>
              <a:t>Lookup the </a:t>
            </a:r>
            <a:r>
              <a:rPr lang="en-US" sz="2400" dirty="0" err="1"/>
              <a:t>Etag</a:t>
            </a:r>
            <a:r>
              <a:rPr lang="en-US" sz="2400" dirty="0"/>
              <a:t> value in cache and return 304 if value unchanged. </a:t>
            </a:r>
          </a:p>
          <a:p>
            <a:pPr lvl="1"/>
            <a:r>
              <a:rPr lang="en-US" sz="2400" dirty="0"/>
              <a:t>If the cached </a:t>
            </a:r>
            <a:r>
              <a:rPr lang="en-US" sz="2400" dirty="0" err="1"/>
              <a:t>Etag</a:t>
            </a:r>
            <a:r>
              <a:rPr lang="en-US" sz="2400" dirty="0"/>
              <a:t> has changed, return 200 along with the latest weather report and a new </a:t>
            </a:r>
            <a:r>
              <a:rPr lang="en-US" sz="2400" dirty="0" err="1"/>
              <a:t>Etag</a:t>
            </a:r>
            <a:r>
              <a:rPr lang="en-US" sz="2400" dirty="0"/>
              <a:t> value. </a:t>
            </a:r>
          </a:p>
          <a:p>
            <a:r>
              <a:rPr lang="en-US" sz="2400" b="1" dirty="0"/>
              <a:t>Update weather report: </a:t>
            </a:r>
            <a:r>
              <a:rPr lang="en-US" sz="2400" dirty="0"/>
              <a:t> </a:t>
            </a:r>
          </a:p>
          <a:p>
            <a:pPr lvl="1"/>
            <a:r>
              <a:rPr lang="en-US" sz="2400" dirty="0"/>
              <a:t>A new version of the weather report is stored in the database</a:t>
            </a:r>
          </a:p>
          <a:p>
            <a:pPr lvl="1"/>
            <a:r>
              <a:rPr lang="en-US" sz="2400" dirty="0" err="1"/>
              <a:t>Etag</a:t>
            </a:r>
            <a:r>
              <a:rPr lang="en-US" sz="2400" dirty="0"/>
              <a:t> value is modified to represent this new version of the response</a:t>
            </a:r>
          </a:p>
          <a:p>
            <a:endParaRPr lang="en-US" dirty="0"/>
          </a:p>
        </p:txBody>
      </p:sp>
    </p:spTree>
    <p:extLst>
      <p:ext uri="{BB962C8B-B14F-4D97-AF65-F5344CB8AC3E}">
        <p14:creationId xmlns:p14="http://schemas.microsoft.com/office/powerpoint/2010/main" val="13975472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995A9-C3F9-264F-8759-3EEE559B283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938679B-AFA9-C44F-BB08-C00293A17584}"/>
              </a:ext>
            </a:extLst>
          </p:cNvPr>
          <p:cNvSpPr>
            <a:spLocks noGrp="1"/>
          </p:cNvSpPr>
          <p:nvPr>
            <p:ph idx="1"/>
          </p:nvPr>
        </p:nvSpPr>
        <p:spPr/>
        <p:txBody>
          <a:bodyPr/>
          <a:lstStyle/>
          <a:p>
            <a:r>
              <a:rPr lang="en-US" dirty="0"/>
              <a:t>Web caching can significantly reduce latencies and save network bandwidth.</a:t>
            </a:r>
          </a:p>
          <a:p>
            <a:r>
              <a:rPr lang="en-US" dirty="0"/>
              <a:t>Reduces the request load on origin servers, creating additional capacity</a:t>
            </a:r>
          </a:p>
          <a:p>
            <a:r>
              <a:rPr lang="en-US" dirty="0"/>
              <a:t>Web Proxy caches such are extensively deployed in the Internet</a:t>
            </a:r>
          </a:p>
          <a:p>
            <a:endParaRPr lang="en-US" dirty="0"/>
          </a:p>
        </p:txBody>
      </p:sp>
    </p:spTree>
    <p:extLst>
      <p:ext uri="{BB962C8B-B14F-4D97-AF65-F5344CB8AC3E}">
        <p14:creationId xmlns:p14="http://schemas.microsoft.com/office/powerpoint/2010/main" val="14880783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93081-D54C-1745-9B08-657C42E109E1}"/>
              </a:ext>
            </a:extLst>
          </p:cNvPr>
          <p:cNvSpPr>
            <a:spLocks noGrp="1"/>
          </p:cNvSpPr>
          <p:nvPr>
            <p:ph type="title"/>
          </p:nvPr>
        </p:nvSpPr>
        <p:spPr>
          <a:xfrm>
            <a:off x="262217" y="2967130"/>
            <a:ext cx="11667565" cy="923739"/>
          </a:xfrm>
        </p:spPr>
        <p:txBody>
          <a:bodyPr>
            <a:normAutofit/>
          </a:bodyPr>
          <a:lstStyle/>
          <a:p>
            <a:pPr algn="ctr"/>
            <a:r>
              <a:rPr lang="en-US" sz="5400" b="1" dirty="0"/>
              <a:t>Questions?</a:t>
            </a:r>
          </a:p>
        </p:txBody>
      </p:sp>
    </p:spTree>
    <p:extLst>
      <p:ext uri="{BB962C8B-B14F-4D97-AF65-F5344CB8AC3E}">
        <p14:creationId xmlns:p14="http://schemas.microsoft.com/office/powerpoint/2010/main" val="1774083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44406-D085-DB40-8240-2E34DD3BA262}"/>
              </a:ext>
            </a:extLst>
          </p:cNvPr>
          <p:cNvSpPr>
            <a:spLocks noGrp="1"/>
          </p:cNvSpPr>
          <p:nvPr>
            <p:ph type="title"/>
          </p:nvPr>
        </p:nvSpPr>
        <p:spPr/>
        <p:txBody>
          <a:bodyPr/>
          <a:lstStyle/>
          <a:p>
            <a:r>
              <a:rPr lang="en-US" dirty="0"/>
              <a:t>Service API Design</a:t>
            </a:r>
          </a:p>
        </p:txBody>
      </p:sp>
      <p:sp>
        <p:nvSpPr>
          <p:cNvPr id="3" name="Content Placeholder 2">
            <a:extLst>
              <a:ext uri="{FF2B5EF4-FFF2-40B4-BE49-F238E27FC236}">
                <a16:creationId xmlns:a16="http://schemas.microsoft.com/office/drawing/2014/main" id="{34705076-9AC1-0846-BE91-58F31522969F}"/>
              </a:ext>
            </a:extLst>
          </p:cNvPr>
          <p:cNvSpPr>
            <a:spLocks noGrp="1"/>
          </p:cNvSpPr>
          <p:nvPr>
            <p:ph idx="1"/>
          </p:nvPr>
        </p:nvSpPr>
        <p:spPr/>
        <p:txBody>
          <a:bodyPr/>
          <a:lstStyle/>
          <a:p>
            <a:r>
              <a:rPr lang="en-US" dirty="0"/>
              <a:t>CRUD HTTP APIs</a:t>
            </a:r>
          </a:p>
          <a:p>
            <a:pPr lvl="1"/>
            <a:endParaRPr lang="en-US" dirty="0"/>
          </a:p>
        </p:txBody>
      </p:sp>
      <p:graphicFrame>
        <p:nvGraphicFramePr>
          <p:cNvPr id="4" name="Table 3">
            <a:extLst>
              <a:ext uri="{FF2B5EF4-FFF2-40B4-BE49-F238E27FC236}">
                <a16:creationId xmlns:a16="http://schemas.microsoft.com/office/drawing/2014/main" id="{61919E37-2910-A349-99D0-2C13EF76A9E1}"/>
              </a:ext>
            </a:extLst>
          </p:cNvPr>
          <p:cNvGraphicFramePr>
            <a:graphicFrameLocks noGrp="1"/>
          </p:cNvGraphicFramePr>
          <p:nvPr>
            <p:extLst>
              <p:ext uri="{D42A27DB-BD31-4B8C-83A1-F6EECF244321}">
                <p14:modId xmlns:p14="http://schemas.microsoft.com/office/powerpoint/2010/main" val="1192944125"/>
              </p:ext>
            </p:extLst>
          </p:nvPr>
        </p:nvGraphicFramePr>
        <p:xfrm>
          <a:off x="417020" y="1904322"/>
          <a:ext cx="11326576" cy="4738899"/>
        </p:xfrm>
        <a:graphic>
          <a:graphicData uri="http://schemas.openxmlformats.org/drawingml/2006/table">
            <a:tbl>
              <a:tblPr firstRow="1" firstCol="1" bandRow="1">
                <a:tableStyleId>{5C22544A-7EE6-4342-B048-85BDC9FD1C3A}</a:tableStyleId>
              </a:tblPr>
              <a:tblGrid>
                <a:gridCol w="1669830">
                  <a:extLst>
                    <a:ext uri="{9D8B030D-6E8A-4147-A177-3AD203B41FA5}">
                      <a16:colId xmlns:a16="http://schemas.microsoft.com/office/drawing/2014/main" val="3934098142"/>
                    </a:ext>
                  </a:extLst>
                </a:gridCol>
                <a:gridCol w="5204636">
                  <a:extLst>
                    <a:ext uri="{9D8B030D-6E8A-4147-A177-3AD203B41FA5}">
                      <a16:colId xmlns:a16="http://schemas.microsoft.com/office/drawing/2014/main" val="1256571445"/>
                    </a:ext>
                  </a:extLst>
                </a:gridCol>
                <a:gridCol w="4452110">
                  <a:extLst>
                    <a:ext uri="{9D8B030D-6E8A-4147-A177-3AD203B41FA5}">
                      <a16:colId xmlns:a16="http://schemas.microsoft.com/office/drawing/2014/main" val="103204761"/>
                    </a:ext>
                  </a:extLst>
                </a:gridCol>
              </a:tblGrid>
              <a:tr h="491477">
                <a:tc>
                  <a:txBody>
                    <a:bodyPr/>
                    <a:lstStyle/>
                    <a:p>
                      <a:pPr marL="0" marR="0" indent="0" algn="ctr">
                        <a:spcBef>
                          <a:spcPts val="0"/>
                        </a:spcBef>
                        <a:spcAft>
                          <a:spcPts val="0"/>
                        </a:spcAft>
                      </a:pPr>
                      <a:r>
                        <a:rPr lang="en-US" sz="2000" dirty="0">
                          <a:effectLst/>
                        </a:rPr>
                        <a:t>Verb</a:t>
                      </a:r>
                      <a:endParaRPr lang="en-US" sz="2000" dirty="0">
                        <a:effectLst/>
                        <a:latin typeface="Garamond" panose="02020404030301010803" pitchFamily="18" charset="0"/>
                        <a:ea typeface="Calibri" panose="020F0502020204030204" pitchFamily="34" charset="0"/>
                        <a:cs typeface="Times New Roman" panose="02020603050405020304" pitchFamily="18" charset="0"/>
                      </a:endParaRPr>
                    </a:p>
                  </a:txBody>
                  <a:tcPr marL="75683" marR="75683" marT="0" marB="0"/>
                </a:tc>
                <a:tc>
                  <a:txBody>
                    <a:bodyPr/>
                    <a:lstStyle/>
                    <a:p>
                      <a:pPr marL="0" marR="0" indent="0" algn="ctr">
                        <a:spcBef>
                          <a:spcPts val="0"/>
                        </a:spcBef>
                        <a:spcAft>
                          <a:spcPts val="0"/>
                        </a:spcAft>
                      </a:pPr>
                      <a:r>
                        <a:rPr lang="en-US" sz="2000" dirty="0">
                          <a:effectLst/>
                        </a:rPr>
                        <a:t>Uniform Resource Identifier Example</a:t>
                      </a:r>
                      <a:endParaRPr lang="en-US" sz="2000" dirty="0">
                        <a:effectLst/>
                        <a:latin typeface="Garamond" panose="02020404030301010803" pitchFamily="18" charset="0"/>
                        <a:ea typeface="Calibri" panose="020F0502020204030204" pitchFamily="34" charset="0"/>
                        <a:cs typeface="Times New Roman" panose="02020603050405020304" pitchFamily="18" charset="0"/>
                      </a:endParaRPr>
                    </a:p>
                  </a:txBody>
                  <a:tcPr marL="75683" marR="75683" marT="0" marB="0"/>
                </a:tc>
                <a:tc>
                  <a:txBody>
                    <a:bodyPr/>
                    <a:lstStyle/>
                    <a:p>
                      <a:pPr marL="0" marR="0" indent="0" algn="ctr">
                        <a:spcBef>
                          <a:spcPts val="0"/>
                        </a:spcBef>
                        <a:spcAft>
                          <a:spcPts val="0"/>
                        </a:spcAft>
                      </a:pPr>
                      <a:r>
                        <a:rPr lang="en-US" sz="2000" dirty="0">
                          <a:effectLst/>
                        </a:rPr>
                        <a:t>Purpose</a:t>
                      </a:r>
                      <a:endParaRPr lang="en-US" sz="2000" dirty="0">
                        <a:effectLst/>
                        <a:latin typeface="Garamond" panose="02020404030301010803" pitchFamily="18" charset="0"/>
                        <a:ea typeface="Calibri" panose="020F0502020204030204" pitchFamily="34" charset="0"/>
                        <a:cs typeface="Times New Roman" panose="02020603050405020304" pitchFamily="18" charset="0"/>
                      </a:endParaRPr>
                    </a:p>
                  </a:txBody>
                  <a:tcPr marL="75683" marR="75683" marT="0" marB="0"/>
                </a:tc>
                <a:extLst>
                  <a:ext uri="{0D108BD9-81ED-4DB2-BD59-A6C34878D82A}">
                    <a16:rowId xmlns:a16="http://schemas.microsoft.com/office/drawing/2014/main" val="1036218283"/>
                  </a:ext>
                </a:extLst>
              </a:tr>
              <a:tr h="1912947">
                <a:tc>
                  <a:txBody>
                    <a:bodyPr/>
                    <a:lstStyle/>
                    <a:p>
                      <a:pPr marL="0" marR="0" indent="0" algn="ctr">
                        <a:spcBef>
                          <a:spcPts val="0"/>
                        </a:spcBef>
                        <a:spcAft>
                          <a:spcPts val="0"/>
                        </a:spcAft>
                      </a:pPr>
                      <a:endParaRPr lang="en-US" sz="2000" dirty="0">
                        <a:effectLst/>
                      </a:endParaRPr>
                    </a:p>
                    <a:p>
                      <a:pPr marL="0" marR="0" indent="0" algn="ctr">
                        <a:spcBef>
                          <a:spcPts val="0"/>
                        </a:spcBef>
                        <a:spcAft>
                          <a:spcPts val="0"/>
                        </a:spcAft>
                      </a:pPr>
                      <a:endParaRPr lang="en-US" sz="2000" dirty="0">
                        <a:effectLst/>
                      </a:endParaRPr>
                    </a:p>
                    <a:p>
                      <a:pPr marL="0" marR="0" indent="0" algn="ctr">
                        <a:spcBef>
                          <a:spcPts val="0"/>
                        </a:spcBef>
                        <a:spcAft>
                          <a:spcPts val="0"/>
                        </a:spcAft>
                      </a:pPr>
                      <a:r>
                        <a:rPr lang="en-US" sz="2000" dirty="0">
                          <a:effectLst/>
                        </a:rPr>
                        <a:t>POST</a:t>
                      </a:r>
                      <a:endParaRPr lang="en-US" sz="2000" dirty="0">
                        <a:effectLst/>
                        <a:latin typeface="Garamond" panose="02020404030301010803" pitchFamily="18" charset="0"/>
                        <a:ea typeface="Calibri" panose="020F0502020204030204" pitchFamily="34" charset="0"/>
                        <a:cs typeface="Times New Roman" panose="02020603050405020304" pitchFamily="18" charset="0"/>
                      </a:endParaRPr>
                    </a:p>
                  </a:txBody>
                  <a:tcPr marL="75683" marR="75683" marT="0" marB="0"/>
                </a:tc>
                <a:tc>
                  <a:txBody>
                    <a:bodyPr/>
                    <a:lstStyle/>
                    <a:p>
                      <a:pPr marL="0" marR="0" indent="0" algn="ctr">
                        <a:spcBef>
                          <a:spcPts val="0"/>
                        </a:spcBef>
                        <a:spcAft>
                          <a:spcPts val="0"/>
                        </a:spcAft>
                      </a:pPr>
                      <a:endParaRPr lang="en-US" sz="2000" dirty="0">
                        <a:effectLst/>
                      </a:endParaRPr>
                    </a:p>
                    <a:p>
                      <a:pPr marL="0" marR="0" indent="0" algn="ctr">
                        <a:spcBef>
                          <a:spcPts val="0"/>
                        </a:spcBef>
                        <a:spcAft>
                          <a:spcPts val="0"/>
                        </a:spcAft>
                      </a:pPr>
                      <a:endParaRPr lang="en-US" sz="2000" dirty="0">
                        <a:effectLst/>
                      </a:endParaRPr>
                    </a:p>
                    <a:p>
                      <a:pPr marL="0" marR="0" indent="0" algn="ctr">
                        <a:spcBef>
                          <a:spcPts val="0"/>
                        </a:spcBef>
                        <a:spcAft>
                          <a:spcPts val="0"/>
                        </a:spcAft>
                      </a:pPr>
                      <a:r>
                        <a:rPr lang="en-US" sz="2000" dirty="0">
                          <a:effectLst/>
                        </a:rPr>
                        <a:t>/</a:t>
                      </a:r>
                      <a:r>
                        <a:rPr lang="en-US" sz="2000" dirty="0" err="1">
                          <a:effectLst/>
                        </a:rPr>
                        <a:t>skico.com</a:t>
                      </a:r>
                      <a:r>
                        <a:rPr lang="en-US" sz="2000" dirty="0">
                          <a:effectLst/>
                        </a:rPr>
                        <a:t>/skiers/</a:t>
                      </a:r>
                      <a:endParaRPr lang="en-US" sz="2000" dirty="0">
                        <a:effectLst/>
                        <a:latin typeface="Garamond" panose="02020404030301010803" pitchFamily="18" charset="0"/>
                        <a:ea typeface="Calibri" panose="020F0502020204030204" pitchFamily="34" charset="0"/>
                        <a:cs typeface="Times New Roman" panose="02020603050405020304" pitchFamily="18" charset="0"/>
                      </a:endParaRPr>
                    </a:p>
                  </a:txBody>
                  <a:tcPr marL="75683" marR="75683" marT="0" marB="0"/>
                </a:tc>
                <a:tc>
                  <a:txBody>
                    <a:bodyPr/>
                    <a:lstStyle/>
                    <a:p>
                      <a:pPr marL="0" marR="0" indent="0" algn="just">
                        <a:spcBef>
                          <a:spcPts val="0"/>
                        </a:spcBef>
                        <a:spcAft>
                          <a:spcPts val="0"/>
                        </a:spcAft>
                      </a:pPr>
                      <a:endParaRPr lang="en-US" sz="2000" dirty="0">
                        <a:effectLst/>
                      </a:endParaRPr>
                    </a:p>
                    <a:p>
                      <a:pPr marL="0" marR="0" indent="0" algn="just">
                        <a:spcBef>
                          <a:spcPts val="0"/>
                        </a:spcBef>
                        <a:spcAft>
                          <a:spcPts val="0"/>
                        </a:spcAft>
                      </a:pPr>
                      <a:r>
                        <a:rPr lang="en-US" sz="2000" dirty="0">
                          <a:effectLst/>
                        </a:rPr>
                        <a:t>Create a new skier profile with skier details provided in the JSON request payload. The newly created skier profile is returned in the JSON response payload.</a:t>
                      </a:r>
                    </a:p>
                    <a:p>
                      <a:pPr marL="0" marR="0" indent="0" algn="just">
                        <a:spcBef>
                          <a:spcPts val="0"/>
                        </a:spcBef>
                        <a:spcAft>
                          <a:spcPts val="0"/>
                        </a:spcAft>
                      </a:pPr>
                      <a:endParaRPr lang="en-US" sz="2000" dirty="0">
                        <a:effectLst/>
                        <a:latin typeface="Garamond" panose="02020404030301010803" pitchFamily="18" charset="0"/>
                        <a:ea typeface="Calibri" panose="020F0502020204030204" pitchFamily="34" charset="0"/>
                        <a:cs typeface="Times New Roman" panose="02020603050405020304" pitchFamily="18" charset="0"/>
                      </a:endParaRPr>
                    </a:p>
                  </a:txBody>
                  <a:tcPr marL="75683" marR="75683" marT="0" marB="0"/>
                </a:tc>
                <a:extLst>
                  <a:ext uri="{0D108BD9-81ED-4DB2-BD59-A6C34878D82A}">
                    <a16:rowId xmlns:a16="http://schemas.microsoft.com/office/drawing/2014/main" val="828000142"/>
                  </a:ext>
                </a:extLst>
              </a:tr>
              <a:tr h="1142920">
                <a:tc>
                  <a:txBody>
                    <a:bodyPr/>
                    <a:lstStyle/>
                    <a:p>
                      <a:pPr marL="0" marR="0" indent="0" algn="ctr">
                        <a:spcBef>
                          <a:spcPts val="0"/>
                        </a:spcBef>
                        <a:spcAft>
                          <a:spcPts val="0"/>
                        </a:spcAft>
                      </a:pPr>
                      <a:endParaRPr lang="en-US" sz="2000" dirty="0">
                        <a:effectLst/>
                      </a:endParaRPr>
                    </a:p>
                    <a:p>
                      <a:pPr marL="0" marR="0" indent="0" algn="ctr">
                        <a:spcBef>
                          <a:spcPts val="0"/>
                        </a:spcBef>
                        <a:spcAft>
                          <a:spcPts val="0"/>
                        </a:spcAft>
                      </a:pPr>
                      <a:r>
                        <a:rPr lang="en-US" sz="2000" dirty="0">
                          <a:effectLst/>
                        </a:rPr>
                        <a:t>GET </a:t>
                      </a:r>
                      <a:endParaRPr lang="en-US" sz="2000" dirty="0">
                        <a:effectLst/>
                        <a:latin typeface="Garamond" panose="02020404030301010803" pitchFamily="18" charset="0"/>
                        <a:ea typeface="Calibri" panose="020F0502020204030204" pitchFamily="34" charset="0"/>
                        <a:cs typeface="Times New Roman" panose="02020603050405020304" pitchFamily="18" charset="0"/>
                      </a:endParaRPr>
                    </a:p>
                  </a:txBody>
                  <a:tcPr marL="75683" marR="75683" marT="0" marB="0"/>
                </a:tc>
                <a:tc>
                  <a:txBody>
                    <a:bodyPr/>
                    <a:lstStyle/>
                    <a:p>
                      <a:pPr marL="0" marR="0" indent="0" algn="ctr">
                        <a:spcBef>
                          <a:spcPts val="0"/>
                        </a:spcBef>
                        <a:spcAft>
                          <a:spcPts val="0"/>
                        </a:spcAft>
                      </a:pPr>
                      <a:endParaRPr lang="en-US" sz="2000" dirty="0">
                        <a:effectLst/>
                      </a:endParaRPr>
                    </a:p>
                    <a:p>
                      <a:pPr marL="0" marR="0" indent="0" algn="ctr">
                        <a:spcBef>
                          <a:spcPts val="0"/>
                        </a:spcBef>
                        <a:spcAft>
                          <a:spcPts val="0"/>
                        </a:spcAft>
                      </a:pPr>
                      <a:r>
                        <a:rPr lang="en-US" sz="2000" dirty="0">
                          <a:effectLst/>
                        </a:rPr>
                        <a:t>/</a:t>
                      </a:r>
                      <a:r>
                        <a:rPr lang="en-US" sz="2000" dirty="0" err="1">
                          <a:effectLst/>
                        </a:rPr>
                        <a:t>skico.com</a:t>
                      </a:r>
                      <a:r>
                        <a:rPr lang="en-US" sz="2000" dirty="0">
                          <a:effectLst/>
                        </a:rPr>
                        <a:t>/skiers/(</a:t>
                      </a:r>
                      <a:r>
                        <a:rPr lang="en-US" sz="2000" dirty="0" err="1">
                          <a:effectLst/>
                        </a:rPr>
                        <a:t>skierID</a:t>
                      </a:r>
                      <a:r>
                        <a:rPr lang="en-US" sz="2000" dirty="0">
                          <a:effectLst/>
                        </a:rPr>
                        <a:t>)</a:t>
                      </a:r>
                      <a:endParaRPr lang="en-US" sz="2000" dirty="0">
                        <a:effectLst/>
                        <a:latin typeface="Garamond" panose="02020404030301010803" pitchFamily="18" charset="0"/>
                        <a:ea typeface="Calibri" panose="020F0502020204030204" pitchFamily="34" charset="0"/>
                        <a:cs typeface="Times New Roman" panose="02020603050405020304" pitchFamily="18" charset="0"/>
                      </a:endParaRPr>
                    </a:p>
                  </a:txBody>
                  <a:tcPr marL="75683" marR="75683" marT="0" marB="0"/>
                </a:tc>
                <a:tc>
                  <a:txBody>
                    <a:bodyPr/>
                    <a:lstStyle/>
                    <a:p>
                      <a:pPr marL="0" marR="0" indent="0" algn="just">
                        <a:spcBef>
                          <a:spcPts val="0"/>
                        </a:spcBef>
                        <a:spcAft>
                          <a:spcPts val="0"/>
                        </a:spcAft>
                      </a:pPr>
                      <a:r>
                        <a:rPr lang="en-US" sz="2000">
                          <a:effectLst/>
                        </a:rPr>
                        <a:t>Get the profile information for a skier, returned in a JSON response payload</a:t>
                      </a:r>
                      <a:endParaRPr lang="en-US" sz="2000">
                        <a:effectLst/>
                        <a:latin typeface="Garamond" panose="02020404030301010803" pitchFamily="18" charset="0"/>
                        <a:ea typeface="Calibri" panose="020F0502020204030204" pitchFamily="34" charset="0"/>
                        <a:cs typeface="Times New Roman" panose="02020603050405020304" pitchFamily="18" charset="0"/>
                      </a:endParaRPr>
                    </a:p>
                  </a:txBody>
                  <a:tcPr marL="75683" marR="75683" marT="0" marB="0"/>
                </a:tc>
                <a:extLst>
                  <a:ext uri="{0D108BD9-81ED-4DB2-BD59-A6C34878D82A}">
                    <a16:rowId xmlns:a16="http://schemas.microsoft.com/office/drawing/2014/main" val="3332210120"/>
                  </a:ext>
                </a:extLst>
              </a:tr>
              <a:tr h="413397">
                <a:tc>
                  <a:txBody>
                    <a:bodyPr/>
                    <a:lstStyle/>
                    <a:p>
                      <a:pPr marL="0" marR="0" indent="0" algn="ctr">
                        <a:spcBef>
                          <a:spcPts val="0"/>
                        </a:spcBef>
                        <a:spcAft>
                          <a:spcPts val="0"/>
                        </a:spcAft>
                      </a:pPr>
                      <a:r>
                        <a:rPr lang="en-US" sz="2000" dirty="0">
                          <a:effectLst/>
                        </a:rPr>
                        <a:t>PUT</a:t>
                      </a:r>
                      <a:endParaRPr lang="en-US" sz="2000" dirty="0">
                        <a:effectLst/>
                        <a:latin typeface="Garamond" panose="02020404030301010803" pitchFamily="18" charset="0"/>
                        <a:ea typeface="Calibri" panose="020F0502020204030204" pitchFamily="34" charset="0"/>
                        <a:cs typeface="Times New Roman" panose="02020603050405020304" pitchFamily="18" charset="0"/>
                      </a:endParaRPr>
                    </a:p>
                  </a:txBody>
                  <a:tcPr marL="75683" marR="75683" marT="0" marB="0"/>
                </a:tc>
                <a:tc>
                  <a:txBody>
                    <a:bodyPr/>
                    <a:lstStyle/>
                    <a:p>
                      <a:pPr marL="0" marR="0" indent="0" algn="ctr">
                        <a:spcBef>
                          <a:spcPts val="0"/>
                        </a:spcBef>
                        <a:spcAft>
                          <a:spcPts val="0"/>
                        </a:spcAft>
                      </a:pPr>
                      <a:r>
                        <a:rPr lang="en-US" sz="2000" dirty="0">
                          <a:effectLst/>
                        </a:rPr>
                        <a:t>/</a:t>
                      </a:r>
                      <a:r>
                        <a:rPr lang="en-US" sz="2000" dirty="0" err="1">
                          <a:effectLst/>
                        </a:rPr>
                        <a:t>skico.com</a:t>
                      </a:r>
                      <a:r>
                        <a:rPr lang="en-US" sz="2000" dirty="0">
                          <a:effectLst/>
                        </a:rPr>
                        <a:t>/skiers/{</a:t>
                      </a:r>
                      <a:r>
                        <a:rPr lang="en-US" sz="2000" dirty="0" err="1">
                          <a:effectLst/>
                        </a:rPr>
                        <a:t>skierID</a:t>
                      </a:r>
                      <a:r>
                        <a:rPr lang="en-US" sz="2000" dirty="0">
                          <a:effectLst/>
                        </a:rPr>
                        <a:t>}</a:t>
                      </a:r>
                      <a:endParaRPr lang="en-US" sz="2000" dirty="0">
                        <a:effectLst/>
                        <a:latin typeface="Garamond" panose="02020404030301010803" pitchFamily="18" charset="0"/>
                        <a:ea typeface="Calibri" panose="020F0502020204030204" pitchFamily="34" charset="0"/>
                        <a:cs typeface="Times New Roman" panose="02020603050405020304" pitchFamily="18" charset="0"/>
                      </a:endParaRPr>
                    </a:p>
                  </a:txBody>
                  <a:tcPr marL="75683" marR="75683" marT="0" marB="0"/>
                </a:tc>
                <a:tc>
                  <a:txBody>
                    <a:bodyPr/>
                    <a:lstStyle/>
                    <a:p>
                      <a:pPr marL="0" marR="0" indent="0" algn="just">
                        <a:spcBef>
                          <a:spcPts val="0"/>
                        </a:spcBef>
                        <a:spcAft>
                          <a:spcPts val="0"/>
                        </a:spcAft>
                      </a:pPr>
                      <a:r>
                        <a:rPr lang="en-US" sz="2000">
                          <a:effectLst/>
                        </a:rPr>
                        <a:t>Update skier profile </a:t>
                      </a:r>
                      <a:endParaRPr lang="en-US" sz="2000">
                        <a:effectLst/>
                        <a:latin typeface="Garamond" panose="02020404030301010803" pitchFamily="18" charset="0"/>
                        <a:ea typeface="Calibri" panose="020F0502020204030204" pitchFamily="34" charset="0"/>
                        <a:cs typeface="Times New Roman" panose="02020603050405020304" pitchFamily="18" charset="0"/>
                      </a:endParaRPr>
                    </a:p>
                  </a:txBody>
                  <a:tcPr marL="75683" marR="75683" marT="0" marB="0"/>
                </a:tc>
                <a:extLst>
                  <a:ext uri="{0D108BD9-81ED-4DB2-BD59-A6C34878D82A}">
                    <a16:rowId xmlns:a16="http://schemas.microsoft.com/office/drawing/2014/main" val="337865747"/>
                  </a:ext>
                </a:extLst>
              </a:tr>
              <a:tr h="778158">
                <a:tc>
                  <a:txBody>
                    <a:bodyPr/>
                    <a:lstStyle/>
                    <a:p>
                      <a:pPr marL="0" marR="0" indent="0" algn="ctr">
                        <a:spcBef>
                          <a:spcPts val="0"/>
                        </a:spcBef>
                        <a:spcAft>
                          <a:spcPts val="0"/>
                        </a:spcAft>
                      </a:pPr>
                      <a:endParaRPr lang="en-US" sz="2000" dirty="0">
                        <a:effectLst/>
                      </a:endParaRPr>
                    </a:p>
                    <a:p>
                      <a:pPr marL="0" marR="0" indent="0" algn="ctr">
                        <a:spcBef>
                          <a:spcPts val="0"/>
                        </a:spcBef>
                        <a:spcAft>
                          <a:spcPts val="0"/>
                        </a:spcAft>
                      </a:pPr>
                      <a:r>
                        <a:rPr lang="en-US" sz="2000" dirty="0">
                          <a:effectLst/>
                        </a:rPr>
                        <a:t>DELETE</a:t>
                      </a:r>
                      <a:endParaRPr lang="en-US" sz="2000" dirty="0">
                        <a:effectLst/>
                        <a:latin typeface="Garamond" panose="02020404030301010803" pitchFamily="18" charset="0"/>
                        <a:ea typeface="Calibri" panose="020F0502020204030204" pitchFamily="34" charset="0"/>
                        <a:cs typeface="Times New Roman" panose="02020603050405020304" pitchFamily="18" charset="0"/>
                      </a:endParaRPr>
                    </a:p>
                  </a:txBody>
                  <a:tcPr marL="75683" marR="75683" marT="0" marB="0"/>
                </a:tc>
                <a:tc>
                  <a:txBody>
                    <a:bodyPr/>
                    <a:lstStyle/>
                    <a:p>
                      <a:pPr marL="0" marR="0" indent="0" algn="ctr">
                        <a:spcBef>
                          <a:spcPts val="0"/>
                        </a:spcBef>
                        <a:spcAft>
                          <a:spcPts val="0"/>
                        </a:spcAft>
                      </a:pPr>
                      <a:endParaRPr lang="en-US" sz="2000" dirty="0">
                        <a:effectLst/>
                      </a:endParaRPr>
                    </a:p>
                    <a:p>
                      <a:pPr marL="0" marR="0" indent="0" algn="ctr">
                        <a:spcBef>
                          <a:spcPts val="0"/>
                        </a:spcBef>
                        <a:spcAft>
                          <a:spcPts val="0"/>
                        </a:spcAft>
                      </a:pPr>
                      <a:r>
                        <a:rPr lang="en-US" sz="2000" dirty="0">
                          <a:effectLst/>
                        </a:rPr>
                        <a:t>/</a:t>
                      </a:r>
                      <a:r>
                        <a:rPr lang="en-US" sz="2000" dirty="0" err="1">
                          <a:effectLst/>
                        </a:rPr>
                        <a:t>skico.com</a:t>
                      </a:r>
                      <a:r>
                        <a:rPr lang="en-US" sz="2000" dirty="0">
                          <a:effectLst/>
                        </a:rPr>
                        <a:t>/skiers/{</a:t>
                      </a:r>
                      <a:r>
                        <a:rPr lang="en-US" sz="2000" dirty="0" err="1">
                          <a:effectLst/>
                        </a:rPr>
                        <a:t>skierID</a:t>
                      </a:r>
                      <a:r>
                        <a:rPr lang="en-US" sz="2000" dirty="0">
                          <a:effectLst/>
                        </a:rPr>
                        <a:t>}</a:t>
                      </a:r>
                      <a:endParaRPr lang="en-US" sz="2000" dirty="0">
                        <a:effectLst/>
                        <a:latin typeface="Garamond" panose="02020404030301010803" pitchFamily="18" charset="0"/>
                        <a:ea typeface="Calibri" panose="020F0502020204030204" pitchFamily="34" charset="0"/>
                        <a:cs typeface="Times New Roman" panose="02020603050405020304" pitchFamily="18" charset="0"/>
                      </a:endParaRPr>
                    </a:p>
                  </a:txBody>
                  <a:tcPr marL="75683" marR="75683" marT="0" marB="0"/>
                </a:tc>
                <a:tc>
                  <a:txBody>
                    <a:bodyPr/>
                    <a:lstStyle/>
                    <a:p>
                      <a:pPr marL="0" marR="0" indent="0" algn="just">
                        <a:spcBef>
                          <a:spcPts val="0"/>
                        </a:spcBef>
                        <a:spcAft>
                          <a:spcPts val="0"/>
                        </a:spcAft>
                      </a:pPr>
                      <a:r>
                        <a:rPr lang="en-US" sz="2000" dirty="0">
                          <a:effectLst/>
                        </a:rPr>
                        <a:t>Delete a skier’s profile as they didn’t renew their pass!</a:t>
                      </a:r>
                      <a:endParaRPr lang="en-US" sz="2000" dirty="0">
                        <a:effectLst/>
                        <a:latin typeface="Garamond" panose="02020404030301010803" pitchFamily="18" charset="0"/>
                        <a:ea typeface="Calibri" panose="020F0502020204030204" pitchFamily="34" charset="0"/>
                        <a:cs typeface="Times New Roman" panose="02020603050405020304" pitchFamily="18" charset="0"/>
                      </a:endParaRPr>
                    </a:p>
                  </a:txBody>
                  <a:tcPr marL="75683" marR="75683" marT="0" marB="0"/>
                </a:tc>
                <a:extLst>
                  <a:ext uri="{0D108BD9-81ED-4DB2-BD59-A6C34878D82A}">
                    <a16:rowId xmlns:a16="http://schemas.microsoft.com/office/drawing/2014/main" val="3379605559"/>
                  </a:ext>
                </a:extLst>
              </a:tr>
            </a:tbl>
          </a:graphicData>
        </a:graphic>
      </p:graphicFrame>
    </p:spTree>
    <p:extLst>
      <p:ext uri="{BB962C8B-B14F-4D97-AF65-F5344CB8AC3E}">
        <p14:creationId xmlns:p14="http://schemas.microsoft.com/office/powerpoint/2010/main" val="2542566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D919B-48C2-5A49-AF4E-FCDB262380A4}"/>
              </a:ext>
            </a:extLst>
          </p:cNvPr>
          <p:cNvSpPr>
            <a:spLocks noGrp="1"/>
          </p:cNvSpPr>
          <p:nvPr>
            <p:ph type="title"/>
          </p:nvPr>
        </p:nvSpPr>
        <p:spPr/>
        <p:txBody>
          <a:bodyPr/>
          <a:lstStyle/>
          <a:p>
            <a:r>
              <a:rPr lang="en-US" dirty="0"/>
              <a:t>Service API Design</a:t>
            </a:r>
          </a:p>
        </p:txBody>
      </p:sp>
      <p:sp>
        <p:nvSpPr>
          <p:cNvPr id="3" name="Content Placeholder 2">
            <a:extLst>
              <a:ext uri="{FF2B5EF4-FFF2-40B4-BE49-F238E27FC236}">
                <a16:creationId xmlns:a16="http://schemas.microsoft.com/office/drawing/2014/main" id="{43BB2E91-370B-804A-972E-47B37A6D6C2D}"/>
              </a:ext>
            </a:extLst>
          </p:cNvPr>
          <p:cNvSpPr>
            <a:spLocks noGrp="1"/>
          </p:cNvSpPr>
          <p:nvPr>
            <p:ph idx="1"/>
          </p:nvPr>
        </p:nvSpPr>
        <p:spPr/>
        <p:txBody>
          <a:bodyPr/>
          <a:lstStyle/>
          <a:p>
            <a:r>
              <a:rPr lang="en-US" dirty="0"/>
              <a:t>CRUD HTTP APIs</a:t>
            </a:r>
          </a:p>
          <a:p>
            <a:pPr lvl="1"/>
            <a:r>
              <a:rPr lang="en-US" sz="2400" dirty="0"/>
              <a:t>A HTTP CRUD API applies HTTP verbs on resources identified by Uniform Resource Identifiers (URIs)</a:t>
            </a:r>
          </a:p>
          <a:p>
            <a:pPr lvl="2"/>
            <a:r>
              <a:rPr lang="en-US" dirty="0"/>
              <a:t>/</a:t>
            </a:r>
            <a:r>
              <a:rPr lang="en-US" dirty="0" err="1"/>
              <a:t>skico.com</a:t>
            </a:r>
            <a:r>
              <a:rPr lang="en-US" dirty="0"/>
              <a:t>/skiers/768934</a:t>
            </a:r>
          </a:p>
          <a:p>
            <a:pPr lvl="1"/>
            <a:r>
              <a:rPr lang="en-US" sz="2400" dirty="0"/>
              <a:t>Combination of HTTP verb and URI define the semantics of the API operation. </a:t>
            </a:r>
          </a:p>
          <a:p>
            <a:pPr lvl="1"/>
            <a:r>
              <a:rPr lang="en-US" sz="2400" dirty="0"/>
              <a:t>Payloads formatted as JSON</a:t>
            </a:r>
          </a:p>
          <a:p>
            <a:pPr lvl="2"/>
            <a:r>
              <a:rPr lang="en-US" dirty="0"/>
              <a:t>XML or text also possible. </a:t>
            </a:r>
          </a:p>
          <a:p>
            <a:pPr lvl="1"/>
            <a:r>
              <a:rPr lang="en-US" sz="2400" dirty="0"/>
              <a:t>Resources, represented by URIs, are conceptually like objects in Object Oriented Design (OOD) or entities in Entity-Relationship (ER) model. </a:t>
            </a:r>
          </a:p>
          <a:p>
            <a:pPr lvl="1"/>
            <a:endParaRPr lang="en-US" dirty="0"/>
          </a:p>
        </p:txBody>
      </p:sp>
    </p:spTree>
    <p:extLst>
      <p:ext uri="{BB962C8B-B14F-4D97-AF65-F5344CB8AC3E}">
        <p14:creationId xmlns:p14="http://schemas.microsoft.com/office/powerpoint/2010/main" val="1593123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EA494-2C88-FA47-9670-E1D39EC0648C}"/>
              </a:ext>
            </a:extLst>
          </p:cNvPr>
          <p:cNvSpPr>
            <a:spLocks noGrp="1"/>
          </p:cNvSpPr>
          <p:nvPr>
            <p:ph type="title"/>
          </p:nvPr>
        </p:nvSpPr>
        <p:spPr/>
        <p:txBody>
          <a:bodyPr/>
          <a:lstStyle/>
          <a:p>
            <a:r>
              <a:rPr lang="en-US" dirty="0"/>
              <a:t>Service API Design</a:t>
            </a:r>
          </a:p>
        </p:txBody>
      </p:sp>
      <p:sp>
        <p:nvSpPr>
          <p:cNvPr id="3" name="Content Placeholder 2">
            <a:extLst>
              <a:ext uri="{FF2B5EF4-FFF2-40B4-BE49-F238E27FC236}">
                <a16:creationId xmlns:a16="http://schemas.microsoft.com/office/drawing/2014/main" id="{471317F1-F211-6145-B98B-C28F42ACD772}"/>
              </a:ext>
            </a:extLst>
          </p:cNvPr>
          <p:cNvSpPr>
            <a:spLocks noGrp="1"/>
          </p:cNvSpPr>
          <p:nvPr>
            <p:ph idx="1"/>
          </p:nvPr>
        </p:nvSpPr>
        <p:spPr/>
        <p:txBody>
          <a:bodyPr/>
          <a:lstStyle/>
          <a:p>
            <a:r>
              <a:rPr lang="en-US" dirty="0"/>
              <a:t>API Specification – </a:t>
            </a:r>
            <a:r>
              <a:rPr lang="en-US" dirty="0" err="1"/>
              <a:t>OpenAPI</a:t>
            </a:r>
            <a:endParaRPr lang="en-US" dirty="0"/>
          </a:p>
        </p:txBody>
      </p:sp>
      <p:pic>
        <p:nvPicPr>
          <p:cNvPr id="4" name="Picture 3">
            <a:extLst>
              <a:ext uri="{FF2B5EF4-FFF2-40B4-BE49-F238E27FC236}">
                <a16:creationId xmlns:a16="http://schemas.microsoft.com/office/drawing/2014/main" id="{E999C612-7FB1-C14B-A90E-A7AE28FB3256}"/>
              </a:ext>
            </a:extLst>
          </p:cNvPr>
          <p:cNvPicPr>
            <a:picLocks noChangeAspect="1"/>
          </p:cNvPicPr>
          <p:nvPr/>
        </p:nvPicPr>
        <p:blipFill>
          <a:blip r:embed="rId3"/>
          <a:stretch>
            <a:fillRect/>
          </a:stretch>
        </p:blipFill>
        <p:spPr>
          <a:xfrm>
            <a:off x="1517815" y="1901956"/>
            <a:ext cx="9156370" cy="4956044"/>
          </a:xfrm>
          <a:prstGeom prst="rect">
            <a:avLst/>
          </a:prstGeom>
        </p:spPr>
      </p:pic>
    </p:spTree>
    <p:extLst>
      <p:ext uri="{BB962C8B-B14F-4D97-AF65-F5344CB8AC3E}">
        <p14:creationId xmlns:p14="http://schemas.microsoft.com/office/powerpoint/2010/main" val="3027268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EA303-B1EC-6E40-B9D1-F2D932712543}"/>
              </a:ext>
            </a:extLst>
          </p:cNvPr>
          <p:cNvSpPr>
            <a:spLocks noGrp="1"/>
          </p:cNvSpPr>
          <p:nvPr>
            <p:ph type="title"/>
          </p:nvPr>
        </p:nvSpPr>
        <p:spPr/>
        <p:txBody>
          <a:bodyPr/>
          <a:lstStyle/>
          <a:p>
            <a:r>
              <a:rPr lang="en-US" dirty="0"/>
              <a:t>Designing Services</a:t>
            </a:r>
          </a:p>
        </p:txBody>
      </p:sp>
      <p:sp>
        <p:nvSpPr>
          <p:cNvPr id="3" name="Content Placeholder 2">
            <a:extLst>
              <a:ext uri="{FF2B5EF4-FFF2-40B4-BE49-F238E27FC236}">
                <a16:creationId xmlns:a16="http://schemas.microsoft.com/office/drawing/2014/main" id="{99467D31-2515-C642-9153-5B0B1E1B0CF8}"/>
              </a:ext>
            </a:extLst>
          </p:cNvPr>
          <p:cNvSpPr>
            <a:spLocks noGrp="1"/>
          </p:cNvSpPr>
          <p:nvPr>
            <p:ph idx="1"/>
          </p:nvPr>
        </p:nvSpPr>
        <p:spPr/>
        <p:txBody>
          <a:bodyPr>
            <a:normAutofit fontScale="92500" lnSpcReduction="10000"/>
          </a:bodyPr>
          <a:lstStyle/>
          <a:p>
            <a:r>
              <a:rPr lang="en-US" dirty="0"/>
              <a:t>Application server receives requests and routes them to the appropriate handler function. </a:t>
            </a:r>
          </a:p>
          <a:p>
            <a:r>
              <a:rPr lang="en-US" dirty="0"/>
              <a:t>Handler is defined by the application and implements the business logic </a:t>
            </a:r>
          </a:p>
          <a:p>
            <a:r>
              <a:rPr lang="en-US" dirty="0"/>
              <a:t>Each request is (typically)  allocated a thread to execute the request</a:t>
            </a:r>
          </a:p>
          <a:p>
            <a:r>
              <a:rPr lang="en-US" dirty="0"/>
              <a:t>Example </a:t>
            </a:r>
            <a:r>
              <a:rPr lang="en-US" dirty="0" err="1"/>
              <a:t>Express.js</a:t>
            </a:r>
            <a:r>
              <a:rPr lang="en-US" dirty="0"/>
              <a:t> server</a:t>
            </a:r>
          </a:p>
          <a:p>
            <a:endParaRPr lang="en-US" dirty="0"/>
          </a:p>
          <a:p>
            <a:pPr marL="0" indent="0">
              <a:buNone/>
            </a:pPr>
            <a:r>
              <a:rPr lang="en-US" dirty="0" err="1"/>
              <a:t>app.get</a:t>
            </a:r>
            <a:r>
              <a:rPr lang="en-US" dirty="0"/>
              <a:t>('/skiers/:</a:t>
            </a:r>
            <a:r>
              <a:rPr lang="en-US" dirty="0" err="1"/>
              <a:t>skierID</a:t>
            </a:r>
            <a:r>
              <a:rPr lang="en-US" dirty="0"/>
              <a:t>', function (req, res) {</a:t>
            </a:r>
          </a:p>
          <a:p>
            <a:pPr marL="0" indent="0">
              <a:buNone/>
            </a:pPr>
            <a:r>
              <a:rPr lang="en-US" dirty="0"/>
              <a:t>    // process the GET request</a:t>
            </a:r>
          </a:p>
          <a:p>
            <a:pPr marL="0" indent="0">
              <a:buNone/>
            </a:pPr>
            <a:r>
              <a:rPr lang="en-US" dirty="0"/>
              <a:t>    </a:t>
            </a:r>
            <a:r>
              <a:rPr lang="en-US" dirty="0" err="1"/>
              <a:t>ProcessRequest</a:t>
            </a:r>
            <a:r>
              <a:rPr lang="en-US" dirty="0"/>
              <a:t>(</a:t>
            </a:r>
            <a:r>
              <a:rPr lang="en-US" dirty="0" err="1"/>
              <a:t>req.params</a:t>
            </a:r>
            <a:r>
              <a:rPr lang="en-US" dirty="0"/>
              <a:t>)</a:t>
            </a:r>
          </a:p>
          <a:p>
            <a:pPr marL="0" indent="0">
              <a:buNone/>
            </a:pPr>
            <a:r>
              <a:rPr lang="en-US" dirty="0"/>
              <a:t>}</a:t>
            </a:r>
          </a:p>
          <a:p>
            <a:endParaRPr lang="en-US" dirty="0"/>
          </a:p>
        </p:txBody>
      </p:sp>
    </p:spTree>
    <p:extLst>
      <p:ext uri="{BB962C8B-B14F-4D97-AF65-F5344CB8AC3E}">
        <p14:creationId xmlns:p14="http://schemas.microsoft.com/office/powerpoint/2010/main" val="1175424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A8593-19F0-6A4E-91BB-07B7916C5A60}"/>
              </a:ext>
            </a:extLst>
          </p:cNvPr>
          <p:cNvSpPr>
            <a:spLocks noGrp="1"/>
          </p:cNvSpPr>
          <p:nvPr>
            <p:ph type="title"/>
          </p:nvPr>
        </p:nvSpPr>
        <p:spPr/>
        <p:txBody>
          <a:bodyPr/>
          <a:lstStyle/>
          <a:p>
            <a:r>
              <a:rPr lang="en-US" dirty="0"/>
              <a:t>Designing Services</a:t>
            </a:r>
          </a:p>
        </p:txBody>
      </p:sp>
      <p:sp>
        <p:nvSpPr>
          <p:cNvPr id="3" name="Content Placeholder 2">
            <a:extLst>
              <a:ext uri="{FF2B5EF4-FFF2-40B4-BE49-F238E27FC236}">
                <a16:creationId xmlns:a16="http://schemas.microsoft.com/office/drawing/2014/main" id="{35C559F3-02C6-0B43-939D-A23147B8CFB6}"/>
              </a:ext>
            </a:extLst>
          </p:cNvPr>
          <p:cNvSpPr>
            <a:spLocks noGrp="1"/>
          </p:cNvSpPr>
          <p:nvPr>
            <p:ph idx="1"/>
          </p:nvPr>
        </p:nvSpPr>
        <p:spPr/>
        <p:txBody>
          <a:bodyPr/>
          <a:lstStyle/>
          <a:p>
            <a:r>
              <a:rPr lang="en-US" dirty="0"/>
              <a:t>Java – Spring Framework</a:t>
            </a:r>
          </a:p>
        </p:txBody>
      </p:sp>
      <p:sp>
        <p:nvSpPr>
          <p:cNvPr id="4" name="TextBox 3">
            <a:extLst>
              <a:ext uri="{FF2B5EF4-FFF2-40B4-BE49-F238E27FC236}">
                <a16:creationId xmlns:a16="http://schemas.microsoft.com/office/drawing/2014/main" id="{A07C7DDA-5F33-5F4C-AFB7-54BE175FBDCD}"/>
              </a:ext>
            </a:extLst>
          </p:cNvPr>
          <p:cNvSpPr txBox="1"/>
          <p:nvPr/>
        </p:nvSpPr>
        <p:spPr>
          <a:xfrm>
            <a:off x="955549" y="1547456"/>
            <a:ext cx="8776279" cy="4472344"/>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1600" dirty="0">
                <a:latin typeface="+mn-lt"/>
                <a:ea typeface="+mn-ea"/>
                <a:cs typeface="+mn-cs"/>
              </a:rPr>
              <a:t>1.	@</a:t>
            </a:r>
            <a:r>
              <a:rPr lang="en-US" sz="1600" dirty="0" err="1">
                <a:latin typeface="+mn-lt"/>
                <a:ea typeface="+mn-ea"/>
                <a:cs typeface="+mn-cs"/>
              </a:rPr>
              <a:t>RestController</a:t>
            </a:r>
            <a:endParaRPr lang="en-US" sz="1600" dirty="0">
              <a:latin typeface="+mn-lt"/>
              <a:ea typeface="+mn-ea"/>
              <a:cs typeface="+mn-cs"/>
            </a:endParaRPr>
          </a:p>
          <a:p>
            <a:pPr indent="-228600" defTabSz="914400">
              <a:lnSpc>
                <a:spcPct val="90000"/>
              </a:lnSpc>
              <a:spcAft>
                <a:spcPts val="600"/>
              </a:spcAft>
              <a:buFont typeface="Arial" panose="020B0604020202020204" pitchFamily="34" charset="0"/>
              <a:buChar char="•"/>
            </a:pPr>
            <a:r>
              <a:rPr lang="en-US" sz="1600" dirty="0">
                <a:latin typeface="+mn-lt"/>
                <a:ea typeface="+mn-ea"/>
                <a:cs typeface="+mn-cs"/>
              </a:rPr>
              <a:t>2.	public class </a:t>
            </a:r>
            <a:r>
              <a:rPr lang="en-US" sz="1600" dirty="0" err="1">
                <a:latin typeface="+mn-lt"/>
                <a:ea typeface="+mn-ea"/>
                <a:cs typeface="+mn-cs"/>
              </a:rPr>
              <a:t>SkierController</a:t>
            </a:r>
            <a:r>
              <a:rPr lang="en-US" sz="1600" dirty="0">
                <a:latin typeface="+mn-lt"/>
                <a:ea typeface="+mn-ea"/>
                <a:cs typeface="+mn-cs"/>
              </a:rPr>
              <a:t> {</a:t>
            </a:r>
          </a:p>
          <a:p>
            <a:pPr indent="-228600" defTabSz="914400">
              <a:lnSpc>
                <a:spcPct val="90000"/>
              </a:lnSpc>
              <a:spcAft>
                <a:spcPts val="600"/>
              </a:spcAft>
              <a:buFont typeface="Arial" panose="020B0604020202020204" pitchFamily="34" charset="0"/>
              <a:buChar char="•"/>
            </a:pPr>
            <a:r>
              <a:rPr lang="en-US" sz="1600" dirty="0">
                <a:latin typeface="+mn-lt"/>
                <a:ea typeface="+mn-ea"/>
                <a:cs typeface="+mn-cs"/>
              </a:rPr>
              <a:t>3.	 </a:t>
            </a:r>
          </a:p>
          <a:p>
            <a:pPr indent="-228600" defTabSz="914400">
              <a:lnSpc>
                <a:spcPct val="90000"/>
              </a:lnSpc>
              <a:spcAft>
                <a:spcPts val="600"/>
              </a:spcAft>
              <a:buFont typeface="Arial" panose="020B0604020202020204" pitchFamily="34" charset="0"/>
              <a:buChar char="•"/>
            </a:pPr>
            <a:r>
              <a:rPr lang="en-US" sz="1600" dirty="0">
                <a:latin typeface="+mn-lt"/>
                <a:ea typeface="+mn-ea"/>
                <a:cs typeface="+mn-cs"/>
              </a:rPr>
              <a:t>4.	    @</a:t>
            </a:r>
            <a:r>
              <a:rPr lang="en-US" sz="1600" dirty="0" err="1">
                <a:latin typeface="+mn-lt"/>
                <a:ea typeface="+mn-ea"/>
                <a:cs typeface="+mn-cs"/>
              </a:rPr>
              <a:t>GetMapping</a:t>
            </a:r>
            <a:r>
              <a:rPr lang="en-US" sz="1600" dirty="0">
                <a:latin typeface="+mn-lt"/>
                <a:ea typeface="+mn-ea"/>
                <a:cs typeface="+mn-cs"/>
              </a:rPr>
              <a:t>("/skiers/{</a:t>
            </a:r>
            <a:r>
              <a:rPr lang="en-US" sz="1600" dirty="0" err="1">
                <a:latin typeface="+mn-lt"/>
                <a:ea typeface="+mn-ea"/>
                <a:cs typeface="+mn-cs"/>
              </a:rPr>
              <a:t>skierID</a:t>
            </a:r>
            <a:r>
              <a:rPr lang="en-US" sz="1600" dirty="0">
                <a:latin typeface="+mn-lt"/>
                <a:ea typeface="+mn-ea"/>
                <a:cs typeface="+mn-cs"/>
              </a:rPr>
              <a:t>}", </a:t>
            </a:r>
          </a:p>
          <a:p>
            <a:pPr indent="-228600" defTabSz="914400">
              <a:lnSpc>
                <a:spcPct val="90000"/>
              </a:lnSpc>
              <a:spcAft>
                <a:spcPts val="600"/>
              </a:spcAft>
              <a:buFont typeface="Arial" panose="020B0604020202020204" pitchFamily="34" charset="0"/>
              <a:buChar char="•"/>
            </a:pPr>
            <a:r>
              <a:rPr lang="en-US" sz="1600" dirty="0">
                <a:latin typeface="+mn-lt"/>
                <a:ea typeface="+mn-ea"/>
                <a:cs typeface="+mn-cs"/>
              </a:rPr>
              <a:t>5.	                produces = “application/json”)</a:t>
            </a:r>
          </a:p>
          <a:p>
            <a:pPr indent="-228600" defTabSz="914400">
              <a:lnSpc>
                <a:spcPct val="90000"/>
              </a:lnSpc>
              <a:spcAft>
                <a:spcPts val="600"/>
              </a:spcAft>
              <a:buFont typeface="Arial" panose="020B0604020202020204" pitchFamily="34" charset="0"/>
              <a:buChar char="•"/>
            </a:pPr>
            <a:r>
              <a:rPr lang="en-US" sz="1600" dirty="0">
                <a:latin typeface="+mn-lt"/>
                <a:ea typeface="+mn-ea"/>
                <a:cs typeface="+mn-cs"/>
              </a:rPr>
              <a:t>6.	    public Profile </a:t>
            </a:r>
            <a:r>
              <a:rPr lang="en-US" sz="1600" dirty="0" err="1">
                <a:latin typeface="+mn-lt"/>
                <a:ea typeface="+mn-ea"/>
                <a:cs typeface="+mn-cs"/>
              </a:rPr>
              <a:t>GetSkierProfile</a:t>
            </a:r>
            <a:r>
              <a:rPr lang="en-US" sz="1600" dirty="0">
                <a:latin typeface="+mn-lt"/>
                <a:ea typeface="+mn-ea"/>
                <a:cs typeface="+mn-cs"/>
              </a:rPr>
              <a:t>(</a:t>
            </a:r>
          </a:p>
          <a:p>
            <a:pPr indent="-228600" defTabSz="914400">
              <a:lnSpc>
                <a:spcPct val="90000"/>
              </a:lnSpc>
              <a:spcAft>
                <a:spcPts val="600"/>
              </a:spcAft>
              <a:buFont typeface="Arial" panose="020B0604020202020204" pitchFamily="34" charset="0"/>
              <a:buChar char="•"/>
            </a:pPr>
            <a:r>
              <a:rPr lang="en-US" sz="1600" dirty="0">
                <a:latin typeface="+mn-lt"/>
                <a:ea typeface="+mn-ea"/>
                <a:cs typeface="+mn-cs"/>
              </a:rPr>
              <a:t>7.	                        @</a:t>
            </a:r>
            <a:r>
              <a:rPr lang="en-US" sz="1600" dirty="0" err="1">
                <a:latin typeface="+mn-lt"/>
                <a:ea typeface="+mn-ea"/>
                <a:cs typeface="+mn-cs"/>
              </a:rPr>
              <a:t>PathVariable</a:t>
            </a:r>
            <a:r>
              <a:rPr lang="en-US" sz="1600" dirty="0">
                <a:latin typeface="+mn-lt"/>
                <a:ea typeface="+mn-ea"/>
                <a:cs typeface="+mn-cs"/>
              </a:rPr>
              <a:t> String </a:t>
            </a:r>
            <a:r>
              <a:rPr lang="en-US" sz="1600" dirty="0" err="1">
                <a:latin typeface="+mn-lt"/>
                <a:ea typeface="+mn-ea"/>
                <a:cs typeface="+mn-cs"/>
              </a:rPr>
              <a:t>skierID</a:t>
            </a:r>
            <a:r>
              <a:rPr lang="en-US" sz="1600" dirty="0">
                <a:latin typeface="+mn-lt"/>
                <a:ea typeface="+mn-ea"/>
                <a:cs typeface="+mn-cs"/>
              </a:rPr>
              <a:t>, </a:t>
            </a:r>
          </a:p>
          <a:p>
            <a:pPr indent="-228600" defTabSz="914400">
              <a:lnSpc>
                <a:spcPct val="90000"/>
              </a:lnSpc>
              <a:spcAft>
                <a:spcPts val="600"/>
              </a:spcAft>
              <a:buFont typeface="Arial" panose="020B0604020202020204" pitchFamily="34" charset="0"/>
              <a:buChar char="•"/>
            </a:pPr>
            <a:r>
              <a:rPr lang="en-US" sz="1600" dirty="0">
                <a:latin typeface="+mn-lt"/>
                <a:ea typeface="+mn-ea"/>
                <a:cs typeface="+mn-cs"/>
              </a:rPr>
              <a:t>8.	                        ) {</a:t>
            </a:r>
          </a:p>
          <a:p>
            <a:pPr indent="-228600" defTabSz="914400">
              <a:lnSpc>
                <a:spcPct val="90000"/>
              </a:lnSpc>
              <a:spcAft>
                <a:spcPts val="600"/>
              </a:spcAft>
              <a:buFont typeface="Arial" panose="020B0604020202020204" pitchFamily="34" charset="0"/>
              <a:buChar char="•"/>
            </a:pPr>
            <a:r>
              <a:rPr lang="en-US" sz="1600" dirty="0">
                <a:latin typeface="+mn-lt"/>
                <a:ea typeface="+mn-ea"/>
                <a:cs typeface="+mn-cs"/>
              </a:rPr>
              <a:t>9.	          // DB query method omitted for brevity</a:t>
            </a:r>
          </a:p>
          <a:p>
            <a:pPr indent="-228600" defTabSz="914400">
              <a:lnSpc>
                <a:spcPct val="90000"/>
              </a:lnSpc>
              <a:spcAft>
                <a:spcPts val="600"/>
              </a:spcAft>
              <a:buFont typeface="Arial" panose="020B0604020202020204" pitchFamily="34" charset="0"/>
              <a:buChar char="•"/>
            </a:pPr>
            <a:r>
              <a:rPr lang="en-US" sz="1600" dirty="0">
                <a:latin typeface="+mn-lt"/>
                <a:ea typeface="+mn-ea"/>
                <a:cs typeface="+mn-cs"/>
              </a:rPr>
              <a:t>10.	        return </a:t>
            </a:r>
            <a:r>
              <a:rPr lang="en-US" sz="1600" dirty="0" err="1">
                <a:latin typeface="+mn-lt"/>
                <a:ea typeface="+mn-ea"/>
                <a:cs typeface="+mn-cs"/>
              </a:rPr>
              <a:t>GetProfileFromDB</a:t>
            </a:r>
            <a:r>
              <a:rPr lang="en-US" sz="1600" dirty="0">
                <a:latin typeface="+mn-lt"/>
                <a:ea typeface="+mn-ea"/>
                <a:cs typeface="+mn-cs"/>
              </a:rPr>
              <a:t>(</a:t>
            </a:r>
            <a:r>
              <a:rPr lang="en-US" sz="1600" dirty="0" err="1">
                <a:latin typeface="+mn-lt"/>
                <a:ea typeface="+mn-ea"/>
                <a:cs typeface="+mn-cs"/>
              </a:rPr>
              <a:t>skierID</a:t>
            </a:r>
            <a:r>
              <a:rPr lang="en-US" sz="1600" dirty="0">
                <a:latin typeface="+mn-lt"/>
                <a:ea typeface="+mn-ea"/>
                <a:cs typeface="+mn-cs"/>
              </a:rPr>
              <a:t>);</a:t>
            </a:r>
          </a:p>
          <a:p>
            <a:pPr indent="-228600" defTabSz="914400">
              <a:lnSpc>
                <a:spcPct val="90000"/>
              </a:lnSpc>
              <a:spcAft>
                <a:spcPts val="600"/>
              </a:spcAft>
              <a:buFont typeface="Arial" panose="020B0604020202020204" pitchFamily="34" charset="0"/>
              <a:buChar char="•"/>
            </a:pPr>
            <a:r>
              <a:rPr lang="en-US" sz="1600" dirty="0">
                <a:latin typeface="+mn-lt"/>
                <a:ea typeface="+mn-ea"/>
                <a:cs typeface="+mn-cs"/>
              </a:rPr>
              <a:t>11.	    }</a:t>
            </a:r>
          </a:p>
          <a:p>
            <a:pPr indent="-228600" defTabSz="914400">
              <a:lnSpc>
                <a:spcPct val="90000"/>
              </a:lnSpc>
              <a:spcAft>
                <a:spcPts val="600"/>
              </a:spcAft>
              <a:buFont typeface="Arial" panose="020B0604020202020204" pitchFamily="34" charset="0"/>
              <a:buChar char="•"/>
            </a:pPr>
            <a:r>
              <a:rPr lang="en-US" sz="1600" dirty="0">
                <a:latin typeface="+mn-lt"/>
                <a:ea typeface="+mn-ea"/>
                <a:cs typeface="+mn-cs"/>
              </a:rPr>
              <a:t>12.	} </a:t>
            </a:r>
          </a:p>
        </p:txBody>
      </p:sp>
    </p:spTree>
    <p:extLst>
      <p:ext uri="{BB962C8B-B14F-4D97-AF65-F5344CB8AC3E}">
        <p14:creationId xmlns:p14="http://schemas.microsoft.com/office/powerpoint/2010/main" val="2186954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37103</TotalTime>
  <Words>6847</Words>
  <Application>Microsoft Macintosh PowerPoint</Application>
  <PresentationFormat>Widescreen</PresentationFormat>
  <Paragraphs>613</Paragraphs>
  <Slides>48</Slides>
  <Notes>43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48</vt:i4>
      </vt:variant>
    </vt:vector>
  </HeadingPairs>
  <TitlesOfParts>
    <vt:vector size="57" baseType="lpstr">
      <vt:lpstr>Arial</vt:lpstr>
      <vt:lpstr>Arial Narrow</vt:lpstr>
      <vt:lpstr>Calibri</vt:lpstr>
      <vt:lpstr>Calibri Light</vt:lpstr>
      <vt:lpstr>Garamond</vt:lpstr>
      <vt:lpstr>Helvetica</vt:lpstr>
      <vt:lpstr>Noto serif</vt:lpstr>
      <vt:lpstr>Office Theme</vt:lpstr>
      <vt:lpstr>Custom Design</vt:lpstr>
      <vt:lpstr>Northeastern University - Seattle </vt:lpstr>
      <vt:lpstr>Week 5 – Scalable Service Design</vt:lpstr>
      <vt:lpstr>HTTP API Design</vt:lpstr>
      <vt:lpstr>Service API Design</vt:lpstr>
      <vt:lpstr>Service API Design</vt:lpstr>
      <vt:lpstr>Service API Design</vt:lpstr>
      <vt:lpstr>Service API Design</vt:lpstr>
      <vt:lpstr>Designing Services</vt:lpstr>
      <vt:lpstr>Designing Services</vt:lpstr>
      <vt:lpstr>Java Servlets</vt:lpstr>
      <vt:lpstr>Java Servlets</vt:lpstr>
      <vt:lpstr>State Management</vt:lpstr>
      <vt:lpstr>Stateful Services</vt:lpstr>
      <vt:lpstr>Stateless Services</vt:lpstr>
      <vt:lpstr>Application Servers</vt:lpstr>
      <vt:lpstr>Application Servers</vt:lpstr>
      <vt:lpstr>Application Servers</vt:lpstr>
      <vt:lpstr>Application Servers</vt:lpstr>
      <vt:lpstr>Application Servers</vt:lpstr>
      <vt:lpstr>Horizontal Scaling</vt:lpstr>
      <vt:lpstr>Load Balancing</vt:lpstr>
      <vt:lpstr>Load Balancers</vt:lpstr>
      <vt:lpstr>Load Balancers</vt:lpstr>
      <vt:lpstr>Load Balancers</vt:lpstr>
      <vt:lpstr>Load Balancers</vt:lpstr>
      <vt:lpstr>Load Balancers</vt:lpstr>
      <vt:lpstr>Load Balancers</vt:lpstr>
      <vt:lpstr>Load Balancers</vt:lpstr>
      <vt:lpstr>Load Balancers</vt:lpstr>
      <vt:lpstr>Load Balancers</vt:lpstr>
      <vt:lpstr>Stateful versus Stateless</vt:lpstr>
      <vt:lpstr>Scalable Service Design - Summary</vt:lpstr>
      <vt:lpstr>Caching</vt:lpstr>
      <vt:lpstr>Application Caching</vt:lpstr>
      <vt:lpstr>Application Caching</vt:lpstr>
      <vt:lpstr>Caching Example</vt:lpstr>
      <vt:lpstr>Application Caching</vt:lpstr>
      <vt:lpstr>Caching Patterns</vt:lpstr>
      <vt:lpstr>Analysis of Caching Patterns</vt:lpstr>
      <vt:lpstr>Web Caching</vt:lpstr>
      <vt:lpstr>Cache Control</vt:lpstr>
      <vt:lpstr>Cache Directives</vt:lpstr>
      <vt:lpstr>Expires and Last-Modified</vt:lpstr>
      <vt:lpstr>Etag</vt:lpstr>
      <vt:lpstr>Etag – Cache Revalidation</vt:lpstr>
      <vt:lpstr>Implementing Etags</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Northeastern University - Seattle </dc:title>
  <dc:creator>Microsoft Office User</dc:creator>
  <cp:lastModifiedBy>Microsoft Office User</cp:lastModifiedBy>
  <cp:revision>478</cp:revision>
  <dcterms:created xsi:type="dcterms:W3CDTF">2022-01-16T21:49:22Z</dcterms:created>
  <dcterms:modified xsi:type="dcterms:W3CDTF">2024-06-08T01:14:27Z</dcterms:modified>
</cp:coreProperties>
</file>