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5"/>
  </p:notesMasterIdLst>
  <p:sldIdLst>
    <p:sldId id="372" r:id="rId3"/>
    <p:sldId id="376" r:id="rId4"/>
    <p:sldId id="495" r:id="rId5"/>
    <p:sldId id="496" r:id="rId6"/>
    <p:sldId id="497" r:id="rId7"/>
    <p:sldId id="498" r:id="rId8"/>
    <p:sldId id="499" r:id="rId9"/>
    <p:sldId id="500" r:id="rId10"/>
    <p:sldId id="501" r:id="rId11"/>
    <p:sldId id="502" r:id="rId12"/>
    <p:sldId id="503" r:id="rId13"/>
    <p:sldId id="504" r:id="rId14"/>
    <p:sldId id="519" r:id="rId15"/>
    <p:sldId id="523" r:id="rId16"/>
    <p:sldId id="524" r:id="rId17"/>
    <p:sldId id="525" r:id="rId18"/>
    <p:sldId id="520" r:id="rId19"/>
    <p:sldId id="506" r:id="rId20"/>
    <p:sldId id="505" r:id="rId21"/>
    <p:sldId id="507" r:id="rId22"/>
    <p:sldId id="508" r:id="rId23"/>
    <p:sldId id="509" r:id="rId24"/>
    <p:sldId id="510" r:id="rId25"/>
    <p:sldId id="511" r:id="rId26"/>
    <p:sldId id="512" r:id="rId27"/>
    <p:sldId id="513" r:id="rId28"/>
    <p:sldId id="514" r:id="rId29"/>
    <p:sldId id="515" r:id="rId30"/>
    <p:sldId id="516" r:id="rId31"/>
    <p:sldId id="518" r:id="rId32"/>
    <p:sldId id="494" r:id="rId33"/>
    <p:sldId id="42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5"/>
    <p:restoredTop sz="76715"/>
  </p:normalViewPr>
  <p:slideViewPr>
    <p:cSldViewPr snapToGrid="0" snapToObjects="1">
      <p:cViewPr varScale="1">
        <p:scale>
          <a:sx n="118" d="100"/>
          <a:sy n="118" d="100"/>
        </p:scale>
        <p:origin x="5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https://northeastern-my.sharepoint.com/personal/igortn_northeastern_edu/Documents/Hyperscale%20reseacrh/Results/WearablesCode/Results%208-1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Instances</a:t>
            </a:r>
            <a:r>
              <a:rPr lang="en-US" baseline="0"/>
              <a:t>/hour for 1024 Clients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269229110419123E-2"/>
          <c:y val="0.22581323808997514"/>
          <c:w val="0.90208248872173968"/>
          <c:h val="0.63230479425825259"/>
        </c:manualLayout>
      </c:layout>
      <c:barChart>
        <c:barDir val="col"/>
        <c:grouping val="clustered"/>
        <c:varyColors val="0"/>
        <c:ser>
          <c:idx val="0"/>
          <c:order val="0"/>
          <c:spPr>
            <a:solidFill>
              <a:schemeClr val="accent1"/>
            </a:solidFill>
            <a:ln>
              <a:noFill/>
            </a:ln>
            <a:effectLst/>
          </c:spPr>
          <c:invertIfNegative val="0"/>
          <c:cat>
            <c:strRef>
              <c:f>'WO-Language Comparison'!$A$61:$A$64</c:f>
              <c:strCache>
                <c:ptCount val="4"/>
                <c:pt idx="0">
                  <c:v>Go</c:v>
                </c:pt>
                <c:pt idx="1">
                  <c:v>Java</c:v>
                </c:pt>
                <c:pt idx="2">
                  <c:v>Node</c:v>
                </c:pt>
                <c:pt idx="3">
                  <c:v>Python</c:v>
                </c:pt>
              </c:strCache>
            </c:strRef>
          </c:cat>
          <c:val>
            <c:numRef>
              <c:f>'WO-Language Comparison'!$B$61:$B$64</c:f>
              <c:numCache>
                <c:formatCode>General</c:formatCode>
                <c:ptCount val="4"/>
                <c:pt idx="0">
                  <c:v>17.333333333333332</c:v>
                </c:pt>
                <c:pt idx="1">
                  <c:v>25.75</c:v>
                </c:pt>
                <c:pt idx="2" formatCode="0.00">
                  <c:v>37.333333333333336</c:v>
                </c:pt>
                <c:pt idx="3">
                  <c:v>52.5</c:v>
                </c:pt>
              </c:numCache>
            </c:numRef>
          </c:val>
          <c:extLst>
            <c:ext xmlns:c16="http://schemas.microsoft.com/office/drawing/2014/chart" uri="{C3380CC4-5D6E-409C-BE32-E72D297353CC}">
              <c16:uniqueId val="{00000000-F873-D546-A48C-477BC2F191A4}"/>
            </c:ext>
          </c:extLst>
        </c:ser>
        <c:dLbls>
          <c:showLegendKey val="0"/>
          <c:showVal val="0"/>
          <c:showCatName val="0"/>
          <c:showSerName val="0"/>
          <c:showPercent val="0"/>
          <c:showBubbleSize val="0"/>
        </c:dLbls>
        <c:gapWidth val="219"/>
        <c:overlap val="-27"/>
        <c:axId val="831366344"/>
        <c:axId val="831366664"/>
      </c:barChart>
      <c:catAx>
        <c:axId val="83136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366664"/>
        <c:crosses val="autoZero"/>
        <c:auto val="1"/>
        <c:lblAlgn val="ctr"/>
        <c:lblOffset val="100"/>
        <c:noMultiLvlLbl val="0"/>
      </c:catAx>
      <c:valAx>
        <c:axId val="831366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366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4-06T18:05:58.438"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CPU utilization</a:t>
            </a:r>
          </a:p>
          <a:p>
            <a:r>
              <a:rPr lang="en-US" dirty="0"/>
              <a:t>- Sets the CPU utilization threshold above which more instances will be started to handle traffic. The range is 0.5 (50%) to 0.95 (95%). The default is 0.6 (60%).</a:t>
            </a:r>
          </a:p>
          <a:p>
            <a:endParaRPr lang="en-US" dirty="0"/>
          </a:p>
          <a:p>
            <a:r>
              <a:rPr lang="en-US" dirty="0"/>
              <a:t>Maximum concurrent requests</a:t>
            </a:r>
          </a:p>
          <a:p>
            <a:r>
              <a:rPr lang="en-US" dirty="0"/>
              <a:t>- Sets the maximum number of concurrent requests an instance can accept before the scheduler spawns a new instance. The default value is 10, and the maximum is 80. The documentation doesn’t state the minimum allowed value, but presumably 1 would define a single-threaded service.</a:t>
            </a:r>
          </a:p>
          <a:p>
            <a:endParaRPr lang="en-US" dirty="0"/>
          </a:p>
          <a:p>
            <a:r>
              <a:rPr lang="en-US" dirty="0"/>
              <a:t>Target throughput utilization</a:t>
            </a:r>
          </a:p>
          <a:p>
            <a:r>
              <a:rPr lang="en-US" dirty="0"/>
              <a:t>- Sets the throughput threshold for the number of concurrent requests after which more instances will be started to handle traffic.</a:t>
            </a:r>
          </a:p>
          <a:p>
            <a:r>
              <a:rPr lang="en-US" dirty="0"/>
              <a:t>- This is used in conjunction with the value specified for maximum concurrent requests to specify when a new instance is started. The range is 0.5 (50%) to 0.95 (95%). The default is 0.6 (60%). When the number of concurrent requests for an instance reaches a value equal to maximum concurrent requests value multiplied by the target throughput utilization, the scheduler tries to start a new instance.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243439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Lambda functions can be invoked by external clients over HTTP. </a:t>
            </a:r>
          </a:p>
          <a:p>
            <a:pPr marL="171450" indent="-171450">
              <a:buFontTx/>
              <a:buChar char="-"/>
            </a:pPr>
            <a:r>
              <a:rPr lang="en-US" dirty="0"/>
              <a:t>They can also be integrated with other AWS services.</a:t>
            </a:r>
          </a:p>
          <a:p>
            <a:pPr marL="171450" indent="-171450">
              <a:buFontTx/>
              <a:buChar char="-"/>
            </a:pPr>
            <a:r>
              <a:rPr lang="en-US" dirty="0"/>
              <a:t>For example these functions can be dynamically triggered when new data is written to AWS S3 bucket or an item was persisted in AWS DynamoDB.</a:t>
            </a:r>
          </a:p>
          <a:p>
            <a:r>
              <a:rPr lang="en-US" dirty="0"/>
              <a:t>- </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5529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a request first arrives for the API defined by the Lambda function, Lambda downloads the code for the function, initializes a runtime environment and any instance specific initialization (e.g., creating a database connection), and finally invokes the function code handler.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initial invocation is known as a cold start, and the time taken is dependent on the language environment selected, the size of the function code, and time taken to initialize the function. Like in GAE, lightweight languages such as Node.js and Go will typically take a few hundred milliseconds to initialize, whereas Java or .NET are heavier weight and can take a second or more.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Cold start costs can be mitigated by using provisioned concurrency. This tells Lambda to keep a minimum number of runtime instances resident and ready to process requests with no cold start overheads. The “no free lunch” principle applies of course, and charges increase based on the number of provisioned instances.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Once an API execution is completed, Lambda can use the deployed function runtime environment for subsequent requests. This means cold start costs are not incurred. However, if a burst of requests arrive simultaneously, multiple runtime instances will be initialized, one for each request. Unlike GAE, Lambda does not send multiple concurrent requests to the same runtime instance. This means all these simultaneous requests will incur additional response times due to cold start costs.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166450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you define a Lambda function, you specify the amount of memory that should be allocated to its runtime environment.</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48394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creates a subtle trade-off between performance and costs. Let’s examine a simple example based on the costs for 1 GB and 2 GB instances mentioned above, and assume that 1 millisecond of execution on a 1 GB instance incurs 1 cost unit, and a millisecond on a 2 GB instance incurs 2 cost units.</a:t>
            </a:r>
          </a:p>
          <a:p>
            <a:endParaRPr lang="en-US" dirty="0"/>
          </a:p>
          <a:p>
            <a:r>
              <a:rPr lang="en-US" dirty="0"/>
              <a:t>With 1 GB of memory, I’ll assume this function executes in 40 milliseconds, thus incurring 40 cost units. With 2 GB of memory allocated, and commensurately more CPU allocation, the same function takes 10 milliseconds, meaning you part with 20 cost units from your AWS wallet. Hence your bills will be reduced by 50% and you will get 4x faster execution by allocating more memory to the function. Tuning can surely pay dividends.</a:t>
            </a:r>
          </a:p>
          <a:p>
            <a:endParaRPr lang="en-US" dirty="0"/>
          </a:p>
          <a:p>
            <a:r>
              <a:rPr lang="en-US" dirty="0"/>
              <a:t>This is obviously very dependent on the actual processing your Lambda function performs. Still, if your service is executed several billion times a month, this kind of somewhat nonintuitive tuning exercise may result in significant cost savings and greater scalability.</a:t>
            </a:r>
          </a:p>
          <a:p>
            <a:endParaRPr lang="en-US" dirty="0"/>
          </a:p>
          <a:p>
            <a:r>
              <a:rPr lang="en-US" dirty="0"/>
              <a:t>Finding this sweet spot that provides faster response times at similar or lower costs is a performance tuning experiment that can pay high dividends at scale. Lambda makes this a relatively straightforward experiment to perform as there is only one parameter (memory allocation) to vary. The case study later in this chapter will explain an approach that can be used for platforms such as GAE, which have multiple interdependent parameters that control scalability and costs.</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2999965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the number of concurrent requests for a function increases, Lambda will deploy more runtime instances to scale the processing. </a:t>
            </a:r>
          </a:p>
          <a:p>
            <a:pPr marL="171450" indent="-171450">
              <a:buFontTx/>
              <a:buChar char="-"/>
            </a:pPr>
            <a:r>
              <a:rPr lang="en-US" dirty="0"/>
              <a:t>If the request load continues to grow, Lambda reuses available instances and creates new instances as needed.</a:t>
            </a:r>
          </a:p>
          <a:p>
            <a:pPr marL="171450" indent="-171450">
              <a:buFontTx/>
              <a:buChar char="-"/>
            </a:pPr>
            <a:r>
              <a:rPr lang="en-US" dirty="0"/>
              <a:t>Eventually, when the request load falls, Lambda scales down by stopping unused instances. That’s the simple version, anyway. In reality, it is more complicated.</a:t>
            </a:r>
          </a:p>
          <a:p>
            <a:pPr marL="171450" indent="-171450">
              <a:buFontTx/>
              <a:buChar char="-"/>
            </a:pPr>
            <a:r>
              <a:rPr lang="en-US" dirty="0"/>
              <a:t>All Lambda functions have a built-in concurrency limit for request bursts. Interestingly, this default burst limit varies depending on the AWS region where the function is deployed. For example, in US West (Oregon), a function can scale up to 3,000 instances to handle a burst of requests, whereas in Europe (Frankfurt) the limit is 1,000 instances.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03850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- 80%write (POST) and 20% (GET)</a:t>
            </a:r>
          </a:p>
          <a:p>
            <a:r>
              <a:rPr lang="en-US" dirty="0"/>
              <a:t>- Behind the scenes code for all languages wrote to a NoSQL DB.</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2569088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 – 1024 clients over an iteration of 400 seconds</a:t>
            </a:r>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2479136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2966781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surface</a:t>
            </a:r>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282697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perf: max10-cpu60 , max35-cpu70</a:t>
            </a:r>
          </a:p>
          <a:p>
            <a:r>
              <a:rPr lang="en-US" dirty="0"/>
              <a:t>96% of default – max10-cpu60 (instance hours) – max90-cpu70</a:t>
            </a:r>
          </a:p>
        </p:txBody>
      </p:sp>
      <p:sp>
        <p:nvSpPr>
          <p:cNvPr id="4" name="Slide Number Placeholder 3"/>
          <p:cNvSpPr>
            <a:spLocks noGrp="1"/>
          </p:cNvSpPr>
          <p:nvPr>
            <p:ph type="sldNum" sz="quarter" idx="5"/>
          </p:nvPr>
        </p:nvSpPr>
        <p:spPr/>
        <p:txBody>
          <a:bodyPr/>
          <a:lstStyle/>
          <a:p>
            <a:fld id="{6C01410C-A9AF-3C4F-ACCD-6A8F1AFCAAB6}" type="slidenum">
              <a:rPr lang="en-US" smtClean="0"/>
              <a:t>30</a:t>
            </a:fld>
            <a:endParaRPr lang="en-US"/>
          </a:p>
        </p:txBody>
      </p:sp>
    </p:spTree>
    <p:extLst>
      <p:ext uri="{BB962C8B-B14F-4D97-AF65-F5344CB8AC3E}">
        <p14:creationId xmlns:p14="http://schemas.microsoft.com/office/powerpoint/2010/main" val="511071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1410C-A9AF-3C4F-ACCD-6A8F1AFCAAB6}" type="slidenum">
              <a:rPr lang="en-US" smtClean="0"/>
              <a:t>31</a:t>
            </a:fld>
            <a:endParaRPr lang="en-US"/>
          </a:p>
        </p:txBody>
      </p:sp>
    </p:spTree>
    <p:extLst>
      <p:ext uri="{BB962C8B-B14F-4D97-AF65-F5344CB8AC3E}">
        <p14:creationId xmlns:p14="http://schemas.microsoft.com/office/powerpoint/2010/main" val="22782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Scalable systems experience widely varying patterns of usage.</a:t>
            </a:r>
          </a:p>
          <a:p>
            <a:pPr marL="171450" indent="-171450">
              <a:buFontTx/>
              <a:buChar char="-"/>
            </a:pPr>
            <a:r>
              <a:rPr lang="en-US" dirty="0"/>
              <a:t>For some applications load may be high during high business hours and low or nonexistent during nonbusiness hours.</a:t>
            </a:r>
          </a:p>
          <a:p>
            <a:pPr marL="171450" indent="-171450">
              <a:buFontTx/>
              <a:buChar char="-"/>
            </a:pPr>
            <a:r>
              <a:rPr lang="en-US" dirty="0"/>
              <a:t>Other applications such as online concert ticket sales system might have low background traffic most of the time except during release of tickets for a major show.</a:t>
            </a:r>
          </a:p>
          <a:p>
            <a:pPr marL="171450" indent="-171450">
              <a:buFontTx/>
              <a:buChar char="-"/>
            </a:pPr>
            <a:r>
              <a:rPr lang="en-US" dirty="0"/>
              <a:t>Load balancing is one approach, another approach is serverless computing.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87477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Traditionally cloud applications have been deployed on a infrastructure as a service utilizing virtual machines. </a:t>
            </a:r>
          </a:p>
          <a:p>
            <a:pPr marL="171450" indent="-171450">
              <a:buFontTx/>
              <a:buChar char="-"/>
            </a:pPr>
            <a:r>
              <a:rPr lang="en-US" dirty="0"/>
              <a:t>You pay for the resources you deploy regardless of how highly utilized they are.</a:t>
            </a:r>
          </a:p>
          <a:p>
            <a:pPr marL="171450" indent="-171450">
              <a:buFontTx/>
              <a:buChar char="-"/>
            </a:pPr>
            <a:r>
              <a:rPr lang="en-US" dirty="0"/>
              <a:t>If load increases elastic applications can spin up new VMs to increase capacity typically using cloud provided scaling services.</a:t>
            </a:r>
          </a:p>
          <a:p>
            <a:pPr marL="171450" indent="-171450">
              <a:buFontTx/>
              <a:buChar char="-"/>
            </a:pPr>
            <a:r>
              <a:rPr lang="en-US" dirty="0"/>
              <a:t>Your costs are proportional to the type of VMs you choose, the duration they are deployed for and the amount of data the application stores and transmits.</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76673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Major cloud providers offer an alternative to explicitly provisioning virtual processing resources. </a:t>
            </a:r>
          </a:p>
          <a:p>
            <a:pPr marL="171450" indent="-171450">
              <a:buFontTx/>
              <a:buChar char="-"/>
            </a:pPr>
            <a:r>
              <a:rPr lang="en-US" dirty="0"/>
              <a:t>Known as serverless platforms, they do not require any compute resources to be statistically provisioned.</a:t>
            </a:r>
          </a:p>
          <a:p>
            <a:pPr marL="171450" indent="-171450">
              <a:buFontTx/>
              <a:buChar char="-"/>
            </a:pPr>
            <a:r>
              <a:rPr lang="en-US" dirty="0"/>
              <a:t>Using technologies such as AWS Lambda or Google App Engine the application code is loaded and executed on demand when requests arrive.</a:t>
            </a:r>
          </a:p>
          <a:p>
            <a:pPr marL="171450" indent="-171450">
              <a:buFontTx/>
              <a:buChar char="-"/>
            </a:pPr>
            <a:r>
              <a:rPr lang="en-US" dirty="0"/>
              <a:t>If there are no active requests, there are essentially no resources in use and no charges to meet.</a:t>
            </a:r>
          </a:p>
          <a:p>
            <a:pPr marL="171450" indent="-171450">
              <a:buFontTx/>
              <a:buChar char="-"/>
            </a:pPr>
            <a:r>
              <a:rPr lang="en-US" dirty="0"/>
              <a:t>Serverless platforms also manage autoscaling for you.</a:t>
            </a:r>
          </a:p>
          <a:p>
            <a:pPr marL="171450" indent="-171450">
              <a:buFontTx/>
              <a:buChar char="-"/>
            </a:pPr>
            <a:r>
              <a:rPr lang="en-US" dirty="0"/>
              <a:t>As </a:t>
            </a:r>
            <a:r>
              <a:rPr lang="en-US" dirty="0" err="1"/>
              <a:t>simultaenous</a:t>
            </a:r>
            <a:r>
              <a:rPr lang="en-US" dirty="0"/>
              <a:t> requests arrive, additional processing capacity is created to handle requests and ideally provide consistently low response times.</a:t>
            </a:r>
          </a:p>
          <a:p>
            <a:pPr marL="171450" indent="-171450">
              <a:buFontTx/>
              <a:buChar char="-"/>
            </a:pPr>
            <a:r>
              <a:rPr lang="en-US" dirty="0"/>
              <a:t>When request loads drop, additional processing capacity is decommissioned and no charges are incurred.</a:t>
            </a:r>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7671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Every serverless platform varies in the details of its implementation.</a:t>
            </a:r>
          </a:p>
          <a:p>
            <a:pPr marL="171450" indent="-171450">
              <a:buFontTx/>
              <a:buChar char="-"/>
            </a:pPr>
            <a:r>
              <a:rPr lang="en-US" dirty="0"/>
              <a:t>Each platform supports a variety of mainstream programming languages and application server frameworks.</a:t>
            </a:r>
          </a:p>
          <a:p>
            <a:pPr marL="171450" indent="-171450">
              <a:buFontTx/>
              <a:buChar char="-"/>
            </a:pPr>
            <a:r>
              <a:rPr lang="en-US" dirty="0"/>
              <a:t>Each platform provides multiple configuration settings that can be used to balance performance, scalability and costs.</a:t>
            </a:r>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128378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your application needs to be</a:t>
            </a:r>
          </a:p>
          <a:p>
            <a:pPr marL="171450" indent="-171450">
              <a:buFontTx/>
              <a:buChar char="-"/>
            </a:pPr>
            <a:r>
              <a:rPr lang="en-US" dirty="0"/>
              <a:t>Stateless – so the serverless platform is able to make effective load balancing decisions.</a:t>
            </a:r>
          </a:p>
          <a:p>
            <a:pPr marL="171450" indent="-171450">
              <a:buFontTx/>
              <a:buChar char="-"/>
            </a:pPr>
            <a:r>
              <a:rPr lang="en-US" dirty="0"/>
              <a:t>Single invocations are meant to be short lived and starting new instances can be slow depending on the language and libraries used.</a:t>
            </a:r>
          </a:p>
          <a:p>
            <a:pPr marL="171450" indent="-171450">
              <a:buFontTx/>
              <a:buChar char="-"/>
            </a:pPr>
            <a:r>
              <a:rPr lang="en-US" dirty="0"/>
              <a:t>Each platform charges you differently for application usage.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230366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see how API Gateway plays a role in Serverless Computing.</a:t>
            </a:r>
          </a:p>
          <a:p>
            <a:pPr marL="628650" lvl="1" indent="-171450">
              <a:buFontTx/>
              <a:buChar char="-"/>
            </a:pPr>
            <a:r>
              <a:rPr lang="en-US" dirty="0"/>
              <a:t>API Gateway is an API management tool that sits between a client and backend services.</a:t>
            </a:r>
          </a:p>
          <a:p>
            <a:pPr marL="628650" lvl="1" indent="-171450">
              <a:buFontTx/>
              <a:buChar char="-"/>
            </a:pPr>
            <a:r>
              <a:rPr lang="en-US" dirty="0"/>
              <a:t>Using API gateway you can create HTTP RESTful APIs and </a:t>
            </a:r>
            <a:r>
              <a:rPr lang="en-US" dirty="0" err="1"/>
              <a:t>Websocket</a:t>
            </a:r>
            <a:r>
              <a:rPr lang="en-US" dirty="0"/>
              <a:t> APIs that enable real time two-way communication applications.</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308285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tests are great to test two versions of a service on live traffic.</a:t>
            </a:r>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420232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2/24/23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2/24/23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2/24/23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Google App Engine</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normAutofit/>
          </a:bodyPr>
          <a:lstStyle/>
          <a:p>
            <a:r>
              <a:rPr lang="en-US" sz="2400" dirty="0"/>
              <a:t>App Engine Services</a:t>
            </a:r>
          </a:p>
          <a:p>
            <a:pPr lvl="1"/>
            <a:r>
              <a:rPr lang="en-US" sz="2400" dirty="0"/>
              <a:t>Equivalent to a microservice</a:t>
            </a:r>
          </a:p>
          <a:p>
            <a:pPr lvl="2"/>
            <a:r>
              <a:rPr lang="en-US" dirty="0"/>
              <a:t>App source code</a:t>
            </a:r>
          </a:p>
          <a:p>
            <a:pPr lvl="2"/>
            <a:r>
              <a:rPr lang="en-US" dirty="0"/>
              <a:t>API</a:t>
            </a:r>
          </a:p>
          <a:p>
            <a:pPr lvl="2"/>
            <a:r>
              <a:rPr lang="en-US" dirty="0"/>
              <a:t>Configuration</a:t>
            </a:r>
          </a:p>
          <a:p>
            <a:pPr lvl="2"/>
            <a:r>
              <a:rPr lang="en-US" dirty="0"/>
              <a:t>Version</a:t>
            </a:r>
          </a:p>
          <a:p>
            <a:pPr lvl="1"/>
            <a:r>
              <a:rPr lang="en-US" sz="2400" dirty="0"/>
              <a:t>Can use traffic splitting to perform A/B tests across different versions</a:t>
            </a:r>
          </a:p>
          <a:p>
            <a:pPr lvl="1"/>
            <a:r>
              <a:rPr lang="en-US" sz="2400" dirty="0"/>
              <a:t>Services/versions need unique names, </a:t>
            </a:r>
            <a:r>
              <a:rPr lang="en-US" sz="2400" dirty="0" err="1"/>
              <a:t>eg</a:t>
            </a:r>
            <a:r>
              <a:rPr lang="en-US" sz="2400" dirty="0"/>
              <a:t>:</a:t>
            </a:r>
          </a:p>
          <a:p>
            <a:pPr lvl="2"/>
            <a:r>
              <a:rPr lang="en-US" dirty="0"/>
              <a:t>http://my-</a:t>
            </a:r>
            <a:r>
              <a:rPr lang="en-US" dirty="0" err="1"/>
              <a:t>version.my</a:t>
            </a:r>
            <a:r>
              <a:rPr lang="en-US" dirty="0"/>
              <a:t>-</a:t>
            </a:r>
            <a:r>
              <a:rPr lang="en-US" dirty="0" err="1"/>
              <a:t>service.my</a:t>
            </a:r>
            <a:r>
              <a:rPr lang="en-US" dirty="0"/>
              <a:t>-project-</a:t>
            </a:r>
            <a:r>
              <a:rPr lang="en-US" dirty="0" err="1"/>
              <a:t>id.appspot.com</a:t>
            </a:r>
            <a:endParaRPr lang="en-US" dirty="0"/>
          </a:p>
          <a:p>
            <a:endParaRPr lang="en-US" sz="2400" dirty="0"/>
          </a:p>
        </p:txBody>
      </p:sp>
    </p:spTree>
    <p:extLst>
      <p:ext uri="{BB962C8B-B14F-4D97-AF65-F5344CB8AC3E}">
        <p14:creationId xmlns:p14="http://schemas.microsoft.com/office/powerpoint/2010/main" val="90106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Google App Engine</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a:xfrm>
            <a:off x="246527" y="1349829"/>
            <a:ext cx="4776577" cy="4873625"/>
          </a:xfrm>
        </p:spPr>
        <p:txBody>
          <a:bodyPr>
            <a:normAutofit lnSpcReduction="10000"/>
          </a:bodyPr>
          <a:lstStyle/>
          <a:p>
            <a:r>
              <a:rPr lang="en-US" sz="2400" dirty="0"/>
              <a:t>Instances – Managed by GAE</a:t>
            </a:r>
          </a:p>
          <a:p>
            <a:pPr lvl="1"/>
            <a:r>
              <a:rPr lang="en-US" sz="2400" dirty="0"/>
              <a:t>Auto-scaled by default</a:t>
            </a:r>
          </a:p>
          <a:p>
            <a:pPr lvl="1"/>
            <a:r>
              <a:rPr lang="en-US" sz="2400" dirty="0"/>
              <a:t>Requires a new runtime to be deployed </a:t>
            </a:r>
          </a:p>
          <a:p>
            <a:pPr lvl="2"/>
            <a:r>
              <a:rPr lang="en-US" dirty="0"/>
              <a:t>JVM</a:t>
            </a:r>
          </a:p>
          <a:p>
            <a:pPr lvl="2"/>
            <a:r>
              <a:rPr lang="en-US" dirty="0"/>
              <a:t>Python VM</a:t>
            </a:r>
          </a:p>
          <a:p>
            <a:pPr lvl="2"/>
            <a:r>
              <a:rPr lang="en-US" dirty="0" err="1"/>
              <a:t>Etc</a:t>
            </a:r>
            <a:endParaRPr lang="en-US" dirty="0"/>
          </a:p>
          <a:p>
            <a:pPr lvl="1"/>
            <a:r>
              <a:rPr lang="en-US" sz="2400" dirty="0"/>
              <a:t>Startup costs per instance</a:t>
            </a:r>
          </a:p>
          <a:p>
            <a:pPr lvl="1"/>
            <a:r>
              <a:rPr lang="en-US" sz="2400" dirty="0"/>
              <a:t>Min/max instances</a:t>
            </a:r>
          </a:p>
          <a:p>
            <a:pPr lvl="1"/>
            <a:r>
              <a:rPr lang="en-US" sz="2400" dirty="0"/>
              <a:t>Unused instances removed (scale down)</a:t>
            </a:r>
          </a:p>
          <a:p>
            <a:pPr lvl="2"/>
            <a:r>
              <a:rPr lang="en-US" dirty="0"/>
              <a:t>Pay by 15 mins intervals</a:t>
            </a:r>
          </a:p>
          <a:p>
            <a:pPr lvl="1"/>
            <a:r>
              <a:rPr lang="en-US" sz="2400" dirty="0"/>
              <a:t>Instance resources (CPU/memory)</a:t>
            </a:r>
          </a:p>
        </p:txBody>
      </p:sp>
      <p:pic>
        <p:nvPicPr>
          <p:cNvPr id="4" name="Picture 3">
            <a:extLst>
              <a:ext uri="{FF2B5EF4-FFF2-40B4-BE49-F238E27FC236}">
                <a16:creationId xmlns:a16="http://schemas.microsoft.com/office/drawing/2014/main" id="{7F41E50F-2813-F146-8AFB-606D7F31DA92}"/>
              </a:ext>
            </a:extLst>
          </p:cNvPr>
          <p:cNvPicPr>
            <a:picLocks noChangeAspect="1"/>
          </p:cNvPicPr>
          <p:nvPr/>
        </p:nvPicPr>
        <p:blipFill rotWithShape="1">
          <a:blip r:embed="rId2"/>
          <a:srcRect r="14116"/>
          <a:stretch/>
        </p:blipFill>
        <p:spPr>
          <a:xfrm>
            <a:off x="5023104" y="1876294"/>
            <a:ext cx="6935992" cy="3997637"/>
          </a:xfrm>
          <a:prstGeom prst="rect">
            <a:avLst/>
          </a:prstGeom>
        </p:spPr>
      </p:pic>
      <p:sp>
        <p:nvSpPr>
          <p:cNvPr id="5" name="TextBox 4">
            <a:extLst>
              <a:ext uri="{FF2B5EF4-FFF2-40B4-BE49-F238E27FC236}">
                <a16:creationId xmlns:a16="http://schemas.microsoft.com/office/drawing/2014/main" id="{124A9CD7-012C-7E4B-AC74-FD2F2E01FE55}"/>
              </a:ext>
            </a:extLst>
          </p:cNvPr>
          <p:cNvSpPr txBox="1"/>
          <p:nvPr/>
        </p:nvSpPr>
        <p:spPr>
          <a:xfrm>
            <a:off x="7352904" y="5963446"/>
            <a:ext cx="2276392" cy="369332"/>
          </a:xfrm>
          <a:prstGeom prst="rect">
            <a:avLst/>
          </a:prstGeom>
          <a:noFill/>
        </p:spPr>
        <p:txBody>
          <a:bodyPr wrap="none" rtlCol="0">
            <a:spAutoFit/>
          </a:bodyPr>
          <a:lstStyle/>
          <a:p>
            <a:r>
              <a:rPr lang="en-US" dirty="0"/>
              <a:t>GAE Request Handling</a:t>
            </a:r>
          </a:p>
        </p:txBody>
      </p:sp>
    </p:spTree>
    <p:extLst>
      <p:ext uri="{BB962C8B-B14F-4D97-AF65-F5344CB8AC3E}">
        <p14:creationId xmlns:p14="http://schemas.microsoft.com/office/powerpoint/2010/main" val="158879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Google App Engine</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normAutofit/>
          </a:bodyPr>
          <a:lstStyle/>
          <a:p>
            <a:r>
              <a:rPr lang="en-US" sz="2400" dirty="0"/>
              <a:t>Auto Scaling – </a:t>
            </a:r>
            <a:r>
              <a:rPr lang="en-US" sz="2400" dirty="0" err="1"/>
              <a:t>app.yaml</a:t>
            </a:r>
            <a:endParaRPr lang="en-US" sz="2400" dirty="0"/>
          </a:p>
          <a:p>
            <a:pPr lvl="1"/>
            <a:r>
              <a:rPr lang="en-US" sz="2200" dirty="0"/>
              <a:t>Target CPU Utilization</a:t>
            </a:r>
          </a:p>
          <a:p>
            <a:pPr lvl="2"/>
            <a:r>
              <a:rPr lang="en-US" sz="2200" dirty="0"/>
              <a:t>Default 60%</a:t>
            </a:r>
          </a:p>
          <a:p>
            <a:pPr lvl="1"/>
            <a:r>
              <a:rPr lang="en-US" sz="2200" dirty="0"/>
              <a:t>Maximum Concurrent Requests</a:t>
            </a:r>
          </a:p>
          <a:p>
            <a:pPr lvl="2"/>
            <a:r>
              <a:rPr lang="en-US" sz="2200" dirty="0"/>
              <a:t>Default 10</a:t>
            </a:r>
          </a:p>
          <a:p>
            <a:pPr lvl="1"/>
            <a:r>
              <a:rPr lang="en-US" sz="2200" dirty="0"/>
              <a:t>Target Throughput Utilization</a:t>
            </a:r>
          </a:p>
          <a:p>
            <a:pPr lvl="2"/>
            <a:r>
              <a:rPr lang="en-US" sz="2200" dirty="0"/>
              <a:t>Default 60%</a:t>
            </a:r>
          </a:p>
          <a:p>
            <a:pPr lvl="1"/>
            <a:endParaRPr lang="en-US" sz="2400" dirty="0"/>
          </a:p>
        </p:txBody>
      </p:sp>
    </p:spTree>
    <p:extLst>
      <p:ext uri="{BB962C8B-B14F-4D97-AF65-F5344CB8AC3E}">
        <p14:creationId xmlns:p14="http://schemas.microsoft.com/office/powerpoint/2010/main" val="269299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ABF6-9D9A-F74F-8FD9-8AC636C6D4D3}"/>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BB870A4E-7A13-A94F-AD87-15A37EA28C79}"/>
              </a:ext>
            </a:extLst>
          </p:cNvPr>
          <p:cNvSpPr>
            <a:spLocks noGrp="1"/>
          </p:cNvSpPr>
          <p:nvPr>
            <p:ph idx="1"/>
          </p:nvPr>
        </p:nvSpPr>
        <p:spPr/>
        <p:txBody>
          <a:bodyPr>
            <a:normAutofit fontScale="92500" lnSpcReduction="20000"/>
          </a:bodyPr>
          <a:lstStyle/>
          <a:p>
            <a:r>
              <a:rPr lang="en-US" sz="2600" dirty="0"/>
              <a:t>Servers are stateless Lambda functions</a:t>
            </a:r>
          </a:p>
          <a:p>
            <a:r>
              <a:rPr lang="en-US" sz="2600" dirty="0"/>
              <a:t>Triggered by HTTP or events on AWS services, e.g.: S3, DynamoDB</a:t>
            </a:r>
          </a:p>
          <a:p>
            <a:r>
              <a:rPr lang="en-US" sz="2600" dirty="0"/>
              <a:t>Charged based on 100ms metering intervals</a:t>
            </a:r>
          </a:p>
          <a:p>
            <a:r>
              <a:rPr lang="en-US" sz="2600" dirty="0"/>
              <a:t>Scales automatically</a:t>
            </a:r>
          </a:p>
          <a:p>
            <a:r>
              <a:rPr lang="en-US" sz="2600" dirty="0"/>
              <a:t>Example</a:t>
            </a:r>
          </a:p>
          <a:p>
            <a:pPr marL="0" lvl="0" indent="0" defTabSz="457200" fontAlgn="base">
              <a:lnSpc>
                <a:spcPct val="100000"/>
              </a:lnSpc>
              <a:spcBef>
                <a:spcPct val="0"/>
              </a:spcBef>
              <a:spcAft>
                <a:spcPct val="0"/>
              </a:spcAft>
              <a:buNone/>
            </a:pPr>
            <a:endParaRPr lang="en-US" sz="18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package example;</a:t>
            </a:r>
          </a:p>
          <a:p>
            <a:pPr marL="0" lvl="0" indent="0" defTabSz="457200" fontAlgn="base">
              <a:lnSpc>
                <a:spcPct val="100000"/>
              </a:lnSpc>
              <a:spcBef>
                <a:spcPct val="0"/>
              </a:spcBef>
              <a:spcAft>
                <a:spcPct val="0"/>
              </a:spcAft>
              <a:buNone/>
            </a:pPr>
            <a:endParaRPr lang="en-US" sz="18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import </a:t>
            </a:r>
            <a:r>
              <a:rPr lang="en-US" sz="1800" dirty="0" err="1">
                <a:solidFill>
                  <a:prstClr val="black"/>
                </a:solidFill>
                <a:latin typeface="Arial" charset="0"/>
                <a:ea typeface="ＭＳ Ｐゴシック" charset="0"/>
                <a:cs typeface="Arial" charset="0"/>
              </a:rPr>
              <a:t>com.amazonaws.services.lambda.runtime.Context</a:t>
            </a:r>
            <a:r>
              <a:rPr lang="en-US" sz="18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import </a:t>
            </a:r>
            <a:r>
              <a:rPr lang="en-US" sz="1800" dirty="0" err="1">
                <a:solidFill>
                  <a:prstClr val="black"/>
                </a:solidFill>
                <a:latin typeface="Arial" charset="0"/>
                <a:ea typeface="ＭＳ Ｐゴシック" charset="0"/>
                <a:cs typeface="Arial" charset="0"/>
              </a:rPr>
              <a:t>com.amazonaws.services.lambda.runtime.LambdaLogger</a:t>
            </a:r>
            <a:r>
              <a:rPr lang="en-US" sz="18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endParaRPr lang="en-US" sz="18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public class Hello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public </a:t>
            </a:r>
            <a:r>
              <a:rPr lang="en-US" sz="1800" b="1" dirty="0">
                <a:solidFill>
                  <a:prstClr val="black"/>
                </a:solidFill>
                <a:latin typeface="Arial" charset="0"/>
                <a:ea typeface="ＭＳ Ｐゴシック" charset="0"/>
                <a:cs typeface="Arial" charset="0"/>
              </a:rPr>
              <a:t>String</a:t>
            </a: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myHandler</a:t>
            </a:r>
            <a:r>
              <a:rPr lang="en-US" sz="1800" dirty="0">
                <a:solidFill>
                  <a:prstClr val="black"/>
                </a:solidFill>
                <a:latin typeface="Arial" charset="0"/>
                <a:ea typeface="ＭＳ Ｐゴシック" charset="0"/>
                <a:cs typeface="Arial" charset="0"/>
              </a:rPr>
              <a:t>(</a:t>
            </a:r>
            <a:r>
              <a:rPr lang="en-US" sz="1800" b="1" dirty="0">
                <a:solidFill>
                  <a:prstClr val="black"/>
                </a:solidFill>
                <a:latin typeface="Arial" charset="0"/>
                <a:ea typeface="ＭＳ Ｐゴシック" charset="0"/>
                <a:cs typeface="Arial" charset="0"/>
              </a:rPr>
              <a:t>int</a:t>
            </a: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myCount</a:t>
            </a:r>
            <a:r>
              <a:rPr lang="en-US" sz="1800" dirty="0">
                <a:solidFill>
                  <a:prstClr val="black"/>
                </a:solidFill>
                <a:latin typeface="Arial" charset="0"/>
                <a:ea typeface="ＭＳ Ｐゴシック" charset="0"/>
                <a:cs typeface="Arial" charset="0"/>
              </a:rPr>
              <a:t>, Context context)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LambdaLogger</a:t>
            </a:r>
            <a:r>
              <a:rPr lang="en-US" sz="1800" dirty="0">
                <a:solidFill>
                  <a:prstClr val="black"/>
                </a:solidFill>
                <a:latin typeface="Arial" charset="0"/>
                <a:ea typeface="ＭＳ Ｐゴシック" charset="0"/>
                <a:cs typeface="Arial" charset="0"/>
              </a:rPr>
              <a:t> logger = </a:t>
            </a:r>
            <a:r>
              <a:rPr lang="en-US" sz="1800" dirty="0" err="1">
                <a:solidFill>
                  <a:prstClr val="black"/>
                </a:solidFill>
                <a:latin typeface="Arial" charset="0"/>
                <a:ea typeface="ＭＳ Ｐゴシック" charset="0"/>
                <a:cs typeface="Arial" charset="0"/>
              </a:rPr>
              <a:t>context.getLogger</a:t>
            </a:r>
            <a:r>
              <a:rPr lang="en-US" sz="18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logger.log</a:t>
            </a:r>
            <a:r>
              <a:rPr lang="en-US" sz="1800" dirty="0">
                <a:solidFill>
                  <a:prstClr val="black"/>
                </a:solidFill>
                <a:latin typeface="Arial" charset="0"/>
                <a:ea typeface="ＭＳ Ｐゴシック" charset="0"/>
                <a:cs typeface="Arial" charset="0"/>
              </a:rPr>
              <a:t>("received : " + </a:t>
            </a:r>
            <a:r>
              <a:rPr lang="en-US" sz="1800" dirty="0" err="1">
                <a:solidFill>
                  <a:prstClr val="black"/>
                </a:solidFill>
                <a:latin typeface="Arial" charset="0"/>
                <a:ea typeface="ＭＳ Ｐゴシック" charset="0"/>
                <a:cs typeface="Arial" charset="0"/>
              </a:rPr>
              <a:t>myCount</a:t>
            </a:r>
            <a:r>
              <a:rPr lang="en-US" sz="18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return </a:t>
            </a:r>
            <a:r>
              <a:rPr lang="en-US" sz="1800" dirty="0" err="1">
                <a:solidFill>
                  <a:prstClr val="black"/>
                </a:solidFill>
                <a:latin typeface="Arial" charset="0"/>
                <a:ea typeface="ＭＳ Ｐゴシック" charset="0"/>
                <a:cs typeface="Arial" charset="0"/>
              </a:rPr>
              <a:t>String.valueOf</a:t>
            </a:r>
            <a:r>
              <a:rPr lang="en-US" sz="1800" dirty="0">
                <a:solidFill>
                  <a:prstClr val="black"/>
                </a:solidFill>
                <a:latin typeface="Arial" charset="0"/>
                <a:ea typeface="ＭＳ Ｐゴシック" charset="0"/>
                <a:cs typeface="Arial" charset="0"/>
              </a:rPr>
              <a:t>(</a:t>
            </a:r>
            <a:r>
              <a:rPr lang="en-US" sz="1800" dirty="0" err="1">
                <a:solidFill>
                  <a:prstClr val="black"/>
                </a:solidFill>
                <a:latin typeface="Arial" charset="0"/>
                <a:ea typeface="ＭＳ Ｐゴシック" charset="0"/>
                <a:cs typeface="Arial" charset="0"/>
              </a:rPr>
              <a:t>myCount</a:t>
            </a:r>
            <a:r>
              <a:rPr lang="en-US" sz="18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a:t>
            </a:r>
          </a:p>
          <a:p>
            <a:pPr marL="0" indent="0">
              <a:buNone/>
            </a:pPr>
            <a:endParaRPr lang="en-US" sz="2400" dirty="0"/>
          </a:p>
          <a:p>
            <a:endParaRPr lang="en-US" dirty="0"/>
          </a:p>
        </p:txBody>
      </p:sp>
    </p:spTree>
    <p:extLst>
      <p:ext uri="{BB962C8B-B14F-4D97-AF65-F5344CB8AC3E}">
        <p14:creationId xmlns:p14="http://schemas.microsoft.com/office/powerpoint/2010/main" val="31297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73E0-5137-D081-0E75-81A1CC9C2A24}"/>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FA4379D6-5D34-133D-C7B9-65CED4AEF415}"/>
              </a:ext>
            </a:extLst>
          </p:cNvPr>
          <p:cNvSpPr>
            <a:spLocks noGrp="1"/>
          </p:cNvSpPr>
          <p:nvPr>
            <p:ph idx="1"/>
          </p:nvPr>
        </p:nvSpPr>
        <p:spPr/>
        <p:txBody>
          <a:bodyPr/>
          <a:lstStyle/>
          <a:p>
            <a:r>
              <a:rPr lang="en-US" sz="2100" dirty="0"/>
              <a:t>Request arrival triggers:</a:t>
            </a:r>
          </a:p>
          <a:p>
            <a:pPr lvl="1"/>
            <a:r>
              <a:rPr lang="en-US" sz="2100" dirty="0"/>
              <a:t>Code download</a:t>
            </a:r>
          </a:p>
          <a:p>
            <a:pPr lvl="1"/>
            <a:r>
              <a:rPr lang="en-US" sz="2100" dirty="0"/>
              <a:t>Initialize function runtime</a:t>
            </a:r>
          </a:p>
          <a:p>
            <a:pPr lvl="1"/>
            <a:r>
              <a:rPr lang="en-US" sz="2100" dirty="0"/>
              <a:t>Invoke function</a:t>
            </a:r>
          </a:p>
          <a:p>
            <a:r>
              <a:rPr lang="en-US" sz="2100" dirty="0"/>
              <a:t>Initial load = Cold start </a:t>
            </a:r>
          </a:p>
          <a:p>
            <a:pPr lvl="1"/>
            <a:r>
              <a:rPr lang="en-US" sz="2000" dirty="0"/>
              <a:t>Mitigate by provisioned concurrency</a:t>
            </a:r>
          </a:p>
          <a:p>
            <a:r>
              <a:rPr lang="en-US" sz="2100" dirty="0"/>
              <a:t>Resident functions reused if inactive</a:t>
            </a:r>
          </a:p>
          <a:p>
            <a:pPr lvl="1"/>
            <a:r>
              <a:rPr lang="en-US" sz="2100" dirty="0"/>
              <a:t>Single threaded</a:t>
            </a:r>
          </a:p>
          <a:p>
            <a:pPr lvl="1"/>
            <a:r>
              <a:rPr lang="en-US" sz="2100" dirty="0"/>
              <a:t>Request burst cause new function instance loads</a:t>
            </a:r>
          </a:p>
          <a:p>
            <a:endParaRPr lang="en-US" dirty="0"/>
          </a:p>
        </p:txBody>
      </p:sp>
    </p:spTree>
    <p:extLst>
      <p:ext uri="{BB962C8B-B14F-4D97-AF65-F5344CB8AC3E}">
        <p14:creationId xmlns:p14="http://schemas.microsoft.com/office/powerpoint/2010/main" val="424838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3DCF-E9B2-6538-9F59-373B1F113DDA}"/>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E302F7CF-4B4B-4BC1-72EF-40445259E53A}"/>
              </a:ext>
            </a:extLst>
          </p:cNvPr>
          <p:cNvSpPr>
            <a:spLocks noGrp="1"/>
          </p:cNvSpPr>
          <p:nvPr>
            <p:ph idx="1"/>
          </p:nvPr>
        </p:nvSpPr>
        <p:spPr/>
        <p:txBody>
          <a:bodyPr/>
          <a:lstStyle/>
          <a:p>
            <a:r>
              <a:rPr lang="en-US" dirty="0"/>
              <a:t>Function Execution</a:t>
            </a:r>
          </a:p>
          <a:p>
            <a:pPr lvl="1"/>
            <a:r>
              <a:rPr lang="en-US" dirty="0"/>
              <a:t>Function definition specifies runtime memory allocation</a:t>
            </a:r>
          </a:p>
          <a:p>
            <a:pPr lvl="2"/>
            <a:r>
              <a:rPr lang="en-US" dirty="0"/>
              <a:t>Charged by the millisecond of execution</a:t>
            </a:r>
          </a:p>
          <a:p>
            <a:pPr lvl="2"/>
            <a:r>
              <a:rPr lang="en-US" dirty="0"/>
              <a:t>More memory = More costs/</a:t>
            </a:r>
            <a:r>
              <a:rPr lang="en-US" dirty="0" err="1"/>
              <a:t>ms.</a:t>
            </a:r>
            <a:endParaRPr lang="en-US" dirty="0"/>
          </a:p>
          <a:p>
            <a:pPr lvl="1"/>
            <a:r>
              <a:rPr lang="en-US" dirty="0"/>
              <a:t>vCPUs allocated proportionally to memory.</a:t>
            </a:r>
          </a:p>
          <a:p>
            <a:pPr lvl="2"/>
            <a:r>
              <a:rPr lang="en-US" dirty="0"/>
              <a:t>More memory = faster execution.</a:t>
            </a:r>
          </a:p>
        </p:txBody>
      </p:sp>
    </p:spTree>
    <p:extLst>
      <p:ext uri="{BB962C8B-B14F-4D97-AF65-F5344CB8AC3E}">
        <p14:creationId xmlns:p14="http://schemas.microsoft.com/office/powerpoint/2010/main" val="367744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0567-999A-BD79-B7E2-0F55C13EC10A}"/>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1D90DD54-06E5-6F4C-3AA7-67F59DE512BE}"/>
              </a:ext>
            </a:extLst>
          </p:cNvPr>
          <p:cNvSpPr>
            <a:spLocks noGrp="1"/>
          </p:cNvSpPr>
          <p:nvPr>
            <p:ph idx="1"/>
          </p:nvPr>
        </p:nvSpPr>
        <p:spPr/>
        <p:txBody>
          <a:bodyPr/>
          <a:lstStyle/>
          <a:p>
            <a:r>
              <a:rPr lang="en-US" dirty="0"/>
              <a:t>Trade-offs</a:t>
            </a:r>
          </a:p>
          <a:p>
            <a:pPr lvl="1"/>
            <a:r>
              <a:rPr lang="en-US" sz="1700" dirty="0"/>
              <a:t>Example:</a:t>
            </a:r>
          </a:p>
          <a:p>
            <a:pPr lvl="2"/>
            <a:r>
              <a:rPr lang="en-US" sz="1700" dirty="0"/>
              <a:t>1GB instance = 1 cost unit/</a:t>
            </a:r>
            <a:r>
              <a:rPr lang="en-US" sz="1700" dirty="0" err="1"/>
              <a:t>millisec</a:t>
            </a:r>
            <a:endParaRPr lang="en-US" sz="1700" dirty="0"/>
          </a:p>
          <a:p>
            <a:pPr lvl="2"/>
            <a:r>
              <a:rPr lang="en-US" sz="1700" dirty="0"/>
              <a:t>2GB instance = 2 cost units/</a:t>
            </a:r>
            <a:r>
              <a:rPr lang="en-US" sz="1700" dirty="0" err="1"/>
              <a:t>millsec</a:t>
            </a:r>
            <a:endParaRPr lang="en-US" sz="1700" dirty="0"/>
          </a:p>
          <a:p>
            <a:pPr lvl="1"/>
            <a:r>
              <a:rPr lang="en-US" sz="1700" dirty="0"/>
              <a:t>Mythical function takes:</a:t>
            </a:r>
          </a:p>
          <a:p>
            <a:pPr lvl="2"/>
            <a:r>
              <a:rPr lang="en-US" sz="1700" dirty="0"/>
              <a:t>1GB = 40 </a:t>
            </a:r>
            <a:r>
              <a:rPr lang="en-US" sz="1700" dirty="0" err="1"/>
              <a:t>millisecs</a:t>
            </a:r>
            <a:r>
              <a:rPr lang="en-US" sz="1700" dirty="0"/>
              <a:t> = 40 cost units</a:t>
            </a:r>
          </a:p>
          <a:p>
            <a:pPr lvl="2"/>
            <a:r>
              <a:rPr lang="en-US" sz="1700" dirty="0"/>
              <a:t>2GB = 10 </a:t>
            </a:r>
            <a:r>
              <a:rPr lang="en-US" sz="1700" dirty="0" err="1"/>
              <a:t>millisecs</a:t>
            </a:r>
            <a:r>
              <a:rPr lang="en-US" sz="1700" dirty="0"/>
              <a:t> = 20 cost units</a:t>
            </a:r>
          </a:p>
          <a:p>
            <a:pPr lvl="1"/>
            <a:r>
              <a:rPr lang="en-US" sz="1700" dirty="0"/>
              <a:t>Tuning can pay dividends!!</a:t>
            </a:r>
          </a:p>
          <a:p>
            <a:pPr lvl="2"/>
            <a:r>
              <a:rPr lang="en-US" sz="1700" dirty="0"/>
              <a:t>Dependent on actual function behavior</a:t>
            </a:r>
          </a:p>
          <a:p>
            <a:pPr lvl="2"/>
            <a:r>
              <a:rPr lang="en-US" sz="1700" dirty="0"/>
              <a:t>Relatively simple as only one parameter</a:t>
            </a:r>
          </a:p>
          <a:p>
            <a:pPr lvl="1"/>
            <a:endParaRPr lang="en-US" dirty="0"/>
          </a:p>
        </p:txBody>
      </p:sp>
    </p:spTree>
    <p:extLst>
      <p:ext uri="{BB962C8B-B14F-4D97-AF65-F5344CB8AC3E}">
        <p14:creationId xmlns:p14="http://schemas.microsoft.com/office/powerpoint/2010/main" val="253370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ABF6-9D9A-F74F-8FD9-8AC636C6D4D3}"/>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BB870A4E-7A13-A94F-AD87-15A37EA28C79}"/>
              </a:ext>
            </a:extLst>
          </p:cNvPr>
          <p:cNvSpPr>
            <a:spLocks noGrp="1"/>
          </p:cNvSpPr>
          <p:nvPr>
            <p:ph idx="1"/>
          </p:nvPr>
        </p:nvSpPr>
        <p:spPr/>
        <p:txBody>
          <a:bodyPr/>
          <a:lstStyle/>
          <a:p>
            <a:r>
              <a:rPr lang="en-US" sz="2400" dirty="0"/>
              <a:t>Expose Lambda Function as a HTTP endpoint</a:t>
            </a:r>
          </a:p>
          <a:p>
            <a:r>
              <a:rPr lang="en-US" sz="2400" dirty="0"/>
              <a:t>Map HTTP request to Lambda function</a:t>
            </a:r>
          </a:p>
          <a:p>
            <a:endParaRPr lang="en-US" dirty="0"/>
          </a:p>
        </p:txBody>
      </p:sp>
      <p:pic>
        <p:nvPicPr>
          <p:cNvPr id="4" name="Picture 3">
            <a:extLst>
              <a:ext uri="{FF2B5EF4-FFF2-40B4-BE49-F238E27FC236}">
                <a16:creationId xmlns:a16="http://schemas.microsoft.com/office/drawing/2014/main" id="{FDD4B96B-8171-8A42-8148-D5BE0FAAFB9B}"/>
              </a:ext>
            </a:extLst>
          </p:cNvPr>
          <p:cNvPicPr>
            <a:picLocks noChangeAspect="1"/>
          </p:cNvPicPr>
          <p:nvPr/>
        </p:nvPicPr>
        <p:blipFill>
          <a:blip r:embed="rId3"/>
          <a:stretch>
            <a:fillRect/>
          </a:stretch>
        </p:blipFill>
        <p:spPr>
          <a:xfrm>
            <a:off x="598597" y="2362555"/>
            <a:ext cx="4210007" cy="2904904"/>
          </a:xfrm>
          <a:prstGeom prst="rect">
            <a:avLst/>
          </a:prstGeom>
        </p:spPr>
      </p:pic>
      <p:pic>
        <p:nvPicPr>
          <p:cNvPr id="5" name="Picture 4" descr="Diagram&#10;&#10;Description automatically generated">
            <a:extLst>
              <a:ext uri="{FF2B5EF4-FFF2-40B4-BE49-F238E27FC236}">
                <a16:creationId xmlns:a16="http://schemas.microsoft.com/office/drawing/2014/main" id="{D77ED998-DC9B-525B-9651-0E664CE3C7F1}"/>
              </a:ext>
            </a:extLst>
          </p:cNvPr>
          <p:cNvPicPr>
            <a:picLocks noChangeAspect="1"/>
          </p:cNvPicPr>
          <p:nvPr/>
        </p:nvPicPr>
        <p:blipFill>
          <a:blip r:embed="rId4"/>
          <a:stretch>
            <a:fillRect/>
          </a:stretch>
        </p:blipFill>
        <p:spPr>
          <a:xfrm>
            <a:off x="4894334" y="2580729"/>
            <a:ext cx="7297666" cy="3356927"/>
          </a:xfrm>
          <a:prstGeom prst="rect">
            <a:avLst/>
          </a:prstGeom>
        </p:spPr>
      </p:pic>
    </p:spTree>
    <p:extLst>
      <p:ext uri="{BB962C8B-B14F-4D97-AF65-F5344CB8AC3E}">
        <p14:creationId xmlns:p14="http://schemas.microsoft.com/office/powerpoint/2010/main" val="424332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normAutofit/>
          </a:bodyPr>
          <a:lstStyle/>
          <a:p>
            <a:r>
              <a:rPr lang="en-US" sz="2400" dirty="0"/>
              <a:t>How much does programming language effect performance and costs?</a:t>
            </a:r>
          </a:p>
          <a:p>
            <a:pPr lvl="1">
              <a:buSzPct val="100000"/>
            </a:pPr>
            <a:r>
              <a:rPr lang="en-US" sz="2400" dirty="0"/>
              <a:t>Google app engine  server</a:t>
            </a:r>
          </a:p>
          <a:p>
            <a:pPr lvl="2">
              <a:buSzPct val="100000"/>
            </a:pPr>
            <a:r>
              <a:rPr lang="en-US" dirty="0"/>
              <a:t>Same API</a:t>
            </a:r>
          </a:p>
          <a:p>
            <a:pPr lvl="2">
              <a:buSzPct val="100000"/>
            </a:pPr>
            <a:r>
              <a:rPr lang="en-US" dirty="0"/>
              <a:t>Same database model and operations (Google Datastore)</a:t>
            </a:r>
          </a:p>
          <a:p>
            <a:pPr lvl="2">
              <a:buSzPct val="100000"/>
            </a:pPr>
            <a:r>
              <a:rPr lang="en-US" dirty="0"/>
              <a:t>Same client and test load</a:t>
            </a:r>
          </a:p>
          <a:p>
            <a:pPr lvl="2">
              <a:buSzPct val="100000"/>
            </a:pPr>
            <a:r>
              <a:rPr lang="en-US" dirty="0"/>
              <a:t>Same B1 instances, default autoscaling settings</a:t>
            </a:r>
          </a:p>
          <a:p>
            <a:pPr lvl="1">
              <a:buSzPct val="100000"/>
            </a:pPr>
            <a:r>
              <a:rPr lang="en-US" sz="2400" dirty="0"/>
              <a:t>4 server implementations</a:t>
            </a:r>
          </a:p>
          <a:p>
            <a:pPr lvl="2">
              <a:buSzPct val="100000"/>
            </a:pPr>
            <a:r>
              <a:rPr lang="en-US" dirty="0"/>
              <a:t>Go</a:t>
            </a:r>
          </a:p>
          <a:p>
            <a:pPr lvl="2">
              <a:buSzPct val="100000"/>
            </a:pPr>
            <a:r>
              <a:rPr lang="en-US" dirty="0"/>
              <a:t>Java</a:t>
            </a:r>
          </a:p>
          <a:p>
            <a:pPr lvl="2">
              <a:buSzPct val="100000"/>
            </a:pPr>
            <a:r>
              <a:rPr lang="en-US" dirty="0"/>
              <a:t>Python</a:t>
            </a:r>
          </a:p>
          <a:p>
            <a:pPr lvl="2">
              <a:buSzPct val="100000"/>
            </a:pPr>
            <a:r>
              <a:rPr lang="en-US" dirty="0"/>
              <a:t>Node.js</a:t>
            </a:r>
          </a:p>
        </p:txBody>
      </p:sp>
    </p:spTree>
    <p:extLst>
      <p:ext uri="{BB962C8B-B14F-4D97-AF65-F5344CB8AC3E}">
        <p14:creationId xmlns:p14="http://schemas.microsoft.com/office/powerpoint/2010/main" val="178804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r>
              <a:rPr lang="en-US" dirty="0"/>
              <a:t>Typical Load Test Profile</a:t>
            </a:r>
          </a:p>
        </p:txBody>
      </p:sp>
      <p:pic>
        <p:nvPicPr>
          <p:cNvPr id="4" name="Picture 3">
            <a:extLst>
              <a:ext uri="{FF2B5EF4-FFF2-40B4-BE49-F238E27FC236}">
                <a16:creationId xmlns:a16="http://schemas.microsoft.com/office/drawing/2014/main" id="{F3FE8208-D6BF-B648-94EB-CD897177E557}"/>
              </a:ext>
            </a:extLst>
          </p:cNvPr>
          <p:cNvPicPr>
            <a:picLocks noChangeAspect="1"/>
          </p:cNvPicPr>
          <p:nvPr/>
        </p:nvPicPr>
        <p:blipFill>
          <a:blip r:embed="rId3"/>
          <a:stretch>
            <a:fillRect/>
          </a:stretch>
        </p:blipFill>
        <p:spPr>
          <a:xfrm>
            <a:off x="2056679" y="2199825"/>
            <a:ext cx="8047258" cy="402362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7420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a:t>Week 7 </a:t>
            </a:r>
            <a:r>
              <a:rPr lang="en-US" sz="3600" dirty="0"/>
              <a:t>– Serverless Computing</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Why Serverless Computing?</a:t>
            </a:r>
          </a:p>
          <a:p>
            <a:pPr lvl="1"/>
            <a:r>
              <a:rPr lang="en-US" sz="2400" dirty="0"/>
              <a:t>Google App Engine Overview</a:t>
            </a:r>
          </a:p>
          <a:p>
            <a:pPr lvl="1"/>
            <a:r>
              <a:rPr lang="en-US" sz="2400" dirty="0"/>
              <a:t>Experimental Results</a:t>
            </a:r>
          </a:p>
          <a:p>
            <a:pPr lvl="1"/>
            <a:r>
              <a:rPr lang="en-US" sz="2400" dirty="0"/>
              <a:t>AWS Lambda Overview</a:t>
            </a:r>
          </a:p>
          <a:p>
            <a:pPr lvl="1"/>
            <a:endParaRPr lang="en-US" sz="2400" dirty="0"/>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AC3336AF-1248-B444-B686-819E89023BEE}"/>
              </a:ext>
            </a:extLst>
          </p:cNvPr>
          <p:cNvPicPr>
            <a:picLocks noChangeAspect="1"/>
          </p:cNvPicPr>
          <p:nvPr/>
        </p:nvPicPr>
        <p:blipFill rotWithShape="1">
          <a:blip r:embed="rId3"/>
          <a:srcRect t="6108" r="5" b="4964"/>
          <a:stretch/>
        </p:blipFill>
        <p:spPr>
          <a:xfrm>
            <a:off x="246526" y="1345346"/>
            <a:ext cx="4567089" cy="244129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A24F01D-6C3F-AA4D-A295-3C8484D5C5F9}"/>
              </a:ext>
            </a:extLst>
          </p:cNvPr>
          <p:cNvPicPr>
            <a:picLocks noChangeAspect="1"/>
          </p:cNvPicPr>
          <p:nvPr/>
        </p:nvPicPr>
        <p:blipFill rotWithShape="1">
          <a:blip r:embed="rId4"/>
          <a:srcRect t="8389" r="8" b="4395"/>
          <a:stretch/>
        </p:blipFill>
        <p:spPr>
          <a:xfrm>
            <a:off x="7378387" y="1409177"/>
            <a:ext cx="4447652" cy="237746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36B1DD7-CB57-064E-A3C8-39D3459226E4}"/>
              </a:ext>
            </a:extLst>
          </p:cNvPr>
          <p:cNvPicPr>
            <a:picLocks noChangeAspect="1"/>
          </p:cNvPicPr>
          <p:nvPr/>
        </p:nvPicPr>
        <p:blipFill rotWithShape="1">
          <a:blip r:embed="rId5"/>
          <a:srcRect t="5980" r="-11" b="4966"/>
          <a:stretch/>
        </p:blipFill>
        <p:spPr>
          <a:xfrm>
            <a:off x="7277883" y="4103705"/>
            <a:ext cx="4548156" cy="243423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8D54EEB-792F-D840-BB3C-6E2BB21C8355}"/>
              </a:ext>
            </a:extLst>
          </p:cNvPr>
          <p:cNvPicPr>
            <a:picLocks noChangeAspect="1"/>
          </p:cNvPicPr>
          <p:nvPr/>
        </p:nvPicPr>
        <p:blipFill rotWithShape="1">
          <a:blip r:embed="rId6"/>
          <a:srcRect t="5597" r="4" b="5243"/>
          <a:stretch/>
        </p:blipFill>
        <p:spPr>
          <a:xfrm>
            <a:off x="246526" y="4103705"/>
            <a:ext cx="4567089" cy="2444389"/>
          </a:xfrm>
          <a:prstGeom prst="rect">
            <a:avLst/>
          </a:prstGeom>
        </p:spPr>
      </p:pic>
    </p:spTree>
    <p:extLst>
      <p:ext uri="{BB962C8B-B14F-4D97-AF65-F5344CB8AC3E}">
        <p14:creationId xmlns:p14="http://schemas.microsoft.com/office/powerpoint/2010/main" val="178291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F41E51A-9093-7948-BC3B-3B179A90F36C}"/>
              </a:ext>
            </a:extLst>
          </p:cNvPr>
          <p:cNvPicPr>
            <a:picLocks noChangeAspect="1"/>
          </p:cNvPicPr>
          <p:nvPr/>
        </p:nvPicPr>
        <p:blipFill>
          <a:blip r:embed="rId2"/>
          <a:stretch>
            <a:fillRect/>
          </a:stretch>
        </p:blipFill>
        <p:spPr>
          <a:xfrm>
            <a:off x="2006600" y="1349829"/>
            <a:ext cx="8178799" cy="4915980"/>
          </a:xfrm>
          <a:prstGeom prst="rect">
            <a:avLst/>
          </a:prstGeom>
        </p:spPr>
      </p:pic>
    </p:spTree>
    <p:extLst>
      <p:ext uri="{BB962C8B-B14F-4D97-AF65-F5344CB8AC3E}">
        <p14:creationId xmlns:p14="http://schemas.microsoft.com/office/powerpoint/2010/main" val="85509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r>
              <a:rPr lang="en-US" dirty="0"/>
              <a:t>Language Cost Comparison</a:t>
            </a:r>
          </a:p>
        </p:txBody>
      </p:sp>
      <p:graphicFrame>
        <p:nvGraphicFramePr>
          <p:cNvPr id="4" name="Chart 3">
            <a:extLst>
              <a:ext uri="{FF2B5EF4-FFF2-40B4-BE49-F238E27FC236}">
                <a16:creationId xmlns:a16="http://schemas.microsoft.com/office/drawing/2014/main" id="{66D6E568-FAFD-9F4F-B9A0-88720DCFE88E}"/>
              </a:ext>
            </a:extLst>
          </p:cNvPr>
          <p:cNvGraphicFramePr>
            <a:graphicFrameLocks/>
          </p:cNvGraphicFramePr>
          <p:nvPr>
            <p:extLst>
              <p:ext uri="{D42A27DB-BD31-4B8C-83A1-F6EECF244321}">
                <p14:modId xmlns:p14="http://schemas.microsoft.com/office/powerpoint/2010/main" val="48878851"/>
              </p:ext>
            </p:extLst>
          </p:nvPr>
        </p:nvGraphicFramePr>
        <p:xfrm>
          <a:off x="1769000" y="2022231"/>
          <a:ext cx="8622615" cy="3997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834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r>
              <a:rPr lang="en-US" dirty="0"/>
              <a:t>Price Performance Ratio</a:t>
            </a:r>
          </a:p>
        </p:txBody>
      </p:sp>
      <p:pic>
        <p:nvPicPr>
          <p:cNvPr id="4" name="Picture 3">
            <a:extLst>
              <a:ext uri="{FF2B5EF4-FFF2-40B4-BE49-F238E27FC236}">
                <a16:creationId xmlns:a16="http://schemas.microsoft.com/office/drawing/2014/main" id="{0A58A6B6-00E4-6948-A9B2-1B242EDDE660}"/>
              </a:ext>
            </a:extLst>
          </p:cNvPr>
          <p:cNvPicPr>
            <a:picLocks noChangeAspect="1"/>
          </p:cNvPicPr>
          <p:nvPr/>
        </p:nvPicPr>
        <p:blipFill>
          <a:blip r:embed="rId2"/>
          <a:stretch>
            <a:fillRect/>
          </a:stretch>
        </p:blipFill>
        <p:spPr>
          <a:xfrm>
            <a:off x="2770533" y="1904883"/>
            <a:ext cx="6650934" cy="3997637"/>
          </a:xfrm>
          <a:prstGeom prst="rect">
            <a:avLst/>
          </a:prstGeom>
        </p:spPr>
      </p:pic>
    </p:spTree>
    <p:extLst>
      <p:ext uri="{BB962C8B-B14F-4D97-AF65-F5344CB8AC3E}">
        <p14:creationId xmlns:p14="http://schemas.microsoft.com/office/powerpoint/2010/main" val="186072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r>
              <a:rPr lang="en-US" dirty="0"/>
              <a:t>Autoscaling Parameters Experiment</a:t>
            </a:r>
          </a:p>
        </p:txBody>
      </p:sp>
      <p:graphicFrame>
        <p:nvGraphicFramePr>
          <p:cNvPr id="4" name="Table 3">
            <a:extLst>
              <a:ext uri="{FF2B5EF4-FFF2-40B4-BE49-F238E27FC236}">
                <a16:creationId xmlns:a16="http://schemas.microsoft.com/office/drawing/2014/main" id="{C0490651-A633-FB45-BC8C-A602CBEFC4F7}"/>
              </a:ext>
            </a:extLst>
          </p:cNvPr>
          <p:cNvGraphicFramePr>
            <a:graphicFrameLocks noGrp="1"/>
          </p:cNvGraphicFramePr>
          <p:nvPr>
            <p:extLst>
              <p:ext uri="{D42A27DB-BD31-4B8C-83A1-F6EECF244321}">
                <p14:modId xmlns:p14="http://schemas.microsoft.com/office/powerpoint/2010/main" val="269963298"/>
              </p:ext>
            </p:extLst>
          </p:nvPr>
        </p:nvGraphicFramePr>
        <p:xfrm>
          <a:off x="2241957" y="2230098"/>
          <a:ext cx="7676701" cy="3299844"/>
        </p:xfrm>
        <a:graphic>
          <a:graphicData uri="http://schemas.openxmlformats.org/drawingml/2006/table">
            <a:tbl>
              <a:tblPr firstRow="1" bandRow="1">
                <a:tableStyleId>{8799B23B-EC83-4686-B30A-512413B5E67A}</a:tableStyleId>
              </a:tblPr>
              <a:tblGrid>
                <a:gridCol w="6009468">
                  <a:extLst>
                    <a:ext uri="{9D8B030D-6E8A-4147-A177-3AD203B41FA5}">
                      <a16:colId xmlns:a16="http://schemas.microsoft.com/office/drawing/2014/main" val="3451639230"/>
                    </a:ext>
                  </a:extLst>
                </a:gridCol>
                <a:gridCol w="1667233">
                  <a:extLst>
                    <a:ext uri="{9D8B030D-6E8A-4147-A177-3AD203B41FA5}">
                      <a16:colId xmlns:a16="http://schemas.microsoft.com/office/drawing/2014/main" val="2666031744"/>
                    </a:ext>
                  </a:extLst>
                </a:gridCol>
              </a:tblGrid>
              <a:tr h="549974">
                <a:tc>
                  <a:txBody>
                    <a:bodyPr/>
                    <a:lstStyle/>
                    <a:p>
                      <a:pPr algn="l" fontAlgn="b"/>
                      <a:r>
                        <a:rPr lang="en-US" sz="3300" u="none" strike="noStrike">
                          <a:effectLst/>
                        </a:rPr>
                        <a:t>parameter</a:t>
                      </a:r>
                      <a:endParaRPr lang="en-US" sz="3300" b="0" i="0" u="none" strike="noStrike">
                        <a:solidFill>
                          <a:srgbClr val="000000"/>
                        </a:solidFill>
                        <a:effectLst/>
                        <a:latin typeface="Calibri" panose="020F0502020204030204" pitchFamily="34" charset="0"/>
                      </a:endParaRPr>
                    </a:p>
                  </a:txBody>
                  <a:tcPr marL="10478" marR="10478" marT="10478" marB="0" anchor="b"/>
                </a:tc>
                <a:tc>
                  <a:txBody>
                    <a:bodyPr/>
                    <a:lstStyle/>
                    <a:p>
                      <a:pPr algn="l" fontAlgn="b"/>
                      <a:r>
                        <a:rPr lang="en-US" sz="3300" u="none" strike="noStrike">
                          <a:effectLst/>
                        </a:rPr>
                        <a:t>default</a:t>
                      </a:r>
                      <a:endParaRPr lang="en-US" sz="3300" b="0" i="0" u="none" strike="noStrike">
                        <a:solidFill>
                          <a:srgbClr val="000000"/>
                        </a:solidFill>
                        <a:effectLst/>
                        <a:latin typeface="Calibri" panose="020F0502020204030204" pitchFamily="34" charset="0"/>
                      </a:endParaRPr>
                    </a:p>
                  </a:txBody>
                  <a:tcPr marL="10478" marR="10478" marT="10478" marB="0" anchor="b"/>
                </a:tc>
                <a:extLst>
                  <a:ext uri="{0D108BD9-81ED-4DB2-BD59-A6C34878D82A}">
                    <a16:rowId xmlns:a16="http://schemas.microsoft.com/office/drawing/2014/main" val="1728761946"/>
                  </a:ext>
                </a:extLst>
              </a:tr>
              <a:tr h="549974">
                <a:tc>
                  <a:txBody>
                    <a:bodyPr/>
                    <a:lstStyle/>
                    <a:p>
                      <a:pPr algn="l" fontAlgn="b"/>
                      <a:r>
                        <a:rPr lang="en-US" sz="3300" u="none" strike="noStrike" dirty="0" err="1">
                          <a:effectLst/>
                        </a:rPr>
                        <a:t>target_cpu_utilization</a:t>
                      </a:r>
                      <a:endParaRPr lang="en-US" sz="3300" b="0" i="0" u="none" strike="noStrike" dirty="0">
                        <a:solidFill>
                          <a:srgbClr val="000000"/>
                        </a:solidFill>
                        <a:effectLst/>
                        <a:latin typeface="Calibri" panose="020F0502020204030204" pitchFamily="34" charset="0"/>
                      </a:endParaRPr>
                    </a:p>
                  </a:txBody>
                  <a:tcPr marL="10478" marR="10478" marT="10478" marB="0" anchor="b"/>
                </a:tc>
                <a:tc>
                  <a:txBody>
                    <a:bodyPr/>
                    <a:lstStyle/>
                    <a:p>
                      <a:pPr algn="ctr" fontAlgn="b"/>
                      <a:r>
                        <a:rPr lang="en-US" sz="3300" u="none" strike="noStrike">
                          <a:effectLst/>
                        </a:rPr>
                        <a:t>0.6</a:t>
                      </a:r>
                      <a:endParaRPr lang="en-US" sz="3300" b="0" i="0" u="none" strike="noStrike">
                        <a:solidFill>
                          <a:srgbClr val="000000"/>
                        </a:solidFill>
                        <a:effectLst/>
                        <a:latin typeface="Calibri" panose="020F0502020204030204" pitchFamily="34" charset="0"/>
                      </a:endParaRPr>
                    </a:p>
                  </a:txBody>
                  <a:tcPr marL="10478" marR="10478" marT="10478" marB="0" anchor="b"/>
                </a:tc>
                <a:extLst>
                  <a:ext uri="{0D108BD9-81ED-4DB2-BD59-A6C34878D82A}">
                    <a16:rowId xmlns:a16="http://schemas.microsoft.com/office/drawing/2014/main" val="1423143952"/>
                  </a:ext>
                </a:extLst>
              </a:tr>
              <a:tr h="549974">
                <a:tc>
                  <a:txBody>
                    <a:bodyPr/>
                    <a:lstStyle/>
                    <a:p>
                      <a:pPr algn="l" fontAlgn="b"/>
                      <a:r>
                        <a:rPr lang="en-US" sz="2800" u="none" strike="noStrike" dirty="0" err="1">
                          <a:effectLst/>
                        </a:rPr>
                        <a:t>target_throughput_utilization</a:t>
                      </a:r>
                      <a:endParaRPr lang="en-US" sz="2800" b="0" i="0" u="none" strike="noStrike" dirty="0">
                        <a:solidFill>
                          <a:srgbClr val="212121"/>
                        </a:solidFill>
                        <a:effectLst/>
                        <a:latin typeface="Courier New" panose="02070309020205020404" pitchFamily="49" charset="0"/>
                      </a:endParaRPr>
                    </a:p>
                  </a:txBody>
                  <a:tcPr marL="10478" marR="10478" marT="10478" marB="0" anchor="b"/>
                </a:tc>
                <a:tc>
                  <a:txBody>
                    <a:bodyPr/>
                    <a:lstStyle/>
                    <a:p>
                      <a:pPr algn="ctr" fontAlgn="b"/>
                      <a:r>
                        <a:rPr lang="en-US" sz="3300" b="0" i="0" u="none" strike="noStrike" dirty="0">
                          <a:solidFill>
                            <a:schemeClr val="tx1"/>
                          </a:solidFill>
                          <a:effectLst/>
                          <a:latin typeface="Calibri" panose="020F0502020204030204" pitchFamily="34" charset="0"/>
                        </a:rPr>
                        <a:t>0.6</a:t>
                      </a:r>
                    </a:p>
                  </a:txBody>
                  <a:tcPr marL="10478" marR="10478" marT="10478" marB="0" anchor="b"/>
                </a:tc>
                <a:extLst>
                  <a:ext uri="{0D108BD9-81ED-4DB2-BD59-A6C34878D82A}">
                    <a16:rowId xmlns:a16="http://schemas.microsoft.com/office/drawing/2014/main" val="359769576"/>
                  </a:ext>
                </a:extLst>
              </a:tr>
              <a:tr h="549974">
                <a:tc>
                  <a:txBody>
                    <a:bodyPr/>
                    <a:lstStyle/>
                    <a:p>
                      <a:pPr algn="l" fontAlgn="b"/>
                      <a:r>
                        <a:rPr lang="en-US" sz="3300" u="none" strike="noStrike" dirty="0" err="1">
                          <a:effectLst/>
                        </a:rPr>
                        <a:t>max_concurrent_requests</a:t>
                      </a:r>
                      <a:r>
                        <a:rPr lang="en-US" sz="3300" u="none" strike="noStrike" dirty="0">
                          <a:effectLst/>
                        </a:rPr>
                        <a:t> </a:t>
                      </a:r>
                      <a:endParaRPr lang="en-US" sz="3300" b="0" i="0" u="none" strike="noStrike" dirty="0">
                        <a:solidFill>
                          <a:srgbClr val="000000"/>
                        </a:solidFill>
                        <a:effectLst/>
                        <a:latin typeface="Calibri" panose="020F0502020204030204" pitchFamily="34" charset="0"/>
                      </a:endParaRPr>
                    </a:p>
                  </a:txBody>
                  <a:tcPr marL="10478" marR="10478" marT="10478" marB="0" anchor="b"/>
                </a:tc>
                <a:tc>
                  <a:txBody>
                    <a:bodyPr/>
                    <a:lstStyle/>
                    <a:p>
                      <a:pPr algn="ctr" fontAlgn="b"/>
                      <a:r>
                        <a:rPr lang="en-US" sz="3300" u="none" strike="noStrike">
                          <a:effectLst/>
                        </a:rPr>
                        <a:t>10</a:t>
                      </a:r>
                      <a:endParaRPr lang="en-US" sz="3300" b="0" i="0" u="none" strike="noStrike">
                        <a:solidFill>
                          <a:srgbClr val="000000"/>
                        </a:solidFill>
                        <a:effectLst/>
                        <a:latin typeface="Calibri" panose="020F0502020204030204" pitchFamily="34" charset="0"/>
                      </a:endParaRPr>
                    </a:p>
                  </a:txBody>
                  <a:tcPr marL="10478" marR="10478" marT="10478" marB="0" anchor="b"/>
                </a:tc>
                <a:extLst>
                  <a:ext uri="{0D108BD9-81ED-4DB2-BD59-A6C34878D82A}">
                    <a16:rowId xmlns:a16="http://schemas.microsoft.com/office/drawing/2014/main" val="261329603"/>
                  </a:ext>
                </a:extLst>
              </a:tr>
              <a:tr h="549974">
                <a:tc>
                  <a:txBody>
                    <a:bodyPr/>
                    <a:lstStyle/>
                    <a:p>
                      <a:pPr algn="l" fontAlgn="b"/>
                      <a:endParaRPr lang="en-US" sz="3300" b="0" i="0" u="none" strike="noStrike" dirty="0">
                        <a:solidFill>
                          <a:srgbClr val="000000"/>
                        </a:solidFill>
                        <a:effectLst/>
                        <a:latin typeface="Calibri" panose="020F0502020204030204" pitchFamily="34" charset="0"/>
                      </a:endParaRPr>
                    </a:p>
                  </a:txBody>
                  <a:tcPr marL="10478" marR="10478" marT="10478" marB="0" anchor="b"/>
                </a:tc>
                <a:tc>
                  <a:txBody>
                    <a:bodyPr/>
                    <a:lstStyle/>
                    <a:p>
                      <a:pPr algn="ctr" fontAlgn="b"/>
                      <a:endParaRPr lang="en-US" sz="3300" b="0" i="0" u="none" strike="noStrike" dirty="0">
                        <a:solidFill>
                          <a:srgbClr val="000000"/>
                        </a:solidFill>
                        <a:effectLst/>
                        <a:latin typeface="Calibri" panose="020F0502020204030204" pitchFamily="34" charset="0"/>
                      </a:endParaRPr>
                    </a:p>
                  </a:txBody>
                  <a:tcPr marL="10478" marR="10478" marT="10478" marB="0" anchor="b"/>
                </a:tc>
                <a:extLst>
                  <a:ext uri="{0D108BD9-81ED-4DB2-BD59-A6C34878D82A}">
                    <a16:rowId xmlns:a16="http://schemas.microsoft.com/office/drawing/2014/main" val="3713508712"/>
                  </a:ext>
                </a:extLst>
              </a:tr>
              <a:tr h="549974">
                <a:tc>
                  <a:txBody>
                    <a:bodyPr/>
                    <a:lstStyle/>
                    <a:p>
                      <a:pPr algn="l" fontAlgn="b"/>
                      <a:endParaRPr lang="en-US" sz="3300" b="0" i="0" u="none" strike="noStrike" dirty="0">
                        <a:solidFill>
                          <a:srgbClr val="000000"/>
                        </a:solidFill>
                        <a:effectLst/>
                        <a:latin typeface="Calibri" panose="020F0502020204030204" pitchFamily="34" charset="0"/>
                      </a:endParaRPr>
                    </a:p>
                  </a:txBody>
                  <a:tcPr marL="10478" marR="10478" marT="10478"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3300" b="0" i="0" u="none" strike="noStrike" dirty="0">
                        <a:solidFill>
                          <a:srgbClr val="000000"/>
                        </a:solidFill>
                        <a:effectLst/>
                        <a:latin typeface="Calibri" panose="020F0502020204030204" pitchFamily="34" charset="0"/>
                      </a:endParaRPr>
                    </a:p>
                  </a:txBody>
                  <a:tcPr marL="10478" marR="10478" marT="10478" marB="0" anchor="b"/>
                </a:tc>
                <a:extLst>
                  <a:ext uri="{0D108BD9-81ED-4DB2-BD59-A6C34878D82A}">
                    <a16:rowId xmlns:a16="http://schemas.microsoft.com/office/drawing/2014/main" val="1590429445"/>
                  </a:ext>
                </a:extLst>
              </a:tr>
            </a:tbl>
          </a:graphicData>
        </a:graphic>
      </p:graphicFrame>
    </p:spTree>
    <p:extLst>
      <p:ext uri="{BB962C8B-B14F-4D97-AF65-F5344CB8AC3E}">
        <p14:creationId xmlns:p14="http://schemas.microsoft.com/office/powerpoint/2010/main" val="389756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r>
              <a:rPr lang="en-US" dirty="0"/>
              <a:t>Study Design with Go Server</a:t>
            </a:r>
          </a:p>
        </p:txBody>
      </p:sp>
      <p:graphicFrame>
        <p:nvGraphicFramePr>
          <p:cNvPr id="4" name="Table 3">
            <a:extLst>
              <a:ext uri="{FF2B5EF4-FFF2-40B4-BE49-F238E27FC236}">
                <a16:creationId xmlns:a16="http://schemas.microsoft.com/office/drawing/2014/main" id="{988CDE52-06C6-2F41-99BA-042886373F89}"/>
              </a:ext>
            </a:extLst>
          </p:cNvPr>
          <p:cNvGraphicFramePr>
            <a:graphicFrameLocks noGrp="1"/>
          </p:cNvGraphicFramePr>
          <p:nvPr>
            <p:extLst>
              <p:ext uri="{D42A27DB-BD31-4B8C-83A1-F6EECF244321}">
                <p14:modId xmlns:p14="http://schemas.microsoft.com/office/powerpoint/2010/main" val="804297144"/>
              </p:ext>
            </p:extLst>
          </p:nvPr>
        </p:nvGraphicFramePr>
        <p:xfrm>
          <a:off x="1784690" y="2160402"/>
          <a:ext cx="8622619" cy="2340554"/>
        </p:xfrm>
        <a:graphic>
          <a:graphicData uri="http://schemas.openxmlformats.org/drawingml/2006/table">
            <a:tbl>
              <a:tblPr firstRow="1" bandRow="1">
                <a:noFill/>
                <a:tableStyleId>{9D7B26C5-4107-4FEC-AEDC-1716B250A1EF}</a:tableStyleId>
              </a:tblPr>
              <a:tblGrid>
                <a:gridCol w="1765371">
                  <a:extLst>
                    <a:ext uri="{9D8B030D-6E8A-4147-A177-3AD203B41FA5}">
                      <a16:colId xmlns:a16="http://schemas.microsoft.com/office/drawing/2014/main" val="3840819970"/>
                    </a:ext>
                  </a:extLst>
                </a:gridCol>
                <a:gridCol w="1714312">
                  <a:extLst>
                    <a:ext uri="{9D8B030D-6E8A-4147-A177-3AD203B41FA5}">
                      <a16:colId xmlns:a16="http://schemas.microsoft.com/office/drawing/2014/main" val="3533248271"/>
                    </a:ext>
                  </a:extLst>
                </a:gridCol>
                <a:gridCol w="1714312">
                  <a:extLst>
                    <a:ext uri="{9D8B030D-6E8A-4147-A177-3AD203B41FA5}">
                      <a16:colId xmlns:a16="http://schemas.microsoft.com/office/drawing/2014/main" val="3121509400"/>
                    </a:ext>
                  </a:extLst>
                </a:gridCol>
                <a:gridCol w="1714312">
                  <a:extLst>
                    <a:ext uri="{9D8B030D-6E8A-4147-A177-3AD203B41FA5}">
                      <a16:colId xmlns:a16="http://schemas.microsoft.com/office/drawing/2014/main" val="2210620096"/>
                    </a:ext>
                  </a:extLst>
                </a:gridCol>
                <a:gridCol w="1714312">
                  <a:extLst>
                    <a:ext uri="{9D8B030D-6E8A-4147-A177-3AD203B41FA5}">
                      <a16:colId xmlns:a16="http://schemas.microsoft.com/office/drawing/2014/main" val="1455626241"/>
                    </a:ext>
                  </a:extLst>
                </a:gridCol>
              </a:tblGrid>
              <a:tr h="661727">
                <a:tc>
                  <a:txBody>
                    <a:bodyPr/>
                    <a:lstStyle/>
                    <a:p>
                      <a:pPr algn="l" fontAlgn="b"/>
                      <a:r>
                        <a:rPr lang="en-US" sz="2400" b="1" u="none" strike="noStrike">
                          <a:solidFill>
                            <a:schemeClr val="tx1">
                              <a:lumMod val="75000"/>
                              <a:lumOff val="25000"/>
                            </a:schemeClr>
                          </a:solidFill>
                          <a:effectLst/>
                        </a:rPr>
                        <a:t>Metric? </a:t>
                      </a:r>
                      <a:endParaRPr lang="en-US" sz="2400" b="1"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400" b="1" u="none" strike="noStrike" dirty="0">
                          <a:solidFill>
                            <a:schemeClr val="tx1">
                              <a:lumMod val="75000"/>
                              <a:lumOff val="25000"/>
                            </a:schemeClr>
                          </a:solidFill>
                          <a:effectLst/>
                        </a:rPr>
                        <a:t>maxc10</a:t>
                      </a:r>
                      <a:endParaRPr lang="en-US" sz="2400" b="1" i="0" u="none" strike="noStrike" dirty="0">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400" b="1" u="none" strike="noStrike">
                          <a:solidFill>
                            <a:schemeClr val="tx1">
                              <a:lumMod val="75000"/>
                              <a:lumOff val="25000"/>
                            </a:schemeClr>
                          </a:solidFill>
                          <a:effectLst/>
                        </a:rPr>
                        <a:t>maxc35</a:t>
                      </a:r>
                      <a:endParaRPr lang="en-US" sz="2400" b="1"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400" b="1" u="none" strike="noStrike">
                          <a:solidFill>
                            <a:schemeClr val="tx1">
                              <a:lumMod val="75000"/>
                              <a:lumOff val="25000"/>
                            </a:schemeClr>
                          </a:solidFill>
                          <a:effectLst/>
                        </a:rPr>
                        <a:t>maxc65</a:t>
                      </a:r>
                      <a:endParaRPr lang="en-US" sz="2400" b="1"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400" b="1" u="none" strike="noStrike">
                          <a:solidFill>
                            <a:schemeClr val="tx1">
                              <a:lumMod val="75000"/>
                              <a:lumOff val="25000"/>
                            </a:schemeClr>
                          </a:solidFill>
                          <a:effectLst/>
                        </a:rPr>
                        <a:t>maxc90</a:t>
                      </a:r>
                      <a:endParaRPr lang="en-US" sz="2400" b="1"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914977549"/>
                  </a:ext>
                </a:extLst>
              </a:tr>
              <a:tr h="559609">
                <a:tc>
                  <a:txBody>
                    <a:bodyPr/>
                    <a:lstStyle/>
                    <a:p>
                      <a:pPr algn="l" fontAlgn="b"/>
                      <a:r>
                        <a:rPr lang="en-US" sz="1700" u="none" strike="noStrike">
                          <a:solidFill>
                            <a:schemeClr val="tx1">
                              <a:lumMod val="75000"/>
                              <a:lumOff val="25000"/>
                            </a:schemeClr>
                          </a:solidFill>
                          <a:effectLst/>
                        </a:rPr>
                        <a:t>CPU60</a:t>
                      </a:r>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46901141"/>
                  </a:ext>
                </a:extLst>
              </a:tr>
              <a:tr h="559609">
                <a:tc>
                  <a:txBody>
                    <a:bodyPr/>
                    <a:lstStyle/>
                    <a:p>
                      <a:pPr algn="l" fontAlgn="b"/>
                      <a:r>
                        <a:rPr lang="en-US" sz="1700" u="none" strike="noStrike">
                          <a:solidFill>
                            <a:schemeClr val="tx1">
                              <a:lumMod val="75000"/>
                              <a:lumOff val="25000"/>
                            </a:schemeClr>
                          </a:solidFill>
                          <a:effectLst/>
                        </a:rPr>
                        <a:t>CPU70</a:t>
                      </a:r>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51140053"/>
                  </a:ext>
                </a:extLst>
              </a:tr>
              <a:tr h="559609">
                <a:tc>
                  <a:txBody>
                    <a:bodyPr/>
                    <a:lstStyle/>
                    <a:p>
                      <a:pPr algn="l" fontAlgn="b"/>
                      <a:r>
                        <a:rPr lang="en-US" sz="1700" u="none" strike="noStrike">
                          <a:solidFill>
                            <a:schemeClr val="tx1">
                              <a:lumMod val="75000"/>
                              <a:lumOff val="25000"/>
                            </a:schemeClr>
                          </a:solidFill>
                          <a:effectLst/>
                        </a:rPr>
                        <a:t>CPU80</a:t>
                      </a:r>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endParaRPr lang="en-US" sz="1700" b="0" i="0" u="none" strike="noStrike">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endParaRPr lang="en-US" sz="1700" b="0" i="0" u="none" strike="noStrike" dirty="0">
                        <a:solidFill>
                          <a:schemeClr val="tx1">
                            <a:lumMod val="75000"/>
                            <a:lumOff val="25000"/>
                          </a:schemeClr>
                        </a:solidFill>
                        <a:effectLst/>
                        <a:latin typeface="Calibri" panose="020F0502020204030204" pitchFamily="34" charset="0"/>
                      </a:endParaRPr>
                    </a:p>
                  </a:txBody>
                  <a:tcPr marL="245084" marR="183813" marT="122542" marB="122542"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315791808"/>
                  </a:ext>
                </a:extLst>
              </a:tr>
            </a:tbl>
          </a:graphicData>
        </a:graphic>
      </p:graphicFrame>
    </p:spTree>
    <p:extLst>
      <p:ext uri="{BB962C8B-B14F-4D97-AF65-F5344CB8AC3E}">
        <p14:creationId xmlns:p14="http://schemas.microsoft.com/office/powerpoint/2010/main" val="207168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r>
              <a:rPr lang="en-US" dirty="0"/>
              <a:t>Mean Throughput</a:t>
            </a:r>
          </a:p>
        </p:txBody>
      </p:sp>
      <p:pic>
        <p:nvPicPr>
          <p:cNvPr id="4" name="Picture 3">
            <a:extLst>
              <a:ext uri="{FF2B5EF4-FFF2-40B4-BE49-F238E27FC236}">
                <a16:creationId xmlns:a16="http://schemas.microsoft.com/office/drawing/2014/main" id="{62CAF811-53C7-3B4B-8D18-837C07CA5285}"/>
              </a:ext>
            </a:extLst>
          </p:cNvPr>
          <p:cNvPicPr>
            <a:picLocks noChangeAspect="1"/>
          </p:cNvPicPr>
          <p:nvPr/>
        </p:nvPicPr>
        <p:blipFill rotWithShape="1">
          <a:blip r:embed="rId3"/>
          <a:srcRect t="17001" b="1001"/>
          <a:stretch/>
        </p:blipFill>
        <p:spPr>
          <a:xfrm>
            <a:off x="1819433" y="1929267"/>
            <a:ext cx="8553133" cy="3997637"/>
          </a:xfrm>
          <a:prstGeom prst="rect">
            <a:avLst/>
          </a:prstGeom>
        </p:spPr>
      </p:pic>
    </p:spTree>
    <p:extLst>
      <p:ext uri="{BB962C8B-B14F-4D97-AF65-F5344CB8AC3E}">
        <p14:creationId xmlns:p14="http://schemas.microsoft.com/office/powerpoint/2010/main" val="3906353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3B7D0AF-DC0C-664B-904F-940CE71A8FAE}"/>
              </a:ext>
            </a:extLst>
          </p:cNvPr>
          <p:cNvPicPr>
            <a:picLocks noChangeAspect="1"/>
          </p:cNvPicPr>
          <p:nvPr/>
        </p:nvPicPr>
        <p:blipFill>
          <a:blip r:embed="rId2"/>
          <a:stretch>
            <a:fillRect/>
          </a:stretch>
        </p:blipFill>
        <p:spPr>
          <a:xfrm>
            <a:off x="2199707" y="1489459"/>
            <a:ext cx="7792585" cy="4733995"/>
          </a:xfrm>
          <a:prstGeom prst="rect">
            <a:avLst/>
          </a:prstGeom>
        </p:spPr>
      </p:pic>
    </p:spTree>
    <p:extLst>
      <p:ext uri="{BB962C8B-B14F-4D97-AF65-F5344CB8AC3E}">
        <p14:creationId xmlns:p14="http://schemas.microsoft.com/office/powerpoint/2010/main" val="428615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2D2F1E-9CCB-7E4C-A533-4E7F302C88B7}"/>
              </a:ext>
            </a:extLst>
          </p:cNvPr>
          <p:cNvPicPr>
            <a:picLocks noChangeAspect="1"/>
          </p:cNvPicPr>
          <p:nvPr/>
        </p:nvPicPr>
        <p:blipFill>
          <a:blip r:embed="rId2"/>
          <a:stretch>
            <a:fillRect/>
          </a:stretch>
        </p:blipFill>
        <p:spPr>
          <a:xfrm>
            <a:off x="2170977" y="1454552"/>
            <a:ext cx="7850045" cy="4768902"/>
          </a:xfrm>
          <a:prstGeom prst="rect">
            <a:avLst/>
          </a:prstGeom>
        </p:spPr>
      </p:pic>
    </p:spTree>
    <p:extLst>
      <p:ext uri="{BB962C8B-B14F-4D97-AF65-F5344CB8AC3E}">
        <p14:creationId xmlns:p14="http://schemas.microsoft.com/office/powerpoint/2010/main" val="43030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170D-3BBE-2B43-8EFC-370FC6BA06E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DA80C9BD-B6B8-8E43-B20E-4BB4D46038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A30059C-4EFE-E642-9F7E-9CFA54DDFCE6}"/>
              </a:ext>
            </a:extLst>
          </p:cNvPr>
          <p:cNvPicPr>
            <a:picLocks noChangeAspect="1"/>
          </p:cNvPicPr>
          <p:nvPr/>
        </p:nvPicPr>
        <p:blipFill>
          <a:blip r:embed="rId2"/>
          <a:stretch>
            <a:fillRect/>
          </a:stretch>
        </p:blipFill>
        <p:spPr>
          <a:xfrm>
            <a:off x="2084785" y="1349829"/>
            <a:ext cx="8022429" cy="4873625"/>
          </a:xfrm>
          <a:prstGeom prst="rect">
            <a:avLst/>
          </a:prstGeom>
        </p:spPr>
      </p:pic>
    </p:spTree>
    <p:extLst>
      <p:ext uri="{BB962C8B-B14F-4D97-AF65-F5344CB8AC3E}">
        <p14:creationId xmlns:p14="http://schemas.microsoft.com/office/powerpoint/2010/main" val="284230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endParaRPr lang="en-US"/>
          </a:p>
        </p:txBody>
      </p:sp>
      <p:pic>
        <p:nvPicPr>
          <p:cNvPr id="4" name="Content Placeholder 5" descr="A screenshot of a cell phone&#10;&#10;Description automatically generated">
            <a:extLst>
              <a:ext uri="{FF2B5EF4-FFF2-40B4-BE49-F238E27FC236}">
                <a16:creationId xmlns:a16="http://schemas.microsoft.com/office/drawing/2014/main" id="{8949EF4A-EBEA-894C-8FB9-49E43337A6B5}"/>
              </a:ext>
            </a:extLst>
          </p:cNvPr>
          <p:cNvPicPr>
            <a:picLocks noChangeAspect="1"/>
          </p:cNvPicPr>
          <p:nvPr/>
        </p:nvPicPr>
        <p:blipFill>
          <a:blip r:embed="rId3"/>
          <a:stretch>
            <a:fillRect/>
          </a:stretch>
        </p:blipFill>
        <p:spPr>
          <a:xfrm>
            <a:off x="1905356" y="1745866"/>
            <a:ext cx="8381287" cy="4274456"/>
          </a:xfrm>
          <a:prstGeom prst="rect">
            <a:avLst/>
          </a:prstGeom>
        </p:spPr>
      </p:pic>
    </p:spTree>
    <p:extLst>
      <p:ext uri="{BB962C8B-B14F-4D97-AF65-F5344CB8AC3E}">
        <p14:creationId xmlns:p14="http://schemas.microsoft.com/office/powerpoint/2010/main" val="381267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318B-2224-D14E-88F9-8FF3F81594E6}"/>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1FB074CC-FB5C-2343-9948-B8C1943478DB}"/>
              </a:ext>
            </a:extLst>
          </p:cNvPr>
          <p:cNvSpPr>
            <a:spLocks noGrp="1"/>
          </p:cNvSpPr>
          <p:nvPr>
            <p:ph idx="1"/>
          </p:nvPr>
        </p:nvSpPr>
        <p:spPr/>
        <p:txBody>
          <a:bodyPr>
            <a:normAutofit fontScale="92500" lnSpcReduction="10000"/>
          </a:bodyPr>
          <a:lstStyle/>
          <a:p>
            <a:r>
              <a:rPr lang="en-US" sz="2400" dirty="0"/>
              <a:t>Some Takeaways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Higher performance possible at ~20% cheaper than default setting</a:t>
            </a:r>
          </a:p>
          <a:p>
            <a:r>
              <a:rPr lang="en-US" sz="2400" dirty="0"/>
              <a:t>Can achieve ~96% of default configuration performance at ~54% of default configuration costs</a:t>
            </a:r>
          </a:p>
          <a:p>
            <a:endParaRPr lang="en-US" sz="2400" dirty="0"/>
          </a:p>
        </p:txBody>
      </p:sp>
      <p:graphicFrame>
        <p:nvGraphicFramePr>
          <p:cNvPr id="4" name="Table 3">
            <a:extLst>
              <a:ext uri="{FF2B5EF4-FFF2-40B4-BE49-F238E27FC236}">
                <a16:creationId xmlns:a16="http://schemas.microsoft.com/office/drawing/2014/main" id="{9C5F81DF-C9A3-294A-BF58-F72BD0795FFA}"/>
              </a:ext>
            </a:extLst>
          </p:cNvPr>
          <p:cNvGraphicFramePr>
            <a:graphicFrameLocks noGrp="1"/>
          </p:cNvGraphicFramePr>
          <p:nvPr>
            <p:extLst>
              <p:ext uri="{D42A27DB-BD31-4B8C-83A1-F6EECF244321}">
                <p14:modId xmlns:p14="http://schemas.microsoft.com/office/powerpoint/2010/main" val="1059152372"/>
              </p:ext>
            </p:extLst>
          </p:nvPr>
        </p:nvGraphicFramePr>
        <p:xfrm>
          <a:off x="3608415" y="1551868"/>
          <a:ext cx="4724400" cy="1752601"/>
        </p:xfrm>
        <a:graphic>
          <a:graphicData uri="http://schemas.openxmlformats.org/drawingml/2006/table">
            <a:tbl>
              <a:tblPr>
                <a:tableStyleId>{5C22544A-7EE6-4342-B048-85BDC9FD1C3A}</a:tableStyleId>
              </a:tblPr>
              <a:tblGrid>
                <a:gridCol w="944880">
                  <a:extLst>
                    <a:ext uri="{9D8B030D-6E8A-4147-A177-3AD203B41FA5}">
                      <a16:colId xmlns:a16="http://schemas.microsoft.com/office/drawing/2014/main" val="1658866491"/>
                    </a:ext>
                  </a:extLst>
                </a:gridCol>
                <a:gridCol w="944880">
                  <a:extLst>
                    <a:ext uri="{9D8B030D-6E8A-4147-A177-3AD203B41FA5}">
                      <a16:colId xmlns:a16="http://schemas.microsoft.com/office/drawing/2014/main" val="2302766715"/>
                    </a:ext>
                  </a:extLst>
                </a:gridCol>
                <a:gridCol w="944880">
                  <a:extLst>
                    <a:ext uri="{9D8B030D-6E8A-4147-A177-3AD203B41FA5}">
                      <a16:colId xmlns:a16="http://schemas.microsoft.com/office/drawing/2014/main" val="2264474626"/>
                    </a:ext>
                  </a:extLst>
                </a:gridCol>
                <a:gridCol w="944880">
                  <a:extLst>
                    <a:ext uri="{9D8B030D-6E8A-4147-A177-3AD203B41FA5}">
                      <a16:colId xmlns:a16="http://schemas.microsoft.com/office/drawing/2014/main" val="2354143505"/>
                    </a:ext>
                  </a:extLst>
                </a:gridCol>
                <a:gridCol w="944880">
                  <a:extLst>
                    <a:ext uri="{9D8B030D-6E8A-4147-A177-3AD203B41FA5}">
                      <a16:colId xmlns:a16="http://schemas.microsoft.com/office/drawing/2014/main" val="1058850090"/>
                    </a:ext>
                  </a:extLst>
                </a:gridCol>
              </a:tblGrid>
              <a:tr h="674077">
                <a:tc>
                  <a:txBody>
                    <a:bodyPr/>
                    <a:lstStyle/>
                    <a:p>
                      <a:pPr algn="l" fontAlgn="b"/>
                      <a:r>
                        <a:rPr lang="en-US" sz="1100" b="1" u="none" strike="noStrike">
                          <a:effectLst/>
                        </a:rPr>
                        <a:t>throuhput mean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max10</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max35</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max65</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max90</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199005"/>
                  </a:ext>
                </a:extLst>
              </a:tr>
              <a:tr h="359508">
                <a:tc>
                  <a:txBody>
                    <a:bodyPr/>
                    <a:lstStyle/>
                    <a:p>
                      <a:pPr algn="l" fontAlgn="b"/>
                      <a:r>
                        <a:rPr lang="en-US" sz="1100" b="1" u="none" strike="noStrike">
                          <a:effectLst/>
                        </a:rPr>
                        <a:t>CPU60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6006</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6067</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5860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5636</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7388055"/>
                  </a:ext>
                </a:extLst>
              </a:tr>
              <a:tr h="359508">
                <a:tc>
                  <a:txBody>
                    <a:bodyPr/>
                    <a:lstStyle/>
                    <a:p>
                      <a:pPr algn="l" fontAlgn="b"/>
                      <a:r>
                        <a:rPr lang="en-US" sz="1100" b="1" u="none" strike="noStrike">
                          <a:effectLst/>
                        </a:rPr>
                        <a:t>CPU70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6064</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6121</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5993</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5793</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9358899"/>
                  </a:ext>
                </a:extLst>
              </a:tr>
              <a:tr h="359508">
                <a:tc>
                  <a:txBody>
                    <a:bodyPr/>
                    <a:lstStyle/>
                    <a:p>
                      <a:pPr algn="l" fontAlgn="b"/>
                      <a:r>
                        <a:rPr lang="en-US" sz="1100" b="1" u="none" strike="noStrike">
                          <a:effectLst/>
                        </a:rPr>
                        <a:t>CPU80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6178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5988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5989</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5605</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240205"/>
                  </a:ext>
                </a:extLst>
              </a:tr>
            </a:tbl>
          </a:graphicData>
        </a:graphic>
      </p:graphicFrame>
      <p:graphicFrame>
        <p:nvGraphicFramePr>
          <p:cNvPr id="5" name="Table 4">
            <a:extLst>
              <a:ext uri="{FF2B5EF4-FFF2-40B4-BE49-F238E27FC236}">
                <a16:creationId xmlns:a16="http://schemas.microsoft.com/office/drawing/2014/main" id="{B1115CE0-2F87-BB41-9EF6-D25E026FBEEE}"/>
              </a:ext>
            </a:extLst>
          </p:cNvPr>
          <p:cNvGraphicFramePr>
            <a:graphicFrameLocks noGrp="1"/>
          </p:cNvGraphicFramePr>
          <p:nvPr>
            <p:extLst>
              <p:ext uri="{D42A27DB-BD31-4B8C-83A1-F6EECF244321}">
                <p14:modId xmlns:p14="http://schemas.microsoft.com/office/powerpoint/2010/main" val="3211144555"/>
              </p:ext>
            </p:extLst>
          </p:nvPr>
        </p:nvGraphicFramePr>
        <p:xfrm>
          <a:off x="3615342" y="3377171"/>
          <a:ext cx="4717475" cy="1679896"/>
        </p:xfrm>
        <a:graphic>
          <a:graphicData uri="http://schemas.openxmlformats.org/drawingml/2006/table">
            <a:tbl>
              <a:tblPr>
                <a:tableStyleId>{5C22544A-7EE6-4342-B048-85BDC9FD1C3A}</a:tableStyleId>
              </a:tblPr>
              <a:tblGrid>
                <a:gridCol w="943495">
                  <a:extLst>
                    <a:ext uri="{9D8B030D-6E8A-4147-A177-3AD203B41FA5}">
                      <a16:colId xmlns:a16="http://schemas.microsoft.com/office/drawing/2014/main" val="2598349959"/>
                    </a:ext>
                  </a:extLst>
                </a:gridCol>
                <a:gridCol w="943495">
                  <a:extLst>
                    <a:ext uri="{9D8B030D-6E8A-4147-A177-3AD203B41FA5}">
                      <a16:colId xmlns:a16="http://schemas.microsoft.com/office/drawing/2014/main" val="3548860493"/>
                    </a:ext>
                  </a:extLst>
                </a:gridCol>
                <a:gridCol w="943495">
                  <a:extLst>
                    <a:ext uri="{9D8B030D-6E8A-4147-A177-3AD203B41FA5}">
                      <a16:colId xmlns:a16="http://schemas.microsoft.com/office/drawing/2014/main" val="2435373914"/>
                    </a:ext>
                  </a:extLst>
                </a:gridCol>
                <a:gridCol w="943495">
                  <a:extLst>
                    <a:ext uri="{9D8B030D-6E8A-4147-A177-3AD203B41FA5}">
                      <a16:colId xmlns:a16="http://schemas.microsoft.com/office/drawing/2014/main" val="1632872247"/>
                    </a:ext>
                  </a:extLst>
                </a:gridCol>
                <a:gridCol w="943495">
                  <a:extLst>
                    <a:ext uri="{9D8B030D-6E8A-4147-A177-3AD203B41FA5}">
                      <a16:colId xmlns:a16="http://schemas.microsoft.com/office/drawing/2014/main" val="402378859"/>
                    </a:ext>
                  </a:extLst>
                </a:gridCol>
              </a:tblGrid>
              <a:tr h="646114">
                <a:tc>
                  <a:txBody>
                    <a:bodyPr/>
                    <a:lstStyle/>
                    <a:p>
                      <a:pPr algn="l" fontAlgn="b"/>
                      <a:r>
                        <a:rPr lang="en-US" sz="1100" b="1" u="none" strike="noStrike">
                          <a:effectLst/>
                        </a:rPr>
                        <a:t>instance hours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max10</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max35</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max65</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max90</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4556166"/>
                  </a:ext>
                </a:extLst>
              </a:tr>
              <a:tr h="344594">
                <a:tc>
                  <a:txBody>
                    <a:bodyPr/>
                    <a:lstStyle/>
                    <a:p>
                      <a:pPr algn="l" fontAlgn="b"/>
                      <a:r>
                        <a:rPr lang="en-US" sz="1100" b="1" u="none" strike="noStrike">
                          <a:effectLst/>
                        </a:rPr>
                        <a:t>CPU60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11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7</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7</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474209"/>
                  </a:ext>
                </a:extLst>
              </a:tr>
              <a:tr h="344594">
                <a:tc>
                  <a:txBody>
                    <a:bodyPr/>
                    <a:lstStyle/>
                    <a:p>
                      <a:pPr algn="l" fontAlgn="b"/>
                      <a:r>
                        <a:rPr lang="en-US" sz="1100" b="1" u="none" strike="noStrike">
                          <a:effectLst/>
                        </a:rPr>
                        <a:t>CPU70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13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4009517"/>
                  </a:ext>
                </a:extLst>
              </a:tr>
              <a:tr h="344594">
                <a:tc>
                  <a:txBody>
                    <a:bodyPr/>
                    <a:lstStyle/>
                    <a:p>
                      <a:pPr algn="l" fontAlgn="b"/>
                      <a:r>
                        <a:rPr lang="en-US" sz="1100" b="1" u="none" strike="noStrike">
                          <a:effectLst/>
                        </a:rPr>
                        <a:t>CPU80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11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7563593"/>
                  </a:ext>
                </a:extLst>
              </a:tr>
            </a:tbl>
          </a:graphicData>
        </a:graphic>
      </p:graphicFrame>
    </p:spTree>
    <p:extLst>
      <p:ext uri="{BB962C8B-B14F-4D97-AF65-F5344CB8AC3E}">
        <p14:creationId xmlns:p14="http://schemas.microsoft.com/office/powerpoint/2010/main" val="163544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95A9-C3F9-264F-8759-3EEE559B28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38679B-AFA9-C44F-BB08-C00293A17584}"/>
              </a:ext>
            </a:extLst>
          </p:cNvPr>
          <p:cNvSpPr>
            <a:spLocks noGrp="1"/>
          </p:cNvSpPr>
          <p:nvPr>
            <p:ph idx="1"/>
          </p:nvPr>
        </p:nvSpPr>
        <p:spPr/>
        <p:txBody>
          <a:bodyPr>
            <a:normAutofit/>
          </a:bodyPr>
          <a:lstStyle/>
          <a:p>
            <a:r>
              <a:rPr lang="en-US" sz="2400" dirty="0"/>
              <a:t>Serverless platforms available for all major cloud providers</a:t>
            </a:r>
          </a:p>
          <a:p>
            <a:r>
              <a:rPr lang="en-US" sz="2400" dirty="0"/>
              <a:t>Aim to make deployment and management ‘admin free’</a:t>
            </a:r>
          </a:p>
          <a:p>
            <a:r>
              <a:rPr lang="en-US" sz="2400" dirty="0"/>
              <a:t>Examples GAE and AWS Lambda</a:t>
            </a:r>
          </a:p>
          <a:p>
            <a:r>
              <a:rPr lang="en-US" sz="2400" dirty="0"/>
              <a:t>Different features and scaling approaches</a:t>
            </a:r>
          </a:p>
          <a:p>
            <a:endParaRPr lang="en-US" sz="2400" dirty="0"/>
          </a:p>
        </p:txBody>
      </p:sp>
    </p:spTree>
    <p:extLst>
      <p:ext uri="{BB962C8B-B14F-4D97-AF65-F5344CB8AC3E}">
        <p14:creationId xmlns:p14="http://schemas.microsoft.com/office/powerpoint/2010/main" val="148807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normAutofit/>
          </a:bodyPr>
          <a:lstStyle/>
          <a:p>
            <a:r>
              <a:rPr lang="en-US" sz="2400" dirty="0"/>
              <a:t>VM Based Processing</a:t>
            </a:r>
          </a:p>
          <a:p>
            <a:pPr lvl="1"/>
            <a:r>
              <a:rPr lang="en-US" sz="2400" dirty="0"/>
              <a:t>Provision and configure VMs</a:t>
            </a:r>
          </a:p>
          <a:p>
            <a:pPr lvl="2"/>
            <a:r>
              <a:rPr lang="en-US" dirty="0"/>
              <a:t>Choose instance type</a:t>
            </a:r>
          </a:p>
          <a:p>
            <a:pPr lvl="2"/>
            <a:r>
              <a:rPr lang="en-US" dirty="0"/>
              <a:t>Install software</a:t>
            </a:r>
          </a:p>
          <a:p>
            <a:pPr lvl="2"/>
            <a:r>
              <a:rPr lang="en-US" dirty="0"/>
              <a:t>Instance monitoring</a:t>
            </a:r>
          </a:p>
          <a:p>
            <a:pPr lvl="2"/>
            <a:r>
              <a:rPr lang="en-US" dirty="0"/>
              <a:t>On-going maintenance</a:t>
            </a:r>
          </a:p>
          <a:p>
            <a:pPr lvl="1"/>
            <a:r>
              <a:rPr lang="en-US" sz="2400" dirty="0"/>
              <a:t>As load grows </a:t>
            </a:r>
          </a:p>
          <a:p>
            <a:pPr lvl="2"/>
            <a:r>
              <a:rPr lang="en-US" dirty="0"/>
              <a:t>Load balancing</a:t>
            </a:r>
          </a:p>
          <a:p>
            <a:pPr lvl="2"/>
            <a:r>
              <a:rPr lang="en-US" dirty="0"/>
              <a:t>Increase database capacities</a:t>
            </a:r>
          </a:p>
          <a:p>
            <a:pPr lvl="2"/>
            <a:r>
              <a:rPr lang="en-US" dirty="0"/>
              <a:t>Application monitoring</a:t>
            </a:r>
          </a:p>
          <a:p>
            <a:pPr lvl="2"/>
            <a:r>
              <a:rPr lang="en-US" dirty="0"/>
              <a:t>Scale down during low usage periods to save costs</a:t>
            </a:r>
          </a:p>
          <a:p>
            <a:pPr lvl="1"/>
            <a:endParaRPr lang="en-US" dirty="0"/>
          </a:p>
        </p:txBody>
      </p:sp>
    </p:spTree>
    <p:extLst>
      <p:ext uri="{BB962C8B-B14F-4D97-AF65-F5344CB8AC3E}">
        <p14:creationId xmlns:p14="http://schemas.microsoft.com/office/powerpoint/2010/main" val="70334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r>
              <a:rPr lang="en-US" dirty="0"/>
              <a:t>VM Based Cloud Apps Costs</a:t>
            </a:r>
          </a:p>
          <a:p>
            <a:pPr lvl="1"/>
            <a:r>
              <a:rPr lang="en-US" dirty="0"/>
              <a:t>On going monitoring and management</a:t>
            </a:r>
          </a:p>
          <a:p>
            <a:pPr lvl="1"/>
            <a:r>
              <a:rPr lang="en-US" dirty="0"/>
              <a:t>System Administration</a:t>
            </a:r>
          </a:p>
          <a:p>
            <a:pPr lvl="1"/>
            <a:r>
              <a:rPr lang="en-US" dirty="0"/>
              <a:t>Potentially unused resources</a:t>
            </a:r>
          </a:p>
          <a:p>
            <a:r>
              <a:rPr lang="en-US" dirty="0"/>
              <a:t>Serverless Computing</a:t>
            </a:r>
          </a:p>
          <a:p>
            <a:pPr lvl="1"/>
            <a:r>
              <a:rPr lang="en-US" dirty="0"/>
              <a:t>Aka Function as a Service (</a:t>
            </a:r>
            <a:r>
              <a:rPr lang="en-US" dirty="0" err="1"/>
              <a:t>FaaS</a:t>
            </a:r>
            <a:r>
              <a:rPr lang="en-US" dirty="0"/>
              <a:t>)</a:t>
            </a:r>
          </a:p>
          <a:p>
            <a:pPr lvl="1"/>
            <a:r>
              <a:rPr lang="en-US" dirty="0"/>
              <a:t>No VMs to provision and manage</a:t>
            </a:r>
          </a:p>
          <a:p>
            <a:pPr lvl="1"/>
            <a:r>
              <a:rPr lang="en-US" dirty="0"/>
              <a:t>No costs if not running code</a:t>
            </a:r>
          </a:p>
          <a:p>
            <a:pPr lvl="1"/>
            <a:r>
              <a:rPr lang="en-US" dirty="0"/>
              <a:t>Auto scaling up and down</a:t>
            </a:r>
          </a:p>
        </p:txBody>
      </p:sp>
    </p:spTree>
    <p:extLst>
      <p:ext uri="{BB962C8B-B14F-4D97-AF65-F5344CB8AC3E}">
        <p14:creationId xmlns:p14="http://schemas.microsoft.com/office/powerpoint/2010/main" val="238687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normAutofit/>
          </a:bodyPr>
          <a:lstStyle/>
          <a:p>
            <a:r>
              <a:rPr lang="en-US" sz="2400" dirty="0" err="1"/>
              <a:t>FaaS</a:t>
            </a:r>
            <a:r>
              <a:rPr lang="en-US" sz="2400" dirty="0"/>
              <a:t> Platforms</a:t>
            </a:r>
          </a:p>
          <a:p>
            <a:pPr lvl="1"/>
            <a:r>
              <a:rPr lang="en-US" sz="2400" dirty="0"/>
              <a:t>Examples</a:t>
            </a:r>
          </a:p>
          <a:p>
            <a:pPr lvl="2"/>
            <a:r>
              <a:rPr lang="en-US" dirty="0"/>
              <a:t>AWS Lambda</a:t>
            </a:r>
          </a:p>
          <a:p>
            <a:pPr lvl="2"/>
            <a:r>
              <a:rPr lang="en-US" dirty="0"/>
              <a:t>Google App Engine</a:t>
            </a:r>
          </a:p>
          <a:p>
            <a:pPr lvl="2"/>
            <a:r>
              <a:rPr lang="en-US" dirty="0"/>
              <a:t>Azure Functions</a:t>
            </a:r>
          </a:p>
          <a:p>
            <a:pPr lvl="1"/>
            <a:r>
              <a:rPr lang="en-US" sz="2400" dirty="0"/>
              <a:t>Upload code to deploy</a:t>
            </a:r>
          </a:p>
          <a:p>
            <a:pPr lvl="2"/>
            <a:r>
              <a:rPr lang="en-US" dirty="0"/>
              <a:t>Each platforms supports a variety of languages/frameworks</a:t>
            </a:r>
          </a:p>
          <a:p>
            <a:pPr lvl="1"/>
            <a:r>
              <a:rPr lang="en-US" sz="2400" dirty="0"/>
              <a:t>Auto horizontal scaling configurable for different workloads</a:t>
            </a:r>
          </a:p>
          <a:p>
            <a:pPr lvl="1"/>
            <a:r>
              <a:rPr lang="en-US" sz="2400" dirty="0"/>
              <a:t>Triggered by</a:t>
            </a:r>
          </a:p>
          <a:p>
            <a:pPr lvl="2"/>
            <a:r>
              <a:rPr lang="en-US" dirty="0"/>
              <a:t>HTTP Request</a:t>
            </a:r>
          </a:p>
          <a:p>
            <a:pPr lvl="2"/>
            <a:r>
              <a:rPr lang="en-US" dirty="0"/>
              <a:t>Events (SQS Trigger, S3 Object Update etc.)</a:t>
            </a:r>
          </a:p>
        </p:txBody>
      </p:sp>
    </p:spTree>
    <p:extLst>
      <p:ext uri="{BB962C8B-B14F-4D97-AF65-F5344CB8AC3E}">
        <p14:creationId xmlns:p14="http://schemas.microsoft.com/office/powerpoint/2010/main" val="19936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a:xfrm>
            <a:off x="246526" y="1349829"/>
            <a:ext cx="7547645" cy="4873625"/>
          </a:xfrm>
        </p:spPr>
        <p:txBody>
          <a:bodyPr>
            <a:noAutofit/>
          </a:bodyPr>
          <a:lstStyle/>
          <a:p>
            <a:r>
              <a:rPr lang="en-US" sz="2400" dirty="0"/>
              <a:t>Tradeoffs</a:t>
            </a:r>
          </a:p>
          <a:p>
            <a:pPr lvl="1"/>
            <a:r>
              <a:rPr lang="en-US" sz="2400" dirty="0"/>
              <a:t>Stateless - All state needs to be externalized/persistent between invocations</a:t>
            </a:r>
          </a:p>
          <a:p>
            <a:pPr lvl="1"/>
            <a:r>
              <a:rPr lang="en-US" sz="2400" dirty="0"/>
              <a:t>Execution Duration - Maximum typically 60-300 seconds by default - Configurable</a:t>
            </a:r>
          </a:p>
          <a:p>
            <a:pPr lvl="1"/>
            <a:r>
              <a:rPr lang="en-US" sz="2400" dirty="0"/>
              <a:t>Start up latency - Cold starts, Warm starts</a:t>
            </a:r>
          </a:p>
          <a:p>
            <a:pPr lvl="2"/>
            <a:r>
              <a:rPr lang="en-US" dirty="0"/>
              <a:t>Application/language/environment dependent</a:t>
            </a:r>
          </a:p>
          <a:p>
            <a:pPr lvl="1"/>
            <a:r>
              <a:rPr lang="en-US" sz="2400" dirty="0"/>
              <a:t>Costs - Pay per invocation of a function</a:t>
            </a:r>
          </a:p>
          <a:p>
            <a:pPr lvl="3"/>
            <a:r>
              <a:rPr lang="en-US" sz="2400" b="1" dirty="0"/>
              <a:t>Requests: </a:t>
            </a:r>
            <a:r>
              <a:rPr lang="en-US" sz="2400" dirty="0"/>
              <a:t>around $0.2 per 1M executions across the board, across all providers</a:t>
            </a:r>
          </a:p>
          <a:p>
            <a:pPr lvl="3"/>
            <a:r>
              <a:rPr lang="en-US" sz="2400" b="1" dirty="0"/>
              <a:t>CPU &amp; RAM: ~</a:t>
            </a:r>
            <a:r>
              <a:rPr lang="en-US" sz="2400" dirty="0"/>
              <a:t> $0.000067 per GB-second</a:t>
            </a:r>
          </a:p>
          <a:p>
            <a:pPr lvl="3"/>
            <a:r>
              <a:rPr lang="en-US" sz="2400" dirty="0"/>
              <a:t>Can be more expensive than VMs if utilization high</a:t>
            </a:r>
          </a:p>
          <a:p>
            <a:pPr lvl="2"/>
            <a:r>
              <a:rPr lang="en-US" dirty="0"/>
              <a:t>API Gateway</a:t>
            </a:r>
          </a:p>
        </p:txBody>
      </p:sp>
      <p:pic>
        <p:nvPicPr>
          <p:cNvPr id="4" name="Picture 3">
            <a:extLst>
              <a:ext uri="{FF2B5EF4-FFF2-40B4-BE49-F238E27FC236}">
                <a16:creationId xmlns:a16="http://schemas.microsoft.com/office/drawing/2014/main" id="{55BC7D46-35B3-1C41-A523-1064912CDA1D}"/>
              </a:ext>
            </a:extLst>
          </p:cNvPr>
          <p:cNvPicPr>
            <a:picLocks noChangeAspect="1"/>
          </p:cNvPicPr>
          <p:nvPr/>
        </p:nvPicPr>
        <p:blipFill>
          <a:blip r:embed="rId3"/>
          <a:stretch>
            <a:fillRect/>
          </a:stretch>
        </p:blipFill>
        <p:spPr>
          <a:xfrm>
            <a:off x="7366715" y="2367160"/>
            <a:ext cx="4825285" cy="3141011"/>
          </a:xfrm>
          <a:prstGeom prst="rect">
            <a:avLst/>
          </a:prstGeom>
        </p:spPr>
      </p:pic>
    </p:spTree>
    <p:extLst>
      <p:ext uri="{BB962C8B-B14F-4D97-AF65-F5344CB8AC3E}">
        <p14:creationId xmlns:p14="http://schemas.microsoft.com/office/powerpoint/2010/main" val="2683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Why Serverless Computing?</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a:xfrm>
            <a:off x="246527" y="1138518"/>
            <a:ext cx="11667565" cy="4463142"/>
          </a:xfrm>
        </p:spPr>
        <p:txBody>
          <a:bodyPr>
            <a:normAutofit/>
          </a:bodyPr>
          <a:lstStyle/>
          <a:p>
            <a:r>
              <a:rPr lang="en-US" sz="2400" dirty="0"/>
              <a:t>API Gateway</a:t>
            </a:r>
          </a:p>
          <a:p>
            <a:pPr lvl="1"/>
            <a:r>
              <a:rPr lang="en-US" sz="2400" dirty="0"/>
              <a:t>Similar to the façade pattern</a:t>
            </a:r>
          </a:p>
          <a:p>
            <a:pPr lvl="2"/>
            <a:r>
              <a:rPr lang="en-US" dirty="0"/>
              <a:t>E.g. HTTP, </a:t>
            </a:r>
            <a:r>
              <a:rPr lang="en-US" dirty="0" err="1"/>
              <a:t>WebSockets</a:t>
            </a:r>
            <a:endParaRPr lang="en-US" dirty="0"/>
          </a:p>
          <a:p>
            <a:pPr lvl="1"/>
            <a:r>
              <a:rPr lang="en-US" sz="2400" dirty="0"/>
              <a:t>Clients call Gateway and Gateway routes request to application (microservice) endpoints</a:t>
            </a:r>
          </a:p>
          <a:p>
            <a:pPr lvl="2"/>
            <a:r>
              <a:rPr lang="en-US" dirty="0"/>
              <a:t>Authorization</a:t>
            </a:r>
          </a:p>
          <a:p>
            <a:pPr lvl="2"/>
            <a:r>
              <a:rPr lang="en-US" dirty="0"/>
              <a:t>Monitoring</a:t>
            </a:r>
          </a:p>
          <a:p>
            <a:pPr lvl="2"/>
            <a:r>
              <a:rPr lang="en-US" dirty="0"/>
              <a:t>API version management</a:t>
            </a:r>
          </a:p>
          <a:p>
            <a:pPr lvl="2"/>
            <a:r>
              <a:rPr lang="en-US" dirty="0"/>
              <a:t>Other stuff input validation, traffic </a:t>
            </a:r>
            <a:r>
              <a:rPr lang="en-US" dirty="0" err="1"/>
              <a:t>etc</a:t>
            </a:r>
            <a:endParaRPr lang="en-US" dirty="0"/>
          </a:p>
          <a:p>
            <a:pPr lvl="1"/>
            <a:r>
              <a:rPr lang="en-US" sz="2400" dirty="0"/>
              <a:t>Results sent to API Gateway and relayed to client</a:t>
            </a:r>
          </a:p>
          <a:p>
            <a:pPr lvl="1"/>
            <a:r>
              <a:rPr lang="en-US" sz="2400" dirty="0"/>
              <a:t>Cloud-provider managed server</a:t>
            </a:r>
          </a:p>
          <a:p>
            <a:endParaRPr lang="en-US" sz="2400" dirty="0"/>
          </a:p>
        </p:txBody>
      </p:sp>
      <p:pic>
        <p:nvPicPr>
          <p:cNvPr id="4" name="Picture 3">
            <a:extLst>
              <a:ext uri="{FF2B5EF4-FFF2-40B4-BE49-F238E27FC236}">
                <a16:creationId xmlns:a16="http://schemas.microsoft.com/office/drawing/2014/main" id="{FB603130-A0A5-CB44-AAC9-01FFC11CAE8C}"/>
              </a:ext>
            </a:extLst>
          </p:cNvPr>
          <p:cNvPicPr>
            <a:picLocks noChangeAspect="1"/>
          </p:cNvPicPr>
          <p:nvPr/>
        </p:nvPicPr>
        <p:blipFill rotWithShape="1">
          <a:blip r:embed="rId3"/>
          <a:srcRect l="2155" t="11461" r="9473" b="15907"/>
          <a:stretch/>
        </p:blipFill>
        <p:spPr>
          <a:xfrm>
            <a:off x="2270308" y="5370575"/>
            <a:ext cx="7620001" cy="1487425"/>
          </a:xfrm>
          <a:prstGeom prst="rect">
            <a:avLst/>
          </a:prstGeom>
        </p:spPr>
      </p:pic>
    </p:spTree>
    <p:extLst>
      <p:ext uri="{BB962C8B-B14F-4D97-AF65-F5344CB8AC3E}">
        <p14:creationId xmlns:p14="http://schemas.microsoft.com/office/powerpoint/2010/main" val="88478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9655-BDDC-924C-BF35-D7297C299B18}"/>
              </a:ext>
            </a:extLst>
          </p:cNvPr>
          <p:cNvSpPr>
            <a:spLocks noGrp="1"/>
          </p:cNvSpPr>
          <p:nvPr>
            <p:ph type="title"/>
          </p:nvPr>
        </p:nvSpPr>
        <p:spPr/>
        <p:txBody>
          <a:bodyPr/>
          <a:lstStyle/>
          <a:p>
            <a:r>
              <a:rPr lang="en-US" dirty="0"/>
              <a:t>Google App Engine</a:t>
            </a:r>
          </a:p>
        </p:txBody>
      </p:sp>
      <p:sp>
        <p:nvSpPr>
          <p:cNvPr id="3" name="Content Placeholder 2">
            <a:extLst>
              <a:ext uri="{FF2B5EF4-FFF2-40B4-BE49-F238E27FC236}">
                <a16:creationId xmlns:a16="http://schemas.microsoft.com/office/drawing/2014/main" id="{4724D020-C188-7440-B869-783A1CE6B7DF}"/>
              </a:ext>
            </a:extLst>
          </p:cNvPr>
          <p:cNvSpPr>
            <a:spLocks noGrp="1"/>
          </p:cNvSpPr>
          <p:nvPr>
            <p:ph idx="1"/>
          </p:nvPr>
        </p:nvSpPr>
        <p:spPr/>
        <p:txBody>
          <a:bodyPr/>
          <a:lstStyle/>
          <a:p>
            <a:r>
              <a:rPr lang="en-US" sz="2400" dirty="0"/>
              <a:t>GAE application comprises of one or more services</a:t>
            </a:r>
          </a:p>
          <a:p>
            <a:r>
              <a:rPr lang="en-US" sz="2400" dirty="0"/>
              <a:t>Services can be in different languages/configured differently</a:t>
            </a:r>
          </a:p>
          <a:p>
            <a:r>
              <a:rPr lang="en-US" sz="2400" dirty="0"/>
              <a:t>Service can have multiple deployed versions</a:t>
            </a:r>
          </a:p>
          <a:p>
            <a:r>
              <a:rPr lang="en-US" sz="2400" dirty="0"/>
              <a:t>Versions have multiple instances that handle requests</a:t>
            </a:r>
          </a:p>
          <a:p>
            <a:endParaRPr lang="en-US" dirty="0"/>
          </a:p>
        </p:txBody>
      </p:sp>
      <p:pic>
        <p:nvPicPr>
          <p:cNvPr id="5" name="Picture 4">
            <a:extLst>
              <a:ext uri="{FF2B5EF4-FFF2-40B4-BE49-F238E27FC236}">
                <a16:creationId xmlns:a16="http://schemas.microsoft.com/office/drawing/2014/main" id="{4C5CFD2C-1A1B-9E43-B19F-9F7F85949556}"/>
              </a:ext>
            </a:extLst>
          </p:cNvPr>
          <p:cNvPicPr>
            <a:picLocks noChangeAspect="1"/>
          </p:cNvPicPr>
          <p:nvPr/>
        </p:nvPicPr>
        <p:blipFill>
          <a:blip r:embed="rId2"/>
          <a:stretch>
            <a:fillRect/>
          </a:stretch>
        </p:blipFill>
        <p:spPr>
          <a:xfrm>
            <a:off x="2575108" y="3596315"/>
            <a:ext cx="7010400" cy="2838450"/>
          </a:xfrm>
          <a:prstGeom prst="rect">
            <a:avLst/>
          </a:prstGeom>
        </p:spPr>
      </p:pic>
    </p:spTree>
    <p:extLst>
      <p:ext uri="{BB962C8B-B14F-4D97-AF65-F5344CB8AC3E}">
        <p14:creationId xmlns:p14="http://schemas.microsoft.com/office/powerpoint/2010/main" val="293662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53340</TotalTime>
  <Words>2395</Words>
  <Application>Microsoft Macintosh PowerPoint</Application>
  <PresentationFormat>Widescreen</PresentationFormat>
  <Paragraphs>341</Paragraphs>
  <Slides>32</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Courier New</vt:lpstr>
      <vt:lpstr>Helvetica</vt:lpstr>
      <vt:lpstr>Office Theme</vt:lpstr>
      <vt:lpstr>Custom Design</vt:lpstr>
      <vt:lpstr>Northeastern University - Seattle </vt:lpstr>
      <vt:lpstr>Week 7 – Serverless Computing</vt:lpstr>
      <vt:lpstr>Why Serverless Computing?</vt:lpstr>
      <vt:lpstr>Why Serverless Computing?</vt:lpstr>
      <vt:lpstr>Why Serverless Computing?</vt:lpstr>
      <vt:lpstr>Why Serverless Computing?</vt:lpstr>
      <vt:lpstr>Why Serverless Computing?</vt:lpstr>
      <vt:lpstr>Why Serverless Computing?</vt:lpstr>
      <vt:lpstr>Google App Engine</vt:lpstr>
      <vt:lpstr>Google App Engine</vt:lpstr>
      <vt:lpstr>Google App Engine</vt:lpstr>
      <vt:lpstr>Google App Engine</vt:lpstr>
      <vt:lpstr>AWS Lambda</vt:lpstr>
      <vt:lpstr>AWS Lambda</vt:lpstr>
      <vt:lpstr>AWS Lambda</vt:lpstr>
      <vt:lpstr>AWS Lambda</vt:lpstr>
      <vt:lpstr>AWS Lambda</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997</cp:revision>
  <dcterms:created xsi:type="dcterms:W3CDTF">2022-01-16T21:49:22Z</dcterms:created>
  <dcterms:modified xsi:type="dcterms:W3CDTF">2023-02-25T02:06:58Z</dcterms:modified>
</cp:coreProperties>
</file>