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 id="2147483699" r:id="rId2"/>
  </p:sldMasterIdLst>
  <p:notesMasterIdLst>
    <p:notesMasterId r:id="rId33"/>
  </p:notesMasterIdLst>
  <p:sldIdLst>
    <p:sldId id="372" r:id="rId3"/>
    <p:sldId id="376" r:id="rId4"/>
    <p:sldId id="534" r:id="rId5"/>
    <p:sldId id="536" r:id="rId6"/>
    <p:sldId id="537" r:id="rId7"/>
    <p:sldId id="538" r:id="rId8"/>
    <p:sldId id="539" r:id="rId9"/>
    <p:sldId id="540" r:id="rId10"/>
    <p:sldId id="541" r:id="rId11"/>
    <p:sldId id="542" r:id="rId12"/>
    <p:sldId id="543" r:id="rId13"/>
    <p:sldId id="544" r:id="rId14"/>
    <p:sldId id="545" r:id="rId15"/>
    <p:sldId id="564" r:id="rId16"/>
    <p:sldId id="546" r:id="rId17"/>
    <p:sldId id="548" r:id="rId18"/>
    <p:sldId id="549" r:id="rId19"/>
    <p:sldId id="550" r:id="rId20"/>
    <p:sldId id="552" r:id="rId21"/>
    <p:sldId id="551" r:id="rId22"/>
    <p:sldId id="553" r:id="rId23"/>
    <p:sldId id="554" r:id="rId24"/>
    <p:sldId id="557" r:id="rId25"/>
    <p:sldId id="558" r:id="rId26"/>
    <p:sldId id="559" r:id="rId27"/>
    <p:sldId id="560" r:id="rId28"/>
    <p:sldId id="561" r:id="rId29"/>
    <p:sldId id="562" r:id="rId30"/>
    <p:sldId id="494" r:id="rId31"/>
    <p:sldId id="424"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 clrIdx="0">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39"/>
    <p:restoredTop sz="76673"/>
  </p:normalViewPr>
  <p:slideViewPr>
    <p:cSldViewPr snapToGrid="0" snapToObjects="1">
      <p:cViewPr varScale="1">
        <p:scale>
          <a:sx n="228" d="100"/>
          <a:sy n="228" d="100"/>
        </p:scale>
        <p:origin x="32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0E146E-3C5B-44AA-B8D4-ACA9BF1DB3B6}" type="doc">
      <dgm:prSet loTypeId="urn:microsoft.com/office/officeart/2005/8/layout/vList5" loCatId="list" qsTypeId="urn:microsoft.com/office/officeart/2005/8/quickstyle/simple1" qsCatId="simple" csTypeId="urn:microsoft.com/office/officeart/2005/8/colors/colorful2" csCatId="colorful"/>
      <dgm:spPr/>
      <dgm:t>
        <a:bodyPr/>
        <a:lstStyle/>
        <a:p>
          <a:endParaRPr lang="en-US"/>
        </a:p>
      </dgm:t>
    </dgm:pt>
    <dgm:pt modelId="{FDE0B8C6-392B-426A-B8E2-F46E6D6A6622}">
      <dgm:prSet/>
      <dgm:spPr/>
      <dgm:t>
        <a:bodyPr/>
        <a:lstStyle/>
        <a:p>
          <a:r>
            <a:rPr lang="fr-FR"/>
            <a:t>Typical pattern:</a:t>
          </a:r>
          <a:endParaRPr lang="en-US"/>
        </a:p>
      </dgm:t>
    </dgm:pt>
    <dgm:pt modelId="{7ACAF6CA-74B1-4979-A9AD-8BD1DD9A4C95}" type="parTrans" cxnId="{94B4F2ED-B424-41E1-9F2B-06A99047B44A}">
      <dgm:prSet/>
      <dgm:spPr/>
      <dgm:t>
        <a:bodyPr/>
        <a:lstStyle/>
        <a:p>
          <a:endParaRPr lang="en-US"/>
        </a:p>
      </dgm:t>
    </dgm:pt>
    <dgm:pt modelId="{441DCD84-8A3A-4CB7-B226-11592B0F48E1}" type="sibTrans" cxnId="{94B4F2ED-B424-41E1-9F2B-06A99047B44A}">
      <dgm:prSet/>
      <dgm:spPr/>
      <dgm:t>
        <a:bodyPr/>
        <a:lstStyle/>
        <a:p>
          <a:endParaRPr lang="en-US"/>
        </a:p>
      </dgm:t>
    </dgm:pt>
    <dgm:pt modelId="{6D2C0233-1234-4595-B3F0-0990125512A4}">
      <dgm:prSet/>
      <dgm:spPr/>
      <dgm:t>
        <a:bodyPr/>
        <a:lstStyle/>
        <a:p>
          <a:r>
            <a:rPr lang="fr-FR"/>
            <a:t>P50 – 200 milliseconds </a:t>
          </a:r>
          <a:endParaRPr lang="en-US"/>
        </a:p>
      </dgm:t>
    </dgm:pt>
    <dgm:pt modelId="{72186E5A-993A-4BE8-AC81-CEBB308AEA93}" type="parTrans" cxnId="{7755AB06-9204-401F-8151-CFBFB0FD1C71}">
      <dgm:prSet/>
      <dgm:spPr/>
      <dgm:t>
        <a:bodyPr/>
        <a:lstStyle/>
        <a:p>
          <a:endParaRPr lang="en-US"/>
        </a:p>
      </dgm:t>
    </dgm:pt>
    <dgm:pt modelId="{2733DD6D-8A05-4566-917B-D601130ABE5B}" type="sibTrans" cxnId="{7755AB06-9204-401F-8151-CFBFB0FD1C71}">
      <dgm:prSet/>
      <dgm:spPr/>
      <dgm:t>
        <a:bodyPr/>
        <a:lstStyle/>
        <a:p>
          <a:endParaRPr lang="en-US"/>
        </a:p>
      </dgm:t>
    </dgm:pt>
    <dgm:pt modelId="{ACB355FA-1F29-40FC-AF83-78E92EC4A7BF}">
      <dgm:prSet/>
      <dgm:spPr/>
      <dgm:t>
        <a:bodyPr/>
        <a:lstStyle/>
        <a:p>
          <a:r>
            <a:rPr lang="fr-FR"/>
            <a:t>P95 – 1200 milliseconds</a:t>
          </a:r>
          <a:endParaRPr lang="en-US"/>
        </a:p>
      </dgm:t>
    </dgm:pt>
    <dgm:pt modelId="{4C5377D6-ADD6-4D71-8852-D118C56EFB5D}" type="parTrans" cxnId="{5473A901-9C87-4466-850D-431F2BD02E28}">
      <dgm:prSet/>
      <dgm:spPr/>
      <dgm:t>
        <a:bodyPr/>
        <a:lstStyle/>
        <a:p>
          <a:endParaRPr lang="en-US"/>
        </a:p>
      </dgm:t>
    </dgm:pt>
    <dgm:pt modelId="{006933F9-3F84-4128-8F6C-3EEF387B8E1B}" type="sibTrans" cxnId="{5473A901-9C87-4466-850D-431F2BD02E28}">
      <dgm:prSet/>
      <dgm:spPr/>
      <dgm:t>
        <a:bodyPr/>
        <a:lstStyle/>
        <a:p>
          <a:endParaRPr lang="en-US"/>
        </a:p>
      </dgm:t>
    </dgm:pt>
    <dgm:pt modelId="{8BB534BF-CC30-4E0C-B3F2-E3A63629F97F}">
      <dgm:prSet/>
      <dgm:spPr/>
      <dgm:t>
        <a:bodyPr/>
        <a:lstStyle/>
        <a:p>
          <a:r>
            <a:rPr lang="fr-FR"/>
            <a:t>P99 – 3000 milliseconds</a:t>
          </a:r>
          <a:endParaRPr lang="en-US"/>
        </a:p>
      </dgm:t>
    </dgm:pt>
    <dgm:pt modelId="{D98CCD82-25FD-456B-A631-53C18E5C83A5}" type="parTrans" cxnId="{D02D5366-A529-44BD-B561-B2BECB98C35A}">
      <dgm:prSet/>
      <dgm:spPr/>
      <dgm:t>
        <a:bodyPr/>
        <a:lstStyle/>
        <a:p>
          <a:endParaRPr lang="en-US"/>
        </a:p>
      </dgm:t>
    </dgm:pt>
    <dgm:pt modelId="{47828AB8-3204-4804-8559-57B8C9EF5E1D}" type="sibTrans" cxnId="{D02D5366-A529-44BD-B561-B2BECB98C35A}">
      <dgm:prSet/>
      <dgm:spPr/>
      <dgm:t>
        <a:bodyPr/>
        <a:lstStyle/>
        <a:p>
          <a:endParaRPr lang="en-US"/>
        </a:p>
      </dgm:t>
    </dgm:pt>
    <dgm:pt modelId="{78A236C0-4BD3-4A8E-96A1-D04293972633}">
      <dgm:prSet/>
      <dgm:spPr/>
      <dgm:t>
        <a:bodyPr/>
        <a:lstStyle/>
        <a:p>
          <a:r>
            <a:rPr lang="en-US"/>
            <a:t>Solution - fast fail. </a:t>
          </a:r>
        </a:p>
      </dgm:t>
    </dgm:pt>
    <dgm:pt modelId="{39AF76CA-E661-4FD1-BFC1-E7526F012FB9}" type="parTrans" cxnId="{8BA4F51D-70EE-406E-9C76-58EBE93DD638}">
      <dgm:prSet/>
      <dgm:spPr/>
      <dgm:t>
        <a:bodyPr/>
        <a:lstStyle/>
        <a:p>
          <a:endParaRPr lang="en-US"/>
        </a:p>
      </dgm:t>
    </dgm:pt>
    <dgm:pt modelId="{85746963-48BD-4646-816E-D9C9736BB98A}" type="sibTrans" cxnId="{8BA4F51D-70EE-406E-9C76-58EBE93DD638}">
      <dgm:prSet/>
      <dgm:spPr/>
      <dgm:t>
        <a:bodyPr/>
        <a:lstStyle/>
        <a:p>
          <a:endParaRPr lang="en-US"/>
        </a:p>
      </dgm:t>
    </dgm:pt>
    <dgm:pt modelId="{87DFE368-ED9D-4668-8412-AA63EC6F9C17}">
      <dgm:prSet/>
      <dgm:spPr/>
      <dgm:t>
        <a:bodyPr/>
        <a:lstStyle/>
        <a:p>
          <a:r>
            <a:rPr lang="en-US"/>
            <a:t>When a request takes longer than e.g. p95 (?), client returns an error to its caller. </a:t>
          </a:r>
        </a:p>
      </dgm:t>
    </dgm:pt>
    <dgm:pt modelId="{F0498A80-33D5-4A06-B877-A67A401F70C5}" type="parTrans" cxnId="{36D07CBF-84B7-44A4-A125-B344FCBAE612}">
      <dgm:prSet/>
      <dgm:spPr/>
      <dgm:t>
        <a:bodyPr/>
        <a:lstStyle/>
        <a:p>
          <a:endParaRPr lang="en-US"/>
        </a:p>
      </dgm:t>
    </dgm:pt>
    <dgm:pt modelId="{CC095E05-4FA8-4A8F-845D-99AC5ABB441E}" type="sibTrans" cxnId="{36D07CBF-84B7-44A4-A125-B344FCBAE612}">
      <dgm:prSet/>
      <dgm:spPr/>
      <dgm:t>
        <a:bodyPr/>
        <a:lstStyle/>
        <a:p>
          <a:endParaRPr lang="en-US"/>
        </a:p>
      </dgm:t>
    </dgm:pt>
    <dgm:pt modelId="{1BB9C894-2C98-47FF-9CF6-091983235AE9}">
      <dgm:prSet/>
      <dgm:spPr/>
      <dgm:t>
        <a:bodyPr/>
        <a:lstStyle/>
        <a:p>
          <a:r>
            <a:rPr lang="en-US"/>
            <a:t>Enable throttling on a server. If load exceeds threshold, immediately fail the request with an HTTP 503 error. </a:t>
          </a:r>
        </a:p>
      </dgm:t>
    </dgm:pt>
    <dgm:pt modelId="{0B4B1F44-C7AA-42AB-9414-2E46CC841CFD}" type="parTrans" cxnId="{3C66CAB5-9FF8-4F83-9A08-C1ED86506115}">
      <dgm:prSet/>
      <dgm:spPr/>
      <dgm:t>
        <a:bodyPr/>
        <a:lstStyle/>
        <a:p>
          <a:endParaRPr lang="en-US"/>
        </a:p>
      </dgm:t>
    </dgm:pt>
    <dgm:pt modelId="{A82362BD-1FDC-4779-A9EC-BC5C916819B9}" type="sibTrans" cxnId="{3C66CAB5-9FF8-4F83-9A08-C1ED86506115}">
      <dgm:prSet/>
      <dgm:spPr/>
      <dgm:t>
        <a:bodyPr/>
        <a:lstStyle/>
        <a:p>
          <a:endParaRPr lang="en-US"/>
        </a:p>
      </dgm:t>
    </dgm:pt>
    <dgm:pt modelId="{D44C554A-B2C3-40BB-9094-D460D99C1405}" type="pres">
      <dgm:prSet presAssocID="{BD0E146E-3C5B-44AA-B8D4-ACA9BF1DB3B6}" presName="Name0" presStyleCnt="0">
        <dgm:presLayoutVars>
          <dgm:dir/>
          <dgm:animLvl val="lvl"/>
          <dgm:resizeHandles val="exact"/>
        </dgm:presLayoutVars>
      </dgm:prSet>
      <dgm:spPr/>
    </dgm:pt>
    <dgm:pt modelId="{F5F354B8-7C48-40A7-AF52-159C4BD8C97F}" type="pres">
      <dgm:prSet presAssocID="{FDE0B8C6-392B-426A-B8E2-F46E6D6A6622}" presName="linNode" presStyleCnt="0"/>
      <dgm:spPr/>
    </dgm:pt>
    <dgm:pt modelId="{67E0F8CE-218E-468C-84B6-F09DD8F8D720}" type="pres">
      <dgm:prSet presAssocID="{FDE0B8C6-392B-426A-B8E2-F46E6D6A6622}" presName="parentText" presStyleLbl="node1" presStyleIdx="0" presStyleCnt="2">
        <dgm:presLayoutVars>
          <dgm:chMax val="1"/>
          <dgm:bulletEnabled val="1"/>
        </dgm:presLayoutVars>
      </dgm:prSet>
      <dgm:spPr/>
    </dgm:pt>
    <dgm:pt modelId="{8BB6C0D3-19E5-49F4-9975-31A469F0F92C}" type="pres">
      <dgm:prSet presAssocID="{FDE0B8C6-392B-426A-B8E2-F46E6D6A6622}" presName="descendantText" presStyleLbl="alignAccFollowNode1" presStyleIdx="0" presStyleCnt="2">
        <dgm:presLayoutVars>
          <dgm:bulletEnabled val="1"/>
        </dgm:presLayoutVars>
      </dgm:prSet>
      <dgm:spPr/>
    </dgm:pt>
    <dgm:pt modelId="{F7FCA28D-84BF-421D-BE71-C711E2AD53E2}" type="pres">
      <dgm:prSet presAssocID="{441DCD84-8A3A-4CB7-B226-11592B0F48E1}" presName="sp" presStyleCnt="0"/>
      <dgm:spPr/>
    </dgm:pt>
    <dgm:pt modelId="{71990E74-1147-4548-8F76-5BD94C665458}" type="pres">
      <dgm:prSet presAssocID="{78A236C0-4BD3-4A8E-96A1-D04293972633}" presName="linNode" presStyleCnt="0"/>
      <dgm:spPr/>
    </dgm:pt>
    <dgm:pt modelId="{7E09983F-DD13-48D4-B0AD-64DB6124F67D}" type="pres">
      <dgm:prSet presAssocID="{78A236C0-4BD3-4A8E-96A1-D04293972633}" presName="parentText" presStyleLbl="node1" presStyleIdx="1" presStyleCnt="2">
        <dgm:presLayoutVars>
          <dgm:chMax val="1"/>
          <dgm:bulletEnabled val="1"/>
        </dgm:presLayoutVars>
      </dgm:prSet>
      <dgm:spPr/>
    </dgm:pt>
    <dgm:pt modelId="{5B050B60-0B13-4F22-A97E-79F777593383}" type="pres">
      <dgm:prSet presAssocID="{78A236C0-4BD3-4A8E-96A1-D04293972633}" presName="descendantText" presStyleLbl="alignAccFollowNode1" presStyleIdx="1" presStyleCnt="2">
        <dgm:presLayoutVars>
          <dgm:bulletEnabled val="1"/>
        </dgm:presLayoutVars>
      </dgm:prSet>
      <dgm:spPr/>
    </dgm:pt>
  </dgm:ptLst>
  <dgm:cxnLst>
    <dgm:cxn modelId="{5473A901-9C87-4466-850D-431F2BD02E28}" srcId="{FDE0B8C6-392B-426A-B8E2-F46E6D6A6622}" destId="{ACB355FA-1F29-40FC-AF83-78E92EC4A7BF}" srcOrd="1" destOrd="0" parTransId="{4C5377D6-ADD6-4D71-8852-D118C56EFB5D}" sibTransId="{006933F9-3F84-4128-8F6C-3EEF387B8E1B}"/>
    <dgm:cxn modelId="{7755AB06-9204-401F-8151-CFBFB0FD1C71}" srcId="{FDE0B8C6-392B-426A-B8E2-F46E6D6A6622}" destId="{6D2C0233-1234-4595-B3F0-0990125512A4}" srcOrd="0" destOrd="0" parTransId="{72186E5A-993A-4BE8-AC81-CEBB308AEA93}" sibTransId="{2733DD6D-8A05-4566-917B-D601130ABE5B}"/>
    <dgm:cxn modelId="{8BA4F51D-70EE-406E-9C76-58EBE93DD638}" srcId="{BD0E146E-3C5B-44AA-B8D4-ACA9BF1DB3B6}" destId="{78A236C0-4BD3-4A8E-96A1-D04293972633}" srcOrd="1" destOrd="0" parTransId="{39AF76CA-E661-4FD1-BFC1-E7526F012FB9}" sibTransId="{85746963-48BD-4646-816E-D9C9736BB98A}"/>
    <dgm:cxn modelId="{49DB9E1F-44B0-48EA-B094-87D40E980ED3}" type="presOf" srcId="{ACB355FA-1F29-40FC-AF83-78E92EC4A7BF}" destId="{8BB6C0D3-19E5-49F4-9975-31A469F0F92C}" srcOrd="0" destOrd="1" presId="urn:microsoft.com/office/officeart/2005/8/layout/vList5"/>
    <dgm:cxn modelId="{B4597161-AFD4-4DB0-BAEA-DCB8E64B8317}" type="presOf" srcId="{87DFE368-ED9D-4668-8412-AA63EC6F9C17}" destId="{5B050B60-0B13-4F22-A97E-79F777593383}" srcOrd="0" destOrd="0" presId="urn:microsoft.com/office/officeart/2005/8/layout/vList5"/>
    <dgm:cxn modelId="{D02D5366-A529-44BD-B561-B2BECB98C35A}" srcId="{FDE0B8C6-392B-426A-B8E2-F46E6D6A6622}" destId="{8BB534BF-CC30-4E0C-B3F2-E3A63629F97F}" srcOrd="2" destOrd="0" parTransId="{D98CCD82-25FD-456B-A631-53C18E5C83A5}" sibTransId="{47828AB8-3204-4804-8559-57B8C9EF5E1D}"/>
    <dgm:cxn modelId="{0B8F9C69-6703-4DA6-B74B-8CA395E45C04}" type="presOf" srcId="{FDE0B8C6-392B-426A-B8E2-F46E6D6A6622}" destId="{67E0F8CE-218E-468C-84B6-F09DD8F8D720}" srcOrd="0" destOrd="0" presId="urn:microsoft.com/office/officeart/2005/8/layout/vList5"/>
    <dgm:cxn modelId="{FA423A95-BD7A-4494-825C-290A1D020F2F}" type="presOf" srcId="{1BB9C894-2C98-47FF-9CF6-091983235AE9}" destId="{5B050B60-0B13-4F22-A97E-79F777593383}" srcOrd="0" destOrd="1" presId="urn:microsoft.com/office/officeart/2005/8/layout/vList5"/>
    <dgm:cxn modelId="{3C66CAB5-9FF8-4F83-9A08-C1ED86506115}" srcId="{78A236C0-4BD3-4A8E-96A1-D04293972633}" destId="{1BB9C894-2C98-47FF-9CF6-091983235AE9}" srcOrd="1" destOrd="0" parTransId="{0B4B1F44-C7AA-42AB-9414-2E46CC841CFD}" sibTransId="{A82362BD-1FDC-4779-A9EC-BC5C916819B9}"/>
    <dgm:cxn modelId="{36D07CBF-84B7-44A4-A125-B344FCBAE612}" srcId="{78A236C0-4BD3-4A8E-96A1-D04293972633}" destId="{87DFE368-ED9D-4668-8412-AA63EC6F9C17}" srcOrd="0" destOrd="0" parTransId="{F0498A80-33D5-4A06-B877-A67A401F70C5}" sibTransId="{CC095E05-4FA8-4A8F-845D-99AC5ABB441E}"/>
    <dgm:cxn modelId="{B05C23C7-153D-4163-B000-8C7450A74210}" type="presOf" srcId="{BD0E146E-3C5B-44AA-B8D4-ACA9BF1DB3B6}" destId="{D44C554A-B2C3-40BB-9094-D460D99C1405}" srcOrd="0" destOrd="0" presId="urn:microsoft.com/office/officeart/2005/8/layout/vList5"/>
    <dgm:cxn modelId="{0C96A8D7-D8C4-4C20-A29A-A1B3475A0FE5}" type="presOf" srcId="{6D2C0233-1234-4595-B3F0-0990125512A4}" destId="{8BB6C0D3-19E5-49F4-9975-31A469F0F92C}" srcOrd="0" destOrd="0" presId="urn:microsoft.com/office/officeart/2005/8/layout/vList5"/>
    <dgm:cxn modelId="{0386D5D9-72A7-4520-8DA4-AAC83A047FD1}" type="presOf" srcId="{78A236C0-4BD3-4A8E-96A1-D04293972633}" destId="{7E09983F-DD13-48D4-B0AD-64DB6124F67D}" srcOrd="0" destOrd="0" presId="urn:microsoft.com/office/officeart/2005/8/layout/vList5"/>
    <dgm:cxn modelId="{B2482BE9-0C50-4FF4-86DE-46964BBD4A3B}" type="presOf" srcId="{8BB534BF-CC30-4E0C-B3F2-E3A63629F97F}" destId="{8BB6C0D3-19E5-49F4-9975-31A469F0F92C}" srcOrd="0" destOrd="2" presId="urn:microsoft.com/office/officeart/2005/8/layout/vList5"/>
    <dgm:cxn modelId="{94B4F2ED-B424-41E1-9F2B-06A99047B44A}" srcId="{BD0E146E-3C5B-44AA-B8D4-ACA9BF1DB3B6}" destId="{FDE0B8C6-392B-426A-B8E2-F46E6D6A6622}" srcOrd="0" destOrd="0" parTransId="{7ACAF6CA-74B1-4979-A9AD-8BD1DD9A4C95}" sibTransId="{441DCD84-8A3A-4CB7-B226-11592B0F48E1}"/>
    <dgm:cxn modelId="{9A9E1C5B-770D-4DEA-8922-5D5740A2EF63}" type="presParOf" srcId="{D44C554A-B2C3-40BB-9094-D460D99C1405}" destId="{F5F354B8-7C48-40A7-AF52-159C4BD8C97F}" srcOrd="0" destOrd="0" presId="urn:microsoft.com/office/officeart/2005/8/layout/vList5"/>
    <dgm:cxn modelId="{93BFA0BC-786D-415B-8D5B-9C8D90162651}" type="presParOf" srcId="{F5F354B8-7C48-40A7-AF52-159C4BD8C97F}" destId="{67E0F8CE-218E-468C-84B6-F09DD8F8D720}" srcOrd="0" destOrd="0" presId="urn:microsoft.com/office/officeart/2005/8/layout/vList5"/>
    <dgm:cxn modelId="{BDF4B168-1E94-47C6-AD44-6C6F16335CBB}" type="presParOf" srcId="{F5F354B8-7C48-40A7-AF52-159C4BD8C97F}" destId="{8BB6C0D3-19E5-49F4-9975-31A469F0F92C}" srcOrd="1" destOrd="0" presId="urn:microsoft.com/office/officeart/2005/8/layout/vList5"/>
    <dgm:cxn modelId="{FC9D3081-5E8F-414C-B91D-FF78378C8A1F}" type="presParOf" srcId="{D44C554A-B2C3-40BB-9094-D460D99C1405}" destId="{F7FCA28D-84BF-421D-BE71-C711E2AD53E2}" srcOrd="1" destOrd="0" presId="urn:microsoft.com/office/officeart/2005/8/layout/vList5"/>
    <dgm:cxn modelId="{B4547DE6-5405-4302-8521-2A18A751FE83}" type="presParOf" srcId="{D44C554A-B2C3-40BB-9094-D460D99C1405}" destId="{71990E74-1147-4548-8F76-5BD94C665458}" srcOrd="2" destOrd="0" presId="urn:microsoft.com/office/officeart/2005/8/layout/vList5"/>
    <dgm:cxn modelId="{AC7F72EC-F57B-4312-8283-6DA9D047FE10}" type="presParOf" srcId="{71990E74-1147-4548-8F76-5BD94C665458}" destId="{7E09983F-DD13-48D4-B0AD-64DB6124F67D}" srcOrd="0" destOrd="0" presId="urn:microsoft.com/office/officeart/2005/8/layout/vList5"/>
    <dgm:cxn modelId="{C0392283-CD62-4A72-ACEB-1BAAC2682457}" type="presParOf" srcId="{71990E74-1147-4548-8F76-5BD94C665458}" destId="{5B050B60-0B13-4F22-A97E-79F777593383}"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FDF1AC2-3163-48C1-8C2A-27A1A9EBDD47}"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lang="en-US"/>
        </a:p>
      </dgm:t>
    </dgm:pt>
    <dgm:pt modelId="{6B34B886-4125-4384-8E18-BFE7703A04DF}">
      <dgm:prSet/>
      <dgm:spPr/>
      <dgm:t>
        <a:bodyPr/>
        <a:lstStyle/>
        <a:p>
          <a:r>
            <a:rPr lang="en-US"/>
            <a:t>Server (eg Tomcat) has multiple services</a:t>
          </a:r>
        </a:p>
      </dgm:t>
    </dgm:pt>
    <dgm:pt modelId="{6142E565-B17B-4830-8EA1-29F2291DA827}" type="parTrans" cxnId="{D9A10473-B3B3-4FB9-AD9F-73DC2013955D}">
      <dgm:prSet/>
      <dgm:spPr/>
      <dgm:t>
        <a:bodyPr/>
        <a:lstStyle/>
        <a:p>
          <a:endParaRPr lang="en-US"/>
        </a:p>
      </dgm:t>
    </dgm:pt>
    <dgm:pt modelId="{050D4A68-1921-4109-A629-3517B1D01A55}" type="sibTrans" cxnId="{D9A10473-B3B3-4FB9-AD9F-73DC2013955D}">
      <dgm:prSet/>
      <dgm:spPr/>
      <dgm:t>
        <a:bodyPr/>
        <a:lstStyle/>
        <a:p>
          <a:endParaRPr lang="en-US"/>
        </a:p>
      </dgm:t>
    </dgm:pt>
    <dgm:pt modelId="{2B592226-3DF4-46DF-878D-A8CCE4C18739}">
      <dgm:prSet/>
      <dgm:spPr/>
      <dgm:t>
        <a:bodyPr/>
        <a:lstStyle/>
        <a:p>
          <a:r>
            <a:rPr lang="en-US"/>
            <a:t>If one is latent, it will consume all threads </a:t>
          </a:r>
        </a:p>
      </dgm:t>
    </dgm:pt>
    <dgm:pt modelId="{CB876719-9625-4C92-AE64-FC6CBB2329D1}" type="parTrans" cxnId="{4443206A-2BF9-4D7C-927A-11E77C949C14}">
      <dgm:prSet/>
      <dgm:spPr/>
      <dgm:t>
        <a:bodyPr/>
        <a:lstStyle/>
        <a:p>
          <a:endParaRPr lang="en-US"/>
        </a:p>
      </dgm:t>
    </dgm:pt>
    <dgm:pt modelId="{6B6F6E31-5F46-49EB-B7E0-9787CF3585AC}" type="sibTrans" cxnId="{4443206A-2BF9-4D7C-927A-11E77C949C14}">
      <dgm:prSet/>
      <dgm:spPr/>
      <dgm:t>
        <a:bodyPr/>
        <a:lstStyle/>
        <a:p>
          <a:endParaRPr lang="en-US"/>
        </a:p>
      </dgm:t>
    </dgm:pt>
    <dgm:pt modelId="{6147B604-F18C-4C8C-8AE7-F7E86AFBDF6E}">
      <dgm:prSet/>
      <dgm:spPr/>
      <dgm:t>
        <a:bodyPr/>
        <a:lstStyle/>
        <a:p>
          <a:r>
            <a:rPr lang="en-US"/>
            <a:t>All services affected by single delayed service</a:t>
          </a:r>
        </a:p>
      </dgm:t>
    </dgm:pt>
    <dgm:pt modelId="{46FAEAA2-8A37-4402-9879-0860A78E03D2}" type="parTrans" cxnId="{47842AAE-BEF8-4A4E-AC29-5181B18DA4E9}">
      <dgm:prSet/>
      <dgm:spPr/>
      <dgm:t>
        <a:bodyPr/>
        <a:lstStyle/>
        <a:p>
          <a:endParaRPr lang="en-US"/>
        </a:p>
      </dgm:t>
    </dgm:pt>
    <dgm:pt modelId="{55B5929A-518C-4609-84C6-50687E414899}" type="sibTrans" cxnId="{47842AAE-BEF8-4A4E-AC29-5181B18DA4E9}">
      <dgm:prSet/>
      <dgm:spPr/>
      <dgm:t>
        <a:bodyPr/>
        <a:lstStyle/>
        <a:p>
          <a:endParaRPr lang="en-US"/>
        </a:p>
      </dgm:t>
    </dgm:pt>
    <dgm:pt modelId="{DE9D299F-FFBE-40CC-9532-F60214AA6EAD}">
      <dgm:prSet/>
      <dgm:spPr/>
      <dgm:t>
        <a:bodyPr/>
        <a:lstStyle/>
        <a:p>
          <a:r>
            <a:rPr lang="en-US" dirty="0"/>
            <a:t>Client may issue requests to many services simultaneously</a:t>
          </a:r>
        </a:p>
      </dgm:t>
    </dgm:pt>
    <dgm:pt modelId="{BBBA999F-4B4C-4647-8896-65777CDE5BDF}" type="parTrans" cxnId="{7C04E8B9-B4E0-4596-B64F-EEC759962878}">
      <dgm:prSet/>
      <dgm:spPr/>
      <dgm:t>
        <a:bodyPr/>
        <a:lstStyle/>
        <a:p>
          <a:endParaRPr lang="en-US"/>
        </a:p>
      </dgm:t>
    </dgm:pt>
    <dgm:pt modelId="{F0A1DBF6-5126-4643-A2A2-9DABB6254D71}" type="sibTrans" cxnId="{7C04E8B9-B4E0-4596-B64F-EEC759962878}">
      <dgm:prSet/>
      <dgm:spPr/>
      <dgm:t>
        <a:bodyPr/>
        <a:lstStyle/>
        <a:p>
          <a:endParaRPr lang="en-US"/>
        </a:p>
      </dgm:t>
    </dgm:pt>
    <dgm:pt modelId="{22B665F3-9814-4875-91F2-F11F40969045}">
      <dgm:prSet/>
      <dgm:spPr/>
      <dgm:t>
        <a:bodyPr/>
        <a:lstStyle/>
        <a:p>
          <a:r>
            <a:rPr lang="en-US"/>
            <a:t>Latent dependencies block client threads</a:t>
          </a:r>
        </a:p>
      </dgm:t>
    </dgm:pt>
    <dgm:pt modelId="{FBD594AE-4F2F-475A-852F-60FD8F62D560}" type="parTrans" cxnId="{47F3A946-FA50-4B37-A7D3-61AF301C0FC9}">
      <dgm:prSet/>
      <dgm:spPr/>
      <dgm:t>
        <a:bodyPr/>
        <a:lstStyle/>
        <a:p>
          <a:endParaRPr lang="en-US"/>
        </a:p>
      </dgm:t>
    </dgm:pt>
    <dgm:pt modelId="{F2297181-9533-4373-BA4D-B0D3D44AFA6B}" type="sibTrans" cxnId="{47F3A946-FA50-4B37-A7D3-61AF301C0FC9}">
      <dgm:prSet/>
      <dgm:spPr/>
      <dgm:t>
        <a:bodyPr/>
        <a:lstStyle/>
        <a:p>
          <a:endParaRPr lang="en-US"/>
        </a:p>
      </dgm:t>
    </dgm:pt>
    <dgm:pt modelId="{D9865FFC-026A-4CE8-873B-D384A28321F1}">
      <dgm:prSet/>
      <dgm:spPr/>
      <dgm:t>
        <a:bodyPr/>
        <a:lstStyle/>
        <a:p>
          <a:r>
            <a:rPr lang="en-US"/>
            <a:t>Potential for client thread pool exhaustion for all service requests </a:t>
          </a:r>
        </a:p>
      </dgm:t>
    </dgm:pt>
    <dgm:pt modelId="{B74DCCEE-1AEB-40B9-8CF6-959644FCEF20}" type="parTrans" cxnId="{12F6604F-292E-4722-B5D7-01B984664903}">
      <dgm:prSet/>
      <dgm:spPr/>
      <dgm:t>
        <a:bodyPr/>
        <a:lstStyle/>
        <a:p>
          <a:endParaRPr lang="en-US"/>
        </a:p>
      </dgm:t>
    </dgm:pt>
    <dgm:pt modelId="{D503FCC6-ACDC-4EEE-9A39-7CC4B31E36EB}" type="sibTrans" cxnId="{12F6604F-292E-4722-B5D7-01B984664903}">
      <dgm:prSet/>
      <dgm:spPr/>
      <dgm:t>
        <a:bodyPr/>
        <a:lstStyle/>
        <a:p>
          <a:endParaRPr lang="en-US"/>
        </a:p>
      </dgm:t>
    </dgm:pt>
    <dgm:pt modelId="{97AF2DF2-2CAE-48D1-A156-1474A19038FA}" type="pres">
      <dgm:prSet presAssocID="{9FDF1AC2-3163-48C1-8C2A-27A1A9EBDD47}" presName="Name0" presStyleCnt="0">
        <dgm:presLayoutVars>
          <dgm:dir/>
          <dgm:animLvl val="lvl"/>
          <dgm:resizeHandles val="exact"/>
        </dgm:presLayoutVars>
      </dgm:prSet>
      <dgm:spPr/>
    </dgm:pt>
    <dgm:pt modelId="{AE967351-B0F6-4F38-A891-16FFBB83A21F}" type="pres">
      <dgm:prSet presAssocID="{6B34B886-4125-4384-8E18-BFE7703A04DF}" presName="linNode" presStyleCnt="0"/>
      <dgm:spPr/>
    </dgm:pt>
    <dgm:pt modelId="{BE72AD43-2219-414A-B5B5-486988C2A67A}" type="pres">
      <dgm:prSet presAssocID="{6B34B886-4125-4384-8E18-BFE7703A04DF}" presName="parentText" presStyleLbl="node1" presStyleIdx="0" presStyleCnt="2">
        <dgm:presLayoutVars>
          <dgm:chMax val="1"/>
          <dgm:bulletEnabled val="1"/>
        </dgm:presLayoutVars>
      </dgm:prSet>
      <dgm:spPr/>
    </dgm:pt>
    <dgm:pt modelId="{7A2BE31B-5BCB-4C24-8224-B35D55ED74F3}" type="pres">
      <dgm:prSet presAssocID="{6B34B886-4125-4384-8E18-BFE7703A04DF}" presName="descendantText" presStyleLbl="alignAccFollowNode1" presStyleIdx="0" presStyleCnt="2">
        <dgm:presLayoutVars>
          <dgm:bulletEnabled val="1"/>
        </dgm:presLayoutVars>
      </dgm:prSet>
      <dgm:spPr/>
    </dgm:pt>
    <dgm:pt modelId="{CBEF264A-537E-46E7-BABC-36357A4B8B20}" type="pres">
      <dgm:prSet presAssocID="{050D4A68-1921-4109-A629-3517B1D01A55}" presName="sp" presStyleCnt="0"/>
      <dgm:spPr/>
    </dgm:pt>
    <dgm:pt modelId="{4EBA0D48-5F98-46E7-A049-380B53201558}" type="pres">
      <dgm:prSet presAssocID="{DE9D299F-FFBE-40CC-9532-F60214AA6EAD}" presName="linNode" presStyleCnt="0"/>
      <dgm:spPr/>
    </dgm:pt>
    <dgm:pt modelId="{DA92AF43-63B7-406A-97B5-68913CDFEFA2}" type="pres">
      <dgm:prSet presAssocID="{DE9D299F-FFBE-40CC-9532-F60214AA6EAD}" presName="parentText" presStyleLbl="node1" presStyleIdx="1" presStyleCnt="2">
        <dgm:presLayoutVars>
          <dgm:chMax val="1"/>
          <dgm:bulletEnabled val="1"/>
        </dgm:presLayoutVars>
      </dgm:prSet>
      <dgm:spPr/>
    </dgm:pt>
    <dgm:pt modelId="{4F6BFC42-E892-4308-B240-41EA105743AB}" type="pres">
      <dgm:prSet presAssocID="{DE9D299F-FFBE-40CC-9532-F60214AA6EAD}" presName="descendantText" presStyleLbl="alignAccFollowNode1" presStyleIdx="1" presStyleCnt="2">
        <dgm:presLayoutVars>
          <dgm:bulletEnabled val="1"/>
        </dgm:presLayoutVars>
      </dgm:prSet>
      <dgm:spPr/>
    </dgm:pt>
  </dgm:ptLst>
  <dgm:cxnLst>
    <dgm:cxn modelId="{9BEF9A05-20ED-46DE-9C64-374AB27F9CC6}" type="presOf" srcId="{6147B604-F18C-4C8C-8AE7-F7E86AFBDF6E}" destId="{7A2BE31B-5BCB-4C24-8224-B35D55ED74F3}" srcOrd="0" destOrd="1" presId="urn:microsoft.com/office/officeart/2005/8/layout/vList5"/>
    <dgm:cxn modelId="{99CE5C14-EEE7-4696-9DF2-432388F9ECE9}" type="presOf" srcId="{6B34B886-4125-4384-8E18-BFE7703A04DF}" destId="{BE72AD43-2219-414A-B5B5-486988C2A67A}" srcOrd="0" destOrd="0" presId="urn:microsoft.com/office/officeart/2005/8/layout/vList5"/>
    <dgm:cxn modelId="{07875A18-BB31-4179-AFD9-0B99D1F4B8A2}" type="presOf" srcId="{22B665F3-9814-4875-91F2-F11F40969045}" destId="{4F6BFC42-E892-4308-B240-41EA105743AB}" srcOrd="0" destOrd="0" presId="urn:microsoft.com/office/officeart/2005/8/layout/vList5"/>
    <dgm:cxn modelId="{47F3A946-FA50-4B37-A7D3-61AF301C0FC9}" srcId="{DE9D299F-FFBE-40CC-9532-F60214AA6EAD}" destId="{22B665F3-9814-4875-91F2-F11F40969045}" srcOrd="0" destOrd="0" parTransId="{FBD594AE-4F2F-475A-852F-60FD8F62D560}" sibTransId="{F2297181-9533-4373-BA4D-B0D3D44AFA6B}"/>
    <dgm:cxn modelId="{12F6604F-292E-4722-B5D7-01B984664903}" srcId="{DE9D299F-FFBE-40CC-9532-F60214AA6EAD}" destId="{D9865FFC-026A-4CE8-873B-D384A28321F1}" srcOrd="1" destOrd="0" parTransId="{B74DCCEE-1AEB-40B9-8CF6-959644FCEF20}" sibTransId="{D503FCC6-ACDC-4EEE-9A39-7CC4B31E36EB}"/>
    <dgm:cxn modelId="{4443206A-2BF9-4D7C-927A-11E77C949C14}" srcId="{6B34B886-4125-4384-8E18-BFE7703A04DF}" destId="{2B592226-3DF4-46DF-878D-A8CCE4C18739}" srcOrd="0" destOrd="0" parTransId="{CB876719-9625-4C92-AE64-FC6CBB2329D1}" sibTransId="{6B6F6E31-5F46-49EB-B7E0-9787CF3585AC}"/>
    <dgm:cxn modelId="{B946696D-E16E-4A05-84EA-707391F5BA26}" type="presOf" srcId="{D9865FFC-026A-4CE8-873B-D384A28321F1}" destId="{4F6BFC42-E892-4308-B240-41EA105743AB}" srcOrd="0" destOrd="1" presId="urn:microsoft.com/office/officeart/2005/8/layout/vList5"/>
    <dgm:cxn modelId="{D9A10473-B3B3-4FB9-AD9F-73DC2013955D}" srcId="{9FDF1AC2-3163-48C1-8C2A-27A1A9EBDD47}" destId="{6B34B886-4125-4384-8E18-BFE7703A04DF}" srcOrd="0" destOrd="0" parTransId="{6142E565-B17B-4830-8EA1-29F2291DA827}" sibTransId="{050D4A68-1921-4109-A629-3517B1D01A55}"/>
    <dgm:cxn modelId="{60007779-0FF0-482B-AAD1-9BA659785A9B}" type="presOf" srcId="{9FDF1AC2-3163-48C1-8C2A-27A1A9EBDD47}" destId="{97AF2DF2-2CAE-48D1-A156-1474A19038FA}" srcOrd="0" destOrd="0" presId="urn:microsoft.com/office/officeart/2005/8/layout/vList5"/>
    <dgm:cxn modelId="{AE9A1E80-3517-4ED7-A492-E61E38912C88}" type="presOf" srcId="{DE9D299F-FFBE-40CC-9532-F60214AA6EAD}" destId="{DA92AF43-63B7-406A-97B5-68913CDFEFA2}" srcOrd="0" destOrd="0" presId="urn:microsoft.com/office/officeart/2005/8/layout/vList5"/>
    <dgm:cxn modelId="{47842AAE-BEF8-4A4E-AC29-5181B18DA4E9}" srcId="{6B34B886-4125-4384-8E18-BFE7703A04DF}" destId="{6147B604-F18C-4C8C-8AE7-F7E86AFBDF6E}" srcOrd="1" destOrd="0" parTransId="{46FAEAA2-8A37-4402-9879-0860A78E03D2}" sibTransId="{55B5929A-518C-4609-84C6-50687E414899}"/>
    <dgm:cxn modelId="{B3E1ABB3-DD8E-42E5-955B-26A94D1372EA}" type="presOf" srcId="{2B592226-3DF4-46DF-878D-A8CCE4C18739}" destId="{7A2BE31B-5BCB-4C24-8224-B35D55ED74F3}" srcOrd="0" destOrd="0" presId="urn:microsoft.com/office/officeart/2005/8/layout/vList5"/>
    <dgm:cxn modelId="{7C04E8B9-B4E0-4596-B64F-EEC759962878}" srcId="{9FDF1AC2-3163-48C1-8C2A-27A1A9EBDD47}" destId="{DE9D299F-FFBE-40CC-9532-F60214AA6EAD}" srcOrd="1" destOrd="0" parTransId="{BBBA999F-4B4C-4647-8896-65777CDE5BDF}" sibTransId="{F0A1DBF6-5126-4643-A2A2-9DABB6254D71}"/>
    <dgm:cxn modelId="{31165B10-7793-4631-8806-954887A526DD}" type="presParOf" srcId="{97AF2DF2-2CAE-48D1-A156-1474A19038FA}" destId="{AE967351-B0F6-4F38-A891-16FFBB83A21F}" srcOrd="0" destOrd="0" presId="urn:microsoft.com/office/officeart/2005/8/layout/vList5"/>
    <dgm:cxn modelId="{69B45800-AC05-4369-87DC-0A6EF116881E}" type="presParOf" srcId="{AE967351-B0F6-4F38-A891-16FFBB83A21F}" destId="{BE72AD43-2219-414A-B5B5-486988C2A67A}" srcOrd="0" destOrd="0" presId="urn:microsoft.com/office/officeart/2005/8/layout/vList5"/>
    <dgm:cxn modelId="{A8BC0B08-8997-4AB4-A624-577CFDB0A43B}" type="presParOf" srcId="{AE967351-B0F6-4F38-A891-16FFBB83A21F}" destId="{7A2BE31B-5BCB-4C24-8224-B35D55ED74F3}" srcOrd="1" destOrd="0" presId="urn:microsoft.com/office/officeart/2005/8/layout/vList5"/>
    <dgm:cxn modelId="{B98CB0A9-34E9-4BD0-9B56-DBCEAB1073EE}" type="presParOf" srcId="{97AF2DF2-2CAE-48D1-A156-1474A19038FA}" destId="{CBEF264A-537E-46E7-BABC-36357A4B8B20}" srcOrd="1" destOrd="0" presId="urn:microsoft.com/office/officeart/2005/8/layout/vList5"/>
    <dgm:cxn modelId="{B437D6F7-0AF2-4A9E-A2F9-82BADD69947E}" type="presParOf" srcId="{97AF2DF2-2CAE-48D1-A156-1474A19038FA}" destId="{4EBA0D48-5F98-46E7-A049-380B53201558}" srcOrd="2" destOrd="0" presId="urn:microsoft.com/office/officeart/2005/8/layout/vList5"/>
    <dgm:cxn modelId="{8AF59440-FF6B-47E7-997D-7182B26764BB}" type="presParOf" srcId="{4EBA0D48-5F98-46E7-A049-380B53201558}" destId="{DA92AF43-63B7-406A-97B5-68913CDFEFA2}" srcOrd="0" destOrd="0" presId="urn:microsoft.com/office/officeart/2005/8/layout/vList5"/>
    <dgm:cxn modelId="{3C9079AE-DAE3-473F-A70C-F7B7E2F14BEE}" type="presParOf" srcId="{4EBA0D48-5F98-46E7-A049-380B53201558}" destId="{4F6BFC42-E892-4308-B240-41EA105743AB}"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B6C0D3-19E5-49F4-9975-31A469F0F92C}">
      <dsp:nvSpPr>
        <dsp:cNvPr id="0" name=""/>
        <dsp:cNvSpPr/>
      </dsp:nvSpPr>
      <dsp:spPr>
        <a:xfrm rot="5400000">
          <a:off x="3914230" y="-1173682"/>
          <a:ext cx="1714767" cy="4490931"/>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fr-FR" sz="1800" kern="1200"/>
            <a:t>P50 – 200 milliseconds </a:t>
          </a:r>
          <a:endParaRPr lang="en-US" sz="1800" kern="1200"/>
        </a:p>
        <a:p>
          <a:pPr marL="171450" lvl="1" indent="-171450" algn="l" defTabSz="800100">
            <a:lnSpc>
              <a:spcPct val="90000"/>
            </a:lnSpc>
            <a:spcBef>
              <a:spcPct val="0"/>
            </a:spcBef>
            <a:spcAft>
              <a:spcPct val="15000"/>
            </a:spcAft>
            <a:buChar char="•"/>
          </a:pPr>
          <a:r>
            <a:rPr lang="fr-FR" sz="1800" kern="1200"/>
            <a:t>P95 – 1200 milliseconds</a:t>
          </a:r>
          <a:endParaRPr lang="en-US" sz="1800" kern="1200"/>
        </a:p>
        <a:p>
          <a:pPr marL="171450" lvl="1" indent="-171450" algn="l" defTabSz="800100">
            <a:lnSpc>
              <a:spcPct val="90000"/>
            </a:lnSpc>
            <a:spcBef>
              <a:spcPct val="0"/>
            </a:spcBef>
            <a:spcAft>
              <a:spcPct val="15000"/>
            </a:spcAft>
            <a:buChar char="•"/>
          </a:pPr>
          <a:r>
            <a:rPr lang="fr-FR" sz="1800" kern="1200"/>
            <a:t>P99 – 3000 milliseconds</a:t>
          </a:r>
          <a:endParaRPr lang="en-US" sz="1800" kern="1200"/>
        </a:p>
      </dsp:txBody>
      <dsp:txXfrm rot="-5400000">
        <a:off x="2526148" y="298108"/>
        <a:ext cx="4407223" cy="1547351"/>
      </dsp:txXfrm>
    </dsp:sp>
    <dsp:sp modelId="{67E0F8CE-218E-468C-84B6-F09DD8F8D720}">
      <dsp:nvSpPr>
        <dsp:cNvPr id="0" name=""/>
        <dsp:cNvSpPr/>
      </dsp:nvSpPr>
      <dsp:spPr>
        <a:xfrm>
          <a:off x="0" y="53"/>
          <a:ext cx="2526148" cy="214345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80010" rIns="160020" bIns="80010" numCol="1" spcCol="1270" anchor="ctr" anchorCtr="0">
          <a:noAutofit/>
        </a:bodyPr>
        <a:lstStyle/>
        <a:p>
          <a:pPr marL="0" lvl="0" indent="0" algn="ctr" defTabSz="1866900">
            <a:lnSpc>
              <a:spcPct val="90000"/>
            </a:lnSpc>
            <a:spcBef>
              <a:spcPct val="0"/>
            </a:spcBef>
            <a:spcAft>
              <a:spcPct val="35000"/>
            </a:spcAft>
            <a:buNone/>
          </a:pPr>
          <a:r>
            <a:rPr lang="fr-FR" sz="4200" kern="1200"/>
            <a:t>Typical pattern:</a:t>
          </a:r>
          <a:endParaRPr lang="en-US" sz="4200" kern="1200"/>
        </a:p>
      </dsp:txBody>
      <dsp:txXfrm>
        <a:off x="104635" y="104688"/>
        <a:ext cx="2316878" cy="1934189"/>
      </dsp:txXfrm>
    </dsp:sp>
    <dsp:sp modelId="{5B050B60-0B13-4F22-A97E-79F777593383}">
      <dsp:nvSpPr>
        <dsp:cNvPr id="0" name=""/>
        <dsp:cNvSpPr/>
      </dsp:nvSpPr>
      <dsp:spPr>
        <a:xfrm rot="5400000">
          <a:off x="3914230" y="1076950"/>
          <a:ext cx="1714767" cy="4490931"/>
        </a:xfrm>
        <a:prstGeom prst="round2Same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sz="1800" kern="1200"/>
            <a:t>When a request takes longer than e.g. p95 (?), client returns an error to its caller. </a:t>
          </a:r>
        </a:p>
        <a:p>
          <a:pPr marL="171450" lvl="1" indent="-171450" algn="l" defTabSz="800100">
            <a:lnSpc>
              <a:spcPct val="90000"/>
            </a:lnSpc>
            <a:spcBef>
              <a:spcPct val="0"/>
            </a:spcBef>
            <a:spcAft>
              <a:spcPct val="15000"/>
            </a:spcAft>
            <a:buChar char="•"/>
          </a:pPr>
          <a:r>
            <a:rPr lang="en-US" sz="1800" kern="1200"/>
            <a:t>Enable throttling on a server. If load exceeds threshold, immediately fail the request with an HTTP 503 error. </a:t>
          </a:r>
        </a:p>
      </dsp:txBody>
      <dsp:txXfrm rot="-5400000">
        <a:off x="2526148" y="2548740"/>
        <a:ext cx="4407223" cy="1547351"/>
      </dsp:txXfrm>
    </dsp:sp>
    <dsp:sp modelId="{7E09983F-DD13-48D4-B0AD-64DB6124F67D}">
      <dsp:nvSpPr>
        <dsp:cNvPr id="0" name=""/>
        <dsp:cNvSpPr/>
      </dsp:nvSpPr>
      <dsp:spPr>
        <a:xfrm>
          <a:off x="0" y="2250686"/>
          <a:ext cx="2526148" cy="2143459"/>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80010" rIns="160020" bIns="80010" numCol="1" spcCol="1270" anchor="ctr" anchorCtr="0">
          <a:noAutofit/>
        </a:bodyPr>
        <a:lstStyle/>
        <a:p>
          <a:pPr marL="0" lvl="0" indent="0" algn="ctr" defTabSz="1866900">
            <a:lnSpc>
              <a:spcPct val="90000"/>
            </a:lnSpc>
            <a:spcBef>
              <a:spcPct val="0"/>
            </a:spcBef>
            <a:spcAft>
              <a:spcPct val="35000"/>
            </a:spcAft>
            <a:buNone/>
          </a:pPr>
          <a:r>
            <a:rPr lang="en-US" sz="4200" kern="1200"/>
            <a:t>Solution - fast fail. </a:t>
          </a:r>
        </a:p>
      </dsp:txBody>
      <dsp:txXfrm>
        <a:off x="104635" y="2355321"/>
        <a:ext cx="2316878" cy="19341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2BE31B-5BCB-4C24-8224-B35D55ED74F3}">
      <dsp:nvSpPr>
        <dsp:cNvPr id="0" name=""/>
        <dsp:cNvSpPr/>
      </dsp:nvSpPr>
      <dsp:spPr>
        <a:xfrm rot="5400000">
          <a:off x="6983396" y="-2545080"/>
          <a:ext cx="1901856" cy="7467600"/>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1920" tIns="60960" rIns="121920" bIns="60960" numCol="1" spcCol="1270" anchor="ctr" anchorCtr="0">
          <a:noAutofit/>
        </a:bodyPr>
        <a:lstStyle/>
        <a:p>
          <a:pPr marL="285750" lvl="1" indent="-285750" algn="l" defTabSz="1422400">
            <a:lnSpc>
              <a:spcPct val="90000"/>
            </a:lnSpc>
            <a:spcBef>
              <a:spcPct val="0"/>
            </a:spcBef>
            <a:spcAft>
              <a:spcPct val="15000"/>
            </a:spcAft>
            <a:buChar char="•"/>
          </a:pPr>
          <a:r>
            <a:rPr lang="en-US" sz="3200" kern="1200"/>
            <a:t>If one is latent, it will consume all threads </a:t>
          </a:r>
        </a:p>
        <a:p>
          <a:pPr marL="285750" lvl="1" indent="-285750" algn="l" defTabSz="1422400">
            <a:lnSpc>
              <a:spcPct val="90000"/>
            </a:lnSpc>
            <a:spcBef>
              <a:spcPct val="0"/>
            </a:spcBef>
            <a:spcAft>
              <a:spcPct val="15000"/>
            </a:spcAft>
            <a:buChar char="•"/>
          </a:pPr>
          <a:r>
            <a:rPr lang="en-US" sz="3200" kern="1200"/>
            <a:t>All services affected by single delayed service</a:t>
          </a:r>
        </a:p>
      </dsp:txBody>
      <dsp:txXfrm rot="-5400000">
        <a:off x="4200525" y="330632"/>
        <a:ext cx="7374759" cy="1716174"/>
      </dsp:txXfrm>
    </dsp:sp>
    <dsp:sp modelId="{BE72AD43-2219-414A-B5B5-486988C2A67A}">
      <dsp:nvSpPr>
        <dsp:cNvPr id="0" name=""/>
        <dsp:cNvSpPr/>
      </dsp:nvSpPr>
      <dsp:spPr>
        <a:xfrm>
          <a:off x="0" y="59"/>
          <a:ext cx="4200525" cy="23773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en-US" sz="3500" kern="1200"/>
            <a:t>Server (eg Tomcat) has multiple services</a:t>
          </a:r>
        </a:p>
      </dsp:txBody>
      <dsp:txXfrm>
        <a:off x="116051" y="116110"/>
        <a:ext cx="3968423" cy="2145218"/>
      </dsp:txXfrm>
    </dsp:sp>
    <dsp:sp modelId="{4F6BFC42-E892-4308-B240-41EA105743AB}">
      <dsp:nvSpPr>
        <dsp:cNvPr id="0" name=""/>
        <dsp:cNvSpPr/>
      </dsp:nvSpPr>
      <dsp:spPr>
        <a:xfrm rot="5400000">
          <a:off x="6983396" y="-48894"/>
          <a:ext cx="1901856" cy="7467600"/>
        </a:xfrm>
        <a:prstGeom prst="round2Same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1920" tIns="60960" rIns="121920" bIns="60960" numCol="1" spcCol="1270" anchor="ctr" anchorCtr="0">
          <a:noAutofit/>
        </a:bodyPr>
        <a:lstStyle/>
        <a:p>
          <a:pPr marL="285750" lvl="1" indent="-285750" algn="l" defTabSz="1422400">
            <a:lnSpc>
              <a:spcPct val="90000"/>
            </a:lnSpc>
            <a:spcBef>
              <a:spcPct val="0"/>
            </a:spcBef>
            <a:spcAft>
              <a:spcPct val="15000"/>
            </a:spcAft>
            <a:buChar char="•"/>
          </a:pPr>
          <a:r>
            <a:rPr lang="en-US" sz="3200" kern="1200"/>
            <a:t>Latent dependencies block client threads</a:t>
          </a:r>
        </a:p>
        <a:p>
          <a:pPr marL="285750" lvl="1" indent="-285750" algn="l" defTabSz="1422400">
            <a:lnSpc>
              <a:spcPct val="90000"/>
            </a:lnSpc>
            <a:spcBef>
              <a:spcPct val="0"/>
            </a:spcBef>
            <a:spcAft>
              <a:spcPct val="15000"/>
            </a:spcAft>
            <a:buChar char="•"/>
          </a:pPr>
          <a:r>
            <a:rPr lang="en-US" sz="3200" kern="1200"/>
            <a:t>Potential for client thread pool exhaustion for all service requests </a:t>
          </a:r>
        </a:p>
      </dsp:txBody>
      <dsp:txXfrm rot="-5400000">
        <a:off x="4200525" y="2826818"/>
        <a:ext cx="7374759" cy="1716174"/>
      </dsp:txXfrm>
    </dsp:sp>
    <dsp:sp modelId="{DA92AF43-63B7-406A-97B5-68913CDFEFA2}">
      <dsp:nvSpPr>
        <dsp:cNvPr id="0" name=""/>
        <dsp:cNvSpPr/>
      </dsp:nvSpPr>
      <dsp:spPr>
        <a:xfrm>
          <a:off x="0" y="2496245"/>
          <a:ext cx="4200525" cy="237732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en-US" sz="3500" kern="1200" dirty="0"/>
            <a:t>Client may issue requests to many services simultaneously</a:t>
          </a:r>
        </a:p>
      </dsp:txBody>
      <dsp:txXfrm>
        <a:off x="116051" y="2612296"/>
        <a:ext cx="3968423" cy="2145218"/>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741926-7600-3D43-BFD5-A7893AB8602A}" type="datetimeFigureOut">
              <a:rPr lang="en-US" smtClean="0"/>
              <a:t>3/3/23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01410C-A9AF-3C4F-ACCD-6A8F1AFCAAB6}" type="slidenum">
              <a:rPr lang="en-US" smtClean="0"/>
              <a:t>‹#›</a:t>
            </a:fld>
            <a:endParaRPr lang="en-US"/>
          </a:p>
        </p:txBody>
      </p:sp>
    </p:spTree>
    <p:extLst>
      <p:ext uri="{BB962C8B-B14F-4D97-AF65-F5344CB8AC3E}">
        <p14:creationId xmlns:p14="http://schemas.microsoft.com/office/powerpoint/2010/main" val="974177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33796"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838DD4A5-DA74-DD45-AB4C-3F649DEF201D}" type="slidenum">
              <a:rPr lang="en-US">
                <a:latin typeface="Calibri" charset="0"/>
              </a:rPr>
              <a:pPr eaLnBrk="1" hangingPunct="1"/>
              <a:t>1</a:t>
            </a:fld>
            <a:endParaRPr lang="en-US">
              <a:latin typeface="Calibri" charset="0"/>
            </a:endParaRPr>
          </a:p>
        </p:txBody>
      </p:sp>
    </p:spTree>
    <p:extLst>
      <p:ext uri="{BB962C8B-B14F-4D97-AF65-F5344CB8AC3E}">
        <p14:creationId xmlns:p14="http://schemas.microsoft.com/office/powerpoint/2010/main" val="42691294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182880" algn="just" rtl="0">
              <a:spcBef>
                <a:spcPts val="0"/>
              </a:spcBef>
              <a:spcAft>
                <a:spcPts val="0"/>
              </a:spcAft>
            </a:pPr>
            <a:r>
              <a:rPr lang="en-US" sz="1200" b="0" i="0" u="none" strike="noStrike" dirty="0">
                <a:solidFill>
                  <a:srgbClr val="000000"/>
                </a:solidFill>
                <a:effectLst/>
                <a:latin typeface="Garamond" panose="02020404030301010803" pitchFamily="18" charset="0"/>
              </a:rPr>
              <a:t>Under heavy request spikes, there is of course the danger of the API Gateway becoming a bottleneck. How this is handled by your API Gateway is product specific. For example, AWS API Gateway has a 10K requests/second limit, with an additional burst quota of up to 5K requests/second. The Kong API Gateway is stateless, hence it is possible to deploy multiple instances and distribute the requests using a load balancer. </a:t>
            </a:r>
            <a:endParaRPr lang="en-US" b="0" dirty="0">
              <a:effectLst/>
            </a:endParaRPr>
          </a:p>
          <a:p>
            <a:br>
              <a:rPr lang="en-US" b="0" dirty="0">
                <a:effectLst/>
              </a:rPr>
            </a:br>
            <a:endParaRPr lang="en-US" dirty="0"/>
          </a:p>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10</a:t>
            </a:fld>
            <a:endParaRPr lang="en-US"/>
          </a:p>
        </p:txBody>
      </p:sp>
    </p:spTree>
    <p:extLst>
      <p:ext uri="{BB962C8B-B14F-4D97-AF65-F5344CB8AC3E}">
        <p14:creationId xmlns:p14="http://schemas.microsoft.com/office/powerpoint/2010/main" val="23971175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rtl="0" fontAlgn="base">
              <a:spcBef>
                <a:spcPts val="0"/>
              </a:spcBef>
              <a:spcAft>
                <a:spcPts val="0"/>
              </a:spcAft>
              <a:buFont typeface="Arial" panose="020B0604020202020204" pitchFamily="34" charset="0"/>
              <a:buChar char="•"/>
            </a:pPr>
            <a:r>
              <a:rPr lang="en-US" sz="1200" b="1" i="0" u="none" strike="noStrike" dirty="0">
                <a:solidFill>
                  <a:srgbClr val="000000"/>
                </a:solidFill>
                <a:effectLst/>
                <a:latin typeface="Garamond" panose="02020404030301010803" pitchFamily="18" charset="0"/>
              </a:rPr>
              <a:t>Modelled around a business domain:</a:t>
            </a:r>
            <a:r>
              <a:rPr lang="en-US" sz="1200" b="0" i="0" u="none" strike="noStrike" dirty="0">
                <a:solidFill>
                  <a:srgbClr val="000000"/>
                </a:solidFill>
                <a:effectLst/>
                <a:latin typeface="Garamond" panose="02020404030301010803" pitchFamily="18" charset="0"/>
              </a:rPr>
              <a:t> The notion of bounded contexts provides a starting point for the scope of a microservice. Business domain boundaries may need rethinking in the context of coupling between microservices and the performance overheads it may introduce.</a:t>
            </a:r>
          </a:p>
          <a:p>
            <a:pPr algn="just" rtl="0" fontAlgn="base">
              <a:spcBef>
                <a:spcPts val="0"/>
              </a:spcBef>
              <a:spcAft>
                <a:spcPts val="0"/>
              </a:spcAft>
              <a:buFont typeface="Arial" panose="020B0604020202020204" pitchFamily="34" charset="0"/>
              <a:buChar char="•"/>
            </a:pPr>
            <a:r>
              <a:rPr lang="en-US" sz="1200" b="1" i="0" u="none" strike="noStrike" dirty="0">
                <a:solidFill>
                  <a:srgbClr val="000000"/>
                </a:solidFill>
                <a:effectLst/>
                <a:latin typeface="Garamond" panose="02020404030301010803" pitchFamily="18" charset="0"/>
              </a:rPr>
              <a:t>Highly observable:</a:t>
            </a:r>
            <a:r>
              <a:rPr lang="en-US" sz="1200" b="0" i="0" u="none" strike="noStrike" dirty="0">
                <a:solidFill>
                  <a:srgbClr val="000000"/>
                </a:solidFill>
                <a:effectLst/>
                <a:latin typeface="Garamond" panose="02020404030301010803" pitchFamily="18" charset="0"/>
              </a:rPr>
              <a:t> Monitoring of each service is essential to ensure they are behaving as expected, processing requests with low latencies, and error conditions are logged. In distributed systems, observability is an essential characteristic for effective operations.</a:t>
            </a:r>
          </a:p>
          <a:p>
            <a:pPr algn="just" rtl="0" fontAlgn="base">
              <a:spcBef>
                <a:spcPts val="0"/>
              </a:spcBef>
              <a:spcAft>
                <a:spcPts val="0"/>
              </a:spcAft>
              <a:buFont typeface="Arial" panose="020B0604020202020204" pitchFamily="34" charset="0"/>
              <a:buChar char="•"/>
            </a:pPr>
            <a:r>
              <a:rPr lang="en-US" sz="1200" b="1" i="0" u="none" strike="noStrike" dirty="0">
                <a:solidFill>
                  <a:srgbClr val="000000"/>
                </a:solidFill>
                <a:effectLst/>
                <a:latin typeface="Garamond" panose="02020404030301010803" pitchFamily="18" charset="0"/>
              </a:rPr>
              <a:t>Hide implementation details:</a:t>
            </a:r>
            <a:r>
              <a:rPr lang="en-US" sz="1200" b="0" i="0" u="none" strike="noStrike" dirty="0">
                <a:solidFill>
                  <a:srgbClr val="000000"/>
                </a:solidFill>
                <a:effectLst/>
                <a:latin typeface="Garamond" panose="02020404030301010803" pitchFamily="18" charset="0"/>
              </a:rPr>
              <a:t> Microservices are black boxes. Their API is a contract which they are guaranteed to support, but how this is carried out is not exposed externally. This gives freedom for each team to choose development stacks that can be optimized to the requirements of the microservice.</a:t>
            </a:r>
          </a:p>
          <a:p>
            <a:pPr algn="just" rtl="0" fontAlgn="base">
              <a:spcBef>
                <a:spcPts val="0"/>
              </a:spcBef>
              <a:spcAft>
                <a:spcPts val="0"/>
              </a:spcAft>
              <a:buFont typeface="Arial" panose="020B0604020202020204" pitchFamily="34" charset="0"/>
              <a:buChar char="•"/>
            </a:pPr>
            <a:r>
              <a:rPr lang="en-US" sz="1200" b="1" i="0" u="none" strike="noStrike" dirty="0">
                <a:solidFill>
                  <a:srgbClr val="000000"/>
                </a:solidFill>
                <a:effectLst/>
                <a:latin typeface="Garamond" panose="02020404030301010803" pitchFamily="18" charset="0"/>
              </a:rPr>
              <a:t>Decentralize all the things:</a:t>
            </a:r>
            <a:r>
              <a:rPr lang="en-US" sz="1200" b="0" i="0" u="none" strike="noStrike" dirty="0">
                <a:solidFill>
                  <a:srgbClr val="000000"/>
                </a:solidFill>
                <a:effectLst/>
                <a:latin typeface="Garamond" panose="02020404030301010803" pitchFamily="18" charset="0"/>
              </a:rPr>
              <a:t> One thing to decentralize is the processing of client requests that require multiple calls to downstream microservices. These are often called workflows. There are two basic approaches to achieving this, namely orchestration and choreography. </a:t>
            </a:r>
          </a:p>
          <a:p>
            <a:pPr algn="just" rtl="0" fontAlgn="base">
              <a:spcBef>
                <a:spcPts val="0"/>
              </a:spcBef>
              <a:spcAft>
                <a:spcPts val="0"/>
              </a:spcAft>
              <a:buFont typeface="Arial" panose="020B0604020202020204" pitchFamily="34" charset="0"/>
              <a:buChar char="•"/>
            </a:pPr>
            <a:r>
              <a:rPr lang="en-US" sz="1200" b="1" i="0" u="none" strike="noStrike" dirty="0">
                <a:solidFill>
                  <a:srgbClr val="000000"/>
                </a:solidFill>
                <a:effectLst/>
                <a:latin typeface="Garamond" panose="02020404030301010803" pitchFamily="18" charset="0"/>
              </a:rPr>
              <a:t>Isolate failure:</a:t>
            </a:r>
            <a:r>
              <a:rPr lang="en-US" sz="1200" b="0" i="0" u="none" strike="noStrike" dirty="0">
                <a:solidFill>
                  <a:srgbClr val="000000"/>
                </a:solidFill>
                <a:effectLst/>
                <a:latin typeface="Garamond" panose="02020404030301010803" pitchFamily="18" charset="0"/>
              </a:rPr>
              <a:t> The failure of one microservice should not propagate to others and bring down the application. The system should continue to operate, although probably with some degraded service quality. Much of the rest of this chapter addresses this principle specifically.</a:t>
            </a:r>
          </a:p>
          <a:p>
            <a:pPr algn="just" rtl="0" fontAlgn="base">
              <a:spcBef>
                <a:spcPts val="0"/>
              </a:spcBef>
              <a:spcAft>
                <a:spcPts val="0"/>
              </a:spcAft>
              <a:buFont typeface="Arial" panose="020B0604020202020204" pitchFamily="34" charset="0"/>
              <a:buChar char="•"/>
            </a:pPr>
            <a:r>
              <a:rPr lang="en-US" sz="1200" b="1" i="0" u="none" strike="noStrike" dirty="0">
                <a:solidFill>
                  <a:srgbClr val="000000"/>
                </a:solidFill>
                <a:effectLst/>
                <a:latin typeface="Garamond" panose="02020404030301010803" pitchFamily="18" charset="0"/>
              </a:rPr>
              <a:t>Deploy independently:</a:t>
            </a:r>
            <a:r>
              <a:rPr lang="en-US" sz="1200" b="0" i="0" u="none" strike="noStrike" dirty="0">
                <a:solidFill>
                  <a:srgbClr val="000000"/>
                </a:solidFill>
                <a:effectLst/>
                <a:latin typeface="Garamond" panose="02020404030301010803" pitchFamily="18" charset="0"/>
              </a:rPr>
              <a:t> Every microservice should be independently deployable, to enable teams to roll out enhancements and modifications without any dependency on the progress of other teams. </a:t>
            </a:r>
          </a:p>
          <a:p>
            <a:pPr algn="just" rtl="0" fontAlgn="base">
              <a:spcBef>
                <a:spcPts val="0"/>
              </a:spcBef>
              <a:spcAft>
                <a:spcPts val="0"/>
              </a:spcAft>
              <a:buFont typeface="Arial" panose="020B0604020202020204" pitchFamily="34" charset="0"/>
              <a:buChar char="•"/>
            </a:pPr>
            <a:r>
              <a:rPr lang="en-US" sz="1200" b="1" i="0" u="none" strike="noStrike" dirty="0">
                <a:solidFill>
                  <a:srgbClr val="000000"/>
                </a:solidFill>
                <a:effectLst/>
                <a:latin typeface="Garamond" panose="02020404030301010803" pitchFamily="18" charset="0"/>
              </a:rPr>
              <a:t>Culture of automation:</a:t>
            </a:r>
            <a:r>
              <a:rPr lang="en-US" sz="1200" b="0" i="0" u="none" strike="noStrike" dirty="0">
                <a:solidFill>
                  <a:srgbClr val="000000"/>
                </a:solidFill>
                <a:effectLst/>
                <a:latin typeface="Garamond" panose="02020404030301010803" pitchFamily="18" charset="0"/>
              </a:rPr>
              <a:t> Development and </a:t>
            </a:r>
            <a:r>
              <a:rPr lang="en-US" sz="1200" b="0" i="0" u="none" strike="noStrike" dirty="0" err="1">
                <a:solidFill>
                  <a:srgbClr val="000000"/>
                </a:solidFill>
                <a:effectLst/>
                <a:latin typeface="Garamond" panose="02020404030301010803" pitchFamily="18" charset="0"/>
              </a:rPr>
              <a:t>devops</a:t>
            </a:r>
            <a:r>
              <a:rPr lang="en-US" sz="1200" b="0" i="0" u="none" strike="noStrike" dirty="0">
                <a:solidFill>
                  <a:srgbClr val="000000"/>
                </a:solidFill>
                <a:effectLst/>
                <a:latin typeface="Garamond" panose="02020404030301010803" pitchFamily="18" charset="0"/>
              </a:rPr>
              <a:t> tooling and practices are absolutely essential to gain the benefits of microservices. Automation makes it faster and more robust to make changes to the deployed system frequently. This frequency may be, for example, hourly or daily, depending on the system and the pace of development.</a:t>
            </a:r>
          </a:p>
          <a:p>
            <a:endParaRPr lang="en-US" dirty="0"/>
          </a:p>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11</a:t>
            </a:fld>
            <a:endParaRPr lang="en-US"/>
          </a:p>
        </p:txBody>
      </p:sp>
    </p:spTree>
    <p:extLst>
      <p:ext uri="{BB962C8B-B14F-4D97-AF65-F5344CB8AC3E}">
        <p14:creationId xmlns:p14="http://schemas.microsoft.com/office/powerpoint/2010/main" val="41953474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182880" algn="just" rtl="0">
              <a:spcBef>
                <a:spcPts val="0"/>
              </a:spcBef>
              <a:spcAft>
                <a:spcPts val="0"/>
              </a:spcAft>
            </a:pPr>
            <a:r>
              <a:rPr lang="en-US" sz="1200" b="0" i="0" u="none" strike="noStrike" dirty="0">
                <a:solidFill>
                  <a:srgbClr val="000000"/>
                </a:solidFill>
                <a:effectLst/>
                <a:latin typeface="Garamond" panose="02020404030301010803" pitchFamily="18" charset="0"/>
              </a:rPr>
              <a:t>Slide depicts a simple microservices architecture. A request arrives at microservice A. To process this request, it calls microservice B, which in turn calls microservice C. Once microservice C responds, B can return the results to A, which in turn can respond to the client. The numbers in the figure represent this sequence for an individual request.</a:t>
            </a:r>
            <a:endParaRPr lang="en-US" sz="1800" b="0" dirty="0">
              <a:effectLst/>
            </a:endParaRPr>
          </a:p>
          <a:p>
            <a:br>
              <a:rPr lang="en-US" sz="1800" dirty="0"/>
            </a:br>
            <a:r>
              <a:rPr lang="en-US" sz="1200" b="0" i="0" u="none" strike="noStrike" dirty="0">
                <a:solidFill>
                  <a:srgbClr val="000000"/>
                </a:solidFill>
                <a:effectLst/>
                <a:latin typeface="Garamond" panose="02020404030301010803" pitchFamily="18" charset="0"/>
              </a:rPr>
              <a:t>Let’s assume that the request load on microservice A grows. This means A will exert more load on B, which will in turn exert more load on C. For some reason, such as lack of processing capacity or database contention, this causes the response times from microservice C to increase, which creates back pressure on B and causes it to respond more slowly to A. </a:t>
            </a:r>
            <a:endParaRPr lang="en-US" b="0" dirty="0">
              <a:effectLst/>
            </a:endParaRPr>
          </a:p>
          <a:p>
            <a:pPr indent="182880" algn="just" rtl="0">
              <a:spcBef>
                <a:spcPts val="0"/>
              </a:spcBef>
              <a:spcAft>
                <a:spcPts val="0"/>
              </a:spcAft>
            </a:pPr>
            <a:r>
              <a:rPr lang="en-US" sz="1200" b="0" i="0" u="none" strike="noStrike" dirty="0">
                <a:solidFill>
                  <a:srgbClr val="000000"/>
                </a:solidFill>
                <a:effectLst/>
                <a:latin typeface="Garamond" panose="02020404030301010803" pitchFamily="18" charset="0"/>
              </a:rPr>
              <a:t>If the increased load is sustained for a period of time, threads in the microservices A and B are blocked waiting for requests to be handled by downstream processing. Let’s assume microservice C becomes overloaded – perhaps the request pattern causes database deadlocks on frequently updated keys, or the network connection to C’s database becomes unstable. In an overloaded state, response times increase and B’s threads become blocked waiting for results. Remember from Week 2, application servers have fixed size thread pools. Once all threads in B are occupied making calls to C, if requests continue to arrive at high volumes, they will be queued until a thread is available. Response times from B to A start to grow, and in an instant all of A’s threads will be blocked waiting for B to respond. </a:t>
            </a:r>
            <a:endParaRPr lang="en-US" b="0" dirty="0">
              <a:effectLst/>
            </a:endParaRPr>
          </a:p>
          <a:p>
            <a:br>
              <a:rPr lang="en-US" dirty="0"/>
            </a:br>
            <a:endParaRPr lang="en-US" dirty="0"/>
          </a:p>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15</a:t>
            </a:fld>
            <a:endParaRPr lang="en-US"/>
          </a:p>
        </p:txBody>
      </p:sp>
    </p:spTree>
    <p:extLst>
      <p:ext uri="{BB962C8B-B14F-4D97-AF65-F5344CB8AC3E}">
        <p14:creationId xmlns:p14="http://schemas.microsoft.com/office/powerpoint/2010/main" val="7762553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182880" algn="just" rtl="0">
              <a:spcBef>
                <a:spcPts val="0"/>
              </a:spcBef>
              <a:spcAft>
                <a:spcPts val="0"/>
              </a:spcAft>
            </a:pPr>
            <a:r>
              <a:rPr lang="en-US" sz="1200" b="0" i="0" u="none" strike="noStrike" dirty="0">
                <a:solidFill>
                  <a:srgbClr val="000000"/>
                </a:solidFill>
                <a:effectLst/>
                <a:latin typeface="Garamond" panose="02020404030301010803" pitchFamily="18" charset="0"/>
              </a:rPr>
              <a:t>The insidious nature of cascading failures is that they are triggered by slow response times of dependent services. If a downstream service simply fails or is unavailable – a system crash or transient network failure – the caller gets an error immediately and can respond accordingly. This is not the case with services that gradually slow down. Requests return results, just with longer response times. If the overwhelmed component continues to be bombarded with requests, it has no time to recover and response times continue to grow. </a:t>
            </a:r>
            <a:endParaRPr lang="en-US" b="0" dirty="0">
              <a:effectLst/>
            </a:endParaRPr>
          </a:p>
          <a:p>
            <a:pPr indent="182880" algn="just" rtl="0">
              <a:spcBef>
                <a:spcPts val="0"/>
              </a:spcBef>
              <a:spcAft>
                <a:spcPts val="0"/>
              </a:spcAft>
            </a:pPr>
            <a:r>
              <a:rPr lang="en-US" sz="1200" b="0" i="0" u="none" strike="noStrike" dirty="0">
                <a:solidFill>
                  <a:srgbClr val="000000"/>
                </a:solidFill>
                <a:effectLst/>
                <a:latin typeface="Garamond" panose="02020404030301010803" pitchFamily="18" charset="0"/>
              </a:rPr>
              <a:t>This situation is often exacerbated by clients that, upon request failure, immediately retry the operation, as illustrated in the code snippet on the </a:t>
            </a:r>
            <a:r>
              <a:rPr lang="en-US" sz="1200" b="0" i="0" u="none" strike="noStrike" dirty="0" err="1">
                <a:solidFill>
                  <a:srgbClr val="000000"/>
                </a:solidFill>
                <a:effectLst/>
                <a:latin typeface="Garamond" panose="02020404030301010803" pitchFamily="18" charset="0"/>
              </a:rPr>
              <a:t>slde</a:t>
            </a:r>
            <a:endParaRPr lang="en-US" sz="1200" b="0" i="0" u="none" strike="noStrike" dirty="0">
              <a:solidFill>
                <a:srgbClr val="000000"/>
              </a:solidFill>
              <a:effectLst/>
              <a:latin typeface="Garamond" panose="02020404030301010803" pitchFamily="18" charset="0"/>
            </a:endParaRPr>
          </a:p>
          <a:p>
            <a:pPr indent="182880" algn="just" rtl="0">
              <a:spcBef>
                <a:spcPts val="0"/>
              </a:spcBef>
              <a:spcAft>
                <a:spcPts val="0"/>
              </a:spcAft>
            </a:pPr>
            <a:r>
              <a:rPr lang="en-US" sz="1200" b="0" i="0" u="none" strike="noStrike" dirty="0">
                <a:solidFill>
                  <a:srgbClr val="000000"/>
                </a:solidFill>
                <a:effectLst/>
                <a:latin typeface="Garamond" panose="02020404030301010803" pitchFamily="18" charset="0"/>
              </a:rPr>
              <a:t>Immediate retries simply maintain the load on the overwhelmed microservice, with very predictable results, namely another exception. Overload situations don’t disappear in a few milliseconds. In fact, they are likely to persist for many seconds or even minutes. Retries just keep the pressure on.</a:t>
            </a:r>
            <a:endParaRPr lang="en-US" b="0" dirty="0">
              <a:effectLst/>
            </a:endParaRPr>
          </a:p>
          <a:p>
            <a:pPr indent="182880" algn="just" rtl="0">
              <a:spcBef>
                <a:spcPts val="0"/>
              </a:spcBef>
              <a:spcAft>
                <a:spcPts val="0"/>
              </a:spcAft>
            </a:pPr>
            <a:r>
              <a:rPr lang="en-US" sz="1200" b="0" i="0" u="none" strike="noStrike" dirty="0">
                <a:solidFill>
                  <a:srgbClr val="000000"/>
                </a:solidFill>
                <a:effectLst/>
                <a:latin typeface="Garamond" panose="02020404030301010803" pitchFamily="18" charset="0"/>
              </a:rPr>
              <a:t>The retry example can be improved by techniques such as exponential backoff, namely inserting a growing delay between retries. This potentially can help relieve the downstream overload, but the delay becomes part of the latency experienced by the caller, which often doesn’t help matters. </a:t>
            </a:r>
            <a:endParaRPr lang="en-US" b="0" dirty="0">
              <a:effectLst/>
            </a:endParaRPr>
          </a:p>
          <a:p>
            <a:pPr indent="182880" algn="just" rtl="0">
              <a:spcBef>
                <a:spcPts val="0"/>
              </a:spcBef>
              <a:spcAft>
                <a:spcPts val="0"/>
              </a:spcAft>
            </a:pPr>
            <a:r>
              <a:rPr lang="en-US" sz="1200" b="0" i="0" u="none" strike="noStrike" dirty="0">
                <a:solidFill>
                  <a:srgbClr val="000000"/>
                </a:solidFill>
                <a:effectLst/>
                <a:latin typeface="Garamond" panose="02020404030301010803" pitchFamily="18" charset="0"/>
              </a:rPr>
              <a:t>Cascading failures are common in distributed systems. Whether caused by overwhelmed services, or error conditions such as bugs or network problems, there are steps you explicitly need to take to guard against them.</a:t>
            </a:r>
            <a:endParaRPr lang="en-US" b="0" dirty="0">
              <a:effectLst/>
            </a:endParaRPr>
          </a:p>
          <a:p>
            <a:br>
              <a:rPr lang="en-US" dirty="0"/>
            </a:br>
            <a:endParaRPr lang="en-US" b="0" dirty="0">
              <a:effectLst/>
            </a:endParaRPr>
          </a:p>
          <a:p>
            <a:br>
              <a:rPr lang="en-US" dirty="0"/>
            </a:br>
            <a:endParaRPr lang="en-US" dirty="0"/>
          </a:p>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17</a:t>
            </a:fld>
            <a:endParaRPr lang="en-US"/>
          </a:p>
        </p:txBody>
      </p:sp>
    </p:spTree>
    <p:extLst>
      <p:ext uri="{BB962C8B-B14F-4D97-AF65-F5344CB8AC3E}">
        <p14:creationId xmlns:p14="http://schemas.microsoft.com/office/powerpoint/2010/main" val="28443956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182880" algn="just" rtl="0">
              <a:spcBef>
                <a:spcPts val="0"/>
              </a:spcBef>
              <a:spcAft>
                <a:spcPts val="0"/>
              </a:spcAft>
            </a:pPr>
            <a:r>
              <a:rPr lang="en-US" sz="1200" b="0" i="0" u="none" strike="noStrike" dirty="0">
                <a:solidFill>
                  <a:srgbClr val="000000"/>
                </a:solidFill>
                <a:effectLst/>
                <a:latin typeface="Garamond" panose="02020404030301010803" pitchFamily="18" charset="0"/>
              </a:rPr>
              <a:t>The core problem with slow services is that they utilize system resources for requests for extended periods. A requesting thread is stalled until it receives a response. For example, let’s assume we have an API that normally responds within 50ms. This means each thread can process around 20 requests per second. If one request is stalled for 3 seconds due to an outlier response time, then that’s (3*20)-1=59 requests that could have been processed. </a:t>
            </a:r>
            <a:endParaRPr lang="en-US" b="0" dirty="0">
              <a:effectLst/>
            </a:endParaRPr>
          </a:p>
          <a:p>
            <a:br>
              <a:rPr lang="en-US" dirty="0"/>
            </a:br>
            <a:endParaRPr lang="en-US" dirty="0"/>
          </a:p>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18</a:t>
            </a:fld>
            <a:endParaRPr lang="en-US"/>
          </a:p>
        </p:txBody>
      </p:sp>
    </p:spTree>
    <p:extLst>
      <p:ext uri="{BB962C8B-B14F-4D97-AF65-F5344CB8AC3E}">
        <p14:creationId xmlns:p14="http://schemas.microsoft.com/office/powerpoint/2010/main" val="3694387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182880" algn="just" rtl="0">
              <a:spcBef>
                <a:spcPts val="0"/>
              </a:spcBef>
              <a:spcAft>
                <a:spcPts val="0"/>
              </a:spcAft>
            </a:pPr>
            <a:r>
              <a:rPr lang="en-US" sz="1200" b="0" i="0" u="none" strike="noStrike" dirty="0">
                <a:solidFill>
                  <a:srgbClr val="000000"/>
                </a:solidFill>
                <a:effectLst/>
                <a:latin typeface="Garamond" panose="02020404030301010803" pitchFamily="18" charset="0"/>
              </a:rPr>
              <a:t>Even with the best designed APIs for a microservice, there will be outlier responses. Real workloads exhibit a long tail response time profile. A small number of requests take significantly longer – sometimes 20 or a 100 times more – than the average response time. This can be for a number of reasons. Garbage collection in the server, database contention, excessive context switching, system page faults, and dropped network requests are all common causes for this long tail.</a:t>
            </a:r>
            <a:endParaRPr lang="en-US" b="0" dirty="0">
              <a:effectLst/>
            </a:endParaRPr>
          </a:p>
          <a:p>
            <a:endParaRPr lang="en-US" b="0" dirty="0">
              <a:effectLst/>
            </a:endParaRPr>
          </a:p>
          <a:p>
            <a:pPr indent="182880" algn="just" rtl="0">
              <a:spcBef>
                <a:spcPts val="0"/>
              </a:spcBef>
              <a:spcAft>
                <a:spcPts val="0"/>
              </a:spcAft>
            </a:pPr>
            <a:r>
              <a:rPr lang="en-US" sz="1200" b="0" i="0" u="none" strike="noStrike" dirty="0">
                <a:solidFill>
                  <a:srgbClr val="000000"/>
                </a:solidFill>
                <a:effectLst/>
                <a:latin typeface="Garamond" panose="02020404030301010803" pitchFamily="18" charset="0"/>
              </a:rPr>
              <a:t>As you can observe from this graph, the vast majority of requests have low response times, which is great. However, a significant number are over one second and a small number much, much slower, over 4 seconds in fact. </a:t>
            </a:r>
            <a:endParaRPr lang="en-US" b="0" dirty="0">
              <a:effectLst/>
            </a:endParaRPr>
          </a:p>
          <a:p>
            <a:br>
              <a:rPr lang="en-US" dirty="0"/>
            </a:br>
            <a:br>
              <a:rPr lang="en-US" dirty="0"/>
            </a:br>
            <a:endParaRPr lang="en-US" dirty="0"/>
          </a:p>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19</a:t>
            </a:fld>
            <a:endParaRPr lang="en-US"/>
          </a:p>
        </p:txBody>
      </p:sp>
    </p:spTree>
    <p:extLst>
      <p:ext uri="{BB962C8B-B14F-4D97-AF65-F5344CB8AC3E}">
        <p14:creationId xmlns:p14="http://schemas.microsoft.com/office/powerpoint/2010/main" val="10577314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182880" algn="just" rtl="0">
              <a:spcBef>
                <a:spcPts val="0"/>
              </a:spcBef>
              <a:spcAft>
                <a:spcPts val="0"/>
              </a:spcAft>
            </a:pPr>
            <a:r>
              <a:rPr lang="en-US" sz="1200" b="0" i="0" u="none" strike="noStrike" dirty="0">
                <a:solidFill>
                  <a:srgbClr val="000000"/>
                </a:solidFill>
                <a:effectLst/>
                <a:latin typeface="Garamond" panose="02020404030301010803" pitchFamily="18" charset="0"/>
              </a:rPr>
              <a:t>We can quantify the percentage of slow requests using percentiles. Percentiles give a far richer and more accurate view of response times from a microservice than averages. For example, if we measure response times and calculate percentiles under expected loads, we see as on the slide.</a:t>
            </a:r>
            <a:endParaRPr lang="en-US" b="0" dirty="0">
              <a:effectLst/>
            </a:endParaRPr>
          </a:p>
          <a:p>
            <a:pPr indent="182880" algn="just" rtl="0">
              <a:spcBef>
                <a:spcPts val="0"/>
              </a:spcBef>
              <a:spcAft>
                <a:spcPts val="0"/>
              </a:spcAft>
            </a:pPr>
            <a:br>
              <a:rPr lang="en-US" b="0" dirty="0">
                <a:effectLst/>
              </a:rPr>
            </a:br>
            <a:r>
              <a:rPr lang="en-US" sz="1200" b="0" i="0" u="none" strike="noStrike" dirty="0">
                <a:solidFill>
                  <a:srgbClr val="000000"/>
                </a:solidFill>
                <a:effectLst/>
                <a:latin typeface="Garamond" panose="02020404030301010803" pitchFamily="18" charset="0"/>
              </a:rPr>
              <a:t>This means that 50% of requests are served in less than 200 milliseconds, 95% are served within 1200 milliseconds, and 99% percent within 3000 milliseconds. These numbers in general look pretty good. But let’s assume our API handles 200 million requests per day (approximately 2314 requests per second). This means 1%, or 2 million requests, take greater than 3 seconds, which is 15 times slower than the 50</a:t>
            </a:r>
            <a:r>
              <a:rPr lang="en-US" sz="1200" b="0" i="0" u="none" strike="noStrike" baseline="30000" dirty="0">
                <a:solidFill>
                  <a:srgbClr val="000000"/>
                </a:solidFill>
                <a:effectLst/>
                <a:latin typeface="Garamond" panose="02020404030301010803" pitchFamily="18" charset="0"/>
              </a:rPr>
              <a:t>th</a:t>
            </a:r>
            <a:r>
              <a:rPr lang="en-US" sz="1200" b="0" i="0" u="none" strike="noStrike" dirty="0">
                <a:solidFill>
                  <a:srgbClr val="000000"/>
                </a:solidFill>
                <a:effectLst/>
                <a:latin typeface="Garamond" panose="02020404030301010803" pitchFamily="18" charset="0"/>
              </a:rPr>
              <a:t> percentile - the median. And some requests will be significantly longer than 3 seconds given the long tail response time pattern we see in Figure 9-6. </a:t>
            </a:r>
            <a:endParaRPr lang="en-US" b="0" dirty="0">
              <a:effectLst/>
            </a:endParaRPr>
          </a:p>
          <a:p>
            <a:pPr indent="182880" algn="just" rtl="0">
              <a:spcBef>
                <a:spcPts val="0"/>
              </a:spcBef>
              <a:spcAft>
                <a:spcPts val="0"/>
              </a:spcAft>
            </a:pPr>
            <a:r>
              <a:rPr lang="en-US" sz="1200" b="0" i="0" u="none" strike="noStrike" dirty="0">
                <a:solidFill>
                  <a:srgbClr val="000000"/>
                </a:solidFill>
                <a:effectLst/>
                <a:latin typeface="Garamond" panose="02020404030301010803" pitchFamily="18" charset="0"/>
              </a:rPr>
              <a:t>Long response times are never good things, technically or for client engagement. In fact, many studies have shown how longer response times have negative effects on system usage. For example, the BBC reported that it sees 10% less users for every additional second a page takes to load. Fast, stable response times are great for business, and one way to achieve this is to reduce the long tail. This also has the effect of decreasing the overall average response time for a service, as the average is skewed heavily by a small number of slow responses.</a:t>
            </a:r>
          </a:p>
          <a:p>
            <a:pPr indent="182880" algn="just" rtl="0">
              <a:spcBef>
                <a:spcPts val="0"/>
              </a:spcBef>
              <a:spcAft>
                <a:spcPts val="0"/>
              </a:spcAft>
            </a:pPr>
            <a:endParaRPr lang="en-US" sz="1200" b="0" i="0" u="none" strike="noStrike" dirty="0">
              <a:solidFill>
                <a:srgbClr val="000000"/>
              </a:solidFill>
              <a:effectLst/>
              <a:latin typeface="Garamond" panose="02020404030301010803" pitchFamily="18" charset="0"/>
            </a:endParaRPr>
          </a:p>
          <a:p>
            <a:pPr indent="182880" algn="just" rtl="0">
              <a:spcBef>
                <a:spcPts val="0"/>
              </a:spcBef>
              <a:spcAft>
                <a:spcPts val="0"/>
              </a:spcAft>
            </a:pPr>
            <a:r>
              <a:rPr lang="en-US" sz="1200" b="0" i="0" u="none" strike="noStrike" dirty="0">
                <a:solidFill>
                  <a:srgbClr val="000000"/>
                </a:solidFill>
                <a:effectLst/>
                <a:latin typeface="Garamond" panose="02020404030301010803" pitchFamily="18" charset="0"/>
              </a:rPr>
              <a:t>A common way to eliminate long response times is to fast fail. There are two main ways to achieve this:</a:t>
            </a:r>
            <a:endParaRPr lang="en-US" b="0" dirty="0">
              <a:effectLst/>
            </a:endParaRPr>
          </a:p>
          <a:p>
            <a:pPr algn="just" rtl="0" fontAlgn="base">
              <a:spcBef>
                <a:spcPts val="0"/>
              </a:spcBef>
              <a:spcAft>
                <a:spcPts val="0"/>
              </a:spcAft>
              <a:buFont typeface="Arial" panose="020B0604020202020204" pitchFamily="34" charset="0"/>
              <a:buChar char="•"/>
            </a:pPr>
            <a:r>
              <a:rPr lang="en-US" sz="1200" b="0" i="0" u="none" strike="noStrike" dirty="0">
                <a:solidFill>
                  <a:srgbClr val="000000"/>
                </a:solidFill>
                <a:effectLst/>
                <a:latin typeface="Garamond" panose="02020404030301010803" pitchFamily="18" charset="0"/>
              </a:rPr>
              <a:t>When a request takes longer than some predefined time limit, instead of waiting for it to complete, the client returns an error to its caller. This releases the thread and other resources associated with the request.</a:t>
            </a:r>
            <a:endParaRPr lang="en-US" sz="1200" b="0" i="0" u="none" strike="noStrike" dirty="0">
              <a:solidFill>
                <a:srgbClr val="000000"/>
              </a:solidFill>
              <a:effectLst/>
              <a:latin typeface="Noto Sans Symbols"/>
            </a:endParaRPr>
          </a:p>
          <a:p>
            <a:pPr algn="just" rtl="0" fontAlgn="base">
              <a:spcBef>
                <a:spcPts val="0"/>
              </a:spcBef>
              <a:spcAft>
                <a:spcPts val="0"/>
              </a:spcAft>
              <a:buFont typeface="Arial" panose="020B0604020202020204" pitchFamily="34" charset="0"/>
              <a:buChar char="•"/>
            </a:pPr>
            <a:r>
              <a:rPr lang="en-US" sz="1200" b="0" i="0" u="none" strike="noStrike" dirty="0">
                <a:solidFill>
                  <a:srgbClr val="000000"/>
                </a:solidFill>
                <a:effectLst/>
                <a:latin typeface="Garamond" panose="02020404030301010803" pitchFamily="18" charset="0"/>
              </a:rPr>
              <a:t>Enable throttling on a server. If the request load exceeds some threshold, immediately fail the request with an HTTP 503 error. This indicates to the client that the service is unavailable.</a:t>
            </a:r>
            <a:endParaRPr lang="en-US" sz="1200" b="0" i="0" u="none" strike="noStrike" dirty="0">
              <a:solidFill>
                <a:srgbClr val="000000"/>
              </a:solidFill>
              <a:effectLst/>
              <a:latin typeface="Noto Sans Symbols"/>
            </a:endParaRPr>
          </a:p>
          <a:p>
            <a:br>
              <a:rPr lang="en-US" b="0" dirty="0">
                <a:effectLst/>
              </a:rPr>
            </a:br>
            <a:endParaRPr lang="en-US" b="0" dirty="0">
              <a:effectLst/>
            </a:endParaRPr>
          </a:p>
          <a:p>
            <a:br>
              <a:rPr lang="en-US" dirty="0"/>
            </a:br>
            <a:endParaRPr lang="en-US" dirty="0"/>
          </a:p>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20</a:t>
            </a:fld>
            <a:endParaRPr lang="en-US"/>
          </a:p>
        </p:txBody>
      </p:sp>
    </p:spTree>
    <p:extLst>
      <p:ext uri="{BB962C8B-B14F-4D97-AF65-F5344CB8AC3E}">
        <p14:creationId xmlns:p14="http://schemas.microsoft.com/office/powerpoint/2010/main" val="40750302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182880" algn="just" rtl="0">
              <a:spcBef>
                <a:spcPts val="0"/>
              </a:spcBef>
              <a:spcAft>
                <a:spcPts val="0"/>
              </a:spcAft>
            </a:pPr>
            <a:r>
              <a:rPr lang="en-US" sz="1200" b="0" i="0" u="none" strike="noStrike" dirty="0">
                <a:solidFill>
                  <a:srgbClr val="000000"/>
                </a:solidFill>
                <a:effectLst/>
                <a:latin typeface="Garamond" panose="02020404030301010803" pitchFamily="18" charset="0"/>
              </a:rPr>
              <a:t>If a microservice starts to throw errors due to an overload situation, or a flakey network, it makes little sense to keep trying to send requests to the API.  Rather than failing fast, which still incurs a timeout delay, it is better to back off immediately from sending further requests and allow some time for the error situation to resolve. This can be achieved using the circuit breaker pattern, which protects remote endpoints from being overwhelmed when some error conditions occur. </a:t>
            </a:r>
            <a:endParaRPr lang="en-US" b="0" dirty="0">
              <a:effectLst/>
            </a:endParaRPr>
          </a:p>
          <a:p>
            <a:br>
              <a:rPr lang="en-US" dirty="0"/>
            </a:br>
            <a:endParaRPr lang="en-US" dirty="0"/>
          </a:p>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21</a:t>
            </a:fld>
            <a:endParaRPr lang="en-US"/>
          </a:p>
        </p:txBody>
      </p:sp>
    </p:spTree>
    <p:extLst>
      <p:ext uri="{BB962C8B-B14F-4D97-AF65-F5344CB8AC3E}">
        <p14:creationId xmlns:p14="http://schemas.microsoft.com/office/powerpoint/2010/main" val="12243088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182880" algn="just" defTabSz="457200" rtl="0" eaLnBrk="0" fontAlgn="base" latinLnBrk="0" hangingPunct="0">
              <a:lnSpc>
                <a:spcPct val="100000"/>
              </a:lnSpc>
              <a:spcBef>
                <a:spcPts val="0"/>
              </a:spcBef>
              <a:spcAft>
                <a:spcPts val="0"/>
              </a:spcAft>
              <a:buClrTx/>
              <a:buSzTx/>
              <a:buFontTx/>
              <a:buNone/>
              <a:tabLst/>
              <a:defRPr/>
            </a:pPr>
            <a:r>
              <a:rPr lang="en-US" sz="1200" b="0" i="0" u="none" strike="noStrike" dirty="0">
                <a:solidFill>
                  <a:srgbClr val="000000"/>
                </a:solidFill>
                <a:effectLst/>
                <a:latin typeface="Garamond" panose="02020404030301010803" pitchFamily="18" charset="0"/>
              </a:rPr>
              <a:t>Just like in electrical systems, clients can use a circuit breaker to protect a server from overload. The circuit breaker is configured to monitor some condition, such as error response rates from an endpoint, or the number of requests sent per second. If the configured threshold is reached, for example 25% of requests are throwing errors, the circuit breaker is triggered. This moves the circuit breaker into an </a:t>
            </a:r>
            <a:r>
              <a:rPr lang="en-US" sz="1200" b="0" i="0" u="none" strike="noStrike" dirty="0">
                <a:solidFill>
                  <a:srgbClr val="000000"/>
                </a:solidFill>
                <a:effectLst/>
                <a:latin typeface="Courier New" panose="02070309020205020404" pitchFamily="49" charset="0"/>
              </a:rPr>
              <a:t>OPEN</a:t>
            </a:r>
            <a:r>
              <a:rPr lang="en-US" sz="1200" b="0" i="0" u="none" strike="noStrike" dirty="0">
                <a:solidFill>
                  <a:srgbClr val="000000"/>
                </a:solidFill>
                <a:effectLst/>
                <a:latin typeface="Garamond" panose="02020404030301010803" pitchFamily="18" charset="0"/>
              </a:rPr>
              <a:t> state, in which all calls return with an error immediately, and no attempt is made to call the unstable or unavailable endpoint. </a:t>
            </a:r>
            <a:endParaRPr lang="en-US" sz="1200" b="0" dirty="0">
              <a:effectLst/>
            </a:endParaRPr>
          </a:p>
          <a:p>
            <a:pPr indent="182880" algn="just" rtl="0">
              <a:spcBef>
                <a:spcPts val="0"/>
              </a:spcBef>
              <a:spcAft>
                <a:spcPts val="0"/>
              </a:spcAft>
            </a:pPr>
            <a:endParaRPr lang="en-US" sz="1200" b="0" i="0" u="none" strike="noStrike" dirty="0">
              <a:solidFill>
                <a:srgbClr val="000000"/>
              </a:solidFill>
              <a:effectLst/>
              <a:latin typeface="Garamond" panose="02020404030301010803" pitchFamily="18" charset="0"/>
            </a:endParaRPr>
          </a:p>
          <a:p>
            <a:pPr indent="182880" algn="just" rtl="0">
              <a:spcBef>
                <a:spcPts val="0"/>
              </a:spcBef>
              <a:spcAft>
                <a:spcPts val="0"/>
              </a:spcAft>
            </a:pPr>
            <a:r>
              <a:rPr lang="en-US" sz="1200" b="0" i="0" u="none" strike="noStrike" dirty="0">
                <a:solidFill>
                  <a:srgbClr val="000000"/>
                </a:solidFill>
                <a:effectLst/>
                <a:latin typeface="Garamond" panose="02020404030301010803" pitchFamily="18" charset="0"/>
              </a:rPr>
              <a:t>The circuit breaker then rejects all calls until some suitably configured timeout period expires. At that stage, the circuit breaker moves to the </a:t>
            </a:r>
            <a:r>
              <a:rPr lang="en-US" sz="1200" b="0" i="0" u="none" strike="noStrike" dirty="0">
                <a:solidFill>
                  <a:srgbClr val="000000"/>
                </a:solidFill>
                <a:effectLst/>
                <a:latin typeface="Courier New" panose="02070309020205020404" pitchFamily="49" charset="0"/>
              </a:rPr>
              <a:t>HALF_OPEN</a:t>
            </a:r>
            <a:r>
              <a:rPr lang="en-US" sz="1200" b="0" i="0" u="none" strike="noStrike" dirty="0">
                <a:solidFill>
                  <a:srgbClr val="000000"/>
                </a:solidFill>
                <a:effectLst/>
                <a:latin typeface="Garamond" panose="02020404030301010803" pitchFamily="18" charset="0"/>
              </a:rPr>
              <a:t> state. Now the circuit breaker allows client calls to be issued to the protected endpoint. If the requests still fail, the timeout period is reset and the circuit breaker stays open. However, if the request succeeds, the circuit breaker transitions to the CLOSED state and requests start to flow to the target endpoint. This scheme is illustrated in Figure 9-7.</a:t>
            </a:r>
            <a:endParaRPr lang="en-US" sz="1800" b="0" dirty="0">
              <a:effectLst/>
            </a:endParaRPr>
          </a:p>
          <a:p>
            <a:pPr indent="182880" algn="just" rtl="0">
              <a:spcBef>
                <a:spcPts val="0"/>
              </a:spcBef>
              <a:spcAft>
                <a:spcPts val="0"/>
              </a:spcAft>
            </a:pPr>
            <a:endParaRPr lang="en-US" sz="1200" b="0" i="0" u="none" strike="noStrike" dirty="0">
              <a:solidFill>
                <a:srgbClr val="000000"/>
              </a:solidFill>
              <a:effectLst/>
              <a:latin typeface="Garamond" panose="02020404030301010803" pitchFamily="18" charset="0"/>
            </a:endParaRPr>
          </a:p>
          <a:p>
            <a:pPr indent="182880" algn="just" rtl="0">
              <a:spcBef>
                <a:spcPts val="0"/>
              </a:spcBef>
              <a:spcAft>
                <a:spcPts val="0"/>
              </a:spcAft>
            </a:pPr>
            <a:r>
              <a:rPr lang="en-US" sz="1200" b="0" i="0" u="none" strike="noStrike" dirty="0">
                <a:solidFill>
                  <a:srgbClr val="000000"/>
                </a:solidFill>
                <a:effectLst/>
                <a:latin typeface="Garamond" panose="02020404030301010803" pitchFamily="18" charset="0"/>
              </a:rPr>
              <a:t>Circuit breakers are essential to reduce the resources utilized for operations which are almost certain to fail. The client fails fast, and the OPEN circuit breaker relieves load on an overwhelmed server by ensuring requests do not reach it. For overloaded services, this creates an opportunity to stabilize. When the service (hopefully) recovers, the circuit breaker resets automatically and normal operations resume.</a:t>
            </a:r>
            <a:endParaRPr lang="en-US" b="0" dirty="0">
              <a:effectLst/>
            </a:endParaRPr>
          </a:p>
          <a:p>
            <a:br>
              <a:rPr lang="en-US" dirty="0"/>
            </a:br>
            <a:endParaRPr lang="en-US" dirty="0"/>
          </a:p>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22</a:t>
            </a:fld>
            <a:endParaRPr lang="en-US"/>
          </a:p>
        </p:txBody>
      </p:sp>
    </p:spTree>
    <p:extLst>
      <p:ext uri="{BB962C8B-B14F-4D97-AF65-F5344CB8AC3E}">
        <p14:creationId xmlns:p14="http://schemas.microsoft.com/office/powerpoint/2010/main" val="39185557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ＭＳ Ｐゴシック" charset="0"/>
                <a:cs typeface="+mn-cs"/>
              </a:rPr>
              <a:t>Imagine you have a server which can handle a certain number of requests per minute. Suddenly, the number of requests increases significantly - maybe because a connected partner system is going mad or due to a denial of service attack. A </a:t>
            </a:r>
            <a:r>
              <a:rPr lang="en-US" dirty="0" err="1"/>
              <a:t>EventCountCircuitBreaker</a:t>
            </a:r>
            <a:r>
              <a:rPr lang="en-US" sz="1200" b="0" i="0" kern="1200" dirty="0">
                <a:solidFill>
                  <a:schemeClr val="tx1"/>
                </a:solidFill>
                <a:effectLst/>
                <a:latin typeface="+mn-lt"/>
                <a:ea typeface="ＭＳ Ｐゴシック" charset="0"/>
                <a:cs typeface="+mn-cs"/>
              </a:rPr>
              <a:t> can be configured to stop the application from processing requests when a sudden peak load is detected and to start request processing again when things calm down. The following code fragment shows a typical example of such a scenario. Here the </a:t>
            </a:r>
            <a:r>
              <a:rPr lang="en-US" dirty="0" err="1"/>
              <a:t>EventCountCircuitBreaker</a:t>
            </a:r>
            <a:r>
              <a:rPr lang="en-US" sz="1200" b="0" i="0" kern="1200" dirty="0">
                <a:solidFill>
                  <a:schemeClr val="tx1"/>
                </a:solidFill>
                <a:effectLst/>
                <a:latin typeface="+mn-lt"/>
                <a:ea typeface="ＭＳ Ｐゴシック" charset="0"/>
                <a:cs typeface="+mn-cs"/>
              </a:rPr>
              <a:t> allows up to 1000 requests per minute before it interferes. When the load goes down again to 800 requests per second it switches back to state </a:t>
            </a:r>
            <a:r>
              <a:rPr lang="en-US" sz="1200" b="0" i="1" kern="1200" dirty="0">
                <a:solidFill>
                  <a:schemeClr val="tx1"/>
                </a:solidFill>
                <a:effectLst/>
                <a:latin typeface="+mn-lt"/>
                <a:ea typeface="ＭＳ Ｐゴシック" charset="0"/>
                <a:cs typeface="+mn-cs"/>
              </a:rPr>
              <a:t>closed</a:t>
            </a:r>
            <a:r>
              <a:rPr lang="en-US" sz="1200" b="0" i="0" kern="1200" dirty="0">
                <a:solidFill>
                  <a:schemeClr val="tx1"/>
                </a:solidFill>
                <a:effectLst/>
                <a:latin typeface="+mn-lt"/>
                <a:ea typeface="ＭＳ Ｐゴシック" charset="0"/>
                <a:cs typeface="+mn-cs"/>
              </a:rPr>
              <a:t>:</a:t>
            </a:r>
            <a:endParaRPr lang="en-US" dirty="0"/>
          </a:p>
          <a:p>
            <a:endParaRPr lang="en-US" dirty="0"/>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ＭＳ Ｐゴシック" charset="0"/>
                <a:cs typeface="+mn-cs"/>
              </a:rPr>
              <a:t>In this scenario, an application uses an external service which may fail from time to time. If there are too many errors, the service is considered down and should not be called for a while. This can be achieved using the following pattern - in this concrete example we accept up to 5 errors in 2 seconds; if this limit is reached, the service is given a rest time of 2 seconds:</a:t>
            </a:r>
            <a:endParaRPr lang="en-US" dirty="0"/>
          </a:p>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23</a:t>
            </a:fld>
            <a:endParaRPr lang="en-US"/>
          </a:p>
        </p:txBody>
      </p:sp>
    </p:spTree>
    <p:extLst>
      <p:ext uri="{BB962C8B-B14F-4D97-AF65-F5344CB8AC3E}">
        <p14:creationId xmlns:p14="http://schemas.microsoft.com/office/powerpoint/2010/main" val="2986862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2</a:t>
            </a:fld>
            <a:endParaRPr lang="en-US"/>
          </a:p>
        </p:txBody>
      </p:sp>
    </p:spTree>
    <p:extLst>
      <p:ext uri="{BB962C8B-B14F-4D97-AF65-F5344CB8AC3E}">
        <p14:creationId xmlns:p14="http://schemas.microsoft.com/office/powerpoint/2010/main" val="26794819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182880" algn="just" rtl="0">
              <a:spcBef>
                <a:spcPts val="0"/>
              </a:spcBef>
              <a:spcAft>
                <a:spcPts val="0"/>
              </a:spcAft>
            </a:pPr>
            <a:r>
              <a:rPr lang="en-US" sz="1200" b="0" i="0" u="none" strike="noStrike" dirty="0">
                <a:solidFill>
                  <a:srgbClr val="000000"/>
                </a:solidFill>
                <a:effectLst/>
                <a:latin typeface="Garamond" panose="02020404030301010803" pitchFamily="18" charset="0"/>
              </a:rPr>
              <a:t>The term bulkhead is inspired by large ship building practices. Internally the ship is divided into several physical partitions, ensuring if a leak occurs in one part of the boat’s hull, only a single partition is flooded and the boat, rather importantly, continues to float. Basically, bulkheads are a damage limitation strategy.</a:t>
            </a:r>
            <a:endParaRPr lang="en-US" b="0" dirty="0">
              <a:effectLst/>
            </a:endParaRPr>
          </a:p>
          <a:p>
            <a:br>
              <a:rPr lang="en-US" dirty="0"/>
            </a:br>
            <a:endParaRPr lang="en-US" dirty="0"/>
          </a:p>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24</a:t>
            </a:fld>
            <a:endParaRPr lang="en-US"/>
          </a:p>
        </p:txBody>
      </p:sp>
    </p:spTree>
    <p:extLst>
      <p:ext uri="{BB962C8B-B14F-4D97-AF65-F5344CB8AC3E}">
        <p14:creationId xmlns:p14="http://schemas.microsoft.com/office/powerpoint/2010/main" val="865911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182880" algn="just" rtl="0">
              <a:spcBef>
                <a:spcPts val="0"/>
              </a:spcBef>
              <a:spcAft>
                <a:spcPts val="0"/>
              </a:spcAft>
            </a:pPr>
            <a:r>
              <a:rPr lang="en-US" sz="1200" b="0" i="0" u="none" strike="noStrike" dirty="0">
                <a:solidFill>
                  <a:srgbClr val="000000"/>
                </a:solidFill>
                <a:effectLst/>
                <a:latin typeface="Garamond" panose="02020404030301010803" pitchFamily="18" charset="0"/>
              </a:rPr>
              <a:t>Imagine a microservice with two endpoints. One enables clients to request the status of their current orders placed through the service. The other enables clients to create new orders for products. In normal operations, the majority of requests are status requests, entailing a fast cache or database read. Occasionally, when a new popular product is released, a flood of new order requests can arrive simultaneously. These are much more heavyweight, requiring database inserts and writes to queues. </a:t>
            </a:r>
            <a:endParaRPr lang="en-US" b="0" dirty="0">
              <a:effectLst/>
            </a:endParaRPr>
          </a:p>
          <a:p>
            <a:pPr indent="182880" algn="just" rtl="0">
              <a:spcBef>
                <a:spcPts val="0"/>
              </a:spcBef>
              <a:spcAft>
                <a:spcPts val="0"/>
              </a:spcAft>
            </a:pPr>
            <a:r>
              <a:rPr lang="en-US" sz="1200" b="0" i="0" u="none" strike="noStrike" dirty="0">
                <a:solidFill>
                  <a:srgbClr val="000000"/>
                </a:solidFill>
                <a:effectLst/>
                <a:latin typeface="Garamond" panose="02020404030301010803" pitchFamily="18" charset="0"/>
              </a:rPr>
              <a:t>Requests for these two endpoints share a common thread pool in the application server platform they are deployed on in the microservice. When a new order surge arrives, all threads in the thread pool become occupied by new order creations, and status requests are essentially starved from gaining resources. This leads to unacceptable response times and potentially client calls seeing exceptions if a fail fast approach is used. </a:t>
            </a:r>
            <a:endParaRPr lang="en-US" b="0" dirty="0">
              <a:effectLst/>
            </a:endParaRPr>
          </a:p>
          <a:p>
            <a:endParaRPr lang="en-US" dirty="0"/>
          </a:p>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25</a:t>
            </a:fld>
            <a:endParaRPr lang="en-US"/>
          </a:p>
        </p:txBody>
      </p:sp>
    </p:spTree>
    <p:extLst>
      <p:ext uri="{BB962C8B-B14F-4D97-AF65-F5344CB8AC3E}">
        <p14:creationId xmlns:p14="http://schemas.microsoft.com/office/powerpoint/2010/main" val="41413555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182880" algn="just" rtl="0">
              <a:spcBef>
                <a:spcPts val="0"/>
              </a:spcBef>
              <a:spcAft>
                <a:spcPts val="0"/>
              </a:spcAft>
            </a:pPr>
            <a:r>
              <a:rPr lang="en-US" sz="1200" b="0" i="0" u="none" strike="noStrike" dirty="0">
                <a:solidFill>
                  <a:srgbClr val="000000"/>
                </a:solidFill>
                <a:effectLst/>
                <a:latin typeface="Garamond" panose="02020404030301010803" pitchFamily="18" charset="0"/>
              </a:rPr>
              <a:t>Bulkheads help us solve this problem. We can reserve a number of threads in a microservice to handle specific requests. In our example, we could specify that the new order request has a maximum of 150 threads of the shared thread pool available for its exclusive use. This ensures that when a new order request burst occurs, we can still handle status requests with acceptable response times because there is additional capacity in the thread pool.</a:t>
            </a:r>
            <a:endParaRPr lang="en-US" b="0" dirty="0">
              <a:effectLst/>
            </a:endParaRPr>
          </a:p>
          <a:p>
            <a:br>
              <a:rPr lang="en-US" dirty="0"/>
            </a:br>
            <a:endParaRPr lang="en-US" sz="1000" b="0" i="0" kern="1200" dirty="0">
              <a:solidFill>
                <a:schemeClr val="tx1"/>
              </a:solidFill>
              <a:effectLst/>
              <a:latin typeface="+mn-lt"/>
              <a:ea typeface="ＭＳ Ｐゴシック" charset="0"/>
              <a:cs typeface="+mn-cs"/>
            </a:endParaRPr>
          </a:p>
          <a:p>
            <a:endParaRPr lang="en-US" sz="1000" b="0" i="0" kern="1200" dirty="0">
              <a:solidFill>
                <a:schemeClr val="tx1"/>
              </a:solidFill>
              <a:effectLst/>
              <a:latin typeface="+mn-lt"/>
              <a:ea typeface="ＭＳ Ｐゴシック" charset="0"/>
              <a:cs typeface="+mn-cs"/>
            </a:endParaRPr>
          </a:p>
          <a:p>
            <a:r>
              <a:rPr lang="en-US" sz="1000" b="0" i="0" kern="1200" dirty="0">
                <a:solidFill>
                  <a:schemeClr val="tx1"/>
                </a:solidFill>
                <a:effectLst/>
                <a:latin typeface="+mn-lt"/>
                <a:ea typeface="ＭＳ Ｐゴシック" charset="0"/>
                <a:cs typeface="+mn-cs"/>
              </a:rPr>
              <a:t>The following diagram shows bulkheads structured around connection pools that call individual services. If Service A fails or causes some other issue, the connection pool is isolated, so only workloads using the thread pool assigned to Service A are affected. Workloads that use Service B and C are not affected and can continue working without interruption.</a:t>
            </a:r>
            <a:endParaRPr lang="en-US" dirty="0"/>
          </a:p>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26</a:t>
            </a:fld>
            <a:endParaRPr lang="en-US"/>
          </a:p>
        </p:txBody>
      </p:sp>
    </p:spTree>
    <p:extLst>
      <p:ext uri="{BB962C8B-B14F-4D97-AF65-F5344CB8AC3E}">
        <p14:creationId xmlns:p14="http://schemas.microsoft.com/office/powerpoint/2010/main" val="41005558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182880" algn="just" rtl="0">
              <a:spcBef>
                <a:spcPts val="0"/>
              </a:spcBef>
              <a:spcAft>
                <a:spcPts val="0"/>
              </a:spcAft>
            </a:pPr>
            <a:r>
              <a:rPr lang="en-US" sz="1200" b="0" i="0" u="none" strike="noStrike" dirty="0">
                <a:solidFill>
                  <a:srgbClr val="000000"/>
                </a:solidFill>
                <a:effectLst/>
                <a:latin typeface="Garamond" panose="02020404030301010803" pitchFamily="18" charset="0"/>
              </a:rPr>
              <a:t>The Java Resilience4j library provides an implementation of the bulkhead pattern using the functional programming features of Java 8 onwards. The bulkhead pattern segregates remote resource calls in their own thread pools so that a single overloaded or failing service does not consume all threads available in the application server. </a:t>
            </a:r>
            <a:endParaRPr lang="en-US" b="0" dirty="0">
              <a:effectLst/>
            </a:endParaRPr>
          </a:p>
          <a:p>
            <a:pPr indent="182880" algn="just" rtl="0">
              <a:spcBef>
                <a:spcPts val="0"/>
              </a:spcBef>
              <a:spcAft>
                <a:spcPts val="0"/>
              </a:spcAft>
            </a:pPr>
            <a:r>
              <a:rPr lang="en-US" sz="1200" b="0" i="0" u="none" strike="noStrike" dirty="0">
                <a:solidFill>
                  <a:srgbClr val="000000"/>
                </a:solidFill>
                <a:effectLst/>
                <a:latin typeface="Garamond" panose="02020404030301010803" pitchFamily="18" charset="0"/>
              </a:rPr>
              <a:t>The following example code shows how to create a bulkhead that allows a maximum of 150 concurrent requests. If 150 threads are in use for the service that you wish to restrict with the bulkhead, requests will wait a maximum of 1 seconds before the default </a:t>
            </a:r>
            <a:r>
              <a:rPr lang="en-US" sz="1200" b="0" i="0" u="none" strike="noStrike" dirty="0" err="1">
                <a:solidFill>
                  <a:srgbClr val="000000"/>
                </a:solidFill>
                <a:effectLst/>
                <a:latin typeface="Courier New" panose="02070309020205020404" pitchFamily="49" charset="0"/>
              </a:rPr>
              <a:t>BulkheadFullException</a:t>
            </a:r>
            <a:r>
              <a:rPr lang="en-US" sz="1200" b="0" i="0" u="none" strike="noStrike" dirty="0">
                <a:solidFill>
                  <a:srgbClr val="000000"/>
                </a:solidFill>
                <a:effectLst/>
                <a:latin typeface="Garamond" panose="02020404030301010803" pitchFamily="18" charset="0"/>
              </a:rPr>
              <a:t> exception is thrown. </a:t>
            </a:r>
            <a:endParaRPr lang="en-US" b="0" dirty="0">
              <a:effectLst/>
            </a:endParaRPr>
          </a:p>
          <a:p>
            <a:br>
              <a:rPr lang="en-US" dirty="0"/>
            </a:br>
            <a:r>
              <a:rPr lang="en-US" sz="1200" b="0" i="0" u="none" strike="noStrike" dirty="0">
                <a:solidFill>
                  <a:srgbClr val="000000"/>
                </a:solidFill>
                <a:effectLst/>
                <a:latin typeface="Garamond" panose="02020404030301010803" pitchFamily="18" charset="0"/>
              </a:rPr>
              <a:t>Next, you specify that the </a:t>
            </a:r>
            <a:r>
              <a:rPr lang="en-US" sz="1200" b="0" i="0" u="none" strike="noStrike" dirty="0" err="1">
                <a:solidFill>
                  <a:srgbClr val="000000"/>
                </a:solidFill>
                <a:effectLst/>
                <a:latin typeface="Courier New" panose="02070309020205020404" pitchFamily="49" charset="0"/>
              </a:rPr>
              <a:t>OrderService.newOrder</a:t>
            </a:r>
            <a:r>
              <a:rPr lang="en-US" sz="1200" b="0" i="0" u="none" strike="noStrike" dirty="0">
                <a:solidFill>
                  <a:srgbClr val="000000"/>
                </a:solidFill>
                <a:effectLst/>
                <a:latin typeface="Courier New" panose="02070309020205020404" pitchFamily="49" charset="0"/>
              </a:rPr>
              <a:t>() </a:t>
            </a:r>
            <a:r>
              <a:rPr lang="en-US" sz="1200" b="0" i="0" u="none" strike="noStrike" dirty="0">
                <a:solidFill>
                  <a:srgbClr val="000000"/>
                </a:solidFill>
                <a:effectLst/>
                <a:latin typeface="Garamond" panose="02020404030301010803" pitchFamily="18" charset="0"/>
              </a:rPr>
              <a:t>method should be decorated with the bulkhead. This ensures that a maximum of 150 invocations of this method can occur concurrently. </a:t>
            </a:r>
            <a:endParaRPr lang="en-US" dirty="0"/>
          </a:p>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27</a:t>
            </a:fld>
            <a:endParaRPr lang="en-US"/>
          </a:p>
        </p:txBody>
      </p:sp>
    </p:spTree>
    <p:extLst>
      <p:ext uri="{BB962C8B-B14F-4D97-AF65-F5344CB8AC3E}">
        <p14:creationId xmlns:p14="http://schemas.microsoft.com/office/powerpoint/2010/main" val="36106547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C01410C-A9AF-3C4F-ACCD-6A8F1AFCAAB6}" type="slidenum">
              <a:rPr lang="en-US" smtClean="0"/>
              <a:t>29</a:t>
            </a:fld>
            <a:endParaRPr lang="en-US"/>
          </a:p>
        </p:txBody>
      </p:sp>
    </p:spTree>
    <p:extLst>
      <p:ext uri="{BB962C8B-B14F-4D97-AF65-F5344CB8AC3E}">
        <p14:creationId xmlns:p14="http://schemas.microsoft.com/office/powerpoint/2010/main" val="2278241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Since when IT systems came into existence, the monolithic architecture has dominated enterprise applications.</a:t>
            </a:r>
          </a:p>
          <a:p>
            <a:pPr marL="171450" indent="-171450">
              <a:buFontTx/>
              <a:buChar char="-"/>
            </a:pPr>
            <a:r>
              <a:rPr lang="en-US" dirty="0"/>
              <a:t>This style decomposes an application into multiple logical modules or services which are built and deployed as a single application.</a:t>
            </a:r>
          </a:p>
          <a:p>
            <a:pPr marL="171450" indent="-171450">
              <a:buFontTx/>
              <a:buChar char="-"/>
            </a:pPr>
            <a:r>
              <a:rPr lang="en-US" dirty="0"/>
              <a:t>They offer endpoints that can be called by clients.</a:t>
            </a:r>
          </a:p>
          <a:p>
            <a:br>
              <a:rPr lang="en-US" dirty="0"/>
            </a:br>
            <a:endParaRPr lang="en-US" dirty="0"/>
          </a:p>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3</a:t>
            </a:fld>
            <a:endParaRPr lang="en-US"/>
          </a:p>
        </p:txBody>
      </p:sp>
    </p:spTree>
    <p:extLst>
      <p:ext uri="{BB962C8B-B14F-4D97-AF65-F5344CB8AC3E}">
        <p14:creationId xmlns:p14="http://schemas.microsoft.com/office/powerpoint/2010/main" val="3029227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4</a:t>
            </a:fld>
            <a:endParaRPr lang="en-US"/>
          </a:p>
        </p:txBody>
      </p:sp>
    </p:spTree>
    <p:extLst>
      <p:ext uri="{BB962C8B-B14F-4D97-AF65-F5344CB8AC3E}">
        <p14:creationId xmlns:p14="http://schemas.microsoft.com/office/powerpoint/2010/main" val="34457402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Monoliths can start to become problematic as system features and request volumes grow. This problem has two fundamental elements:</a:t>
            </a:r>
          </a:p>
          <a:p>
            <a:endParaRPr lang="en-US" dirty="0"/>
          </a:p>
          <a:p>
            <a:r>
              <a:rPr lang="en-US" dirty="0"/>
              <a:t>Code base complexity</a:t>
            </a:r>
          </a:p>
          <a:p>
            <a:r>
              <a:rPr lang="en-US" dirty="0"/>
              <a:t>As the size of the application and engineering team grows, adding new features, testing, and refactoring become progressively more difficult. Technical debt can increase, and without significant investments in engineering, the code becomes more and more fragile. Development cadence increases for rolling out new features.</a:t>
            </a:r>
          </a:p>
          <a:p>
            <a:endParaRPr lang="en-US" dirty="0"/>
          </a:p>
          <a:p>
            <a:r>
              <a:rPr lang="en-US" dirty="0"/>
              <a:t>Scaling out means replicating the entire application (the monolith) every time. In the university management system, assume a sudden spike in the use of the </a:t>
            </a:r>
            <a:r>
              <a:rPr lang="en-US" dirty="0" err="1"/>
              <a:t>AdvisorChat</a:t>
            </a:r>
            <a:r>
              <a:rPr lang="en-US" dirty="0"/>
              <a:t> service occurs as support for mobile devices is released to the students. You can deploy new replicas to handle the chat message volume, but the new nodes need to be powerful and numerous enough to run the complete application. You can’t easily just pull out the chat service functionality and scale it independently.</a:t>
            </a:r>
          </a:p>
          <a:p>
            <a:endParaRPr lang="en-US" dirty="0"/>
          </a:p>
          <a:p>
            <a:r>
              <a:rPr lang="en-US" dirty="0"/>
              <a:t>This is where microservices enter the scene. They provide solutions to engineering and scale out challenges that monoliths almost inevitably face as the volume of requests grows rapidly.</a:t>
            </a:r>
          </a:p>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5</a:t>
            </a:fld>
            <a:endParaRPr lang="en-US"/>
          </a:p>
        </p:txBody>
      </p:sp>
    </p:spTree>
    <p:extLst>
      <p:ext uri="{BB962C8B-B14F-4D97-AF65-F5344CB8AC3E}">
        <p14:creationId xmlns:p14="http://schemas.microsoft.com/office/powerpoint/2010/main" val="10921315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6</a:t>
            </a:fld>
            <a:endParaRPr lang="en-US"/>
          </a:p>
        </p:txBody>
      </p:sp>
    </p:spTree>
    <p:extLst>
      <p:ext uri="{BB962C8B-B14F-4D97-AF65-F5344CB8AC3E}">
        <p14:creationId xmlns:p14="http://schemas.microsoft.com/office/powerpoint/2010/main" val="12179113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182880" algn="just" rtl="0">
              <a:spcBef>
                <a:spcPts val="0"/>
              </a:spcBef>
              <a:spcAft>
                <a:spcPts val="0"/>
              </a:spcAft>
            </a:pPr>
            <a:r>
              <a:rPr lang="en-US" sz="1200" b="0" i="0" u="none" strike="noStrike" dirty="0">
                <a:solidFill>
                  <a:srgbClr val="000000"/>
                </a:solidFill>
                <a:effectLst/>
                <a:latin typeface="Garamond" panose="02020404030301010803" pitchFamily="18" charset="0"/>
              </a:rPr>
              <a:t>One of the key design decisions when moving to a microservices architecture is how to decompose the system functionality into individual services. Domain-Driven Design (DDD) provides a suitable method for identifying microservices, as the necessarily self-contained nature of microservices maps well to the notion of Bounded Contexts in DDD. These topics are beyond the scope of this chapter but are essential knowledge for architects of microservice-based applications.</a:t>
            </a:r>
            <a:endParaRPr lang="en-US" b="0" dirty="0">
              <a:effectLst/>
            </a:endParaRPr>
          </a:p>
          <a:p>
            <a:pPr indent="182880" algn="just" rtl="0">
              <a:spcBef>
                <a:spcPts val="0"/>
              </a:spcBef>
              <a:spcAft>
                <a:spcPts val="0"/>
              </a:spcAft>
            </a:pPr>
            <a:r>
              <a:rPr lang="en-US" sz="1200" b="0" i="0" u="none" strike="noStrike" dirty="0">
                <a:solidFill>
                  <a:srgbClr val="000000"/>
                </a:solidFill>
                <a:effectLst/>
                <a:latin typeface="Garamond" panose="02020404030301010803" pitchFamily="18" charset="0"/>
              </a:rPr>
              <a:t>There is always a balancing act though. Microservices are by their very nature distributed. Often, the purity of the domain model needs to be analyzed and adjusted to meet the reality of the costs of distributed communications and the complexity of system management and monitoring. You need to factor in request loads and the interactions needed to serve these requests, so that excessive latencies aren’t incurred by multiple interactions between microservices. </a:t>
            </a:r>
            <a:endParaRPr lang="en-US" b="0" dirty="0">
              <a:effectLst/>
            </a:endParaRPr>
          </a:p>
          <a:p>
            <a:pPr indent="182880" algn="just" rtl="0">
              <a:spcBef>
                <a:spcPts val="0"/>
              </a:spcBef>
              <a:spcAft>
                <a:spcPts val="0"/>
              </a:spcAft>
            </a:pPr>
            <a:r>
              <a:rPr lang="en-US" sz="1200" b="0" i="0" u="none" strike="noStrike" dirty="0">
                <a:solidFill>
                  <a:srgbClr val="000000"/>
                </a:solidFill>
                <a:effectLst/>
                <a:latin typeface="Garamond" panose="02020404030301010803" pitchFamily="18" charset="0"/>
              </a:rPr>
              <a:t>For example, </a:t>
            </a:r>
            <a:r>
              <a:rPr lang="en-US" sz="1200" b="0" i="0" u="none" strike="noStrike" dirty="0">
                <a:solidFill>
                  <a:srgbClr val="000000"/>
                </a:solidFill>
                <a:effectLst/>
                <a:latin typeface="Courier New" panose="02070309020205020404" pitchFamily="49" charset="0"/>
              </a:rPr>
              <a:t>Faculty</a:t>
            </a:r>
            <a:r>
              <a:rPr lang="en-US" sz="1200" b="0" i="0" u="none" strike="noStrike" dirty="0">
                <a:solidFill>
                  <a:srgbClr val="000000"/>
                </a:solidFill>
                <a:effectLst/>
                <a:latin typeface="Garamond" panose="02020404030301010803" pitchFamily="18" charset="0"/>
              </a:rPr>
              <a:t> and </a:t>
            </a:r>
            <a:r>
              <a:rPr lang="en-US" sz="1200" b="0" i="0" u="none" strike="noStrike" dirty="0">
                <a:solidFill>
                  <a:srgbClr val="000000"/>
                </a:solidFill>
                <a:effectLst/>
                <a:latin typeface="Courier New" panose="02070309020205020404" pitchFamily="49" charset="0"/>
              </a:rPr>
              <a:t>Funding</a:t>
            </a:r>
            <a:r>
              <a:rPr lang="en-US" sz="1200" b="0" i="0" u="none" strike="noStrike" dirty="0">
                <a:solidFill>
                  <a:srgbClr val="000000"/>
                </a:solidFill>
                <a:effectLst/>
                <a:latin typeface="Garamond" panose="02020404030301010803" pitchFamily="18" charset="0"/>
              </a:rPr>
              <a:t> are excellent candidates for microservices. However, if satisfying requests such as ‘get funding by faculty’ or ‘find funding opportunities for faculty’ incur excessive communications, performance and reliability could be impacted. Merging microservices may be a sensible option in such circumstances. Another common approach is to duplicate data across coupled microservices. This enables a service to access the data it needs locally, simplifying the design and reducing data access response times.</a:t>
            </a:r>
            <a:endParaRPr lang="en-US" b="0" dirty="0">
              <a:effectLst/>
            </a:endParaRPr>
          </a:p>
          <a:p>
            <a:pPr indent="182880" algn="just" rtl="0">
              <a:spcBef>
                <a:spcPts val="0"/>
              </a:spcBef>
              <a:spcAft>
                <a:spcPts val="0"/>
              </a:spcAft>
            </a:pPr>
            <a:r>
              <a:rPr lang="en-US" sz="1200" b="0" i="0" u="none" strike="noStrike" dirty="0">
                <a:solidFill>
                  <a:srgbClr val="000000"/>
                </a:solidFill>
                <a:effectLst/>
                <a:latin typeface="Garamond" panose="02020404030301010803" pitchFamily="18" charset="0"/>
              </a:rPr>
              <a:t>Duplicate data is of course a trade-off. It takes additional storage capacity and development effort to  ensure all duplicated data converges to a consistent state. Duplicate updates can be initiated immediately when data changes to attempt to minimize the time interval that  the duplicates are inconsistent.  . Alternatively, if the business context allows, periodic duplication (e.g., hourly or daily) can operate, perhaps executed by a scheduled task that is invoked when request loads are low. As the demands on performance and scalability on an application grow, the cost and complexity of duplicate data is typically small compared to the problems that a major refactoring of the system would present.</a:t>
            </a:r>
            <a:endParaRPr lang="en-US" b="0" dirty="0">
              <a:effectLst/>
            </a:endParaRPr>
          </a:p>
          <a:p>
            <a:br>
              <a:rPr lang="en-US" dirty="0"/>
            </a:br>
            <a:endParaRPr lang="en-US" dirty="0"/>
          </a:p>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7</a:t>
            </a:fld>
            <a:endParaRPr lang="en-US"/>
          </a:p>
        </p:txBody>
      </p:sp>
    </p:spTree>
    <p:extLst>
      <p:ext uri="{BB962C8B-B14F-4D97-AF65-F5344CB8AC3E}">
        <p14:creationId xmlns:p14="http://schemas.microsoft.com/office/powerpoint/2010/main" val="36715408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Containers - Everything needed to run the application is packaged inside the container object: code, run time, system tools, libraries and dependencies</a:t>
            </a:r>
          </a:p>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8</a:t>
            </a:fld>
            <a:endParaRPr lang="en-US"/>
          </a:p>
        </p:txBody>
      </p:sp>
    </p:spTree>
    <p:extLst>
      <p:ext uri="{BB962C8B-B14F-4D97-AF65-F5344CB8AC3E}">
        <p14:creationId xmlns:p14="http://schemas.microsoft.com/office/powerpoint/2010/main" val="14297890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182880" algn="just" rtl="0">
              <a:spcBef>
                <a:spcPts val="0"/>
              </a:spcBef>
              <a:spcAft>
                <a:spcPts val="0"/>
              </a:spcAft>
            </a:pPr>
            <a:r>
              <a:rPr lang="en-US" sz="1200" b="0" i="0" u="none" strike="noStrike" dirty="0">
                <a:solidFill>
                  <a:srgbClr val="000000"/>
                </a:solidFill>
                <a:effectLst/>
                <a:latin typeface="Garamond" panose="02020404030301010803" pitchFamily="18" charset="0"/>
              </a:rPr>
              <a:t>When you deploy all your microservices on a serverless platform, you expose multiple endpoints that clients need to invoke. This introduces complexity as clients need to be able to discover the location – host IP address and port – of each microservice. What if you decide to refactor your microservices by perhaps combining two in or order to eliminate network calls? Or move an API implementation from one microservice to another? Or even change the endpoint – IP address and port – of an API?</a:t>
            </a:r>
            <a:endParaRPr lang="en-US" b="0" dirty="0">
              <a:effectLst/>
            </a:endParaRPr>
          </a:p>
          <a:p>
            <a:pPr indent="182880" algn="just" rtl="0">
              <a:spcBef>
                <a:spcPts val="0"/>
              </a:spcBef>
              <a:spcAft>
                <a:spcPts val="0"/>
              </a:spcAft>
            </a:pPr>
            <a:r>
              <a:rPr lang="en-US" sz="1200" b="0" i="0" u="none" strike="noStrike" dirty="0">
                <a:solidFill>
                  <a:srgbClr val="000000"/>
                </a:solidFill>
                <a:effectLst/>
                <a:latin typeface="Garamond" panose="02020404030301010803" pitchFamily="18" charset="0"/>
              </a:rPr>
              <a:t>Exposing backend changes directly to clients is never a good idea. The Gang of Four book taught us this many years ago with the façade pattern in object-oriented systems. In microservices, you can exploit an analogous approach using the API Gateway pattern. An API Gateway essentially acts as a single entry point for all client requests, as shown in Figure 9-4. It insulates clients from the underlying architecture of the microservices that implement the application functionality. Now, if you refactor your underlying APIs or even choose to deploy on a radically different platform such as a private cloud, clients are oblivious to changes.</a:t>
            </a:r>
            <a:endParaRPr lang="en-US" b="0" dirty="0">
              <a:effectLst/>
            </a:endParaRPr>
          </a:p>
          <a:p>
            <a:br>
              <a:rPr lang="en-US" dirty="0"/>
            </a:br>
            <a:endParaRPr lang="en-US" dirty="0"/>
          </a:p>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9</a:t>
            </a:fld>
            <a:endParaRPr lang="en-US"/>
          </a:p>
        </p:txBody>
      </p:sp>
    </p:spTree>
    <p:extLst>
      <p:ext uri="{BB962C8B-B14F-4D97-AF65-F5344CB8AC3E}">
        <p14:creationId xmlns:p14="http://schemas.microsoft.com/office/powerpoint/2010/main" val="3687370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EC9B4-D8ED-4748-9D13-238BD1F2BD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C9B2A4E-9ECE-3F4D-8DB7-11298C945F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CC1917-57F3-FE41-ADFB-12E9B2D39916}"/>
              </a:ext>
            </a:extLst>
          </p:cNvPr>
          <p:cNvSpPr>
            <a:spLocks noGrp="1"/>
          </p:cNvSpPr>
          <p:nvPr>
            <p:ph type="dt" sz="half" idx="10"/>
          </p:nvPr>
        </p:nvSpPr>
        <p:spPr/>
        <p:txBody>
          <a:bodyPr/>
          <a:lstStyle/>
          <a:p>
            <a:fld id="{7E893F36-8772-814D-A905-8C917843E0A4}" type="datetimeFigureOut">
              <a:rPr lang="en-US" smtClean="0"/>
              <a:t>3/3/23</a:t>
            </a:fld>
            <a:endParaRPr lang="en-US"/>
          </a:p>
        </p:txBody>
      </p:sp>
      <p:sp>
        <p:nvSpPr>
          <p:cNvPr id="5" name="Footer Placeholder 4">
            <a:extLst>
              <a:ext uri="{FF2B5EF4-FFF2-40B4-BE49-F238E27FC236}">
                <a16:creationId xmlns:a16="http://schemas.microsoft.com/office/drawing/2014/main" id="{FB05AC55-4D05-B243-9F9A-73288D1644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780195-77CB-7644-8EDC-9DC5FC23879F}"/>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1159699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E279F-4180-D842-9C26-8FF794E6543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3CE8F0-4B0F-8C46-BEFC-87C7E52063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AE2C52-E2EE-E84A-8A00-36EAF95B121A}"/>
              </a:ext>
            </a:extLst>
          </p:cNvPr>
          <p:cNvSpPr>
            <a:spLocks noGrp="1"/>
          </p:cNvSpPr>
          <p:nvPr>
            <p:ph type="dt" sz="half" idx="10"/>
          </p:nvPr>
        </p:nvSpPr>
        <p:spPr/>
        <p:txBody>
          <a:bodyPr/>
          <a:lstStyle/>
          <a:p>
            <a:fld id="{7E893F36-8772-814D-A905-8C917843E0A4}" type="datetimeFigureOut">
              <a:rPr lang="en-US" smtClean="0"/>
              <a:t>3/3/23</a:t>
            </a:fld>
            <a:endParaRPr lang="en-US"/>
          </a:p>
        </p:txBody>
      </p:sp>
      <p:sp>
        <p:nvSpPr>
          <p:cNvPr id="5" name="Footer Placeholder 4">
            <a:extLst>
              <a:ext uri="{FF2B5EF4-FFF2-40B4-BE49-F238E27FC236}">
                <a16:creationId xmlns:a16="http://schemas.microsoft.com/office/drawing/2014/main" id="{A0FC0E8A-7407-3B40-93DC-87D6198D7B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C78E8C-B5A7-1444-8775-12BAD4A086CE}"/>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2657558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22704A-71E2-DF44-B460-F271939241B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BD5C20-1145-524E-9817-981BE673EB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1645E3-5C77-3844-9347-C5DC1431690C}"/>
              </a:ext>
            </a:extLst>
          </p:cNvPr>
          <p:cNvSpPr>
            <a:spLocks noGrp="1"/>
          </p:cNvSpPr>
          <p:nvPr>
            <p:ph type="dt" sz="half" idx="10"/>
          </p:nvPr>
        </p:nvSpPr>
        <p:spPr/>
        <p:txBody>
          <a:bodyPr/>
          <a:lstStyle/>
          <a:p>
            <a:fld id="{7E893F36-8772-814D-A905-8C917843E0A4}" type="datetimeFigureOut">
              <a:rPr lang="en-US" smtClean="0"/>
              <a:t>3/3/23</a:t>
            </a:fld>
            <a:endParaRPr lang="en-US"/>
          </a:p>
        </p:txBody>
      </p:sp>
      <p:sp>
        <p:nvSpPr>
          <p:cNvPr id="5" name="Footer Placeholder 4">
            <a:extLst>
              <a:ext uri="{FF2B5EF4-FFF2-40B4-BE49-F238E27FC236}">
                <a16:creationId xmlns:a16="http://schemas.microsoft.com/office/drawing/2014/main" id="{2EDD06A4-D625-C14A-B52C-70432C339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6F8755-3791-914D-846B-7F83CD25C5B0}"/>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3175344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6" name="Title Placeholder 1">
            <a:extLst>
              <a:ext uri="{FF2B5EF4-FFF2-40B4-BE49-F238E27FC236}">
                <a16:creationId xmlns:a16="http://schemas.microsoft.com/office/drawing/2014/main" id="{9C5D902F-7FA6-3149-B8B7-CA0DFE9AB6A7}"/>
              </a:ext>
            </a:extLst>
          </p:cNvPr>
          <p:cNvSpPr>
            <a:spLocks noGrp="1"/>
          </p:cNvSpPr>
          <p:nvPr>
            <p:ph type="title"/>
          </p:nvPr>
        </p:nvSpPr>
        <p:spPr>
          <a:xfrm>
            <a:off x="246528" y="214779"/>
            <a:ext cx="11667565" cy="923739"/>
          </a:xfrm>
          <a:prstGeom prst="rect">
            <a:avLst/>
          </a:prstGeom>
        </p:spPr>
        <p:txBody>
          <a:bodyPr vert="horz" lIns="91440" tIns="45720" rIns="91440" bIns="45720" rtlCol="0" anchor="ctr">
            <a:normAutofit/>
          </a:bodyPr>
          <a:lstStyle/>
          <a:p>
            <a:r>
              <a:rPr lang="en-US" dirty="0"/>
              <a:t>Click to edit Master title style</a:t>
            </a:r>
          </a:p>
        </p:txBody>
      </p:sp>
      <p:sp>
        <p:nvSpPr>
          <p:cNvPr id="9" name="Slide Number Placeholder 5">
            <a:extLst>
              <a:ext uri="{FF2B5EF4-FFF2-40B4-BE49-F238E27FC236}">
                <a16:creationId xmlns:a16="http://schemas.microsoft.com/office/drawing/2014/main" id="{0D665CB6-7CC4-FE49-8CCC-CB9269351646}"/>
              </a:ext>
            </a:extLst>
          </p:cNvPr>
          <p:cNvSpPr txBox="1">
            <a:spLocks/>
          </p:cNvSpPr>
          <p:nvPr userDrawn="1"/>
        </p:nvSpPr>
        <p:spPr>
          <a:xfrm>
            <a:off x="8610599" y="6419103"/>
            <a:ext cx="30437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4005836-6816-864A-A203-F6E50AFEEE6A}" type="slidenum">
              <a:rPr lang="en-US" smtClean="0"/>
              <a:pPr/>
              <a:t>‹#›</a:t>
            </a:fld>
            <a:endParaRPr lang="en-US"/>
          </a:p>
        </p:txBody>
      </p:sp>
      <p:sp>
        <p:nvSpPr>
          <p:cNvPr id="11" name="Title Placeholder 1">
            <a:extLst>
              <a:ext uri="{FF2B5EF4-FFF2-40B4-BE49-F238E27FC236}">
                <a16:creationId xmlns:a16="http://schemas.microsoft.com/office/drawing/2014/main" id="{208ABC09-A831-3742-A13A-D67A159B385A}"/>
              </a:ext>
            </a:extLst>
          </p:cNvPr>
          <p:cNvSpPr txBox="1">
            <a:spLocks/>
          </p:cNvSpPr>
          <p:nvPr userDrawn="1"/>
        </p:nvSpPr>
        <p:spPr>
          <a:xfrm>
            <a:off x="246529" y="1349829"/>
            <a:ext cx="11698944" cy="5069274"/>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pPr algn="just"/>
            <a:endParaRPr lang="en-US" dirty="0"/>
          </a:p>
        </p:txBody>
      </p:sp>
      <p:sp>
        <p:nvSpPr>
          <p:cNvPr id="17" name="Content Placeholder 2">
            <a:extLst>
              <a:ext uri="{FF2B5EF4-FFF2-40B4-BE49-F238E27FC236}">
                <a16:creationId xmlns:a16="http://schemas.microsoft.com/office/drawing/2014/main" id="{F2C98C84-26A8-3C4A-AF5B-31F94F4FCDF8}"/>
              </a:ext>
            </a:extLst>
          </p:cNvPr>
          <p:cNvSpPr>
            <a:spLocks noGrp="1"/>
          </p:cNvSpPr>
          <p:nvPr>
            <p:ph idx="1" hasCustomPrompt="1"/>
          </p:nvPr>
        </p:nvSpPr>
        <p:spPr>
          <a:xfrm>
            <a:off x="246526" y="1349829"/>
            <a:ext cx="1166756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Content</a:t>
            </a:r>
          </a:p>
        </p:txBody>
      </p:sp>
    </p:spTree>
    <p:extLst>
      <p:ext uri="{BB962C8B-B14F-4D97-AF65-F5344CB8AC3E}">
        <p14:creationId xmlns:p14="http://schemas.microsoft.com/office/powerpoint/2010/main" val="11252664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66D85-69BC-4FEA-B4EA-B452FCAFA4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3DECDC-4BC8-4D92-857D-16B8FC0A3C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96B1A1D-17BC-4290-925A-85BEEE3B7759}"/>
              </a:ext>
            </a:extLst>
          </p:cNvPr>
          <p:cNvSpPr>
            <a:spLocks noGrp="1"/>
          </p:cNvSpPr>
          <p:nvPr>
            <p:ph type="dt" sz="half" idx="10"/>
          </p:nvPr>
        </p:nvSpPr>
        <p:spPr/>
        <p:txBody>
          <a:bodyPr/>
          <a:lstStyle/>
          <a:p>
            <a:fld id="{283AE845-2FBC-4C6D-B380-94F0F7BE4FD1}" type="datetimeFigureOut">
              <a:rPr lang="en-US" smtClean="0"/>
              <a:t>3/3/23</a:t>
            </a:fld>
            <a:endParaRPr lang="en-US"/>
          </a:p>
        </p:txBody>
      </p:sp>
      <p:sp>
        <p:nvSpPr>
          <p:cNvPr id="5" name="Footer Placeholder 4">
            <a:extLst>
              <a:ext uri="{FF2B5EF4-FFF2-40B4-BE49-F238E27FC236}">
                <a16:creationId xmlns:a16="http://schemas.microsoft.com/office/drawing/2014/main" id="{0A563E6E-B314-4470-8974-D508A9E71F94}"/>
              </a:ext>
            </a:extLst>
          </p:cNvPr>
          <p:cNvSpPr>
            <a:spLocks noGrp="1"/>
          </p:cNvSpPr>
          <p:nvPr>
            <p:ph type="ftr" sz="quarter" idx="11"/>
          </p:nvPr>
        </p:nvSpPr>
        <p:spPr/>
        <p:txBody>
          <a:bodyPr/>
          <a:lstStyle/>
          <a:p>
            <a:r>
              <a:rPr lang="en-US" dirty="0"/>
              <a:t>Copyright – Ian Gorton</a:t>
            </a:r>
          </a:p>
        </p:txBody>
      </p:sp>
      <p:sp>
        <p:nvSpPr>
          <p:cNvPr id="6" name="Slide Number Placeholder 5">
            <a:extLst>
              <a:ext uri="{FF2B5EF4-FFF2-40B4-BE49-F238E27FC236}">
                <a16:creationId xmlns:a16="http://schemas.microsoft.com/office/drawing/2014/main" id="{0ADD758F-D148-4A2F-9687-42950E298E4D}"/>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38815576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069E8-C2D3-492F-96B4-505F55AE5D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0E2DBD-FDA5-4FB8-BDEC-23B791FE67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8378FE-5A43-4AE0-A039-4B2ACE15CA38}"/>
              </a:ext>
            </a:extLst>
          </p:cNvPr>
          <p:cNvSpPr>
            <a:spLocks noGrp="1"/>
          </p:cNvSpPr>
          <p:nvPr>
            <p:ph type="dt" sz="half" idx="10"/>
          </p:nvPr>
        </p:nvSpPr>
        <p:spPr/>
        <p:txBody>
          <a:bodyPr/>
          <a:lstStyle/>
          <a:p>
            <a:fld id="{283AE845-2FBC-4C6D-B380-94F0F7BE4FD1}" type="datetimeFigureOut">
              <a:rPr lang="en-US" smtClean="0"/>
              <a:t>3/3/23</a:t>
            </a:fld>
            <a:endParaRPr lang="en-US"/>
          </a:p>
        </p:txBody>
      </p:sp>
      <p:sp>
        <p:nvSpPr>
          <p:cNvPr id="5" name="Footer Placeholder 4">
            <a:extLst>
              <a:ext uri="{FF2B5EF4-FFF2-40B4-BE49-F238E27FC236}">
                <a16:creationId xmlns:a16="http://schemas.microsoft.com/office/drawing/2014/main" id="{21CCD56B-9F69-4548-AEE1-00FF65C5DE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91ED42-25DC-4BB7-ACA3-1A740C0B391A}"/>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2870547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116DC-B7D0-4EC9-B301-235CF7B76DA5}"/>
              </a:ext>
            </a:extLst>
          </p:cNvPr>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0E215F-9B4C-4FBD-84D1-E21321E3EFA8}"/>
              </a:ext>
            </a:extLst>
          </p:cNvPr>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FB4B9F-6477-49FF-9254-12EF70081FBB}"/>
              </a:ext>
            </a:extLst>
          </p:cNvPr>
          <p:cNvSpPr>
            <a:spLocks noGrp="1"/>
          </p:cNvSpPr>
          <p:nvPr>
            <p:ph type="dt" sz="half" idx="10"/>
          </p:nvPr>
        </p:nvSpPr>
        <p:spPr/>
        <p:txBody>
          <a:bodyPr/>
          <a:lstStyle/>
          <a:p>
            <a:fld id="{283AE845-2FBC-4C6D-B380-94F0F7BE4FD1}" type="datetimeFigureOut">
              <a:rPr lang="en-US" smtClean="0"/>
              <a:t>3/3/23</a:t>
            </a:fld>
            <a:endParaRPr lang="en-US"/>
          </a:p>
        </p:txBody>
      </p:sp>
      <p:sp>
        <p:nvSpPr>
          <p:cNvPr id="5" name="Footer Placeholder 4">
            <a:extLst>
              <a:ext uri="{FF2B5EF4-FFF2-40B4-BE49-F238E27FC236}">
                <a16:creationId xmlns:a16="http://schemas.microsoft.com/office/drawing/2014/main" id="{9A34C009-EDB4-429E-AE4D-D37FA90B46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3E8243-82A8-41E7-8CFC-78847A531D85}"/>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13828960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DC177-7DC1-4EE5-B632-28ABD08DEF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921EA5-66C2-4986-9DE1-9812CF71DDAD}"/>
              </a:ext>
            </a:extLst>
          </p:cNvPr>
          <p:cNvSpPr>
            <a:spLocks noGrp="1"/>
          </p:cNvSpPr>
          <p:nvPr>
            <p:ph sz="half" idx="1"/>
          </p:nvPr>
        </p:nvSpPr>
        <p:spPr>
          <a:xfrm>
            <a:off x="8382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532221A-491A-438A-AD5F-D23DB1344A02}"/>
              </a:ext>
            </a:extLst>
          </p:cNvPr>
          <p:cNvSpPr>
            <a:spLocks noGrp="1"/>
          </p:cNvSpPr>
          <p:nvPr>
            <p:ph sz="half" idx="2"/>
          </p:nvPr>
        </p:nvSpPr>
        <p:spPr>
          <a:xfrm>
            <a:off x="61976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DED3997-9783-46E9-97A8-C554F07850A5}"/>
              </a:ext>
            </a:extLst>
          </p:cNvPr>
          <p:cNvSpPr>
            <a:spLocks noGrp="1"/>
          </p:cNvSpPr>
          <p:nvPr>
            <p:ph type="dt" sz="half" idx="10"/>
          </p:nvPr>
        </p:nvSpPr>
        <p:spPr/>
        <p:txBody>
          <a:bodyPr/>
          <a:lstStyle/>
          <a:p>
            <a:fld id="{283AE845-2FBC-4C6D-B380-94F0F7BE4FD1}" type="datetimeFigureOut">
              <a:rPr lang="en-US" smtClean="0"/>
              <a:t>3/3/23</a:t>
            </a:fld>
            <a:endParaRPr lang="en-US"/>
          </a:p>
        </p:txBody>
      </p:sp>
      <p:sp>
        <p:nvSpPr>
          <p:cNvPr id="6" name="Footer Placeholder 5">
            <a:extLst>
              <a:ext uri="{FF2B5EF4-FFF2-40B4-BE49-F238E27FC236}">
                <a16:creationId xmlns:a16="http://schemas.microsoft.com/office/drawing/2014/main" id="{955BF796-3AFE-4693-A5BD-E14BE307CD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EAD856-FBDC-49C0-8892-F45C6F2A3902}"/>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2130196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D6B4A-9E3F-4502-8A91-CEA08B6F692A}"/>
              </a:ext>
            </a:extLst>
          </p:cNvPr>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85BBE06-2CB4-4A7C-A5F7-5E903623E304}"/>
              </a:ext>
            </a:extLst>
          </p:cNvPr>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81A006-C20D-428A-9A8D-E70AB3BE1683}"/>
              </a:ext>
            </a:extLst>
          </p:cNvPr>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DA2B58-693F-4BEF-8A9D-58DFA8AE24F0}"/>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E5438F-5938-4B68-9527-3C77D597C63E}"/>
              </a:ext>
            </a:extLst>
          </p:cNvPr>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BC2586-E875-4E4C-9978-327698526087}"/>
              </a:ext>
            </a:extLst>
          </p:cNvPr>
          <p:cNvSpPr>
            <a:spLocks noGrp="1"/>
          </p:cNvSpPr>
          <p:nvPr>
            <p:ph type="dt" sz="half" idx="10"/>
          </p:nvPr>
        </p:nvSpPr>
        <p:spPr/>
        <p:txBody>
          <a:bodyPr/>
          <a:lstStyle/>
          <a:p>
            <a:fld id="{283AE845-2FBC-4C6D-B380-94F0F7BE4FD1}" type="datetimeFigureOut">
              <a:rPr lang="en-US" smtClean="0"/>
              <a:t>3/3/23</a:t>
            </a:fld>
            <a:endParaRPr lang="en-US"/>
          </a:p>
        </p:txBody>
      </p:sp>
      <p:sp>
        <p:nvSpPr>
          <p:cNvPr id="8" name="Footer Placeholder 7">
            <a:extLst>
              <a:ext uri="{FF2B5EF4-FFF2-40B4-BE49-F238E27FC236}">
                <a16:creationId xmlns:a16="http://schemas.microsoft.com/office/drawing/2014/main" id="{65EB9056-6142-4D17-AB3F-EB25863B79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A8A139-C9C6-42BE-9BE8-8CD9B043EA52}"/>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8571087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EDDDE-0956-43DF-9DAD-3F730CD04D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BAC95DA-4483-4DFC-9793-41EC040F7E3E}"/>
              </a:ext>
            </a:extLst>
          </p:cNvPr>
          <p:cNvSpPr>
            <a:spLocks noGrp="1"/>
          </p:cNvSpPr>
          <p:nvPr>
            <p:ph type="dt" sz="half" idx="10"/>
          </p:nvPr>
        </p:nvSpPr>
        <p:spPr/>
        <p:txBody>
          <a:bodyPr/>
          <a:lstStyle/>
          <a:p>
            <a:fld id="{283AE845-2FBC-4C6D-B380-94F0F7BE4FD1}" type="datetimeFigureOut">
              <a:rPr lang="en-US" smtClean="0"/>
              <a:t>3/3/23</a:t>
            </a:fld>
            <a:endParaRPr lang="en-US"/>
          </a:p>
        </p:txBody>
      </p:sp>
      <p:sp>
        <p:nvSpPr>
          <p:cNvPr id="4" name="Footer Placeholder 3">
            <a:extLst>
              <a:ext uri="{FF2B5EF4-FFF2-40B4-BE49-F238E27FC236}">
                <a16:creationId xmlns:a16="http://schemas.microsoft.com/office/drawing/2014/main" id="{B90EC61D-894C-4A0D-BA41-3BE1AAFBF6F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8A86855-2429-4BE5-94EC-E239FE4D2CAE}"/>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10139756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40807E-7629-4147-9FB6-1A9F4F8635AE}"/>
              </a:ext>
            </a:extLst>
          </p:cNvPr>
          <p:cNvSpPr>
            <a:spLocks noGrp="1"/>
          </p:cNvSpPr>
          <p:nvPr>
            <p:ph type="dt" sz="half" idx="10"/>
          </p:nvPr>
        </p:nvSpPr>
        <p:spPr/>
        <p:txBody>
          <a:bodyPr/>
          <a:lstStyle/>
          <a:p>
            <a:fld id="{283AE845-2FBC-4C6D-B380-94F0F7BE4FD1}" type="datetimeFigureOut">
              <a:rPr lang="en-US" smtClean="0"/>
              <a:t>3/3/23</a:t>
            </a:fld>
            <a:endParaRPr lang="en-US"/>
          </a:p>
        </p:txBody>
      </p:sp>
      <p:sp>
        <p:nvSpPr>
          <p:cNvPr id="3" name="Footer Placeholder 2">
            <a:extLst>
              <a:ext uri="{FF2B5EF4-FFF2-40B4-BE49-F238E27FC236}">
                <a16:creationId xmlns:a16="http://schemas.microsoft.com/office/drawing/2014/main" id="{BBC43AFC-0B4E-40A8-B940-0AF7685E04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31CBB97-F7D4-471A-8E64-250EA5A15747}"/>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4103674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92A86-A02B-254C-B161-224B6D2175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573BD6-0B53-B94E-9C79-9984BC1EFD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60B16B-1CA7-1A4E-A5F6-6CC7E7406F80}"/>
              </a:ext>
            </a:extLst>
          </p:cNvPr>
          <p:cNvSpPr>
            <a:spLocks noGrp="1"/>
          </p:cNvSpPr>
          <p:nvPr>
            <p:ph type="dt" sz="half" idx="10"/>
          </p:nvPr>
        </p:nvSpPr>
        <p:spPr/>
        <p:txBody>
          <a:bodyPr/>
          <a:lstStyle/>
          <a:p>
            <a:fld id="{7E893F36-8772-814D-A905-8C917843E0A4}" type="datetimeFigureOut">
              <a:rPr lang="en-US" smtClean="0"/>
              <a:t>3/3/23</a:t>
            </a:fld>
            <a:endParaRPr lang="en-US"/>
          </a:p>
        </p:txBody>
      </p:sp>
      <p:sp>
        <p:nvSpPr>
          <p:cNvPr id="5" name="Footer Placeholder 4">
            <a:extLst>
              <a:ext uri="{FF2B5EF4-FFF2-40B4-BE49-F238E27FC236}">
                <a16:creationId xmlns:a16="http://schemas.microsoft.com/office/drawing/2014/main" id="{DD7AD543-16A1-0042-AA82-970275C7F5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E9F766-5281-8F48-9CAA-E8DD2DA7378D}"/>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7093434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079E4-C63A-40C9-9337-A0A06C8BA109}"/>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2F11977-F338-4E37-9C5D-A6C43FDDEE2A}"/>
              </a:ext>
            </a:extLst>
          </p:cNvPr>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91B1357-84AE-4E07-B676-5AF58D5D48C9}"/>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4AAF16-0C18-4BE3-9B13-53EF5B3F973B}"/>
              </a:ext>
            </a:extLst>
          </p:cNvPr>
          <p:cNvSpPr>
            <a:spLocks noGrp="1"/>
          </p:cNvSpPr>
          <p:nvPr>
            <p:ph type="dt" sz="half" idx="10"/>
          </p:nvPr>
        </p:nvSpPr>
        <p:spPr/>
        <p:txBody>
          <a:bodyPr/>
          <a:lstStyle/>
          <a:p>
            <a:fld id="{283AE845-2FBC-4C6D-B380-94F0F7BE4FD1}" type="datetimeFigureOut">
              <a:rPr lang="en-US" smtClean="0"/>
              <a:t>3/3/23</a:t>
            </a:fld>
            <a:endParaRPr lang="en-US"/>
          </a:p>
        </p:txBody>
      </p:sp>
      <p:sp>
        <p:nvSpPr>
          <p:cNvPr id="6" name="Footer Placeholder 5">
            <a:extLst>
              <a:ext uri="{FF2B5EF4-FFF2-40B4-BE49-F238E27FC236}">
                <a16:creationId xmlns:a16="http://schemas.microsoft.com/office/drawing/2014/main" id="{0AB06E72-19F5-4D0C-9C1D-8CB4709FEC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2ABEF5-7D5D-41BD-AB5A-1A4199BB604A}"/>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39400445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52260-24EB-4CB7-A8E7-A3BFBA64390D}"/>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5738882-F41C-45A9-B6D5-FB986E27D48D}"/>
              </a:ext>
            </a:extLst>
          </p:cNvPr>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D532C4A-FF81-41AF-BA8D-DD74787393AE}"/>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2B813E-819E-49A5-89A7-A71DB491DF0F}"/>
              </a:ext>
            </a:extLst>
          </p:cNvPr>
          <p:cNvSpPr>
            <a:spLocks noGrp="1"/>
          </p:cNvSpPr>
          <p:nvPr>
            <p:ph type="dt" sz="half" idx="10"/>
          </p:nvPr>
        </p:nvSpPr>
        <p:spPr/>
        <p:txBody>
          <a:bodyPr/>
          <a:lstStyle/>
          <a:p>
            <a:fld id="{283AE845-2FBC-4C6D-B380-94F0F7BE4FD1}" type="datetimeFigureOut">
              <a:rPr lang="en-US" smtClean="0"/>
              <a:t>3/3/23</a:t>
            </a:fld>
            <a:endParaRPr lang="en-US"/>
          </a:p>
        </p:txBody>
      </p:sp>
      <p:sp>
        <p:nvSpPr>
          <p:cNvPr id="6" name="Footer Placeholder 5">
            <a:extLst>
              <a:ext uri="{FF2B5EF4-FFF2-40B4-BE49-F238E27FC236}">
                <a16:creationId xmlns:a16="http://schemas.microsoft.com/office/drawing/2014/main" id="{786C789F-E50E-4C8B-B9C1-E794B67295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AE78BB-CFA4-48A4-9C79-DF41DDB40E7C}"/>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31131331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EC2A2-9E5F-4D09-BC85-90A27133F3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593E982-2FB9-45D2-8603-D1F5DE9C27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F20064-AF4F-423D-9529-D12E2B11D312}"/>
              </a:ext>
            </a:extLst>
          </p:cNvPr>
          <p:cNvSpPr>
            <a:spLocks noGrp="1"/>
          </p:cNvSpPr>
          <p:nvPr>
            <p:ph type="dt" sz="half" idx="10"/>
          </p:nvPr>
        </p:nvSpPr>
        <p:spPr/>
        <p:txBody>
          <a:bodyPr/>
          <a:lstStyle/>
          <a:p>
            <a:fld id="{283AE845-2FBC-4C6D-B380-94F0F7BE4FD1}" type="datetimeFigureOut">
              <a:rPr lang="en-US" smtClean="0"/>
              <a:t>3/3/23</a:t>
            </a:fld>
            <a:endParaRPr lang="en-US"/>
          </a:p>
        </p:txBody>
      </p:sp>
      <p:sp>
        <p:nvSpPr>
          <p:cNvPr id="5" name="Footer Placeholder 4">
            <a:extLst>
              <a:ext uri="{FF2B5EF4-FFF2-40B4-BE49-F238E27FC236}">
                <a16:creationId xmlns:a16="http://schemas.microsoft.com/office/drawing/2014/main" id="{53387017-EC7A-4860-8094-BF60217D5E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2D0C1E-2DC3-42C4-9649-913DD4FB9DD1}"/>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31583024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DDF108-B7B0-4AEE-BED0-81DB7FD36E7D}"/>
              </a:ext>
            </a:extLst>
          </p:cNvPr>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2A0DCF-F10D-4114-B09F-726EBFD45B84}"/>
              </a:ext>
            </a:extLst>
          </p:cNvPr>
          <p:cNvSpPr>
            <a:spLocks noGrp="1"/>
          </p:cNvSpPr>
          <p:nvPr>
            <p:ph type="body" orient="vert" idx="1"/>
          </p:nvPr>
        </p:nvSpPr>
        <p:spPr>
          <a:xfrm>
            <a:off x="838201" y="365125"/>
            <a:ext cx="76835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0090B0-6843-449A-8DEE-08305074A8E8}"/>
              </a:ext>
            </a:extLst>
          </p:cNvPr>
          <p:cNvSpPr>
            <a:spLocks noGrp="1"/>
          </p:cNvSpPr>
          <p:nvPr>
            <p:ph type="dt" sz="half" idx="10"/>
          </p:nvPr>
        </p:nvSpPr>
        <p:spPr/>
        <p:txBody>
          <a:bodyPr/>
          <a:lstStyle/>
          <a:p>
            <a:fld id="{283AE845-2FBC-4C6D-B380-94F0F7BE4FD1}" type="datetimeFigureOut">
              <a:rPr lang="en-US" smtClean="0"/>
              <a:t>3/3/23</a:t>
            </a:fld>
            <a:endParaRPr lang="en-US"/>
          </a:p>
        </p:txBody>
      </p:sp>
      <p:sp>
        <p:nvSpPr>
          <p:cNvPr id="5" name="Footer Placeholder 4">
            <a:extLst>
              <a:ext uri="{FF2B5EF4-FFF2-40B4-BE49-F238E27FC236}">
                <a16:creationId xmlns:a16="http://schemas.microsoft.com/office/drawing/2014/main" id="{CD08B75E-BB1A-4DD1-85D1-A97EC4EA8A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638F4-8772-43C9-8A50-483B41EB4E80}"/>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12150353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508000" y="1411552"/>
            <a:ext cx="11176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8849922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825625" y="649805"/>
            <a:ext cx="9390944" cy="1523494"/>
          </a:xfrm>
        </p:spPr>
        <p:txBody>
          <a:bodyPr anchor="ctr" anchorCtr="0">
            <a:noAutofit/>
          </a:bodyPr>
          <a:lstStyle>
            <a:lvl1pPr>
              <a:lnSpc>
                <a:spcPct val="90000"/>
              </a:lnSpc>
              <a:defRPr sz="5400"/>
            </a:lvl1pPr>
          </a:lstStyle>
          <a:p>
            <a:r>
              <a:rPr lang="en-US"/>
              <a:t>Click to edit Master title style</a:t>
            </a:r>
            <a:endParaRPr lang="en-US" dirty="0"/>
          </a:p>
        </p:txBody>
      </p:sp>
      <p:sp>
        <p:nvSpPr>
          <p:cNvPr id="3" name="Subtitle 2"/>
          <p:cNvSpPr>
            <a:spLocks noGrp="1"/>
          </p:cNvSpPr>
          <p:nvPr>
            <p:ph type="subTitle" idx="1"/>
          </p:nvPr>
        </p:nvSpPr>
        <p:spPr>
          <a:xfrm>
            <a:off x="1825273" y="4344989"/>
            <a:ext cx="9390944"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962732" y="2355850"/>
            <a:ext cx="10253485"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a:t>click to…</a:t>
            </a:r>
          </a:p>
        </p:txBody>
      </p:sp>
    </p:spTree>
    <p:extLst>
      <p:ext uri="{BB962C8B-B14F-4D97-AF65-F5344CB8AC3E}">
        <p14:creationId xmlns:p14="http://schemas.microsoft.com/office/powerpoint/2010/main" val="147915584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D36E6-6491-8743-9B6F-632FF1409C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9D3746B-DA97-8842-87D7-65FD70C855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670263-7922-984D-B620-E1A9E72D014F}"/>
              </a:ext>
            </a:extLst>
          </p:cNvPr>
          <p:cNvSpPr>
            <a:spLocks noGrp="1"/>
          </p:cNvSpPr>
          <p:nvPr>
            <p:ph type="dt" sz="half" idx="10"/>
          </p:nvPr>
        </p:nvSpPr>
        <p:spPr/>
        <p:txBody>
          <a:bodyPr/>
          <a:lstStyle/>
          <a:p>
            <a:fld id="{7E893F36-8772-814D-A905-8C917843E0A4}" type="datetimeFigureOut">
              <a:rPr lang="en-US" smtClean="0"/>
              <a:t>3/3/23</a:t>
            </a:fld>
            <a:endParaRPr lang="en-US"/>
          </a:p>
        </p:txBody>
      </p:sp>
      <p:sp>
        <p:nvSpPr>
          <p:cNvPr id="5" name="Footer Placeholder 4">
            <a:extLst>
              <a:ext uri="{FF2B5EF4-FFF2-40B4-BE49-F238E27FC236}">
                <a16:creationId xmlns:a16="http://schemas.microsoft.com/office/drawing/2014/main" id="{C5ADF8EE-8F39-6748-A5AE-EBB9C68AF0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2C0F2F-2612-C749-B1E7-5ADE58B533C6}"/>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562953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7D211-4396-9F40-B241-30FC12F780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1E30B4-2297-E149-8178-BA35A88AAF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89C6D7-37A8-DB44-83A0-BEE9788FA0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68745E9-7399-3746-B3F8-156BF2149061}"/>
              </a:ext>
            </a:extLst>
          </p:cNvPr>
          <p:cNvSpPr>
            <a:spLocks noGrp="1"/>
          </p:cNvSpPr>
          <p:nvPr>
            <p:ph type="dt" sz="half" idx="10"/>
          </p:nvPr>
        </p:nvSpPr>
        <p:spPr/>
        <p:txBody>
          <a:bodyPr/>
          <a:lstStyle/>
          <a:p>
            <a:fld id="{7E893F36-8772-814D-A905-8C917843E0A4}" type="datetimeFigureOut">
              <a:rPr lang="en-US" smtClean="0"/>
              <a:t>3/3/23</a:t>
            </a:fld>
            <a:endParaRPr lang="en-US"/>
          </a:p>
        </p:txBody>
      </p:sp>
      <p:sp>
        <p:nvSpPr>
          <p:cNvPr id="6" name="Footer Placeholder 5">
            <a:extLst>
              <a:ext uri="{FF2B5EF4-FFF2-40B4-BE49-F238E27FC236}">
                <a16:creationId xmlns:a16="http://schemas.microsoft.com/office/drawing/2014/main" id="{3989BF96-2E01-194D-9431-5FFE19825F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B43462-07D8-9A41-9F7D-F7AACB2590FB}"/>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961765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7279A-F8C2-3945-A2DC-EA00DDF36C2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D0266E3-6DC7-2941-89ED-79CE26E319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2F7315-BFBD-6F4A-A88D-9989C1C015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30DEBEF-4333-9B4F-B674-0C95EDB789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340B31-771A-224F-A32F-0D82E19BB2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029DE87-1093-3C48-AE21-363FF22EFFFA}"/>
              </a:ext>
            </a:extLst>
          </p:cNvPr>
          <p:cNvSpPr>
            <a:spLocks noGrp="1"/>
          </p:cNvSpPr>
          <p:nvPr>
            <p:ph type="dt" sz="half" idx="10"/>
          </p:nvPr>
        </p:nvSpPr>
        <p:spPr/>
        <p:txBody>
          <a:bodyPr/>
          <a:lstStyle/>
          <a:p>
            <a:fld id="{7E893F36-8772-814D-A905-8C917843E0A4}" type="datetimeFigureOut">
              <a:rPr lang="en-US" smtClean="0"/>
              <a:t>3/3/23</a:t>
            </a:fld>
            <a:endParaRPr lang="en-US"/>
          </a:p>
        </p:txBody>
      </p:sp>
      <p:sp>
        <p:nvSpPr>
          <p:cNvPr id="8" name="Footer Placeholder 7">
            <a:extLst>
              <a:ext uri="{FF2B5EF4-FFF2-40B4-BE49-F238E27FC236}">
                <a16:creationId xmlns:a16="http://schemas.microsoft.com/office/drawing/2014/main" id="{D1606533-758C-9E44-BC33-3663BA493B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1CCC853-0946-2648-A891-7DB3F25975E2}"/>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2656593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9724A-2814-7440-8833-994997AF5FE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970505B-4239-7342-ABB8-343F863605BC}"/>
              </a:ext>
            </a:extLst>
          </p:cNvPr>
          <p:cNvSpPr>
            <a:spLocks noGrp="1"/>
          </p:cNvSpPr>
          <p:nvPr>
            <p:ph type="dt" sz="half" idx="10"/>
          </p:nvPr>
        </p:nvSpPr>
        <p:spPr/>
        <p:txBody>
          <a:bodyPr/>
          <a:lstStyle/>
          <a:p>
            <a:fld id="{7E893F36-8772-814D-A905-8C917843E0A4}" type="datetimeFigureOut">
              <a:rPr lang="en-US" smtClean="0"/>
              <a:t>3/3/23</a:t>
            </a:fld>
            <a:endParaRPr lang="en-US"/>
          </a:p>
        </p:txBody>
      </p:sp>
      <p:sp>
        <p:nvSpPr>
          <p:cNvPr id="4" name="Footer Placeholder 3">
            <a:extLst>
              <a:ext uri="{FF2B5EF4-FFF2-40B4-BE49-F238E27FC236}">
                <a16:creationId xmlns:a16="http://schemas.microsoft.com/office/drawing/2014/main" id="{DB3D6F4C-3885-7144-B51C-DADFD252BD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B0077F1-E05F-B54D-BC97-D7F36EA979F4}"/>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473308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9EF53F-2B18-DE4D-9D7A-9B3AA8C282C3}"/>
              </a:ext>
            </a:extLst>
          </p:cNvPr>
          <p:cNvSpPr>
            <a:spLocks noGrp="1"/>
          </p:cNvSpPr>
          <p:nvPr>
            <p:ph type="dt" sz="half" idx="10"/>
          </p:nvPr>
        </p:nvSpPr>
        <p:spPr/>
        <p:txBody>
          <a:bodyPr/>
          <a:lstStyle/>
          <a:p>
            <a:fld id="{7E893F36-8772-814D-A905-8C917843E0A4}" type="datetimeFigureOut">
              <a:rPr lang="en-US" smtClean="0"/>
              <a:t>3/3/23</a:t>
            </a:fld>
            <a:endParaRPr lang="en-US"/>
          </a:p>
        </p:txBody>
      </p:sp>
      <p:sp>
        <p:nvSpPr>
          <p:cNvPr id="3" name="Footer Placeholder 2">
            <a:extLst>
              <a:ext uri="{FF2B5EF4-FFF2-40B4-BE49-F238E27FC236}">
                <a16:creationId xmlns:a16="http://schemas.microsoft.com/office/drawing/2014/main" id="{F5AD392C-F985-484C-B037-5F017D0FF7E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09029E3-244B-3A48-876B-24386549A63F}"/>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3314223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35080-78C9-6C41-BBAD-D2F98B31ED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B99593E-6F98-0941-8EE6-3201341BD4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5D4D0C5-D727-5A4F-8211-D985DBF86C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32A5E8-0E90-C44F-9C69-FE4029F68098}"/>
              </a:ext>
            </a:extLst>
          </p:cNvPr>
          <p:cNvSpPr>
            <a:spLocks noGrp="1"/>
          </p:cNvSpPr>
          <p:nvPr>
            <p:ph type="dt" sz="half" idx="10"/>
          </p:nvPr>
        </p:nvSpPr>
        <p:spPr/>
        <p:txBody>
          <a:bodyPr/>
          <a:lstStyle/>
          <a:p>
            <a:fld id="{7E893F36-8772-814D-A905-8C917843E0A4}" type="datetimeFigureOut">
              <a:rPr lang="en-US" smtClean="0"/>
              <a:t>3/3/23</a:t>
            </a:fld>
            <a:endParaRPr lang="en-US"/>
          </a:p>
        </p:txBody>
      </p:sp>
      <p:sp>
        <p:nvSpPr>
          <p:cNvPr id="6" name="Footer Placeholder 5">
            <a:extLst>
              <a:ext uri="{FF2B5EF4-FFF2-40B4-BE49-F238E27FC236}">
                <a16:creationId xmlns:a16="http://schemas.microsoft.com/office/drawing/2014/main" id="{05E3A099-336A-DB41-9C75-F1728A15DB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1EAD91-67EE-D640-8884-D5857D83D9AF}"/>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730615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D6DB3-DFE0-2742-B9DC-B45577C1A3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B546BF-978A-F547-A68C-089F196511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CC44998-D781-DB4C-970B-F8C4D71D79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AA8C1C-9E41-BC48-B039-39A335FF2F65}"/>
              </a:ext>
            </a:extLst>
          </p:cNvPr>
          <p:cNvSpPr>
            <a:spLocks noGrp="1"/>
          </p:cNvSpPr>
          <p:nvPr>
            <p:ph type="dt" sz="half" idx="10"/>
          </p:nvPr>
        </p:nvSpPr>
        <p:spPr/>
        <p:txBody>
          <a:bodyPr/>
          <a:lstStyle/>
          <a:p>
            <a:fld id="{7E893F36-8772-814D-A905-8C917843E0A4}" type="datetimeFigureOut">
              <a:rPr lang="en-US" smtClean="0"/>
              <a:t>3/3/23</a:t>
            </a:fld>
            <a:endParaRPr lang="en-US"/>
          </a:p>
        </p:txBody>
      </p:sp>
      <p:sp>
        <p:nvSpPr>
          <p:cNvPr id="6" name="Footer Placeholder 5">
            <a:extLst>
              <a:ext uri="{FF2B5EF4-FFF2-40B4-BE49-F238E27FC236}">
                <a16:creationId xmlns:a16="http://schemas.microsoft.com/office/drawing/2014/main" id="{F0513B6F-78C8-0447-A19A-482A30BF04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ADB47C-6E09-534F-87CB-25695E686602}"/>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1410223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9BDD40-6FD6-E349-A7F5-91E94FF221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EF1D222-B7E8-2C4C-B06A-139607E17B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1D150A-ED0F-0340-A190-28E2E10EF9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893F36-8772-814D-A905-8C917843E0A4}" type="datetimeFigureOut">
              <a:rPr lang="en-US" smtClean="0"/>
              <a:t>3/3/23</a:t>
            </a:fld>
            <a:endParaRPr lang="en-US"/>
          </a:p>
        </p:txBody>
      </p:sp>
      <p:sp>
        <p:nvSpPr>
          <p:cNvPr id="5" name="Footer Placeholder 4">
            <a:extLst>
              <a:ext uri="{FF2B5EF4-FFF2-40B4-BE49-F238E27FC236}">
                <a16:creationId xmlns:a16="http://schemas.microsoft.com/office/drawing/2014/main" id="{F65A7759-B4BF-F749-AD9F-3182F83781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63E6012-5AD3-9949-A3EE-2DA757CF8F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005836-6816-864A-A203-F6E50AFEEE6A}" type="slidenum">
              <a:rPr lang="en-US" smtClean="0"/>
              <a:t>‹#›</a:t>
            </a:fld>
            <a:endParaRPr lang="en-US"/>
          </a:p>
        </p:txBody>
      </p:sp>
    </p:spTree>
    <p:extLst>
      <p:ext uri="{BB962C8B-B14F-4D97-AF65-F5344CB8AC3E}">
        <p14:creationId xmlns:p14="http://schemas.microsoft.com/office/powerpoint/2010/main" val="2579640340"/>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0F6F12-CDFB-459A-911D-EDF879C885BA}"/>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6F3B67B-9025-438D-8270-3ACD77CA55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B37979-8E8B-4056-8373-6658980CEEC9}"/>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3AE845-2FBC-4C6D-B380-94F0F7BE4FD1}" type="datetimeFigureOut">
              <a:rPr lang="en-US" smtClean="0"/>
              <a:t>3/3/23</a:t>
            </a:fld>
            <a:endParaRPr lang="en-US"/>
          </a:p>
        </p:txBody>
      </p:sp>
      <p:sp>
        <p:nvSpPr>
          <p:cNvPr id="5" name="Footer Placeholder 4">
            <a:extLst>
              <a:ext uri="{FF2B5EF4-FFF2-40B4-BE49-F238E27FC236}">
                <a16:creationId xmlns:a16="http://schemas.microsoft.com/office/drawing/2014/main" id="{59AAF677-0D31-4036-BC63-853A0CD81D30}"/>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Copyright – Ian Gorton</a:t>
            </a:r>
          </a:p>
        </p:txBody>
      </p:sp>
      <p:sp>
        <p:nvSpPr>
          <p:cNvPr id="6" name="Slide Number Placeholder 5">
            <a:extLst>
              <a:ext uri="{FF2B5EF4-FFF2-40B4-BE49-F238E27FC236}">
                <a16:creationId xmlns:a16="http://schemas.microsoft.com/office/drawing/2014/main" id="{45671CD6-F4FC-49E9-B2A0-F0C2AEF07A71}"/>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9E9B63-3493-45EB-B6C4-4A72B96CE31E}" type="slidenum">
              <a:rPr lang="en-US" smtClean="0"/>
              <a:t>‹#›</a:t>
            </a:fld>
            <a:endParaRPr lang="en-US"/>
          </a:p>
        </p:txBody>
      </p:sp>
    </p:spTree>
    <p:extLst>
      <p:ext uri="{BB962C8B-B14F-4D97-AF65-F5344CB8AC3E}">
        <p14:creationId xmlns:p14="http://schemas.microsoft.com/office/powerpoint/2010/main" val="3534685756"/>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hyperlink" Target="https://www.youtube.com/watch?v=PFQnNFe27kU" TargetMode="Externa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1.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yPvef9R3k-M" TargetMode="External"/><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hyperlink" Target="https://aws.amazon.com/api-gateway/" TargetMode="External"/><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524000" y="787400"/>
            <a:ext cx="9144000" cy="1219200"/>
          </a:xfrm>
        </p:spPr>
        <p:txBody>
          <a:bodyPr rtlCol="0">
            <a:noAutofit/>
          </a:bodyPr>
          <a:lstStyle/>
          <a:p>
            <a:pPr algn="ctr">
              <a:defRPr/>
            </a:pPr>
            <a:r>
              <a:rPr lang="en-US" b="1" dirty="0">
                <a:effectLst>
                  <a:outerShdw blurRad="50800" dist="38100" dir="2700000" algn="tl" rotWithShape="0">
                    <a:schemeClr val="bg1">
                      <a:alpha val="43000"/>
                    </a:schemeClr>
                  </a:outerShdw>
                </a:effectLst>
                <a:latin typeface="Calibri" panose="020F0502020204030204" pitchFamily="34" charset="0"/>
                <a:cs typeface="Calibri" panose="020F0502020204030204" pitchFamily="34" charset="0"/>
              </a:rPr>
              <a:t>Northeastern University - Seattle</a:t>
            </a:r>
            <a:br>
              <a:rPr lang="en-US" b="1" dirty="0">
                <a:effectLst>
                  <a:outerShdw blurRad="50800" dist="38100" dir="2700000" algn="tl" rotWithShape="0">
                    <a:schemeClr val="bg1">
                      <a:alpha val="43000"/>
                    </a:schemeClr>
                  </a:outerShdw>
                </a:effectLst>
                <a:latin typeface="Calibri" panose="020F0502020204030204" pitchFamily="34" charset="0"/>
                <a:cs typeface="Calibri" panose="020F0502020204030204" pitchFamily="34" charset="0"/>
              </a:rPr>
            </a:br>
            <a:endParaRPr lang="en-US" b="1" dirty="0">
              <a:effectLst>
                <a:outerShdw blurRad="50800" dist="38100" dir="2700000" algn="tl" rotWithShape="0">
                  <a:schemeClr val="bg1">
                    <a:alpha val="43000"/>
                  </a:schemeClr>
                </a:outerShdw>
              </a:effectLst>
              <a:latin typeface="Calibri" panose="020F0502020204030204" pitchFamily="34" charset="0"/>
              <a:cs typeface="Calibri" panose="020F0502020204030204" pitchFamily="34" charset="0"/>
            </a:endParaRPr>
          </a:p>
        </p:txBody>
      </p:sp>
      <p:sp>
        <p:nvSpPr>
          <p:cNvPr id="3074" name="Text Placeholder 8"/>
          <p:cNvSpPr>
            <a:spLocks noGrp="1"/>
          </p:cNvSpPr>
          <p:nvPr>
            <p:ph idx="1"/>
          </p:nvPr>
        </p:nvSpPr>
        <p:spPr>
          <a:xfrm>
            <a:off x="1562101" y="5094752"/>
            <a:ext cx="9144000" cy="1524000"/>
          </a:xfrm>
        </p:spPr>
        <p:txBody>
          <a:bodyPr>
            <a:normAutofit/>
          </a:bodyPr>
          <a:lstStyle/>
          <a:p>
            <a:pPr algn="ctr" eaLnBrk="1" hangingPunct="1">
              <a:buNone/>
            </a:pPr>
            <a:r>
              <a:rPr lang="en-US" sz="3500" b="1" dirty="0">
                <a:effectLst>
                  <a:outerShdw blurRad="50800" dist="38100" dir="2700000" algn="tl" rotWithShape="0">
                    <a:schemeClr val="bg1">
                      <a:alpha val="43000"/>
                    </a:schemeClr>
                  </a:outerShdw>
                </a:effectLst>
                <a:latin typeface="Calibri" panose="020F0502020204030204" pitchFamily="34" charset="0"/>
                <a:cs typeface="Calibri" panose="020F0502020204030204" pitchFamily="34" charset="0"/>
              </a:rPr>
              <a:t>CS6650 Building Scalable Distributed Systems</a:t>
            </a:r>
          </a:p>
          <a:p>
            <a:pPr algn="ctr" eaLnBrk="1" hangingPunct="1">
              <a:buNone/>
            </a:pPr>
            <a:r>
              <a:rPr lang="en-US" sz="3200" b="1">
                <a:effectLst>
                  <a:outerShdw blurRad="50800" dist="38100" dir="2700000" algn="tl" rotWithShape="0">
                    <a:schemeClr val="bg1">
                      <a:alpha val="43000"/>
                    </a:schemeClr>
                  </a:outerShdw>
                </a:effectLst>
                <a:latin typeface="Calibri" panose="020F0502020204030204" pitchFamily="34" charset="0"/>
                <a:cs typeface="Calibri" panose="020F0502020204030204" pitchFamily="34" charset="0"/>
              </a:rPr>
              <a:t>Vishal Rajpal</a:t>
            </a:r>
            <a:r>
              <a:rPr lang="en-US" sz="1400" u="sng">
                <a:latin typeface="Helvetica" charset="0"/>
              </a:rPr>
              <a:t> </a:t>
            </a:r>
            <a:endParaRPr lang="en-US" sz="1400" u="sng" dirty="0">
              <a:latin typeface="Helvetica" charset="0"/>
            </a:endParaRPr>
          </a:p>
        </p:txBody>
      </p:sp>
      <p:pic>
        <p:nvPicPr>
          <p:cNvPr id="5" name="Picture 19" descr="northeastern-university-logo (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95801" y="1600201"/>
            <a:ext cx="3276600" cy="3251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3519F-E269-5B41-86AE-8238A81CEE27}"/>
              </a:ext>
            </a:extLst>
          </p:cNvPr>
          <p:cNvSpPr>
            <a:spLocks noGrp="1"/>
          </p:cNvSpPr>
          <p:nvPr>
            <p:ph type="title"/>
          </p:nvPr>
        </p:nvSpPr>
        <p:spPr/>
        <p:txBody>
          <a:bodyPr/>
          <a:lstStyle/>
          <a:p>
            <a:r>
              <a:rPr lang="en-US" dirty="0"/>
              <a:t>Characteristics</a:t>
            </a:r>
            <a:r>
              <a:rPr lang="en-US" sz="2400" dirty="0"/>
              <a:t> </a:t>
            </a:r>
            <a:r>
              <a:rPr lang="en-US" dirty="0"/>
              <a:t>of a microservices Based System</a:t>
            </a:r>
          </a:p>
        </p:txBody>
      </p:sp>
      <p:sp>
        <p:nvSpPr>
          <p:cNvPr id="3" name="Content Placeholder 2">
            <a:extLst>
              <a:ext uri="{FF2B5EF4-FFF2-40B4-BE49-F238E27FC236}">
                <a16:creationId xmlns:a16="http://schemas.microsoft.com/office/drawing/2014/main" id="{F69E1C6E-E404-8045-B06D-80F85B9444C7}"/>
              </a:ext>
            </a:extLst>
          </p:cNvPr>
          <p:cNvSpPr>
            <a:spLocks noGrp="1"/>
          </p:cNvSpPr>
          <p:nvPr>
            <p:ph idx="1"/>
          </p:nvPr>
        </p:nvSpPr>
        <p:spPr/>
        <p:txBody>
          <a:bodyPr/>
          <a:lstStyle/>
          <a:p>
            <a:r>
              <a:rPr lang="en-US" dirty="0"/>
              <a:t>API Gateway</a:t>
            </a:r>
          </a:p>
          <a:p>
            <a:pPr lvl="1" fontAlgn="base">
              <a:spcBef>
                <a:spcPts val="0"/>
              </a:spcBef>
              <a:spcAft>
                <a:spcPts val="600"/>
              </a:spcAft>
            </a:pPr>
            <a:r>
              <a:rPr lang="en-US" sz="2400" dirty="0"/>
              <a:t>There are multiple API Gateway implementations </a:t>
            </a:r>
          </a:p>
          <a:p>
            <a:pPr lvl="2" fontAlgn="base">
              <a:spcBef>
                <a:spcPts val="0"/>
              </a:spcBef>
              <a:spcAft>
                <a:spcPts val="600"/>
              </a:spcAft>
            </a:pPr>
            <a:r>
              <a:rPr lang="en-US" dirty="0"/>
              <a:t>Proxy incoming client API requests with low millisecond latencies to backend</a:t>
            </a:r>
          </a:p>
          <a:p>
            <a:pPr lvl="2" fontAlgn="base">
              <a:spcBef>
                <a:spcPts val="0"/>
              </a:spcBef>
              <a:spcAft>
                <a:spcPts val="600"/>
              </a:spcAft>
            </a:pPr>
            <a:r>
              <a:rPr lang="en-US" dirty="0"/>
              <a:t>Provide authentication and authorization </a:t>
            </a:r>
          </a:p>
          <a:p>
            <a:pPr lvl="2" fontAlgn="base">
              <a:spcBef>
                <a:spcPts val="0"/>
              </a:spcBef>
              <a:spcAft>
                <a:spcPts val="600"/>
              </a:spcAft>
            </a:pPr>
            <a:r>
              <a:rPr lang="en-US" dirty="0"/>
              <a:t>Define rules for throttling each API. </a:t>
            </a:r>
          </a:p>
          <a:p>
            <a:pPr lvl="2" fontAlgn="base">
              <a:spcBef>
                <a:spcPts val="0"/>
              </a:spcBef>
              <a:spcAft>
                <a:spcPts val="600"/>
              </a:spcAft>
            </a:pPr>
            <a:r>
              <a:rPr lang="en-US" dirty="0"/>
              <a:t>Support a cache for API results </a:t>
            </a:r>
          </a:p>
          <a:p>
            <a:pPr lvl="2" fontAlgn="base">
              <a:spcBef>
                <a:spcPts val="0"/>
              </a:spcBef>
              <a:spcAft>
                <a:spcPts val="600"/>
              </a:spcAft>
            </a:pPr>
            <a:r>
              <a:rPr lang="en-US" dirty="0"/>
              <a:t>Integrate with monitoring tools</a:t>
            </a:r>
          </a:p>
        </p:txBody>
      </p:sp>
      <p:pic>
        <p:nvPicPr>
          <p:cNvPr id="4" name="Picture 3" descr="A close up of a device&#10;&#10;Description automatically generated">
            <a:extLst>
              <a:ext uri="{FF2B5EF4-FFF2-40B4-BE49-F238E27FC236}">
                <a16:creationId xmlns:a16="http://schemas.microsoft.com/office/drawing/2014/main" id="{5DFC2FC1-2501-9C4D-AA7D-437EE8FFF2F0}"/>
              </a:ext>
            </a:extLst>
          </p:cNvPr>
          <p:cNvPicPr>
            <a:picLocks noChangeAspect="1"/>
          </p:cNvPicPr>
          <p:nvPr/>
        </p:nvPicPr>
        <p:blipFill>
          <a:blip r:embed="rId3"/>
          <a:stretch>
            <a:fillRect/>
          </a:stretch>
        </p:blipFill>
        <p:spPr>
          <a:xfrm>
            <a:off x="6326223" y="3130962"/>
            <a:ext cx="5445363" cy="3512259"/>
          </a:xfrm>
          <a:prstGeom prst="rect">
            <a:avLst/>
          </a:prstGeom>
        </p:spPr>
      </p:pic>
    </p:spTree>
    <p:extLst>
      <p:ext uri="{BB962C8B-B14F-4D97-AF65-F5344CB8AC3E}">
        <p14:creationId xmlns:p14="http://schemas.microsoft.com/office/powerpoint/2010/main" val="2546176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3519F-E269-5B41-86AE-8238A81CEE27}"/>
              </a:ext>
            </a:extLst>
          </p:cNvPr>
          <p:cNvSpPr>
            <a:spLocks noGrp="1"/>
          </p:cNvSpPr>
          <p:nvPr>
            <p:ph type="title"/>
          </p:nvPr>
        </p:nvSpPr>
        <p:spPr/>
        <p:txBody>
          <a:bodyPr/>
          <a:lstStyle/>
          <a:p>
            <a:r>
              <a:rPr lang="en-US" dirty="0"/>
              <a:t>Characteristics</a:t>
            </a:r>
            <a:r>
              <a:rPr lang="en-US" sz="2400" dirty="0"/>
              <a:t> </a:t>
            </a:r>
            <a:r>
              <a:rPr lang="en-US" dirty="0"/>
              <a:t>of a microservices Based System</a:t>
            </a:r>
          </a:p>
        </p:txBody>
      </p:sp>
      <p:sp>
        <p:nvSpPr>
          <p:cNvPr id="3" name="Content Placeholder 2">
            <a:extLst>
              <a:ext uri="{FF2B5EF4-FFF2-40B4-BE49-F238E27FC236}">
                <a16:creationId xmlns:a16="http://schemas.microsoft.com/office/drawing/2014/main" id="{F69E1C6E-E404-8045-B06D-80F85B9444C7}"/>
              </a:ext>
            </a:extLst>
          </p:cNvPr>
          <p:cNvSpPr>
            <a:spLocks noGrp="1"/>
          </p:cNvSpPr>
          <p:nvPr>
            <p:ph idx="1"/>
          </p:nvPr>
        </p:nvSpPr>
        <p:spPr/>
        <p:txBody>
          <a:bodyPr/>
          <a:lstStyle/>
          <a:p>
            <a:r>
              <a:rPr lang="en-US" dirty="0"/>
              <a:t>Microservices Principles</a:t>
            </a:r>
          </a:p>
          <a:p>
            <a:pPr lvl="1"/>
            <a:r>
              <a:rPr lang="en-US" dirty="0"/>
              <a:t>Modelled around a business domain</a:t>
            </a:r>
          </a:p>
          <a:p>
            <a:pPr lvl="1"/>
            <a:r>
              <a:rPr lang="en-US" dirty="0"/>
              <a:t>Highly Observable</a:t>
            </a:r>
          </a:p>
          <a:p>
            <a:pPr lvl="1"/>
            <a:r>
              <a:rPr lang="en-US" dirty="0"/>
              <a:t>Hide Implementation Details</a:t>
            </a:r>
          </a:p>
          <a:p>
            <a:pPr lvl="1"/>
            <a:r>
              <a:rPr lang="en-US" dirty="0"/>
              <a:t>Decentralize all the things</a:t>
            </a:r>
          </a:p>
          <a:p>
            <a:pPr lvl="1"/>
            <a:r>
              <a:rPr lang="en-US" dirty="0"/>
              <a:t>Isolate Failure</a:t>
            </a:r>
          </a:p>
          <a:p>
            <a:pPr lvl="1"/>
            <a:r>
              <a:rPr lang="en-US" dirty="0"/>
              <a:t>Deploy Immediately</a:t>
            </a:r>
          </a:p>
          <a:p>
            <a:pPr lvl="1"/>
            <a:r>
              <a:rPr lang="en-US" dirty="0"/>
              <a:t>Culture of Automation</a:t>
            </a:r>
          </a:p>
        </p:txBody>
      </p:sp>
      <p:pic>
        <p:nvPicPr>
          <p:cNvPr id="4" name="Picture 3">
            <a:extLst>
              <a:ext uri="{FF2B5EF4-FFF2-40B4-BE49-F238E27FC236}">
                <a16:creationId xmlns:a16="http://schemas.microsoft.com/office/drawing/2014/main" id="{BA0FD8CA-AD65-CF4D-96FD-EB97E92A851C}"/>
              </a:ext>
            </a:extLst>
          </p:cNvPr>
          <p:cNvPicPr>
            <a:picLocks noChangeAspect="1"/>
          </p:cNvPicPr>
          <p:nvPr/>
        </p:nvPicPr>
        <p:blipFill>
          <a:blip r:embed="rId3"/>
          <a:stretch>
            <a:fillRect/>
          </a:stretch>
        </p:blipFill>
        <p:spPr>
          <a:xfrm>
            <a:off x="7071037" y="2376635"/>
            <a:ext cx="4304792" cy="2820012"/>
          </a:xfrm>
          <a:prstGeom prst="rect">
            <a:avLst/>
          </a:prstGeom>
        </p:spPr>
      </p:pic>
    </p:spTree>
    <p:extLst>
      <p:ext uri="{BB962C8B-B14F-4D97-AF65-F5344CB8AC3E}">
        <p14:creationId xmlns:p14="http://schemas.microsoft.com/office/powerpoint/2010/main" val="22610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3519F-E269-5B41-86AE-8238A81CEE27}"/>
              </a:ext>
            </a:extLst>
          </p:cNvPr>
          <p:cNvSpPr>
            <a:spLocks noGrp="1"/>
          </p:cNvSpPr>
          <p:nvPr>
            <p:ph type="title"/>
          </p:nvPr>
        </p:nvSpPr>
        <p:spPr/>
        <p:txBody>
          <a:bodyPr/>
          <a:lstStyle/>
          <a:p>
            <a:r>
              <a:rPr lang="en-US" dirty="0"/>
              <a:t>Characteristics</a:t>
            </a:r>
            <a:r>
              <a:rPr lang="en-US" sz="2400" dirty="0"/>
              <a:t> </a:t>
            </a:r>
            <a:r>
              <a:rPr lang="en-US" dirty="0"/>
              <a:t>of a microservices Based System</a:t>
            </a:r>
          </a:p>
        </p:txBody>
      </p:sp>
      <p:sp>
        <p:nvSpPr>
          <p:cNvPr id="3" name="Content Placeholder 2">
            <a:extLst>
              <a:ext uri="{FF2B5EF4-FFF2-40B4-BE49-F238E27FC236}">
                <a16:creationId xmlns:a16="http://schemas.microsoft.com/office/drawing/2014/main" id="{F69E1C6E-E404-8045-B06D-80F85B9444C7}"/>
              </a:ext>
            </a:extLst>
          </p:cNvPr>
          <p:cNvSpPr>
            <a:spLocks noGrp="1"/>
          </p:cNvSpPr>
          <p:nvPr>
            <p:ph idx="1"/>
          </p:nvPr>
        </p:nvSpPr>
        <p:spPr/>
        <p:txBody>
          <a:bodyPr>
            <a:normAutofit fontScale="85000" lnSpcReduction="20000"/>
          </a:bodyPr>
          <a:lstStyle/>
          <a:p>
            <a:r>
              <a:rPr lang="en-US" dirty="0"/>
              <a:t>Summary so far</a:t>
            </a:r>
          </a:p>
          <a:p>
            <a:pPr lvl="1"/>
            <a:r>
              <a:rPr lang="en-US" sz="2400" dirty="0"/>
              <a:t>Applications comprise multiple communicating microservices</a:t>
            </a:r>
          </a:p>
          <a:p>
            <a:pPr lvl="1"/>
            <a:r>
              <a:rPr lang="en-US" sz="2400" dirty="0"/>
              <a:t>How do we decompose them?</a:t>
            </a:r>
          </a:p>
          <a:p>
            <a:pPr lvl="2"/>
            <a:r>
              <a:rPr lang="en-US" dirty="0"/>
              <a:t>Rules?</a:t>
            </a:r>
          </a:p>
          <a:p>
            <a:pPr lvl="2"/>
            <a:r>
              <a:rPr lang="en-US" dirty="0"/>
              <a:t>Methods?</a:t>
            </a:r>
          </a:p>
          <a:p>
            <a:pPr lvl="1"/>
            <a:r>
              <a:rPr lang="en-US" sz="2400" dirty="0"/>
              <a:t>Microservices are</a:t>
            </a:r>
          </a:p>
          <a:p>
            <a:pPr lvl="2"/>
            <a:r>
              <a:rPr lang="en-US" dirty="0"/>
              <a:t>Loosely coupled</a:t>
            </a:r>
          </a:p>
          <a:p>
            <a:pPr lvl="2"/>
            <a:r>
              <a:rPr lang="en-US" dirty="0"/>
              <a:t>Cohesive</a:t>
            </a:r>
          </a:p>
          <a:p>
            <a:pPr lvl="1"/>
            <a:r>
              <a:rPr lang="en-US" sz="2400" dirty="0"/>
              <a:t>Microservices typically:</a:t>
            </a:r>
          </a:p>
          <a:p>
            <a:pPr lvl="2"/>
            <a:r>
              <a:rPr lang="en-US" dirty="0"/>
              <a:t>Single responsibility</a:t>
            </a:r>
          </a:p>
          <a:p>
            <a:pPr lvl="2"/>
            <a:r>
              <a:rPr lang="en-US" dirty="0"/>
              <a:t>Small team (`10)</a:t>
            </a:r>
          </a:p>
          <a:p>
            <a:pPr lvl="2"/>
            <a:r>
              <a:rPr lang="en-US" dirty="0"/>
              <a:t>Independently deployable</a:t>
            </a:r>
          </a:p>
          <a:p>
            <a:pPr lvl="1"/>
            <a:r>
              <a:rPr lang="en-US" sz="2400" dirty="0"/>
              <a:t>Communications:</a:t>
            </a:r>
          </a:p>
          <a:p>
            <a:pPr lvl="2"/>
            <a:r>
              <a:rPr lang="en-US" dirty="0"/>
              <a:t>Reliable</a:t>
            </a:r>
          </a:p>
          <a:p>
            <a:pPr lvl="2"/>
            <a:r>
              <a:rPr lang="en-US" dirty="0"/>
              <a:t>Low latency</a:t>
            </a:r>
          </a:p>
          <a:p>
            <a:pPr lvl="1"/>
            <a:r>
              <a:rPr lang="en-US" dirty="0"/>
              <a:t>Principles of Microservices: </a:t>
            </a:r>
            <a:r>
              <a:rPr lang="en-US" dirty="0">
                <a:hlinkClick r:id="rId2"/>
              </a:rPr>
              <a:t>https://www.youtube.com/watch?v=PFQnNFe27kU</a:t>
            </a:r>
            <a:r>
              <a:rPr lang="en-US" dirty="0"/>
              <a:t> Sam Newman</a:t>
            </a:r>
          </a:p>
          <a:p>
            <a:pPr lvl="1"/>
            <a:endParaRPr lang="en-US" dirty="0"/>
          </a:p>
        </p:txBody>
      </p:sp>
    </p:spTree>
    <p:extLst>
      <p:ext uri="{BB962C8B-B14F-4D97-AF65-F5344CB8AC3E}">
        <p14:creationId xmlns:p14="http://schemas.microsoft.com/office/powerpoint/2010/main" val="155694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3519F-E269-5B41-86AE-8238A81CEE27}"/>
              </a:ext>
            </a:extLst>
          </p:cNvPr>
          <p:cNvSpPr>
            <a:spLocks noGrp="1"/>
          </p:cNvSpPr>
          <p:nvPr>
            <p:ph type="title"/>
          </p:nvPr>
        </p:nvSpPr>
        <p:spPr/>
        <p:txBody>
          <a:bodyPr/>
          <a:lstStyle/>
          <a:p>
            <a:r>
              <a:rPr lang="en-US" dirty="0"/>
              <a:t>Characteristics</a:t>
            </a:r>
            <a:r>
              <a:rPr lang="en-US" sz="2400" dirty="0"/>
              <a:t> </a:t>
            </a:r>
            <a:r>
              <a:rPr lang="en-US" dirty="0"/>
              <a:t>of a microservices Based System</a:t>
            </a:r>
          </a:p>
        </p:txBody>
      </p:sp>
      <p:sp>
        <p:nvSpPr>
          <p:cNvPr id="3" name="Content Placeholder 2">
            <a:extLst>
              <a:ext uri="{FF2B5EF4-FFF2-40B4-BE49-F238E27FC236}">
                <a16:creationId xmlns:a16="http://schemas.microsoft.com/office/drawing/2014/main" id="{F69E1C6E-E404-8045-B06D-80F85B9444C7}"/>
              </a:ext>
            </a:extLst>
          </p:cNvPr>
          <p:cNvSpPr>
            <a:spLocks noGrp="1"/>
          </p:cNvSpPr>
          <p:nvPr>
            <p:ph idx="1"/>
          </p:nvPr>
        </p:nvSpPr>
        <p:spPr>
          <a:xfrm>
            <a:off x="246527" y="1139945"/>
            <a:ext cx="11667565" cy="5293392"/>
          </a:xfrm>
        </p:spPr>
        <p:txBody>
          <a:bodyPr>
            <a:normAutofit/>
          </a:bodyPr>
          <a:lstStyle/>
          <a:p>
            <a:r>
              <a:rPr lang="en-US" sz="2400" dirty="0"/>
              <a:t>Scaling Microservices</a:t>
            </a:r>
          </a:p>
          <a:p>
            <a:pPr lvl="1"/>
            <a:r>
              <a:rPr lang="en-US" sz="2400" dirty="0"/>
              <a:t>At its core a microservices-based system is:</a:t>
            </a:r>
          </a:p>
          <a:p>
            <a:pPr lvl="2"/>
            <a:r>
              <a:rPr lang="en-US" dirty="0"/>
              <a:t>A distributed system</a:t>
            </a:r>
          </a:p>
          <a:p>
            <a:pPr lvl="2"/>
            <a:r>
              <a:rPr lang="en-US" dirty="0"/>
              <a:t>(A)synchronous communications</a:t>
            </a:r>
          </a:p>
          <a:p>
            <a:pPr lvl="2"/>
            <a:r>
              <a:rPr lang="en-US" dirty="0"/>
              <a:t>Distributed data repositories</a:t>
            </a:r>
          </a:p>
          <a:p>
            <a:pPr lvl="1"/>
            <a:r>
              <a:rPr lang="en-US" sz="2400" dirty="0"/>
              <a:t>Scaling is hard</a:t>
            </a:r>
          </a:p>
        </p:txBody>
      </p:sp>
      <p:pic>
        <p:nvPicPr>
          <p:cNvPr id="4" name="Picture 3" descr="A close up of a logo&#10;&#10;Description automatically generated">
            <a:extLst>
              <a:ext uri="{FF2B5EF4-FFF2-40B4-BE49-F238E27FC236}">
                <a16:creationId xmlns:a16="http://schemas.microsoft.com/office/drawing/2014/main" id="{B6DED268-3C7E-564A-ABDA-7AC694E70106}"/>
              </a:ext>
            </a:extLst>
          </p:cNvPr>
          <p:cNvPicPr>
            <a:picLocks noChangeAspect="1"/>
          </p:cNvPicPr>
          <p:nvPr/>
        </p:nvPicPr>
        <p:blipFill>
          <a:blip r:embed="rId2"/>
          <a:stretch>
            <a:fillRect/>
          </a:stretch>
        </p:blipFill>
        <p:spPr>
          <a:xfrm>
            <a:off x="7326312" y="1657501"/>
            <a:ext cx="3802037" cy="2129140"/>
          </a:xfrm>
          <a:prstGeom prst="rect">
            <a:avLst/>
          </a:prstGeom>
        </p:spPr>
      </p:pic>
    </p:spTree>
    <p:extLst>
      <p:ext uri="{BB962C8B-B14F-4D97-AF65-F5344CB8AC3E}">
        <p14:creationId xmlns:p14="http://schemas.microsoft.com/office/powerpoint/2010/main" val="1773119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77757-FF9A-564A-AC67-8B0D77748E1C}"/>
              </a:ext>
            </a:extLst>
          </p:cNvPr>
          <p:cNvSpPr>
            <a:spLocks noGrp="1"/>
          </p:cNvSpPr>
          <p:nvPr>
            <p:ph type="title"/>
          </p:nvPr>
        </p:nvSpPr>
        <p:spPr/>
        <p:txBody>
          <a:bodyPr/>
          <a:lstStyle/>
          <a:p>
            <a:r>
              <a:rPr lang="en-US" dirty="0"/>
              <a:t>Characteristics of a microservice Based System</a:t>
            </a:r>
          </a:p>
        </p:txBody>
      </p:sp>
      <p:sp>
        <p:nvSpPr>
          <p:cNvPr id="3" name="Content Placeholder 2">
            <a:extLst>
              <a:ext uri="{FF2B5EF4-FFF2-40B4-BE49-F238E27FC236}">
                <a16:creationId xmlns:a16="http://schemas.microsoft.com/office/drawing/2014/main" id="{C6587600-3BE1-4041-8399-9101F72F413B}"/>
              </a:ext>
            </a:extLst>
          </p:cNvPr>
          <p:cNvSpPr>
            <a:spLocks noGrp="1"/>
          </p:cNvSpPr>
          <p:nvPr>
            <p:ph idx="1"/>
          </p:nvPr>
        </p:nvSpPr>
        <p:spPr/>
        <p:txBody>
          <a:bodyPr>
            <a:normAutofit/>
          </a:bodyPr>
          <a:lstStyle/>
          <a:p>
            <a:r>
              <a:rPr lang="en-US" sz="2400" dirty="0"/>
              <a:t>Resilience in Microservices</a:t>
            </a:r>
          </a:p>
          <a:p>
            <a:pPr lvl="1"/>
            <a:r>
              <a:rPr lang="en-US" sz="2400" dirty="0"/>
              <a:t>What should a system do if just one microservice is down?</a:t>
            </a:r>
          </a:p>
          <a:p>
            <a:pPr lvl="1"/>
            <a:r>
              <a:rPr lang="en-US" sz="2400" dirty="0"/>
              <a:t>Reject request?</a:t>
            </a:r>
          </a:p>
          <a:p>
            <a:pPr lvl="1"/>
            <a:r>
              <a:rPr lang="en-US" sz="2400" dirty="0"/>
              <a:t>Degraded functionality?</a:t>
            </a:r>
          </a:p>
          <a:p>
            <a:pPr lvl="1"/>
            <a:r>
              <a:rPr lang="en-US" sz="2400" dirty="0"/>
              <a:t>Example</a:t>
            </a:r>
          </a:p>
          <a:p>
            <a:pPr lvl="2"/>
            <a:r>
              <a:rPr lang="en-US" dirty="0"/>
              <a:t>Users logs into music service</a:t>
            </a:r>
          </a:p>
          <a:p>
            <a:pPr lvl="2"/>
            <a:r>
              <a:rPr lang="en-US" dirty="0"/>
              <a:t>Personalization microservice that hold user preferences is unavailable?</a:t>
            </a:r>
          </a:p>
          <a:p>
            <a:pPr lvl="2"/>
            <a:r>
              <a:rPr lang="en-US" dirty="0"/>
              <a:t>What do we do?</a:t>
            </a:r>
          </a:p>
          <a:p>
            <a:endParaRPr lang="en-US" sz="2400" dirty="0"/>
          </a:p>
        </p:txBody>
      </p:sp>
    </p:spTree>
    <p:extLst>
      <p:ext uri="{BB962C8B-B14F-4D97-AF65-F5344CB8AC3E}">
        <p14:creationId xmlns:p14="http://schemas.microsoft.com/office/powerpoint/2010/main" val="41660085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3519F-E269-5B41-86AE-8238A81CEE27}"/>
              </a:ext>
            </a:extLst>
          </p:cNvPr>
          <p:cNvSpPr>
            <a:spLocks noGrp="1"/>
          </p:cNvSpPr>
          <p:nvPr>
            <p:ph type="title"/>
          </p:nvPr>
        </p:nvSpPr>
        <p:spPr/>
        <p:txBody>
          <a:bodyPr/>
          <a:lstStyle/>
          <a:p>
            <a:r>
              <a:rPr lang="en-US" dirty="0"/>
              <a:t>Characteristics</a:t>
            </a:r>
            <a:r>
              <a:rPr lang="en-US" sz="2400" dirty="0"/>
              <a:t> </a:t>
            </a:r>
            <a:r>
              <a:rPr lang="en-US" dirty="0"/>
              <a:t>of a microservices Based System</a:t>
            </a:r>
          </a:p>
        </p:txBody>
      </p:sp>
      <p:sp>
        <p:nvSpPr>
          <p:cNvPr id="3" name="Content Placeholder 2">
            <a:extLst>
              <a:ext uri="{FF2B5EF4-FFF2-40B4-BE49-F238E27FC236}">
                <a16:creationId xmlns:a16="http://schemas.microsoft.com/office/drawing/2014/main" id="{F69E1C6E-E404-8045-B06D-80F85B9444C7}"/>
              </a:ext>
            </a:extLst>
          </p:cNvPr>
          <p:cNvSpPr>
            <a:spLocks noGrp="1"/>
          </p:cNvSpPr>
          <p:nvPr>
            <p:ph idx="1"/>
          </p:nvPr>
        </p:nvSpPr>
        <p:spPr/>
        <p:txBody>
          <a:bodyPr/>
          <a:lstStyle/>
          <a:p>
            <a:r>
              <a:rPr lang="en-US" dirty="0"/>
              <a:t>What if a service is slow?</a:t>
            </a:r>
          </a:p>
          <a:p>
            <a:pPr lvl="1"/>
            <a:r>
              <a:rPr lang="en-US" sz="2400" dirty="0"/>
              <a:t>A downstream service suddenly slows down</a:t>
            </a:r>
          </a:p>
          <a:p>
            <a:pPr lvl="1"/>
            <a:r>
              <a:rPr lang="en-US" sz="2400" dirty="0"/>
              <a:t>New requests keep arriving</a:t>
            </a:r>
          </a:p>
          <a:p>
            <a:pPr lvl="1"/>
            <a:r>
              <a:rPr lang="en-US" sz="2400" dirty="0"/>
              <a:t>We send these requests to the (calling) upstream service</a:t>
            </a:r>
          </a:p>
          <a:p>
            <a:pPr lvl="1"/>
            <a:r>
              <a:rPr lang="en-US" sz="2400" dirty="0"/>
              <a:t>It keeps waiting for the slow services</a:t>
            </a:r>
          </a:p>
          <a:p>
            <a:pPr lvl="1"/>
            <a:endParaRPr lang="en-US" dirty="0"/>
          </a:p>
        </p:txBody>
      </p:sp>
      <p:pic>
        <p:nvPicPr>
          <p:cNvPr id="4" name="Picture 2">
            <a:extLst>
              <a:ext uri="{FF2B5EF4-FFF2-40B4-BE49-F238E27FC236}">
                <a16:creationId xmlns:a16="http://schemas.microsoft.com/office/drawing/2014/main" id="{6EE6182F-4B0E-F04F-8AD4-118F498CA92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003243" y="3514479"/>
            <a:ext cx="8154129" cy="1793908"/>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24261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3519F-E269-5B41-86AE-8238A81CEE27}"/>
              </a:ext>
            </a:extLst>
          </p:cNvPr>
          <p:cNvSpPr>
            <a:spLocks noGrp="1"/>
          </p:cNvSpPr>
          <p:nvPr>
            <p:ph type="title"/>
          </p:nvPr>
        </p:nvSpPr>
        <p:spPr/>
        <p:txBody>
          <a:bodyPr/>
          <a:lstStyle/>
          <a:p>
            <a:r>
              <a:rPr lang="en-US" dirty="0"/>
              <a:t>Characteristics</a:t>
            </a:r>
            <a:r>
              <a:rPr lang="en-US" sz="2400" dirty="0"/>
              <a:t> </a:t>
            </a:r>
            <a:r>
              <a:rPr lang="en-US" dirty="0"/>
              <a:t>of a microservices Based System</a:t>
            </a:r>
          </a:p>
        </p:txBody>
      </p:sp>
      <p:sp>
        <p:nvSpPr>
          <p:cNvPr id="3" name="Content Placeholder 2">
            <a:extLst>
              <a:ext uri="{FF2B5EF4-FFF2-40B4-BE49-F238E27FC236}">
                <a16:creationId xmlns:a16="http://schemas.microsoft.com/office/drawing/2014/main" id="{F69E1C6E-E404-8045-B06D-80F85B9444C7}"/>
              </a:ext>
            </a:extLst>
          </p:cNvPr>
          <p:cNvSpPr>
            <a:spLocks noGrp="1"/>
          </p:cNvSpPr>
          <p:nvPr>
            <p:ph idx="1"/>
          </p:nvPr>
        </p:nvSpPr>
        <p:spPr/>
        <p:txBody>
          <a:bodyPr/>
          <a:lstStyle/>
          <a:p>
            <a:r>
              <a:rPr lang="en-US" dirty="0"/>
              <a:t>Cascading Failures</a:t>
            </a:r>
          </a:p>
          <a:p>
            <a:pPr lvl="1"/>
            <a:r>
              <a:rPr lang="en-US" sz="2400" dirty="0"/>
              <a:t>A slow service causes requests to build up ‘upstream’</a:t>
            </a:r>
          </a:p>
          <a:p>
            <a:pPr lvl="1"/>
            <a:r>
              <a:rPr lang="en-US" sz="2400" dirty="0"/>
              <a:t>If we keep sending requests to the slow service</a:t>
            </a:r>
          </a:p>
          <a:p>
            <a:pPr lvl="2"/>
            <a:r>
              <a:rPr lang="en-US" dirty="0"/>
              <a:t>Will it get faster?</a:t>
            </a:r>
          </a:p>
          <a:p>
            <a:pPr lvl="1"/>
            <a:r>
              <a:rPr lang="en-US" sz="2400" dirty="0"/>
              <a:t>Requests on upstream service consume threads</a:t>
            </a:r>
          </a:p>
          <a:p>
            <a:pPr lvl="2"/>
            <a:r>
              <a:rPr lang="en-US" dirty="0"/>
              <a:t>Block as downstream service slow</a:t>
            </a:r>
          </a:p>
          <a:p>
            <a:pPr lvl="2"/>
            <a:r>
              <a:rPr lang="en-US" dirty="0"/>
              <a:t>Runs out of threads </a:t>
            </a:r>
          </a:p>
          <a:p>
            <a:pPr lvl="1"/>
            <a:r>
              <a:rPr lang="en-US" sz="2400" dirty="0"/>
              <a:t>It soon becomes unresponsive</a:t>
            </a:r>
          </a:p>
        </p:txBody>
      </p:sp>
      <p:pic>
        <p:nvPicPr>
          <p:cNvPr id="4" name="Content Placeholder 5" descr="A close up of text on a white background&#10;&#10;Description automatically generated">
            <a:extLst>
              <a:ext uri="{FF2B5EF4-FFF2-40B4-BE49-F238E27FC236}">
                <a16:creationId xmlns:a16="http://schemas.microsoft.com/office/drawing/2014/main" id="{41623DB0-2C3D-7E44-AD8A-63EEA5755E84}"/>
              </a:ext>
            </a:extLst>
          </p:cNvPr>
          <p:cNvPicPr>
            <a:picLocks noChangeAspect="1"/>
          </p:cNvPicPr>
          <p:nvPr/>
        </p:nvPicPr>
        <p:blipFill>
          <a:blip r:embed="rId2"/>
          <a:stretch>
            <a:fillRect/>
          </a:stretch>
        </p:blipFill>
        <p:spPr>
          <a:xfrm>
            <a:off x="7863869" y="1138518"/>
            <a:ext cx="3845052" cy="4276163"/>
          </a:xfrm>
          <a:prstGeom prst="rect">
            <a:avLst/>
          </a:prstGeom>
        </p:spPr>
      </p:pic>
    </p:spTree>
    <p:extLst>
      <p:ext uri="{BB962C8B-B14F-4D97-AF65-F5344CB8AC3E}">
        <p14:creationId xmlns:p14="http://schemas.microsoft.com/office/powerpoint/2010/main" val="4059264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3519F-E269-5B41-86AE-8238A81CEE27}"/>
              </a:ext>
            </a:extLst>
          </p:cNvPr>
          <p:cNvSpPr>
            <a:spLocks noGrp="1"/>
          </p:cNvSpPr>
          <p:nvPr>
            <p:ph type="title"/>
          </p:nvPr>
        </p:nvSpPr>
        <p:spPr/>
        <p:txBody>
          <a:bodyPr/>
          <a:lstStyle/>
          <a:p>
            <a:r>
              <a:rPr lang="en-US" dirty="0"/>
              <a:t>Characteristics</a:t>
            </a:r>
            <a:r>
              <a:rPr lang="en-US" sz="2400" dirty="0"/>
              <a:t> </a:t>
            </a:r>
            <a:r>
              <a:rPr lang="en-US" dirty="0"/>
              <a:t>of a microservices Based System</a:t>
            </a:r>
          </a:p>
        </p:txBody>
      </p:sp>
      <p:sp>
        <p:nvSpPr>
          <p:cNvPr id="3" name="Content Placeholder 2">
            <a:extLst>
              <a:ext uri="{FF2B5EF4-FFF2-40B4-BE49-F238E27FC236}">
                <a16:creationId xmlns:a16="http://schemas.microsoft.com/office/drawing/2014/main" id="{F69E1C6E-E404-8045-B06D-80F85B9444C7}"/>
              </a:ext>
            </a:extLst>
          </p:cNvPr>
          <p:cNvSpPr>
            <a:spLocks noGrp="1"/>
          </p:cNvSpPr>
          <p:nvPr>
            <p:ph idx="1"/>
          </p:nvPr>
        </p:nvSpPr>
        <p:spPr>
          <a:xfrm>
            <a:off x="246526" y="1349829"/>
            <a:ext cx="6709859" cy="4873625"/>
          </a:xfrm>
        </p:spPr>
        <p:txBody>
          <a:bodyPr/>
          <a:lstStyle/>
          <a:p>
            <a:r>
              <a:rPr lang="en-US" dirty="0"/>
              <a:t>Cascading Failures</a:t>
            </a:r>
          </a:p>
          <a:p>
            <a:pPr lvl="1"/>
            <a:r>
              <a:rPr lang="en-US" sz="2400" dirty="0"/>
              <a:t>Under heavy load, cascading failures can happen very quickly</a:t>
            </a:r>
          </a:p>
          <a:p>
            <a:pPr lvl="1"/>
            <a:r>
              <a:rPr lang="en-US" sz="2400" dirty="0"/>
              <a:t>We need to be tolerant to slow services</a:t>
            </a:r>
          </a:p>
          <a:p>
            <a:pPr lvl="2"/>
            <a:r>
              <a:rPr lang="en-US" dirty="0"/>
              <a:t>Why are slow services more evil than failed ones?</a:t>
            </a:r>
          </a:p>
          <a:p>
            <a:pPr lvl="2"/>
            <a:r>
              <a:rPr lang="en-US" dirty="0"/>
              <a:t>Retries don’t help</a:t>
            </a:r>
          </a:p>
          <a:p>
            <a:pPr lvl="1"/>
            <a:r>
              <a:rPr lang="en-US" sz="2400" dirty="0"/>
              <a:t>Detect slow services</a:t>
            </a:r>
          </a:p>
          <a:p>
            <a:pPr lvl="1"/>
            <a:r>
              <a:rPr lang="en-US" sz="2400" dirty="0"/>
              <a:t>Limit their scope for causing cascading failures</a:t>
            </a:r>
          </a:p>
          <a:p>
            <a:pPr lvl="1"/>
            <a:endParaRPr lang="en-US" dirty="0"/>
          </a:p>
        </p:txBody>
      </p:sp>
      <p:sp>
        <p:nvSpPr>
          <p:cNvPr id="4" name="Rectangle 3">
            <a:extLst>
              <a:ext uri="{FF2B5EF4-FFF2-40B4-BE49-F238E27FC236}">
                <a16:creationId xmlns:a16="http://schemas.microsoft.com/office/drawing/2014/main" id="{D5F03C8E-A2F3-6349-A268-0296255DBB12}"/>
              </a:ext>
            </a:extLst>
          </p:cNvPr>
          <p:cNvSpPr/>
          <p:nvPr/>
        </p:nvSpPr>
        <p:spPr>
          <a:xfrm>
            <a:off x="7758897" y="1777920"/>
            <a:ext cx="3838937" cy="2862322"/>
          </a:xfrm>
          <a:prstGeom prst="rect">
            <a:avLst/>
          </a:prstGeom>
        </p:spPr>
        <p:txBody>
          <a:bodyPr wrap="square">
            <a:spAutoFit/>
          </a:bodyPr>
          <a:lstStyle/>
          <a:p>
            <a:r>
              <a:rPr lang="en-US" dirty="0"/>
              <a:t>int retries = RETRY_COUNT;</a:t>
            </a:r>
          </a:p>
          <a:p>
            <a:r>
              <a:rPr lang="en-US" dirty="0"/>
              <a:t>while (retries &gt; 0) {</a:t>
            </a:r>
          </a:p>
          <a:p>
            <a:r>
              <a:rPr lang="en-US" dirty="0"/>
              <a:t>   try {</a:t>
            </a:r>
          </a:p>
          <a:p>
            <a:r>
              <a:rPr lang="en-US" dirty="0"/>
              <a:t>       </a:t>
            </a:r>
            <a:r>
              <a:rPr lang="en-US" dirty="0" err="1"/>
              <a:t>callDependentService</a:t>
            </a:r>
            <a:r>
              <a:rPr lang="en-US" dirty="0"/>
              <a:t>();</a:t>
            </a:r>
          </a:p>
          <a:p>
            <a:r>
              <a:rPr lang="en-US" dirty="0"/>
              <a:t>       return true;</a:t>
            </a:r>
          </a:p>
          <a:p>
            <a:r>
              <a:rPr lang="en-US" dirty="0"/>
              <a:t>    } catch (</a:t>
            </a:r>
            <a:r>
              <a:rPr lang="en-US" dirty="0" err="1"/>
              <a:t>RemoteCallException</a:t>
            </a:r>
            <a:r>
              <a:rPr lang="en-US" dirty="0"/>
              <a:t> ex) {</a:t>
            </a:r>
          </a:p>
          <a:p>
            <a:r>
              <a:rPr lang="en-US" dirty="0"/>
              <a:t>        </a:t>
            </a:r>
            <a:r>
              <a:rPr lang="en-US" dirty="0" err="1"/>
              <a:t>logError</a:t>
            </a:r>
            <a:r>
              <a:rPr lang="en-US" dirty="0"/>
              <a:t>(e);</a:t>
            </a:r>
          </a:p>
          <a:p>
            <a:r>
              <a:rPr lang="en-US" dirty="0"/>
              <a:t>        retries = retries – 1;</a:t>
            </a:r>
          </a:p>
          <a:p>
            <a:r>
              <a:rPr lang="en-US" dirty="0"/>
              <a:t>  }</a:t>
            </a:r>
          </a:p>
          <a:p>
            <a:r>
              <a:rPr lang="en-US" dirty="0"/>
              <a:t>  return false; </a:t>
            </a:r>
          </a:p>
        </p:txBody>
      </p:sp>
    </p:spTree>
    <p:extLst>
      <p:ext uri="{BB962C8B-B14F-4D97-AF65-F5344CB8AC3E}">
        <p14:creationId xmlns:p14="http://schemas.microsoft.com/office/powerpoint/2010/main" val="4865337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3519F-E269-5B41-86AE-8238A81CEE27}"/>
              </a:ext>
            </a:extLst>
          </p:cNvPr>
          <p:cNvSpPr>
            <a:spLocks noGrp="1"/>
          </p:cNvSpPr>
          <p:nvPr>
            <p:ph type="title"/>
          </p:nvPr>
        </p:nvSpPr>
        <p:spPr/>
        <p:txBody>
          <a:bodyPr/>
          <a:lstStyle/>
          <a:p>
            <a:r>
              <a:rPr lang="en-US" dirty="0"/>
              <a:t>Characteristics</a:t>
            </a:r>
            <a:r>
              <a:rPr lang="en-US" sz="2400" dirty="0"/>
              <a:t> </a:t>
            </a:r>
            <a:r>
              <a:rPr lang="en-US" dirty="0"/>
              <a:t>of a microservices Based System</a:t>
            </a:r>
          </a:p>
        </p:txBody>
      </p:sp>
      <p:sp>
        <p:nvSpPr>
          <p:cNvPr id="3" name="Content Placeholder 2">
            <a:extLst>
              <a:ext uri="{FF2B5EF4-FFF2-40B4-BE49-F238E27FC236}">
                <a16:creationId xmlns:a16="http://schemas.microsoft.com/office/drawing/2014/main" id="{F69E1C6E-E404-8045-B06D-80F85B9444C7}"/>
              </a:ext>
            </a:extLst>
          </p:cNvPr>
          <p:cNvSpPr>
            <a:spLocks noGrp="1"/>
          </p:cNvSpPr>
          <p:nvPr>
            <p:ph idx="1"/>
          </p:nvPr>
        </p:nvSpPr>
        <p:spPr/>
        <p:txBody>
          <a:bodyPr>
            <a:normAutofit/>
          </a:bodyPr>
          <a:lstStyle/>
          <a:p>
            <a:r>
              <a:rPr lang="en-US" sz="2400" dirty="0"/>
              <a:t>Timeouts – Fail Fast</a:t>
            </a:r>
          </a:p>
          <a:p>
            <a:pPr lvl="1"/>
            <a:r>
              <a:rPr lang="en-US" sz="2400" dirty="0"/>
              <a:t>If we wait ‘forever’ on a slow downstream service:</a:t>
            </a:r>
          </a:p>
          <a:p>
            <a:pPr lvl="2"/>
            <a:r>
              <a:rPr lang="en-US" dirty="0"/>
              <a:t>We consume resources (thread/connection)</a:t>
            </a:r>
          </a:p>
          <a:p>
            <a:pPr lvl="2"/>
            <a:r>
              <a:rPr lang="en-US" dirty="0"/>
              <a:t>Can cause service to become unresponsive</a:t>
            </a:r>
          </a:p>
          <a:p>
            <a:pPr lvl="1"/>
            <a:r>
              <a:rPr lang="en-US" sz="2400" dirty="0"/>
              <a:t>Hence:</a:t>
            </a:r>
          </a:p>
          <a:p>
            <a:pPr lvl="2"/>
            <a:r>
              <a:rPr lang="en-US" dirty="0"/>
              <a:t>Timeouts on all out of process calls</a:t>
            </a:r>
          </a:p>
          <a:p>
            <a:pPr lvl="3"/>
            <a:r>
              <a:rPr lang="en-US" sz="2400" dirty="0"/>
              <a:t>No blocking calls</a:t>
            </a:r>
          </a:p>
          <a:p>
            <a:pPr lvl="3"/>
            <a:r>
              <a:rPr lang="en-US" sz="2400" dirty="0"/>
              <a:t>Choose sensible defaults</a:t>
            </a:r>
          </a:p>
          <a:p>
            <a:pPr lvl="2"/>
            <a:r>
              <a:rPr lang="en-US" dirty="0"/>
              <a:t>If timeout occurs:</a:t>
            </a:r>
          </a:p>
          <a:p>
            <a:pPr lvl="3"/>
            <a:r>
              <a:rPr lang="en-US" sz="2400" dirty="0"/>
              <a:t>Log it</a:t>
            </a:r>
          </a:p>
          <a:p>
            <a:pPr lvl="3"/>
            <a:r>
              <a:rPr lang="en-US" sz="2400" dirty="0"/>
              <a:t>Tune timeout settings based on system behaviors</a:t>
            </a:r>
          </a:p>
          <a:p>
            <a:pPr lvl="3"/>
            <a:r>
              <a:rPr lang="en-US" sz="2400" dirty="0"/>
              <a:t>Design upstream ‘default’ functions to deal with failed request</a:t>
            </a:r>
          </a:p>
        </p:txBody>
      </p:sp>
    </p:spTree>
    <p:extLst>
      <p:ext uri="{BB962C8B-B14F-4D97-AF65-F5344CB8AC3E}">
        <p14:creationId xmlns:p14="http://schemas.microsoft.com/office/powerpoint/2010/main" val="34505337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3519F-E269-5B41-86AE-8238A81CEE27}"/>
              </a:ext>
            </a:extLst>
          </p:cNvPr>
          <p:cNvSpPr>
            <a:spLocks noGrp="1"/>
          </p:cNvSpPr>
          <p:nvPr>
            <p:ph type="title"/>
          </p:nvPr>
        </p:nvSpPr>
        <p:spPr/>
        <p:txBody>
          <a:bodyPr/>
          <a:lstStyle/>
          <a:p>
            <a:r>
              <a:rPr lang="en-US" dirty="0"/>
              <a:t>Characteristics</a:t>
            </a:r>
            <a:r>
              <a:rPr lang="en-US" sz="2400" dirty="0"/>
              <a:t> </a:t>
            </a:r>
            <a:r>
              <a:rPr lang="en-US" dirty="0"/>
              <a:t>of a microservices Based System</a:t>
            </a:r>
          </a:p>
        </p:txBody>
      </p:sp>
      <p:sp>
        <p:nvSpPr>
          <p:cNvPr id="3" name="Content Placeholder 2">
            <a:extLst>
              <a:ext uri="{FF2B5EF4-FFF2-40B4-BE49-F238E27FC236}">
                <a16:creationId xmlns:a16="http://schemas.microsoft.com/office/drawing/2014/main" id="{F69E1C6E-E404-8045-B06D-80F85B9444C7}"/>
              </a:ext>
            </a:extLst>
          </p:cNvPr>
          <p:cNvSpPr>
            <a:spLocks noGrp="1"/>
          </p:cNvSpPr>
          <p:nvPr>
            <p:ph idx="1"/>
          </p:nvPr>
        </p:nvSpPr>
        <p:spPr/>
        <p:txBody>
          <a:bodyPr/>
          <a:lstStyle/>
          <a:p>
            <a:r>
              <a:rPr lang="en-US" dirty="0"/>
              <a:t>Long Tail Responses</a:t>
            </a:r>
          </a:p>
        </p:txBody>
      </p:sp>
      <p:pic>
        <p:nvPicPr>
          <p:cNvPr id="4" name="Picture 2">
            <a:extLst>
              <a:ext uri="{FF2B5EF4-FFF2-40B4-BE49-F238E27FC236}">
                <a16:creationId xmlns:a16="http://schemas.microsoft.com/office/drawing/2014/main" id="{9DAC121A-1090-CE49-B7C4-AB3E0056823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935812" y="1964553"/>
            <a:ext cx="6320375" cy="3997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2207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AA37B-CF38-054A-9757-35A77C55A411}"/>
              </a:ext>
            </a:extLst>
          </p:cNvPr>
          <p:cNvSpPr>
            <a:spLocks noGrp="1"/>
          </p:cNvSpPr>
          <p:nvPr>
            <p:ph type="title"/>
          </p:nvPr>
        </p:nvSpPr>
        <p:spPr/>
        <p:txBody>
          <a:bodyPr>
            <a:normAutofit/>
          </a:bodyPr>
          <a:lstStyle/>
          <a:p>
            <a:r>
              <a:rPr lang="en-US" sz="3600"/>
              <a:t>Week 8 </a:t>
            </a:r>
            <a:r>
              <a:rPr lang="en-US" sz="3600" dirty="0"/>
              <a:t>– Microservices</a:t>
            </a:r>
          </a:p>
        </p:txBody>
      </p:sp>
      <p:sp>
        <p:nvSpPr>
          <p:cNvPr id="3" name="Content Placeholder 2">
            <a:extLst>
              <a:ext uri="{FF2B5EF4-FFF2-40B4-BE49-F238E27FC236}">
                <a16:creationId xmlns:a16="http://schemas.microsoft.com/office/drawing/2014/main" id="{C3B78668-F699-F049-A053-7436F5F11A29}"/>
              </a:ext>
            </a:extLst>
          </p:cNvPr>
          <p:cNvSpPr>
            <a:spLocks noGrp="1"/>
          </p:cNvSpPr>
          <p:nvPr>
            <p:ph idx="1"/>
          </p:nvPr>
        </p:nvSpPr>
        <p:spPr>
          <a:xfrm>
            <a:off x="277907" y="1138518"/>
            <a:ext cx="11667565" cy="5152554"/>
          </a:xfrm>
        </p:spPr>
        <p:txBody>
          <a:bodyPr/>
          <a:lstStyle/>
          <a:p>
            <a:r>
              <a:rPr lang="en-US" dirty="0"/>
              <a:t>Topics we will cover today:</a:t>
            </a:r>
          </a:p>
          <a:p>
            <a:pPr lvl="1"/>
            <a:r>
              <a:rPr lang="en-US" sz="2400" dirty="0"/>
              <a:t>Monoliths</a:t>
            </a:r>
          </a:p>
          <a:p>
            <a:pPr lvl="1"/>
            <a:r>
              <a:rPr lang="en-US" sz="2400" dirty="0"/>
              <a:t>Moving to Microservices</a:t>
            </a:r>
          </a:p>
          <a:p>
            <a:pPr lvl="1"/>
            <a:r>
              <a:rPr lang="en-US" sz="2400" dirty="0"/>
              <a:t>Characteristics of a microservices based system</a:t>
            </a:r>
          </a:p>
          <a:p>
            <a:pPr lvl="1"/>
            <a:r>
              <a:rPr lang="en-US" sz="2400" dirty="0"/>
              <a:t>Resilience</a:t>
            </a:r>
          </a:p>
          <a:p>
            <a:pPr lvl="1"/>
            <a:r>
              <a:rPr lang="en-US" sz="2400" dirty="0"/>
              <a:t>Circuit Breaker Pattern</a:t>
            </a:r>
          </a:p>
          <a:p>
            <a:pPr lvl="1"/>
            <a:r>
              <a:rPr lang="en-US" sz="2400" dirty="0"/>
              <a:t>Bulkhead Pattern</a:t>
            </a:r>
          </a:p>
        </p:txBody>
      </p:sp>
    </p:spTree>
    <p:extLst>
      <p:ext uri="{BB962C8B-B14F-4D97-AF65-F5344CB8AC3E}">
        <p14:creationId xmlns:p14="http://schemas.microsoft.com/office/powerpoint/2010/main" val="11308449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3519F-E269-5B41-86AE-8238A81CEE27}"/>
              </a:ext>
            </a:extLst>
          </p:cNvPr>
          <p:cNvSpPr>
            <a:spLocks noGrp="1"/>
          </p:cNvSpPr>
          <p:nvPr>
            <p:ph type="title"/>
          </p:nvPr>
        </p:nvSpPr>
        <p:spPr/>
        <p:txBody>
          <a:bodyPr/>
          <a:lstStyle/>
          <a:p>
            <a:r>
              <a:rPr lang="en-US" dirty="0"/>
              <a:t>Characteristics</a:t>
            </a:r>
            <a:r>
              <a:rPr lang="en-US" sz="2400" dirty="0"/>
              <a:t> </a:t>
            </a:r>
            <a:r>
              <a:rPr lang="en-US" dirty="0"/>
              <a:t>of a microservices Based System</a:t>
            </a:r>
          </a:p>
        </p:txBody>
      </p:sp>
      <p:sp>
        <p:nvSpPr>
          <p:cNvPr id="3" name="Content Placeholder 2">
            <a:extLst>
              <a:ext uri="{FF2B5EF4-FFF2-40B4-BE49-F238E27FC236}">
                <a16:creationId xmlns:a16="http://schemas.microsoft.com/office/drawing/2014/main" id="{F69E1C6E-E404-8045-B06D-80F85B9444C7}"/>
              </a:ext>
            </a:extLst>
          </p:cNvPr>
          <p:cNvSpPr>
            <a:spLocks noGrp="1"/>
          </p:cNvSpPr>
          <p:nvPr>
            <p:ph idx="1"/>
          </p:nvPr>
        </p:nvSpPr>
        <p:spPr/>
        <p:txBody>
          <a:bodyPr/>
          <a:lstStyle/>
          <a:p>
            <a:r>
              <a:rPr lang="en-US" dirty="0"/>
              <a:t>Percentiles</a:t>
            </a:r>
          </a:p>
        </p:txBody>
      </p:sp>
      <p:graphicFrame>
        <p:nvGraphicFramePr>
          <p:cNvPr id="4" name="Content Placeholder 2">
            <a:extLst>
              <a:ext uri="{FF2B5EF4-FFF2-40B4-BE49-F238E27FC236}">
                <a16:creationId xmlns:a16="http://schemas.microsoft.com/office/drawing/2014/main" id="{B482A63A-5435-6A4F-9BE0-162E4E26BB52}"/>
              </a:ext>
            </a:extLst>
          </p:cNvPr>
          <p:cNvGraphicFramePr>
            <a:graphicFrameLocks/>
          </p:cNvGraphicFramePr>
          <p:nvPr>
            <p:extLst>
              <p:ext uri="{D42A27DB-BD31-4B8C-83A1-F6EECF244321}">
                <p14:modId xmlns:p14="http://schemas.microsoft.com/office/powerpoint/2010/main" val="1969090577"/>
              </p:ext>
            </p:extLst>
          </p:nvPr>
        </p:nvGraphicFramePr>
        <p:xfrm>
          <a:off x="2587460" y="2040565"/>
          <a:ext cx="7017080" cy="4394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117588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34F09-1486-8F4B-996D-C44309B211C6}"/>
              </a:ext>
            </a:extLst>
          </p:cNvPr>
          <p:cNvSpPr>
            <a:spLocks noGrp="1"/>
          </p:cNvSpPr>
          <p:nvPr>
            <p:ph type="title"/>
          </p:nvPr>
        </p:nvSpPr>
        <p:spPr/>
        <p:txBody>
          <a:bodyPr/>
          <a:lstStyle/>
          <a:p>
            <a:r>
              <a:rPr lang="en-US" dirty="0"/>
              <a:t>Circuit Breaker Pattern</a:t>
            </a:r>
          </a:p>
        </p:txBody>
      </p:sp>
      <p:sp>
        <p:nvSpPr>
          <p:cNvPr id="3" name="Content Placeholder 2">
            <a:extLst>
              <a:ext uri="{FF2B5EF4-FFF2-40B4-BE49-F238E27FC236}">
                <a16:creationId xmlns:a16="http://schemas.microsoft.com/office/drawing/2014/main" id="{EFB422CA-7A42-0B4B-8BCE-E3A565A883C7}"/>
              </a:ext>
            </a:extLst>
          </p:cNvPr>
          <p:cNvSpPr>
            <a:spLocks noGrp="1"/>
          </p:cNvSpPr>
          <p:nvPr>
            <p:ph idx="1"/>
          </p:nvPr>
        </p:nvSpPr>
        <p:spPr>
          <a:xfrm>
            <a:off x="246527" y="1138518"/>
            <a:ext cx="11667565" cy="4873625"/>
          </a:xfrm>
        </p:spPr>
        <p:txBody>
          <a:bodyPr>
            <a:noAutofit/>
          </a:bodyPr>
          <a:lstStyle/>
          <a:p>
            <a:r>
              <a:rPr lang="en-US" sz="2400" dirty="0">
                <a:solidFill>
                  <a:srgbClr val="000000"/>
                </a:solidFill>
              </a:rPr>
              <a:t>Analogous to electrical system, If a power surge, the breaker blows to protect appliances</a:t>
            </a:r>
          </a:p>
          <a:p>
            <a:r>
              <a:rPr lang="en-US" sz="2400" dirty="0">
                <a:solidFill>
                  <a:srgbClr val="000000"/>
                </a:solidFill>
              </a:rPr>
              <a:t>In software if there’s a traffic surge or a slow/dead downstream service</a:t>
            </a:r>
          </a:p>
          <a:p>
            <a:r>
              <a:rPr lang="en-US" sz="2400" dirty="0">
                <a:solidFill>
                  <a:srgbClr val="000000"/>
                </a:solidFill>
              </a:rPr>
              <a:t>The breaker blows and stops sending requests</a:t>
            </a:r>
          </a:p>
          <a:p>
            <a:r>
              <a:rPr lang="en-US" sz="2400" dirty="0"/>
              <a:t>For HTTP requests, indicators are 5XX errors &amp; Timeouts</a:t>
            </a:r>
          </a:p>
          <a:p>
            <a:r>
              <a:rPr lang="en-US" sz="2400" dirty="0"/>
              <a:t>Circuit breaker monitors % of failed calls</a:t>
            </a:r>
          </a:p>
          <a:p>
            <a:r>
              <a:rPr lang="en-US" sz="2400" dirty="0"/>
              <a:t>When threshold reached, it blows</a:t>
            </a:r>
          </a:p>
          <a:p>
            <a:r>
              <a:rPr lang="en-US" sz="2400" dirty="0"/>
              <a:t>New requests are:</a:t>
            </a:r>
          </a:p>
          <a:p>
            <a:pPr lvl="1"/>
            <a:r>
              <a:rPr lang="en-US" sz="2400" dirty="0"/>
              <a:t>Queued if appropriate</a:t>
            </a:r>
          </a:p>
          <a:p>
            <a:pPr lvl="1"/>
            <a:r>
              <a:rPr lang="en-US" sz="2400" dirty="0"/>
              <a:t>Fail fast</a:t>
            </a:r>
          </a:p>
          <a:p>
            <a:r>
              <a:rPr lang="en-US" sz="2400" dirty="0"/>
              <a:t>Circuit breaker waits a period and starts allowing requests through</a:t>
            </a:r>
          </a:p>
          <a:p>
            <a:pPr lvl="1"/>
            <a:r>
              <a:rPr lang="en-US" sz="2400" dirty="0"/>
              <a:t>How long?</a:t>
            </a:r>
          </a:p>
          <a:p>
            <a:pPr lvl="1"/>
            <a:r>
              <a:rPr lang="en-US" sz="2400" dirty="0"/>
              <a:t>If still fail?</a:t>
            </a:r>
          </a:p>
          <a:p>
            <a:pPr lvl="1"/>
            <a:r>
              <a:rPr lang="en-US" sz="2400" dirty="0"/>
              <a:t>If succeed?</a:t>
            </a:r>
            <a:endParaRPr lang="en-US" sz="2400" dirty="0">
              <a:solidFill>
                <a:srgbClr val="000000"/>
              </a:solidFill>
            </a:endParaRPr>
          </a:p>
          <a:p>
            <a:endParaRPr lang="en-US" sz="2400" dirty="0"/>
          </a:p>
        </p:txBody>
      </p:sp>
      <p:pic>
        <p:nvPicPr>
          <p:cNvPr id="4" name="Picture 3" descr="A close up of a computer&#10;&#10;Description automatically generated">
            <a:extLst>
              <a:ext uri="{FF2B5EF4-FFF2-40B4-BE49-F238E27FC236}">
                <a16:creationId xmlns:a16="http://schemas.microsoft.com/office/drawing/2014/main" id="{653FD999-FB0F-1940-975A-2E4A530023A9}"/>
              </a:ext>
            </a:extLst>
          </p:cNvPr>
          <p:cNvPicPr>
            <a:picLocks noChangeAspect="1"/>
          </p:cNvPicPr>
          <p:nvPr/>
        </p:nvPicPr>
        <p:blipFill rotWithShape="1">
          <a:blip r:embed="rId3">
            <a:alphaModFix/>
          </a:blip>
          <a:srcRect l="9970" t="-2115" r="13577" b="2114"/>
          <a:stretch/>
        </p:blipFill>
        <p:spPr>
          <a:xfrm>
            <a:off x="9028254" y="1761315"/>
            <a:ext cx="3345084" cy="4375387"/>
          </a:xfrm>
          <a:custGeom>
            <a:avLst/>
            <a:gdLst>
              <a:gd name="connsiteX0" fmla="*/ 2306172 w 4838041"/>
              <a:gd name="connsiteY0" fmla="*/ 0 h 5063738"/>
              <a:gd name="connsiteX1" fmla="*/ 4838041 w 4838041"/>
              <a:gd name="connsiteY1" fmla="*/ 2531869 h 5063738"/>
              <a:gd name="connsiteX2" fmla="*/ 2306172 w 4838041"/>
              <a:gd name="connsiteY2" fmla="*/ 5063738 h 5063738"/>
              <a:gd name="connsiteX3" fmla="*/ 79886 w 4838041"/>
              <a:gd name="connsiteY3" fmla="*/ 3738709 h 5063738"/>
              <a:gd name="connsiteX4" fmla="*/ 0 w 4838041"/>
              <a:gd name="connsiteY4" fmla="*/ 3572876 h 5063738"/>
              <a:gd name="connsiteX5" fmla="*/ 0 w 4838041"/>
              <a:gd name="connsiteY5" fmla="*/ 1490863 h 5063738"/>
              <a:gd name="connsiteX6" fmla="*/ 79886 w 4838041"/>
              <a:gd name="connsiteY6" fmla="*/ 1325030 h 5063738"/>
              <a:gd name="connsiteX7" fmla="*/ 2306172 w 4838041"/>
              <a:gd name="connsiteY7" fmla="*/ 0 h 5063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effectLst>
            <a:softEdge rad="0"/>
          </a:effectLst>
        </p:spPr>
      </p:pic>
    </p:spTree>
    <p:extLst>
      <p:ext uri="{BB962C8B-B14F-4D97-AF65-F5344CB8AC3E}">
        <p14:creationId xmlns:p14="http://schemas.microsoft.com/office/powerpoint/2010/main" val="8369644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172D7-21E1-3940-97D5-799A38A000B4}"/>
              </a:ext>
            </a:extLst>
          </p:cNvPr>
          <p:cNvSpPr>
            <a:spLocks noGrp="1"/>
          </p:cNvSpPr>
          <p:nvPr>
            <p:ph type="title"/>
          </p:nvPr>
        </p:nvSpPr>
        <p:spPr/>
        <p:txBody>
          <a:bodyPr/>
          <a:lstStyle/>
          <a:p>
            <a:r>
              <a:rPr lang="en-US" dirty="0"/>
              <a:t>Circuit Breaker Pattern</a:t>
            </a:r>
          </a:p>
        </p:txBody>
      </p:sp>
      <p:sp>
        <p:nvSpPr>
          <p:cNvPr id="4" name="Content Placeholder 3">
            <a:extLst>
              <a:ext uri="{FF2B5EF4-FFF2-40B4-BE49-F238E27FC236}">
                <a16:creationId xmlns:a16="http://schemas.microsoft.com/office/drawing/2014/main" id="{D2C39965-880E-392F-1649-FDCD4278EAA0}"/>
              </a:ext>
            </a:extLst>
          </p:cNvPr>
          <p:cNvSpPr>
            <a:spLocks noGrp="1"/>
          </p:cNvSpPr>
          <p:nvPr>
            <p:ph idx="1"/>
          </p:nvPr>
        </p:nvSpPr>
        <p:spPr/>
        <p:txBody>
          <a:bodyPr/>
          <a:lstStyle/>
          <a:p>
            <a:endParaRPr lang="en-US"/>
          </a:p>
        </p:txBody>
      </p:sp>
      <p:pic>
        <p:nvPicPr>
          <p:cNvPr id="5" name="Picture 2" descr="Circuit breaker pattern">
            <a:extLst>
              <a:ext uri="{FF2B5EF4-FFF2-40B4-BE49-F238E27FC236}">
                <a16:creationId xmlns:a16="http://schemas.microsoft.com/office/drawing/2014/main" id="{48F21BA4-F4FF-7280-FCE1-0D8922FAB8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5708" y="1685692"/>
            <a:ext cx="5715000" cy="3705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11955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F66FF-C497-D044-B6C8-E74C3AAED8A4}"/>
              </a:ext>
            </a:extLst>
          </p:cNvPr>
          <p:cNvSpPr>
            <a:spLocks noGrp="1"/>
          </p:cNvSpPr>
          <p:nvPr>
            <p:ph type="title"/>
          </p:nvPr>
        </p:nvSpPr>
        <p:spPr/>
        <p:txBody>
          <a:bodyPr/>
          <a:lstStyle/>
          <a:p>
            <a:r>
              <a:rPr lang="en-US" dirty="0"/>
              <a:t>Circuit Breaker Pattern</a:t>
            </a:r>
          </a:p>
        </p:txBody>
      </p:sp>
      <p:sp>
        <p:nvSpPr>
          <p:cNvPr id="3" name="Content Placeholder 2">
            <a:extLst>
              <a:ext uri="{FF2B5EF4-FFF2-40B4-BE49-F238E27FC236}">
                <a16:creationId xmlns:a16="http://schemas.microsoft.com/office/drawing/2014/main" id="{8F16B74E-C681-8348-A975-00B2E6EB9A94}"/>
              </a:ext>
            </a:extLst>
          </p:cNvPr>
          <p:cNvSpPr>
            <a:spLocks noGrp="1"/>
          </p:cNvSpPr>
          <p:nvPr>
            <p:ph idx="1"/>
          </p:nvPr>
        </p:nvSpPr>
        <p:spPr>
          <a:xfrm>
            <a:off x="246527" y="1349829"/>
            <a:ext cx="5938212" cy="4873625"/>
          </a:xfrm>
        </p:spPr>
        <p:txBody>
          <a:bodyPr>
            <a:normAutofit fontScale="47500" lnSpcReduction="20000"/>
          </a:bodyPr>
          <a:lstStyle/>
          <a:p>
            <a:r>
              <a:rPr lang="en-US" sz="5100" dirty="0"/>
              <a:t>Apache </a:t>
            </a:r>
            <a:r>
              <a:rPr lang="en-US" sz="5100" dirty="0" err="1"/>
              <a:t>EventCounterCircuitBreaker</a:t>
            </a:r>
            <a:r>
              <a:rPr lang="en-US" sz="5100" dirty="0"/>
              <a:t> </a:t>
            </a:r>
          </a:p>
          <a:p>
            <a:endParaRPr lang="en-US" dirty="0"/>
          </a:p>
          <a:p>
            <a:pPr marL="0" indent="0">
              <a:buNone/>
            </a:pPr>
            <a:r>
              <a:rPr lang="en-US" sz="4800" dirty="0" err="1"/>
              <a:t>EventCountCircuitBreaker</a:t>
            </a:r>
            <a:r>
              <a:rPr lang="en-US" sz="4800" dirty="0"/>
              <a:t> breaker = new </a:t>
            </a:r>
            <a:r>
              <a:rPr lang="en-US" sz="4800" dirty="0" err="1"/>
              <a:t>EventCountCircuitBreaker</a:t>
            </a:r>
            <a:r>
              <a:rPr lang="en-US" sz="4800" dirty="0"/>
              <a:t>(1000, 1, </a:t>
            </a:r>
            <a:r>
              <a:rPr lang="en-US" sz="4800" dirty="0" err="1"/>
              <a:t>TimeUnit.MINUTE</a:t>
            </a:r>
            <a:r>
              <a:rPr lang="en-US" sz="4800" dirty="0"/>
              <a:t>, 800);</a:t>
            </a:r>
          </a:p>
          <a:p>
            <a:pPr marL="0" indent="0">
              <a:buNone/>
            </a:pPr>
            <a:r>
              <a:rPr lang="en-US" sz="4800" dirty="0"/>
              <a:t> ...</a:t>
            </a:r>
          </a:p>
          <a:p>
            <a:pPr marL="0" indent="0">
              <a:buNone/>
            </a:pPr>
            <a:r>
              <a:rPr lang="en-US" sz="4800" dirty="0"/>
              <a:t> public void </a:t>
            </a:r>
            <a:r>
              <a:rPr lang="en-US" sz="4800" dirty="0" err="1"/>
              <a:t>handleRequest</a:t>
            </a:r>
            <a:r>
              <a:rPr lang="en-US" sz="4800" dirty="0"/>
              <a:t>(Request request) {</a:t>
            </a:r>
          </a:p>
          <a:p>
            <a:pPr marL="0" indent="0">
              <a:buNone/>
            </a:pPr>
            <a:r>
              <a:rPr lang="en-US" sz="4800" dirty="0"/>
              <a:t>     if (</a:t>
            </a:r>
            <a:r>
              <a:rPr lang="en-US" sz="4800" dirty="0" err="1"/>
              <a:t>breaker.incrementAndCheckState</a:t>
            </a:r>
            <a:r>
              <a:rPr lang="en-US" sz="4800" dirty="0"/>
              <a:t>()) {</a:t>
            </a:r>
          </a:p>
          <a:p>
            <a:pPr marL="0" indent="0">
              <a:buNone/>
            </a:pPr>
            <a:r>
              <a:rPr lang="en-US" sz="4800" dirty="0"/>
              <a:t>         // actually handle this request</a:t>
            </a:r>
          </a:p>
          <a:p>
            <a:pPr marL="0" indent="0">
              <a:buNone/>
            </a:pPr>
            <a:r>
              <a:rPr lang="en-US" sz="4800" dirty="0"/>
              <a:t>     } else {</a:t>
            </a:r>
          </a:p>
          <a:p>
            <a:pPr marL="0" indent="0">
              <a:buNone/>
            </a:pPr>
            <a:r>
              <a:rPr lang="en-US" sz="4800" dirty="0"/>
              <a:t>         // do something else, e.g. send an error code</a:t>
            </a:r>
          </a:p>
          <a:p>
            <a:pPr marL="0" indent="0">
              <a:buNone/>
            </a:pPr>
            <a:r>
              <a:rPr lang="en-US" sz="4800" dirty="0"/>
              <a:t>     }</a:t>
            </a:r>
          </a:p>
          <a:p>
            <a:pPr marL="0" indent="0">
              <a:buNone/>
            </a:pPr>
            <a:r>
              <a:rPr lang="en-US" sz="4800" dirty="0"/>
              <a:t> }</a:t>
            </a:r>
          </a:p>
          <a:p>
            <a:pPr marL="0" indent="0">
              <a:buNone/>
            </a:pPr>
            <a:endParaRPr lang="en-US" sz="1900" dirty="0"/>
          </a:p>
          <a:p>
            <a:pPr marL="0" indent="0">
              <a:buNone/>
            </a:pPr>
            <a:endParaRPr lang="en-US" dirty="0"/>
          </a:p>
        </p:txBody>
      </p:sp>
      <p:sp>
        <p:nvSpPr>
          <p:cNvPr id="4" name="Rectangle 3">
            <a:extLst>
              <a:ext uri="{FF2B5EF4-FFF2-40B4-BE49-F238E27FC236}">
                <a16:creationId xmlns:a16="http://schemas.microsoft.com/office/drawing/2014/main" id="{5F512667-8E4E-1642-8C10-EEF217021981}"/>
              </a:ext>
            </a:extLst>
          </p:cNvPr>
          <p:cNvSpPr/>
          <p:nvPr/>
        </p:nvSpPr>
        <p:spPr>
          <a:xfrm>
            <a:off x="6277337" y="1487939"/>
            <a:ext cx="6096000" cy="4247317"/>
          </a:xfrm>
          <a:prstGeom prst="rect">
            <a:avLst/>
          </a:prstGeom>
        </p:spPr>
        <p:txBody>
          <a:bodyPr>
            <a:spAutoFit/>
          </a:bodyPr>
          <a:lstStyle/>
          <a:p>
            <a:r>
              <a:rPr lang="en-US" dirty="0" err="1"/>
              <a:t>EventCountCircuitBreaker</a:t>
            </a:r>
            <a:r>
              <a:rPr lang="en-US" dirty="0"/>
              <a:t> breaker = new </a:t>
            </a:r>
            <a:r>
              <a:rPr lang="en-US" dirty="0" err="1"/>
              <a:t>EventCountCircuitBreaker</a:t>
            </a:r>
            <a:r>
              <a:rPr lang="en-US" dirty="0"/>
              <a:t>(5, 2, </a:t>
            </a:r>
            <a:r>
              <a:rPr lang="en-US" dirty="0" err="1"/>
              <a:t>TimeUnit.SECOND</a:t>
            </a:r>
            <a:r>
              <a:rPr lang="en-US" dirty="0"/>
              <a:t>, 5, 2, </a:t>
            </a:r>
            <a:r>
              <a:rPr lang="en-US" dirty="0" err="1"/>
              <a:t>TimeUnit.SECOND</a:t>
            </a:r>
            <a:r>
              <a:rPr lang="en-US" dirty="0"/>
              <a:t>);</a:t>
            </a:r>
          </a:p>
          <a:p>
            <a:r>
              <a:rPr lang="en-US" dirty="0"/>
              <a:t> ...</a:t>
            </a:r>
          </a:p>
          <a:p>
            <a:r>
              <a:rPr lang="en-US" dirty="0"/>
              <a:t> public void </a:t>
            </a:r>
            <a:r>
              <a:rPr lang="en-US" dirty="0" err="1"/>
              <a:t>handleRequest</a:t>
            </a:r>
            <a:r>
              <a:rPr lang="en-US" dirty="0"/>
              <a:t>(Request request) {</a:t>
            </a:r>
          </a:p>
          <a:p>
            <a:r>
              <a:rPr lang="en-US" dirty="0"/>
              <a:t>     if (</a:t>
            </a:r>
            <a:r>
              <a:rPr lang="en-US" dirty="0" err="1"/>
              <a:t>breaker.checkState</a:t>
            </a:r>
            <a:r>
              <a:rPr lang="en-US" dirty="0"/>
              <a:t>()) {</a:t>
            </a:r>
          </a:p>
          <a:p>
            <a:r>
              <a:rPr lang="en-US" dirty="0"/>
              <a:t>         try {</a:t>
            </a:r>
          </a:p>
          <a:p>
            <a:r>
              <a:rPr lang="en-US" dirty="0"/>
              <a:t>             </a:t>
            </a:r>
            <a:r>
              <a:rPr lang="en-US" dirty="0" err="1"/>
              <a:t>service.doSomething</a:t>
            </a:r>
            <a:r>
              <a:rPr lang="en-US" dirty="0"/>
              <a:t>();</a:t>
            </a:r>
          </a:p>
          <a:p>
            <a:r>
              <a:rPr lang="en-US" dirty="0"/>
              <a:t>         } catch (</a:t>
            </a:r>
            <a:r>
              <a:rPr lang="en-US" dirty="0" err="1"/>
              <a:t>ServiceException</a:t>
            </a:r>
            <a:r>
              <a:rPr lang="en-US" dirty="0"/>
              <a:t> ex) {</a:t>
            </a:r>
          </a:p>
          <a:p>
            <a:r>
              <a:rPr lang="en-US" dirty="0"/>
              <a:t>             </a:t>
            </a:r>
            <a:r>
              <a:rPr lang="en-US" dirty="0" err="1"/>
              <a:t>breaker.incrementAndCheckState</a:t>
            </a:r>
            <a:r>
              <a:rPr lang="en-US" dirty="0"/>
              <a:t>();</a:t>
            </a:r>
          </a:p>
          <a:p>
            <a:r>
              <a:rPr lang="en-US" dirty="0"/>
              <a:t>         }</a:t>
            </a:r>
          </a:p>
          <a:p>
            <a:r>
              <a:rPr lang="en-US" dirty="0"/>
              <a:t>     } else {</a:t>
            </a:r>
          </a:p>
          <a:p>
            <a:r>
              <a:rPr lang="en-US" dirty="0"/>
              <a:t>         // return an error code, use an alternative service, etc.</a:t>
            </a:r>
          </a:p>
          <a:p>
            <a:r>
              <a:rPr lang="en-US" dirty="0"/>
              <a:t>     }</a:t>
            </a:r>
          </a:p>
          <a:p>
            <a:r>
              <a:rPr lang="en-US" dirty="0"/>
              <a:t> }</a:t>
            </a:r>
          </a:p>
        </p:txBody>
      </p:sp>
    </p:spTree>
    <p:extLst>
      <p:ext uri="{BB962C8B-B14F-4D97-AF65-F5344CB8AC3E}">
        <p14:creationId xmlns:p14="http://schemas.microsoft.com/office/powerpoint/2010/main" val="27994713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0B157-210D-2F43-B0C5-789D741740DC}"/>
              </a:ext>
            </a:extLst>
          </p:cNvPr>
          <p:cNvSpPr>
            <a:spLocks noGrp="1"/>
          </p:cNvSpPr>
          <p:nvPr>
            <p:ph type="title"/>
          </p:nvPr>
        </p:nvSpPr>
        <p:spPr/>
        <p:txBody>
          <a:bodyPr/>
          <a:lstStyle/>
          <a:p>
            <a:r>
              <a:rPr lang="en-US" dirty="0"/>
              <a:t>Bulkhead Pattern</a:t>
            </a:r>
          </a:p>
        </p:txBody>
      </p:sp>
      <p:sp>
        <p:nvSpPr>
          <p:cNvPr id="3" name="Content Placeholder 2">
            <a:extLst>
              <a:ext uri="{FF2B5EF4-FFF2-40B4-BE49-F238E27FC236}">
                <a16:creationId xmlns:a16="http://schemas.microsoft.com/office/drawing/2014/main" id="{B0E6FA46-8AB0-4941-8A77-27DFF1D9A1BC}"/>
              </a:ext>
            </a:extLst>
          </p:cNvPr>
          <p:cNvSpPr>
            <a:spLocks noGrp="1"/>
          </p:cNvSpPr>
          <p:nvPr>
            <p:ph idx="1"/>
          </p:nvPr>
        </p:nvSpPr>
        <p:spPr/>
        <p:txBody>
          <a:bodyPr/>
          <a:lstStyle/>
          <a:p>
            <a:r>
              <a:rPr lang="en-US" sz="2400" dirty="0"/>
              <a:t>Isolates requests into pools</a:t>
            </a:r>
          </a:p>
          <a:p>
            <a:r>
              <a:rPr lang="en-US" sz="2400" dirty="0"/>
              <a:t>If one fails/runs out of resources, others unaffected</a:t>
            </a:r>
          </a:p>
          <a:p>
            <a:r>
              <a:rPr lang="en-US" sz="2400" dirty="0"/>
              <a:t>Analogous to ship bulkheads</a:t>
            </a:r>
          </a:p>
          <a:p>
            <a:endParaRPr lang="en-US" dirty="0"/>
          </a:p>
        </p:txBody>
      </p:sp>
      <p:pic>
        <p:nvPicPr>
          <p:cNvPr id="4" name="Picture 3">
            <a:extLst>
              <a:ext uri="{FF2B5EF4-FFF2-40B4-BE49-F238E27FC236}">
                <a16:creationId xmlns:a16="http://schemas.microsoft.com/office/drawing/2014/main" id="{D9AE6685-38AF-684E-9ECD-E2DB68327799}"/>
              </a:ext>
            </a:extLst>
          </p:cNvPr>
          <p:cNvPicPr>
            <a:picLocks noChangeAspect="1"/>
          </p:cNvPicPr>
          <p:nvPr/>
        </p:nvPicPr>
        <p:blipFill>
          <a:blip r:embed="rId3"/>
          <a:stretch>
            <a:fillRect/>
          </a:stretch>
        </p:blipFill>
        <p:spPr>
          <a:xfrm>
            <a:off x="2988898" y="3429000"/>
            <a:ext cx="6214204" cy="2641036"/>
          </a:xfrm>
          <a:prstGeom prst="rect">
            <a:avLst/>
          </a:prstGeom>
        </p:spPr>
      </p:pic>
    </p:spTree>
    <p:extLst>
      <p:ext uri="{BB962C8B-B14F-4D97-AF65-F5344CB8AC3E}">
        <p14:creationId xmlns:p14="http://schemas.microsoft.com/office/powerpoint/2010/main" val="7807598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BF916-2C77-5543-AE48-1B275B9C095C}"/>
              </a:ext>
            </a:extLst>
          </p:cNvPr>
          <p:cNvSpPr>
            <a:spLocks noGrp="1"/>
          </p:cNvSpPr>
          <p:nvPr>
            <p:ph type="title"/>
          </p:nvPr>
        </p:nvSpPr>
        <p:spPr/>
        <p:txBody>
          <a:bodyPr/>
          <a:lstStyle/>
          <a:p>
            <a:r>
              <a:rPr lang="en-US" dirty="0"/>
              <a:t>Bulkhead Pattern</a:t>
            </a:r>
          </a:p>
        </p:txBody>
      </p:sp>
      <p:graphicFrame>
        <p:nvGraphicFramePr>
          <p:cNvPr id="4" name="Content Placeholder 2">
            <a:extLst>
              <a:ext uri="{FF2B5EF4-FFF2-40B4-BE49-F238E27FC236}">
                <a16:creationId xmlns:a16="http://schemas.microsoft.com/office/drawing/2014/main" id="{40280174-6093-1444-A988-E79175F873F3}"/>
              </a:ext>
            </a:extLst>
          </p:cNvPr>
          <p:cNvGraphicFramePr>
            <a:graphicFrameLocks noGrp="1"/>
          </p:cNvGraphicFramePr>
          <p:nvPr>
            <p:ph idx="1"/>
            <p:extLst>
              <p:ext uri="{D42A27DB-BD31-4B8C-83A1-F6EECF244321}">
                <p14:modId xmlns:p14="http://schemas.microsoft.com/office/powerpoint/2010/main" val="3686488066"/>
              </p:ext>
            </p:extLst>
          </p:nvPr>
        </p:nvGraphicFramePr>
        <p:xfrm>
          <a:off x="246063" y="1349375"/>
          <a:ext cx="11668125" cy="48736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989641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095E3-B726-E14C-920D-8215799441F8}"/>
              </a:ext>
            </a:extLst>
          </p:cNvPr>
          <p:cNvSpPr>
            <a:spLocks noGrp="1"/>
          </p:cNvSpPr>
          <p:nvPr>
            <p:ph type="title"/>
          </p:nvPr>
        </p:nvSpPr>
        <p:spPr/>
        <p:txBody>
          <a:bodyPr/>
          <a:lstStyle/>
          <a:p>
            <a:r>
              <a:rPr lang="en-US" dirty="0"/>
              <a:t>Bulkhead Pattern</a:t>
            </a:r>
          </a:p>
        </p:txBody>
      </p:sp>
      <p:sp>
        <p:nvSpPr>
          <p:cNvPr id="3" name="Content Placeholder 2">
            <a:extLst>
              <a:ext uri="{FF2B5EF4-FFF2-40B4-BE49-F238E27FC236}">
                <a16:creationId xmlns:a16="http://schemas.microsoft.com/office/drawing/2014/main" id="{10040DC9-7B7D-FD49-A8C9-CD3A87DC87E7}"/>
              </a:ext>
            </a:extLst>
          </p:cNvPr>
          <p:cNvSpPr>
            <a:spLocks noGrp="1"/>
          </p:cNvSpPr>
          <p:nvPr>
            <p:ph idx="1"/>
          </p:nvPr>
        </p:nvSpPr>
        <p:spPr/>
        <p:txBody>
          <a:bodyPr/>
          <a:lstStyle/>
          <a:p>
            <a:r>
              <a:rPr lang="en-US" dirty="0"/>
              <a:t>Example</a:t>
            </a:r>
          </a:p>
          <a:p>
            <a:pPr lvl="1"/>
            <a:endParaRPr lang="en-US" dirty="0"/>
          </a:p>
        </p:txBody>
      </p:sp>
      <p:pic>
        <p:nvPicPr>
          <p:cNvPr id="4" name="Picture 3" descr="A screenshot of a cell phone&#10;&#10;Description automatically generated">
            <a:extLst>
              <a:ext uri="{FF2B5EF4-FFF2-40B4-BE49-F238E27FC236}">
                <a16:creationId xmlns:a16="http://schemas.microsoft.com/office/drawing/2014/main" id="{9CC346C1-9631-834A-806B-F2C659C70C55}"/>
              </a:ext>
            </a:extLst>
          </p:cNvPr>
          <p:cNvPicPr>
            <a:picLocks noChangeAspect="1"/>
          </p:cNvPicPr>
          <p:nvPr/>
        </p:nvPicPr>
        <p:blipFill>
          <a:blip r:embed="rId3"/>
          <a:stretch>
            <a:fillRect/>
          </a:stretch>
        </p:blipFill>
        <p:spPr>
          <a:xfrm>
            <a:off x="2479375" y="1829255"/>
            <a:ext cx="7233249" cy="4394199"/>
          </a:xfrm>
          <a:prstGeom prst="rect">
            <a:avLst/>
          </a:prstGeom>
        </p:spPr>
      </p:pic>
    </p:spTree>
    <p:extLst>
      <p:ext uri="{BB962C8B-B14F-4D97-AF65-F5344CB8AC3E}">
        <p14:creationId xmlns:p14="http://schemas.microsoft.com/office/powerpoint/2010/main" val="2090373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3F66A-E81C-7D46-B0D9-615E66804C22}"/>
              </a:ext>
            </a:extLst>
          </p:cNvPr>
          <p:cNvSpPr>
            <a:spLocks noGrp="1"/>
          </p:cNvSpPr>
          <p:nvPr>
            <p:ph type="title"/>
          </p:nvPr>
        </p:nvSpPr>
        <p:spPr/>
        <p:txBody>
          <a:bodyPr/>
          <a:lstStyle/>
          <a:p>
            <a:r>
              <a:rPr lang="en-US" dirty="0"/>
              <a:t>Bulkhead Pattern</a:t>
            </a:r>
          </a:p>
        </p:txBody>
      </p:sp>
      <p:sp>
        <p:nvSpPr>
          <p:cNvPr id="3" name="Content Placeholder 2">
            <a:extLst>
              <a:ext uri="{FF2B5EF4-FFF2-40B4-BE49-F238E27FC236}">
                <a16:creationId xmlns:a16="http://schemas.microsoft.com/office/drawing/2014/main" id="{2D8D895B-66AD-1940-8596-1B8BC3AF153C}"/>
              </a:ext>
            </a:extLst>
          </p:cNvPr>
          <p:cNvSpPr>
            <a:spLocks noGrp="1"/>
          </p:cNvSpPr>
          <p:nvPr>
            <p:ph idx="1"/>
          </p:nvPr>
        </p:nvSpPr>
        <p:spPr>
          <a:xfrm>
            <a:off x="246526" y="1349829"/>
            <a:ext cx="11667565" cy="5108844"/>
          </a:xfrm>
        </p:spPr>
        <p:txBody>
          <a:bodyPr>
            <a:normAutofit fontScale="40000" lnSpcReduction="20000"/>
          </a:bodyPr>
          <a:lstStyle/>
          <a:p>
            <a:r>
              <a:rPr lang="en-US" dirty="0"/>
              <a:t>Example – Resilience4J</a:t>
            </a:r>
          </a:p>
          <a:p>
            <a:pPr marL="0" indent="0">
              <a:buNone/>
            </a:pPr>
            <a:r>
              <a:rPr lang="en-US" dirty="0"/>
              <a:t>// configure the bulkhead</a:t>
            </a:r>
          </a:p>
          <a:p>
            <a:pPr marL="0" indent="0">
              <a:buNone/>
            </a:pPr>
            <a:r>
              <a:rPr lang="en-US" dirty="0" err="1"/>
              <a:t>BulkheadConfig</a:t>
            </a:r>
            <a:r>
              <a:rPr lang="en-US" dirty="0"/>
              <a:t> config = </a:t>
            </a:r>
            <a:r>
              <a:rPr lang="en-US" dirty="0" err="1"/>
              <a:t>BulkheadConfig.custom</a:t>
            </a:r>
            <a:r>
              <a:rPr lang="en-US" dirty="0"/>
              <a:t>()</a:t>
            </a:r>
          </a:p>
          <a:p>
            <a:pPr marL="0" indent="0">
              <a:buNone/>
            </a:pPr>
            <a:r>
              <a:rPr lang="en-US" dirty="0"/>
              <a:t>            .</a:t>
            </a:r>
            <a:r>
              <a:rPr lang="en-US" dirty="0" err="1"/>
              <a:t>maxConcurrentCalls</a:t>
            </a:r>
            <a:r>
              <a:rPr lang="en-US" dirty="0"/>
              <a:t>(150)</a:t>
            </a:r>
          </a:p>
          <a:p>
            <a:pPr marL="0" indent="0">
              <a:buNone/>
            </a:pPr>
            <a:r>
              <a:rPr lang="en-US" dirty="0"/>
              <a:t>            .</a:t>
            </a:r>
            <a:r>
              <a:rPr lang="en-US" dirty="0" err="1"/>
              <a:t>maxWaitDuration</a:t>
            </a:r>
            <a:r>
              <a:rPr lang="en-US" dirty="0"/>
              <a:t>(</a:t>
            </a:r>
            <a:r>
              <a:rPr lang="en-US" dirty="0" err="1"/>
              <a:t>Duration.ofSeconds</a:t>
            </a:r>
            <a:r>
              <a:rPr lang="en-US" dirty="0"/>
              <a:t>(1))</a:t>
            </a:r>
          </a:p>
          <a:p>
            <a:pPr marL="0" indent="0">
              <a:buNone/>
            </a:pPr>
            <a:r>
              <a:rPr lang="en-US" dirty="0"/>
              <a:t>            .build();</a:t>
            </a:r>
          </a:p>
          <a:p>
            <a:pPr marL="0" indent="0">
              <a:buNone/>
            </a:pPr>
            <a:r>
              <a:rPr lang="en-US" dirty="0" err="1"/>
              <a:t>BulkheadRegistry</a:t>
            </a:r>
            <a:r>
              <a:rPr lang="en-US" dirty="0"/>
              <a:t> registry = </a:t>
            </a:r>
            <a:r>
              <a:rPr lang="en-US" dirty="0" err="1"/>
              <a:t>BulkheadRegistry.of</a:t>
            </a:r>
            <a:r>
              <a:rPr lang="en-US" dirty="0"/>
              <a:t>(config);</a:t>
            </a:r>
          </a:p>
          <a:p>
            <a:pPr marL="0" indent="0">
              <a:buNone/>
            </a:pPr>
            <a:endParaRPr lang="en-US" dirty="0"/>
          </a:p>
          <a:p>
            <a:pPr marL="0" indent="0">
              <a:buNone/>
            </a:pPr>
            <a:r>
              <a:rPr lang="en-US" dirty="0"/>
              <a:t>// create the bulkhead</a:t>
            </a:r>
          </a:p>
          <a:p>
            <a:pPr marL="0" indent="0">
              <a:buNone/>
            </a:pPr>
            <a:r>
              <a:rPr lang="en-US" dirty="0"/>
              <a:t>Bulkhead </a:t>
            </a:r>
            <a:r>
              <a:rPr lang="en-US" dirty="0" err="1"/>
              <a:t>newOrderBulkhead</a:t>
            </a:r>
            <a:r>
              <a:rPr lang="en-US" dirty="0"/>
              <a:t> = </a:t>
            </a:r>
            <a:r>
              <a:rPr lang="en-US" dirty="0" err="1"/>
              <a:t>registry.bulkhead</a:t>
            </a:r>
            <a:r>
              <a:rPr lang="en-US" dirty="0"/>
              <a:t>("</a:t>
            </a:r>
            <a:r>
              <a:rPr lang="en-US" dirty="0" err="1"/>
              <a:t>newOrder</a:t>
            </a:r>
            <a:r>
              <a:rPr lang="en-US" dirty="0"/>
              <a:t>");</a:t>
            </a:r>
          </a:p>
          <a:p>
            <a:pPr marL="0" indent="0">
              <a:buNone/>
            </a:pPr>
            <a:endParaRPr lang="en-US" dirty="0"/>
          </a:p>
          <a:p>
            <a:pPr marL="0" indent="0">
              <a:buNone/>
            </a:pPr>
            <a:r>
              <a:rPr lang="en-US" dirty="0"/>
              <a:t>// Create a supplier for </a:t>
            </a:r>
            <a:r>
              <a:rPr lang="en-US" dirty="0" err="1"/>
              <a:t>OrderService.newOrder</a:t>
            </a:r>
            <a:r>
              <a:rPr lang="en-US" dirty="0"/>
              <a:t> method</a:t>
            </a:r>
          </a:p>
          <a:p>
            <a:pPr marL="0" indent="0">
              <a:buNone/>
            </a:pPr>
            <a:r>
              <a:rPr lang="en-US" dirty="0"/>
              <a:t>Supplier&lt;</a:t>
            </a:r>
            <a:r>
              <a:rPr lang="en-US" dirty="0" err="1"/>
              <a:t>OrderOutcome</a:t>
            </a:r>
            <a:r>
              <a:rPr lang="en-US" dirty="0"/>
              <a:t>&gt; </a:t>
            </a:r>
            <a:r>
              <a:rPr lang="en-US" dirty="0" err="1"/>
              <a:t>orderSupplier</a:t>
            </a:r>
            <a:r>
              <a:rPr lang="en-US" dirty="0"/>
              <a:t> = () -&gt; </a:t>
            </a:r>
          </a:p>
          <a:p>
            <a:pPr marL="0" indent="0">
              <a:buNone/>
            </a:pPr>
            <a:r>
              <a:rPr lang="en-US" dirty="0"/>
              <a:t>	      </a:t>
            </a:r>
            <a:r>
              <a:rPr lang="en-US" dirty="0" err="1"/>
              <a:t>OrderService.newOrder</a:t>
            </a:r>
            <a:r>
              <a:rPr lang="en-US" dirty="0"/>
              <a:t>(</a:t>
            </a:r>
            <a:r>
              <a:rPr lang="en-US" dirty="0" err="1"/>
              <a:t>OrderInfo</a:t>
            </a:r>
            <a:r>
              <a:rPr lang="en-US" dirty="0"/>
              <a:t>);</a:t>
            </a:r>
          </a:p>
          <a:p>
            <a:pPr marL="0" indent="0">
              <a:buNone/>
            </a:pPr>
            <a:endParaRPr lang="en-US" dirty="0"/>
          </a:p>
          <a:p>
            <a:pPr marL="0" indent="0">
              <a:buNone/>
            </a:pPr>
            <a:r>
              <a:rPr lang="en-US" dirty="0"/>
              <a:t>// decorate </a:t>
            </a:r>
            <a:r>
              <a:rPr lang="en-US" dirty="0" err="1"/>
              <a:t>NewOrder</a:t>
            </a:r>
            <a:r>
              <a:rPr lang="en-US" dirty="0"/>
              <a:t> with the bulkhead configuration</a:t>
            </a:r>
          </a:p>
          <a:p>
            <a:pPr marL="0" indent="0">
              <a:buNone/>
            </a:pPr>
            <a:r>
              <a:rPr lang="en-US" dirty="0"/>
              <a:t>Supplier&lt;</a:t>
            </a:r>
            <a:r>
              <a:rPr lang="en-US" dirty="0" err="1"/>
              <a:t>OrderOutcome</a:t>
            </a:r>
            <a:r>
              <a:rPr lang="en-US" dirty="0"/>
              <a:t>&gt; </a:t>
            </a:r>
            <a:r>
              <a:rPr lang="en-US" dirty="0" err="1"/>
              <a:t>bukheadOrderSupplier</a:t>
            </a:r>
            <a:r>
              <a:rPr lang="en-US" dirty="0"/>
              <a:t> = </a:t>
            </a:r>
          </a:p>
          <a:p>
            <a:pPr marL="0" indent="0">
              <a:buNone/>
            </a:pPr>
            <a:r>
              <a:rPr lang="en-US" dirty="0"/>
              <a:t> 	</a:t>
            </a:r>
            <a:r>
              <a:rPr lang="en-US" dirty="0" err="1"/>
              <a:t>newOrderBulkhead.decorateSupplier</a:t>
            </a:r>
            <a:r>
              <a:rPr lang="en-US" dirty="0"/>
              <a:t>(</a:t>
            </a:r>
            <a:r>
              <a:rPr lang="en-US" dirty="0" err="1"/>
              <a:t>newOrderBulkhead</a:t>
            </a:r>
            <a:r>
              <a:rPr lang="en-US" dirty="0"/>
              <a:t>, </a:t>
            </a:r>
            <a:r>
              <a:rPr lang="en-US" dirty="0" err="1"/>
              <a:t>orderSupplier</a:t>
            </a:r>
            <a:r>
              <a:rPr lang="en-US" dirty="0"/>
              <a:t>);</a:t>
            </a:r>
          </a:p>
        </p:txBody>
      </p:sp>
    </p:spTree>
    <p:extLst>
      <p:ext uri="{BB962C8B-B14F-4D97-AF65-F5344CB8AC3E}">
        <p14:creationId xmlns:p14="http://schemas.microsoft.com/office/powerpoint/2010/main" val="33936261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76403-81D6-D94F-8DFE-2130B5B2558D}"/>
              </a:ext>
            </a:extLst>
          </p:cNvPr>
          <p:cNvSpPr>
            <a:spLocks noGrp="1"/>
          </p:cNvSpPr>
          <p:nvPr>
            <p:ph type="title"/>
          </p:nvPr>
        </p:nvSpPr>
        <p:spPr/>
        <p:txBody>
          <a:bodyPr/>
          <a:lstStyle/>
          <a:p>
            <a:r>
              <a:rPr lang="en-US" dirty="0"/>
              <a:t>Bulkhead Pattern</a:t>
            </a:r>
          </a:p>
        </p:txBody>
      </p:sp>
      <p:sp>
        <p:nvSpPr>
          <p:cNvPr id="3" name="Content Placeholder 2">
            <a:extLst>
              <a:ext uri="{FF2B5EF4-FFF2-40B4-BE49-F238E27FC236}">
                <a16:creationId xmlns:a16="http://schemas.microsoft.com/office/drawing/2014/main" id="{4172CFE7-1550-E94A-B51F-630E0195BF30}"/>
              </a:ext>
            </a:extLst>
          </p:cNvPr>
          <p:cNvSpPr>
            <a:spLocks noGrp="1"/>
          </p:cNvSpPr>
          <p:nvPr>
            <p:ph idx="1"/>
          </p:nvPr>
        </p:nvSpPr>
        <p:spPr/>
        <p:txBody>
          <a:bodyPr>
            <a:normAutofit fontScale="70000" lnSpcReduction="20000"/>
          </a:bodyPr>
          <a:lstStyle/>
          <a:p>
            <a:r>
              <a:rPr lang="en-US" dirty="0"/>
              <a:t>Example – Spring boot</a:t>
            </a:r>
          </a:p>
          <a:p>
            <a:pPr marL="0" indent="0">
              <a:buNone/>
            </a:pPr>
            <a:r>
              <a:rPr lang="en-US" dirty="0"/>
              <a:t>server:</a:t>
            </a:r>
          </a:p>
          <a:p>
            <a:pPr marL="0" indent="0">
              <a:buNone/>
            </a:pPr>
            <a:r>
              <a:rPr lang="en-US" dirty="0"/>
              <a:t>  tomcat:</a:t>
            </a:r>
          </a:p>
          <a:p>
            <a:pPr marL="0" indent="0">
              <a:buNone/>
            </a:pPr>
            <a:r>
              <a:rPr lang="en-US" dirty="0"/>
              <a:t>    threads:</a:t>
            </a:r>
          </a:p>
          <a:p>
            <a:pPr marL="0" indent="0">
              <a:buNone/>
            </a:pPr>
            <a:r>
              <a:rPr lang="en-US" dirty="0"/>
              <a:t>      max: 200</a:t>
            </a:r>
          </a:p>
          <a:p>
            <a:pPr marL="0" indent="0">
              <a:buNone/>
            </a:pPr>
            <a:r>
              <a:rPr lang="en-US" dirty="0"/>
              <a:t>resilience4j.bulkhead:</a:t>
            </a:r>
          </a:p>
          <a:p>
            <a:pPr marL="0" indent="0">
              <a:buNone/>
            </a:pPr>
            <a:r>
              <a:rPr lang="en-US" dirty="0"/>
              <a:t>  instances:</a:t>
            </a:r>
          </a:p>
          <a:p>
            <a:pPr marL="0" indent="0">
              <a:buNone/>
            </a:pPr>
            <a:r>
              <a:rPr lang="en-US" dirty="0"/>
              <a:t>    </a:t>
            </a:r>
            <a:r>
              <a:rPr lang="en-US" dirty="0" err="1"/>
              <a:t>OrderService</a:t>
            </a:r>
            <a:r>
              <a:rPr lang="en-US" dirty="0"/>
              <a:t>:</a:t>
            </a:r>
          </a:p>
          <a:p>
            <a:pPr marL="0" indent="0">
              <a:buNone/>
            </a:pPr>
            <a:r>
              <a:rPr lang="en-US" dirty="0"/>
              <a:t>      </a:t>
            </a:r>
            <a:r>
              <a:rPr lang="en-US" dirty="0" err="1"/>
              <a:t>maxConcurrentCalls</a:t>
            </a:r>
            <a:r>
              <a:rPr lang="en-US" dirty="0"/>
              <a:t>: 150</a:t>
            </a:r>
          </a:p>
          <a:p>
            <a:pPr marL="0" indent="0">
              <a:buNone/>
            </a:pPr>
            <a:r>
              <a:rPr lang="en-US" dirty="0"/>
              <a:t>      </a:t>
            </a:r>
            <a:r>
              <a:rPr lang="en-US" dirty="0" err="1"/>
              <a:t>maxWaitDuration</a:t>
            </a:r>
            <a:r>
              <a:rPr lang="en-US" dirty="0"/>
              <a:t>: 1000ms</a:t>
            </a:r>
          </a:p>
          <a:p>
            <a:pPr marL="0" indent="0">
              <a:buNone/>
            </a:pPr>
            <a:br>
              <a:rPr lang="en-US" dirty="0"/>
            </a:br>
            <a:r>
              <a:rPr lang="en-US" dirty="0"/>
              <a:t>@Bulkhead(name = "</a:t>
            </a:r>
            <a:r>
              <a:rPr lang="en-US" dirty="0" err="1"/>
              <a:t>OrderService</a:t>
            </a:r>
            <a:r>
              <a:rPr lang="en-US" dirty="0"/>
              <a:t>", </a:t>
            </a:r>
            <a:r>
              <a:rPr lang="en-US" dirty="0" err="1"/>
              <a:t>fallbackMethod</a:t>
            </a:r>
            <a:r>
              <a:rPr lang="en-US" dirty="0"/>
              <a:t> = “</a:t>
            </a:r>
            <a:r>
              <a:rPr lang="en-US" dirty="0" err="1"/>
              <a:t>newOrderBusy</a:t>
            </a:r>
            <a:r>
              <a:rPr lang="en-US" dirty="0"/>
              <a:t>”)</a:t>
            </a:r>
          </a:p>
          <a:p>
            <a:pPr marL="0" indent="0">
              <a:buNone/>
            </a:pPr>
            <a:r>
              <a:rPr lang="en-US" dirty="0"/>
              <a:t>   public </a:t>
            </a:r>
            <a:r>
              <a:rPr lang="en-US" dirty="0" err="1"/>
              <a:t>OrderOutcome</a:t>
            </a:r>
            <a:r>
              <a:rPr lang="en-US" dirty="0"/>
              <a:t> </a:t>
            </a:r>
            <a:r>
              <a:rPr lang="en-US" dirty="0" err="1"/>
              <a:t>newOrder</a:t>
            </a:r>
            <a:r>
              <a:rPr lang="en-US" dirty="0"/>
              <a:t>(</a:t>
            </a:r>
            <a:r>
              <a:rPr lang="en-US" dirty="0" err="1"/>
              <a:t>OrderInfo</a:t>
            </a:r>
            <a:r>
              <a:rPr lang="en-US" dirty="0"/>
              <a:t> inf){// details omitted}</a:t>
            </a:r>
          </a:p>
          <a:p>
            <a:pPr marL="0" indent="0">
              <a:buNone/>
            </a:pPr>
            <a:endParaRPr lang="en-US" dirty="0"/>
          </a:p>
        </p:txBody>
      </p:sp>
    </p:spTree>
    <p:extLst>
      <p:ext uri="{BB962C8B-B14F-4D97-AF65-F5344CB8AC3E}">
        <p14:creationId xmlns:p14="http://schemas.microsoft.com/office/powerpoint/2010/main" val="31971674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995A9-C3F9-264F-8759-3EEE559B2830}"/>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F938679B-AFA9-C44F-BB08-C00293A17584}"/>
              </a:ext>
            </a:extLst>
          </p:cNvPr>
          <p:cNvSpPr>
            <a:spLocks noGrp="1"/>
          </p:cNvSpPr>
          <p:nvPr>
            <p:ph idx="1"/>
          </p:nvPr>
        </p:nvSpPr>
        <p:spPr/>
        <p:txBody>
          <a:bodyPr/>
          <a:lstStyle/>
          <a:p>
            <a:r>
              <a:rPr lang="en-US" dirty="0"/>
              <a:t>Microservices are a dominant architecture for scalable systems</a:t>
            </a:r>
          </a:p>
          <a:p>
            <a:r>
              <a:rPr lang="en-US" dirty="0"/>
              <a:t>Loosely Coupled, cohesive, distributed</a:t>
            </a:r>
          </a:p>
          <a:p>
            <a:r>
              <a:rPr lang="en-US" dirty="0"/>
              <a:t>Resilience and Cascading Failures</a:t>
            </a:r>
          </a:p>
          <a:p>
            <a:r>
              <a:rPr lang="en-US" dirty="0"/>
              <a:t>Circuit Breaker Patterns</a:t>
            </a:r>
          </a:p>
          <a:p>
            <a:r>
              <a:rPr lang="en-US" dirty="0"/>
              <a:t>Bulkhead (Isolation) Pattern</a:t>
            </a:r>
          </a:p>
          <a:p>
            <a:endParaRPr lang="en-US" dirty="0"/>
          </a:p>
        </p:txBody>
      </p:sp>
    </p:spTree>
    <p:extLst>
      <p:ext uri="{BB962C8B-B14F-4D97-AF65-F5344CB8AC3E}">
        <p14:creationId xmlns:p14="http://schemas.microsoft.com/office/powerpoint/2010/main" val="1488078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B7F0A-18EE-DF41-8E97-E6DB717F9563}"/>
              </a:ext>
            </a:extLst>
          </p:cNvPr>
          <p:cNvSpPr>
            <a:spLocks noGrp="1"/>
          </p:cNvSpPr>
          <p:nvPr>
            <p:ph type="title"/>
          </p:nvPr>
        </p:nvSpPr>
        <p:spPr/>
        <p:txBody>
          <a:bodyPr/>
          <a:lstStyle/>
          <a:p>
            <a:r>
              <a:rPr lang="en-US" dirty="0"/>
              <a:t>Monoliths</a:t>
            </a:r>
          </a:p>
        </p:txBody>
      </p:sp>
      <p:sp>
        <p:nvSpPr>
          <p:cNvPr id="3" name="Content Placeholder 2">
            <a:extLst>
              <a:ext uri="{FF2B5EF4-FFF2-40B4-BE49-F238E27FC236}">
                <a16:creationId xmlns:a16="http://schemas.microsoft.com/office/drawing/2014/main" id="{EC0DE862-ABB7-0244-B7A7-04CB3ACEE655}"/>
              </a:ext>
            </a:extLst>
          </p:cNvPr>
          <p:cNvSpPr>
            <a:spLocks noGrp="1"/>
          </p:cNvSpPr>
          <p:nvPr>
            <p:ph idx="1"/>
          </p:nvPr>
        </p:nvSpPr>
        <p:spPr/>
        <p:txBody>
          <a:bodyPr/>
          <a:lstStyle/>
          <a:p>
            <a:r>
              <a:rPr lang="en-US" dirty="0"/>
              <a:t>Example Monolith</a:t>
            </a:r>
          </a:p>
          <a:p>
            <a:pPr lvl="1"/>
            <a:endParaRPr lang="en-US" dirty="0"/>
          </a:p>
        </p:txBody>
      </p:sp>
      <p:pic>
        <p:nvPicPr>
          <p:cNvPr id="6" name="Picture 5">
            <a:extLst>
              <a:ext uri="{FF2B5EF4-FFF2-40B4-BE49-F238E27FC236}">
                <a16:creationId xmlns:a16="http://schemas.microsoft.com/office/drawing/2014/main" id="{145CB0FD-4550-4172-A73F-AEB00F2EDE22}"/>
              </a:ext>
            </a:extLst>
          </p:cNvPr>
          <p:cNvPicPr>
            <a:picLocks noChangeAspect="1"/>
          </p:cNvPicPr>
          <p:nvPr/>
        </p:nvPicPr>
        <p:blipFill>
          <a:blip r:embed="rId3"/>
          <a:stretch>
            <a:fillRect/>
          </a:stretch>
        </p:blipFill>
        <p:spPr>
          <a:xfrm>
            <a:off x="2138103" y="2373487"/>
            <a:ext cx="7884410" cy="3902782"/>
          </a:xfrm>
          <a:prstGeom prst="rect">
            <a:avLst/>
          </a:prstGeom>
        </p:spPr>
      </p:pic>
    </p:spTree>
    <p:extLst>
      <p:ext uri="{BB962C8B-B14F-4D97-AF65-F5344CB8AC3E}">
        <p14:creationId xmlns:p14="http://schemas.microsoft.com/office/powerpoint/2010/main" val="10365456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93081-D54C-1745-9B08-657C42E109E1}"/>
              </a:ext>
            </a:extLst>
          </p:cNvPr>
          <p:cNvSpPr>
            <a:spLocks noGrp="1"/>
          </p:cNvSpPr>
          <p:nvPr>
            <p:ph type="title"/>
          </p:nvPr>
        </p:nvSpPr>
        <p:spPr>
          <a:xfrm>
            <a:off x="262217" y="2967130"/>
            <a:ext cx="11667565" cy="923739"/>
          </a:xfrm>
        </p:spPr>
        <p:txBody>
          <a:bodyPr>
            <a:normAutofit/>
          </a:bodyPr>
          <a:lstStyle/>
          <a:p>
            <a:pPr algn="ctr"/>
            <a:r>
              <a:rPr lang="en-US" sz="5400" b="1" dirty="0"/>
              <a:t>Questions?</a:t>
            </a:r>
          </a:p>
        </p:txBody>
      </p:sp>
    </p:spTree>
    <p:extLst>
      <p:ext uri="{BB962C8B-B14F-4D97-AF65-F5344CB8AC3E}">
        <p14:creationId xmlns:p14="http://schemas.microsoft.com/office/powerpoint/2010/main" val="1774083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B7F0A-18EE-DF41-8E97-E6DB717F9563}"/>
              </a:ext>
            </a:extLst>
          </p:cNvPr>
          <p:cNvSpPr>
            <a:spLocks noGrp="1"/>
          </p:cNvSpPr>
          <p:nvPr>
            <p:ph type="title"/>
          </p:nvPr>
        </p:nvSpPr>
        <p:spPr/>
        <p:txBody>
          <a:bodyPr/>
          <a:lstStyle/>
          <a:p>
            <a:r>
              <a:rPr lang="en-US" dirty="0"/>
              <a:t>Monoliths</a:t>
            </a:r>
          </a:p>
        </p:txBody>
      </p:sp>
      <p:sp>
        <p:nvSpPr>
          <p:cNvPr id="3" name="Content Placeholder 2">
            <a:extLst>
              <a:ext uri="{FF2B5EF4-FFF2-40B4-BE49-F238E27FC236}">
                <a16:creationId xmlns:a16="http://schemas.microsoft.com/office/drawing/2014/main" id="{EC0DE862-ABB7-0244-B7A7-04CB3ACEE655}"/>
              </a:ext>
            </a:extLst>
          </p:cNvPr>
          <p:cNvSpPr>
            <a:spLocks noGrp="1"/>
          </p:cNvSpPr>
          <p:nvPr>
            <p:ph idx="1"/>
          </p:nvPr>
        </p:nvSpPr>
        <p:spPr/>
        <p:txBody>
          <a:bodyPr>
            <a:normAutofit/>
          </a:bodyPr>
          <a:lstStyle/>
          <a:p>
            <a:r>
              <a:rPr lang="en-US" sz="2800" dirty="0"/>
              <a:t>Platforms such as IBM WebSphere and Microsoft .NET enable all services to be built and deployed as a single executable package. </a:t>
            </a:r>
          </a:p>
          <a:p>
            <a:pPr lvl="1"/>
            <a:r>
              <a:rPr lang="en-US" dirty="0"/>
              <a:t>APIs, business logic, data access, etc. are all wrapped up in a single deployment artifact. </a:t>
            </a:r>
          </a:p>
          <a:p>
            <a:r>
              <a:rPr lang="en-US" sz="2800" dirty="0"/>
              <a:t>Scale up is the simple</a:t>
            </a:r>
          </a:p>
          <a:p>
            <a:r>
              <a:rPr lang="en-US" sz="2800" dirty="0"/>
              <a:t>Scale out</a:t>
            </a:r>
          </a:p>
          <a:p>
            <a:pPr lvl="1"/>
            <a:r>
              <a:rPr lang="en-US" dirty="0"/>
              <a:t>Multiple copies of the monolith can be provisioned with a load balancer</a:t>
            </a:r>
          </a:p>
          <a:p>
            <a:r>
              <a:rPr lang="en-US" sz="3200" dirty="0"/>
              <a:t>Well understood architecture and design patterns</a:t>
            </a:r>
          </a:p>
          <a:p>
            <a:r>
              <a:rPr lang="en-US" sz="3200" dirty="0"/>
              <a:t>Single package to test </a:t>
            </a:r>
          </a:p>
          <a:p>
            <a:r>
              <a:rPr lang="en-US" sz="3200" dirty="0"/>
              <a:t>Single deployment to manage and monitor</a:t>
            </a:r>
          </a:p>
          <a:p>
            <a:pPr marL="0" indent="0">
              <a:buNone/>
            </a:pPr>
            <a:endParaRPr lang="en-US" dirty="0"/>
          </a:p>
        </p:txBody>
      </p:sp>
    </p:spTree>
    <p:extLst>
      <p:ext uri="{BB962C8B-B14F-4D97-AF65-F5344CB8AC3E}">
        <p14:creationId xmlns:p14="http://schemas.microsoft.com/office/powerpoint/2010/main" val="3940928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E20AD-46E5-4C4B-B3FB-B1F9C0D6A7DE}"/>
              </a:ext>
            </a:extLst>
          </p:cNvPr>
          <p:cNvSpPr>
            <a:spLocks noGrp="1"/>
          </p:cNvSpPr>
          <p:nvPr>
            <p:ph type="title"/>
          </p:nvPr>
        </p:nvSpPr>
        <p:spPr/>
        <p:txBody>
          <a:bodyPr/>
          <a:lstStyle/>
          <a:p>
            <a:r>
              <a:rPr lang="en-US" dirty="0"/>
              <a:t>Moving to Microservices</a:t>
            </a:r>
          </a:p>
        </p:txBody>
      </p:sp>
      <p:sp>
        <p:nvSpPr>
          <p:cNvPr id="3" name="Content Placeholder 2">
            <a:extLst>
              <a:ext uri="{FF2B5EF4-FFF2-40B4-BE49-F238E27FC236}">
                <a16:creationId xmlns:a16="http://schemas.microsoft.com/office/drawing/2014/main" id="{11948AFA-5D97-9F4C-B087-278153858770}"/>
              </a:ext>
            </a:extLst>
          </p:cNvPr>
          <p:cNvSpPr>
            <a:spLocks noGrp="1"/>
          </p:cNvSpPr>
          <p:nvPr>
            <p:ph idx="1"/>
          </p:nvPr>
        </p:nvSpPr>
        <p:spPr/>
        <p:txBody>
          <a:bodyPr>
            <a:normAutofit/>
          </a:bodyPr>
          <a:lstStyle/>
          <a:p>
            <a:r>
              <a:rPr lang="en-US" sz="2400" dirty="0"/>
              <a:t>Monoliths become problematic as system features and request volumes grow. </a:t>
            </a:r>
          </a:p>
          <a:p>
            <a:pPr lvl="1"/>
            <a:r>
              <a:rPr lang="en-US" sz="2400" b="1" dirty="0"/>
              <a:t>Code base complexity</a:t>
            </a:r>
            <a:endParaRPr lang="en-US" sz="2400" dirty="0"/>
          </a:p>
          <a:p>
            <a:pPr lvl="1"/>
            <a:r>
              <a:rPr lang="en-US" sz="2400" b="1" dirty="0"/>
              <a:t>Scale Out</a:t>
            </a:r>
          </a:p>
          <a:p>
            <a:r>
              <a:rPr lang="en-US" sz="2400" dirty="0"/>
              <a:t>Enter Microservices</a:t>
            </a:r>
          </a:p>
          <a:p>
            <a:r>
              <a:rPr lang="en-US" sz="2400" dirty="0"/>
              <a:t>Breaking up the Monolith</a:t>
            </a:r>
          </a:p>
        </p:txBody>
      </p:sp>
      <p:pic>
        <p:nvPicPr>
          <p:cNvPr id="4" name="Picture 2" descr="Diagram&#10;&#10;Description automatically generated">
            <a:extLst>
              <a:ext uri="{FF2B5EF4-FFF2-40B4-BE49-F238E27FC236}">
                <a16:creationId xmlns:a16="http://schemas.microsoft.com/office/drawing/2014/main" id="{4E741752-826D-744C-95FB-7720D5055A0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120532" y="3629837"/>
            <a:ext cx="5085525" cy="2593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8824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39B56-2DD3-7E44-98BC-82F18D6E00B7}"/>
              </a:ext>
            </a:extLst>
          </p:cNvPr>
          <p:cNvSpPr>
            <a:spLocks noGrp="1"/>
          </p:cNvSpPr>
          <p:nvPr>
            <p:ph type="title"/>
          </p:nvPr>
        </p:nvSpPr>
        <p:spPr/>
        <p:txBody>
          <a:bodyPr/>
          <a:lstStyle/>
          <a:p>
            <a:pPr lvl="1"/>
            <a:r>
              <a:rPr lang="en-US" sz="4400" kern="1200" dirty="0">
                <a:solidFill>
                  <a:schemeClr val="tx1"/>
                </a:solidFill>
                <a:latin typeface="+mj-lt"/>
                <a:ea typeface="+mj-ea"/>
                <a:cs typeface="+mj-cs"/>
              </a:rPr>
              <a:t>Characteristics</a:t>
            </a:r>
            <a:r>
              <a:rPr lang="en-US" sz="2400" dirty="0"/>
              <a:t> </a:t>
            </a:r>
            <a:r>
              <a:rPr lang="en-US" sz="4400" kern="1200" dirty="0">
                <a:solidFill>
                  <a:schemeClr val="tx1"/>
                </a:solidFill>
                <a:latin typeface="+mj-lt"/>
                <a:ea typeface="+mj-ea"/>
                <a:cs typeface="+mj-cs"/>
              </a:rPr>
              <a:t>of a microservices Based System</a:t>
            </a:r>
          </a:p>
        </p:txBody>
      </p:sp>
      <p:sp>
        <p:nvSpPr>
          <p:cNvPr id="3" name="Content Placeholder 2">
            <a:extLst>
              <a:ext uri="{FF2B5EF4-FFF2-40B4-BE49-F238E27FC236}">
                <a16:creationId xmlns:a16="http://schemas.microsoft.com/office/drawing/2014/main" id="{5999C4C9-6DAD-EA40-B4CD-DCFBFCE75388}"/>
              </a:ext>
            </a:extLst>
          </p:cNvPr>
          <p:cNvSpPr>
            <a:spLocks noGrp="1"/>
          </p:cNvSpPr>
          <p:nvPr>
            <p:ph idx="1"/>
          </p:nvPr>
        </p:nvSpPr>
        <p:spPr/>
        <p:txBody>
          <a:bodyPr/>
          <a:lstStyle/>
          <a:p>
            <a:r>
              <a:rPr lang="en-US" sz="2400" dirty="0"/>
              <a:t>Microservices Advantages</a:t>
            </a:r>
          </a:p>
          <a:p>
            <a:pPr lvl="1"/>
            <a:r>
              <a:rPr lang="en-US" sz="2400" dirty="0"/>
              <a:t>Microservices offer the following advantages as systems grow in code size and request load:</a:t>
            </a:r>
          </a:p>
          <a:p>
            <a:pPr lvl="2"/>
            <a:r>
              <a:rPr lang="en-US" dirty="0"/>
              <a:t>Code base: an individual service should not be more complex than a small team size can build, evolve and manage</a:t>
            </a:r>
          </a:p>
          <a:p>
            <a:pPr lvl="2"/>
            <a:r>
              <a:rPr lang="en-US" dirty="0"/>
              <a:t>Scale Out: Individual microservices can be scaled out to meet request volume and latency requirements. </a:t>
            </a:r>
          </a:p>
          <a:p>
            <a:pPr lvl="1"/>
            <a:r>
              <a:rPr lang="en-US" sz="2400" dirty="0"/>
              <a:t>Similar to - A distributed system involves multiple entities talking to one another in some way, while performing their own operations.</a:t>
            </a:r>
          </a:p>
          <a:p>
            <a:pPr lvl="1"/>
            <a:endParaRPr lang="en-US" dirty="0"/>
          </a:p>
        </p:txBody>
      </p:sp>
      <p:pic>
        <p:nvPicPr>
          <p:cNvPr id="4" name="Picture 2">
            <a:extLst>
              <a:ext uri="{FF2B5EF4-FFF2-40B4-BE49-F238E27FC236}">
                <a16:creationId xmlns:a16="http://schemas.microsoft.com/office/drawing/2014/main" id="{47778089-B21D-C840-8567-6A03130A5E6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761260" y="4637245"/>
            <a:ext cx="4638096" cy="2005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9884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3519F-E269-5B41-86AE-8238A81CEE27}"/>
              </a:ext>
            </a:extLst>
          </p:cNvPr>
          <p:cNvSpPr>
            <a:spLocks noGrp="1"/>
          </p:cNvSpPr>
          <p:nvPr>
            <p:ph type="title"/>
          </p:nvPr>
        </p:nvSpPr>
        <p:spPr/>
        <p:txBody>
          <a:bodyPr/>
          <a:lstStyle/>
          <a:p>
            <a:r>
              <a:rPr lang="en-US" dirty="0"/>
              <a:t>Characteristics</a:t>
            </a:r>
            <a:r>
              <a:rPr lang="en-US" sz="2400" dirty="0"/>
              <a:t> </a:t>
            </a:r>
            <a:r>
              <a:rPr lang="en-US" dirty="0"/>
              <a:t>of a microservices Based System</a:t>
            </a:r>
          </a:p>
        </p:txBody>
      </p:sp>
      <p:sp>
        <p:nvSpPr>
          <p:cNvPr id="3" name="Content Placeholder 2">
            <a:extLst>
              <a:ext uri="{FF2B5EF4-FFF2-40B4-BE49-F238E27FC236}">
                <a16:creationId xmlns:a16="http://schemas.microsoft.com/office/drawing/2014/main" id="{F69E1C6E-E404-8045-B06D-80F85B9444C7}"/>
              </a:ext>
            </a:extLst>
          </p:cNvPr>
          <p:cNvSpPr>
            <a:spLocks noGrp="1"/>
          </p:cNvSpPr>
          <p:nvPr>
            <p:ph idx="1"/>
          </p:nvPr>
        </p:nvSpPr>
        <p:spPr/>
        <p:txBody>
          <a:bodyPr>
            <a:normAutofit lnSpcReduction="10000"/>
          </a:bodyPr>
          <a:lstStyle/>
          <a:p>
            <a:r>
              <a:rPr lang="en-US" dirty="0"/>
              <a:t>Microservices Design – It’s about scope</a:t>
            </a:r>
          </a:p>
          <a:p>
            <a:pPr lvl="1"/>
            <a:r>
              <a:rPr lang="en-US" sz="2400" dirty="0"/>
              <a:t>Domain-Driven Design (DDD) provides a suitable method for identifying microservices</a:t>
            </a:r>
          </a:p>
          <a:p>
            <a:pPr lvl="2"/>
            <a:r>
              <a:rPr lang="en-US" dirty="0"/>
              <a:t>Bounded Contexts in DDD</a:t>
            </a:r>
          </a:p>
          <a:p>
            <a:pPr lvl="1"/>
            <a:r>
              <a:rPr lang="en-US" sz="2400" dirty="0"/>
              <a:t>Balancing act between the purity of the domain model and reality of the costs of distributed systems</a:t>
            </a:r>
          </a:p>
          <a:p>
            <a:pPr lvl="2"/>
            <a:r>
              <a:rPr lang="en-US" dirty="0"/>
              <a:t>Faculty and Funding </a:t>
            </a:r>
          </a:p>
          <a:p>
            <a:pPr lvl="2"/>
            <a:r>
              <a:rPr lang="en-US" dirty="0"/>
              <a:t>‘get funding by faculty’ or ‘find funding opportunities for faculty’ </a:t>
            </a:r>
          </a:p>
          <a:p>
            <a:pPr lvl="3"/>
            <a:r>
              <a:rPr lang="en-US" dirty="0"/>
              <a:t>Merge Services.</a:t>
            </a:r>
          </a:p>
          <a:p>
            <a:pPr lvl="3"/>
            <a:r>
              <a:rPr lang="en-US" dirty="0"/>
              <a:t>Duplicate Data.</a:t>
            </a:r>
          </a:p>
          <a:p>
            <a:pPr lvl="1"/>
            <a:r>
              <a:rPr lang="en-US" sz="2400" dirty="0"/>
              <a:t>Duplicate data is a trade-off. </a:t>
            </a:r>
          </a:p>
          <a:p>
            <a:pPr lvl="2"/>
            <a:r>
              <a:rPr lang="en-US" dirty="0"/>
              <a:t>additional storage capacity and development effort </a:t>
            </a:r>
          </a:p>
          <a:p>
            <a:pPr lvl="2"/>
            <a:r>
              <a:rPr lang="en-US" dirty="0"/>
              <a:t>keeping duplicates consistent</a:t>
            </a:r>
          </a:p>
          <a:p>
            <a:pPr lvl="1"/>
            <a:r>
              <a:rPr lang="en-US" dirty="0"/>
              <a:t>DDD &amp; Microservices: </a:t>
            </a:r>
            <a:r>
              <a:rPr lang="en-US" dirty="0">
                <a:hlinkClick r:id="rId3"/>
              </a:rPr>
              <a:t>https://www.youtube.com/watch?v=yPvef9R3k-M</a:t>
            </a:r>
            <a:endParaRPr lang="en-US" dirty="0"/>
          </a:p>
          <a:p>
            <a:pPr lvl="1"/>
            <a:endParaRPr lang="en-US" dirty="0"/>
          </a:p>
        </p:txBody>
      </p:sp>
    </p:spTree>
    <p:extLst>
      <p:ext uri="{BB962C8B-B14F-4D97-AF65-F5344CB8AC3E}">
        <p14:creationId xmlns:p14="http://schemas.microsoft.com/office/powerpoint/2010/main" val="4231662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3519F-E269-5B41-86AE-8238A81CEE27}"/>
              </a:ext>
            </a:extLst>
          </p:cNvPr>
          <p:cNvSpPr>
            <a:spLocks noGrp="1"/>
          </p:cNvSpPr>
          <p:nvPr>
            <p:ph type="title"/>
          </p:nvPr>
        </p:nvSpPr>
        <p:spPr/>
        <p:txBody>
          <a:bodyPr/>
          <a:lstStyle/>
          <a:p>
            <a:r>
              <a:rPr lang="en-US" dirty="0"/>
              <a:t>Characteristics</a:t>
            </a:r>
            <a:r>
              <a:rPr lang="en-US" sz="2400" dirty="0"/>
              <a:t> </a:t>
            </a:r>
            <a:r>
              <a:rPr lang="en-US" dirty="0"/>
              <a:t>of a microservices Based System</a:t>
            </a:r>
          </a:p>
        </p:txBody>
      </p:sp>
      <p:sp>
        <p:nvSpPr>
          <p:cNvPr id="3" name="Content Placeholder 2">
            <a:extLst>
              <a:ext uri="{FF2B5EF4-FFF2-40B4-BE49-F238E27FC236}">
                <a16:creationId xmlns:a16="http://schemas.microsoft.com/office/drawing/2014/main" id="{F69E1C6E-E404-8045-B06D-80F85B9444C7}"/>
              </a:ext>
            </a:extLst>
          </p:cNvPr>
          <p:cNvSpPr>
            <a:spLocks noGrp="1"/>
          </p:cNvSpPr>
          <p:nvPr>
            <p:ph idx="1"/>
          </p:nvPr>
        </p:nvSpPr>
        <p:spPr>
          <a:xfrm>
            <a:off x="246526" y="1349829"/>
            <a:ext cx="11667565" cy="5156074"/>
          </a:xfrm>
        </p:spPr>
        <p:txBody>
          <a:bodyPr>
            <a:normAutofit fontScale="92500" lnSpcReduction="20000"/>
          </a:bodyPr>
          <a:lstStyle/>
          <a:p>
            <a:r>
              <a:rPr lang="en-US" sz="2600" dirty="0"/>
              <a:t>Deploying Microservices</a:t>
            </a:r>
          </a:p>
          <a:p>
            <a:pPr lvl="1"/>
            <a:r>
              <a:rPr lang="en-US" sz="2600" dirty="0"/>
              <a:t>Microservices need to be deployed easily and quickly. </a:t>
            </a:r>
          </a:p>
          <a:p>
            <a:pPr lvl="1"/>
            <a:r>
              <a:rPr lang="en-US" sz="2600" dirty="0"/>
              <a:t>Continuous Deployment &amp; DevOps.</a:t>
            </a:r>
          </a:p>
          <a:p>
            <a:pPr lvl="1"/>
            <a:r>
              <a:rPr lang="en-US" sz="2600" dirty="0"/>
              <a:t>Serverless</a:t>
            </a:r>
          </a:p>
          <a:p>
            <a:pPr lvl="2"/>
            <a:r>
              <a:rPr lang="en-US" sz="2600" dirty="0"/>
              <a:t>Attractive microservices deployment approach.</a:t>
            </a:r>
          </a:p>
          <a:p>
            <a:pPr lvl="2"/>
            <a:r>
              <a:rPr lang="en-US" sz="2600" dirty="0"/>
              <a:t>A microservice can be built to expose its API on the serverless platform of your choice. </a:t>
            </a:r>
          </a:p>
          <a:p>
            <a:pPr lvl="2"/>
            <a:r>
              <a:rPr lang="en-US" sz="2600" dirty="0"/>
              <a:t>Serverless has 3 advantages</a:t>
            </a:r>
          </a:p>
          <a:p>
            <a:pPr lvl="3"/>
            <a:r>
              <a:rPr lang="en-US" sz="2600" b="1" dirty="0">
                <a:solidFill>
                  <a:srgbClr val="000000"/>
                </a:solidFill>
              </a:rPr>
              <a:t>Deployment is simple</a:t>
            </a:r>
            <a:r>
              <a:rPr lang="en-US" sz="2600" dirty="0">
                <a:solidFill>
                  <a:srgbClr val="000000"/>
                </a:solidFill>
              </a:rPr>
              <a:t> – just upload the new executable package for your microservice to the endpoint that you have configured for your function.</a:t>
            </a:r>
          </a:p>
          <a:p>
            <a:pPr lvl="3"/>
            <a:r>
              <a:rPr lang="en-US" sz="2600" b="1" dirty="0">
                <a:solidFill>
                  <a:srgbClr val="000000"/>
                </a:solidFill>
              </a:rPr>
              <a:t>Pay by usage</a:t>
            </a:r>
            <a:r>
              <a:rPr lang="en-US" sz="2600" dirty="0">
                <a:solidFill>
                  <a:srgbClr val="000000"/>
                </a:solidFill>
              </a:rPr>
              <a:t> – if your service has periods of  low volume requests, your costs are low, even zero.</a:t>
            </a:r>
          </a:p>
          <a:p>
            <a:pPr lvl="3"/>
            <a:r>
              <a:rPr lang="en-US" sz="2600" b="1" dirty="0">
                <a:solidFill>
                  <a:srgbClr val="000000"/>
                </a:solidFill>
              </a:rPr>
              <a:t>Ease of Scaling</a:t>
            </a:r>
            <a:r>
              <a:rPr lang="en-US" sz="2600" dirty="0">
                <a:solidFill>
                  <a:srgbClr val="000000"/>
                </a:solidFill>
              </a:rPr>
              <a:t> – the platform you choose handles scaling of your function. You control precisely how this works through configuration parameters, but the serverless option takes the heavy lifting out of scalability.</a:t>
            </a:r>
          </a:p>
          <a:p>
            <a:pPr lvl="3"/>
            <a:r>
              <a:rPr lang="en-US" sz="2600" b="1" dirty="0">
                <a:solidFill>
                  <a:srgbClr val="000000"/>
                </a:solidFill>
              </a:rPr>
              <a:t>Example: AWS Lambda</a:t>
            </a:r>
          </a:p>
          <a:p>
            <a:pPr lvl="3"/>
            <a:endParaRPr lang="en-US" dirty="0"/>
          </a:p>
        </p:txBody>
      </p:sp>
    </p:spTree>
    <p:extLst>
      <p:ext uri="{BB962C8B-B14F-4D97-AF65-F5344CB8AC3E}">
        <p14:creationId xmlns:p14="http://schemas.microsoft.com/office/powerpoint/2010/main" val="2021046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3519F-E269-5B41-86AE-8238A81CEE27}"/>
              </a:ext>
            </a:extLst>
          </p:cNvPr>
          <p:cNvSpPr>
            <a:spLocks noGrp="1"/>
          </p:cNvSpPr>
          <p:nvPr>
            <p:ph type="title"/>
          </p:nvPr>
        </p:nvSpPr>
        <p:spPr/>
        <p:txBody>
          <a:bodyPr/>
          <a:lstStyle/>
          <a:p>
            <a:r>
              <a:rPr lang="en-US" dirty="0"/>
              <a:t>Characteristics</a:t>
            </a:r>
            <a:r>
              <a:rPr lang="en-US" sz="2400" dirty="0"/>
              <a:t> </a:t>
            </a:r>
            <a:r>
              <a:rPr lang="en-US" dirty="0"/>
              <a:t>of a microservices Based System</a:t>
            </a:r>
          </a:p>
        </p:txBody>
      </p:sp>
      <p:sp>
        <p:nvSpPr>
          <p:cNvPr id="3" name="Content Placeholder 2">
            <a:extLst>
              <a:ext uri="{FF2B5EF4-FFF2-40B4-BE49-F238E27FC236}">
                <a16:creationId xmlns:a16="http://schemas.microsoft.com/office/drawing/2014/main" id="{F69E1C6E-E404-8045-B06D-80F85B9444C7}"/>
              </a:ext>
            </a:extLst>
          </p:cNvPr>
          <p:cNvSpPr>
            <a:spLocks noGrp="1"/>
          </p:cNvSpPr>
          <p:nvPr>
            <p:ph idx="1"/>
          </p:nvPr>
        </p:nvSpPr>
        <p:spPr/>
        <p:txBody>
          <a:bodyPr/>
          <a:lstStyle/>
          <a:p>
            <a:r>
              <a:rPr lang="en-US" dirty="0"/>
              <a:t>API Gateway</a:t>
            </a:r>
          </a:p>
          <a:p>
            <a:pPr lvl="1"/>
            <a:r>
              <a:rPr lang="en-US" sz="2400" dirty="0">
                <a:solidFill>
                  <a:srgbClr val="000000"/>
                </a:solidFill>
              </a:rPr>
              <a:t>An API Gateway essentially acts as a single entry point for all client requests</a:t>
            </a:r>
          </a:p>
          <a:p>
            <a:pPr lvl="1"/>
            <a:r>
              <a:rPr lang="en-US" sz="2400" dirty="0">
                <a:solidFill>
                  <a:srgbClr val="000000"/>
                </a:solidFill>
              </a:rPr>
              <a:t>Insulates clients from the underlying architecture of the microservices that implement the application functionality. </a:t>
            </a:r>
          </a:p>
          <a:p>
            <a:pPr lvl="1"/>
            <a:r>
              <a:rPr lang="en-US" sz="2400" dirty="0">
                <a:solidFill>
                  <a:srgbClr val="000000"/>
                </a:solidFill>
              </a:rPr>
              <a:t>Example: </a:t>
            </a:r>
            <a:r>
              <a:rPr lang="en-US" sz="2400" dirty="0">
                <a:solidFill>
                  <a:srgbClr val="000000"/>
                </a:solidFill>
                <a:hlinkClick r:id="rId3"/>
              </a:rPr>
              <a:t>https://aws.amazon.com/api-gateway/</a:t>
            </a:r>
            <a:endParaRPr lang="en-US" sz="2400" dirty="0">
              <a:solidFill>
                <a:srgbClr val="000000"/>
              </a:solidFill>
            </a:endParaRPr>
          </a:p>
        </p:txBody>
      </p:sp>
      <p:pic>
        <p:nvPicPr>
          <p:cNvPr id="4" name="Picture 2" descr="Diagram&#10;&#10;Description automatically generated">
            <a:extLst>
              <a:ext uri="{FF2B5EF4-FFF2-40B4-BE49-F238E27FC236}">
                <a16:creationId xmlns:a16="http://schemas.microsoft.com/office/drawing/2014/main" id="{C61158BD-EA3D-9145-AFFA-5C231316589E}"/>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553237" y="3515624"/>
            <a:ext cx="5085525" cy="3127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67627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50518</TotalTime>
  <Words>5049</Words>
  <Application>Microsoft Macintosh PowerPoint</Application>
  <PresentationFormat>Widescreen</PresentationFormat>
  <Paragraphs>367</Paragraphs>
  <Slides>30</Slides>
  <Notes>24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30</vt:i4>
      </vt:variant>
    </vt:vector>
  </HeadingPairs>
  <TitlesOfParts>
    <vt:vector size="39" baseType="lpstr">
      <vt:lpstr>Arial</vt:lpstr>
      <vt:lpstr>Calibri</vt:lpstr>
      <vt:lpstr>Calibri Light</vt:lpstr>
      <vt:lpstr>Courier New</vt:lpstr>
      <vt:lpstr>Garamond</vt:lpstr>
      <vt:lpstr>Helvetica</vt:lpstr>
      <vt:lpstr>Noto Sans Symbols</vt:lpstr>
      <vt:lpstr>Office Theme</vt:lpstr>
      <vt:lpstr>Custom Design</vt:lpstr>
      <vt:lpstr>Northeastern University - Seattle </vt:lpstr>
      <vt:lpstr>Week 8 – Microservices</vt:lpstr>
      <vt:lpstr>Monoliths</vt:lpstr>
      <vt:lpstr>Monoliths</vt:lpstr>
      <vt:lpstr>Moving to Microservices</vt:lpstr>
      <vt:lpstr>Characteristics of a microservices Based System</vt:lpstr>
      <vt:lpstr>Characteristics of a microservices Based System</vt:lpstr>
      <vt:lpstr>Characteristics of a microservices Based System</vt:lpstr>
      <vt:lpstr>Characteristics of a microservices Based System</vt:lpstr>
      <vt:lpstr>Characteristics of a microservices Based System</vt:lpstr>
      <vt:lpstr>Characteristics of a microservices Based System</vt:lpstr>
      <vt:lpstr>Characteristics of a microservices Based System</vt:lpstr>
      <vt:lpstr>Characteristics of a microservices Based System</vt:lpstr>
      <vt:lpstr>Characteristics of a microservice Based System</vt:lpstr>
      <vt:lpstr>Characteristics of a microservices Based System</vt:lpstr>
      <vt:lpstr>Characteristics of a microservices Based System</vt:lpstr>
      <vt:lpstr>Characteristics of a microservices Based System</vt:lpstr>
      <vt:lpstr>Characteristics of a microservices Based System</vt:lpstr>
      <vt:lpstr>Characteristics of a microservices Based System</vt:lpstr>
      <vt:lpstr>Characteristics of a microservices Based System</vt:lpstr>
      <vt:lpstr>Circuit Breaker Pattern</vt:lpstr>
      <vt:lpstr>Circuit Breaker Pattern</vt:lpstr>
      <vt:lpstr>Circuit Breaker Pattern</vt:lpstr>
      <vt:lpstr>Bulkhead Pattern</vt:lpstr>
      <vt:lpstr>Bulkhead Pattern</vt:lpstr>
      <vt:lpstr>Bulkhead Pattern</vt:lpstr>
      <vt:lpstr>Bulkhead Pattern</vt:lpstr>
      <vt:lpstr>Bulkhead Pattern</vt:lpstr>
      <vt:lpstr>Summary</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Northeastern University - Seattle </dc:title>
  <dc:creator>Microsoft Office User</dc:creator>
  <cp:lastModifiedBy>Microsoft Office User</cp:lastModifiedBy>
  <cp:revision>604</cp:revision>
  <dcterms:created xsi:type="dcterms:W3CDTF">2022-01-16T21:49:22Z</dcterms:created>
  <dcterms:modified xsi:type="dcterms:W3CDTF">2023-03-04T01:10:41Z</dcterms:modified>
</cp:coreProperties>
</file>