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20"/>
  </p:notesMasterIdLst>
  <p:sldIdLst>
    <p:sldId id="372" r:id="rId3"/>
    <p:sldId id="376" r:id="rId4"/>
    <p:sldId id="495" r:id="rId5"/>
    <p:sldId id="554" r:id="rId6"/>
    <p:sldId id="555" r:id="rId7"/>
    <p:sldId id="556" r:id="rId8"/>
    <p:sldId id="557" r:id="rId9"/>
    <p:sldId id="558" r:id="rId10"/>
    <p:sldId id="559" r:id="rId11"/>
    <p:sldId id="562" r:id="rId12"/>
    <p:sldId id="560" r:id="rId13"/>
    <p:sldId id="561" r:id="rId14"/>
    <p:sldId id="563" r:id="rId15"/>
    <p:sldId id="564" r:id="rId16"/>
    <p:sldId id="565" r:id="rId17"/>
    <p:sldId id="566" r:id="rId18"/>
    <p:sldId id="42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76"/>
    <p:restoredTop sz="76715"/>
  </p:normalViewPr>
  <p:slideViewPr>
    <p:cSldViewPr snapToGrid="0" snapToObjects="1">
      <p:cViewPr varScale="1">
        <p:scale>
          <a:sx n="118" d="100"/>
          <a:sy n="118" d="100"/>
        </p:scale>
        <p:origin x="88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3/17/23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NoSQL database query languages are nearly always proprietary to a specific database, and vary between explicit API-based capabilities and SQL-like declarative languages. </a:t>
            </a:r>
          </a:p>
          <a:p>
            <a:pPr marL="171450" indent="-171450">
              <a:buFontTx/>
              <a:buChar char="-"/>
            </a:pPr>
            <a:r>
              <a:rPr lang="en-US" dirty="0"/>
              <a:t>Client libraries in various languages, implemented by the vendor as well as third parties, are available for utilization in applications. </a:t>
            </a:r>
          </a:p>
          <a:p>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13</a:t>
            </a:fld>
            <a:endParaRPr lang="en-US"/>
          </a:p>
        </p:txBody>
      </p:sp>
    </p:spTree>
    <p:extLst>
      <p:ext uri="{BB962C8B-B14F-4D97-AF65-F5344CB8AC3E}">
        <p14:creationId xmlns:p14="http://schemas.microsoft.com/office/powerpoint/2010/main" val="3061736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NoSQL databases are in general designed to natively scale horizontally across distributed compute nodes equipped with local storage.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Partitioning, commonly known as </a:t>
            </a:r>
            <a:r>
              <a:rPr lang="en-US" dirty="0" err="1"/>
              <a:t>sharding</a:t>
            </a:r>
            <a:r>
              <a:rPr lang="en-US" dirty="0"/>
              <a:t>, requires an algorithm to distribute the data objects in a logical database collection across multiple server nodes.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Ideally, a </a:t>
            </a:r>
            <a:r>
              <a:rPr lang="en-US" dirty="0" err="1"/>
              <a:t>sharding</a:t>
            </a:r>
            <a:r>
              <a:rPr lang="en-US" dirty="0"/>
              <a:t> algorithm should evenly distribute data across the available resources. Namely, if you have one hundred million objects and ten identical database servers, each shard will have ten million objects resident locally.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Sharding</a:t>
            </a:r>
            <a:r>
              <a:rPr lang="en-US" dirty="0"/>
              <a:t> requires a shard or partition key that is used to allocate a given data object to a specific partition. When a new object is created, the shard key maps the object to a specific partition that resides on a server. When a query needs to access an object, it supplies the shard key so the database engine can locate the object on the server it resides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Hash key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The partition for any given data object is chosen as the result of applying a hash function to the shard key. The result of the hash is then mapped to a partition. There are two main ways of doing this, using a modulus approach or an algorithm known as consistent hashing.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Value-based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The partition is chosen based on the value of the shard key. For example, you might want to partition your data on customers based on their country of residence. Choosing the country field as the shard key would ensure all data objects for customers who live in China reside in the same partition, all Finland customers are allocated to the same partition, and so 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Range-based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Partitions host data objects where the shard key resides within a specific range of the shard key value. For example, you might use zip code/post code ranges to allocate all customer objects who reside in the same geographical area to the same partition.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14</a:t>
            </a:fld>
            <a:endParaRPr lang="en-US"/>
          </a:p>
        </p:txBody>
      </p:sp>
    </p:spTree>
    <p:extLst>
      <p:ext uri="{BB962C8B-B14F-4D97-AF65-F5344CB8AC3E}">
        <p14:creationId xmlns:p14="http://schemas.microsoft.com/office/powerpoint/2010/main" val="2493171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Brewer’s famous CAP theorem elegantly encapsulates the options you have for replica consistency and availability when utilizing distributed databases. It describes the choices a database system has if there is a network partition, namely when the network drops or delays messages sent between the nodes in the database.</a:t>
            </a:r>
          </a:p>
          <a:p>
            <a:endParaRPr lang="en-US" dirty="0"/>
          </a:p>
          <a:p>
            <a:r>
              <a:rPr lang="en-US" dirty="0"/>
              <a:t>Basically, if the network is operating correctly, a system can be both consistent and available. If a network partition occurs, a system can be either consistent (CP) or available (AP).</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16</a:t>
            </a:fld>
            <a:endParaRPr lang="en-US"/>
          </a:p>
        </p:txBody>
      </p:sp>
    </p:spTree>
    <p:extLst>
      <p:ext uri="{BB962C8B-B14F-4D97-AF65-F5344CB8AC3E}">
        <p14:creationId xmlns:p14="http://schemas.microsoft.com/office/powerpoint/2010/main" val="1274075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a:t>
            </a:fld>
            <a:endParaRPr lang="en-US"/>
          </a:p>
        </p:txBody>
      </p:sp>
    </p:spTree>
    <p:extLst>
      <p:ext uri="{BB962C8B-B14F-4D97-AF65-F5344CB8AC3E}">
        <p14:creationId xmlns:p14="http://schemas.microsoft.com/office/powerpoint/2010/main" val="2679481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Relational databases were designed to run on a single machine, which enables shared memory and disks to be exploited to store data and process queries. </a:t>
            </a:r>
          </a:p>
          <a:p>
            <a:pPr marL="171450" indent="-171450">
              <a:buFontTx/>
              <a:buChar char="-"/>
            </a:pPr>
            <a:r>
              <a:rPr lang="en-US" dirty="0"/>
              <a:t>This makes it possible for database engines to be customized to run on machines with multiple CPUs, disks, and large shared memories. </a:t>
            </a:r>
          </a:p>
          <a:p>
            <a:pPr marL="171450" indent="-171450">
              <a:buFontTx/>
              <a:buChar char="-"/>
            </a:pPr>
            <a:r>
              <a:rPr lang="en-US" dirty="0"/>
              <a:t>Database engines can exploit these resources to execute many thousands of queries in parallel to provide extremely high throughput.</a:t>
            </a:r>
          </a:p>
        </p:txBody>
      </p:sp>
      <p:sp>
        <p:nvSpPr>
          <p:cNvPr id="4" name="Slide Number Placeholder 3"/>
          <p:cNvSpPr>
            <a:spLocks noGrp="1"/>
          </p:cNvSpPr>
          <p:nvPr>
            <p:ph type="sldNum" sz="quarter" idx="5"/>
          </p:nvPr>
        </p:nvSpPr>
        <p:spPr/>
        <p:txBody>
          <a:bodyPr/>
          <a:lstStyle/>
          <a:p>
            <a:fld id="{6C01410C-A9AF-3C4F-ACCD-6A8F1AFCAAB6}" type="slidenum">
              <a:rPr lang="en-US" smtClean="0"/>
              <a:t>4</a:t>
            </a:fld>
            <a:endParaRPr lang="en-US"/>
          </a:p>
        </p:txBody>
      </p:sp>
    </p:spTree>
    <p:extLst>
      <p:ext uri="{BB962C8B-B14F-4D97-AF65-F5344CB8AC3E}">
        <p14:creationId xmlns:p14="http://schemas.microsoft.com/office/powerpoint/2010/main" val="2852471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 common first step to increasing a database’s processing capacity is to scale out using read replicas.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You configure one or more nodes as read replicas of the main database.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main database node is known as the primary, and read replicas are known as secondaries.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secondaries maintain a copy of the main database.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Writes are only possible to the primary, and all changes are then asynchronously replicated to secondaries.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Secondaries may be physically located in different data centers or different continents to support global clients.</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5</a:t>
            </a:fld>
            <a:endParaRPr lang="en-US"/>
          </a:p>
        </p:txBody>
      </p:sp>
    </p:spTree>
    <p:extLst>
      <p:ext uri="{BB962C8B-B14F-4D97-AF65-F5344CB8AC3E}">
        <p14:creationId xmlns:p14="http://schemas.microsoft.com/office/powerpoint/2010/main" val="440851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Splitting up, or partitioning data in a relational database, is a technique for distributing the database over multiple independent disk partitions and database engines.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general, there are two strategies: horizontal partitioning and vertical partitioning.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Horizontal partitioning splits a logical table into multiple physical partitions. Individual rows are allocated to a partition based on some partitioning strategy. Common partitioning strategies are to allocate rows to partitions based on some value in the row, or to use a hash function on the primary key. As shown in Figure 10-3, you can allocate a row to a partition based on the value of the region field in each row.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Vertical partitioning, also known as row splitting, partitions a table by the columns in a row. Like normalization, vertical partitioning splits a row into one or more parts, but for the reasons of physical rather than conceptual optimization. A common strategy is to partition a row between static, read-only data and dynamic data.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6</a:t>
            </a:fld>
            <a:endParaRPr lang="en-US"/>
          </a:p>
        </p:txBody>
      </p:sp>
    </p:spTree>
    <p:extLst>
      <p:ext uri="{BB962C8B-B14F-4D97-AF65-F5344CB8AC3E}">
        <p14:creationId xmlns:p14="http://schemas.microsoft.com/office/powerpoint/2010/main" val="1961198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development of powerful, low-cost, commodity hardware, including multicore CPUs, faster, larger disks, and increased network speeds.</a:t>
            </a:r>
          </a:p>
          <a:p>
            <a:pPr marL="171450" indent="-171450">
              <a:buFontTx/>
              <a:buChar char="-"/>
            </a:pPr>
            <a:r>
              <a:rPr lang="en-US" dirty="0"/>
              <a:t>The emergence of applications that dealt with unstructured data types and rapidly evolving business and data models. No longer was the “one size fits all” approach of relational adherents applicable to these new use cases.</a:t>
            </a:r>
          </a:p>
          <a:p>
            <a:pPr marL="171450" indent="-171450">
              <a:buFontTx/>
              <a:buChar char="-"/>
            </a:pPr>
            <a:r>
              <a:rPr lang="en-US" dirty="0"/>
              <a:t>Increased need for scalability and availability for internet-facing applications.</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7</a:t>
            </a:fld>
            <a:endParaRPr lang="en-US"/>
          </a:p>
        </p:txBody>
      </p:sp>
    </p:spTree>
    <p:extLst>
      <p:ext uri="{BB962C8B-B14F-4D97-AF65-F5344CB8AC3E}">
        <p14:creationId xmlns:p14="http://schemas.microsoft.com/office/powerpoint/2010/main" val="1744455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Data model normalization, as encouraged by relational databases, provides a proven technique for modeling the problem domain.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creates models with a single entry for every data item, which can be referenced when needed.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Due to the power of SQL and joins, you don’t have to think too hard about all the weird and wonderful ways the data will be accessed, both immediately and in the future.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Your normalized model should (in theory) support any reasonable query for the application domain, and SQL is there to make it possible.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NoSQL Data Models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Solution domain modeling requires you to think about the common data access patterns the application must support, and to devise a data model that supports these accesses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For reading data, this means your data model must pre join the data you need to service a request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Essentially, you produce what relational modelers deem a denormalized data model. You are trading off flexibility for efficiency.</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3487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NoSQL data modeling, you create a data model that has the results the query needs all together in a table. As shown in the following, a </a:t>
            </a:r>
            <a:r>
              <a:rPr lang="en-US" dirty="0" err="1"/>
              <a:t>VisitDay</a:t>
            </a:r>
            <a:r>
              <a:rPr lang="en-US" dirty="0"/>
              <a:t> has all the data items needed to generate each line in the list above. You just have to sum the number of </a:t>
            </a:r>
            <a:r>
              <a:rPr lang="en-US" dirty="0" err="1"/>
              <a:t>VisitDay</a:t>
            </a:r>
            <a:r>
              <a:rPr lang="en-US" dirty="0"/>
              <a:t> objects in the results set to calculate the number of days for a single person.3</a:t>
            </a:r>
          </a:p>
          <a:p>
            <a:pPr marL="171450" indent="-171450">
              <a:buFontTx/>
              <a:buChar char="-"/>
            </a:pPr>
            <a:r>
              <a:rPr lang="en-US" dirty="0"/>
              <a:t>The </a:t>
            </a:r>
            <a:r>
              <a:rPr lang="en-US" dirty="0" err="1"/>
              <a:t>SnowSportPerson</a:t>
            </a:r>
            <a:r>
              <a:rPr lang="en-US" dirty="0"/>
              <a:t>, Resort, and Weather tables would remain unchanged from your original model. This means we have duplicated data across your logical tables. In this example, most of the data in these tables is write-once and never changes (e.g., weather conditions for a particular day), so duplication just uses more disk space—not a major problem in modern systems.</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9</a:t>
            </a:fld>
            <a:endParaRPr lang="en-US"/>
          </a:p>
        </p:txBody>
      </p:sp>
    </p:spTree>
    <p:extLst>
      <p:ext uri="{BB962C8B-B14F-4D97-AF65-F5344CB8AC3E}">
        <p14:creationId xmlns:p14="http://schemas.microsoft.com/office/powerpoint/2010/main" val="140956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wide column database extends the KV model by organizing data associated with a key in named columns. It’s essentially a two-dimensional hash map, enabling columns within a row to be uniquely identified and sorted using the column name. Like a document database, each row in a collection can have different columns. Apache Cassandra and Google Bigtable are examples of wide column databases.</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135215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3/17/23</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3/17/23</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3/17/23</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3/17/23</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3/17/23</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3/17/23</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3/17/23</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3/17/23</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3/17/23</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3/17/23</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3/17/23</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3/17/23</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3/17/23</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3/17/23</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3/17/23</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3/17/23</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3/17/23</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3/17/23</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3/17/23</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3/17/23</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3/17/23</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3/17/23</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3/17/23</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3/17/23</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hyperlink" Target="https://stph.scenari-community.org/bdd/nos1/co/nos1_9.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p>
          <a:p>
            <a:pPr algn="ctr" eaLnBrk="1" hangingPunct="1">
              <a:buFont typeface="Arial" charset="0"/>
              <a:buNone/>
            </a:pPr>
            <a:r>
              <a:rPr lang="en-US" sz="1400" u="sng">
                <a:latin typeface="Helvetica" charset="0"/>
              </a:rPr>
              <a:t> </a:t>
            </a:r>
            <a:endParaRPr lang="en-US" sz="1400" u="sng" dirty="0">
              <a:latin typeface="Helvetica" charset="0"/>
            </a:endParaRP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BA65-E1B4-D724-A924-A841E0A43CF2}"/>
              </a:ext>
            </a:extLst>
          </p:cNvPr>
          <p:cNvSpPr>
            <a:spLocks noGrp="1"/>
          </p:cNvSpPr>
          <p:nvPr>
            <p:ph type="title"/>
          </p:nvPr>
        </p:nvSpPr>
        <p:spPr/>
        <p:txBody>
          <a:bodyPr/>
          <a:lstStyle/>
          <a:p>
            <a:r>
              <a:rPr lang="en-US" dirty="0"/>
              <a:t>Moving to NoSQL</a:t>
            </a:r>
          </a:p>
        </p:txBody>
      </p:sp>
      <p:sp>
        <p:nvSpPr>
          <p:cNvPr id="3" name="Content Placeholder 2">
            <a:extLst>
              <a:ext uri="{FF2B5EF4-FFF2-40B4-BE49-F238E27FC236}">
                <a16:creationId xmlns:a16="http://schemas.microsoft.com/office/drawing/2014/main" id="{108E3855-A765-2A7F-0498-04B5BBB3ED8A}"/>
              </a:ext>
            </a:extLst>
          </p:cNvPr>
          <p:cNvSpPr>
            <a:spLocks noGrp="1"/>
          </p:cNvSpPr>
          <p:nvPr>
            <p:ph idx="1"/>
          </p:nvPr>
        </p:nvSpPr>
        <p:spPr/>
        <p:txBody>
          <a:bodyPr/>
          <a:lstStyle/>
          <a:p>
            <a:r>
              <a:rPr lang="en-US" dirty="0"/>
              <a:t>NoSQL Data Models</a:t>
            </a:r>
          </a:p>
          <a:p>
            <a:endParaRPr lang="en-US" dirty="0"/>
          </a:p>
        </p:txBody>
      </p:sp>
      <p:pic>
        <p:nvPicPr>
          <p:cNvPr id="4" name="Picture 3">
            <a:extLst>
              <a:ext uri="{FF2B5EF4-FFF2-40B4-BE49-F238E27FC236}">
                <a16:creationId xmlns:a16="http://schemas.microsoft.com/office/drawing/2014/main" id="{215F6A27-6A1D-E25D-B667-69BB23C312DC}"/>
              </a:ext>
            </a:extLst>
          </p:cNvPr>
          <p:cNvPicPr>
            <a:picLocks noChangeAspect="1"/>
          </p:cNvPicPr>
          <p:nvPr/>
        </p:nvPicPr>
        <p:blipFill>
          <a:blip r:embed="rId2"/>
          <a:stretch>
            <a:fillRect/>
          </a:stretch>
        </p:blipFill>
        <p:spPr>
          <a:xfrm>
            <a:off x="3123779" y="2111855"/>
            <a:ext cx="5944441" cy="3997637"/>
          </a:xfrm>
          <a:prstGeom prst="rect">
            <a:avLst/>
          </a:prstGeom>
        </p:spPr>
      </p:pic>
    </p:spTree>
    <p:extLst>
      <p:ext uri="{BB962C8B-B14F-4D97-AF65-F5344CB8AC3E}">
        <p14:creationId xmlns:p14="http://schemas.microsoft.com/office/powerpoint/2010/main" val="250451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A2CF-CD03-9043-173B-41E137975533}"/>
              </a:ext>
            </a:extLst>
          </p:cNvPr>
          <p:cNvSpPr>
            <a:spLocks noGrp="1"/>
          </p:cNvSpPr>
          <p:nvPr>
            <p:ph type="title"/>
          </p:nvPr>
        </p:nvSpPr>
        <p:spPr/>
        <p:txBody>
          <a:bodyPr/>
          <a:lstStyle/>
          <a:p>
            <a:r>
              <a:rPr lang="en-US" dirty="0"/>
              <a:t>Moving to NoSQL</a:t>
            </a:r>
          </a:p>
        </p:txBody>
      </p:sp>
      <p:sp>
        <p:nvSpPr>
          <p:cNvPr id="3" name="Content Placeholder 2">
            <a:extLst>
              <a:ext uri="{FF2B5EF4-FFF2-40B4-BE49-F238E27FC236}">
                <a16:creationId xmlns:a16="http://schemas.microsoft.com/office/drawing/2014/main" id="{7AB86778-1116-EA6F-392E-A4F009A287C0}"/>
              </a:ext>
            </a:extLst>
          </p:cNvPr>
          <p:cNvSpPr>
            <a:spLocks noGrp="1"/>
          </p:cNvSpPr>
          <p:nvPr>
            <p:ph idx="1"/>
          </p:nvPr>
        </p:nvSpPr>
        <p:spPr/>
        <p:txBody>
          <a:bodyPr/>
          <a:lstStyle/>
          <a:p>
            <a:r>
              <a:rPr lang="en-US" dirty="0"/>
              <a:t>NoSQL Data Models</a:t>
            </a:r>
          </a:p>
          <a:p>
            <a:pPr lvl="1"/>
            <a:r>
              <a:rPr lang="en-US" dirty="0"/>
              <a:t>Key Value</a:t>
            </a:r>
          </a:p>
          <a:p>
            <a:pPr lvl="2"/>
            <a:r>
              <a:rPr lang="en-US" dirty="0"/>
              <a:t>Distributed Hash Map</a:t>
            </a:r>
          </a:p>
          <a:p>
            <a:pPr lvl="2"/>
            <a:r>
              <a:rPr lang="en-US" dirty="0"/>
              <a:t>Opaque data associated with each key. E.g. Redis, </a:t>
            </a:r>
            <a:r>
              <a:rPr lang="en-US" dirty="0" err="1"/>
              <a:t>RedisRiak</a:t>
            </a:r>
            <a:r>
              <a:rPr lang="en-US" dirty="0"/>
              <a:t> KV</a:t>
            </a:r>
          </a:p>
          <a:p>
            <a:pPr lvl="1"/>
            <a:r>
              <a:rPr lang="en-US" dirty="0"/>
              <a:t>Document</a:t>
            </a:r>
          </a:p>
          <a:p>
            <a:pPr lvl="2"/>
            <a:r>
              <a:rPr lang="en-US" dirty="0"/>
              <a:t>Each document in the database has a unique key.</a:t>
            </a:r>
          </a:p>
          <a:p>
            <a:pPr lvl="2"/>
            <a:r>
              <a:rPr lang="en-US" dirty="0"/>
              <a:t>Value is typically JSON or equivalent</a:t>
            </a:r>
          </a:p>
          <a:p>
            <a:pPr lvl="2"/>
            <a:r>
              <a:rPr lang="en-US" dirty="0"/>
              <a:t>Build indexes on document fields</a:t>
            </a:r>
          </a:p>
          <a:p>
            <a:pPr lvl="2"/>
            <a:r>
              <a:rPr lang="en-US" dirty="0"/>
              <a:t>Documents can be in different formats. E.g. MongoDB and Couchbase</a:t>
            </a:r>
          </a:p>
        </p:txBody>
      </p:sp>
    </p:spTree>
    <p:extLst>
      <p:ext uri="{BB962C8B-B14F-4D97-AF65-F5344CB8AC3E}">
        <p14:creationId xmlns:p14="http://schemas.microsoft.com/office/powerpoint/2010/main" val="308655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FC9A-4052-FFB8-A089-9C657841E615}"/>
              </a:ext>
            </a:extLst>
          </p:cNvPr>
          <p:cNvSpPr>
            <a:spLocks noGrp="1"/>
          </p:cNvSpPr>
          <p:nvPr>
            <p:ph type="title"/>
          </p:nvPr>
        </p:nvSpPr>
        <p:spPr/>
        <p:txBody>
          <a:bodyPr/>
          <a:lstStyle/>
          <a:p>
            <a:r>
              <a:rPr lang="en-US" dirty="0"/>
              <a:t>Moving to NoSQL</a:t>
            </a:r>
          </a:p>
        </p:txBody>
      </p:sp>
      <p:sp>
        <p:nvSpPr>
          <p:cNvPr id="3" name="Content Placeholder 2">
            <a:extLst>
              <a:ext uri="{FF2B5EF4-FFF2-40B4-BE49-F238E27FC236}">
                <a16:creationId xmlns:a16="http://schemas.microsoft.com/office/drawing/2014/main" id="{1A93CF34-8FBD-E3A0-73A1-16246D59E03F}"/>
              </a:ext>
            </a:extLst>
          </p:cNvPr>
          <p:cNvSpPr>
            <a:spLocks noGrp="1"/>
          </p:cNvSpPr>
          <p:nvPr>
            <p:ph idx="1"/>
          </p:nvPr>
        </p:nvSpPr>
        <p:spPr/>
        <p:txBody>
          <a:bodyPr/>
          <a:lstStyle/>
          <a:p>
            <a:r>
              <a:rPr lang="en-US" dirty="0"/>
              <a:t>NoSQL Data Models</a:t>
            </a:r>
          </a:p>
          <a:p>
            <a:pPr lvl="1"/>
            <a:r>
              <a:rPr lang="en-US" dirty="0"/>
              <a:t>Wide Column</a:t>
            </a:r>
          </a:p>
          <a:p>
            <a:pPr lvl="2"/>
            <a:r>
              <a:rPr lang="en-US" dirty="0"/>
              <a:t>Organizes data associated with a key in named columns</a:t>
            </a:r>
          </a:p>
          <a:p>
            <a:pPr lvl="2"/>
            <a:r>
              <a:rPr lang="en-US" dirty="0"/>
              <a:t>Essentially a two-dimensional hash map</a:t>
            </a:r>
          </a:p>
          <a:p>
            <a:pPr lvl="2"/>
            <a:r>
              <a:rPr lang="en-US" dirty="0"/>
              <a:t>Columns within a row uniquely identified and sorted using the column name. </a:t>
            </a:r>
          </a:p>
          <a:p>
            <a:pPr lvl="2"/>
            <a:r>
              <a:rPr lang="en-US" dirty="0"/>
              <a:t>Examples: Apache Cassandra and Google Bigtable</a:t>
            </a:r>
          </a:p>
          <a:p>
            <a:pPr lvl="1"/>
            <a:r>
              <a:rPr lang="en-US" dirty="0"/>
              <a:t>Graph</a:t>
            </a:r>
          </a:p>
          <a:p>
            <a:pPr lvl="2"/>
            <a:r>
              <a:rPr lang="en-US" dirty="0"/>
              <a:t>Treat relationships between database objects as first-class citizens</a:t>
            </a:r>
          </a:p>
          <a:p>
            <a:pPr lvl="2"/>
            <a:r>
              <a:rPr lang="en-US" dirty="0"/>
              <a:t>Enable a wide range of graph-based algorithms to be efficiently implemented. </a:t>
            </a:r>
          </a:p>
          <a:p>
            <a:pPr lvl="2"/>
            <a:r>
              <a:rPr lang="en-US" dirty="0"/>
              <a:t>Conceptually closest to relational databases</a:t>
            </a:r>
          </a:p>
          <a:p>
            <a:pPr lvl="2"/>
            <a:r>
              <a:rPr lang="en-US" dirty="0"/>
              <a:t>Examples: Neo4j and Amazon Neptune.</a:t>
            </a:r>
          </a:p>
          <a:p>
            <a:pPr lvl="2"/>
            <a:endParaRPr lang="en-US" dirty="0"/>
          </a:p>
        </p:txBody>
      </p:sp>
    </p:spTree>
    <p:extLst>
      <p:ext uri="{BB962C8B-B14F-4D97-AF65-F5344CB8AC3E}">
        <p14:creationId xmlns:p14="http://schemas.microsoft.com/office/powerpoint/2010/main" val="231668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6928-B0D1-0A55-D880-706A185639AF}"/>
              </a:ext>
            </a:extLst>
          </p:cNvPr>
          <p:cNvSpPr>
            <a:spLocks noGrp="1"/>
          </p:cNvSpPr>
          <p:nvPr>
            <p:ph type="title"/>
          </p:nvPr>
        </p:nvSpPr>
        <p:spPr/>
        <p:txBody>
          <a:bodyPr/>
          <a:lstStyle/>
          <a:p>
            <a:r>
              <a:rPr lang="en-US" dirty="0"/>
              <a:t>Moving to NoSQL</a:t>
            </a:r>
          </a:p>
        </p:txBody>
      </p:sp>
      <p:sp>
        <p:nvSpPr>
          <p:cNvPr id="3" name="Content Placeholder 2">
            <a:extLst>
              <a:ext uri="{FF2B5EF4-FFF2-40B4-BE49-F238E27FC236}">
                <a16:creationId xmlns:a16="http://schemas.microsoft.com/office/drawing/2014/main" id="{2CBF42CF-BDBE-5DA4-1437-200630F2C75A}"/>
              </a:ext>
            </a:extLst>
          </p:cNvPr>
          <p:cNvSpPr>
            <a:spLocks noGrp="1"/>
          </p:cNvSpPr>
          <p:nvPr>
            <p:ph idx="1"/>
          </p:nvPr>
        </p:nvSpPr>
        <p:spPr/>
        <p:txBody>
          <a:bodyPr/>
          <a:lstStyle/>
          <a:p>
            <a:r>
              <a:rPr lang="en-US" dirty="0"/>
              <a:t>Query languages</a:t>
            </a:r>
          </a:p>
          <a:p>
            <a:pPr lvl="1"/>
            <a:r>
              <a:rPr lang="en-US" dirty="0"/>
              <a:t>Proprietary</a:t>
            </a:r>
          </a:p>
          <a:p>
            <a:pPr lvl="2"/>
            <a:r>
              <a:rPr lang="en-US" sz="2800" dirty="0"/>
              <a:t>API based</a:t>
            </a:r>
          </a:p>
          <a:p>
            <a:pPr lvl="2"/>
            <a:r>
              <a:rPr lang="en-US" sz="2800" dirty="0"/>
              <a:t>SQL-like</a:t>
            </a:r>
          </a:p>
          <a:p>
            <a:pPr lvl="1"/>
            <a:r>
              <a:rPr lang="en-US" dirty="0"/>
              <a:t>Broad support for client libraries</a:t>
            </a:r>
          </a:p>
          <a:p>
            <a:pPr lvl="2"/>
            <a:r>
              <a:rPr lang="en-US" sz="2800" dirty="0"/>
              <a:t>Vendor and independent suppliers</a:t>
            </a:r>
          </a:p>
          <a:p>
            <a:pPr lvl="2"/>
            <a:r>
              <a:rPr lang="en-US" sz="2800" dirty="0"/>
              <a:t>Wide range of languages</a:t>
            </a:r>
          </a:p>
          <a:p>
            <a:pPr lvl="1"/>
            <a:endParaRPr lang="en-US" dirty="0"/>
          </a:p>
        </p:txBody>
      </p:sp>
    </p:spTree>
    <p:extLst>
      <p:ext uri="{BB962C8B-B14F-4D97-AF65-F5344CB8AC3E}">
        <p14:creationId xmlns:p14="http://schemas.microsoft.com/office/powerpoint/2010/main" val="357527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7BDF-D634-DB0A-C032-3CF1E23D3A7D}"/>
              </a:ext>
            </a:extLst>
          </p:cNvPr>
          <p:cNvSpPr>
            <a:spLocks noGrp="1"/>
          </p:cNvSpPr>
          <p:nvPr>
            <p:ph type="title"/>
          </p:nvPr>
        </p:nvSpPr>
        <p:spPr/>
        <p:txBody>
          <a:bodyPr/>
          <a:lstStyle/>
          <a:p>
            <a:r>
              <a:rPr lang="en-US" dirty="0"/>
              <a:t>Partitioning</a:t>
            </a:r>
          </a:p>
        </p:txBody>
      </p:sp>
      <p:sp>
        <p:nvSpPr>
          <p:cNvPr id="3" name="Content Placeholder 2">
            <a:extLst>
              <a:ext uri="{FF2B5EF4-FFF2-40B4-BE49-F238E27FC236}">
                <a16:creationId xmlns:a16="http://schemas.microsoft.com/office/drawing/2014/main" id="{FC3241D4-857B-E92D-0123-7CF5528C358A}"/>
              </a:ext>
            </a:extLst>
          </p:cNvPr>
          <p:cNvSpPr>
            <a:spLocks noGrp="1"/>
          </p:cNvSpPr>
          <p:nvPr>
            <p:ph idx="1"/>
          </p:nvPr>
        </p:nvSpPr>
        <p:spPr/>
        <p:txBody>
          <a:bodyPr/>
          <a:lstStyle/>
          <a:p>
            <a:r>
              <a:rPr lang="en-US" sz="2100" dirty="0"/>
              <a:t>Designed to scale horizontally</a:t>
            </a:r>
          </a:p>
          <a:p>
            <a:r>
              <a:rPr lang="en-US" sz="2100" dirty="0"/>
              <a:t>Shared nothing architecture</a:t>
            </a:r>
          </a:p>
          <a:p>
            <a:pPr lvl="1"/>
            <a:r>
              <a:rPr lang="en-US" sz="2100" dirty="0"/>
              <a:t>No </a:t>
            </a:r>
            <a:r>
              <a:rPr lang="en-US" sz="2100" dirty="0" err="1"/>
              <a:t>SPoF</a:t>
            </a:r>
            <a:endParaRPr lang="en-US" sz="2100" dirty="0"/>
          </a:p>
          <a:p>
            <a:pPr lvl="1"/>
            <a:r>
              <a:rPr lang="en-US" sz="2100" dirty="0"/>
              <a:t>Enhances performance/scalability</a:t>
            </a:r>
          </a:p>
          <a:p>
            <a:r>
              <a:rPr lang="en-US" sz="2100" dirty="0"/>
              <a:t>Graphs are an exception</a:t>
            </a:r>
          </a:p>
          <a:p>
            <a:r>
              <a:rPr lang="en-US" sz="2100" dirty="0" err="1"/>
              <a:t>Sharding</a:t>
            </a:r>
            <a:r>
              <a:rPr lang="en-US" sz="2100" dirty="0"/>
              <a:t> approaches</a:t>
            </a:r>
          </a:p>
          <a:p>
            <a:pPr lvl="1"/>
            <a:r>
              <a:rPr lang="en-US" sz="1700" dirty="0"/>
              <a:t>Hash Key Based</a:t>
            </a:r>
          </a:p>
          <a:p>
            <a:pPr lvl="1"/>
            <a:r>
              <a:rPr lang="en-US" sz="1700" dirty="0"/>
              <a:t>Value Based</a:t>
            </a:r>
          </a:p>
          <a:p>
            <a:pPr lvl="1"/>
            <a:r>
              <a:rPr lang="en-US" sz="1700" dirty="0"/>
              <a:t>Range Based</a:t>
            </a:r>
          </a:p>
          <a:p>
            <a:endParaRPr lang="en-US" dirty="0"/>
          </a:p>
        </p:txBody>
      </p:sp>
      <p:pic>
        <p:nvPicPr>
          <p:cNvPr id="4" name="Picture 3" descr="Diagram&#10;&#10;Description automatically generated">
            <a:extLst>
              <a:ext uri="{FF2B5EF4-FFF2-40B4-BE49-F238E27FC236}">
                <a16:creationId xmlns:a16="http://schemas.microsoft.com/office/drawing/2014/main" id="{FA1AEE25-6DE5-4F57-5F63-2499737CFA34}"/>
              </a:ext>
            </a:extLst>
          </p:cNvPr>
          <p:cNvPicPr>
            <a:picLocks noChangeAspect="1"/>
          </p:cNvPicPr>
          <p:nvPr/>
        </p:nvPicPr>
        <p:blipFill>
          <a:blip r:embed="rId3"/>
          <a:stretch>
            <a:fillRect/>
          </a:stretch>
        </p:blipFill>
        <p:spPr>
          <a:xfrm>
            <a:off x="6000278" y="1138518"/>
            <a:ext cx="5419311" cy="4945120"/>
          </a:xfrm>
          <a:prstGeom prst="rect">
            <a:avLst/>
          </a:prstGeom>
        </p:spPr>
      </p:pic>
    </p:spTree>
    <p:extLst>
      <p:ext uri="{BB962C8B-B14F-4D97-AF65-F5344CB8AC3E}">
        <p14:creationId xmlns:p14="http://schemas.microsoft.com/office/powerpoint/2010/main" val="84421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F2B0-7A96-0086-C2FA-95D12D5F6A1A}"/>
              </a:ext>
            </a:extLst>
          </p:cNvPr>
          <p:cNvSpPr>
            <a:spLocks noGrp="1"/>
          </p:cNvSpPr>
          <p:nvPr>
            <p:ph type="title"/>
          </p:nvPr>
        </p:nvSpPr>
        <p:spPr/>
        <p:txBody>
          <a:bodyPr/>
          <a:lstStyle/>
          <a:p>
            <a:r>
              <a:rPr lang="en-US" dirty="0"/>
              <a:t>Replication</a:t>
            </a:r>
          </a:p>
        </p:txBody>
      </p:sp>
      <p:sp>
        <p:nvSpPr>
          <p:cNvPr id="3" name="Content Placeholder 2">
            <a:extLst>
              <a:ext uri="{FF2B5EF4-FFF2-40B4-BE49-F238E27FC236}">
                <a16:creationId xmlns:a16="http://schemas.microsoft.com/office/drawing/2014/main" id="{1AF87FAA-EEC7-80DB-4302-1E115AF8D1AE}"/>
              </a:ext>
            </a:extLst>
          </p:cNvPr>
          <p:cNvSpPr>
            <a:spLocks noGrp="1"/>
          </p:cNvSpPr>
          <p:nvPr>
            <p:ph idx="1"/>
          </p:nvPr>
        </p:nvSpPr>
        <p:spPr/>
        <p:txBody>
          <a:bodyPr/>
          <a:lstStyle/>
          <a:p>
            <a:r>
              <a:rPr lang="en-US" dirty="0"/>
              <a:t>Replica Consistency</a:t>
            </a:r>
          </a:p>
          <a:p>
            <a:pPr lvl="1"/>
            <a:r>
              <a:rPr lang="en-US" sz="2400" dirty="0"/>
              <a:t>Need to keep replicas consistent</a:t>
            </a:r>
          </a:p>
          <a:p>
            <a:pPr lvl="1"/>
            <a:r>
              <a:rPr lang="en-US" sz="2400" dirty="0"/>
              <a:t>Update applied to all copies</a:t>
            </a:r>
          </a:p>
          <a:p>
            <a:pPr lvl="2"/>
            <a:r>
              <a:rPr lang="en-US" dirty="0"/>
              <a:t>Immediately?</a:t>
            </a:r>
          </a:p>
          <a:p>
            <a:pPr lvl="2"/>
            <a:r>
              <a:rPr lang="en-US" dirty="0"/>
              <a:t>With a lag?</a:t>
            </a:r>
          </a:p>
          <a:p>
            <a:pPr lvl="1"/>
            <a:r>
              <a:rPr lang="en-US" sz="2400" dirty="0"/>
              <a:t>Two basic architectures</a:t>
            </a:r>
          </a:p>
          <a:p>
            <a:pPr lvl="2"/>
            <a:r>
              <a:rPr lang="en-US" dirty="0"/>
              <a:t>Leader-Follower</a:t>
            </a:r>
          </a:p>
          <a:p>
            <a:pPr lvl="2"/>
            <a:r>
              <a:rPr lang="en-US" dirty="0"/>
              <a:t>Leaderless</a:t>
            </a:r>
          </a:p>
          <a:p>
            <a:pPr lvl="1"/>
            <a:endParaRPr lang="en-US" dirty="0"/>
          </a:p>
        </p:txBody>
      </p:sp>
      <p:pic>
        <p:nvPicPr>
          <p:cNvPr id="4" name="Picture 3" descr="Diagram&#10;&#10;Description automatically generated">
            <a:extLst>
              <a:ext uri="{FF2B5EF4-FFF2-40B4-BE49-F238E27FC236}">
                <a16:creationId xmlns:a16="http://schemas.microsoft.com/office/drawing/2014/main" id="{BA84E036-82AA-FE94-1228-8681DD6C6978}"/>
              </a:ext>
            </a:extLst>
          </p:cNvPr>
          <p:cNvPicPr>
            <a:picLocks noChangeAspect="1"/>
          </p:cNvPicPr>
          <p:nvPr/>
        </p:nvPicPr>
        <p:blipFill>
          <a:blip r:embed="rId2"/>
          <a:stretch>
            <a:fillRect/>
          </a:stretch>
        </p:blipFill>
        <p:spPr>
          <a:xfrm>
            <a:off x="6222181" y="2673115"/>
            <a:ext cx="5296579" cy="2290770"/>
          </a:xfrm>
          <a:prstGeom prst="rect">
            <a:avLst/>
          </a:prstGeom>
        </p:spPr>
      </p:pic>
    </p:spTree>
    <p:extLst>
      <p:ext uri="{BB962C8B-B14F-4D97-AF65-F5344CB8AC3E}">
        <p14:creationId xmlns:p14="http://schemas.microsoft.com/office/powerpoint/2010/main" val="3942208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B0DD-9A2F-6740-B5F5-530565D06818}"/>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2961649D-000A-8ACD-BECA-1E8504192AE3}"/>
              </a:ext>
            </a:extLst>
          </p:cNvPr>
          <p:cNvSpPr>
            <a:spLocks noGrp="1"/>
          </p:cNvSpPr>
          <p:nvPr>
            <p:ph idx="1"/>
          </p:nvPr>
        </p:nvSpPr>
        <p:spPr/>
        <p:txBody>
          <a:bodyPr/>
          <a:lstStyle/>
          <a:p>
            <a:endParaRPr lang="en-US" dirty="0"/>
          </a:p>
        </p:txBody>
      </p:sp>
      <p:pic>
        <p:nvPicPr>
          <p:cNvPr id="4" name="Picture 3" descr="Diagram&#10;&#10;Description automatically generated">
            <a:extLst>
              <a:ext uri="{FF2B5EF4-FFF2-40B4-BE49-F238E27FC236}">
                <a16:creationId xmlns:a16="http://schemas.microsoft.com/office/drawing/2014/main" id="{20D16BBA-5606-069F-3482-3E2D552AAC1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47309" y="1676755"/>
            <a:ext cx="4640855" cy="3997637"/>
          </a:xfrm>
          <a:prstGeom prst="rect">
            <a:avLst/>
          </a:prstGeom>
        </p:spPr>
      </p:pic>
      <p:pic>
        <p:nvPicPr>
          <p:cNvPr id="5" name="Picture 4">
            <a:extLst>
              <a:ext uri="{FF2B5EF4-FFF2-40B4-BE49-F238E27FC236}">
                <a16:creationId xmlns:a16="http://schemas.microsoft.com/office/drawing/2014/main" id="{5E687F89-4634-7401-F7F0-017F82F8D03C}"/>
              </a:ext>
            </a:extLst>
          </p:cNvPr>
          <p:cNvPicPr>
            <a:picLocks noChangeAspect="1"/>
          </p:cNvPicPr>
          <p:nvPr/>
        </p:nvPicPr>
        <p:blipFill>
          <a:blip r:embed="rId5"/>
          <a:stretch>
            <a:fillRect/>
          </a:stretch>
        </p:blipFill>
        <p:spPr>
          <a:xfrm>
            <a:off x="6494780" y="1890782"/>
            <a:ext cx="5419311" cy="3617389"/>
          </a:xfrm>
          <a:prstGeom prst="rect">
            <a:avLst/>
          </a:prstGeom>
        </p:spPr>
      </p:pic>
    </p:spTree>
    <p:extLst>
      <p:ext uri="{BB962C8B-B14F-4D97-AF65-F5344CB8AC3E}">
        <p14:creationId xmlns:p14="http://schemas.microsoft.com/office/powerpoint/2010/main" val="4001834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normAutofit/>
          </a:bodyPr>
          <a:lstStyle/>
          <a:p>
            <a:r>
              <a:rPr lang="en-US" sz="3600" dirty="0"/>
              <a:t>Week 9 – Scaling the Data Layer - Fundamentals</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altLang="en-US" dirty="0"/>
              <a:t>Scaling Databases</a:t>
            </a:r>
          </a:p>
          <a:p>
            <a:pPr lvl="1"/>
            <a:r>
              <a:rPr lang="en-US" altLang="en-US" dirty="0"/>
              <a:t>Moving to NoSQL</a:t>
            </a:r>
          </a:p>
          <a:p>
            <a:pPr lvl="1"/>
            <a:r>
              <a:rPr lang="en-US" altLang="en-US" dirty="0"/>
              <a:t>Partitioning</a:t>
            </a:r>
          </a:p>
          <a:p>
            <a:pPr lvl="1"/>
            <a:r>
              <a:rPr lang="en-US" altLang="en-US" dirty="0"/>
              <a:t>Replication</a:t>
            </a:r>
          </a:p>
          <a:p>
            <a:pPr lvl="1"/>
            <a:r>
              <a:rPr lang="en-US" altLang="en-US" dirty="0"/>
              <a:t>CAP Theorem</a:t>
            </a:r>
          </a:p>
          <a:p>
            <a:endParaRPr lang="en-US" dirty="0"/>
          </a:p>
          <a:p>
            <a:pPr lvl="1"/>
            <a:endParaRPr lang="en-US" sz="2400" dirty="0"/>
          </a:p>
        </p:txBody>
      </p:sp>
    </p:spTree>
    <p:extLst>
      <p:ext uri="{BB962C8B-B14F-4D97-AF65-F5344CB8AC3E}">
        <p14:creationId xmlns:p14="http://schemas.microsoft.com/office/powerpoint/2010/main" val="113084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9CCA3-8F54-8446-AF69-29B231D89A5D}"/>
              </a:ext>
            </a:extLst>
          </p:cNvPr>
          <p:cNvSpPr>
            <a:spLocks noGrp="1"/>
          </p:cNvSpPr>
          <p:nvPr>
            <p:ph type="title"/>
          </p:nvPr>
        </p:nvSpPr>
        <p:spPr/>
        <p:txBody>
          <a:bodyPr/>
          <a:lstStyle/>
          <a:p>
            <a:r>
              <a:rPr lang="en-US" dirty="0"/>
              <a:t>Scaling Databases</a:t>
            </a:r>
          </a:p>
        </p:txBody>
      </p:sp>
      <p:sp>
        <p:nvSpPr>
          <p:cNvPr id="3" name="Content Placeholder 2">
            <a:extLst>
              <a:ext uri="{FF2B5EF4-FFF2-40B4-BE49-F238E27FC236}">
                <a16:creationId xmlns:a16="http://schemas.microsoft.com/office/drawing/2014/main" id="{29332D92-C1D4-F34B-BAA1-72E0198A293B}"/>
              </a:ext>
            </a:extLst>
          </p:cNvPr>
          <p:cNvSpPr>
            <a:spLocks noGrp="1"/>
          </p:cNvSpPr>
          <p:nvPr>
            <p:ph idx="1"/>
          </p:nvPr>
        </p:nvSpPr>
        <p:spPr/>
        <p:txBody>
          <a:bodyPr/>
          <a:lstStyle/>
          <a:p>
            <a:r>
              <a:rPr lang="en-US" dirty="0"/>
              <a:t>Relational Databases</a:t>
            </a:r>
          </a:p>
          <a:p>
            <a:pPr lvl="1"/>
            <a:r>
              <a:rPr lang="en-US" sz="2400" dirty="0"/>
              <a:t>Established database management system technology</a:t>
            </a:r>
          </a:p>
          <a:p>
            <a:pPr lvl="2"/>
            <a:r>
              <a:rPr lang="en-US" dirty="0"/>
              <a:t>Relational model based on defined schemas and SQL query language</a:t>
            </a:r>
          </a:p>
          <a:p>
            <a:pPr lvl="2"/>
            <a:r>
              <a:rPr lang="en-US" dirty="0"/>
              <a:t>Highly optimized, stable technologies</a:t>
            </a:r>
          </a:p>
          <a:p>
            <a:pPr lvl="2"/>
            <a:r>
              <a:rPr lang="en-US" dirty="0"/>
              <a:t>Scale up easily by running database on bigger machines</a:t>
            </a:r>
          </a:p>
          <a:p>
            <a:pPr lvl="3"/>
            <a:r>
              <a:rPr lang="en-US" sz="2400" dirty="0"/>
              <a:t>More memory, CPUs, disks</a:t>
            </a:r>
          </a:p>
          <a:p>
            <a:pPr lvl="1"/>
            <a:r>
              <a:rPr lang="en-US" sz="2400" dirty="0"/>
              <a:t>Many commercial/open source implementations</a:t>
            </a:r>
          </a:p>
          <a:p>
            <a:r>
              <a:rPr lang="en-US" sz="2800" dirty="0"/>
              <a:t>Distributed Databases</a:t>
            </a:r>
          </a:p>
          <a:p>
            <a:pPr lvl="1"/>
            <a:r>
              <a:rPr lang="en-US" sz="2400" dirty="0"/>
              <a:t>Evolution of databases to handle large amount of data</a:t>
            </a:r>
          </a:p>
          <a:p>
            <a:pPr lvl="1"/>
            <a:r>
              <a:rPr lang="en-US" sz="2400" dirty="0"/>
              <a:t>Support varying requirements</a:t>
            </a:r>
          </a:p>
          <a:p>
            <a:pPr lvl="1"/>
            <a:r>
              <a:rPr lang="en-US" sz="2400" dirty="0"/>
              <a:t>Consistency vs Availability</a:t>
            </a:r>
          </a:p>
          <a:p>
            <a:pPr lvl="1"/>
            <a:endParaRPr lang="en-US" dirty="0"/>
          </a:p>
        </p:txBody>
      </p:sp>
    </p:spTree>
    <p:extLst>
      <p:ext uri="{BB962C8B-B14F-4D97-AF65-F5344CB8AC3E}">
        <p14:creationId xmlns:p14="http://schemas.microsoft.com/office/powerpoint/2010/main" val="257485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C5FC-40CE-F4E8-CA2F-60470C83F7EF}"/>
              </a:ext>
            </a:extLst>
          </p:cNvPr>
          <p:cNvSpPr>
            <a:spLocks noGrp="1"/>
          </p:cNvSpPr>
          <p:nvPr>
            <p:ph type="title"/>
          </p:nvPr>
        </p:nvSpPr>
        <p:spPr/>
        <p:txBody>
          <a:bodyPr/>
          <a:lstStyle/>
          <a:p>
            <a:r>
              <a:rPr lang="en-US" dirty="0"/>
              <a:t>Scaling Databases</a:t>
            </a:r>
          </a:p>
        </p:txBody>
      </p:sp>
      <p:sp>
        <p:nvSpPr>
          <p:cNvPr id="3" name="Content Placeholder 2">
            <a:extLst>
              <a:ext uri="{FF2B5EF4-FFF2-40B4-BE49-F238E27FC236}">
                <a16:creationId xmlns:a16="http://schemas.microsoft.com/office/drawing/2014/main" id="{FD9C6257-A7A6-0968-E116-61A1DCC2DCDB}"/>
              </a:ext>
            </a:extLst>
          </p:cNvPr>
          <p:cNvSpPr>
            <a:spLocks noGrp="1"/>
          </p:cNvSpPr>
          <p:nvPr>
            <p:ph idx="1"/>
          </p:nvPr>
        </p:nvSpPr>
        <p:spPr/>
        <p:txBody>
          <a:bodyPr/>
          <a:lstStyle/>
          <a:p>
            <a:r>
              <a:rPr lang="en-US" dirty="0"/>
              <a:t>Scaling Relational Databases</a:t>
            </a:r>
          </a:p>
          <a:p>
            <a:pPr lvl="1"/>
            <a:r>
              <a:rPr lang="en-US" dirty="0"/>
              <a:t>Scale Up</a:t>
            </a:r>
          </a:p>
          <a:p>
            <a:pPr lvl="2"/>
            <a:r>
              <a:rPr lang="en-US" dirty="0"/>
              <a:t>Designed to run on a single machine.</a:t>
            </a:r>
          </a:p>
          <a:p>
            <a:pPr lvl="2"/>
            <a:r>
              <a:rPr lang="en-US" dirty="0"/>
              <a:t>Use a more powerful machine</a:t>
            </a:r>
          </a:p>
          <a:p>
            <a:pPr lvl="2"/>
            <a:r>
              <a:rPr lang="en-US" dirty="0"/>
              <a:t>Downsides</a:t>
            </a:r>
          </a:p>
          <a:p>
            <a:pPr lvl="3"/>
            <a:r>
              <a:rPr lang="en-US" dirty="0"/>
              <a:t>Cost</a:t>
            </a:r>
          </a:p>
          <a:p>
            <a:pPr lvl="4"/>
            <a:r>
              <a:rPr lang="en-US" dirty="0"/>
              <a:t>Licensing</a:t>
            </a:r>
          </a:p>
          <a:p>
            <a:pPr lvl="4"/>
            <a:r>
              <a:rPr lang="en-US" dirty="0"/>
              <a:t>Powerful hardware costs</a:t>
            </a:r>
          </a:p>
          <a:p>
            <a:pPr lvl="3"/>
            <a:r>
              <a:rPr lang="en-US" dirty="0"/>
              <a:t>Availability</a:t>
            </a:r>
          </a:p>
          <a:p>
            <a:pPr lvl="4"/>
            <a:r>
              <a:rPr lang="en-US" dirty="0" err="1"/>
              <a:t>SPoF</a:t>
            </a:r>
            <a:endParaRPr lang="en-US" dirty="0"/>
          </a:p>
          <a:p>
            <a:pPr lvl="4"/>
            <a:r>
              <a:rPr lang="en-US" dirty="0"/>
              <a:t>Custom High Availability (HA) Solutions.</a:t>
            </a:r>
          </a:p>
          <a:p>
            <a:pPr lvl="3"/>
            <a:r>
              <a:rPr lang="en-US" dirty="0"/>
              <a:t>Growth</a:t>
            </a:r>
          </a:p>
          <a:p>
            <a:pPr lvl="4"/>
            <a:r>
              <a:rPr lang="en-US" dirty="0"/>
              <a:t>Migration to powerful hardware is Inevitable if database continues to grow.</a:t>
            </a:r>
          </a:p>
          <a:p>
            <a:pPr lvl="2"/>
            <a:endParaRPr lang="en-US" dirty="0"/>
          </a:p>
        </p:txBody>
      </p:sp>
      <p:pic>
        <p:nvPicPr>
          <p:cNvPr id="4" name="Picture 3" descr="A blue logo with white text&#10;&#10;Description automatically generated with low confidence">
            <a:extLst>
              <a:ext uri="{FF2B5EF4-FFF2-40B4-BE49-F238E27FC236}">
                <a16:creationId xmlns:a16="http://schemas.microsoft.com/office/drawing/2014/main" id="{B2C65996-F0CA-8F7B-440C-373722E908F0}"/>
              </a:ext>
            </a:extLst>
          </p:cNvPr>
          <p:cNvPicPr>
            <a:picLocks noChangeAspect="1"/>
          </p:cNvPicPr>
          <p:nvPr/>
        </p:nvPicPr>
        <p:blipFill>
          <a:blip r:embed="rId3"/>
          <a:stretch>
            <a:fillRect/>
          </a:stretch>
        </p:blipFill>
        <p:spPr>
          <a:xfrm>
            <a:off x="7282542" y="1472525"/>
            <a:ext cx="3972538" cy="1956475"/>
          </a:xfrm>
          <a:prstGeom prst="rect">
            <a:avLst/>
          </a:prstGeom>
        </p:spPr>
      </p:pic>
    </p:spTree>
    <p:extLst>
      <p:ext uri="{BB962C8B-B14F-4D97-AF65-F5344CB8AC3E}">
        <p14:creationId xmlns:p14="http://schemas.microsoft.com/office/powerpoint/2010/main" val="169527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7AC8-BA52-204D-F661-49A0B39A5F0C}"/>
              </a:ext>
            </a:extLst>
          </p:cNvPr>
          <p:cNvSpPr>
            <a:spLocks noGrp="1"/>
          </p:cNvSpPr>
          <p:nvPr>
            <p:ph type="title"/>
          </p:nvPr>
        </p:nvSpPr>
        <p:spPr/>
        <p:txBody>
          <a:bodyPr/>
          <a:lstStyle/>
          <a:p>
            <a:r>
              <a:rPr lang="en-US" dirty="0"/>
              <a:t>Scaling Databases</a:t>
            </a:r>
          </a:p>
        </p:txBody>
      </p:sp>
      <p:sp>
        <p:nvSpPr>
          <p:cNvPr id="3" name="Content Placeholder 2">
            <a:extLst>
              <a:ext uri="{FF2B5EF4-FFF2-40B4-BE49-F238E27FC236}">
                <a16:creationId xmlns:a16="http://schemas.microsoft.com/office/drawing/2014/main" id="{604FC92C-93A5-9B2C-EEA6-56C82F960301}"/>
              </a:ext>
            </a:extLst>
          </p:cNvPr>
          <p:cNvSpPr>
            <a:spLocks noGrp="1"/>
          </p:cNvSpPr>
          <p:nvPr>
            <p:ph idx="1"/>
          </p:nvPr>
        </p:nvSpPr>
        <p:spPr/>
        <p:txBody>
          <a:bodyPr/>
          <a:lstStyle/>
          <a:p>
            <a:r>
              <a:rPr lang="en-US" dirty="0"/>
              <a:t>Scaling Relational Databases</a:t>
            </a:r>
          </a:p>
          <a:p>
            <a:pPr lvl="1"/>
            <a:r>
              <a:rPr lang="en-US" dirty="0"/>
              <a:t>Scale Out</a:t>
            </a:r>
          </a:p>
          <a:p>
            <a:pPr lvl="2"/>
            <a:r>
              <a:rPr lang="en-US" dirty="0"/>
              <a:t>Read Replicas</a:t>
            </a:r>
          </a:p>
          <a:p>
            <a:pPr lvl="3"/>
            <a:r>
              <a:rPr lang="en-US" dirty="0"/>
              <a:t>Common first step.</a:t>
            </a:r>
          </a:p>
          <a:p>
            <a:pPr lvl="3"/>
            <a:r>
              <a:rPr lang="en-US" dirty="0"/>
              <a:t>Advantages</a:t>
            </a:r>
          </a:p>
          <a:p>
            <a:pPr lvl="4"/>
            <a:r>
              <a:rPr lang="en-US" dirty="0"/>
              <a:t>Effective to scale read request load</a:t>
            </a:r>
          </a:p>
          <a:p>
            <a:pPr lvl="4"/>
            <a:r>
              <a:rPr lang="en-US" dirty="0"/>
              <a:t>Reduce load on primary to create more write capacity</a:t>
            </a:r>
          </a:p>
          <a:p>
            <a:pPr lvl="4"/>
            <a:r>
              <a:rPr lang="en-US" dirty="0"/>
              <a:t>Reads still possible if primary unavailable</a:t>
            </a:r>
          </a:p>
          <a:p>
            <a:pPr lvl="3"/>
            <a:r>
              <a:rPr lang="en-US" dirty="0"/>
              <a:t>Disadvantages</a:t>
            </a:r>
          </a:p>
          <a:p>
            <a:pPr lvl="4"/>
            <a:r>
              <a:rPr lang="en-US" dirty="0"/>
              <a:t>Inconsistency window between primary and secondaries</a:t>
            </a:r>
          </a:p>
          <a:p>
            <a:pPr lvl="4"/>
            <a:r>
              <a:rPr lang="en-US" dirty="0"/>
              <a:t>Potential stale reads</a:t>
            </a:r>
          </a:p>
          <a:p>
            <a:pPr lvl="4"/>
            <a:endParaRPr lang="en-US" dirty="0"/>
          </a:p>
          <a:p>
            <a:pPr lvl="4"/>
            <a:endParaRPr lang="en-US" dirty="0"/>
          </a:p>
          <a:p>
            <a:pPr lvl="4"/>
            <a:endParaRPr lang="en-US" dirty="0"/>
          </a:p>
        </p:txBody>
      </p:sp>
      <p:pic>
        <p:nvPicPr>
          <p:cNvPr id="4" name="Picture 3" descr="Diagram&#10;&#10;Description automatically generated">
            <a:extLst>
              <a:ext uri="{FF2B5EF4-FFF2-40B4-BE49-F238E27FC236}">
                <a16:creationId xmlns:a16="http://schemas.microsoft.com/office/drawing/2014/main" id="{492835FC-E0FD-2789-313B-D68255DC15F1}"/>
              </a:ext>
            </a:extLst>
          </p:cNvPr>
          <p:cNvPicPr>
            <a:picLocks noChangeAspect="1"/>
          </p:cNvPicPr>
          <p:nvPr/>
        </p:nvPicPr>
        <p:blipFill>
          <a:blip r:embed="rId3"/>
          <a:stretch>
            <a:fillRect/>
          </a:stretch>
        </p:blipFill>
        <p:spPr>
          <a:xfrm>
            <a:off x="7996975" y="1138518"/>
            <a:ext cx="2685231" cy="2027349"/>
          </a:xfrm>
          <a:prstGeom prst="rect">
            <a:avLst/>
          </a:prstGeom>
        </p:spPr>
      </p:pic>
    </p:spTree>
    <p:extLst>
      <p:ext uri="{BB962C8B-B14F-4D97-AF65-F5344CB8AC3E}">
        <p14:creationId xmlns:p14="http://schemas.microsoft.com/office/powerpoint/2010/main" val="341919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1732-564D-8F3D-24EA-249BE6AAF748}"/>
              </a:ext>
            </a:extLst>
          </p:cNvPr>
          <p:cNvSpPr>
            <a:spLocks noGrp="1"/>
          </p:cNvSpPr>
          <p:nvPr>
            <p:ph type="title"/>
          </p:nvPr>
        </p:nvSpPr>
        <p:spPr/>
        <p:txBody>
          <a:bodyPr/>
          <a:lstStyle/>
          <a:p>
            <a:r>
              <a:rPr lang="en-US" dirty="0"/>
              <a:t>Scaling Databases</a:t>
            </a:r>
          </a:p>
        </p:txBody>
      </p:sp>
      <p:sp>
        <p:nvSpPr>
          <p:cNvPr id="3" name="Content Placeholder 2">
            <a:extLst>
              <a:ext uri="{FF2B5EF4-FFF2-40B4-BE49-F238E27FC236}">
                <a16:creationId xmlns:a16="http://schemas.microsoft.com/office/drawing/2014/main" id="{EAF9184A-E1EC-1F01-2FC8-65FAD100D20D}"/>
              </a:ext>
            </a:extLst>
          </p:cNvPr>
          <p:cNvSpPr>
            <a:spLocks noGrp="1"/>
          </p:cNvSpPr>
          <p:nvPr>
            <p:ph idx="1"/>
          </p:nvPr>
        </p:nvSpPr>
        <p:spPr>
          <a:xfrm>
            <a:off x="246526" y="1349829"/>
            <a:ext cx="6045417" cy="4873625"/>
          </a:xfrm>
        </p:spPr>
        <p:txBody>
          <a:bodyPr/>
          <a:lstStyle/>
          <a:p>
            <a:r>
              <a:rPr lang="en-US" dirty="0"/>
              <a:t>Scaling Relational Databases</a:t>
            </a:r>
          </a:p>
          <a:p>
            <a:pPr lvl="1"/>
            <a:r>
              <a:rPr lang="en-US" dirty="0"/>
              <a:t>Scale Out</a:t>
            </a:r>
          </a:p>
          <a:p>
            <a:pPr lvl="2"/>
            <a:r>
              <a:rPr lang="en-US" dirty="0"/>
              <a:t>Horizontal Partitioning Data</a:t>
            </a:r>
          </a:p>
          <a:p>
            <a:pPr lvl="2"/>
            <a:r>
              <a:rPr lang="en-US" dirty="0"/>
              <a:t>Vertically Partitioning Data (Normalization)</a:t>
            </a:r>
          </a:p>
          <a:p>
            <a:pPr lvl="1"/>
            <a:r>
              <a:rPr lang="en-US" dirty="0"/>
              <a:t>Challenges</a:t>
            </a:r>
          </a:p>
          <a:p>
            <a:pPr lvl="2"/>
            <a:r>
              <a:rPr lang="en-US" sz="2000" dirty="0"/>
              <a:t>Data split across multiple tables</a:t>
            </a:r>
          </a:p>
          <a:p>
            <a:pPr lvl="2"/>
            <a:r>
              <a:rPr lang="en-US" sz="2000" dirty="0"/>
              <a:t>Queries need to JOIN data from multiple tables</a:t>
            </a:r>
          </a:p>
          <a:p>
            <a:pPr lvl="2"/>
            <a:r>
              <a:rPr lang="en-US" sz="2000" dirty="0"/>
              <a:t>Distributed JOINs are complex to scale</a:t>
            </a:r>
          </a:p>
          <a:p>
            <a:pPr lvl="3"/>
            <a:r>
              <a:rPr lang="en-US" dirty="0"/>
              <a:t>Minimize data movement</a:t>
            </a:r>
          </a:p>
          <a:p>
            <a:pPr lvl="3"/>
            <a:r>
              <a:rPr lang="en-US" dirty="0"/>
              <a:t>Minimize latencies</a:t>
            </a:r>
          </a:p>
          <a:p>
            <a:pPr lvl="2"/>
            <a:endParaRPr lang="en-US" sz="2000" dirty="0"/>
          </a:p>
          <a:p>
            <a:pPr lvl="2"/>
            <a:endParaRPr lang="en-US" dirty="0"/>
          </a:p>
          <a:p>
            <a:pPr lvl="2"/>
            <a:endParaRPr lang="en-US" dirty="0"/>
          </a:p>
          <a:p>
            <a:endParaRPr lang="en-US" dirty="0"/>
          </a:p>
        </p:txBody>
      </p:sp>
      <p:pic>
        <p:nvPicPr>
          <p:cNvPr id="4" name="Picture 3" descr="Table&#10;&#10;Description automatically generated with medium confidence">
            <a:extLst>
              <a:ext uri="{FF2B5EF4-FFF2-40B4-BE49-F238E27FC236}">
                <a16:creationId xmlns:a16="http://schemas.microsoft.com/office/drawing/2014/main" id="{840C68B6-A138-18A6-1957-623A07536B58}"/>
              </a:ext>
            </a:extLst>
          </p:cNvPr>
          <p:cNvPicPr>
            <a:picLocks noChangeAspect="1"/>
          </p:cNvPicPr>
          <p:nvPr/>
        </p:nvPicPr>
        <p:blipFill>
          <a:blip r:embed="rId3"/>
          <a:stretch>
            <a:fillRect/>
          </a:stretch>
        </p:blipFill>
        <p:spPr>
          <a:xfrm>
            <a:off x="6291943" y="997004"/>
            <a:ext cx="5455416" cy="1704817"/>
          </a:xfrm>
          <a:prstGeom prst="rect">
            <a:avLst/>
          </a:prstGeom>
        </p:spPr>
      </p:pic>
      <p:pic>
        <p:nvPicPr>
          <p:cNvPr id="6" name="Picture 5">
            <a:extLst>
              <a:ext uri="{FF2B5EF4-FFF2-40B4-BE49-F238E27FC236}">
                <a16:creationId xmlns:a16="http://schemas.microsoft.com/office/drawing/2014/main" id="{6318D101-9C89-069E-565F-600C828F6CD8}"/>
              </a:ext>
            </a:extLst>
          </p:cNvPr>
          <p:cNvPicPr>
            <a:picLocks noChangeAspect="1"/>
          </p:cNvPicPr>
          <p:nvPr/>
        </p:nvPicPr>
        <p:blipFill>
          <a:blip r:embed="rId4"/>
          <a:stretch>
            <a:fillRect/>
          </a:stretch>
        </p:blipFill>
        <p:spPr>
          <a:xfrm>
            <a:off x="6612184" y="3282963"/>
            <a:ext cx="5301907" cy="1179674"/>
          </a:xfrm>
          <a:prstGeom prst="rect">
            <a:avLst/>
          </a:prstGeom>
        </p:spPr>
      </p:pic>
    </p:spTree>
    <p:extLst>
      <p:ext uri="{BB962C8B-B14F-4D97-AF65-F5344CB8AC3E}">
        <p14:creationId xmlns:p14="http://schemas.microsoft.com/office/powerpoint/2010/main" val="123798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A511-D46B-B2D4-055B-30BF4A96AA26}"/>
              </a:ext>
            </a:extLst>
          </p:cNvPr>
          <p:cNvSpPr>
            <a:spLocks noGrp="1"/>
          </p:cNvSpPr>
          <p:nvPr>
            <p:ph type="title"/>
          </p:nvPr>
        </p:nvSpPr>
        <p:spPr/>
        <p:txBody>
          <a:bodyPr/>
          <a:lstStyle/>
          <a:p>
            <a:r>
              <a:rPr lang="en-US" dirty="0"/>
              <a:t>Moving to NoSQL</a:t>
            </a:r>
          </a:p>
        </p:txBody>
      </p:sp>
      <p:sp>
        <p:nvSpPr>
          <p:cNvPr id="5" name="Content Placeholder 4">
            <a:extLst>
              <a:ext uri="{FF2B5EF4-FFF2-40B4-BE49-F238E27FC236}">
                <a16:creationId xmlns:a16="http://schemas.microsoft.com/office/drawing/2014/main" id="{FCA37470-1830-870A-4569-2A93296D7F57}"/>
              </a:ext>
            </a:extLst>
          </p:cNvPr>
          <p:cNvSpPr>
            <a:spLocks noGrp="1"/>
          </p:cNvSpPr>
          <p:nvPr>
            <p:ph idx="1"/>
          </p:nvPr>
        </p:nvSpPr>
        <p:spPr/>
        <p:txBody>
          <a:bodyPr>
            <a:normAutofit/>
          </a:bodyPr>
          <a:lstStyle/>
          <a:p>
            <a:pPr lvl="0">
              <a:lnSpc>
                <a:spcPct val="100000"/>
              </a:lnSpc>
            </a:pPr>
            <a:r>
              <a:rPr lang="en-US" dirty="0"/>
              <a:t>Changes in Database Industry</a:t>
            </a:r>
          </a:p>
          <a:p>
            <a:pPr lvl="1">
              <a:lnSpc>
                <a:spcPct val="100000"/>
              </a:lnSpc>
            </a:pPr>
            <a:r>
              <a:rPr lang="en-US" dirty="0"/>
              <a:t>Low-cost powerful hardware</a:t>
            </a:r>
          </a:p>
          <a:p>
            <a:pPr lvl="1">
              <a:lnSpc>
                <a:spcPct val="100000"/>
              </a:lnSpc>
            </a:pPr>
            <a:r>
              <a:rPr lang="en-US" dirty="0"/>
              <a:t>Unstructured data types</a:t>
            </a:r>
          </a:p>
          <a:p>
            <a:pPr lvl="1">
              <a:lnSpc>
                <a:spcPct val="100000"/>
              </a:lnSpc>
            </a:pPr>
            <a:r>
              <a:rPr lang="en-US" dirty="0"/>
              <a:t>Internet drives need for scalability</a:t>
            </a:r>
          </a:p>
          <a:p>
            <a:pPr>
              <a:lnSpc>
                <a:spcPct val="100000"/>
              </a:lnSpc>
            </a:pPr>
            <a:r>
              <a:rPr lang="en-US" dirty="0"/>
              <a:t>NoSQL Emerges</a:t>
            </a:r>
          </a:p>
          <a:p>
            <a:pPr lvl="1"/>
            <a:r>
              <a:rPr lang="en-US" dirty="0"/>
              <a:t>Simplified data models</a:t>
            </a:r>
          </a:p>
          <a:p>
            <a:pPr lvl="1"/>
            <a:r>
              <a:rPr lang="en-US" dirty="0"/>
              <a:t>Proprietary query languages</a:t>
            </a:r>
          </a:p>
          <a:p>
            <a:pPr lvl="1"/>
            <a:r>
              <a:rPr lang="en-US" dirty="0"/>
              <a:t>Limited/no JOIN support</a:t>
            </a:r>
          </a:p>
          <a:p>
            <a:pPr lvl="1"/>
            <a:r>
              <a:rPr lang="en-US" dirty="0"/>
              <a:t>Natively designed to scale horizontally</a:t>
            </a:r>
          </a:p>
          <a:p>
            <a:pPr>
              <a:lnSpc>
                <a:spcPct val="100000"/>
              </a:lnSpc>
            </a:pPr>
            <a:endParaRPr lang="en-US" dirty="0"/>
          </a:p>
        </p:txBody>
      </p:sp>
    </p:spTree>
    <p:extLst>
      <p:ext uri="{BB962C8B-B14F-4D97-AF65-F5344CB8AC3E}">
        <p14:creationId xmlns:p14="http://schemas.microsoft.com/office/powerpoint/2010/main" val="746356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269C-8E45-300D-EDDE-7489175B8BB7}"/>
              </a:ext>
            </a:extLst>
          </p:cNvPr>
          <p:cNvSpPr>
            <a:spLocks noGrp="1"/>
          </p:cNvSpPr>
          <p:nvPr>
            <p:ph type="title"/>
          </p:nvPr>
        </p:nvSpPr>
        <p:spPr/>
        <p:txBody>
          <a:bodyPr/>
          <a:lstStyle/>
          <a:p>
            <a:r>
              <a:rPr lang="en-US" dirty="0"/>
              <a:t>Moving to NoSQL</a:t>
            </a:r>
          </a:p>
        </p:txBody>
      </p:sp>
      <p:sp>
        <p:nvSpPr>
          <p:cNvPr id="3" name="Content Placeholder 2">
            <a:extLst>
              <a:ext uri="{FF2B5EF4-FFF2-40B4-BE49-F238E27FC236}">
                <a16:creationId xmlns:a16="http://schemas.microsoft.com/office/drawing/2014/main" id="{BE2E097A-4A35-8CFB-2BED-E7ECBCA9BEFA}"/>
              </a:ext>
            </a:extLst>
          </p:cNvPr>
          <p:cNvSpPr>
            <a:spLocks noGrp="1"/>
          </p:cNvSpPr>
          <p:nvPr>
            <p:ph idx="1"/>
          </p:nvPr>
        </p:nvSpPr>
        <p:spPr/>
        <p:txBody>
          <a:bodyPr/>
          <a:lstStyle/>
          <a:p>
            <a:r>
              <a:rPr lang="en-US" dirty="0"/>
              <a:t>Relational Data Models</a:t>
            </a:r>
          </a:p>
          <a:p>
            <a:pPr lvl="1"/>
            <a:r>
              <a:rPr lang="en-US" dirty="0"/>
              <a:t>Normalized data schemas</a:t>
            </a:r>
          </a:p>
          <a:p>
            <a:pPr lvl="1"/>
            <a:r>
              <a:rPr lang="en-US" dirty="0"/>
              <a:t>Single entry for every data item</a:t>
            </a:r>
          </a:p>
          <a:p>
            <a:pPr lvl="1"/>
            <a:r>
              <a:rPr lang="en-US" dirty="0"/>
              <a:t>JOIN tables to handle a huge range of possible queries</a:t>
            </a:r>
          </a:p>
          <a:p>
            <a:r>
              <a:rPr lang="en-US" dirty="0"/>
              <a:t>NoSQL Data Models</a:t>
            </a:r>
          </a:p>
          <a:p>
            <a:pPr lvl="1"/>
            <a:r>
              <a:rPr lang="en-US" dirty="0"/>
              <a:t>Model the solution</a:t>
            </a:r>
          </a:p>
          <a:p>
            <a:pPr lvl="1"/>
            <a:r>
              <a:rPr lang="en-US" dirty="0"/>
              <a:t>Efficient data organization to handle common queries</a:t>
            </a:r>
          </a:p>
          <a:p>
            <a:pPr lvl="1"/>
            <a:r>
              <a:rPr lang="en-US" dirty="0"/>
              <a:t>Data model </a:t>
            </a:r>
            <a:r>
              <a:rPr lang="en-US" dirty="0" err="1"/>
              <a:t>prejoins</a:t>
            </a:r>
            <a:r>
              <a:rPr lang="en-US" dirty="0"/>
              <a:t> data to provide rapid responses</a:t>
            </a:r>
          </a:p>
          <a:p>
            <a:pPr lvl="2"/>
            <a:r>
              <a:rPr lang="en-US" sz="2800" dirty="0"/>
              <a:t>‘denormalized data model’</a:t>
            </a:r>
            <a:endParaRPr lang="en-US" sz="4000" dirty="0"/>
          </a:p>
          <a:p>
            <a:pPr lvl="1"/>
            <a:endParaRPr lang="en-US" dirty="0"/>
          </a:p>
        </p:txBody>
      </p:sp>
    </p:spTree>
    <p:extLst>
      <p:ext uri="{BB962C8B-B14F-4D97-AF65-F5344CB8AC3E}">
        <p14:creationId xmlns:p14="http://schemas.microsoft.com/office/powerpoint/2010/main" val="196925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FE88-93CC-1F42-7B9F-709B19ACFC3D}"/>
              </a:ext>
            </a:extLst>
          </p:cNvPr>
          <p:cNvSpPr>
            <a:spLocks noGrp="1"/>
          </p:cNvSpPr>
          <p:nvPr>
            <p:ph type="title"/>
          </p:nvPr>
        </p:nvSpPr>
        <p:spPr/>
        <p:txBody>
          <a:bodyPr/>
          <a:lstStyle/>
          <a:p>
            <a:r>
              <a:rPr lang="en-US" dirty="0"/>
              <a:t>Moving to NoSQL</a:t>
            </a:r>
          </a:p>
        </p:txBody>
      </p:sp>
      <p:sp>
        <p:nvSpPr>
          <p:cNvPr id="3" name="Content Placeholder 2">
            <a:extLst>
              <a:ext uri="{FF2B5EF4-FFF2-40B4-BE49-F238E27FC236}">
                <a16:creationId xmlns:a16="http://schemas.microsoft.com/office/drawing/2014/main" id="{91B7FFAE-940A-BEFA-D897-615C1975C591}"/>
              </a:ext>
            </a:extLst>
          </p:cNvPr>
          <p:cNvSpPr>
            <a:spLocks noGrp="1"/>
          </p:cNvSpPr>
          <p:nvPr>
            <p:ph idx="1"/>
          </p:nvPr>
        </p:nvSpPr>
        <p:spPr/>
        <p:txBody>
          <a:bodyPr/>
          <a:lstStyle/>
          <a:p>
            <a:r>
              <a:rPr lang="en-US" dirty="0"/>
              <a:t>Example: Relational Model</a:t>
            </a:r>
          </a:p>
          <a:p>
            <a:pPr lvl="1">
              <a:spcAft>
                <a:spcPts val="600"/>
              </a:spcAft>
            </a:pPr>
            <a:r>
              <a:rPr lang="en-US" sz="2400" dirty="0" err="1">
                <a:latin typeface="+mn-lt"/>
                <a:ea typeface="+mn-ea"/>
                <a:cs typeface="+mn-cs"/>
              </a:rPr>
              <a:t>SnowSportPerson</a:t>
            </a:r>
            <a:r>
              <a:rPr lang="en-US" sz="2400" dirty="0">
                <a:latin typeface="+mn-lt"/>
                <a:ea typeface="+mn-ea"/>
                <a:cs typeface="+mn-cs"/>
              </a:rPr>
              <a:t> = {</a:t>
            </a:r>
            <a:r>
              <a:rPr lang="en-US" sz="2400" dirty="0" err="1">
                <a:latin typeface="+mn-lt"/>
                <a:ea typeface="+mn-ea"/>
                <a:cs typeface="+mn-cs"/>
              </a:rPr>
              <a:t>ssp_id</a:t>
            </a:r>
            <a:r>
              <a:rPr lang="en-US" sz="2400" dirty="0">
                <a:latin typeface="+mn-lt"/>
                <a:ea typeface="+mn-ea"/>
                <a:cs typeface="+mn-cs"/>
              </a:rPr>
              <a:t>, </a:t>
            </a:r>
            <a:r>
              <a:rPr lang="en-US" sz="2400" dirty="0" err="1">
                <a:latin typeface="+mn-lt"/>
                <a:ea typeface="+mn-ea"/>
                <a:cs typeface="+mn-cs"/>
              </a:rPr>
              <a:t>ssp_name</a:t>
            </a:r>
            <a:r>
              <a:rPr lang="en-US" sz="2400" dirty="0">
                <a:latin typeface="+mn-lt"/>
                <a:ea typeface="+mn-ea"/>
                <a:cs typeface="+mn-cs"/>
              </a:rPr>
              <a:t>, address, dob, ……….}</a:t>
            </a:r>
          </a:p>
          <a:p>
            <a:pPr lvl="1">
              <a:spcAft>
                <a:spcPts val="600"/>
              </a:spcAft>
            </a:pPr>
            <a:r>
              <a:rPr lang="en-US" sz="2400" dirty="0">
                <a:latin typeface="+mn-lt"/>
                <a:ea typeface="+mn-ea"/>
                <a:cs typeface="+mn-cs"/>
              </a:rPr>
              <a:t>Resort = {</a:t>
            </a:r>
            <a:r>
              <a:rPr lang="en-US" sz="2400" dirty="0" err="1">
                <a:latin typeface="+mn-lt"/>
                <a:ea typeface="+mn-ea"/>
                <a:cs typeface="+mn-cs"/>
              </a:rPr>
              <a:t>resort_id</a:t>
            </a:r>
            <a:r>
              <a:rPr lang="en-US" sz="2400" dirty="0">
                <a:latin typeface="+mn-lt"/>
                <a:ea typeface="+mn-ea"/>
                <a:cs typeface="+mn-cs"/>
              </a:rPr>
              <a:t>, </a:t>
            </a:r>
            <a:r>
              <a:rPr lang="en-US" sz="2400" dirty="0" err="1">
                <a:latin typeface="+mn-lt"/>
                <a:ea typeface="+mn-ea"/>
                <a:cs typeface="+mn-cs"/>
              </a:rPr>
              <a:t>resort_name</a:t>
            </a:r>
            <a:r>
              <a:rPr lang="en-US" sz="2400" dirty="0">
                <a:latin typeface="+mn-lt"/>
                <a:ea typeface="+mn-ea"/>
                <a:cs typeface="+mn-cs"/>
              </a:rPr>
              <a:t>, location, …..}</a:t>
            </a:r>
          </a:p>
          <a:p>
            <a:pPr lvl="1">
              <a:spcAft>
                <a:spcPts val="600"/>
              </a:spcAft>
            </a:pPr>
            <a:r>
              <a:rPr lang="en-US" sz="2400" dirty="0">
                <a:latin typeface="+mn-lt"/>
                <a:ea typeface="+mn-ea"/>
                <a:cs typeface="+mn-cs"/>
              </a:rPr>
              <a:t>Visit = {</a:t>
            </a:r>
            <a:r>
              <a:rPr lang="en-US" sz="2400" dirty="0" err="1">
                <a:latin typeface="+mn-lt"/>
                <a:ea typeface="+mn-ea"/>
                <a:cs typeface="+mn-cs"/>
              </a:rPr>
              <a:t>ssp_id</a:t>
            </a:r>
            <a:r>
              <a:rPr lang="en-US" sz="2400" dirty="0">
                <a:latin typeface="+mn-lt"/>
                <a:ea typeface="+mn-ea"/>
                <a:cs typeface="+mn-cs"/>
              </a:rPr>
              <a:t>, </a:t>
            </a:r>
            <a:r>
              <a:rPr lang="en-US" sz="2400" dirty="0" err="1">
                <a:latin typeface="+mn-lt"/>
                <a:ea typeface="+mn-ea"/>
                <a:cs typeface="+mn-cs"/>
              </a:rPr>
              <a:t>resort_id</a:t>
            </a:r>
            <a:r>
              <a:rPr lang="en-US" sz="2400" dirty="0">
                <a:latin typeface="+mn-lt"/>
                <a:ea typeface="+mn-ea"/>
                <a:cs typeface="+mn-cs"/>
              </a:rPr>
              <a:t>, date, </a:t>
            </a:r>
            <a:r>
              <a:rPr lang="en-US" sz="2400" dirty="0" err="1">
                <a:latin typeface="+mn-lt"/>
                <a:ea typeface="+mn-ea"/>
                <a:cs typeface="+mn-cs"/>
              </a:rPr>
              <a:t>numLifts</a:t>
            </a:r>
            <a:r>
              <a:rPr lang="en-US" sz="2400" dirty="0">
                <a:latin typeface="+mn-lt"/>
                <a:ea typeface="+mn-ea"/>
                <a:cs typeface="+mn-cs"/>
              </a:rPr>
              <a:t>, vertical, …..}</a:t>
            </a:r>
          </a:p>
          <a:p>
            <a:pPr lvl="1">
              <a:spcAft>
                <a:spcPts val="600"/>
              </a:spcAft>
            </a:pPr>
            <a:r>
              <a:rPr lang="en-US" sz="2400" dirty="0">
                <a:latin typeface="+mn-lt"/>
                <a:ea typeface="+mn-ea"/>
                <a:cs typeface="+mn-cs"/>
              </a:rPr>
              <a:t>Weather = {</a:t>
            </a:r>
            <a:r>
              <a:rPr lang="en-US" sz="2400" dirty="0" err="1">
                <a:latin typeface="+mn-lt"/>
                <a:ea typeface="+mn-ea"/>
                <a:cs typeface="+mn-cs"/>
              </a:rPr>
              <a:t>resort_id</a:t>
            </a:r>
            <a:r>
              <a:rPr lang="en-US" sz="2400" dirty="0">
                <a:latin typeface="+mn-lt"/>
                <a:ea typeface="+mn-ea"/>
                <a:cs typeface="+mn-cs"/>
              </a:rPr>
              <a:t>, date, </a:t>
            </a:r>
            <a:r>
              <a:rPr lang="en-US" sz="2400" dirty="0" err="1">
                <a:latin typeface="+mn-lt"/>
                <a:ea typeface="+mn-ea"/>
                <a:cs typeface="+mn-cs"/>
              </a:rPr>
              <a:t>maxtemp</a:t>
            </a:r>
            <a:r>
              <a:rPr lang="en-US" sz="2400" dirty="0">
                <a:latin typeface="+mn-lt"/>
                <a:ea typeface="+mn-ea"/>
                <a:cs typeface="+mn-cs"/>
              </a:rPr>
              <a:t>, </a:t>
            </a:r>
            <a:r>
              <a:rPr lang="en-US" sz="2400" dirty="0" err="1">
                <a:latin typeface="+mn-lt"/>
                <a:ea typeface="+mn-ea"/>
                <a:cs typeface="+mn-cs"/>
              </a:rPr>
              <a:t>mintemp</a:t>
            </a:r>
            <a:r>
              <a:rPr lang="en-US" sz="2400" dirty="0">
                <a:latin typeface="+mn-lt"/>
                <a:ea typeface="+mn-ea"/>
                <a:cs typeface="+mn-cs"/>
              </a:rPr>
              <a:t>, wind, …}</a:t>
            </a:r>
          </a:p>
          <a:p>
            <a:pPr>
              <a:spcAft>
                <a:spcPts val="600"/>
              </a:spcAft>
            </a:pPr>
            <a:r>
              <a:rPr lang="en-US" sz="2800" dirty="0"/>
              <a:t>Example: NoSQL Model</a:t>
            </a:r>
          </a:p>
          <a:p>
            <a:pPr lvl="1">
              <a:spcAft>
                <a:spcPts val="600"/>
              </a:spcAft>
            </a:pPr>
            <a:r>
              <a:rPr lang="en-US" sz="2400" b="1" dirty="0" err="1"/>
              <a:t>VisitDay</a:t>
            </a:r>
            <a:r>
              <a:rPr lang="en-US" sz="2400" dirty="0"/>
              <a:t> = {date, </a:t>
            </a:r>
            <a:r>
              <a:rPr lang="en-US" sz="2400" dirty="0" err="1"/>
              <a:t>resort_name</a:t>
            </a:r>
            <a:r>
              <a:rPr lang="en-US" sz="2400" dirty="0"/>
              <a:t>, </a:t>
            </a:r>
            <a:r>
              <a:rPr lang="en-US" sz="2400" dirty="0" err="1"/>
              <a:t>ssp_id</a:t>
            </a:r>
            <a:r>
              <a:rPr lang="en-US" sz="2400" dirty="0"/>
              <a:t>, </a:t>
            </a:r>
            <a:r>
              <a:rPr lang="en-US" sz="2400" dirty="0" err="1"/>
              <a:t>ssp_name</a:t>
            </a:r>
            <a:r>
              <a:rPr lang="en-US" sz="2400" dirty="0"/>
              <a:t>, </a:t>
            </a:r>
            <a:r>
              <a:rPr lang="en-US" sz="2400" dirty="0" err="1"/>
              <a:t>numLifts</a:t>
            </a:r>
            <a:r>
              <a:rPr lang="en-US" sz="2400" dirty="0"/>
              <a:t>, vertical, </a:t>
            </a:r>
            <a:r>
              <a:rPr lang="en-US" sz="2400" dirty="0" err="1"/>
              <a:t>maxtemp</a:t>
            </a:r>
            <a:r>
              <a:rPr lang="en-US" sz="2400" dirty="0"/>
              <a:t>, </a:t>
            </a:r>
            <a:r>
              <a:rPr lang="en-US" sz="2400" dirty="0" err="1"/>
              <a:t>mintemp</a:t>
            </a:r>
            <a:r>
              <a:rPr lang="en-US" sz="2400" dirty="0"/>
              <a:t>, wind}</a:t>
            </a:r>
          </a:p>
          <a:p>
            <a:pPr lvl="1">
              <a:spcAft>
                <a:spcPts val="600"/>
              </a:spcAft>
            </a:pPr>
            <a:endParaRPr lang="en-US" sz="2400" dirty="0">
              <a:latin typeface="+mn-lt"/>
              <a:ea typeface="+mn-ea"/>
              <a:cs typeface="+mn-cs"/>
            </a:endParaRPr>
          </a:p>
          <a:p>
            <a:pPr lvl="1"/>
            <a:endParaRPr lang="en-US" dirty="0"/>
          </a:p>
        </p:txBody>
      </p:sp>
    </p:spTree>
    <p:extLst>
      <p:ext uri="{BB962C8B-B14F-4D97-AF65-F5344CB8AC3E}">
        <p14:creationId xmlns:p14="http://schemas.microsoft.com/office/powerpoint/2010/main" val="3588400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43096</TotalTime>
  <Words>1930</Words>
  <Application>Microsoft Macintosh PowerPoint</Application>
  <PresentationFormat>Widescreen</PresentationFormat>
  <Paragraphs>205</Paragraphs>
  <Slides>17</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Helvetica</vt:lpstr>
      <vt:lpstr>Office Theme</vt:lpstr>
      <vt:lpstr>Custom Design</vt:lpstr>
      <vt:lpstr>Northeastern University - Seattle </vt:lpstr>
      <vt:lpstr>Week 9 – Scaling the Data Layer - Fundamentals</vt:lpstr>
      <vt:lpstr>Scaling Databases</vt:lpstr>
      <vt:lpstr>Scaling Databases</vt:lpstr>
      <vt:lpstr>Scaling Databases</vt:lpstr>
      <vt:lpstr>Scaling Databases</vt:lpstr>
      <vt:lpstr>Moving to NoSQL</vt:lpstr>
      <vt:lpstr>Moving to NoSQL</vt:lpstr>
      <vt:lpstr>Moving to NoSQL</vt:lpstr>
      <vt:lpstr>Moving to NoSQL</vt:lpstr>
      <vt:lpstr>Moving to NoSQL</vt:lpstr>
      <vt:lpstr>Moving to NoSQL</vt:lpstr>
      <vt:lpstr>Moving to NoSQL</vt:lpstr>
      <vt:lpstr>Partitioning</vt:lpstr>
      <vt:lpstr>Replication</vt:lpstr>
      <vt:lpstr>CAP Theorem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730</cp:revision>
  <dcterms:created xsi:type="dcterms:W3CDTF">2022-01-16T21:49:22Z</dcterms:created>
  <dcterms:modified xsi:type="dcterms:W3CDTF">2023-03-18T01:15:32Z</dcterms:modified>
</cp:coreProperties>
</file>