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37"/>
  </p:notesMasterIdLst>
  <p:sldIdLst>
    <p:sldId id="372" r:id="rId3"/>
    <p:sldId id="375" r:id="rId4"/>
    <p:sldId id="376" r:id="rId5"/>
    <p:sldId id="395" r:id="rId6"/>
    <p:sldId id="401" r:id="rId7"/>
    <p:sldId id="425"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441" r:id="rId24"/>
    <p:sldId id="442" r:id="rId25"/>
    <p:sldId id="443" r:id="rId26"/>
    <p:sldId id="444" r:id="rId27"/>
    <p:sldId id="445" r:id="rId28"/>
    <p:sldId id="417" r:id="rId29"/>
    <p:sldId id="418" r:id="rId30"/>
    <p:sldId id="419" r:id="rId31"/>
    <p:sldId id="420" r:id="rId32"/>
    <p:sldId id="421" r:id="rId33"/>
    <p:sldId id="422" r:id="rId34"/>
    <p:sldId id="423" r:id="rId35"/>
    <p:sldId id="42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15"/>
    <p:restoredTop sz="71273"/>
  </p:normalViewPr>
  <p:slideViewPr>
    <p:cSldViewPr snapToGrid="0" snapToObjects="1">
      <p:cViewPr varScale="1">
        <p:scale>
          <a:sx n="107" d="100"/>
          <a:sy n="107" d="100"/>
        </p:scale>
        <p:origin x="25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pal, Vishal" userId="afe56a59-d9f5-4d17-82a5-3234a57f641b" providerId="ADAL" clId="{075D31A1-33B3-8044-9E29-4389B6A22D3A}"/>
    <pc:docChg chg="modSld">
      <pc:chgData name="Rajpal, Vishal" userId="afe56a59-d9f5-4d17-82a5-3234a57f641b" providerId="ADAL" clId="{075D31A1-33B3-8044-9E29-4389B6A22D3A}" dt="2024-01-13T02:00:00.661" v="49" actId="20577"/>
      <pc:docMkLst>
        <pc:docMk/>
      </pc:docMkLst>
      <pc:sldChg chg="modSp mod">
        <pc:chgData name="Rajpal, Vishal" userId="afe56a59-d9f5-4d17-82a5-3234a57f641b" providerId="ADAL" clId="{075D31A1-33B3-8044-9E29-4389B6A22D3A}" dt="2024-01-13T02:00:00.661" v="49" actId="20577"/>
        <pc:sldMkLst>
          <pc:docMk/>
          <pc:sldMk cId="378854236" sldId="375"/>
        </pc:sldMkLst>
        <pc:spChg chg="mod">
          <ac:chgData name="Rajpal, Vishal" userId="afe56a59-d9f5-4d17-82a5-3234a57f641b" providerId="ADAL" clId="{075D31A1-33B3-8044-9E29-4389B6A22D3A}" dt="2024-01-13T02:00:00.661" v="49" actId="20577"/>
          <ac:spMkLst>
            <pc:docMk/>
            <pc:sldMk cId="378854236" sldId="375"/>
            <ac:spMk id="3" creationId="{C3B78668-F699-F049-A053-7436F5F11A29}"/>
          </ac:spMkLst>
        </pc:spChg>
      </pc:sldChg>
      <pc:sldChg chg="modSp mod">
        <pc:chgData name="Rajpal, Vishal" userId="afe56a59-d9f5-4d17-82a5-3234a57f641b" providerId="ADAL" clId="{075D31A1-33B3-8044-9E29-4389B6A22D3A}" dt="2024-01-12T21:07:40.158" v="17" actId="20577"/>
        <pc:sldMkLst>
          <pc:docMk/>
          <pc:sldMk cId="4132730257" sldId="417"/>
        </pc:sldMkLst>
        <pc:spChg chg="mod">
          <ac:chgData name="Rajpal, Vishal" userId="afe56a59-d9f5-4d17-82a5-3234a57f641b" providerId="ADAL" clId="{075D31A1-33B3-8044-9E29-4389B6A22D3A}" dt="2024-01-12T21:07:40.158" v="17" actId="20577"/>
          <ac:spMkLst>
            <pc:docMk/>
            <pc:sldMk cId="4132730257" sldId="417"/>
            <ac:spMk id="3" creationId="{D2C75B17-5013-7241-83E8-DA0E83E17E34}"/>
          </ac:spMkLst>
        </pc:spChg>
      </pc:sldChg>
      <pc:sldChg chg="modNotesTx">
        <pc:chgData name="Rajpal, Vishal" userId="afe56a59-d9f5-4d17-82a5-3234a57f641b" providerId="ADAL" clId="{075D31A1-33B3-8044-9E29-4389B6A22D3A}" dt="2024-01-12T20:53:05.715" v="15" actId="20577"/>
        <pc:sldMkLst>
          <pc:docMk/>
          <pc:sldMk cId="3412426315" sldId="42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1-13T16:29:43.968" idx="1">
    <p:pos x="10" y="10"/>
    <p:text/>
    <p:extLst>
      <p:ext uri="{C676402C-5697-4E1C-873F-D02D1690AC5C}">
        <p15:threadingInfo xmlns:p15="http://schemas.microsoft.com/office/powerpoint/2012/main" timeZoneBias="480"/>
      </p:ext>
    </p:extLst>
  </p:cm>
  <p:cm authorId="1" dt="2023-01-13T16:29:45.849" idx="2">
    <p:pos x="106" y="106"/>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1/12/24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gineering.fb.com/data-infrastructure/scrib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acm.acm.org/magazines/2016/7/204032-why-google-stores-billions-of-lines-of-code-in-a-single-repository/fulltex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Example of technical issues a system must confront when exposed to Internet.</a:t>
            </a:r>
          </a:p>
          <a:p>
            <a:pPr marL="171450" indent="-171450">
              <a:buFont typeface="Arial" panose="020B0604020202020204" pitchFamily="34" charset="0"/>
              <a:buChar char="•"/>
            </a:pPr>
            <a:r>
              <a:rPr lang="en-US" dirty="0"/>
              <a:t>It created a major shift in software architecture and design principles in 1990s.</a:t>
            </a:r>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272523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to its software systems include:</a:t>
            </a:r>
          </a:p>
          <a:p>
            <a:pPr marL="171450" indent="-171450">
              <a:buFont typeface="Arial" panose="020B0604020202020204" pitchFamily="34" charset="0"/>
              <a:buChar char="•"/>
            </a:pPr>
            <a:r>
              <a:rPr lang="en-US" dirty="0"/>
              <a:t>Handle increased volume from item scanning without decreased response time. </a:t>
            </a:r>
          </a:p>
          <a:p>
            <a:pPr marL="171450" indent="-171450">
              <a:buFont typeface="Arial" panose="020B0604020202020204" pitchFamily="34" charset="0"/>
              <a:buChar char="•"/>
            </a:pPr>
            <a:r>
              <a:rPr lang="en-US" dirty="0"/>
              <a:t>Store the data volumes generated from increased sales.</a:t>
            </a:r>
          </a:p>
          <a:p>
            <a:pPr marL="171450" indent="-171450">
              <a:buFont typeface="Arial" panose="020B0604020202020204" pitchFamily="34" charset="0"/>
              <a:buChar char="•"/>
            </a:pPr>
            <a:r>
              <a:rPr lang="en-US" dirty="0"/>
              <a:t>Deliver real time sales data summaries.</a:t>
            </a:r>
          </a:p>
          <a:p>
            <a:pPr marL="171450" indent="-171450">
              <a:buFont typeface="Arial" panose="020B0604020202020204" pitchFamily="34" charset="0"/>
              <a:buChar char="•"/>
            </a:pPr>
            <a:r>
              <a:rPr lang="en-US" dirty="0"/>
              <a:t>Evolve stock ordering prediction subsystem to be able to correctly anticipate sales.</a:t>
            </a:r>
          </a:p>
        </p:txBody>
      </p:sp>
      <p:sp>
        <p:nvSpPr>
          <p:cNvPr id="4" name="Slide Number Placeholder 3"/>
          <p:cNvSpPr>
            <a:spLocks noGrp="1"/>
          </p:cNvSpPr>
          <p:nvPr>
            <p:ph type="sldNum" sz="quarter" idx="5"/>
          </p:nvPr>
        </p:nvSpPr>
        <p:spPr/>
        <p:txBody>
          <a:bodyPr/>
          <a:lstStyle/>
          <a:p>
            <a:fld id="{6C01410C-A9AF-3C4F-ACCD-6A8F1AFCAAB6}" type="slidenum">
              <a:rPr lang="en-US" smtClean="0"/>
              <a:t>15</a:t>
            </a:fld>
            <a:endParaRPr lang="en-US"/>
          </a:p>
        </p:txBody>
      </p:sp>
    </p:spTree>
    <p:extLst>
      <p:ext uri="{BB962C8B-B14F-4D97-AF65-F5344CB8AC3E}">
        <p14:creationId xmlns:p14="http://schemas.microsoft.com/office/powerpoint/2010/main" val="272537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uncommon where systems evolve into a state where enhanced performance and scalability become a matter of urgency.</a:t>
            </a:r>
          </a:p>
          <a:p>
            <a:pPr marL="171450" indent="-171450">
              <a:buFont typeface="Arial" panose="020B0604020202020204" pitchFamily="34" charset="0"/>
              <a:buChar char="•"/>
            </a:pPr>
            <a:r>
              <a:rPr lang="en-US" dirty="0"/>
              <a:t>Attractive features bring more requests to handle and more data to manage.</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17</a:t>
            </a:fld>
            <a:endParaRPr lang="en-US"/>
          </a:p>
        </p:txBody>
      </p:sp>
    </p:spTree>
    <p:extLst>
      <p:ext uri="{BB962C8B-B14F-4D97-AF65-F5344CB8AC3E}">
        <p14:creationId xmlns:p14="http://schemas.microsoft.com/office/powerpoint/2010/main" val="548918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Netflix has a predictable load that it needs to process regionally. More people are watching Netflix at 9PM than at 5AM. This enables it to reduce its processing resources during lower load. Saves the cost of running nodes in Amazon Cloud as well as reducing data center consumption.</a:t>
            </a:r>
          </a:p>
          <a:p>
            <a:r>
              <a:rPr lang="en-US" dirty="0"/>
              <a:t>Compare this to a highway where we don’t retract lanes when there is low traffic. </a:t>
            </a:r>
          </a:p>
        </p:txBody>
      </p:sp>
      <p:sp>
        <p:nvSpPr>
          <p:cNvPr id="4" name="Slide Number Placeholder 3"/>
          <p:cNvSpPr>
            <a:spLocks noGrp="1"/>
          </p:cNvSpPr>
          <p:nvPr>
            <p:ph type="sldNum" sz="quarter" idx="5"/>
          </p:nvPr>
        </p:nvSpPr>
        <p:spPr/>
        <p:txBody>
          <a:bodyPr/>
          <a:lstStyle/>
          <a:p>
            <a:fld id="{6C01410C-A9AF-3C4F-ACCD-6A8F1AFCAAB6}" type="slidenum">
              <a:rPr lang="en-US" smtClean="0"/>
              <a:t>18</a:t>
            </a:fld>
            <a:endParaRPr lang="en-US"/>
          </a:p>
        </p:txBody>
      </p:sp>
    </p:spTree>
    <p:extLst>
      <p:ext uri="{BB962C8B-B14F-4D97-AF65-F5344CB8AC3E}">
        <p14:creationId xmlns:p14="http://schemas.microsoft.com/office/powerpoint/2010/main" val="2550939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diagram illustrates the first strategy we have in software systems i.e. to increase capacity. We basically replicate the software processing resources to provide more capacity to handle requests and thus increase throughput.</a:t>
            </a:r>
          </a:p>
        </p:txBody>
      </p:sp>
      <p:sp>
        <p:nvSpPr>
          <p:cNvPr id="4" name="Slide Number Placeholder 3"/>
          <p:cNvSpPr>
            <a:spLocks noGrp="1"/>
          </p:cNvSpPr>
          <p:nvPr>
            <p:ph type="sldNum" sz="quarter" idx="5"/>
          </p:nvPr>
        </p:nvSpPr>
        <p:spPr/>
        <p:txBody>
          <a:bodyPr/>
          <a:lstStyle/>
          <a:p>
            <a:fld id="{6C01410C-A9AF-3C4F-ACCD-6A8F1AFCAAB6}" type="slidenum">
              <a:rPr lang="en-US" smtClean="0"/>
              <a:t>20</a:t>
            </a:fld>
            <a:endParaRPr lang="en-US"/>
          </a:p>
        </p:txBody>
      </p:sp>
    </p:spTree>
    <p:extLst>
      <p:ext uri="{BB962C8B-B14F-4D97-AF65-F5344CB8AC3E}">
        <p14:creationId xmlns:p14="http://schemas.microsoft.com/office/powerpoint/2010/main" val="3080429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express lanes on a highway which are opened in the direction where there is more traffic coming from, resources can be utilized more efficiently in software systems.</a:t>
            </a:r>
          </a:p>
        </p:txBody>
      </p:sp>
      <p:sp>
        <p:nvSpPr>
          <p:cNvPr id="4" name="Slide Number Placeholder 3"/>
          <p:cNvSpPr>
            <a:spLocks noGrp="1"/>
          </p:cNvSpPr>
          <p:nvPr>
            <p:ph type="sldNum" sz="quarter" idx="5"/>
          </p:nvPr>
        </p:nvSpPr>
        <p:spPr/>
        <p:txBody>
          <a:bodyPr/>
          <a:lstStyle/>
          <a:p>
            <a:fld id="{6C01410C-A9AF-3C4F-ACCD-6A8F1AFCAAB6}" type="slidenum">
              <a:rPr lang="en-US" smtClean="0"/>
              <a:t>21</a:t>
            </a:fld>
            <a:endParaRPr lang="en-US"/>
          </a:p>
        </p:txBody>
      </p:sp>
    </p:spTree>
    <p:extLst>
      <p:ext uri="{BB962C8B-B14F-4D97-AF65-F5344CB8AC3E}">
        <p14:creationId xmlns:p14="http://schemas.microsoft.com/office/powerpoint/2010/main" val="1712660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major question however is how much effort and resources were required to achieve this performance?</a:t>
            </a:r>
          </a:p>
          <a:p>
            <a:pPr marL="171450" indent="-171450">
              <a:buFont typeface="Arial" panose="020B0604020202020204" pitchFamily="34" charset="0"/>
              <a:buChar char="•"/>
            </a:pPr>
            <a:r>
              <a:rPr lang="en-US" dirty="0"/>
              <a:t>Scaling a system isn’t always so easy. The reasons vary</a:t>
            </a:r>
          </a:p>
          <a:p>
            <a:pPr marL="628650" lvl="1" indent="-171450">
              <a:buFont typeface="Arial" panose="020B0604020202020204" pitchFamily="34" charset="0"/>
              <a:buChar char="•"/>
            </a:pPr>
            <a:r>
              <a:rPr lang="en-US" dirty="0"/>
              <a:t>Web server code needs redesigning to reduce processing time per request.</a:t>
            </a:r>
          </a:p>
          <a:p>
            <a:pPr marL="628650" lvl="1" indent="-171450">
              <a:buFont typeface="Arial" panose="020B0604020202020204" pitchFamily="34" charset="0"/>
              <a:buChar char="•"/>
            </a:pPr>
            <a:r>
              <a:rPr lang="en-US" dirty="0"/>
              <a:t>Database needs redesigning to eliminate hot keys.</a:t>
            </a:r>
          </a:p>
          <a:p>
            <a:pPr marL="628650" lvl="1" indent="-171450">
              <a:buFont typeface="Arial" panose="020B0604020202020204" pitchFamily="34" charset="0"/>
              <a:buChar char="•"/>
            </a:pPr>
            <a:r>
              <a:rPr lang="en-US" dirty="0"/>
              <a:t>Web server framework emphasized ease of development over scalability. To use another framework to achieve scalability.</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24</a:t>
            </a:fld>
            <a:endParaRPr lang="en-US"/>
          </a:p>
        </p:txBody>
      </p:sp>
    </p:spTree>
    <p:extLst>
      <p:ext uri="{BB962C8B-B14F-4D97-AF65-F5344CB8AC3E}">
        <p14:creationId xmlns:p14="http://schemas.microsoft.com/office/powerpoint/2010/main" val="3770155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would never expect someone to scale up the capacity of a suburban home to become a 50 floor building. The home does not have the architecture, materials and foundations.</a:t>
            </a:r>
          </a:p>
          <a:p>
            <a:pPr marL="171450" indent="-171450">
              <a:buFont typeface="Arial" panose="020B0604020202020204" pitchFamily="34" charset="0"/>
              <a:buChar char="•"/>
            </a:pPr>
            <a:r>
              <a:rPr lang="en-US" dirty="0"/>
              <a:t>Similarly, we shouldn’t expect software systems that do not employ scalable architectures to be quickly evolved to meet greater capacity needs. </a:t>
            </a:r>
          </a:p>
          <a:p>
            <a:pPr marL="171450" indent="-171450">
              <a:buFont typeface="Arial" panose="020B0604020202020204" pitchFamily="34" charset="0"/>
              <a:buChar char="•"/>
            </a:pPr>
            <a:r>
              <a:rPr lang="en-US" dirty="0"/>
              <a:t>The foundation need to be built in from the beginning.</a:t>
            </a:r>
          </a:p>
        </p:txBody>
      </p:sp>
      <p:sp>
        <p:nvSpPr>
          <p:cNvPr id="4" name="Slide Number Placeholder 3"/>
          <p:cNvSpPr>
            <a:spLocks noGrp="1"/>
          </p:cNvSpPr>
          <p:nvPr>
            <p:ph type="sldNum" sz="quarter" idx="5"/>
          </p:nvPr>
        </p:nvSpPr>
        <p:spPr/>
        <p:txBody>
          <a:bodyPr/>
          <a:lstStyle/>
          <a:p>
            <a:fld id="{6C01410C-A9AF-3C4F-ACCD-6A8F1AFCAAB6}" type="slidenum">
              <a:rPr lang="en-US" smtClean="0"/>
              <a:t>25</a:t>
            </a:fld>
            <a:endParaRPr lang="en-US"/>
          </a:p>
        </p:txBody>
      </p:sp>
    </p:spTree>
    <p:extLst>
      <p:ext uri="{BB962C8B-B14F-4D97-AF65-F5344CB8AC3E}">
        <p14:creationId xmlns:p14="http://schemas.microsoft.com/office/powerpoint/2010/main" val="1953094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Assignment 1 -&gt; A multithreaded client which can send load to a a no-op server .</a:t>
            </a:r>
          </a:p>
          <a:p>
            <a:r>
              <a:rPr lang="en-US" dirty="0"/>
              <a:t>Assignment 2 -&gt;  Introduce business logic in the server and a database. More write dominated system than read oriented which is much harder to scale. Lots of work involved</a:t>
            </a:r>
          </a:p>
          <a:p>
            <a:r>
              <a:rPr lang="en-US" dirty="0"/>
              <a:t>Assignment 3 -&gt;  Server integrated with a lot more services </a:t>
            </a:r>
          </a:p>
        </p:txBody>
      </p:sp>
      <p:sp>
        <p:nvSpPr>
          <p:cNvPr id="4" name="Slide Number Placeholder 3"/>
          <p:cNvSpPr>
            <a:spLocks noGrp="1"/>
          </p:cNvSpPr>
          <p:nvPr>
            <p:ph type="sldNum" sz="quarter" idx="5"/>
          </p:nvPr>
        </p:nvSpPr>
        <p:spPr/>
        <p:txBody>
          <a:bodyPr/>
          <a:lstStyle/>
          <a:p>
            <a:fld id="{6C01410C-A9AF-3C4F-ACCD-6A8F1AFCAAB6}" type="slidenum">
              <a:rPr lang="en-US" smtClean="0"/>
              <a:t>29</a:t>
            </a:fld>
            <a:endParaRPr lang="en-US"/>
          </a:p>
        </p:txBody>
      </p:sp>
    </p:spTree>
    <p:extLst>
      <p:ext uri="{BB962C8B-B14F-4D97-AF65-F5344CB8AC3E}">
        <p14:creationId xmlns:p14="http://schemas.microsoft.com/office/powerpoint/2010/main" val="925906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50767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Scalability in a system can mean different things depending on the system that we are dealing with.</a:t>
            </a:r>
          </a:p>
          <a:p>
            <a:pPr marL="171450" indent="-171450">
              <a:buFont typeface="Arial" panose="020B0604020202020204" pitchFamily="34" charset="0"/>
              <a:buChar char="•"/>
            </a:pPr>
            <a:r>
              <a:rPr lang="en-US" dirty="0"/>
              <a:t>In general terms, scalability of a system reflects its ability to handle tasks as the system grows in size.</a:t>
            </a:r>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3193009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Important Note</a:t>
            </a:r>
          </a:p>
          <a:p>
            <a:r>
              <a:rPr lang="en-US" dirty="0"/>
              <a:t>SLA: Service Level Agreement is an agreement between a provider and the customer related to the quality and standard of service being provided.</a:t>
            </a:r>
            <a:br>
              <a:rPr lang="en-US" dirty="0"/>
            </a:br>
            <a:r>
              <a:rPr lang="en-US" dirty="0"/>
              <a:t>Example: https://</a:t>
            </a:r>
            <a:r>
              <a:rPr lang="en-US" dirty="0" err="1"/>
              <a:t>aws.amazon.com</a:t>
            </a:r>
            <a:r>
              <a:rPr lang="en-US" dirty="0"/>
              <a:t>/</a:t>
            </a:r>
            <a:r>
              <a:rPr lang="en-US" dirty="0" err="1"/>
              <a:t>api</a:t>
            </a:r>
            <a:r>
              <a:rPr lang="en-US" dirty="0"/>
              <a:t>-gateway/</a:t>
            </a:r>
            <a:r>
              <a:rPr lang="en-US" dirty="0" err="1"/>
              <a:t>sla</a:t>
            </a:r>
            <a:r>
              <a:rPr lang="en-US" dirty="0"/>
              <a:t>/?did=</a:t>
            </a:r>
            <a:r>
              <a:rPr lang="en-US" dirty="0" err="1"/>
              <a:t>sla_card&amp;trk</a:t>
            </a:r>
            <a:r>
              <a:rPr lang="en-US" dirty="0"/>
              <a:t>=</a:t>
            </a:r>
            <a:r>
              <a:rPr lang="en-US" dirty="0" err="1"/>
              <a:t>sla_card</a:t>
            </a: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a:t>
            </a:fld>
            <a:endParaRPr lang="en-US"/>
          </a:p>
        </p:txBody>
      </p:sp>
    </p:spTree>
    <p:extLst>
      <p:ext uri="{BB962C8B-B14F-4D97-AF65-F5344CB8AC3E}">
        <p14:creationId xmlns:p14="http://schemas.microsoft.com/office/powerpoint/2010/main" val="3373451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Facebook’s engineering blog describes </a:t>
            </a:r>
            <a:r>
              <a:rPr lang="en-US" sz="1200" dirty="0">
                <a:solidFill>
                  <a:srgbClr val="0563C1"/>
                </a:solidFill>
                <a:effectLst/>
                <a:latin typeface="Garamond" panose="02020404030301010803" pitchFamily="18" charset="0"/>
                <a:ea typeface="Garamond" panose="02020404030301010803" pitchFamily="18" charset="0"/>
                <a:cs typeface="Garamond" panose="02020404030301010803" pitchFamily="18" charset="0"/>
                <a:hlinkClick r:id="rId3"/>
              </a:rPr>
              <a:t>Scribe</a:t>
            </a: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 their solution for collecting, aggregating, and delivering petabytes of log data per hour, with low latency and high throughput. Facebook’s computing infrastructure comprises millions of machines, each of which generates log files that capture important events relating to system and application health. Processing these log files, for example from a Web server, can give development teams insights into their application’s behavior and performance, and support fault finding. Scribe is a custom buffered queuing solution that can transport logs from servers at a rate of several terabytes per second and deliver them to downstream analysis and data warehousing systems. </a:t>
            </a: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7</a:t>
            </a:fld>
            <a:endParaRPr lang="en-US"/>
          </a:p>
        </p:txBody>
      </p:sp>
    </p:spTree>
    <p:extLst>
      <p:ext uri="{BB962C8B-B14F-4D97-AF65-F5344CB8AC3E}">
        <p14:creationId xmlns:p14="http://schemas.microsoft.com/office/powerpoint/2010/main" val="1486147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In 2016 Google published a paper describing the </a:t>
            </a:r>
            <a:r>
              <a:rPr lang="en-US" sz="1200" dirty="0">
                <a:solidFill>
                  <a:srgbClr val="0563C1"/>
                </a:solidFill>
                <a:effectLst/>
                <a:latin typeface="Garamond" panose="02020404030301010803" pitchFamily="18" charset="0"/>
                <a:ea typeface="Garamond" panose="02020404030301010803" pitchFamily="18" charset="0"/>
                <a:cs typeface="Garamond" panose="02020404030301010803" pitchFamily="18" charset="0"/>
                <a:hlinkClick r:id="rId3"/>
              </a:rPr>
              <a:t>characteristics of their code base</a:t>
            </a: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 Amongst the many startling facts reported is: “</a:t>
            </a:r>
            <a:r>
              <a:rPr lang="en-US" sz="1200" i="1"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The repository contains 86TBs of data, including approximately two billion lines of code in nine million unique source files</a:t>
            </a: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 Remember, this was 2016.</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2425352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1980s was dominated by shared mainframes and mini computers.</a:t>
            </a:r>
          </a:p>
          <a:p>
            <a:pPr marL="171450" indent="-171450">
              <a:buFont typeface="Arial" panose="020B0604020202020204" pitchFamily="34" charset="0"/>
              <a:buChar char="•"/>
            </a:pPr>
            <a:r>
              <a:rPr lang="en-US" dirty="0"/>
              <a:t>PCs emerged in early 1980s and were standalone machines (no networks) that you worked on.</a:t>
            </a:r>
          </a:p>
          <a:p>
            <a:pPr marL="171450" indent="-171450">
              <a:buFont typeface="Arial" panose="020B0604020202020204" pitchFamily="34" charset="0"/>
              <a:buChar char="•"/>
            </a:pPr>
            <a:r>
              <a:rPr lang="en-US" dirty="0"/>
              <a:t>By the end of 1980s businesses, universities had access to primitive email and internet resources at slow speeds.</a:t>
            </a:r>
          </a:p>
        </p:txBody>
      </p:sp>
      <p:sp>
        <p:nvSpPr>
          <p:cNvPr id="4" name="Slide Number Placeholder 3"/>
          <p:cNvSpPr>
            <a:spLocks noGrp="1"/>
          </p:cNvSpPr>
          <p:nvPr>
            <p:ph type="sldNum" sz="quarter" idx="5"/>
          </p:nvPr>
        </p:nvSpPr>
        <p:spPr/>
        <p:txBody>
          <a:bodyPr/>
          <a:lstStyle/>
          <a:p>
            <a:fld id="{6C01410C-A9AF-3C4F-ACCD-6A8F1AFCAAB6}" type="slidenum">
              <a:rPr lang="en-US" smtClean="0"/>
              <a:t>9</a:t>
            </a:fld>
            <a:endParaRPr lang="en-US"/>
          </a:p>
        </p:txBody>
      </p:sp>
    </p:spTree>
    <p:extLst>
      <p:ext uri="{BB962C8B-B14F-4D97-AF65-F5344CB8AC3E}">
        <p14:creationId xmlns:p14="http://schemas.microsoft.com/office/powerpoint/2010/main" val="2409083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World Wide Web started with utilizing HTTP and HTML technologies.</a:t>
            </a:r>
          </a:p>
          <a:p>
            <a:pPr marL="171450" indent="-171450">
              <a:buFont typeface="Arial" panose="020B0604020202020204" pitchFamily="34" charset="0"/>
              <a:buChar char="•"/>
            </a:pPr>
            <a:r>
              <a:rPr lang="en-US" dirty="0"/>
              <a:t>In 1995 the number of websites were tiny. </a:t>
            </a:r>
          </a:p>
          <a:p>
            <a:pPr marL="171450" indent="-171450">
              <a:buFont typeface="Arial" panose="020B0604020202020204" pitchFamily="34" charset="0"/>
              <a:buChar char="•"/>
            </a:pPr>
            <a:r>
              <a:rPr lang="en-US" dirty="0"/>
              <a:t>1996-2000 – Tech companies such as Google</a:t>
            </a:r>
            <a:r>
              <a:rPr lang="en-US"/>
              <a:t>, Amazon </a:t>
            </a:r>
            <a:r>
              <a:rPr lang="en-US" dirty="0"/>
              <a:t>were pioneering the design principles for scalable systems.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1954263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Applications need to exploit scaling design principles and leverage highly scalable infrastructure platforms.</a:t>
            </a:r>
          </a:p>
          <a:p>
            <a:pPr marL="171450" indent="-171450">
              <a:buFont typeface="Arial" panose="020B0604020202020204" pitchFamily="34" charset="0"/>
              <a:buChar char="•"/>
            </a:pPr>
            <a:r>
              <a:rPr lang="en-US" dirty="0"/>
              <a:t>Use of tools within these platforms is very important as it can have a major impact in terms of latency, scalability and availability.</a:t>
            </a:r>
          </a:p>
          <a:p>
            <a:pPr marL="171450" indent="-171450">
              <a:buFont typeface="Arial" panose="020B0604020202020204" pitchFamily="34" charset="0"/>
              <a:buChar char="•"/>
            </a:pPr>
            <a:r>
              <a:rPr lang="en-US" dirty="0"/>
              <a:t>Once these tools are chosen and architectural decisions are made, its not easy to change.</a:t>
            </a:r>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124565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1/12/24</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1/12/24</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1/12/24</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1/12/24</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1/12/24</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1/12/24</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1/12/24</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1/12/24</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1/12/24</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1/12/24</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1/12/24</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1/12/24</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1/12/24</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1/12/24</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1/12/24</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1/12/24</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1/12/24</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1/12/24</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1/12/24</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1/12/24</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1/12/24</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1/12/24</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1/12/24</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1/12/24</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courses.lumenlearning.com/santaana-informationsystems/chapter/fundamental-concep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HipHop_for_PHP"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khoury.northeastern.edu/vishalrajpal/cs6650"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hindawi.com/journals/mpe/2013/24124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handsondataviz.org/create-repo.html"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4.jpg"/><Relationship Id="rId7" Type="http://schemas.openxmlformats.org/officeDocument/2006/relationships/hyperlink" Target="https://en.wikipedia.org/wiki/K_1840" TargetMode="External"/><Relationship Id="rId12" Type="http://schemas.openxmlformats.org/officeDocument/2006/relationships/hyperlink" Target="https://creativecommons.org/licenses/by-sa/3.0/"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jpg"/><Relationship Id="rId11" Type="http://schemas.openxmlformats.org/officeDocument/2006/relationships/hyperlink" Target="https://opentextbc.ca/computerstudies/chapter/types-of-computers/" TargetMode="External"/><Relationship Id="rId5" Type="http://schemas.openxmlformats.org/officeDocument/2006/relationships/hyperlink" Target="https://creativecommons.org/licenses/by-nc/3.0/" TargetMode="External"/><Relationship Id="rId10" Type="http://schemas.openxmlformats.org/officeDocument/2006/relationships/image" Target="../media/image7.jpg"/><Relationship Id="rId4" Type="http://schemas.openxmlformats.org/officeDocument/2006/relationships/hyperlink" Target="https://www.flickr.com/photos/brothermagneto/3802039480" TargetMode="External"/><Relationship Id="rId9" Type="http://schemas.openxmlformats.org/officeDocument/2006/relationships/hyperlink" Target="https://en.wikipedia.org/wiki/Minicompu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fontScale="85000" lnSpcReduction="20000"/>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p>
          <a:p>
            <a:pPr algn="ctr" eaLnBrk="1" hangingPunct="1">
              <a:buNone/>
            </a:pPr>
            <a:endParaRPr lang="en-US" b="1" dirty="0">
              <a:latin typeface="Arial Narrow"/>
              <a:cs typeface="Arial Narrow"/>
            </a:endParaRPr>
          </a:p>
          <a:p>
            <a:pPr algn="ctr" eaLnBrk="1" hangingPunct="1">
              <a:buFont typeface="Arial" charset="0"/>
              <a:buNone/>
            </a:pP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7F4E-3EFE-4E85-1427-CF49AC2F4C68}"/>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156C188A-18C9-C07F-07A9-FCEBA0BAB787}"/>
              </a:ext>
            </a:extLst>
          </p:cNvPr>
          <p:cNvSpPr>
            <a:spLocks noGrp="1"/>
          </p:cNvSpPr>
          <p:nvPr>
            <p:ph idx="1"/>
          </p:nvPr>
        </p:nvSpPr>
        <p:spPr>
          <a:xfrm>
            <a:off x="246526" y="1349829"/>
            <a:ext cx="11667565" cy="5188131"/>
          </a:xfrm>
        </p:spPr>
        <p:txBody>
          <a:bodyPr>
            <a:normAutofit lnSpcReduction="10000"/>
          </a:bodyPr>
          <a:lstStyle/>
          <a:p>
            <a:r>
              <a:rPr lang="en-US" dirty="0"/>
              <a:t>History</a:t>
            </a:r>
          </a:p>
          <a:p>
            <a:pPr lvl="1"/>
            <a:r>
              <a:rPr lang="en-US" dirty="0"/>
              <a:t>1990-1995</a:t>
            </a:r>
          </a:p>
          <a:p>
            <a:pPr lvl="2"/>
            <a:r>
              <a:rPr lang="en-US" dirty="0"/>
              <a:t>Wide area networks (WANs) usage becomes more pervasive</a:t>
            </a:r>
          </a:p>
          <a:p>
            <a:pPr lvl="2"/>
            <a:r>
              <a:rPr lang="en-US" dirty="0"/>
              <a:t>Leading to creation of World Wide Web</a:t>
            </a:r>
          </a:p>
          <a:p>
            <a:pPr lvl="1"/>
            <a:r>
              <a:rPr lang="en-US" dirty="0"/>
              <a:t>1996-2000</a:t>
            </a:r>
          </a:p>
          <a:p>
            <a:pPr lvl="2"/>
            <a:r>
              <a:rPr lang="en-US" dirty="0"/>
              <a:t>Number of websites grew from 10K to 10 million globally.</a:t>
            </a:r>
          </a:p>
          <a:p>
            <a:pPr lvl="2"/>
            <a:r>
              <a:rPr lang="en-US" dirty="0"/>
              <a:t>With this, Global networking bandwidth and access also grew.</a:t>
            </a:r>
          </a:p>
          <a:p>
            <a:pPr lvl="2"/>
            <a:r>
              <a:rPr lang="en-US" dirty="0"/>
              <a:t>With businesses trying to exploit the idea of e-business scaling became important.</a:t>
            </a:r>
          </a:p>
          <a:p>
            <a:pPr lvl="1"/>
            <a:r>
              <a:rPr lang="en-US" dirty="0"/>
              <a:t>2000-2006</a:t>
            </a:r>
          </a:p>
          <a:p>
            <a:pPr lvl="2"/>
            <a:r>
              <a:rPr lang="en-US" dirty="0"/>
              <a:t>Number of websites grew from 10 million to 80 million.</a:t>
            </a:r>
          </a:p>
          <a:p>
            <a:pPr lvl="2"/>
            <a:r>
              <a:rPr lang="en-US" dirty="0"/>
              <a:t>2005 – </a:t>
            </a:r>
            <a:r>
              <a:rPr lang="en-US" dirty="0" err="1"/>
              <a:t>Youtube</a:t>
            </a:r>
            <a:r>
              <a:rPr lang="en-US" dirty="0"/>
              <a:t> launch, 2006- Facebook launch</a:t>
            </a:r>
          </a:p>
          <a:p>
            <a:pPr lvl="2"/>
            <a:r>
              <a:rPr lang="en-US" dirty="0"/>
              <a:t>2006 – AWS launch with S3 and EC2.</a:t>
            </a:r>
          </a:p>
          <a:p>
            <a:pPr marL="914400" lvl="2" indent="0">
              <a:buNone/>
            </a:pPr>
            <a:r>
              <a:rPr lang="en-US" dirty="0"/>
              <a:t>	</a:t>
            </a:r>
          </a:p>
        </p:txBody>
      </p:sp>
    </p:spTree>
    <p:extLst>
      <p:ext uri="{BB962C8B-B14F-4D97-AF65-F5344CB8AC3E}">
        <p14:creationId xmlns:p14="http://schemas.microsoft.com/office/powerpoint/2010/main" val="341242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EE0E-BE82-84EE-9AFC-60DA18A6D466}"/>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23CAFFC5-B217-CB76-060E-1C35341C52D4}"/>
              </a:ext>
            </a:extLst>
          </p:cNvPr>
          <p:cNvSpPr>
            <a:spLocks noGrp="1"/>
          </p:cNvSpPr>
          <p:nvPr>
            <p:ph idx="1"/>
          </p:nvPr>
        </p:nvSpPr>
        <p:spPr>
          <a:xfrm>
            <a:off x="246527" y="1349829"/>
            <a:ext cx="5724506" cy="4873625"/>
          </a:xfrm>
        </p:spPr>
        <p:txBody>
          <a:bodyPr/>
          <a:lstStyle/>
          <a:p>
            <a:r>
              <a:rPr lang="en-US" dirty="0"/>
              <a:t>History</a:t>
            </a:r>
          </a:p>
          <a:p>
            <a:pPr lvl="1"/>
            <a:r>
              <a:rPr lang="en-US" dirty="0"/>
              <a:t>2006-2022</a:t>
            </a:r>
          </a:p>
          <a:p>
            <a:pPr lvl="2"/>
            <a:r>
              <a:rPr lang="en-US" dirty="0"/>
              <a:t>2 Billion websites</a:t>
            </a:r>
          </a:p>
          <a:p>
            <a:pPr lvl="2"/>
            <a:r>
              <a:rPr lang="en-US" dirty="0"/>
              <a:t>4 Billion Internet Users</a:t>
            </a:r>
          </a:p>
          <a:p>
            <a:pPr lvl="2"/>
            <a:r>
              <a:rPr lang="en-US" dirty="0"/>
              <a:t>Huge data centers</a:t>
            </a:r>
          </a:p>
          <a:p>
            <a:pPr lvl="3"/>
            <a:r>
              <a:rPr lang="en-US" dirty="0"/>
              <a:t>(Public &amp; Private)</a:t>
            </a:r>
          </a:p>
          <a:p>
            <a:pPr lvl="2"/>
            <a:r>
              <a:rPr lang="en-US" dirty="0"/>
              <a:t>Ability to manage and scale systems through cloud portals. </a:t>
            </a:r>
          </a:p>
          <a:p>
            <a:pPr lvl="2"/>
            <a:endParaRPr lang="en-US" dirty="0"/>
          </a:p>
          <a:p>
            <a:pPr lvl="1"/>
            <a:endParaRPr lang="en-US" dirty="0"/>
          </a:p>
        </p:txBody>
      </p:sp>
      <p:pic>
        <p:nvPicPr>
          <p:cNvPr id="6" name="Picture 5">
            <a:extLst>
              <a:ext uri="{FF2B5EF4-FFF2-40B4-BE49-F238E27FC236}">
                <a16:creationId xmlns:a16="http://schemas.microsoft.com/office/drawing/2014/main" id="{77363641-5537-0A15-B083-5A702E497564}"/>
              </a:ext>
            </a:extLst>
          </p:cNvPr>
          <p:cNvPicPr>
            <a:picLocks noChangeAspect="1"/>
          </p:cNvPicPr>
          <p:nvPr/>
        </p:nvPicPr>
        <p:blipFill rotWithShape="1">
          <a:blip r:embed="rId3"/>
          <a:srcRect t="19683" b="22267"/>
          <a:stretch/>
        </p:blipFill>
        <p:spPr>
          <a:xfrm>
            <a:off x="6312016" y="1741931"/>
            <a:ext cx="5812387" cy="3374137"/>
          </a:xfrm>
          <a:prstGeom prst="rect">
            <a:avLst/>
          </a:prstGeom>
        </p:spPr>
      </p:pic>
    </p:spTree>
    <p:extLst>
      <p:ext uri="{BB962C8B-B14F-4D97-AF65-F5344CB8AC3E}">
        <p14:creationId xmlns:p14="http://schemas.microsoft.com/office/powerpoint/2010/main" val="150571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7409-45D8-9794-718A-B16B8420E604}"/>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7946F715-0B68-DA44-8A70-BF92450673BF}"/>
              </a:ext>
            </a:extLst>
          </p:cNvPr>
          <p:cNvSpPr>
            <a:spLocks noGrp="1"/>
          </p:cNvSpPr>
          <p:nvPr>
            <p:ph idx="1"/>
          </p:nvPr>
        </p:nvSpPr>
        <p:spPr>
          <a:xfrm>
            <a:off x="246527" y="1349829"/>
            <a:ext cx="6693770" cy="4873625"/>
          </a:xfrm>
        </p:spPr>
        <p:txBody>
          <a:bodyPr/>
          <a:lstStyle/>
          <a:p>
            <a:r>
              <a:rPr lang="en-US" dirty="0"/>
              <a:t>Impact of Scale on Business System Design </a:t>
            </a:r>
          </a:p>
          <a:p>
            <a:pPr lvl="1"/>
            <a:r>
              <a:rPr lang="en-US" dirty="0"/>
              <a:t>Example: Bank System</a:t>
            </a:r>
          </a:p>
          <a:p>
            <a:pPr lvl="2"/>
            <a:r>
              <a:rPr lang="en-US" dirty="0"/>
              <a:t>Before Internet, easy to predict load on a system.</a:t>
            </a:r>
          </a:p>
          <a:p>
            <a:pPr lvl="2"/>
            <a:r>
              <a:rPr lang="en-US" dirty="0"/>
              <a:t>Post Internet, Imagine if thee bank has 5 million customers. </a:t>
            </a:r>
          </a:p>
        </p:txBody>
      </p:sp>
      <p:pic>
        <p:nvPicPr>
          <p:cNvPr id="4" name="Content Placeholder 4" descr="Diagram&#10;&#10;Description automatically generated">
            <a:extLst>
              <a:ext uri="{FF2B5EF4-FFF2-40B4-BE49-F238E27FC236}">
                <a16:creationId xmlns:a16="http://schemas.microsoft.com/office/drawing/2014/main" id="{93ABC6A9-E9B2-5FDD-125D-5840C2DEA6A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020750" y="2259493"/>
            <a:ext cx="4725322" cy="3071459"/>
          </a:xfrm>
          <a:prstGeom prst="rect">
            <a:avLst/>
          </a:prstGeom>
        </p:spPr>
      </p:pic>
    </p:spTree>
    <p:extLst>
      <p:ext uri="{BB962C8B-B14F-4D97-AF65-F5344CB8AC3E}">
        <p14:creationId xmlns:p14="http://schemas.microsoft.com/office/powerpoint/2010/main" val="274341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4F68-88A4-E521-B68F-3B9EA3A0F4F0}"/>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FBD0DF25-DD15-104E-6675-3EDF5FDFC985}"/>
              </a:ext>
            </a:extLst>
          </p:cNvPr>
          <p:cNvSpPr>
            <a:spLocks noGrp="1"/>
          </p:cNvSpPr>
          <p:nvPr>
            <p:ph idx="1"/>
          </p:nvPr>
        </p:nvSpPr>
        <p:spPr/>
        <p:txBody>
          <a:bodyPr/>
          <a:lstStyle/>
          <a:p>
            <a:r>
              <a:rPr lang="en-US" dirty="0"/>
              <a:t>Think of any physical system</a:t>
            </a:r>
          </a:p>
          <a:p>
            <a:pPr lvl="1"/>
            <a:r>
              <a:rPr lang="en-US" dirty="0"/>
              <a:t>Transit system</a:t>
            </a:r>
          </a:p>
          <a:p>
            <a:pPr lvl="1"/>
            <a:r>
              <a:rPr lang="en-US" dirty="0"/>
              <a:t>Airport</a:t>
            </a:r>
          </a:p>
          <a:p>
            <a:pPr lvl="1"/>
            <a:r>
              <a:rPr lang="en-US" dirty="0"/>
              <a:t>Elevators</a:t>
            </a:r>
          </a:p>
          <a:p>
            <a:r>
              <a:rPr lang="en-US" dirty="0"/>
              <a:t>How we increase capacity is obvious.</a:t>
            </a:r>
          </a:p>
          <a:p>
            <a:pPr marL="914400" lvl="2" indent="0">
              <a:buNone/>
            </a:pPr>
            <a:endParaRPr lang="en-US" dirty="0"/>
          </a:p>
        </p:txBody>
      </p:sp>
    </p:spTree>
    <p:extLst>
      <p:ext uri="{BB962C8B-B14F-4D97-AF65-F5344CB8AC3E}">
        <p14:creationId xmlns:p14="http://schemas.microsoft.com/office/powerpoint/2010/main" val="56123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0ABB-8054-00CE-0477-52D8E108D691}"/>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ADCFE470-1957-5863-E2BE-910BC3B6C346}"/>
              </a:ext>
            </a:extLst>
          </p:cNvPr>
          <p:cNvSpPr>
            <a:spLocks noGrp="1"/>
          </p:cNvSpPr>
          <p:nvPr>
            <p:ph idx="1"/>
          </p:nvPr>
        </p:nvSpPr>
        <p:spPr/>
        <p:txBody>
          <a:bodyPr/>
          <a:lstStyle/>
          <a:p>
            <a:r>
              <a:rPr lang="en-US" dirty="0"/>
              <a:t>Scaling Software Systems</a:t>
            </a:r>
          </a:p>
          <a:p>
            <a:pPr lvl="1"/>
            <a:r>
              <a:rPr lang="en-US" dirty="0"/>
              <a:t>Not something you can point at, see, touch or feel and get a sense of how it behaves.</a:t>
            </a:r>
          </a:p>
          <a:p>
            <a:pPr lvl="1"/>
            <a:r>
              <a:rPr lang="en-US" dirty="0"/>
              <a:t>At its core software systems are a digital artifact with a stream of binary data.</a:t>
            </a:r>
          </a:p>
          <a:p>
            <a:pPr lvl="1"/>
            <a:r>
              <a:rPr lang="en-US" dirty="0"/>
              <a:t>Scalability for Software Systems is its capability to handle growth in some dimension. </a:t>
            </a:r>
          </a:p>
          <a:p>
            <a:pPr lvl="2"/>
            <a:r>
              <a:rPr lang="en-US" dirty="0"/>
              <a:t>The number of simultaneous requests a system can process</a:t>
            </a:r>
          </a:p>
          <a:p>
            <a:pPr lvl="2"/>
            <a:r>
              <a:rPr lang="en-US" dirty="0"/>
              <a:t>The amount of data a system can effectively process and manage</a:t>
            </a:r>
          </a:p>
          <a:p>
            <a:pPr lvl="2"/>
            <a:r>
              <a:rPr lang="en-US" dirty="0"/>
              <a:t>Maintain a stable, consistent response time as the request load grows</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174856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FB24-ACE6-0107-7CBC-26526FFA66C0}"/>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EE865C7B-183D-F3AA-3055-1B1D364C5350}"/>
              </a:ext>
            </a:extLst>
          </p:cNvPr>
          <p:cNvSpPr>
            <a:spLocks noGrp="1"/>
          </p:cNvSpPr>
          <p:nvPr>
            <p:ph idx="1"/>
          </p:nvPr>
        </p:nvSpPr>
        <p:spPr/>
        <p:txBody>
          <a:bodyPr/>
          <a:lstStyle/>
          <a:p>
            <a:r>
              <a:rPr lang="en-US" dirty="0"/>
              <a:t>Example – Supermarket Scaling</a:t>
            </a:r>
          </a:p>
          <a:p>
            <a:pPr lvl="1"/>
            <a:r>
              <a:rPr lang="en-US" dirty="0"/>
              <a:t>Imagine a supermarket chain is rapidly opening new stores</a:t>
            </a:r>
          </a:p>
          <a:p>
            <a:pPr lvl="1"/>
            <a:r>
              <a:rPr lang="en-US" dirty="0"/>
              <a:t>And Increasing the number of self-checkout kiosks.</a:t>
            </a:r>
          </a:p>
          <a:p>
            <a:pPr lvl="1"/>
            <a:r>
              <a:rPr lang="en-US" dirty="0"/>
              <a:t>What changes would its software systems need?</a:t>
            </a:r>
          </a:p>
          <a:p>
            <a:pPr lvl="1"/>
            <a:r>
              <a:rPr lang="en-US" dirty="0"/>
              <a:t>What is the systems do not scale?</a:t>
            </a:r>
          </a:p>
        </p:txBody>
      </p:sp>
    </p:spTree>
    <p:extLst>
      <p:ext uri="{BB962C8B-B14F-4D97-AF65-F5344CB8AC3E}">
        <p14:creationId xmlns:p14="http://schemas.microsoft.com/office/powerpoint/2010/main" val="1661432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A5B3-B65D-D4BB-B1F0-47E27E5DA6D3}"/>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ED0BC0A8-79C9-46AD-5916-A85B87BC8F38}"/>
              </a:ext>
            </a:extLst>
          </p:cNvPr>
          <p:cNvSpPr>
            <a:spLocks noGrp="1"/>
          </p:cNvSpPr>
          <p:nvPr>
            <p:ph idx="1"/>
          </p:nvPr>
        </p:nvSpPr>
        <p:spPr/>
        <p:txBody>
          <a:bodyPr/>
          <a:lstStyle/>
          <a:p>
            <a:r>
              <a:rPr lang="en-US" dirty="0"/>
              <a:t>Competing Forces</a:t>
            </a:r>
          </a:p>
          <a:p>
            <a:pPr lvl="1"/>
            <a:r>
              <a:rPr lang="en-US" dirty="0"/>
              <a:t>Early in system lifetime</a:t>
            </a:r>
          </a:p>
          <a:p>
            <a:pPr lvl="2"/>
            <a:r>
              <a:rPr lang="en-US" dirty="0"/>
              <a:t>Scalability not a primary requirement</a:t>
            </a:r>
          </a:p>
          <a:p>
            <a:pPr lvl="2"/>
            <a:r>
              <a:rPr lang="en-US" dirty="0"/>
              <a:t>Emphasis on new features.</a:t>
            </a:r>
          </a:p>
          <a:p>
            <a:pPr lvl="1"/>
            <a:r>
              <a:rPr lang="en-US" dirty="0"/>
              <a:t>If system becomes successful</a:t>
            </a:r>
          </a:p>
          <a:p>
            <a:pPr lvl="2"/>
            <a:r>
              <a:rPr lang="en-US" dirty="0"/>
              <a:t>More Users &amp; More data</a:t>
            </a:r>
          </a:p>
          <a:p>
            <a:pPr lvl="1"/>
            <a:r>
              <a:rPr lang="en-US" dirty="0"/>
              <a:t>If a system prioritizes scaling early in a system lifetime, it can introduce additional complexity causing development inertia.</a:t>
            </a:r>
          </a:p>
        </p:txBody>
      </p:sp>
    </p:spTree>
    <p:extLst>
      <p:ext uri="{BB962C8B-B14F-4D97-AF65-F5344CB8AC3E}">
        <p14:creationId xmlns:p14="http://schemas.microsoft.com/office/powerpoint/2010/main" val="1506948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2A15-3B16-DAF6-1247-0F7A12877024}"/>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5185BEFD-4A86-215A-B379-57FEAB38B0C0}"/>
              </a:ext>
            </a:extLst>
          </p:cNvPr>
          <p:cNvSpPr>
            <a:spLocks noGrp="1"/>
          </p:cNvSpPr>
          <p:nvPr>
            <p:ph idx="1"/>
          </p:nvPr>
        </p:nvSpPr>
        <p:spPr/>
        <p:txBody>
          <a:bodyPr/>
          <a:lstStyle/>
          <a:p>
            <a:r>
              <a:rPr lang="en-US" dirty="0"/>
              <a:t>Scalability Failures</a:t>
            </a:r>
          </a:p>
          <a:p>
            <a:pPr lvl="1"/>
            <a:r>
              <a:rPr kumimoji="0" lang="en-US" sz="2800" b="1"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Healthcare.gov</a:t>
            </a:r>
            <a:r>
              <a:rPr kumimoji="0" lang="en-US" sz="2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 </a:t>
            </a:r>
            <a:r>
              <a:rPr kumimoji="0" lang="en-US" sz="2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was officially launched on 1 October 2013 covering residents of 36 states. High website demand (250,000 users [5 times more than expected]) caused the website to go down within 2 hours of launch. </a:t>
            </a:r>
          </a:p>
          <a:p>
            <a:pPr lvl="1"/>
            <a:endParaRPr lang="en-US" dirty="0"/>
          </a:p>
        </p:txBody>
      </p:sp>
      <p:pic>
        <p:nvPicPr>
          <p:cNvPr id="4" name="Picture 3">
            <a:extLst>
              <a:ext uri="{FF2B5EF4-FFF2-40B4-BE49-F238E27FC236}">
                <a16:creationId xmlns:a16="http://schemas.microsoft.com/office/drawing/2014/main" id="{1DD880F2-493F-4F3D-DFAA-53FA13D6EC7F}"/>
              </a:ext>
            </a:extLst>
          </p:cNvPr>
          <p:cNvPicPr>
            <a:picLocks noChangeAspect="1"/>
          </p:cNvPicPr>
          <p:nvPr/>
        </p:nvPicPr>
        <p:blipFill>
          <a:blip r:embed="rId3"/>
          <a:stretch>
            <a:fillRect/>
          </a:stretch>
        </p:blipFill>
        <p:spPr>
          <a:xfrm>
            <a:off x="556260" y="3653118"/>
            <a:ext cx="5163024" cy="2430182"/>
          </a:xfrm>
          <a:prstGeom prst="rect">
            <a:avLst/>
          </a:prstGeom>
        </p:spPr>
      </p:pic>
      <p:pic>
        <p:nvPicPr>
          <p:cNvPr id="5" name="Picture 4">
            <a:extLst>
              <a:ext uri="{FF2B5EF4-FFF2-40B4-BE49-F238E27FC236}">
                <a16:creationId xmlns:a16="http://schemas.microsoft.com/office/drawing/2014/main" id="{7390B8AA-32D8-77BC-FE9D-D9FADED7DD05}"/>
              </a:ext>
            </a:extLst>
          </p:cNvPr>
          <p:cNvPicPr>
            <a:picLocks noChangeAspect="1"/>
          </p:cNvPicPr>
          <p:nvPr/>
        </p:nvPicPr>
        <p:blipFill>
          <a:blip r:embed="rId4"/>
          <a:stretch>
            <a:fillRect/>
          </a:stretch>
        </p:blipFill>
        <p:spPr>
          <a:xfrm>
            <a:off x="6029018" y="3653118"/>
            <a:ext cx="5711792" cy="1721530"/>
          </a:xfrm>
          <a:prstGeom prst="rect">
            <a:avLst/>
          </a:prstGeom>
        </p:spPr>
      </p:pic>
    </p:spTree>
    <p:extLst>
      <p:ext uri="{BB962C8B-B14F-4D97-AF65-F5344CB8AC3E}">
        <p14:creationId xmlns:p14="http://schemas.microsoft.com/office/powerpoint/2010/main" val="3445511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126B-BC78-A814-8F91-692847D96E57}"/>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BEB83FEE-4079-E372-56C8-6BEEE3BEA210}"/>
              </a:ext>
            </a:extLst>
          </p:cNvPr>
          <p:cNvSpPr>
            <a:spLocks noGrp="1"/>
          </p:cNvSpPr>
          <p:nvPr>
            <p:ph idx="1"/>
          </p:nvPr>
        </p:nvSpPr>
        <p:spPr/>
        <p:txBody>
          <a:bodyPr/>
          <a:lstStyle/>
          <a:p>
            <a:r>
              <a:rPr lang="en-US" dirty="0"/>
              <a:t>Key Terms</a:t>
            </a:r>
          </a:p>
          <a:p>
            <a:pPr lvl="1"/>
            <a:r>
              <a:rPr lang="en-US" dirty="0"/>
              <a:t>Scaling Up or Scaling Out – Increasing a Systems’ capacity.</a:t>
            </a:r>
          </a:p>
          <a:p>
            <a:pPr lvl="1"/>
            <a:r>
              <a:rPr lang="en-US" dirty="0"/>
              <a:t>Scaling Down – Reduce System Costs</a:t>
            </a:r>
          </a:p>
          <a:p>
            <a:r>
              <a:rPr lang="en-US" dirty="0"/>
              <a:t>Example - Netflix</a:t>
            </a:r>
          </a:p>
        </p:txBody>
      </p:sp>
      <p:pic>
        <p:nvPicPr>
          <p:cNvPr id="4" name="Picture 3">
            <a:extLst>
              <a:ext uri="{FF2B5EF4-FFF2-40B4-BE49-F238E27FC236}">
                <a16:creationId xmlns:a16="http://schemas.microsoft.com/office/drawing/2014/main" id="{9CD95F34-6D99-E61A-CB17-8B18D0ADD2C6}"/>
              </a:ext>
            </a:extLst>
          </p:cNvPr>
          <p:cNvPicPr>
            <a:picLocks noChangeAspect="1"/>
          </p:cNvPicPr>
          <p:nvPr/>
        </p:nvPicPr>
        <p:blipFill>
          <a:blip r:embed="rId3"/>
          <a:stretch>
            <a:fillRect/>
          </a:stretch>
        </p:blipFill>
        <p:spPr>
          <a:xfrm>
            <a:off x="3689350" y="2837889"/>
            <a:ext cx="7886699" cy="3805332"/>
          </a:xfrm>
          <a:prstGeom prst="rect">
            <a:avLst/>
          </a:prstGeom>
        </p:spPr>
      </p:pic>
    </p:spTree>
    <p:extLst>
      <p:ext uri="{BB962C8B-B14F-4D97-AF65-F5344CB8AC3E}">
        <p14:creationId xmlns:p14="http://schemas.microsoft.com/office/powerpoint/2010/main" val="424514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FD55-361F-5E95-CDF0-F12DA716C8A2}"/>
              </a:ext>
            </a:extLst>
          </p:cNvPr>
          <p:cNvSpPr>
            <a:spLocks noGrp="1"/>
          </p:cNvSpPr>
          <p:nvPr>
            <p:ph type="title"/>
          </p:nvPr>
        </p:nvSpPr>
        <p:spPr/>
        <p:txBody>
          <a:bodyPr/>
          <a:lstStyle/>
          <a:p>
            <a:r>
              <a:rPr lang="en-US" dirty="0"/>
              <a:t>Scalability – Basic Design Principles</a:t>
            </a:r>
          </a:p>
        </p:txBody>
      </p:sp>
      <p:sp>
        <p:nvSpPr>
          <p:cNvPr id="3" name="Content Placeholder 2">
            <a:extLst>
              <a:ext uri="{FF2B5EF4-FFF2-40B4-BE49-F238E27FC236}">
                <a16:creationId xmlns:a16="http://schemas.microsoft.com/office/drawing/2014/main" id="{1069F3D1-B22B-CCAF-E741-FC74C02E7367}"/>
              </a:ext>
            </a:extLst>
          </p:cNvPr>
          <p:cNvSpPr>
            <a:spLocks noGrp="1"/>
          </p:cNvSpPr>
          <p:nvPr>
            <p:ph idx="1"/>
          </p:nvPr>
        </p:nvSpPr>
        <p:spPr/>
        <p:txBody>
          <a:bodyPr/>
          <a:lstStyle/>
          <a:p>
            <a:endParaRPr lang="en-US" dirty="0"/>
          </a:p>
          <a:p>
            <a:endParaRPr lang="en-US" dirty="0"/>
          </a:p>
          <a:p>
            <a:r>
              <a:rPr lang="en-US" dirty="0"/>
              <a:t>Aim is to increase capacity in some application specific dimension.</a:t>
            </a:r>
          </a:p>
          <a:p>
            <a:r>
              <a:rPr lang="en-US" dirty="0"/>
              <a:t>A common dimension is increasing the number of requests that a system can process in a given time period also known as throughput.</a:t>
            </a:r>
          </a:p>
        </p:txBody>
      </p:sp>
    </p:spTree>
    <p:extLst>
      <p:ext uri="{BB962C8B-B14F-4D97-AF65-F5344CB8AC3E}">
        <p14:creationId xmlns:p14="http://schemas.microsoft.com/office/powerpoint/2010/main" val="123842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lstStyle/>
          <a:p>
            <a:r>
              <a:rPr lang="en-US" dirty="0"/>
              <a:t>Week 1 – Introduction to Scalable Systems</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Introductions</a:t>
            </a:r>
          </a:p>
          <a:p>
            <a:pPr lvl="1"/>
            <a:r>
              <a:rPr lang="en-US" dirty="0"/>
              <a:t>Tell us your name</a:t>
            </a:r>
          </a:p>
          <a:p>
            <a:pPr lvl="1"/>
            <a:r>
              <a:rPr lang="en-US" dirty="0"/>
              <a:t>When did you start studying at NEU Seattle?</a:t>
            </a:r>
          </a:p>
          <a:p>
            <a:pPr lvl="1"/>
            <a:r>
              <a:rPr lang="en-US" dirty="0"/>
              <a:t>Where did you pursue your undergraduate studies and what was your major?</a:t>
            </a:r>
          </a:p>
          <a:p>
            <a:pPr lvl="1"/>
            <a:r>
              <a:rPr lang="en-US" dirty="0"/>
              <a:t>Exciting recent project</a:t>
            </a:r>
          </a:p>
        </p:txBody>
      </p:sp>
    </p:spTree>
    <p:extLst>
      <p:ext uri="{BB962C8B-B14F-4D97-AF65-F5344CB8AC3E}">
        <p14:creationId xmlns:p14="http://schemas.microsoft.com/office/powerpoint/2010/main" val="378854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44FC-B9D1-A0C7-FC47-087C4C1D68EC}"/>
              </a:ext>
            </a:extLst>
          </p:cNvPr>
          <p:cNvSpPr>
            <a:spLocks noGrp="1"/>
          </p:cNvSpPr>
          <p:nvPr>
            <p:ph type="title"/>
          </p:nvPr>
        </p:nvSpPr>
        <p:spPr/>
        <p:txBody>
          <a:bodyPr/>
          <a:lstStyle/>
          <a:p>
            <a:r>
              <a:rPr lang="en-US" dirty="0"/>
              <a:t>Scalability – Basic Design Principles</a:t>
            </a:r>
          </a:p>
        </p:txBody>
      </p:sp>
      <p:sp>
        <p:nvSpPr>
          <p:cNvPr id="3" name="Content Placeholder 2">
            <a:extLst>
              <a:ext uri="{FF2B5EF4-FFF2-40B4-BE49-F238E27FC236}">
                <a16:creationId xmlns:a16="http://schemas.microsoft.com/office/drawing/2014/main" id="{60B930BA-433F-EA5C-8A78-4E6CAB3F4E25}"/>
              </a:ext>
            </a:extLst>
          </p:cNvPr>
          <p:cNvSpPr>
            <a:spLocks noGrp="1"/>
          </p:cNvSpPr>
          <p:nvPr>
            <p:ph idx="1"/>
          </p:nvPr>
        </p:nvSpPr>
        <p:spPr/>
        <p:txBody>
          <a:bodyPr/>
          <a:lstStyle/>
          <a:p>
            <a:r>
              <a:rPr lang="en-US" dirty="0"/>
              <a:t>Increasing Capacity - Replication</a:t>
            </a:r>
          </a:p>
        </p:txBody>
      </p:sp>
      <p:pic>
        <p:nvPicPr>
          <p:cNvPr id="4" name="Picture 3" descr="Diagram&#10;&#10;Description automatically generated">
            <a:extLst>
              <a:ext uri="{FF2B5EF4-FFF2-40B4-BE49-F238E27FC236}">
                <a16:creationId xmlns:a16="http://schemas.microsoft.com/office/drawing/2014/main" id="{BFD15A3E-04F8-47D5-5C45-39A64EC849A6}"/>
              </a:ext>
            </a:extLst>
          </p:cNvPr>
          <p:cNvPicPr>
            <a:picLocks noChangeAspect="1"/>
          </p:cNvPicPr>
          <p:nvPr/>
        </p:nvPicPr>
        <p:blipFill>
          <a:blip r:embed="rId3"/>
          <a:stretch>
            <a:fillRect/>
          </a:stretch>
        </p:blipFill>
        <p:spPr>
          <a:xfrm>
            <a:off x="2020858" y="2360928"/>
            <a:ext cx="8413759" cy="3997637"/>
          </a:xfrm>
          <a:prstGeom prst="rect">
            <a:avLst/>
          </a:prstGeom>
        </p:spPr>
      </p:pic>
    </p:spTree>
    <p:extLst>
      <p:ext uri="{BB962C8B-B14F-4D97-AF65-F5344CB8AC3E}">
        <p14:creationId xmlns:p14="http://schemas.microsoft.com/office/powerpoint/2010/main" val="1175683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51F6-FD60-6B3C-807C-5E9692822695}"/>
              </a:ext>
            </a:extLst>
          </p:cNvPr>
          <p:cNvSpPr>
            <a:spLocks noGrp="1"/>
          </p:cNvSpPr>
          <p:nvPr>
            <p:ph type="title"/>
          </p:nvPr>
        </p:nvSpPr>
        <p:spPr/>
        <p:txBody>
          <a:bodyPr/>
          <a:lstStyle/>
          <a:p>
            <a:r>
              <a:rPr lang="en-US" dirty="0"/>
              <a:t>Scalability – Basic Design Principles</a:t>
            </a:r>
          </a:p>
        </p:txBody>
      </p:sp>
      <p:sp>
        <p:nvSpPr>
          <p:cNvPr id="3" name="Content Placeholder 2">
            <a:extLst>
              <a:ext uri="{FF2B5EF4-FFF2-40B4-BE49-F238E27FC236}">
                <a16:creationId xmlns:a16="http://schemas.microsoft.com/office/drawing/2014/main" id="{F24C7C4D-82E7-D07E-A24A-79A643E56DCE}"/>
              </a:ext>
            </a:extLst>
          </p:cNvPr>
          <p:cNvSpPr>
            <a:spLocks noGrp="1"/>
          </p:cNvSpPr>
          <p:nvPr>
            <p:ph idx="1"/>
          </p:nvPr>
        </p:nvSpPr>
        <p:spPr/>
        <p:txBody>
          <a:bodyPr/>
          <a:lstStyle/>
          <a:p>
            <a:r>
              <a:rPr lang="en-US" dirty="0"/>
              <a:t>Use Resources More Efficiently</a:t>
            </a:r>
          </a:p>
          <a:p>
            <a:pPr lvl="1"/>
            <a:r>
              <a:rPr lang="en-US" sz="3200" dirty="0"/>
              <a:t>Optimize processing to create more capacity</a:t>
            </a:r>
          </a:p>
          <a:p>
            <a:pPr lvl="2"/>
            <a:r>
              <a:rPr lang="en-US" sz="3200" dirty="0"/>
              <a:t>Using more efficient algorithms</a:t>
            </a:r>
          </a:p>
          <a:p>
            <a:pPr lvl="2"/>
            <a:r>
              <a:rPr lang="en-US" sz="3200" dirty="0"/>
              <a:t>Adding indexes to databases to speed up queries</a:t>
            </a:r>
          </a:p>
          <a:p>
            <a:pPr lvl="2"/>
            <a:r>
              <a:rPr lang="en-US" sz="3200" dirty="0"/>
              <a:t>Rewriting servers in a faster programming language</a:t>
            </a:r>
          </a:p>
          <a:p>
            <a:pPr lvl="1"/>
            <a:r>
              <a:rPr lang="en-US" sz="3200" dirty="0"/>
              <a:t>Example: Facebook’s creation of </a:t>
            </a:r>
            <a:r>
              <a:rPr lang="en-US" sz="3200" dirty="0">
                <a:hlinkClick r:id="rId3">
                  <a:extLst>
                    <a:ext uri="{A12FA001-AC4F-418D-AE19-62706E023703}">
                      <ahyp:hlinkClr xmlns:ahyp="http://schemas.microsoft.com/office/drawing/2018/hyperlinkcolor" val="tx"/>
                    </a:ext>
                  </a:extLst>
                </a:hlinkClick>
              </a:rPr>
              <a:t>HipHop for PHP</a:t>
            </a:r>
            <a:r>
              <a:rPr lang="en-US" sz="3200" dirty="0"/>
              <a:t> which increased speed of Facebook’s web page generation by up to 6 times by compiling PHP code to C++. </a:t>
            </a:r>
          </a:p>
          <a:p>
            <a:pPr lvl="1"/>
            <a:endParaRPr lang="en-US" dirty="0"/>
          </a:p>
          <a:p>
            <a:pPr lvl="1"/>
            <a:endParaRPr lang="en-US" dirty="0"/>
          </a:p>
        </p:txBody>
      </p:sp>
    </p:spTree>
    <p:extLst>
      <p:ext uri="{BB962C8B-B14F-4D97-AF65-F5344CB8AC3E}">
        <p14:creationId xmlns:p14="http://schemas.microsoft.com/office/powerpoint/2010/main" val="1166800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D8B3-181A-DDAD-F7FB-5CBC8177F0E9}"/>
              </a:ext>
            </a:extLst>
          </p:cNvPr>
          <p:cNvSpPr>
            <a:spLocks noGrp="1"/>
          </p:cNvSpPr>
          <p:nvPr>
            <p:ph type="title"/>
          </p:nvPr>
        </p:nvSpPr>
        <p:spPr/>
        <p:txBody>
          <a:bodyPr/>
          <a:lstStyle/>
          <a:p>
            <a:r>
              <a:rPr lang="en-US" dirty="0"/>
              <a:t>Scalability And Costs</a:t>
            </a:r>
          </a:p>
        </p:txBody>
      </p:sp>
      <p:sp>
        <p:nvSpPr>
          <p:cNvPr id="3" name="Content Placeholder 2">
            <a:extLst>
              <a:ext uri="{FF2B5EF4-FFF2-40B4-BE49-F238E27FC236}">
                <a16:creationId xmlns:a16="http://schemas.microsoft.com/office/drawing/2014/main" id="{67990FA2-D4A3-00D3-06A6-AC33EE80825F}"/>
              </a:ext>
            </a:extLst>
          </p:cNvPr>
          <p:cNvSpPr>
            <a:spLocks noGrp="1"/>
          </p:cNvSpPr>
          <p:nvPr>
            <p:ph idx="1"/>
          </p:nvPr>
        </p:nvSpPr>
        <p:spPr>
          <a:xfrm>
            <a:off x="246527" y="1057134"/>
            <a:ext cx="11667565" cy="4873625"/>
          </a:xfrm>
        </p:spPr>
        <p:txBody>
          <a:bodyPr/>
          <a:lstStyle/>
          <a:p>
            <a:r>
              <a:rPr lang="en-US" dirty="0"/>
              <a:t>Let’s examine relationship between scalability and costs.</a:t>
            </a:r>
          </a:p>
          <a:p>
            <a:r>
              <a:rPr lang="en-US" dirty="0"/>
              <a:t>Example – A Web based system than can service a load of 100 concurrent requests with a mean response time of 1 second.</a:t>
            </a:r>
          </a:p>
          <a:p>
            <a:pPr lvl="1"/>
            <a:r>
              <a:rPr lang="en-US" sz="2400" dirty="0"/>
              <a:t>Requirement to scale up this system to handle 1000 concurrent requests.</a:t>
            </a:r>
          </a:p>
          <a:p>
            <a:pPr lvl="1"/>
            <a:r>
              <a:rPr lang="en-US" sz="2400" dirty="0"/>
              <a:t>Without any changes, a simple load test reveals the below performance</a:t>
            </a:r>
          </a:p>
          <a:p>
            <a:pPr lvl="1"/>
            <a:endParaRPr lang="en-US" dirty="0"/>
          </a:p>
        </p:txBody>
      </p:sp>
      <p:grpSp>
        <p:nvGrpSpPr>
          <p:cNvPr id="4" name="Group 3">
            <a:extLst>
              <a:ext uri="{FF2B5EF4-FFF2-40B4-BE49-F238E27FC236}">
                <a16:creationId xmlns:a16="http://schemas.microsoft.com/office/drawing/2014/main" id="{5FD579CA-5DDA-D44E-8E21-8463361ECD43}"/>
              </a:ext>
            </a:extLst>
          </p:cNvPr>
          <p:cNvGrpSpPr/>
          <p:nvPr/>
        </p:nvGrpSpPr>
        <p:grpSpPr>
          <a:xfrm>
            <a:off x="3217217" y="3493946"/>
            <a:ext cx="3929764" cy="2927866"/>
            <a:chOff x="613717" y="2085552"/>
            <a:chExt cx="3929764" cy="2927866"/>
          </a:xfrm>
        </p:grpSpPr>
        <p:cxnSp>
          <p:nvCxnSpPr>
            <p:cNvPr id="5" name="Straight Arrow Connector 4">
              <a:extLst>
                <a:ext uri="{FF2B5EF4-FFF2-40B4-BE49-F238E27FC236}">
                  <a16:creationId xmlns:a16="http://schemas.microsoft.com/office/drawing/2014/main" id="{122360D0-3EC9-6F0A-EBFF-CC000B99531C}"/>
                </a:ext>
              </a:extLst>
            </p:cNvPr>
            <p:cNvCxnSpPr/>
            <p:nvPr/>
          </p:nvCxnSpPr>
          <p:spPr>
            <a:xfrm>
              <a:off x="2183968" y="4410749"/>
              <a:ext cx="20936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185687C-EDC9-AF0D-3403-684E446A0CBE}"/>
                </a:ext>
              </a:extLst>
            </p:cNvPr>
            <p:cNvCxnSpPr/>
            <p:nvPr/>
          </p:nvCxnSpPr>
          <p:spPr>
            <a:xfrm flipV="1">
              <a:off x="2183968" y="2085552"/>
              <a:ext cx="0" cy="2317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276210-D6B7-8958-9B4A-7D5681AF1ED2}"/>
                </a:ext>
              </a:extLst>
            </p:cNvPr>
            <p:cNvSpPr txBox="1"/>
            <p:nvPr/>
          </p:nvSpPr>
          <p:spPr>
            <a:xfrm>
              <a:off x="2183968" y="4581383"/>
              <a:ext cx="2359513" cy="432035"/>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Number of requests</a:t>
              </a:r>
            </a:p>
          </p:txBody>
        </p:sp>
        <p:sp>
          <p:nvSpPr>
            <p:cNvPr id="8" name="TextBox 7">
              <a:extLst>
                <a:ext uri="{FF2B5EF4-FFF2-40B4-BE49-F238E27FC236}">
                  <a16:creationId xmlns:a16="http://schemas.microsoft.com/office/drawing/2014/main" id="{65BD9D2A-6EC4-53BA-ECAB-3CC5FD5E4E18}"/>
                </a:ext>
              </a:extLst>
            </p:cNvPr>
            <p:cNvSpPr txBox="1"/>
            <p:nvPr/>
          </p:nvSpPr>
          <p:spPr>
            <a:xfrm>
              <a:off x="613717" y="2776123"/>
              <a:ext cx="1415282" cy="75606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Response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Time (secs)</a:t>
              </a:r>
            </a:p>
          </p:txBody>
        </p:sp>
        <p:sp>
          <p:nvSpPr>
            <p:cNvPr id="9" name="TextBox 8">
              <a:extLst>
                <a:ext uri="{FF2B5EF4-FFF2-40B4-BE49-F238E27FC236}">
                  <a16:creationId xmlns:a16="http://schemas.microsoft.com/office/drawing/2014/main" id="{2300954C-21BE-948B-6818-004F0211139A}"/>
                </a:ext>
              </a:extLst>
            </p:cNvPr>
            <p:cNvSpPr txBox="1"/>
            <p:nvPr/>
          </p:nvSpPr>
          <p:spPr>
            <a:xfrm>
              <a:off x="1904952" y="3890811"/>
              <a:ext cx="345380" cy="432035"/>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a:t>
              </a:r>
            </a:p>
          </p:txBody>
        </p:sp>
        <p:sp>
          <p:nvSpPr>
            <p:cNvPr id="10" name="TextBox 9">
              <a:extLst>
                <a:ext uri="{FF2B5EF4-FFF2-40B4-BE49-F238E27FC236}">
                  <a16:creationId xmlns:a16="http://schemas.microsoft.com/office/drawing/2014/main" id="{9CEBA010-8806-14AC-F0B9-C772E246EB7A}"/>
                </a:ext>
              </a:extLst>
            </p:cNvPr>
            <p:cNvSpPr txBox="1"/>
            <p:nvPr/>
          </p:nvSpPr>
          <p:spPr>
            <a:xfrm>
              <a:off x="1770986" y="2258771"/>
              <a:ext cx="479346" cy="432035"/>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10</a:t>
              </a:r>
            </a:p>
          </p:txBody>
        </p:sp>
        <p:sp>
          <p:nvSpPr>
            <p:cNvPr id="11" name="TextBox 10">
              <a:extLst>
                <a:ext uri="{FF2B5EF4-FFF2-40B4-BE49-F238E27FC236}">
                  <a16:creationId xmlns:a16="http://schemas.microsoft.com/office/drawing/2014/main" id="{BFBEB539-E440-43B1-BCC9-D1BC343E2187}"/>
                </a:ext>
              </a:extLst>
            </p:cNvPr>
            <p:cNvSpPr txBox="1"/>
            <p:nvPr/>
          </p:nvSpPr>
          <p:spPr>
            <a:xfrm>
              <a:off x="3798291" y="4366996"/>
              <a:ext cx="697627"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1000</a:t>
              </a:r>
            </a:p>
          </p:txBody>
        </p:sp>
        <p:cxnSp>
          <p:nvCxnSpPr>
            <p:cNvPr id="12" name="Straight Connector 11">
              <a:extLst>
                <a:ext uri="{FF2B5EF4-FFF2-40B4-BE49-F238E27FC236}">
                  <a16:creationId xmlns:a16="http://schemas.microsoft.com/office/drawing/2014/main" id="{01AC016F-47B6-EF48-9C5B-95447BF03F6A}"/>
                </a:ext>
              </a:extLst>
            </p:cNvPr>
            <p:cNvCxnSpPr/>
            <p:nvPr/>
          </p:nvCxnSpPr>
          <p:spPr>
            <a:xfrm flipV="1">
              <a:off x="2219085" y="2270995"/>
              <a:ext cx="1885863" cy="1848057"/>
            </a:xfrm>
            <a:prstGeom prst="line">
              <a:avLst/>
            </a:prstGeom>
            <a:ln w="38100">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00224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8BD2-B5EE-BDFD-D262-C2631FABAE86}"/>
              </a:ext>
            </a:extLst>
          </p:cNvPr>
          <p:cNvSpPr>
            <a:spLocks noGrp="1"/>
          </p:cNvSpPr>
          <p:nvPr>
            <p:ph type="title"/>
          </p:nvPr>
        </p:nvSpPr>
        <p:spPr/>
        <p:txBody>
          <a:bodyPr/>
          <a:lstStyle/>
          <a:p>
            <a:r>
              <a:rPr lang="en-US" dirty="0"/>
              <a:t>Scalability And Costs</a:t>
            </a:r>
          </a:p>
        </p:txBody>
      </p:sp>
      <p:sp>
        <p:nvSpPr>
          <p:cNvPr id="3" name="Content Placeholder 2">
            <a:extLst>
              <a:ext uri="{FF2B5EF4-FFF2-40B4-BE49-F238E27FC236}">
                <a16:creationId xmlns:a16="http://schemas.microsoft.com/office/drawing/2014/main" id="{5C50C9B9-6AD9-2868-80FD-27CC06E8C44E}"/>
              </a:ext>
            </a:extLst>
          </p:cNvPr>
          <p:cNvSpPr>
            <a:spLocks noGrp="1"/>
          </p:cNvSpPr>
          <p:nvPr>
            <p:ph idx="1"/>
          </p:nvPr>
        </p:nvSpPr>
        <p:spPr/>
        <p:txBody>
          <a:bodyPr>
            <a:normAutofit/>
          </a:bodyPr>
          <a:lstStyle/>
          <a:p>
            <a:r>
              <a:rPr lang="en-US" sz="2400" dirty="0"/>
              <a:t>As the request load increases, we see the mean response time steadily grow to 10 seconds.</a:t>
            </a:r>
          </a:p>
          <a:p>
            <a:r>
              <a:rPr lang="en-US" sz="2400" dirty="0"/>
              <a:t>Clearly this does not satisfy the requirement. Hence, the system does not scale with increasing traffic.</a:t>
            </a:r>
          </a:p>
          <a:p>
            <a:r>
              <a:rPr lang="en-US" sz="2400" dirty="0"/>
              <a:t>After some engineering effort to improve performance, below is the graph.</a:t>
            </a:r>
          </a:p>
        </p:txBody>
      </p:sp>
      <p:cxnSp>
        <p:nvCxnSpPr>
          <p:cNvPr id="4" name="Straight Arrow Connector 3">
            <a:extLst>
              <a:ext uri="{FF2B5EF4-FFF2-40B4-BE49-F238E27FC236}">
                <a16:creationId xmlns:a16="http://schemas.microsoft.com/office/drawing/2014/main" id="{395A6C47-D1A0-5B22-0340-512EBAFC0ED9}"/>
              </a:ext>
            </a:extLst>
          </p:cNvPr>
          <p:cNvCxnSpPr/>
          <p:nvPr/>
        </p:nvCxnSpPr>
        <p:spPr>
          <a:xfrm>
            <a:off x="4856191" y="6061360"/>
            <a:ext cx="20156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2518609-50D4-2C29-D645-E48C3CE64D67}"/>
              </a:ext>
            </a:extLst>
          </p:cNvPr>
          <p:cNvCxnSpPr/>
          <p:nvPr/>
        </p:nvCxnSpPr>
        <p:spPr>
          <a:xfrm flipV="1">
            <a:off x="4852763" y="3823821"/>
            <a:ext cx="0" cy="2237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88DF2DF-C233-7025-EEA3-15D0DE200E4A}"/>
              </a:ext>
            </a:extLst>
          </p:cNvPr>
          <p:cNvSpPr txBox="1"/>
          <p:nvPr/>
        </p:nvSpPr>
        <p:spPr>
          <a:xfrm>
            <a:off x="4856191" y="6226103"/>
            <a:ext cx="2271548" cy="417118"/>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Number of requests</a:t>
            </a:r>
          </a:p>
        </p:txBody>
      </p:sp>
      <p:sp>
        <p:nvSpPr>
          <p:cNvPr id="7" name="TextBox 6">
            <a:extLst>
              <a:ext uri="{FF2B5EF4-FFF2-40B4-BE49-F238E27FC236}">
                <a16:creationId xmlns:a16="http://schemas.microsoft.com/office/drawing/2014/main" id="{546C32C3-721A-9C68-A3F6-0CA5035F7A0E}"/>
              </a:ext>
            </a:extLst>
          </p:cNvPr>
          <p:cNvSpPr txBox="1"/>
          <p:nvPr/>
        </p:nvSpPr>
        <p:spPr>
          <a:xfrm>
            <a:off x="3344480" y="4483172"/>
            <a:ext cx="1250295" cy="729957"/>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Response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time</a:t>
            </a:r>
          </a:p>
        </p:txBody>
      </p:sp>
      <p:sp>
        <p:nvSpPr>
          <p:cNvPr id="8" name="TextBox 7">
            <a:extLst>
              <a:ext uri="{FF2B5EF4-FFF2-40B4-BE49-F238E27FC236}">
                <a16:creationId xmlns:a16="http://schemas.microsoft.com/office/drawing/2014/main" id="{1C065285-923E-137E-FD84-4013DEEFFC97}"/>
              </a:ext>
            </a:extLst>
          </p:cNvPr>
          <p:cNvSpPr txBox="1"/>
          <p:nvPr/>
        </p:nvSpPr>
        <p:spPr>
          <a:xfrm>
            <a:off x="4587577" y="5559374"/>
            <a:ext cx="332504" cy="417118"/>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a:t>
            </a:r>
          </a:p>
        </p:txBody>
      </p:sp>
      <p:sp>
        <p:nvSpPr>
          <p:cNvPr id="9" name="TextBox 8">
            <a:extLst>
              <a:ext uri="{FF2B5EF4-FFF2-40B4-BE49-F238E27FC236}">
                <a16:creationId xmlns:a16="http://schemas.microsoft.com/office/drawing/2014/main" id="{D513DED6-8A95-679F-6E08-1964A111BE9F}"/>
              </a:ext>
            </a:extLst>
          </p:cNvPr>
          <p:cNvSpPr txBox="1"/>
          <p:nvPr/>
        </p:nvSpPr>
        <p:spPr>
          <a:xfrm>
            <a:off x="4458605" y="3983683"/>
            <a:ext cx="461475" cy="417118"/>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10</a:t>
            </a:r>
          </a:p>
        </p:txBody>
      </p:sp>
      <p:sp>
        <p:nvSpPr>
          <p:cNvPr id="10" name="TextBox 9">
            <a:extLst>
              <a:ext uri="{FF2B5EF4-FFF2-40B4-BE49-F238E27FC236}">
                <a16:creationId xmlns:a16="http://schemas.microsoft.com/office/drawing/2014/main" id="{031AAD4F-E332-C25D-F0F2-9D81402A3EC2}"/>
              </a:ext>
            </a:extLst>
          </p:cNvPr>
          <p:cNvSpPr txBox="1"/>
          <p:nvPr/>
        </p:nvSpPr>
        <p:spPr>
          <a:xfrm>
            <a:off x="6410330" y="6019118"/>
            <a:ext cx="697627"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1000</a:t>
            </a:r>
          </a:p>
        </p:txBody>
      </p:sp>
      <p:cxnSp>
        <p:nvCxnSpPr>
          <p:cNvPr id="11" name="Straight Connector 10">
            <a:extLst>
              <a:ext uri="{FF2B5EF4-FFF2-40B4-BE49-F238E27FC236}">
                <a16:creationId xmlns:a16="http://schemas.microsoft.com/office/drawing/2014/main" id="{8E355C84-3D80-4C3F-1720-D9A62B01A510}"/>
              </a:ext>
            </a:extLst>
          </p:cNvPr>
          <p:cNvCxnSpPr/>
          <p:nvPr/>
        </p:nvCxnSpPr>
        <p:spPr>
          <a:xfrm flipV="1">
            <a:off x="4856191" y="5812133"/>
            <a:ext cx="1931630" cy="63555"/>
          </a:xfrm>
          <a:prstGeom prst="line">
            <a:avLst/>
          </a:prstGeom>
          <a:ln w="38100">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468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0E88-C721-7207-7C76-84B9F87ABE5B}"/>
              </a:ext>
            </a:extLst>
          </p:cNvPr>
          <p:cNvSpPr>
            <a:spLocks noGrp="1"/>
          </p:cNvSpPr>
          <p:nvPr>
            <p:ph type="title"/>
          </p:nvPr>
        </p:nvSpPr>
        <p:spPr/>
        <p:txBody>
          <a:bodyPr/>
          <a:lstStyle/>
          <a:p>
            <a:r>
              <a:rPr lang="en-US" dirty="0"/>
              <a:t>Scalability And Costs</a:t>
            </a:r>
          </a:p>
        </p:txBody>
      </p:sp>
      <p:sp>
        <p:nvSpPr>
          <p:cNvPr id="3" name="Content Placeholder 2">
            <a:extLst>
              <a:ext uri="{FF2B5EF4-FFF2-40B4-BE49-F238E27FC236}">
                <a16:creationId xmlns:a16="http://schemas.microsoft.com/office/drawing/2014/main" id="{9F757524-FCF2-392F-B7A4-38B35518221C}"/>
              </a:ext>
            </a:extLst>
          </p:cNvPr>
          <p:cNvSpPr>
            <a:spLocks noGrp="1"/>
          </p:cNvSpPr>
          <p:nvPr>
            <p:ph idx="1"/>
          </p:nvPr>
        </p:nvSpPr>
        <p:spPr/>
        <p:txBody>
          <a:bodyPr/>
          <a:lstStyle/>
          <a:p>
            <a:r>
              <a:rPr lang="en-US" dirty="0"/>
              <a:t>What did the modification cost?</a:t>
            </a:r>
          </a:p>
          <a:p>
            <a:r>
              <a:rPr lang="en-US" dirty="0"/>
              <a:t>Maybe simple and low cost:</a:t>
            </a:r>
          </a:p>
          <a:p>
            <a:pPr lvl="1"/>
            <a:r>
              <a:rPr lang="en-US" dirty="0"/>
              <a:t>More powerful web server.</a:t>
            </a:r>
          </a:p>
          <a:p>
            <a:pPr lvl="1"/>
            <a:r>
              <a:rPr lang="en-US" dirty="0"/>
              <a:t>Multiple server replicas.</a:t>
            </a:r>
          </a:p>
          <a:p>
            <a:r>
              <a:rPr lang="en-US" dirty="0"/>
              <a:t>But what if it needed to be a</a:t>
            </a:r>
          </a:p>
          <a:p>
            <a:pPr lvl="1"/>
            <a:r>
              <a:rPr lang="en-US" dirty="0"/>
              <a:t>Redesign of server code.</a:t>
            </a:r>
          </a:p>
          <a:p>
            <a:pPr lvl="1"/>
            <a:r>
              <a:rPr lang="en-US" dirty="0"/>
              <a:t>Database schema and code changes</a:t>
            </a:r>
          </a:p>
          <a:p>
            <a:pPr lvl="1"/>
            <a:r>
              <a:rPr lang="en-US" dirty="0"/>
              <a:t>Rewrite server code using fast framework or language.</a:t>
            </a:r>
          </a:p>
        </p:txBody>
      </p:sp>
    </p:spTree>
    <p:extLst>
      <p:ext uri="{BB962C8B-B14F-4D97-AF65-F5344CB8AC3E}">
        <p14:creationId xmlns:p14="http://schemas.microsoft.com/office/powerpoint/2010/main" val="3812013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C83-8D83-8627-8B15-B52477C40BC0}"/>
              </a:ext>
            </a:extLst>
          </p:cNvPr>
          <p:cNvSpPr>
            <a:spLocks noGrp="1"/>
          </p:cNvSpPr>
          <p:nvPr>
            <p:ph type="title"/>
          </p:nvPr>
        </p:nvSpPr>
        <p:spPr/>
        <p:txBody>
          <a:bodyPr/>
          <a:lstStyle/>
          <a:p>
            <a:r>
              <a:rPr lang="en-US" dirty="0"/>
              <a:t>Scalability And Costs</a:t>
            </a:r>
          </a:p>
        </p:txBody>
      </p:sp>
      <p:sp>
        <p:nvSpPr>
          <p:cNvPr id="3" name="Content Placeholder 2">
            <a:extLst>
              <a:ext uri="{FF2B5EF4-FFF2-40B4-BE49-F238E27FC236}">
                <a16:creationId xmlns:a16="http://schemas.microsoft.com/office/drawing/2014/main" id="{814C9766-6EF4-E81A-7B32-30CDB38C4909}"/>
              </a:ext>
            </a:extLst>
          </p:cNvPr>
          <p:cNvSpPr>
            <a:spLocks noGrp="1"/>
          </p:cNvSpPr>
          <p:nvPr>
            <p:ph idx="1"/>
          </p:nvPr>
        </p:nvSpPr>
        <p:spPr/>
        <p:txBody>
          <a:bodyPr>
            <a:normAutofit lnSpcReduction="10000"/>
          </a:bodyPr>
          <a:lstStyle/>
          <a:p>
            <a:r>
              <a:rPr lang="en-US" dirty="0"/>
              <a:t>Optimize server code = 100 hours dev</a:t>
            </a:r>
          </a:p>
          <a:p>
            <a:r>
              <a:rPr lang="en-US" dirty="0"/>
              <a:t>Database schema and code changes = 500 hours dev</a:t>
            </a:r>
          </a:p>
          <a:p>
            <a:r>
              <a:rPr lang="en-US" dirty="0"/>
              <a:t>Rewrite server code using fast framework or language = 10K hours dev</a:t>
            </a:r>
          </a:p>
          <a:p>
            <a:r>
              <a:rPr lang="en-US" dirty="0"/>
              <a:t>A software system not designed to scale will cost more to transform</a:t>
            </a:r>
          </a:p>
          <a:p>
            <a:pPr lvl="1"/>
            <a:r>
              <a:rPr lang="en-US" dirty="0"/>
              <a:t>But it’s probably doable</a:t>
            </a:r>
          </a:p>
          <a:p>
            <a:pPr lvl="1"/>
            <a:r>
              <a:rPr lang="en-US" dirty="0"/>
              <a:t>Economical?</a:t>
            </a:r>
          </a:p>
          <a:p>
            <a:r>
              <a:rPr lang="en-US" dirty="0"/>
              <a:t>Scalability = f( (effort * cost) +  (deployment * cost)</a:t>
            </a:r>
          </a:p>
          <a:p>
            <a:r>
              <a:rPr lang="en-US" dirty="0"/>
              <a:t>At scale, costs are significant</a:t>
            </a:r>
          </a:p>
          <a:p>
            <a:pPr lvl="1"/>
            <a:r>
              <a:rPr lang="en-US" dirty="0"/>
              <a:t>10% reduction of $10m per month will make your organization happy</a:t>
            </a:r>
          </a:p>
          <a:p>
            <a:endParaRPr lang="en-US" dirty="0"/>
          </a:p>
          <a:p>
            <a:pPr lvl="1"/>
            <a:endParaRPr lang="en-US" dirty="0"/>
          </a:p>
        </p:txBody>
      </p:sp>
    </p:spTree>
    <p:extLst>
      <p:ext uri="{BB962C8B-B14F-4D97-AF65-F5344CB8AC3E}">
        <p14:creationId xmlns:p14="http://schemas.microsoft.com/office/powerpoint/2010/main" val="922539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A0D-637F-E7F2-4B9B-8E59079C0341}"/>
              </a:ext>
            </a:extLst>
          </p:cNvPr>
          <p:cNvSpPr>
            <a:spLocks noGrp="1"/>
          </p:cNvSpPr>
          <p:nvPr>
            <p:ph type="title"/>
          </p:nvPr>
        </p:nvSpPr>
        <p:spPr/>
        <p:txBody>
          <a:bodyPr/>
          <a:lstStyle/>
          <a:p>
            <a:r>
              <a:rPr lang="en-US" dirty="0"/>
              <a:t>Scalability And Costs</a:t>
            </a:r>
          </a:p>
        </p:txBody>
      </p:sp>
      <p:sp>
        <p:nvSpPr>
          <p:cNvPr id="3" name="Content Placeholder 2">
            <a:extLst>
              <a:ext uri="{FF2B5EF4-FFF2-40B4-BE49-F238E27FC236}">
                <a16:creationId xmlns:a16="http://schemas.microsoft.com/office/drawing/2014/main" id="{1ACB81E3-C0A4-E0F3-575E-6FCE58919397}"/>
              </a:ext>
            </a:extLst>
          </p:cNvPr>
          <p:cNvSpPr>
            <a:spLocks noGrp="1"/>
          </p:cNvSpPr>
          <p:nvPr>
            <p:ph idx="1"/>
          </p:nvPr>
        </p:nvSpPr>
        <p:spPr/>
        <p:txBody>
          <a:bodyPr/>
          <a:lstStyle/>
          <a:p>
            <a:r>
              <a:rPr lang="en-US" dirty="0"/>
              <a:t>Goal</a:t>
            </a:r>
          </a:p>
          <a:p>
            <a:pPr lvl="1"/>
            <a:r>
              <a:rPr lang="en-US" dirty="0"/>
              <a:t>Achieve the required capacity at lowest cost when scaling a system.</a:t>
            </a:r>
          </a:p>
          <a:p>
            <a:pPr lvl="1"/>
            <a:r>
              <a:rPr lang="en-US" dirty="0"/>
              <a:t>Software systems that can be scaled exponentially while costs grow linearly are known as hyperscale systems.</a:t>
            </a:r>
          </a:p>
        </p:txBody>
      </p:sp>
    </p:spTree>
    <p:extLst>
      <p:ext uri="{BB962C8B-B14F-4D97-AF65-F5344CB8AC3E}">
        <p14:creationId xmlns:p14="http://schemas.microsoft.com/office/powerpoint/2010/main" val="3623284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DB46-D9B6-4A45-A93A-EFA9AA1F3CC2}"/>
              </a:ext>
            </a:extLst>
          </p:cNvPr>
          <p:cNvSpPr>
            <a:spLocks noGrp="1"/>
          </p:cNvSpPr>
          <p:nvPr>
            <p:ph type="title"/>
          </p:nvPr>
        </p:nvSpPr>
        <p:spPr/>
        <p:txBody>
          <a:bodyPr/>
          <a:lstStyle/>
          <a:p>
            <a:r>
              <a:rPr lang="en-US" dirty="0"/>
              <a:t>Course Outline</a:t>
            </a:r>
          </a:p>
        </p:txBody>
      </p:sp>
      <p:sp>
        <p:nvSpPr>
          <p:cNvPr id="3" name="Content Placeholder 2">
            <a:extLst>
              <a:ext uri="{FF2B5EF4-FFF2-40B4-BE49-F238E27FC236}">
                <a16:creationId xmlns:a16="http://schemas.microsoft.com/office/drawing/2014/main" id="{D2C75B17-5013-7241-83E8-DA0E83E17E34}"/>
              </a:ext>
            </a:extLst>
          </p:cNvPr>
          <p:cNvSpPr>
            <a:spLocks noGrp="1"/>
          </p:cNvSpPr>
          <p:nvPr>
            <p:ph idx="1"/>
          </p:nvPr>
        </p:nvSpPr>
        <p:spPr/>
        <p:txBody>
          <a:bodyPr/>
          <a:lstStyle/>
          <a:p>
            <a:r>
              <a:rPr lang="en-US" sz="2400" dirty="0"/>
              <a:t>Web site: </a:t>
            </a:r>
            <a:r>
              <a:rPr lang="en-US" sz="2400" dirty="0">
                <a:hlinkClick r:id="rId2"/>
              </a:rPr>
              <a:t>https://github.khoury.northeastern.edu/vishalrajpal/cs6650</a:t>
            </a:r>
            <a:endParaRPr lang="en-US" sz="2400" dirty="0"/>
          </a:p>
          <a:p>
            <a:r>
              <a:rPr lang="en-US" sz="2400" dirty="0"/>
              <a:t>In this course you’ll learn both theory and practical knowledge</a:t>
            </a:r>
          </a:p>
          <a:p>
            <a:pPr lvl="1"/>
            <a:r>
              <a:rPr lang="en-US" sz="2400" dirty="0"/>
              <a:t>To be able to engineer robust, scalable, efficient internet scale systems</a:t>
            </a:r>
          </a:p>
          <a:p>
            <a:r>
              <a:rPr lang="en-US" sz="2400" dirty="0"/>
              <a:t>The theory will be learned by:</a:t>
            </a:r>
          </a:p>
          <a:p>
            <a:pPr lvl="1"/>
            <a:r>
              <a:rPr lang="en-US" sz="2400" dirty="0"/>
              <a:t>Reading relevant materials/seminar</a:t>
            </a:r>
          </a:p>
          <a:p>
            <a:pPr lvl="1"/>
            <a:r>
              <a:rPr lang="en-US" sz="2400" dirty="0"/>
              <a:t>Lectures</a:t>
            </a:r>
          </a:p>
          <a:p>
            <a:pPr lvl="1"/>
            <a:r>
              <a:rPr lang="en-US" sz="2400" dirty="0"/>
              <a:t>Quizzes</a:t>
            </a:r>
          </a:p>
          <a:p>
            <a:r>
              <a:rPr lang="en-US" sz="2400" dirty="0"/>
              <a:t>The practical knowledge will be gained by:</a:t>
            </a:r>
          </a:p>
          <a:p>
            <a:pPr lvl="1"/>
            <a:r>
              <a:rPr lang="en-US" sz="2400" dirty="0"/>
              <a:t>In class exercises</a:t>
            </a:r>
          </a:p>
          <a:p>
            <a:pPr lvl="1"/>
            <a:r>
              <a:rPr lang="en-US" sz="2400" dirty="0"/>
              <a:t>Projects</a:t>
            </a:r>
          </a:p>
        </p:txBody>
      </p:sp>
    </p:spTree>
    <p:extLst>
      <p:ext uri="{BB962C8B-B14F-4D97-AF65-F5344CB8AC3E}">
        <p14:creationId xmlns:p14="http://schemas.microsoft.com/office/powerpoint/2010/main" val="4132730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C453-B17A-7043-9AA1-0E20B50B567C}"/>
              </a:ext>
            </a:extLst>
          </p:cNvPr>
          <p:cNvSpPr>
            <a:spLocks noGrp="1"/>
          </p:cNvSpPr>
          <p:nvPr>
            <p:ph type="title"/>
          </p:nvPr>
        </p:nvSpPr>
        <p:spPr/>
        <p:txBody>
          <a:bodyPr/>
          <a:lstStyle/>
          <a:p>
            <a:r>
              <a:rPr lang="en-US" dirty="0"/>
              <a:t>Grading &amp; Course Material</a:t>
            </a:r>
          </a:p>
        </p:txBody>
      </p:sp>
      <p:sp>
        <p:nvSpPr>
          <p:cNvPr id="3" name="Content Placeholder 2">
            <a:extLst>
              <a:ext uri="{FF2B5EF4-FFF2-40B4-BE49-F238E27FC236}">
                <a16:creationId xmlns:a16="http://schemas.microsoft.com/office/drawing/2014/main" id="{0E8E12F1-D784-484F-B985-D993B5BB7D5E}"/>
              </a:ext>
            </a:extLst>
          </p:cNvPr>
          <p:cNvSpPr>
            <a:spLocks noGrp="1"/>
          </p:cNvSpPr>
          <p:nvPr>
            <p:ph idx="1"/>
          </p:nvPr>
        </p:nvSpPr>
        <p:spPr/>
        <p:txBody>
          <a:bodyPr>
            <a:normAutofit/>
          </a:bodyPr>
          <a:lstStyle/>
          <a:p>
            <a:r>
              <a:rPr lang="en-US" sz="2400" dirty="0"/>
              <a:t>There will be three components to the grades</a:t>
            </a:r>
          </a:p>
          <a:p>
            <a:pPr lvl="1"/>
            <a:r>
              <a:rPr lang="en-US" sz="2400" dirty="0"/>
              <a:t>4 programming assessments (70%)</a:t>
            </a:r>
          </a:p>
          <a:p>
            <a:pPr lvl="1"/>
            <a:r>
              <a:rPr lang="en-US" sz="2400" dirty="0"/>
              <a:t>4 in class Quizzes  (30%)</a:t>
            </a:r>
          </a:p>
          <a:p>
            <a:r>
              <a:rPr lang="en-US" sz="2400" dirty="0"/>
              <a:t>All course material will be available through Canvas</a:t>
            </a:r>
          </a:p>
          <a:p>
            <a:r>
              <a:rPr lang="en-US" sz="2400" dirty="0"/>
              <a:t>Piazza for discussions</a:t>
            </a:r>
          </a:p>
          <a:p>
            <a:r>
              <a:rPr lang="en-US" sz="2400" dirty="0"/>
              <a:t>We won’t be taking attendance, but you are expected to attend and actively participate in class</a:t>
            </a:r>
          </a:p>
        </p:txBody>
      </p:sp>
    </p:spTree>
    <p:extLst>
      <p:ext uri="{BB962C8B-B14F-4D97-AF65-F5344CB8AC3E}">
        <p14:creationId xmlns:p14="http://schemas.microsoft.com/office/powerpoint/2010/main" val="3973057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9981-AA6D-A54A-977E-2ED2EA72A309}"/>
              </a:ext>
            </a:extLst>
          </p:cNvPr>
          <p:cNvSpPr>
            <a:spLocks noGrp="1"/>
          </p:cNvSpPr>
          <p:nvPr>
            <p:ph type="title"/>
          </p:nvPr>
        </p:nvSpPr>
        <p:spPr/>
        <p:txBody>
          <a:bodyPr/>
          <a:lstStyle/>
          <a:p>
            <a:r>
              <a:rPr lang="en-US" dirty="0"/>
              <a:t>Assignments Overview</a:t>
            </a:r>
          </a:p>
        </p:txBody>
      </p:sp>
      <p:sp>
        <p:nvSpPr>
          <p:cNvPr id="3" name="Content Placeholder 2">
            <a:extLst>
              <a:ext uri="{FF2B5EF4-FFF2-40B4-BE49-F238E27FC236}">
                <a16:creationId xmlns:a16="http://schemas.microsoft.com/office/drawing/2014/main" id="{089E4B39-36D4-8343-8A11-93445236D685}"/>
              </a:ext>
            </a:extLst>
          </p:cNvPr>
          <p:cNvSpPr>
            <a:spLocks noGrp="1"/>
          </p:cNvSpPr>
          <p:nvPr>
            <p:ph idx="1"/>
          </p:nvPr>
        </p:nvSpPr>
        <p:spPr/>
        <p:txBody>
          <a:bodyPr/>
          <a:lstStyle/>
          <a:p>
            <a:r>
              <a:rPr lang="en-US" dirty="0"/>
              <a:t>Assignment 1 – (Client -&gt; Server) Multithreading, Measurement and Presentation (Using AWS)</a:t>
            </a:r>
          </a:p>
          <a:p>
            <a:r>
              <a:rPr lang="en-US" dirty="0"/>
              <a:t>Assignment 2 – (Client -&gt; Server) Server thread models, State management, Messaging</a:t>
            </a:r>
          </a:p>
          <a:p>
            <a:r>
              <a:rPr lang="en-US" dirty="0"/>
              <a:t>Assignment 3 – Availability, Scalability, Caching and Monitoring</a:t>
            </a:r>
          </a:p>
          <a:p>
            <a:r>
              <a:rPr lang="en-US" dirty="0"/>
              <a:t>Assignment 4 – Group Project </a:t>
            </a:r>
          </a:p>
          <a:p>
            <a:endParaRPr lang="en-US" dirty="0"/>
          </a:p>
          <a:p>
            <a:endParaRPr lang="en-US" dirty="0"/>
          </a:p>
        </p:txBody>
      </p:sp>
    </p:spTree>
    <p:extLst>
      <p:ext uri="{BB962C8B-B14F-4D97-AF65-F5344CB8AC3E}">
        <p14:creationId xmlns:p14="http://schemas.microsoft.com/office/powerpoint/2010/main" val="359261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lstStyle/>
          <a:p>
            <a:r>
              <a:rPr lang="en-US" dirty="0"/>
              <a:t>Week 1 – Introduction to Scalable Systems</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sz="2400" dirty="0"/>
              <a:t>What is Scalability?</a:t>
            </a:r>
          </a:p>
          <a:p>
            <a:pPr lvl="1"/>
            <a:r>
              <a:rPr lang="en-US" sz="2400" dirty="0"/>
              <a:t>Scalability – Basic Design Principles</a:t>
            </a:r>
          </a:p>
          <a:p>
            <a:pPr lvl="1"/>
            <a:r>
              <a:rPr lang="en-US" sz="2400" dirty="0"/>
              <a:t>Scalability And Costs</a:t>
            </a:r>
          </a:p>
          <a:p>
            <a:pPr lvl="1"/>
            <a:r>
              <a:rPr lang="en-US" sz="2400" dirty="0"/>
              <a:t>Course Outline</a:t>
            </a:r>
          </a:p>
        </p:txBody>
      </p:sp>
    </p:spTree>
    <p:extLst>
      <p:ext uri="{BB962C8B-B14F-4D97-AF65-F5344CB8AC3E}">
        <p14:creationId xmlns:p14="http://schemas.microsoft.com/office/powerpoint/2010/main" val="1130844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2985-B9FC-FF4A-A723-75A7EA7F73F6}"/>
              </a:ext>
            </a:extLst>
          </p:cNvPr>
          <p:cNvSpPr>
            <a:spLocks noGrp="1"/>
          </p:cNvSpPr>
          <p:nvPr>
            <p:ph type="title"/>
          </p:nvPr>
        </p:nvSpPr>
        <p:spPr/>
        <p:txBody>
          <a:bodyPr/>
          <a:lstStyle/>
          <a:p>
            <a:r>
              <a:rPr lang="en-US" dirty="0"/>
              <a:t>How to succeed in course?</a:t>
            </a:r>
          </a:p>
        </p:txBody>
      </p:sp>
      <p:sp>
        <p:nvSpPr>
          <p:cNvPr id="3" name="Content Placeholder 2">
            <a:extLst>
              <a:ext uri="{FF2B5EF4-FFF2-40B4-BE49-F238E27FC236}">
                <a16:creationId xmlns:a16="http://schemas.microsoft.com/office/drawing/2014/main" id="{990E5F69-0F8A-F14D-847F-DC7F277E5912}"/>
              </a:ext>
            </a:extLst>
          </p:cNvPr>
          <p:cNvSpPr>
            <a:spLocks noGrp="1"/>
          </p:cNvSpPr>
          <p:nvPr>
            <p:ph idx="1"/>
          </p:nvPr>
        </p:nvSpPr>
        <p:spPr/>
        <p:txBody>
          <a:bodyPr/>
          <a:lstStyle/>
          <a:p>
            <a:r>
              <a:rPr lang="en-US" sz="2400" dirty="0"/>
              <a:t>Do the reading</a:t>
            </a:r>
          </a:p>
          <a:p>
            <a:r>
              <a:rPr lang="en-US" sz="2400" dirty="0"/>
              <a:t>Study for the quizzes</a:t>
            </a:r>
          </a:p>
          <a:p>
            <a:r>
              <a:rPr lang="en-US" sz="2400" dirty="0"/>
              <a:t>Start the assignments early</a:t>
            </a:r>
          </a:p>
          <a:p>
            <a:r>
              <a:rPr lang="en-US" sz="2400" dirty="0"/>
              <a:t>Work consistently</a:t>
            </a:r>
          </a:p>
          <a:p>
            <a:r>
              <a:rPr lang="en-US" sz="2400" dirty="0"/>
              <a:t>Experiment</a:t>
            </a:r>
          </a:p>
          <a:p>
            <a:r>
              <a:rPr lang="en-US" sz="2400" dirty="0"/>
              <a:t>Be inquisitive and have fun</a:t>
            </a:r>
          </a:p>
          <a:p>
            <a:r>
              <a:rPr lang="en-US" sz="2400" dirty="0"/>
              <a:t>Expect to work hard!!!</a:t>
            </a:r>
          </a:p>
          <a:p>
            <a:endParaRPr lang="en-US" dirty="0"/>
          </a:p>
        </p:txBody>
      </p:sp>
    </p:spTree>
    <p:extLst>
      <p:ext uri="{BB962C8B-B14F-4D97-AF65-F5344CB8AC3E}">
        <p14:creationId xmlns:p14="http://schemas.microsoft.com/office/powerpoint/2010/main" val="725304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247D4-7D9B-FD4C-802D-06C01F900FD3}"/>
              </a:ext>
            </a:extLst>
          </p:cNvPr>
          <p:cNvSpPr>
            <a:spLocks noGrp="1"/>
          </p:cNvSpPr>
          <p:nvPr>
            <p:ph type="title"/>
          </p:nvPr>
        </p:nvSpPr>
        <p:spPr/>
        <p:txBody>
          <a:bodyPr/>
          <a:lstStyle/>
          <a:p>
            <a:r>
              <a:rPr lang="en-US" dirty="0"/>
              <a:t>At the end of course?</a:t>
            </a:r>
          </a:p>
        </p:txBody>
      </p:sp>
      <p:sp>
        <p:nvSpPr>
          <p:cNvPr id="3" name="Content Placeholder 2">
            <a:extLst>
              <a:ext uri="{FF2B5EF4-FFF2-40B4-BE49-F238E27FC236}">
                <a16:creationId xmlns:a16="http://schemas.microsoft.com/office/drawing/2014/main" id="{E1110BF2-DEF9-374D-B495-6173A49175B9}"/>
              </a:ext>
            </a:extLst>
          </p:cNvPr>
          <p:cNvSpPr>
            <a:spLocks noGrp="1"/>
          </p:cNvSpPr>
          <p:nvPr>
            <p:ph idx="1"/>
          </p:nvPr>
        </p:nvSpPr>
        <p:spPr/>
        <p:txBody>
          <a:bodyPr>
            <a:normAutofit/>
          </a:bodyPr>
          <a:lstStyle/>
          <a:p>
            <a:r>
              <a:rPr lang="en-US" sz="2400" dirty="0"/>
              <a:t>You will acquire a set of skills that is in very high demand right now</a:t>
            </a:r>
          </a:p>
          <a:p>
            <a:pPr lvl="1"/>
            <a:r>
              <a:rPr lang="en-US" sz="2400" dirty="0"/>
              <a:t>At Amazon, Google, Facebook,  Microsoft and, well, everywhere really!</a:t>
            </a:r>
          </a:p>
          <a:p>
            <a:pPr lvl="1"/>
            <a:r>
              <a:rPr lang="en-US" sz="2400" dirty="0"/>
              <a:t>Projects should be useful in interviews</a:t>
            </a:r>
          </a:p>
          <a:p>
            <a:r>
              <a:rPr lang="en-US" sz="2400" dirty="0"/>
              <a:t>You will learn a lot about how computer systems really work</a:t>
            </a:r>
          </a:p>
        </p:txBody>
      </p:sp>
    </p:spTree>
    <p:extLst>
      <p:ext uri="{BB962C8B-B14F-4D97-AF65-F5344CB8AC3E}">
        <p14:creationId xmlns:p14="http://schemas.microsoft.com/office/powerpoint/2010/main" val="2366282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2A86-0F31-D84E-A416-4BD154C5006B}"/>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C468F5C9-EC62-4C42-9BCB-7A35FC665760}"/>
              </a:ext>
            </a:extLst>
          </p:cNvPr>
          <p:cNvSpPr>
            <a:spLocks noGrp="1"/>
          </p:cNvSpPr>
          <p:nvPr>
            <p:ph idx="1"/>
          </p:nvPr>
        </p:nvSpPr>
        <p:spPr/>
        <p:txBody>
          <a:bodyPr/>
          <a:lstStyle/>
          <a:p>
            <a:r>
              <a:rPr lang="en-US" dirty="0"/>
              <a:t>This course is a unique offering and is always evolving.</a:t>
            </a:r>
          </a:p>
          <a:p>
            <a:r>
              <a:rPr lang="en-US" dirty="0"/>
              <a:t>The technology will be complex and finding help will be a little difficult.</a:t>
            </a:r>
          </a:p>
          <a:p>
            <a:r>
              <a:rPr lang="en-US" dirty="0"/>
              <a:t>But it will be fun.</a:t>
            </a:r>
          </a:p>
        </p:txBody>
      </p:sp>
    </p:spTree>
    <p:extLst>
      <p:ext uri="{BB962C8B-B14F-4D97-AF65-F5344CB8AC3E}">
        <p14:creationId xmlns:p14="http://schemas.microsoft.com/office/powerpoint/2010/main" val="3905492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2BBC-51BD-AA48-B79B-4379E03B1A98}"/>
              </a:ext>
            </a:extLst>
          </p:cNvPr>
          <p:cNvSpPr>
            <a:spLocks noGrp="1"/>
          </p:cNvSpPr>
          <p:nvPr>
            <p:ph type="title"/>
          </p:nvPr>
        </p:nvSpPr>
        <p:spPr/>
        <p:txBody>
          <a:bodyPr/>
          <a:lstStyle/>
          <a:p>
            <a:r>
              <a:rPr lang="en-US" dirty="0"/>
              <a:t>Policies</a:t>
            </a:r>
          </a:p>
        </p:txBody>
      </p:sp>
      <p:sp>
        <p:nvSpPr>
          <p:cNvPr id="3" name="Content Placeholder 2">
            <a:extLst>
              <a:ext uri="{FF2B5EF4-FFF2-40B4-BE49-F238E27FC236}">
                <a16:creationId xmlns:a16="http://schemas.microsoft.com/office/drawing/2014/main" id="{900146F1-CE7D-514B-B1C0-F4F7B7FD71C5}"/>
              </a:ext>
            </a:extLst>
          </p:cNvPr>
          <p:cNvSpPr>
            <a:spLocks noGrp="1"/>
          </p:cNvSpPr>
          <p:nvPr>
            <p:ph idx="1"/>
          </p:nvPr>
        </p:nvSpPr>
        <p:spPr/>
        <p:txBody>
          <a:bodyPr/>
          <a:lstStyle/>
          <a:p>
            <a:r>
              <a:rPr lang="en-US" dirty="0"/>
              <a:t>Can we work on assignments together? </a:t>
            </a:r>
            <a:r>
              <a:rPr lang="en-US" b="1" dirty="0"/>
              <a:t>No</a:t>
            </a:r>
          </a:p>
          <a:p>
            <a:r>
              <a:rPr lang="en-US" dirty="0"/>
              <a:t>Can I discuss assignments with others in general terms? </a:t>
            </a:r>
            <a:r>
              <a:rPr lang="en-US" b="1" dirty="0"/>
              <a:t>Yes</a:t>
            </a:r>
          </a:p>
          <a:p>
            <a:r>
              <a:rPr lang="en-US" dirty="0"/>
              <a:t>Can I use code copied from Web?</a:t>
            </a:r>
            <a:r>
              <a:rPr lang="en-US" b="1" dirty="0"/>
              <a:t> No</a:t>
            </a:r>
          </a:p>
          <a:p>
            <a:r>
              <a:rPr lang="en-US" dirty="0"/>
              <a:t>Can I ask questions about the assignment on Piazza?</a:t>
            </a:r>
            <a:r>
              <a:rPr lang="en-US" b="1" dirty="0"/>
              <a:t> Yes</a:t>
            </a:r>
          </a:p>
          <a:p>
            <a:endParaRPr lang="en-US" b="1" dirty="0"/>
          </a:p>
        </p:txBody>
      </p:sp>
    </p:spTree>
    <p:extLst>
      <p:ext uri="{BB962C8B-B14F-4D97-AF65-F5344CB8AC3E}">
        <p14:creationId xmlns:p14="http://schemas.microsoft.com/office/powerpoint/2010/main" val="88720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5689-B9F6-3F40-A3DD-EB4500DC5F8E}"/>
              </a:ext>
            </a:extLst>
          </p:cNvPr>
          <p:cNvSpPr>
            <a:spLocks noGrp="1"/>
          </p:cNvSpPr>
          <p:nvPr>
            <p:ph type="title"/>
          </p:nvPr>
        </p:nvSpPr>
        <p:spPr>
          <a:xfrm>
            <a:off x="262217" y="3324771"/>
            <a:ext cx="11667565" cy="923739"/>
          </a:xfrm>
        </p:spPr>
        <p:txBody>
          <a:bodyPr/>
          <a:lstStyle/>
          <a:p>
            <a:pPr algn="ctr"/>
            <a:r>
              <a:rPr lang="en-US" b="1" dirty="0"/>
              <a:t>What is Scalability?</a:t>
            </a:r>
          </a:p>
        </p:txBody>
      </p:sp>
    </p:spTree>
    <p:extLst>
      <p:ext uri="{BB962C8B-B14F-4D97-AF65-F5344CB8AC3E}">
        <p14:creationId xmlns:p14="http://schemas.microsoft.com/office/powerpoint/2010/main" val="26166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E25A-A78A-B44A-8121-AA77FB34B21F}"/>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5765F8A6-DF0E-3047-B296-12A06F36B0B3}"/>
              </a:ext>
            </a:extLst>
          </p:cNvPr>
          <p:cNvSpPr>
            <a:spLocks noGrp="1"/>
          </p:cNvSpPr>
          <p:nvPr>
            <p:ph idx="1"/>
          </p:nvPr>
        </p:nvSpPr>
        <p:spPr/>
        <p:txBody>
          <a:bodyPr/>
          <a:lstStyle/>
          <a:p>
            <a:r>
              <a:rPr lang="en-US" dirty="0"/>
              <a:t>Scalability</a:t>
            </a:r>
          </a:p>
          <a:p>
            <a:pPr lvl="1"/>
            <a:endParaRPr lang="en-US" dirty="0"/>
          </a:p>
          <a:p>
            <a:pPr lvl="1"/>
            <a:endParaRPr lang="en-US" dirty="0"/>
          </a:p>
          <a:p>
            <a:pPr marL="457200" lvl="1" indent="0">
              <a:buNone/>
            </a:pPr>
            <a:endParaRPr lang="en-US" dirty="0"/>
          </a:p>
          <a:p>
            <a:pPr marL="457200" lvl="1" indent="0">
              <a:buNone/>
            </a:pPr>
            <a:r>
              <a:rPr lang="en-US" dirty="0"/>
              <a:t>The ability of a system to increase or decrease capacity in response to changing demands, while continuing to satisfying service level agreements (SLAs) for latency and availability</a:t>
            </a:r>
          </a:p>
        </p:txBody>
      </p:sp>
    </p:spTree>
    <p:extLst>
      <p:ext uri="{BB962C8B-B14F-4D97-AF65-F5344CB8AC3E}">
        <p14:creationId xmlns:p14="http://schemas.microsoft.com/office/powerpoint/2010/main" val="1406215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21D2-D943-12A7-AC54-DCE4CB32EFDE}"/>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D02849CC-ACFF-2D9D-0AA6-685A6C33A86E}"/>
              </a:ext>
            </a:extLst>
          </p:cNvPr>
          <p:cNvSpPr>
            <a:spLocks noGrp="1"/>
          </p:cNvSpPr>
          <p:nvPr>
            <p:ph idx="1"/>
          </p:nvPr>
        </p:nvSpPr>
        <p:spPr/>
        <p:txBody>
          <a:bodyPr/>
          <a:lstStyle/>
          <a:p>
            <a:pPr marL="0" indent="0">
              <a:buNone/>
            </a:pPr>
            <a:endParaRPr lang="en-US" dirty="0"/>
          </a:p>
          <a:p>
            <a:r>
              <a:rPr lang="en-US" dirty="0"/>
              <a:t>Gigabyte (GB) datasets were common around a decade ago.</a:t>
            </a:r>
          </a:p>
          <a:p>
            <a:r>
              <a:rPr lang="en-US" dirty="0"/>
              <a:t>Terabyte and Petabyte datasets not so much.</a:t>
            </a:r>
          </a:p>
          <a:p>
            <a:r>
              <a:rPr lang="en-US" dirty="0"/>
              <a:t>Today, large organizations store data at </a:t>
            </a:r>
            <a:r>
              <a:rPr lang="en-US" dirty="0" err="1"/>
              <a:t>exascale</a:t>
            </a:r>
            <a:r>
              <a:rPr lang="en-US" dirty="0"/>
              <a:t> or even more.</a:t>
            </a:r>
          </a:p>
        </p:txBody>
      </p:sp>
    </p:spTree>
    <p:extLst>
      <p:ext uri="{BB962C8B-B14F-4D97-AF65-F5344CB8AC3E}">
        <p14:creationId xmlns:p14="http://schemas.microsoft.com/office/powerpoint/2010/main" val="134058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82C0-A190-8F6E-6598-BF82F1DDC453}"/>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B109F00C-7653-DD9A-1CDB-D0FD8671CDF2}"/>
              </a:ext>
            </a:extLst>
          </p:cNvPr>
          <p:cNvSpPr>
            <a:spLocks noGrp="1"/>
          </p:cNvSpPr>
          <p:nvPr>
            <p:ph idx="1"/>
          </p:nvPr>
        </p:nvSpPr>
        <p:spPr/>
        <p:txBody>
          <a:bodyPr/>
          <a:lstStyle/>
          <a:p>
            <a:r>
              <a:rPr lang="en-US" dirty="0"/>
              <a:t>Scalable Systems Examples</a:t>
            </a:r>
          </a:p>
          <a:p>
            <a:pPr lvl="1"/>
            <a:r>
              <a:rPr lang="en-US" dirty="0"/>
              <a:t>Facebook Scribe: </a:t>
            </a:r>
            <a:r>
              <a:rPr lang="en-US" sz="2800" dirty="0"/>
              <a:t>collects, aggregates, and delivers petabytes of log data per hour</a:t>
            </a:r>
          </a:p>
          <a:p>
            <a:pPr lvl="1"/>
            <a:endParaRPr lang="en-US" dirty="0"/>
          </a:p>
        </p:txBody>
      </p:sp>
      <p:pic>
        <p:nvPicPr>
          <p:cNvPr id="4" name="Picture 3" descr="Diagram&#10;&#10;Description automatically generated">
            <a:extLst>
              <a:ext uri="{FF2B5EF4-FFF2-40B4-BE49-F238E27FC236}">
                <a16:creationId xmlns:a16="http://schemas.microsoft.com/office/drawing/2014/main" id="{F367DF04-064C-3548-81DF-1F997774E31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472581" y="2925494"/>
            <a:ext cx="6067134" cy="2012266"/>
          </a:xfrm>
          <a:prstGeom prst="rect">
            <a:avLst/>
          </a:prstGeom>
        </p:spPr>
      </p:pic>
    </p:spTree>
    <p:extLst>
      <p:ext uri="{BB962C8B-B14F-4D97-AF65-F5344CB8AC3E}">
        <p14:creationId xmlns:p14="http://schemas.microsoft.com/office/powerpoint/2010/main" val="165960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82C0-A190-8F6E-6598-BF82F1DDC453}"/>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B109F00C-7653-DD9A-1CDB-D0FD8671CDF2}"/>
              </a:ext>
            </a:extLst>
          </p:cNvPr>
          <p:cNvSpPr>
            <a:spLocks noGrp="1"/>
          </p:cNvSpPr>
          <p:nvPr>
            <p:ph idx="1"/>
          </p:nvPr>
        </p:nvSpPr>
        <p:spPr/>
        <p:txBody>
          <a:bodyPr/>
          <a:lstStyle/>
          <a:p>
            <a:r>
              <a:rPr lang="en-US" dirty="0"/>
              <a:t>Scalable Systems Examples</a:t>
            </a:r>
          </a:p>
          <a:p>
            <a:pPr lvl="1"/>
            <a:r>
              <a:rPr lang="en-US" dirty="0"/>
              <a:t>Google code repo (2016): </a:t>
            </a:r>
          </a:p>
          <a:p>
            <a:pPr lvl="2"/>
            <a:r>
              <a:rPr lang="en-US" sz="2800" dirty="0"/>
              <a:t>contains 86TBs of data, </a:t>
            </a:r>
          </a:p>
          <a:p>
            <a:pPr lvl="2"/>
            <a:r>
              <a:rPr lang="en-US" sz="2800" dirty="0"/>
              <a:t>approximately two billion lines of code </a:t>
            </a:r>
          </a:p>
          <a:p>
            <a:pPr lvl="2"/>
            <a:r>
              <a:rPr lang="en-US" sz="2800" dirty="0"/>
              <a:t>nine million unique source files</a:t>
            </a:r>
          </a:p>
          <a:p>
            <a:pPr lvl="1"/>
            <a:endParaRPr lang="en-US" dirty="0"/>
          </a:p>
          <a:p>
            <a:pPr lvl="1"/>
            <a:endParaRPr lang="en-US" dirty="0"/>
          </a:p>
        </p:txBody>
      </p:sp>
      <p:pic>
        <p:nvPicPr>
          <p:cNvPr id="5" name="Picture 4" descr="A picture containing application&#10;&#10;Description automatically generated">
            <a:extLst>
              <a:ext uri="{FF2B5EF4-FFF2-40B4-BE49-F238E27FC236}">
                <a16:creationId xmlns:a16="http://schemas.microsoft.com/office/drawing/2014/main" id="{6C6C8468-4253-0057-BCC6-CA3C7DDF6A2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471508" y="1917622"/>
            <a:ext cx="4191215" cy="1511378"/>
          </a:xfrm>
          <a:prstGeom prst="rect">
            <a:avLst/>
          </a:prstGeom>
        </p:spPr>
      </p:pic>
    </p:spTree>
    <p:extLst>
      <p:ext uri="{BB962C8B-B14F-4D97-AF65-F5344CB8AC3E}">
        <p14:creationId xmlns:p14="http://schemas.microsoft.com/office/powerpoint/2010/main" val="144736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82C0-A190-8F6E-6598-BF82F1DDC453}"/>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B109F00C-7653-DD9A-1CDB-D0FD8671CDF2}"/>
              </a:ext>
            </a:extLst>
          </p:cNvPr>
          <p:cNvSpPr>
            <a:spLocks noGrp="1"/>
          </p:cNvSpPr>
          <p:nvPr>
            <p:ph idx="1"/>
          </p:nvPr>
        </p:nvSpPr>
        <p:spPr/>
        <p:txBody>
          <a:bodyPr/>
          <a:lstStyle/>
          <a:p>
            <a:r>
              <a:rPr lang="en-US" dirty="0"/>
              <a:t>History</a:t>
            </a:r>
          </a:p>
          <a:p>
            <a:pPr lvl="1"/>
            <a:r>
              <a:rPr lang="en-US" dirty="0"/>
              <a:t>1980s</a:t>
            </a:r>
          </a:p>
          <a:p>
            <a:pPr lvl="1"/>
            <a:endParaRPr lang="en-US" dirty="0"/>
          </a:p>
          <a:p>
            <a:pPr marL="457200" lvl="1" indent="0">
              <a:buNone/>
            </a:pPr>
            <a:endParaRPr lang="en-US" dirty="0"/>
          </a:p>
          <a:p>
            <a:pPr lvl="1"/>
            <a:endParaRPr lang="en-US" dirty="0"/>
          </a:p>
          <a:p>
            <a:pPr lvl="1"/>
            <a:endParaRPr lang="en-US" dirty="0"/>
          </a:p>
        </p:txBody>
      </p:sp>
      <p:pic>
        <p:nvPicPr>
          <p:cNvPr id="6" name="Picture 5" descr="A picture containing text, kitchen, indoor, stove&#10;&#10;Description automatically generated">
            <a:extLst>
              <a:ext uri="{FF2B5EF4-FFF2-40B4-BE49-F238E27FC236}">
                <a16:creationId xmlns:a16="http://schemas.microsoft.com/office/drawing/2014/main" id="{7ACC1BB2-FBD5-004A-013C-8F787FBBDA46}"/>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33601" r="26649" b="-1"/>
          <a:stretch/>
        </p:blipFill>
        <p:spPr>
          <a:xfrm>
            <a:off x="1755668" y="2382127"/>
            <a:ext cx="2256380" cy="4257356"/>
          </a:xfrm>
          <a:prstGeom prst="rect">
            <a:avLst/>
          </a:prstGeom>
        </p:spPr>
      </p:pic>
      <p:sp>
        <p:nvSpPr>
          <p:cNvPr id="7" name="TextBox 6">
            <a:extLst>
              <a:ext uri="{FF2B5EF4-FFF2-40B4-BE49-F238E27FC236}">
                <a16:creationId xmlns:a16="http://schemas.microsoft.com/office/drawing/2014/main" id="{59FA3AC8-F485-ECE1-7FA9-D9BB07739E6D}"/>
              </a:ext>
            </a:extLst>
          </p:cNvPr>
          <p:cNvSpPr txBox="1"/>
          <p:nvPr/>
        </p:nvSpPr>
        <p:spPr>
          <a:xfrm>
            <a:off x="8579782" y="9044361"/>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latin typeface="+mn-lt"/>
                <a:ea typeface="+mn-ea"/>
                <a:cs typeface="+mn-cs"/>
                <a:hlinkClick r:id="rId4" tooltip="https://www.flickr.com/photos/brothermagneto/3802039480">
                  <a:extLst>
                    <a:ext uri="{A12FA001-AC4F-418D-AE19-62706E023703}">
                      <ahyp:hlinkClr xmlns:ahyp="http://schemas.microsoft.com/office/drawing/2018/hyperlinkcolor" val="tx"/>
                    </a:ext>
                  </a:extLst>
                </a:hlinkClick>
              </a:rPr>
              <a:t>This Photo</a:t>
            </a:r>
            <a:r>
              <a:rPr lang="en-US" sz="700">
                <a:solidFill>
                  <a:srgbClr val="FFFFFF"/>
                </a:solidFill>
                <a:latin typeface="+mn-lt"/>
                <a:ea typeface="+mn-ea"/>
                <a:cs typeface="+mn-cs"/>
              </a:rPr>
              <a:t> by Unknown Author is licensed under </a:t>
            </a:r>
            <a:r>
              <a:rPr lang="en-US" sz="700">
                <a:solidFill>
                  <a:srgbClr val="FFFFFF"/>
                </a:solidFill>
                <a:latin typeface="+mn-lt"/>
                <a:ea typeface="+mn-ea"/>
                <a:cs typeface="+mn-cs"/>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latin typeface="+mn-lt"/>
              <a:ea typeface="+mn-ea"/>
              <a:cs typeface="+mn-cs"/>
            </a:endParaRPr>
          </a:p>
        </p:txBody>
      </p:sp>
      <p:pic>
        <p:nvPicPr>
          <p:cNvPr id="8" name="Picture 7" descr="A picture containing text, electronics, computer&#10;&#10;Description automatically generated">
            <a:extLst>
              <a:ext uri="{FF2B5EF4-FFF2-40B4-BE49-F238E27FC236}">
                <a16:creationId xmlns:a16="http://schemas.microsoft.com/office/drawing/2014/main" id="{82351608-E049-BE3E-1824-99F24EA1195E}"/>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l="55087" r="14730"/>
          <a:stretch/>
        </p:blipFill>
        <p:spPr>
          <a:xfrm>
            <a:off x="4051593" y="2382127"/>
            <a:ext cx="2256401" cy="4261094"/>
          </a:xfrm>
          <a:prstGeom prst="rect">
            <a:avLst/>
          </a:prstGeom>
        </p:spPr>
      </p:pic>
      <p:pic>
        <p:nvPicPr>
          <p:cNvPr id="9" name="Picture 8" descr="A picture containing text, indoor, entertainment center&#10;&#10;Description automatically generated">
            <a:extLst>
              <a:ext uri="{FF2B5EF4-FFF2-40B4-BE49-F238E27FC236}">
                <a16:creationId xmlns:a16="http://schemas.microsoft.com/office/drawing/2014/main" id="{917AE671-0BA8-F3EA-3168-0BF3FE95AD6A}"/>
              </a:ext>
            </a:extLst>
          </p:cNvPr>
          <p:cNvPicPr>
            <a:picLocks noChangeAspect="1"/>
          </p:cNvPicPr>
          <p:nvPr/>
        </p:nvPicPr>
        <p:blipFill rotWithShape="1">
          <a:blip r:embed="rId8">
            <a:extLst>
              <a:ext uri="{837473B0-CC2E-450A-ABE3-18F120FF3D39}">
                <a1611:picAttrSrcUrl xmlns:a1611="http://schemas.microsoft.com/office/drawing/2016/11/main" r:id="rId9"/>
              </a:ext>
            </a:extLst>
          </a:blip>
          <a:srcRect l="9028" r="20373" b="2"/>
          <a:stretch/>
        </p:blipFill>
        <p:spPr>
          <a:xfrm>
            <a:off x="6347539" y="2382127"/>
            <a:ext cx="2256282" cy="4261094"/>
          </a:xfrm>
          <a:prstGeom prst="rect">
            <a:avLst/>
          </a:prstGeom>
        </p:spPr>
      </p:pic>
      <p:pic>
        <p:nvPicPr>
          <p:cNvPr id="10" name="Picture 9" descr="A picture containing text, electronics, computer&#10;&#10;Description automatically generated">
            <a:extLst>
              <a:ext uri="{FF2B5EF4-FFF2-40B4-BE49-F238E27FC236}">
                <a16:creationId xmlns:a16="http://schemas.microsoft.com/office/drawing/2014/main" id="{E0C9F0CF-D6E6-E89A-A29E-001CF2FA945A}"/>
              </a:ext>
            </a:extLst>
          </p:cNvPr>
          <p:cNvPicPr>
            <a:picLocks noChangeAspect="1"/>
          </p:cNvPicPr>
          <p:nvPr/>
        </p:nvPicPr>
        <p:blipFill rotWithShape="1">
          <a:blip r:embed="rId10">
            <a:extLst>
              <a:ext uri="{837473B0-CC2E-450A-ABE3-18F120FF3D39}">
                <a1611:picAttrSrcUrl xmlns:a1611="http://schemas.microsoft.com/office/drawing/2016/11/main" r:id="rId11"/>
              </a:ext>
            </a:extLst>
          </a:blip>
          <a:srcRect l="37720" r="27068" b="-1"/>
          <a:stretch/>
        </p:blipFill>
        <p:spPr>
          <a:xfrm>
            <a:off x="8643366" y="2382127"/>
            <a:ext cx="2256282" cy="4261094"/>
          </a:xfrm>
          <a:prstGeom prst="rect">
            <a:avLst/>
          </a:prstGeom>
        </p:spPr>
      </p:pic>
      <p:sp>
        <p:nvSpPr>
          <p:cNvPr id="11" name="TextBox 10">
            <a:extLst>
              <a:ext uri="{FF2B5EF4-FFF2-40B4-BE49-F238E27FC236}">
                <a16:creationId xmlns:a16="http://schemas.microsoft.com/office/drawing/2014/main" id="{76A77602-E11B-2EDF-BC8F-E154B1E19284}"/>
              </a:ext>
            </a:extLst>
          </p:cNvPr>
          <p:cNvSpPr txBox="1"/>
          <p:nvPr/>
        </p:nvSpPr>
        <p:spPr>
          <a:xfrm>
            <a:off x="6260040" y="9044361"/>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latin typeface="+mn-lt"/>
                <a:ea typeface="+mn-ea"/>
                <a:cs typeface="+mn-cs"/>
                <a:hlinkClick r:id="rId11" tooltip="https://opentextbc.ca/computerstudies/chapter/types-of-computers/">
                  <a:extLst>
                    <a:ext uri="{A12FA001-AC4F-418D-AE19-62706E023703}">
                      <ahyp:hlinkClr xmlns:ahyp="http://schemas.microsoft.com/office/drawing/2018/hyperlinkcolor" val="tx"/>
                    </a:ext>
                  </a:extLst>
                </a:hlinkClick>
              </a:rPr>
              <a:t>This Photo</a:t>
            </a:r>
            <a:r>
              <a:rPr lang="en-US" sz="700">
                <a:solidFill>
                  <a:srgbClr val="FFFFFF"/>
                </a:solidFill>
                <a:latin typeface="+mn-lt"/>
                <a:ea typeface="+mn-ea"/>
                <a:cs typeface="+mn-cs"/>
              </a:rPr>
              <a:t> by Unknown Author is licensed under </a:t>
            </a:r>
            <a:r>
              <a:rPr lang="en-US" sz="700">
                <a:solidFill>
                  <a:srgbClr val="FFFFFF"/>
                </a:solidFill>
                <a:latin typeface="+mn-lt"/>
                <a:ea typeface="+mn-ea"/>
                <a:cs typeface="+mn-cs"/>
                <a:hlinkClick r:id="rId12"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latin typeface="+mn-lt"/>
              <a:ea typeface="+mn-ea"/>
              <a:cs typeface="+mn-cs"/>
            </a:endParaRPr>
          </a:p>
        </p:txBody>
      </p:sp>
    </p:spTree>
    <p:extLst>
      <p:ext uri="{BB962C8B-B14F-4D97-AF65-F5344CB8AC3E}">
        <p14:creationId xmlns:p14="http://schemas.microsoft.com/office/powerpoint/2010/main" val="794540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12842</TotalTime>
  <Words>2236</Words>
  <Application>Microsoft Macintosh PowerPoint</Application>
  <PresentationFormat>Widescreen</PresentationFormat>
  <Paragraphs>270</Paragraphs>
  <Slides>34</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Arial Narrow</vt:lpstr>
      <vt:lpstr>Calibri</vt:lpstr>
      <vt:lpstr>Calibri Light</vt:lpstr>
      <vt:lpstr>Garamond</vt:lpstr>
      <vt:lpstr>Helvetica</vt:lpstr>
      <vt:lpstr>Office Theme</vt:lpstr>
      <vt:lpstr>Custom Design</vt:lpstr>
      <vt:lpstr>Northeastern University - Seattle </vt:lpstr>
      <vt:lpstr>Week 1 – Introduction to Scalable Systems</vt:lpstr>
      <vt:lpstr>Week 1 – Introduction to Scalable Systems</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Scalability – Basic Design Principles</vt:lpstr>
      <vt:lpstr>Scalability – Basic Design Principles</vt:lpstr>
      <vt:lpstr>Scalability – Basic Design Principles</vt:lpstr>
      <vt:lpstr>Scalability And Costs</vt:lpstr>
      <vt:lpstr>Scalability And Costs</vt:lpstr>
      <vt:lpstr>Scalability And Costs</vt:lpstr>
      <vt:lpstr>Scalability And Costs</vt:lpstr>
      <vt:lpstr>Scalability And Costs</vt:lpstr>
      <vt:lpstr>Course Outline</vt:lpstr>
      <vt:lpstr>Grading &amp; Course Material</vt:lpstr>
      <vt:lpstr>Assignments Overview</vt:lpstr>
      <vt:lpstr>How to succeed in course?</vt:lpstr>
      <vt:lpstr>At the end of course?</vt:lpstr>
      <vt:lpstr>Disclaimer</vt:lpstr>
      <vt:lpstr>Policies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141</cp:revision>
  <dcterms:created xsi:type="dcterms:W3CDTF">2022-01-16T21:49:22Z</dcterms:created>
  <dcterms:modified xsi:type="dcterms:W3CDTF">2024-01-15T00:31:02Z</dcterms:modified>
</cp:coreProperties>
</file>