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58"/>
  </p:notesMasterIdLst>
  <p:sldIdLst>
    <p:sldId id="372" r:id="rId3"/>
    <p:sldId id="376" r:id="rId4"/>
    <p:sldId id="425" r:id="rId5"/>
    <p:sldId id="427" r:id="rId6"/>
    <p:sldId id="428" r:id="rId7"/>
    <p:sldId id="429" r:id="rId8"/>
    <p:sldId id="426" r:id="rId9"/>
    <p:sldId id="430" r:id="rId10"/>
    <p:sldId id="431" r:id="rId11"/>
    <p:sldId id="432" r:id="rId12"/>
    <p:sldId id="433" r:id="rId13"/>
    <p:sldId id="475" r:id="rId14"/>
    <p:sldId id="434" r:id="rId15"/>
    <p:sldId id="435" r:id="rId16"/>
    <p:sldId id="436" r:id="rId17"/>
    <p:sldId id="437" r:id="rId18"/>
    <p:sldId id="480" r:id="rId19"/>
    <p:sldId id="439" r:id="rId20"/>
    <p:sldId id="441" r:id="rId21"/>
    <p:sldId id="442" r:id="rId22"/>
    <p:sldId id="444" r:id="rId23"/>
    <p:sldId id="445" r:id="rId24"/>
    <p:sldId id="446" r:id="rId25"/>
    <p:sldId id="447" r:id="rId26"/>
    <p:sldId id="449" r:id="rId27"/>
    <p:sldId id="450" r:id="rId28"/>
    <p:sldId id="451"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65" r:id="rId43"/>
    <p:sldId id="466" r:id="rId44"/>
    <p:sldId id="476" r:id="rId45"/>
    <p:sldId id="477" r:id="rId46"/>
    <p:sldId id="467" r:id="rId47"/>
    <p:sldId id="468" r:id="rId48"/>
    <p:sldId id="469" r:id="rId49"/>
    <p:sldId id="470" r:id="rId50"/>
    <p:sldId id="478" r:id="rId51"/>
    <p:sldId id="471" r:id="rId52"/>
    <p:sldId id="472" r:id="rId53"/>
    <p:sldId id="473" r:id="rId54"/>
    <p:sldId id="479" r:id="rId55"/>
    <p:sldId id="474" r:id="rId56"/>
    <p:sldId id="42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11"/>
    <p:restoredTop sz="76778"/>
  </p:normalViewPr>
  <p:slideViewPr>
    <p:cSldViewPr snapToGrid="0" snapToObjects="1">
      <p:cViewPr varScale="1">
        <p:scale>
          <a:sx n="116" d="100"/>
          <a:sy n="116" d="100"/>
        </p:scale>
        <p:origin x="20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pal, Vishal" userId="afe56a59-d9f5-4d17-82a5-3234a57f641b" providerId="ADAL" clId="{B70DF850-0A3D-574C-9E26-48797051622F}"/>
    <pc:docChg chg="custSel modSld">
      <pc:chgData name="Rajpal, Vishal" userId="afe56a59-d9f5-4d17-82a5-3234a57f641b" providerId="ADAL" clId="{B70DF850-0A3D-574C-9E26-48797051622F}" dt="2024-01-19T06:53:42.736" v="81" actId="20577"/>
      <pc:docMkLst>
        <pc:docMk/>
      </pc:docMkLst>
      <pc:sldChg chg="modSp mod">
        <pc:chgData name="Rajpal, Vishal" userId="afe56a59-d9f5-4d17-82a5-3234a57f641b" providerId="ADAL" clId="{B70DF850-0A3D-574C-9E26-48797051622F}" dt="2024-01-19T05:56:25.028" v="1" actId="20577"/>
        <pc:sldMkLst>
          <pc:docMk/>
          <pc:sldMk cId="1130844954" sldId="376"/>
        </pc:sldMkLst>
        <pc:spChg chg="mod">
          <ac:chgData name="Rajpal, Vishal" userId="afe56a59-d9f5-4d17-82a5-3234a57f641b" providerId="ADAL" clId="{B70DF850-0A3D-574C-9E26-48797051622F}" dt="2024-01-19T05:56:25.028" v="1" actId="20577"/>
          <ac:spMkLst>
            <pc:docMk/>
            <pc:sldMk cId="1130844954" sldId="376"/>
            <ac:spMk id="2" creationId="{6CCAA37B-CF38-054A-9757-35A77C55A411}"/>
          </ac:spMkLst>
        </pc:spChg>
      </pc:sldChg>
      <pc:sldChg chg="modNotesTx">
        <pc:chgData name="Rajpal, Vishal" userId="afe56a59-d9f5-4d17-82a5-3234a57f641b" providerId="ADAL" clId="{B70DF850-0A3D-574C-9E26-48797051622F}" dt="2024-01-19T06:48:57.333" v="76" actId="20577"/>
        <pc:sldMkLst>
          <pc:docMk/>
          <pc:sldMk cId="2002241341" sldId="428"/>
        </pc:sldMkLst>
      </pc:sldChg>
      <pc:sldChg chg="modSp mod">
        <pc:chgData name="Rajpal, Vishal" userId="afe56a59-d9f5-4d17-82a5-3234a57f641b" providerId="ADAL" clId="{B70DF850-0A3D-574C-9E26-48797051622F}" dt="2024-01-19T06:49:49.178" v="80" actId="20577"/>
        <pc:sldMkLst>
          <pc:docMk/>
          <pc:sldMk cId="1999650484" sldId="429"/>
        </pc:sldMkLst>
        <pc:spChg chg="mod">
          <ac:chgData name="Rajpal, Vishal" userId="afe56a59-d9f5-4d17-82a5-3234a57f641b" providerId="ADAL" clId="{B70DF850-0A3D-574C-9E26-48797051622F}" dt="2024-01-19T06:49:49.178" v="80" actId="20577"/>
          <ac:spMkLst>
            <pc:docMk/>
            <pc:sldMk cId="1999650484" sldId="429"/>
            <ac:spMk id="3" creationId="{43E1463B-302B-4448-98CF-566EE09FAB82}"/>
          </ac:spMkLst>
        </pc:spChg>
      </pc:sldChg>
      <pc:sldChg chg="modNotesTx">
        <pc:chgData name="Rajpal, Vishal" userId="afe56a59-d9f5-4d17-82a5-3234a57f641b" providerId="ADAL" clId="{B70DF850-0A3D-574C-9E26-48797051622F}" dt="2024-01-19T06:53:42.736" v="81" actId="20577"/>
        <pc:sldMkLst>
          <pc:docMk/>
          <pc:sldMk cId="3487386820" sldId="43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5/17/24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Objects can be shared between threads which can lead for threads to become tricky.</a:t>
            </a:r>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2430626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Race conditions: </a:t>
            </a:r>
          </a:p>
          <a:p>
            <a:pPr marL="171450" indent="-171450">
              <a:buFontTx/>
              <a:buChar char="-"/>
            </a:pPr>
            <a:r>
              <a:rPr lang="en-US" dirty="0" err="1"/>
              <a:t>Interleavings</a:t>
            </a:r>
            <a:r>
              <a:rPr lang="en-US" dirty="0"/>
              <a:t> – Overlapping of statements on shared data.</a:t>
            </a:r>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1368610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read, change and write are independent and not atomic operations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14</a:t>
            </a:fld>
            <a:endParaRPr lang="en-US"/>
          </a:p>
        </p:txBody>
      </p:sp>
    </p:spTree>
    <p:extLst>
      <p:ext uri="{BB962C8B-B14F-4D97-AF65-F5344CB8AC3E}">
        <p14:creationId xmlns:p14="http://schemas.microsoft.com/office/powerpoint/2010/main" val="190068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second example is an example of a race condition.</a:t>
            </a:r>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1538934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Solution is to impose ordering on this non deterministic behavior to get correct results. Aka Synchronization </a:t>
            </a:r>
            <a:r>
              <a:rPr lang="en-US"/>
              <a:t>Primtives</a:t>
            </a: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16</a:t>
            </a:fld>
            <a:endParaRPr lang="en-US"/>
          </a:p>
        </p:txBody>
      </p:sp>
    </p:spTree>
    <p:extLst>
      <p:ext uri="{BB962C8B-B14F-4D97-AF65-F5344CB8AC3E}">
        <p14:creationId xmlns:p14="http://schemas.microsoft.com/office/powerpoint/2010/main" val="390868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Solution is to impose ordering on this non deterministic behavior to get correct results. Aka Synchronization Primitives.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211191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a thread accesses a synchronized method it acquires the monitor lock.</a:t>
            </a:r>
          </a:p>
          <a:p>
            <a:pPr marL="171450" indent="-171450">
              <a:buFontTx/>
              <a:buChar char="-"/>
            </a:pPr>
            <a:r>
              <a:rPr lang="en-US" dirty="0"/>
              <a:t>All other threads calling any synchronized methods in that object will be blocked.</a:t>
            </a:r>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2414269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Access to atomic integer is serialized.</a:t>
            </a:r>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3122625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Another way to synchronize is barrier synchronization. </a:t>
            </a:r>
          </a:p>
          <a:p>
            <a:pPr marL="171450" indent="-171450">
              <a:buFontTx/>
              <a:buChar char="-"/>
            </a:pPr>
            <a:r>
              <a:rPr lang="en-US" dirty="0"/>
              <a:t>There are number of threads and completion is non deterministic.</a:t>
            </a:r>
          </a:p>
          <a:p>
            <a:pPr marL="171450" indent="-171450">
              <a:buFontTx/>
              <a:buChar char="-"/>
            </a:pPr>
            <a:r>
              <a:rPr lang="en-US" dirty="0"/>
              <a:t>We only want continue execution in the main thread when all threads have reached a particular stage.</a:t>
            </a:r>
          </a:p>
        </p:txBody>
      </p:sp>
      <p:sp>
        <p:nvSpPr>
          <p:cNvPr id="4" name="Slide Number Placeholder 3"/>
          <p:cNvSpPr>
            <a:spLocks noGrp="1"/>
          </p:cNvSpPr>
          <p:nvPr>
            <p:ph type="sldNum" sz="quarter" idx="5"/>
          </p:nvPr>
        </p:nvSpPr>
        <p:spPr/>
        <p:txBody>
          <a:bodyPr/>
          <a:lstStyle/>
          <a:p>
            <a:fld id="{6C01410C-A9AF-3C4F-ACCD-6A8F1AFCAAB6}" type="slidenum">
              <a:rPr lang="en-US" smtClean="0"/>
              <a:t>22</a:t>
            </a:fld>
            <a:endParaRPr lang="en-US"/>
          </a:p>
        </p:txBody>
      </p:sp>
    </p:spTree>
    <p:extLst>
      <p:ext uri="{BB962C8B-B14F-4D97-AF65-F5344CB8AC3E}">
        <p14:creationId xmlns:p14="http://schemas.microsoft.com/office/powerpoint/2010/main" val="199422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ways to implement a barrier in Java. One of them being Countdown Latch.</a:t>
            </a:r>
          </a:p>
        </p:txBody>
      </p:sp>
      <p:sp>
        <p:nvSpPr>
          <p:cNvPr id="4" name="Slide Number Placeholder 3"/>
          <p:cNvSpPr>
            <a:spLocks noGrp="1"/>
          </p:cNvSpPr>
          <p:nvPr>
            <p:ph type="sldNum" sz="quarter" idx="5"/>
          </p:nvPr>
        </p:nvSpPr>
        <p:spPr/>
        <p:txBody>
          <a:bodyPr/>
          <a:lstStyle/>
          <a:p>
            <a:fld id="{6C01410C-A9AF-3C4F-ACCD-6A8F1AFCAAB6}" type="slidenum">
              <a:rPr lang="en-US" smtClean="0"/>
              <a:t>23</a:t>
            </a:fld>
            <a:endParaRPr lang="en-US"/>
          </a:p>
        </p:txBody>
      </p:sp>
    </p:spTree>
    <p:extLst>
      <p:ext uri="{BB962C8B-B14F-4D97-AF65-F5344CB8AC3E}">
        <p14:creationId xmlns:p14="http://schemas.microsoft.com/office/powerpoint/2010/main" val="419963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Threads are essential to have concurrency.</a:t>
            </a:r>
          </a:p>
        </p:txBody>
      </p:sp>
      <p:sp>
        <p:nvSpPr>
          <p:cNvPr id="4" name="Slide Number Placeholder 3"/>
          <p:cNvSpPr>
            <a:spLocks noGrp="1"/>
          </p:cNvSpPr>
          <p:nvPr>
            <p:ph type="sldNum" sz="quarter" idx="5"/>
          </p:nvPr>
        </p:nvSpPr>
        <p:spPr/>
        <p:txBody>
          <a:bodyPr/>
          <a:lstStyle/>
          <a:p>
            <a:fld id="{6C01410C-A9AF-3C4F-ACCD-6A8F1AFCAAB6}" type="slidenum">
              <a:rPr lang="en-US" smtClean="0"/>
              <a:t>3</a:t>
            </a:fld>
            <a:endParaRPr lang="en-US"/>
          </a:p>
        </p:txBody>
      </p:sp>
    </p:spTree>
    <p:extLst>
      <p:ext uri="{BB962C8B-B14F-4D97-AF65-F5344CB8AC3E}">
        <p14:creationId xmlns:p14="http://schemas.microsoft.com/office/powerpoint/2010/main" val="502224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 Introduced by Dijkstra.</a:t>
            </a:r>
          </a:p>
          <a:p>
            <a:pPr marL="171450" indent="-171450">
              <a:buFontTx/>
              <a:buChar char="-"/>
            </a:pPr>
            <a:r>
              <a:rPr lang="en-US" b="0" dirty="0"/>
              <a:t>This illustrates the problem when multiple threads need to access the same resource also known as Resource contention.</a:t>
            </a:r>
          </a:p>
          <a:p>
            <a:pPr marL="171450" indent="-171450">
              <a:buFontTx/>
              <a:buChar char="-"/>
            </a:pPr>
            <a:r>
              <a:rPr lang="en-US" b="0" dirty="0"/>
              <a:t>All philosophers eat or think.</a:t>
            </a:r>
          </a:p>
          <a:p>
            <a:pPr marL="171450" indent="-171450">
              <a:buFontTx/>
              <a:buChar char="-"/>
            </a:pPr>
            <a:r>
              <a:rPr lang="en-US" b="0" dirty="0"/>
              <a:t>And they have shared forks/chopsticks.</a:t>
            </a:r>
          </a:p>
          <a:p>
            <a:pPr marL="171450" indent="-171450">
              <a:buFontTx/>
              <a:buChar char="-"/>
            </a:pPr>
            <a:r>
              <a:rPr lang="en-US" b="0" dirty="0"/>
              <a:t>To eat they need to acquire both chopsticks so that they can eat.</a:t>
            </a:r>
          </a:p>
          <a:p>
            <a:pPr marL="171450" indent="-171450">
              <a:buFontTx/>
              <a:buChar char="-"/>
            </a:pPr>
            <a:endParaRPr lang="en-US" b="0" dirty="0"/>
          </a:p>
        </p:txBody>
      </p:sp>
      <p:sp>
        <p:nvSpPr>
          <p:cNvPr id="4" name="Slide Number Placeholder 3"/>
          <p:cNvSpPr>
            <a:spLocks noGrp="1"/>
          </p:cNvSpPr>
          <p:nvPr>
            <p:ph type="sldNum" sz="quarter" idx="5"/>
          </p:nvPr>
        </p:nvSpPr>
        <p:spPr/>
        <p:txBody>
          <a:bodyPr/>
          <a:lstStyle/>
          <a:p>
            <a:fld id="{6C01410C-A9AF-3C4F-ACCD-6A8F1AFCAAB6}" type="slidenum">
              <a:rPr lang="en-US" smtClean="0"/>
              <a:t>25</a:t>
            </a:fld>
            <a:endParaRPr lang="en-US"/>
          </a:p>
        </p:txBody>
      </p:sp>
    </p:spTree>
    <p:extLst>
      <p:ext uri="{BB962C8B-B14F-4D97-AF65-F5344CB8AC3E}">
        <p14:creationId xmlns:p14="http://schemas.microsoft.com/office/powerpoint/2010/main" val="3031894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27</a:t>
            </a:fld>
            <a:endParaRPr lang="en-US"/>
          </a:p>
        </p:txBody>
      </p:sp>
    </p:spTree>
    <p:extLst>
      <p:ext uri="{BB962C8B-B14F-4D97-AF65-F5344CB8AC3E}">
        <p14:creationId xmlns:p14="http://schemas.microsoft.com/office/powerpoint/2010/main" val="629902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General solution is to impose total ordering on the acquisition of the resources.</a:t>
            </a:r>
          </a:p>
          <a:p>
            <a:pPr marL="171450" indent="-171450">
              <a:buFontTx/>
              <a:buChar char="-"/>
            </a:pPr>
            <a:r>
              <a:rPr lang="en-US" dirty="0"/>
              <a:t>Any philosopher acquired chopstick 0 before they acquire chopstick 1 and so on.</a:t>
            </a:r>
          </a:p>
        </p:txBody>
      </p:sp>
      <p:sp>
        <p:nvSpPr>
          <p:cNvPr id="4" name="Slide Number Placeholder 3"/>
          <p:cNvSpPr>
            <a:spLocks noGrp="1"/>
          </p:cNvSpPr>
          <p:nvPr>
            <p:ph type="sldNum" sz="quarter" idx="5"/>
          </p:nvPr>
        </p:nvSpPr>
        <p:spPr/>
        <p:txBody>
          <a:bodyPr/>
          <a:lstStyle/>
          <a:p>
            <a:fld id="{6C01410C-A9AF-3C4F-ACCD-6A8F1AFCAAB6}" type="slidenum">
              <a:rPr lang="en-US" smtClean="0"/>
              <a:t>29</a:t>
            </a:fld>
            <a:endParaRPr lang="en-US"/>
          </a:p>
        </p:txBody>
      </p:sp>
    </p:spTree>
    <p:extLst>
      <p:ext uri="{BB962C8B-B14F-4D97-AF65-F5344CB8AC3E}">
        <p14:creationId xmlns:p14="http://schemas.microsoft.com/office/powerpoint/2010/main" val="504041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Java has its own states to manage its schedulers state machine. These states are general thread states.</a:t>
            </a:r>
          </a:p>
        </p:txBody>
      </p:sp>
      <p:sp>
        <p:nvSpPr>
          <p:cNvPr id="4" name="Slide Number Placeholder 3"/>
          <p:cNvSpPr>
            <a:spLocks noGrp="1"/>
          </p:cNvSpPr>
          <p:nvPr>
            <p:ph type="sldNum" sz="quarter" idx="5"/>
          </p:nvPr>
        </p:nvSpPr>
        <p:spPr/>
        <p:txBody>
          <a:bodyPr/>
          <a:lstStyle/>
          <a:p>
            <a:fld id="{6C01410C-A9AF-3C4F-ACCD-6A8F1AFCAAB6}" type="slidenum">
              <a:rPr lang="en-US" smtClean="0"/>
              <a:t>31</a:t>
            </a:fld>
            <a:endParaRPr lang="en-US"/>
          </a:p>
        </p:txBody>
      </p:sp>
    </p:spTree>
    <p:extLst>
      <p:ext uri="{BB962C8B-B14F-4D97-AF65-F5344CB8AC3E}">
        <p14:creationId xmlns:p14="http://schemas.microsoft.com/office/powerpoint/2010/main" val="3199064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we call sleep, the thread is basically in blocked state until the timer expires.</a:t>
            </a:r>
          </a:p>
          <a:p>
            <a:r>
              <a:rPr lang="en-US" dirty="0"/>
              <a:t>- File I/O or network I/O typically causes the thread to wait.</a:t>
            </a:r>
          </a:p>
        </p:txBody>
      </p:sp>
      <p:sp>
        <p:nvSpPr>
          <p:cNvPr id="4" name="Slide Number Placeholder 3"/>
          <p:cNvSpPr>
            <a:spLocks noGrp="1"/>
          </p:cNvSpPr>
          <p:nvPr>
            <p:ph type="sldNum" sz="quarter" idx="5"/>
          </p:nvPr>
        </p:nvSpPr>
        <p:spPr/>
        <p:txBody>
          <a:bodyPr/>
          <a:lstStyle/>
          <a:p>
            <a:fld id="{6C01410C-A9AF-3C4F-ACCD-6A8F1AFCAAB6}" type="slidenum">
              <a:rPr lang="en-US" smtClean="0"/>
              <a:t>32</a:t>
            </a:fld>
            <a:endParaRPr lang="en-US"/>
          </a:p>
        </p:txBody>
      </p:sp>
    </p:spTree>
    <p:extLst>
      <p:ext uri="{BB962C8B-B14F-4D97-AF65-F5344CB8AC3E}">
        <p14:creationId xmlns:p14="http://schemas.microsoft.com/office/powerpoint/2010/main" val="4128040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scheduler is a priority scheduler.</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33</a:t>
            </a:fld>
            <a:endParaRPr lang="en-US"/>
          </a:p>
        </p:txBody>
      </p:sp>
    </p:spTree>
    <p:extLst>
      <p:ext uri="{BB962C8B-B14F-4D97-AF65-F5344CB8AC3E}">
        <p14:creationId xmlns:p14="http://schemas.microsoft.com/office/powerpoint/2010/main" val="399002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C01410C-A9AF-3C4F-ACCD-6A8F1AFCAAB6}" type="slidenum">
              <a:rPr lang="en-US" smtClean="0"/>
              <a:t>35</a:t>
            </a:fld>
            <a:endParaRPr lang="en-US"/>
          </a:p>
        </p:txBody>
      </p:sp>
    </p:spTree>
    <p:extLst>
      <p:ext uri="{BB962C8B-B14F-4D97-AF65-F5344CB8AC3E}">
        <p14:creationId xmlns:p14="http://schemas.microsoft.com/office/powerpoint/2010/main" val="3960471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Way to achieve this in concurrent programming is to use Guards.</a:t>
            </a:r>
          </a:p>
          <a:p>
            <a:pPr marL="171450" indent="-171450">
              <a:buFontTx/>
              <a:buChar char="-"/>
            </a:pPr>
            <a:r>
              <a:rPr lang="en-US" dirty="0"/>
              <a:t>If a producer tries to write to a buffer the condition will stop the write from occurring until the condition fails and opposite for consumer.</a:t>
            </a:r>
          </a:p>
        </p:txBody>
      </p:sp>
      <p:sp>
        <p:nvSpPr>
          <p:cNvPr id="4" name="Slide Number Placeholder 3"/>
          <p:cNvSpPr>
            <a:spLocks noGrp="1"/>
          </p:cNvSpPr>
          <p:nvPr>
            <p:ph type="sldNum" sz="quarter" idx="5"/>
          </p:nvPr>
        </p:nvSpPr>
        <p:spPr/>
        <p:txBody>
          <a:bodyPr/>
          <a:lstStyle/>
          <a:p>
            <a:fld id="{6C01410C-A9AF-3C4F-ACCD-6A8F1AFCAAB6}" type="slidenum">
              <a:rPr lang="en-US" smtClean="0"/>
              <a:t>37</a:t>
            </a:fld>
            <a:endParaRPr lang="en-US"/>
          </a:p>
        </p:txBody>
      </p:sp>
    </p:spTree>
    <p:extLst>
      <p:ext uri="{BB962C8B-B14F-4D97-AF65-F5344CB8AC3E}">
        <p14:creationId xmlns:p14="http://schemas.microsoft.com/office/powerpoint/2010/main" val="1168209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buffer is empty the consumer must wait.</a:t>
            </a:r>
          </a:p>
          <a:p>
            <a:pPr marL="171450" indent="-171450">
              <a:buFontTx/>
              <a:buChar char="-"/>
            </a:pPr>
            <a:r>
              <a:rPr lang="en-US" dirty="0"/>
              <a:t>A thread can we woken up if another thread calls notify on the same object.</a:t>
            </a:r>
          </a:p>
        </p:txBody>
      </p:sp>
      <p:sp>
        <p:nvSpPr>
          <p:cNvPr id="4" name="Slide Number Placeholder 3"/>
          <p:cNvSpPr>
            <a:spLocks noGrp="1"/>
          </p:cNvSpPr>
          <p:nvPr>
            <p:ph type="sldNum" sz="quarter" idx="5"/>
          </p:nvPr>
        </p:nvSpPr>
        <p:spPr/>
        <p:txBody>
          <a:bodyPr/>
          <a:lstStyle/>
          <a:p>
            <a:fld id="{6C01410C-A9AF-3C4F-ACCD-6A8F1AFCAAB6}" type="slidenum">
              <a:rPr lang="en-US" smtClean="0"/>
              <a:t>38</a:t>
            </a:fld>
            <a:endParaRPr lang="en-US"/>
          </a:p>
        </p:txBody>
      </p:sp>
    </p:spTree>
    <p:extLst>
      <p:ext uri="{BB962C8B-B14F-4D97-AF65-F5344CB8AC3E}">
        <p14:creationId xmlns:p14="http://schemas.microsoft.com/office/powerpoint/2010/main" val="2960499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Call producer once – succeeds</a:t>
            </a:r>
          </a:p>
          <a:p>
            <a:pPr marL="171450" indent="-171450">
              <a:buFontTx/>
              <a:buChar char="-"/>
            </a:pPr>
            <a:r>
              <a:rPr lang="en-US" dirty="0"/>
              <a:t>Call producer again.- wait</a:t>
            </a:r>
          </a:p>
          <a:p>
            <a:pPr marL="171450" indent="-171450">
              <a:buFontTx/>
              <a:buChar char="-"/>
            </a:pPr>
            <a:r>
              <a:rPr lang="en-US" dirty="0"/>
              <a:t>Call consumer again – succeeds – notified producer</a:t>
            </a:r>
          </a:p>
        </p:txBody>
      </p:sp>
      <p:sp>
        <p:nvSpPr>
          <p:cNvPr id="4" name="Slide Number Placeholder 3"/>
          <p:cNvSpPr>
            <a:spLocks noGrp="1"/>
          </p:cNvSpPr>
          <p:nvPr>
            <p:ph type="sldNum" sz="quarter" idx="5"/>
          </p:nvPr>
        </p:nvSpPr>
        <p:spPr/>
        <p:txBody>
          <a:bodyPr/>
          <a:lstStyle/>
          <a:p>
            <a:fld id="{6C01410C-A9AF-3C4F-ACCD-6A8F1AFCAAB6}" type="slidenum">
              <a:rPr lang="en-US" smtClean="0"/>
              <a:t>39</a:t>
            </a:fld>
            <a:endParaRPr lang="en-US"/>
          </a:p>
        </p:txBody>
      </p:sp>
    </p:spTree>
    <p:extLst>
      <p:ext uri="{BB962C8B-B14F-4D97-AF65-F5344CB8AC3E}">
        <p14:creationId xmlns:p14="http://schemas.microsoft.com/office/powerpoint/2010/main" val="2077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single core processor can handle a single process at a given time.</a:t>
            </a:r>
          </a:p>
          <a:p>
            <a:pPr marL="171450" indent="-171450">
              <a:buFontTx/>
              <a:buChar char="-"/>
            </a:pPr>
            <a:r>
              <a:rPr lang="en-US" dirty="0"/>
              <a:t>A multi core processor can handle multiple threads in a process on multiple cores at the same time providing throughput and low latency.</a:t>
            </a:r>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1218221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Necessary to protect state of an object otherwise there would be race conditions.</a:t>
            </a:r>
          </a:p>
          <a:p>
            <a:pPr marL="171450" indent="-171450">
              <a:buFontTx/>
              <a:buChar char="-"/>
            </a:pPr>
            <a:r>
              <a:rPr lang="en-US" dirty="0"/>
              <a:t>Adding synchronized methods adds an overhead and makes the code slower.</a:t>
            </a:r>
          </a:p>
        </p:txBody>
      </p:sp>
      <p:sp>
        <p:nvSpPr>
          <p:cNvPr id="4" name="Slide Number Placeholder 3"/>
          <p:cNvSpPr>
            <a:spLocks noGrp="1"/>
          </p:cNvSpPr>
          <p:nvPr>
            <p:ph type="sldNum" sz="quarter" idx="5"/>
          </p:nvPr>
        </p:nvSpPr>
        <p:spPr/>
        <p:txBody>
          <a:bodyPr/>
          <a:lstStyle/>
          <a:p>
            <a:fld id="{6C01410C-A9AF-3C4F-ACCD-6A8F1AFCAAB6}" type="slidenum">
              <a:rPr lang="en-US" smtClean="0"/>
              <a:t>40</a:t>
            </a:fld>
            <a:endParaRPr lang="en-US"/>
          </a:p>
        </p:txBody>
      </p:sp>
    </p:spTree>
    <p:extLst>
      <p:ext uri="{BB962C8B-B14F-4D97-AF65-F5344CB8AC3E}">
        <p14:creationId xmlns:p14="http://schemas.microsoft.com/office/powerpoint/2010/main" val="906292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Stateless and Immutable objects are always thread-safe</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41</a:t>
            </a:fld>
            <a:endParaRPr lang="en-US"/>
          </a:p>
        </p:txBody>
      </p:sp>
    </p:spTree>
    <p:extLst>
      <p:ext uri="{BB962C8B-B14F-4D97-AF65-F5344CB8AC3E}">
        <p14:creationId xmlns:p14="http://schemas.microsoft.com/office/powerpoint/2010/main" val="28698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42</a:t>
            </a:fld>
            <a:endParaRPr lang="en-US"/>
          </a:p>
        </p:txBody>
      </p:sp>
    </p:spTree>
    <p:extLst>
      <p:ext uri="{BB962C8B-B14F-4D97-AF65-F5344CB8AC3E}">
        <p14:creationId xmlns:p14="http://schemas.microsoft.com/office/powerpoint/2010/main" val="675454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Reuse threads – Instead of letting a thread die we reuse it by giving it another task.</a:t>
            </a:r>
          </a:p>
          <a:p>
            <a:pPr marL="171450" indent="-171450">
              <a:buFontTx/>
              <a:buChar char="-"/>
            </a:pPr>
            <a:r>
              <a:rPr lang="en-US" dirty="0"/>
              <a:t>Since it is a fixed size thread pool we know the amount of memory we are going to use.</a:t>
            </a:r>
          </a:p>
          <a:p>
            <a:pPr marL="171450" indent="-171450">
              <a:buFontTx/>
              <a:buChar char="-"/>
            </a:pPr>
            <a:r>
              <a:rPr lang="en-US" dirty="0"/>
              <a:t>Task based thread pool – assign tasks to thread pools based on the execution policies.</a:t>
            </a:r>
          </a:p>
          <a:p>
            <a:pPr marL="171450" indent="-171450">
              <a:buFontTx/>
              <a:buChar char="-"/>
            </a:pPr>
            <a:r>
              <a:rPr lang="en-US" dirty="0"/>
              <a:t>Submitters send tasks to </a:t>
            </a:r>
            <a:r>
              <a:rPr lang="en-US" dirty="0" err="1"/>
              <a:t>ExecutorService</a:t>
            </a:r>
            <a:r>
              <a:rPr lang="en-US" dirty="0"/>
              <a:t>. These tsks are held in a queue.</a:t>
            </a:r>
          </a:p>
          <a:p>
            <a:pPr marL="171450" indent="-171450">
              <a:buFontTx/>
              <a:buChar char="-"/>
            </a:pPr>
            <a:r>
              <a:rPr lang="en-US" dirty="0" err="1"/>
              <a:t>ExecutorService</a:t>
            </a:r>
            <a:r>
              <a:rPr lang="en-US" dirty="0"/>
              <a:t> will execute your tasks asynchronously.</a:t>
            </a:r>
          </a:p>
        </p:txBody>
      </p:sp>
      <p:sp>
        <p:nvSpPr>
          <p:cNvPr id="4" name="Slide Number Placeholder 3"/>
          <p:cNvSpPr>
            <a:spLocks noGrp="1"/>
          </p:cNvSpPr>
          <p:nvPr>
            <p:ph type="sldNum" sz="quarter" idx="5"/>
          </p:nvPr>
        </p:nvSpPr>
        <p:spPr/>
        <p:txBody>
          <a:bodyPr/>
          <a:lstStyle/>
          <a:p>
            <a:fld id="{6C01410C-A9AF-3C4F-ACCD-6A8F1AFCAAB6}" type="slidenum">
              <a:rPr lang="en-US" smtClean="0"/>
              <a:t>43</a:t>
            </a:fld>
            <a:endParaRPr lang="en-US"/>
          </a:p>
        </p:txBody>
      </p:sp>
    </p:spTree>
    <p:extLst>
      <p:ext uri="{BB962C8B-B14F-4D97-AF65-F5344CB8AC3E}">
        <p14:creationId xmlns:p14="http://schemas.microsoft.com/office/powerpoint/2010/main" val="1629403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CachedThreadPool</a:t>
            </a:r>
            <a:r>
              <a:rPr lang="en-US" dirty="0"/>
              <a:t> – starts with 0 and can grow infinitely.</a:t>
            </a:r>
          </a:p>
        </p:txBody>
      </p:sp>
      <p:sp>
        <p:nvSpPr>
          <p:cNvPr id="4" name="Slide Number Placeholder 3"/>
          <p:cNvSpPr>
            <a:spLocks noGrp="1"/>
          </p:cNvSpPr>
          <p:nvPr>
            <p:ph type="sldNum" sz="quarter" idx="5"/>
          </p:nvPr>
        </p:nvSpPr>
        <p:spPr/>
        <p:txBody>
          <a:bodyPr/>
          <a:lstStyle/>
          <a:p>
            <a:fld id="{6C01410C-A9AF-3C4F-ACCD-6A8F1AFCAAB6}" type="slidenum">
              <a:rPr lang="en-US" smtClean="0"/>
              <a:t>44</a:t>
            </a:fld>
            <a:endParaRPr lang="en-US"/>
          </a:p>
        </p:txBody>
      </p:sp>
    </p:spTree>
    <p:extLst>
      <p:ext uri="{BB962C8B-B14F-4D97-AF65-F5344CB8AC3E}">
        <p14:creationId xmlns:p14="http://schemas.microsoft.com/office/powerpoint/2010/main" val="1267356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Implementation of </a:t>
            </a:r>
            <a:r>
              <a:rPr lang="en-US" dirty="0" err="1"/>
              <a:t>ExecutorService</a:t>
            </a:r>
            <a:r>
              <a:rPr lang="en-US" dirty="0"/>
              <a:t> is </a:t>
            </a:r>
            <a:r>
              <a:rPr lang="en-US" dirty="0" err="1"/>
              <a:t>ThreadPoolExecutor</a:t>
            </a:r>
            <a:r>
              <a:rPr lang="en-US" dirty="0"/>
              <a:t>.</a:t>
            </a:r>
          </a:p>
        </p:txBody>
      </p:sp>
      <p:sp>
        <p:nvSpPr>
          <p:cNvPr id="4" name="Slide Number Placeholder 3"/>
          <p:cNvSpPr>
            <a:spLocks noGrp="1"/>
          </p:cNvSpPr>
          <p:nvPr>
            <p:ph type="sldNum" sz="quarter" idx="5"/>
          </p:nvPr>
        </p:nvSpPr>
        <p:spPr/>
        <p:txBody>
          <a:bodyPr/>
          <a:lstStyle/>
          <a:p>
            <a:fld id="{6C01410C-A9AF-3C4F-ACCD-6A8F1AFCAAB6}" type="slidenum">
              <a:rPr lang="en-US" smtClean="0"/>
              <a:t>45</a:t>
            </a:fld>
            <a:endParaRPr lang="en-US"/>
          </a:p>
        </p:txBody>
      </p:sp>
    </p:spTree>
    <p:extLst>
      <p:ext uri="{BB962C8B-B14F-4D97-AF65-F5344CB8AC3E}">
        <p14:creationId xmlns:p14="http://schemas.microsoft.com/office/powerpoint/2010/main" val="860958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46</a:t>
            </a:fld>
            <a:endParaRPr lang="en-US"/>
          </a:p>
        </p:txBody>
      </p:sp>
    </p:spTree>
    <p:extLst>
      <p:ext uri="{BB962C8B-B14F-4D97-AF65-F5344CB8AC3E}">
        <p14:creationId xmlns:p14="http://schemas.microsoft.com/office/powerpoint/2010/main" val="2272855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50</a:t>
            </a:fld>
            <a:endParaRPr lang="en-US"/>
          </a:p>
        </p:txBody>
      </p:sp>
    </p:spTree>
    <p:extLst>
      <p:ext uri="{BB962C8B-B14F-4D97-AF65-F5344CB8AC3E}">
        <p14:creationId xmlns:p14="http://schemas.microsoft.com/office/powerpoint/2010/main" val="3627031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Iterator – Iterator will have all the items at the time it was created. May or may not have elements which are added after the iterator is created.</a:t>
            </a:r>
          </a:p>
        </p:txBody>
      </p:sp>
      <p:sp>
        <p:nvSpPr>
          <p:cNvPr id="4" name="Slide Number Placeholder 3"/>
          <p:cNvSpPr>
            <a:spLocks noGrp="1"/>
          </p:cNvSpPr>
          <p:nvPr>
            <p:ph type="sldNum" sz="quarter" idx="5"/>
          </p:nvPr>
        </p:nvSpPr>
        <p:spPr/>
        <p:txBody>
          <a:bodyPr/>
          <a:lstStyle/>
          <a:p>
            <a:fld id="{6C01410C-A9AF-3C4F-ACCD-6A8F1AFCAAB6}" type="slidenum">
              <a:rPr lang="en-US" smtClean="0"/>
              <a:t>51</a:t>
            </a:fld>
            <a:endParaRPr lang="en-US"/>
          </a:p>
        </p:txBody>
      </p:sp>
    </p:spTree>
    <p:extLst>
      <p:ext uri="{BB962C8B-B14F-4D97-AF65-F5344CB8AC3E}">
        <p14:creationId xmlns:p14="http://schemas.microsoft.com/office/powerpoint/2010/main" val="2365438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52</a:t>
            </a:fld>
            <a:endParaRPr lang="en-US"/>
          </a:p>
        </p:txBody>
      </p:sp>
    </p:spTree>
    <p:extLst>
      <p:ext uri="{BB962C8B-B14F-4D97-AF65-F5344CB8AC3E}">
        <p14:creationId xmlns:p14="http://schemas.microsoft.com/office/powerpoint/2010/main" val="79529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Every process has its own data and set of resources including address space.</a:t>
            </a:r>
          </a:p>
          <a:p>
            <a:pPr marL="171450" indent="-171450">
              <a:buFontTx/>
              <a:buChar char="-"/>
            </a:pPr>
            <a:r>
              <a:rPr lang="en-US" dirty="0"/>
              <a:t>Threads within a process share the address space</a:t>
            </a:r>
          </a:p>
          <a:p>
            <a:pPr marL="171450" indent="-171450">
              <a:buFontTx/>
              <a:buChar char="-"/>
            </a:pPr>
            <a:r>
              <a:rPr lang="en-US" dirty="0"/>
              <a:t>Context Switch – when there are multiple threads the CPU context switches if it needs to switch between threads. Because these threads are part of the same process context switching is cheaper as compared to context switching between processes as that involves the Operating System.</a:t>
            </a:r>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29718442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the thread gets an iterator – it gets its own copy.</a:t>
            </a:r>
          </a:p>
          <a:p>
            <a:pPr marL="171450" indent="-171450">
              <a:buFontTx/>
              <a:buChar char="-"/>
            </a:pPr>
            <a:r>
              <a:rPr lang="en-US" dirty="0"/>
              <a:t>Any modification is made to that copy and not to the actual data structure.</a:t>
            </a:r>
          </a:p>
          <a:p>
            <a:pPr marL="171450" indent="-171450">
              <a:buFontTx/>
              <a:buChar char="-"/>
            </a:pPr>
            <a:r>
              <a:rPr lang="en-US" dirty="0"/>
              <a:t>Reads are quick since the data structure is immutable.</a:t>
            </a:r>
          </a:p>
          <a:p>
            <a:pPr marL="171450" indent="-171450">
              <a:buFontTx/>
              <a:buChar char="-"/>
            </a:pPr>
            <a:r>
              <a:rPr lang="en-US" dirty="0"/>
              <a:t>Writes essentially make a new copy of the data structure.</a:t>
            </a:r>
          </a:p>
        </p:txBody>
      </p:sp>
      <p:sp>
        <p:nvSpPr>
          <p:cNvPr id="4" name="Slide Number Placeholder 3"/>
          <p:cNvSpPr>
            <a:spLocks noGrp="1"/>
          </p:cNvSpPr>
          <p:nvPr>
            <p:ph type="sldNum" sz="quarter" idx="5"/>
          </p:nvPr>
        </p:nvSpPr>
        <p:spPr/>
        <p:txBody>
          <a:bodyPr/>
          <a:lstStyle/>
          <a:p>
            <a:fld id="{6C01410C-A9AF-3C4F-ACCD-6A8F1AFCAAB6}" type="slidenum">
              <a:rPr lang="en-US" smtClean="0"/>
              <a:t>53</a:t>
            </a:fld>
            <a:endParaRPr lang="en-US"/>
          </a:p>
        </p:txBody>
      </p:sp>
    </p:spTree>
    <p:extLst>
      <p:ext uri="{BB962C8B-B14F-4D97-AF65-F5344CB8AC3E}">
        <p14:creationId xmlns:p14="http://schemas.microsoft.com/office/powerpoint/2010/main" val="1790041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54</a:t>
            </a:fld>
            <a:endParaRPr lang="en-US"/>
          </a:p>
        </p:txBody>
      </p:sp>
    </p:spTree>
    <p:extLst>
      <p:ext uri="{BB962C8B-B14F-4D97-AF65-F5344CB8AC3E}">
        <p14:creationId xmlns:p14="http://schemas.microsoft.com/office/powerpoint/2010/main" val="216751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799369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201452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call the start method and the JVM calls the run method for it to control the execution. Calling the start method makes the thread available for the JVM to execute.</a:t>
            </a:r>
          </a:p>
          <a:p>
            <a:pPr marL="171450" indent="-171450">
              <a:buFontTx/>
              <a:buChar char="-"/>
            </a:pPr>
            <a:r>
              <a:rPr lang="en-US" dirty="0"/>
              <a:t>The main thread is independent of other threads.</a:t>
            </a:r>
          </a:p>
          <a:p>
            <a:pPr marL="171450" indent="-171450">
              <a:buFontTx/>
              <a:buChar char="-"/>
            </a:pPr>
            <a:r>
              <a:rPr lang="en-US" dirty="0"/>
              <a:t>Threads in JVM are executed in a non deterministic fashion i.e. the order is not determined and controlled by your code. The order is determined by the scheduler of the JVM which interacts with the OS.</a:t>
            </a:r>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10448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Waiting for a period of time for threads to finish execution is not a good idea.</a:t>
            </a:r>
          </a:p>
          <a:p>
            <a:pPr marL="171450" indent="-171450">
              <a:buFontTx/>
              <a:buChar char="-"/>
            </a:pPr>
            <a:r>
              <a:rPr lang="en-US" dirty="0"/>
              <a:t>We need to be able to determine exactly when the thread is terminated.</a:t>
            </a:r>
          </a:p>
          <a:p>
            <a:pPr marL="171450" indent="-171450">
              <a:buFontTx/>
              <a:buChar char="-"/>
            </a:pPr>
            <a:r>
              <a:rPr lang="en-US" dirty="0"/>
              <a:t>This is achieved by the join method.</a:t>
            </a:r>
          </a:p>
          <a:p>
            <a:pPr marL="171450" indent="-171450">
              <a:buFontTx/>
              <a:buChar char="-"/>
            </a:pPr>
            <a:r>
              <a:rPr lang="en-US" dirty="0"/>
              <a:t>Join method returns when a thread has finished its execution and terminated.</a:t>
            </a:r>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253665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Multiple threads can change state of an object by calling its methods in the context of itself. All of those calls to methods </a:t>
            </a:r>
            <a:r>
              <a:rPr lang="en-US" dirty="0" err="1"/>
              <a:t>aer</a:t>
            </a:r>
            <a:r>
              <a:rPr lang="en-US" dirty="0"/>
              <a:t> managed on the individual threads call stack independently.</a:t>
            </a:r>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3298601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5/17/24</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5/17/24</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5/17/24</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5/17/24</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oracle.com/javase/7/docs/api/java/util/concurrent/Executors.html"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docs.oracle.com/javase/7/docs/api/java/lang/Object.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docs.oracle.com/javase/7/docs/api/java/lang/Runnable.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fontScale="85000" lnSpcReduction="20000"/>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None/>
            </a:pPr>
            <a:endParaRPr lang="en-US" b="1" dirty="0">
              <a:latin typeface="Arial Narrow"/>
              <a:cs typeface="Arial Narrow"/>
            </a:endParaRP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1E89-CACB-E842-8388-8C80AF97B632}"/>
              </a:ext>
            </a:extLst>
          </p:cNvPr>
          <p:cNvSpPr>
            <a:spLocks noGrp="1"/>
          </p:cNvSpPr>
          <p:nvPr>
            <p:ph type="title"/>
          </p:nvPr>
        </p:nvSpPr>
        <p:spPr/>
        <p:txBody>
          <a:bodyPr/>
          <a:lstStyle/>
          <a:p>
            <a:r>
              <a:rPr lang="en-US" dirty="0"/>
              <a:t>Simple Threads in Java</a:t>
            </a:r>
          </a:p>
        </p:txBody>
      </p:sp>
      <p:sp>
        <p:nvSpPr>
          <p:cNvPr id="3" name="Content Placeholder 2">
            <a:extLst>
              <a:ext uri="{FF2B5EF4-FFF2-40B4-BE49-F238E27FC236}">
                <a16:creationId xmlns:a16="http://schemas.microsoft.com/office/drawing/2014/main" id="{9D8F6998-8E13-A646-A800-DEADD8ACE479}"/>
              </a:ext>
            </a:extLst>
          </p:cNvPr>
          <p:cNvSpPr>
            <a:spLocks noGrp="1"/>
          </p:cNvSpPr>
          <p:nvPr>
            <p:ph idx="1"/>
          </p:nvPr>
        </p:nvSpPr>
        <p:spPr>
          <a:xfrm>
            <a:off x="246526" y="1349829"/>
            <a:ext cx="5390345" cy="5293392"/>
          </a:xfrm>
        </p:spPr>
        <p:txBody>
          <a:bodyPr>
            <a:normAutofit fontScale="55000" lnSpcReduction="20000"/>
          </a:bodyPr>
          <a:lstStyle/>
          <a:p>
            <a:r>
              <a:rPr lang="en-US" sz="3800" b="1" dirty="0"/>
              <a:t>Wait for threads to terminate</a:t>
            </a:r>
          </a:p>
          <a:p>
            <a:pPr marL="0" indent="0">
              <a:buNone/>
            </a:pPr>
            <a:r>
              <a:rPr lang="en-US" dirty="0"/>
              <a:t>private static int </a:t>
            </a:r>
            <a:r>
              <a:rPr lang="en-US" i="1" dirty="0"/>
              <a:t>NUMTHREADS </a:t>
            </a:r>
            <a:r>
              <a:rPr lang="en-US" dirty="0"/>
              <a:t>= 10;</a:t>
            </a:r>
          </a:p>
          <a:p>
            <a:pPr marL="0" indent="0">
              <a:buNone/>
            </a:pPr>
            <a:r>
              <a:rPr lang="en-US" dirty="0" err="1"/>
              <a:t>NamingThread</a:t>
            </a:r>
            <a:r>
              <a:rPr lang="en-US" dirty="0"/>
              <a:t>[] </a:t>
            </a:r>
            <a:r>
              <a:rPr lang="en-US" dirty="0" err="1"/>
              <a:t>runnables</a:t>
            </a:r>
            <a:r>
              <a:rPr lang="en-US" dirty="0"/>
              <a:t> = new </a:t>
            </a:r>
            <a:r>
              <a:rPr lang="en-US" dirty="0" err="1"/>
              <a:t>NamingThread</a:t>
            </a:r>
            <a:r>
              <a:rPr lang="en-US" dirty="0"/>
              <a:t>[</a:t>
            </a:r>
            <a:r>
              <a:rPr lang="en-US" i="1" dirty="0"/>
              <a:t>NUMTHREADS</a:t>
            </a:r>
            <a:r>
              <a:rPr lang="en-US" dirty="0"/>
              <a:t>];</a:t>
            </a:r>
            <a:br>
              <a:rPr lang="en-US" dirty="0"/>
            </a:br>
            <a:br>
              <a:rPr lang="en-US" dirty="0"/>
            </a:br>
            <a:r>
              <a:rPr lang="en-US" dirty="0"/>
              <a:t>for (int </a:t>
            </a:r>
            <a:r>
              <a:rPr lang="en-US" dirty="0" err="1"/>
              <a:t>i</a:t>
            </a:r>
            <a:r>
              <a:rPr lang="en-US" dirty="0"/>
              <a:t> = 0; </a:t>
            </a:r>
            <a:r>
              <a:rPr lang="en-US" dirty="0" err="1"/>
              <a:t>i</a:t>
            </a:r>
            <a:r>
              <a:rPr lang="en-US" dirty="0"/>
              <a:t> &lt; </a:t>
            </a:r>
            <a:r>
              <a:rPr lang="en-US" i="1" dirty="0"/>
              <a:t>NUMTHREADS</a:t>
            </a:r>
            <a:r>
              <a:rPr lang="en-US" dirty="0"/>
              <a:t>; </a:t>
            </a:r>
            <a:r>
              <a:rPr lang="en-US" dirty="0" err="1"/>
              <a:t>i</a:t>
            </a:r>
            <a:r>
              <a:rPr lang="en-US" dirty="0"/>
              <a:t>++) {</a:t>
            </a:r>
            <a:br>
              <a:rPr lang="en-US" dirty="0"/>
            </a:br>
            <a:r>
              <a:rPr lang="en-US" dirty="0"/>
              <a:t>    </a:t>
            </a:r>
            <a:r>
              <a:rPr lang="en-US" dirty="0" err="1"/>
              <a:t>runnables</a:t>
            </a:r>
            <a:r>
              <a:rPr lang="en-US" dirty="0"/>
              <a:t>[</a:t>
            </a:r>
            <a:r>
              <a:rPr lang="en-US" dirty="0" err="1"/>
              <a:t>i</a:t>
            </a:r>
            <a:r>
              <a:rPr lang="en-US" dirty="0"/>
              <a:t>] = new </a:t>
            </a:r>
            <a:r>
              <a:rPr lang="en-US" dirty="0" err="1"/>
              <a:t>NamingThread</a:t>
            </a:r>
            <a:r>
              <a:rPr lang="en-US" dirty="0"/>
              <a:t>("thread:" + </a:t>
            </a:r>
            <a:r>
              <a:rPr lang="en-US" dirty="0" err="1"/>
              <a:t>i</a:t>
            </a:r>
            <a:r>
              <a:rPr lang="en-US" dirty="0"/>
              <a:t>);</a:t>
            </a:r>
            <a:br>
              <a:rPr lang="en-US" dirty="0"/>
            </a:br>
            <a:r>
              <a:rPr lang="en-US" dirty="0"/>
              <a:t>}</a:t>
            </a:r>
          </a:p>
          <a:p>
            <a:pPr marL="0" indent="0">
              <a:buNone/>
            </a:pPr>
            <a:br>
              <a:rPr lang="en-US" dirty="0"/>
            </a:br>
            <a:r>
              <a:rPr lang="en-US" dirty="0"/>
              <a:t>Thread threads[] = new Thread[</a:t>
            </a:r>
            <a:r>
              <a:rPr lang="en-US" i="1" dirty="0"/>
              <a:t>NUMTHREADS</a:t>
            </a:r>
            <a:r>
              <a:rPr lang="en-US" dirty="0"/>
              <a:t>];</a:t>
            </a:r>
            <a:br>
              <a:rPr lang="en-US" dirty="0"/>
            </a:br>
            <a:r>
              <a:rPr lang="en-US" dirty="0"/>
              <a:t>for (int </a:t>
            </a:r>
            <a:r>
              <a:rPr lang="en-US" dirty="0" err="1"/>
              <a:t>i</a:t>
            </a:r>
            <a:r>
              <a:rPr lang="en-US" dirty="0"/>
              <a:t>=0; </a:t>
            </a:r>
            <a:r>
              <a:rPr lang="en-US" dirty="0" err="1"/>
              <a:t>i</a:t>
            </a:r>
            <a:r>
              <a:rPr lang="en-US" dirty="0"/>
              <a:t> &lt; </a:t>
            </a:r>
            <a:r>
              <a:rPr lang="en-US" i="1" dirty="0"/>
              <a:t>NUMTHREADS </a:t>
            </a:r>
            <a:r>
              <a:rPr lang="en-US" dirty="0"/>
              <a:t>; </a:t>
            </a:r>
            <a:r>
              <a:rPr lang="en-US" dirty="0" err="1"/>
              <a:t>i</a:t>
            </a:r>
            <a:r>
              <a:rPr lang="en-US" dirty="0"/>
              <a:t>++ ) {</a:t>
            </a:r>
            <a:br>
              <a:rPr lang="en-US" dirty="0"/>
            </a:br>
            <a:r>
              <a:rPr lang="en-US" dirty="0"/>
              <a:t>    threads[</a:t>
            </a:r>
            <a:r>
              <a:rPr lang="en-US" dirty="0" err="1"/>
              <a:t>i</a:t>
            </a:r>
            <a:r>
              <a:rPr lang="en-US" dirty="0"/>
              <a:t>] = new Thread (</a:t>
            </a:r>
            <a:r>
              <a:rPr lang="en-US" dirty="0" err="1"/>
              <a:t>runnables</a:t>
            </a:r>
            <a:r>
              <a:rPr lang="en-US" dirty="0"/>
              <a:t>[</a:t>
            </a:r>
            <a:r>
              <a:rPr lang="en-US" dirty="0" err="1"/>
              <a:t>i</a:t>
            </a:r>
            <a:r>
              <a:rPr lang="en-US" dirty="0"/>
              <a:t>]);</a:t>
            </a:r>
            <a:br>
              <a:rPr lang="en-US" dirty="0"/>
            </a:br>
            <a:r>
              <a:rPr lang="en-US" dirty="0"/>
              <a:t>    threads[</a:t>
            </a:r>
            <a:r>
              <a:rPr lang="en-US" dirty="0" err="1"/>
              <a:t>i</a:t>
            </a:r>
            <a:r>
              <a:rPr lang="en-US" dirty="0"/>
              <a:t>].start();</a:t>
            </a:r>
            <a:br>
              <a:rPr lang="en-US" dirty="0"/>
            </a:br>
            <a:r>
              <a:rPr lang="en-US" dirty="0"/>
              <a:t>}</a:t>
            </a:r>
            <a:br>
              <a:rPr lang="en-US" dirty="0"/>
            </a:br>
            <a:br>
              <a:rPr lang="en-US" dirty="0"/>
            </a:br>
            <a:r>
              <a:rPr lang="en-US" dirty="0"/>
              <a:t>// wait for each one to finish</a:t>
            </a:r>
            <a:br>
              <a:rPr lang="en-US" dirty="0"/>
            </a:br>
            <a:r>
              <a:rPr lang="en-US" dirty="0"/>
              <a:t>try {</a:t>
            </a:r>
            <a:br>
              <a:rPr lang="en-US" dirty="0"/>
            </a:br>
            <a:r>
              <a:rPr lang="en-US" dirty="0"/>
              <a:t>    for (int </a:t>
            </a:r>
            <a:r>
              <a:rPr lang="en-US" dirty="0" err="1"/>
              <a:t>i</a:t>
            </a:r>
            <a:r>
              <a:rPr lang="en-US" dirty="0"/>
              <a:t>=0; </a:t>
            </a:r>
            <a:r>
              <a:rPr lang="en-US" dirty="0" err="1"/>
              <a:t>i</a:t>
            </a:r>
            <a:r>
              <a:rPr lang="en-US" dirty="0"/>
              <a:t> &lt; </a:t>
            </a:r>
            <a:r>
              <a:rPr lang="en-US" i="1" dirty="0"/>
              <a:t>NUMTHREADS </a:t>
            </a:r>
            <a:r>
              <a:rPr lang="en-US" dirty="0"/>
              <a:t>; </a:t>
            </a:r>
            <a:r>
              <a:rPr lang="en-US" dirty="0" err="1"/>
              <a:t>i</a:t>
            </a:r>
            <a:r>
              <a:rPr lang="en-US" dirty="0"/>
              <a:t>++ ) {</a:t>
            </a:r>
            <a:br>
              <a:rPr lang="en-US" dirty="0"/>
            </a:br>
            <a:r>
              <a:rPr lang="en-US" dirty="0"/>
              <a:t>        threads[</a:t>
            </a:r>
            <a:r>
              <a:rPr lang="en-US" dirty="0" err="1"/>
              <a:t>i</a:t>
            </a:r>
            <a:r>
              <a:rPr lang="en-US" dirty="0"/>
              <a:t>].join();</a:t>
            </a:r>
            <a:br>
              <a:rPr lang="en-US" dirty="0"/>
            </a:br>
            <a:r>
              <a:rPr lang="en-US" dirty="0"/>
              <a:t>    }</a:t>
            </a:r>
            <a:br>
              <a:rPr lang="en-US" dirty="0"/>
            </a:br>
            <a:r>
              <a:rPr lang="en-US" dirty="0"/>
              <a:t>} catch (</a:t>
            </a:r>
            <a:r>
              <a:rPr lang="en-US" dirty="0" err="1"/>
              <a:t>InterruptedException</a:t>
            </a:r>
            <a:r>
              <a:rPr lang="en-US" dirty="0"/>
              <a:t> e) {}</a:t>
            </a:r>
            <a:br>
              <a:rPr lang="en-US" dirty="0"/>
            </a:br>
            <a:br>
              <a:rPr lang="en-US" dirty="0"/>
            </a:br>
            <a:r>
              <a:rPr lang="en-US" dirty="0" err="1"/>
              <a:t>System.</a:t>
            </a:r>
            <a:r>
              <a:rPr lang="en-US" i="1" dirty="0" err="1"/>
              <a:t>out</a:t>
            </a:r>
            <a:r>
              <a:rPr lang="en-US" dirty="0" err="1"/>
              <a:t>.println</a:t>
            </a:r>
            <a:r>
              <a:rPr lang="en-US" dirty="0"/>
              <a:t>(</a:t>
            </a:r>
            <a:r>
              <a:rPr lang="en-US" dirty="0" err="1"/>
              <a:t>Thread.</a:t>
            </a:r>
            <a:r>
              <a:rPr lang="en-US" i="1" dirty="0" err="1"/>
              <a:t>currentThread</a:t>
            </a:r>
            <a:r>
              <a:rPr lang="en-US" dirty="0"/>
              <a:t>());</a:t>
            </a:r>
          </a:p>
        </p:txBody>
      </p:sp>
    </p:spTree>
    <p:extLst>
      <p:ext uri="{BB962C8B-B14F-4D97-AF65-F5344CB8AC3E}">
        <p14:creationId xmlns:p14="http://schemas.microsoft.com/office/powerpoint/2010/main" val="384124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1C3E-8C7C-0A49-AAAC-6AEC2E07369F}"/>
              </a:ext>
            </a:extLst>
          </p:cNvPr>
          <p:cNvSpPr>
            <a:spLocks noGrp="1"/>
          </p:cNvSpPr>
          <p:nvPr>
            <p:ph type="title"/>
          </p:nvPr>
        </p:nvSpPr>
        <p:spPr/>
        <p:txBody>
          <a:bodyPr/>
          <a:lstStyle/>
          <a:p>
            <a:r>
              <a:rPr lang="en-US" dirty="0"/>
              <a:t>Simple Threads in Java</a:t>
            </a:r>
          </a:p>
        </p:txBody>
      </p:sp>
      <p:sp>
        <p:nvSpPr>
          <p:cNvPr id="3" name="Content Placeholder 2">
            <a:extLst>
              <a:ext uri="{FF2B5EF4-FFF2-40B4-BE49-F238E27FC236}">
                <a16:creationId xmlns:a16="http://schemas.microsoft.com/office/drawing/2014/main" id="{F8EA82B5-BBE5-2841-BC61-B0E310D9259D}"/>
              </a:ext>
            </a:extLst>
          </p:cNvPr>
          <p:cNvSpPr>
            <a:spLocks noGrp="1"/>
          </p:cNvSpPr>
          <p:nvPr>
            <p:ph idx="1"/>
          </p:nvPr>
        </p:nvSpPr>
        <p:spPr>
          <a:xfrm>
            <a:off x="262217" y="992187"/>
            <a:ext cx="11667565" cy="4873625"/>
          </a:xfrm>
        </p:spPr>
        <p:txBody>
          <a:bodyPr/>
          <a:lstStyle/>
          <a:p>
            <a:r>
              <a:rPr lang="en-US" dirty="0"/>
              <a:t>Key Points</a:t>
            </a:r>
          </a:p>
          <a:p>
            <a:pPr lvl="1"/>
            <a:r>
              <a:rPr lang="en-US" sz="2400" dirty="0"/>
              <a:t>Create Threads by implementing a Runnable</a:t>
            </a:r>
          </a:p>
          <a:p>
            <a:pPr lvl="1"/>
            <a:r>
              <a:rPr lang="en-US" sz="2400" dirty="0"/>
              <a:t>Start threads with .start() method, which returns immediately</a:t>
            </a:r>
          </a:p>
          <a:p>
            <a:pPr lvl="1"/>
            <a:r>
              <a:rPr lang="en-US" sz="2400" dirty="0"/>
              <a:t>Threads execute independently until completion</a:t>
            </a:r>
          </a:p>
          <a:p>
            <a:pPr lvl="1"/>
            <a:r>
              <a:rPr lang="en-US" sz="2400" dirty="0"/>
              <a:t>Order of thread execution is non-deterministic. Statements overlap.</a:t>
            </a:r>
          </a:p>
          <a:p>
            <a:pPr lvl="1"/>
            <a:r>
              <a:rPr lang="en-US" sz="2400" dirty="0"/>
              <a:t>Objects are basically state machines</a:t>
            </a:r>
          </a:p>
          <a:p>
            <a:pPr lvl="2"/>
            <a:r>
              <a:rPr lang="en-US" dirty="0"/>
              <a:t>State transitions invoked when methods called</a:t>
            </a:r>
          </a:p>
          <a:p>
            <a:pPr lvl="1"/>
            <a:r>
              <a:rPr lang="en-US" sz="2400" dirty="0"/>
              <a:t>Threads define an execution context</a:t>
            </a:r>
          </a:p>
          <a:p>
            <a:pPr lvl="2"/>
            <a:r>
              <a:rPr lang="en-US" dirty="0"/>
              <a:t>Manipulate objects (state) they have reference to</a:t>
            </a:r>
          </a:p>
          <a:p>
            <a:pPr lvl="2"/>
            <a:r>
              <a:rPr lang="en-US" dirty="0"/>
              <a:t>The methods they call execute in the context of the calling thread</a:t>
            </a:r>
          </a:p>
          <a:p>
            <a:pPr lvl="1"/>
            <a:endParaRPr lang="en-US" dirty="0"/>
          </a:p>
          <a:p>
            <a:pPr lvl="1"/>
            <a:endParaRPr lang="en-US" dirty="0"/>
          </a:p>
        </p:txBody>
      </p:sp>
    </p:spTree>
    <p:extLst>
      <p:ext uri="{BB962C8B-B14F-4D97-AF65-F5344CB8AC3E}">
        <p14:creationId xmlns:p14="http://schemas.microsoft.com/office/powerpoint/2010/main" val="22885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8500-1C5E-5840-9152-912E859CF60B}"/>
              </a:ext>
            </a:extLst>
          </p:cNvPr>
          <p:cNvSpPr>
            <a:spLocks noGrp="1"/>
          </p:cNvSpPr>
          <p:nvPr>
            <p:ph type="title"/>
          </p:nvPr>
        </p:nvSpPr>
        <p:spPr/>
        <p:txBody>
          <a:bodyPr/>
          <a:lstStyle/>
          <a:p>
            <a:r>
              <a:rPr lang="en-US" dirty="0"/>
              <a:t>Simple Threads in Java</a:t>
            </a:r>
          </a:p>
        </p:txBody>
      </p:sp>
      <p:sp>
        <p:nvSpPr>
          <p:cNvPr id="3" name="Content Placeholder 2">
            <a:extLst>
              <a:ext uri="{FF2B5EF4-FFF2-40B4-BE49-F238E27FC236}">
                <a16:creationId xmlns:a16="http://schemas.microsoft.com/office/drawing/2014/main" id="{AF2D879D-8FC5-CB4B-ADD8-0D585030B5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6A1A5CD-8CB1-1A4B-BC66-E56747C05FB5}"/>
              </a:ext>
            </a:extLst>
          </p:cNvPr>
          <p:cNvPicPr>
            <a:picLocks noChangeAspect="1"/>
          </p:cNvPicPr>
          <p:nvPr/>
        </p:nvPicPr>
        <p:blipFill>
          <a:blip r:embed="rId3"/>
          <a:stretch>
            <a:fillRect/>
          </a:stretch>
        </p:blipFill>
        <p:spPr>
          <a:xfrm>
            <a:off x="2596346" y="932661"/>
            <a:ext cx="6999307" cy="5925339"/>
          </a:xfrm>
          <a:prstGeom prst="rect">
            <a:avLst/>
          </a:prstGeom>
        </p:spPr>
      </p:pic>
    </p:spTree>
    <p:extLst>
      <p:ext uri="{BB962C8B-B14F-4D97-AF65-F5344CB8AC3E}">
        <p14:creationId xmlns:p14="http://schemas.microsoft.com/office/powerpoint/2010/main" val="206531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32BF-57F0-444B-87F4-364DF9FBAAA5}"/>
              </a:ext>
            </a:extLst>
          </p:cNvPr>
          <p:cNvSpPr>
            <a:spLocks noGrp="1"/>
          </p:cNvSpPr>
          <p:nvPr>
            <p:ph type="title"/>
          </p:nvPr>
        </p:nvSpPr>
        <p:spPr/>
        <p:txBody>
          <a:bodyPr/>
          <a:lstStyle/>
          <a:p>
            <a:r>
              <a:rPr lang="en-US" dirty="0"/>
              <a:t>Problems with Threads</a:t>
            </a:r>
          </a:p>
        </p:txBody>
      </p:sp>
      <p:sp>
        <p:nvSpPr>
          <p:cNvPr id="3" name="Content Placeholder 2">
            <a:extLst>
              <a:ext uri="{FF2B5EF4-FFF2-40B4-BE49-F238E27FC236}">
                <a16:creationId xmlns:a16="http://schemas.microsoft.com/office/drawing/2014/main" id="{F11AD117-5EAB-FB49-A7C1-FC23C7E5294F}"/>
              </a:ext>
            </a:extLst>
          </p:cNvPr>
          <p:cNvSpPr>
            <a:spLocks noGrp="1"/>
          </p:cNvSpPr>
          <p:nvPr>
            <p:ph idx="1"/>
          </p:nvPr>
        </p:nvSpPr>
        <p:spPr/>
        <p:txBody>
          <a:bodyPr/>
          <a:lstStyle/>
          <a:p>
            <a:r>
              <a:rPr lang="en-US" dirty="0"/>
              <a:t>Concurrency makes things challenging</a:t>
            </a:r>
          </a:p>
          <a:p>
            <a:pPr lvl="1"/>
            <a:r>
              <a:rPr lang="en-US" sz="2400" dirty="0"/>
              <a:t>Problems with concurrency</a:t>
            </a:r>
          </a:p>
          <a:p>
            <a:pPr lvl="2"/>
            <a:r>
              <a:rPr lang="en-US" dirty="0"/>
              <a:t>Race conditions</a:t>
            </a:r>
          </a:p>
          <a:p>
            <a:pPr lvl="2"/>
            <a:r>
              <a:rPr lang="en-US" dirty="0"/>
              <a:t>Deadlocks</a:t>
            </a:r>
          </a:p>
          <a:p>
            <a:pPr lvl="1"/>
            <a:r>
              <a:rPr lang="en-US" sz="2400" dirty="0"/>
              <a:t>Source of problems</a:t>
            </a:r>
          </a:p>
          <a:p>
            <a:pPr lvl="2"/>
            <a:r>
              <a:rPr lang="en-US" dirty="0"/>
              <a:t>Non-determinism</a:t>
            </a:r>
          </a:p>
          <a:p>
            <a:pPr lvl="2"/>
            <a:r>
              <a:rPr lang="en-US" dirty="0"/>
              <a:t>Interleaving's</a:t>
            </a:r>
          </a:p>
          <a:p>
            <a:endParaRPr lang="en-US" dirty="0"/>
          </a:p>
        </p:txBody>
      </p:sp>
    </p:spTree>
    <p:extLst>
      <p:ext uri="{BB962C8B-B14F-4D97-AF65-F5344CB8AC3E}">
        <p14:creationId xmlns:p14="http://schemas.microsoft.com/office/powerpoint/2010/main" val="385365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B668-8309-CA4C-9F64-A26EC4050ACB}"/>
              </a:ext>
            </a:extLst>
          </p:cNvPr>
          <p:cNvSpPr>
            <a:spLocks noGrp="1"/>
          </p:cNvSpPr>
          <p:nvPr>
            <p:ph type="title"/>
          </p:nvPr>
        </p:nvSpPr>
        <p:spPr/>
        <p:txBody>
          <a:bodyPr/>
          <a:lstStyle/>
          <a:p>
            <a:r>
              <a:rPr lang="en-US" dirty="0"/>
              <a:t>Problems with Threads</a:t>
            </a:r>
          </a:p>
        </p:txBody>
      </p:sp>
      <p:sp>
        <p:nvSpPr>
          <p:cNvPr id="3" name="Content Placeholder 2">
            <a:extLst>
              <a:ext uri="{FF2B5EF4-FFF2-40B4-BE49-F238E27FC236}">
                <a16:creationId xmlns:a16="http://schemas.microsoft.com/office/drawing/2014/main" id="{D0DEC511-BD43-8346-B03D-B650D62A8A29}"/>
              </a:ext>
            </a:extLst>
          </p:cNvPr>
          <p:cNvSpPr>
            <a:spLocks noGrp="1"/>
          </p:cNvSpPr>
          <p:nvPr>
            <p:ph idx="1"/>
          </p:nvPr>
        </p:nvSpPr>
        <p:spPr>
          <a:xfrm>
            <a:off x="246528" y="1138518"/>
            <a:ext cx="11667565" cy="4873625"/>
          </a:xfrm>
        </p:spPr>
        <p:txBody>
          <a:bodyPr/>
          <a:lstStyle/>
          <a:p>
            <a:r>
              <a:rPr lang="en-US" dirty="0"/>
              <a:t>Problem 1: Shared Variables</a:t>
            </a:r>
          </a:p>
          <a:p>
            <a:pPr lvl="1"/>
            <a:r>
              <a:rPr lang="en-US" sz="2200" dirty="0"/>
              <a:t>Multiple independent threads make changes to same variable at same time</a:t>
            </a:r>
          </a:p>
          <a:p>
            <a:pPr lvl="2"/>
            <a:r>
              <a:rPr lang="en-US" sz="2200" dirty="0"/>
              <a:t>read value from memory to register</a:t>
            </a:r>
          </a:p>
          <a:p>
            <a:pPr lvl="2"/>
            <a:r>
              <a:rPr lang="en-US" sz="2200" dirty="0"/>
              <a:t>change value in register</a:t>
            </a:r>
          </a:p>
          <a:p>
            <a:pPr lvl="2"/>
            <a:r>
              <a:rPr lang="en-US" sz="2200" dirty="0"/>
              <a:t>write register value back to memory</a:t>
            </a:r>
          </a:p>
          <a:p>
            <a:pPr marL="1057275" lvl="3"/>
            <a:r>
              <a:rPr lang="en-US" sz="2200" dirty="0"/>
              <a:t>thread 1: x=x+6</a:t>
            </a:r>
          </a:p>
          <a:p>
            <a:pPr marL="1057275" lvl="3"/>
            <a:r>
              <a:rPr lang="en-US" sz="2200" dirty="0"/>
              <a:t>thread 2: x=x+1</a:t>
            </a:r>
          </a:p>
          <a:p>
            <a:pPr lvl="1"/>
            <a:r>
              <a:rPr lang="en-US" sz="2200" dirty="0"/>
              <a:t>The result? </a:t>
            </a:r>
          </a:p>
          <a:p>
            <a:pPr lvl="1"/>
            <a:endParaRPr lang="en-US" dirty="0"/>
          </a:p>
        </p:txBody>
      </p:sp>
    </p:spTree>
    <p:extLst>
      <p:ext uri="{BB962C8B-B14F-4D97-AF65-F5344CB8AC3E}">
        <p14:creationId xmlns:p14="http://schemas.microsoft.com/office/powerpoint/2010/main" val="642572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9CFF-23D7-F940-A327-C7CD1785AFDF}"/>
              </a:ext>
            </a:extLst>
          </p:cNvPr>
          <p:cNvSpPr>
            <a:spLocks noGrp="1"/>
          </p:cNvSpPr>
          <p:nvPr>
            <p:ph type="title"/>
          </p:nvPr>
        </p:nvSpPr>
        <p:spPr/>
        <p:txBody>
          <a:bodyPr/>
          <a:lstStyle/>
          <a:p>
            <a:r>
              <a:rPr lang="en-US" dirty="0"/>
              <a:t>Problems with Threads</a:t>
            </a:r>
          </a:p>
        </p:txBody>
      </p:sp>
      <p:sp>
        <p:nvSpPr>
          <p:cNvPr id="3" name="Content Placeholder 2">
            <a:extLst>
              <a:ext uri="{FF2B5EF4-FFF2-40B4-BE49-F238E27FC236}">
                <a16:creationId xmlns:a16="http://schemas.microsoft.com/office/drawing/2014/main" id="{32AC966B-01A8-D143-9094-8CA1B50BD44A}"/>
              </a:ext>
            </a:extLst>
          </p:cNvPr>
          <p:cNvSpPr>
            <a:spLocks noGrp="1"/>
          </p:cNvSpPr>
          <p:nvPr>
            <p:ph idx="1"/>
          </p:nvPr>
        </p:nvSpPr>
        <p:spPr/>
        <p:txBody>
          <a:bodyPr/>
          <a:lstStyle/>
          <a:p>
            <a:r>
              <a:rPr lang="en-US" dirty="0"/>
              <a:t>Race Conditions</a:t>
            </a:r>
          </a:p>
          <a:p>
            <a:pPr lvl="1"/>
            <a:r>
              <a:rPr lang="en-US" sz="2400" dirty="0"/>
              <a:t>Same program, different results</a:t>
            </a:r>
          </a:p>
          <a:p>
            <a:pPr lvl="2"/>
            <a:r>
              <a:rPr lang="en-US" dirty="0"/>
              <a:t>Depends on the manner in which CPU schedules execution</a:t>
            </a:r>
          </a:p>
          <a:p>
            <a:pPr lvl="2"/>
            <a:r>
              <a:rPr lang="en-US" dirty="0"/>
              <a:t>Different interleaving's produce different outcomes</a:t>
            </a:r>
          </a:p>
          <a:p>
            <a:pPr lvl="1"/>
            <a:r>
              <a:rPr lang="en-US" sz="2400" dirty="0"/>
              <a:t>Extremely hard to debug</a:t>
            </a:r>
          </a:p>
          <a:p>
            <a:pPr lvl="2"/>
            <a:r>
              <a:rPr lang="en-US" dirty="0"/>
              <a:t>Not reproducible</a:t>
            </a:r>
          </a:p>
          <a:p>
            <a:pPr lvl="2"/>
            <a:r>
              <a:rPr lang="en-US" dirty="0"/>
              <a:t>These are extremely unpleasant when they occur in production systems</a:t>
            </a:r>
          </a:p>
          <a:p>
            <a:endParaRPr lang="en-US" dirty="0"/>
          </a:p>
        </p:txBody>
      </p:sp>
      <p:graphicFrame>
        <p:nvGraphicFramePr>
          <p:cNvPr id="4" name="Content Placeholder 3">
            <a:extLst>
              <a:ext uri="{FF2B5EF4-FFF2-40B4-BE49-F238E27FC236}">
                <a16:creationId xmlns:a16="http://schemas.microsoft.com/office/drawing/2014/main" id="{B89D9C03-2A74-2B4F-9DA9-65D201DEDFEA}"/>
              </a:ext>
            </a:extLst>
          </p:cNvPr>
          <p:cNvGraphicFramePr>
            <a:graphicFrameLocks/>
          </p:cNvGraphicFramePr>
          <p:nvPr>
            <p:extLst>
              <p:ext uri="{D42A27DB-BD31-4B8C-83A1-F6EECF244321}">
                <p14:modId xmlns:p14="http://schemas.microsoft.com/office/powerpoint/2010/main" val="1599653003"/>
              </p:ext>
            </p:extLst>
          </p:nvPr>
        </p:nvGraphicFramePr>
        <p:xfrm>
          <a:off x="406335" y="4308021"/>
          <a:ext cx="3899848" cy="2400300"/>
        </p:xfrm>
        <a:graphic>
          <a:graphicData uri="http://schemas.openxmlformats.org/drawingml/2006/table">
            <a:tbl>
              <a:tblPr firstRow="1" bandRow="1">
                <a:tableStyleId>{5C22544A-7EE6-4342-B048-85BDC9FD1C3A}</a:tableStyleId>
              </a:tblPr>
              <a:tblGrid>
                <a:gridCol w="1949924">
                  <a:extLst>
                    <a:ext uri="{9D8B030D-6E8A-4147-A177-3AD203B41FA5}">
                      <a16:colId xmlns:a16="http://schemas.microsoft.com/office/drawing/2014/main" val="20000"/>
                    </a:ext>
                  </a:extLst>
                </a:gridCol>
                <a:gridCol w="1949924">
                  <a:extLst>
                    <a:ext uri="{9D8B030D-6E8A-4147-A177-3AD203B41FA5}">
                      <a16:colId xmlns:a16="http://schemas.microsoft.com/office/drawing/2014/main" val="20001"/>
                    </a:ext>
                  </a:extLst>
                </a:gridCol>
              </a:tblGrid>
              <a:tr h="278130">
                <a:tc>
                  <a:txBody>
                    <a:bodyPr/>
                    <a:lstStyle/>
                    <a:p>
                      <a:r>
                        <a:rPr lang="en-US" sz="1400" dirty="0"/>
                        <a:t>Thread 1</a:t>
                      </a:r>
                    </a:p>
                  </a:txBody>
                  <a:tcPr marL="68580" marR="68580" marT="34290" marB="34290"/>
                </a:tc>
                <a:tc>
                  <a:txBody>
                    <a:bodyPr/>
                    <a:lstStyle/>
                    <a:p>
                      <a:r>
                        <a:rPr lang="en-US" sz="1400" dirty="0"/>
                        <a:t>Thread 2</a:t>
                      </a:r>
                    </a:p>
                  </a:txBody>
                  <a:tcPr marL="68580" marR="68580" marT="34290" marB="34290"/>
                </a:tc>
                <a:extLst>
                  <a:ext uri="{0D108BD9-81ED-4DB2-BD59-A6C34878D82A}">
                    <a16:rowId xmlns:a16="http://schemas.microsoft.com/office/drawing/2014/main" val="10000"/>
                  </a:ext>
                </a:extLst>
              </a:tr>
              <a:tr h="278130">
                <a:tc>
                  <a:txBody>
                    <a:bodyPr/>
                    <a:lstStyle/>
                    <a:p>
                      <a:r>
                        <a:rPr lang="en-US" sz="1400" dirty="0"/>
                        <a:t>Reads (x) into register</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1"/>
                  </a:ext>
                </a:extLst>
              </a:tr>
              <a:tr h="278130">
                <a:tc>
                  <a:txBody>
                    <a:bodyPr/>
                    <a:lstStyle/>
                    <a:p>
                      <a:r>
                        <a:rPr lang="en-US" sz="1400" dirty="0"/>
                        <a:t>Register value +</a:t>
                      </a:r>
                      <a:r>
                        <a:rPr lang="en-US" sz="1400" baseline="0" dirty="0"/>
                        <a:t> 6</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2"/>
                  </a:ext>
                </a:extLst>
              </a:tr>
              <a:tr h="480060">
                <a:tc>
                  <a:txBody>
                    <a:bodyPr/>
                    <a:lstStyle/>
                    <a:p>
                      <a:r>
                        <a:rPr lang="en-US" sz="1400" dirty="0"/>
                        <a:t>Writes register value to (x)</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3"/>
                  </a:ext>
                </a:extLst>
              </a:tr>
              <a:tr h="278130">
                <a:tc>
                  <a:txBody>
                    <a:bodyPr/>
                    <a:lstStyle/>
                    <a:p>
                      <a:endParaRPr lang="en-US" sz="1400"/>
                    </a:p>
                  </a:txBody>
                  <a:tcPr marL="68580" marR="68580" marT="34290" marB="34290"/>
                </a:tc>
                <a:tc>
                  <a:txBody>
                    <a:bodyPr/>
                    <a:lstStyle/>
                    <a:p>
                      <a:r>
                        <a:rPr lang="en-US" sz="1400" dirty="0"/>
                        <a:t>Reads (x) into register</a:t>
                      </a:r>
                    </a:p>
                  </a:txBody>
                  <a:tcPr marL="68580" marR="68580" marT="34290" marB="34290"/>
                </a:tc>
                <a:extLst>
                  <a:ext uri="{0D108BD9-81ED-4DB2-BD59-A6C34878D82A}">
                    <a16:rowId xmlns:a16="http://schemas.microsoft.com/office/drawing/2014/main" val="10004"/>
                  </a:ext>
                </a:extLst>
              </a:tr>
              <a:tr h="278130">
                <a:tc>
                  <a:txBody>
                    <a:bodyPr/>
                    <a:lstStyle/>
                    <a:p>
                      <a:endParaRPr lang="en-US" sz="1400" dirty="0"/>
                    </a:p>
                  </a:txBody>
                  <a:tcPr marL="68580" marR="68580" marT="34290" marB="34290"/>
                </a:tc>
                <a:tc>
                  <a:txBody>
                    <a:bodyPr/>
                    <a:lstStyle/>
                    <a:p>
                      <a:r>
                        <a:rPr lang="en-US" sz="1400" dirty="0"/>
                        <a:t>Register value +</a:t>
                      </a:r>
                      <a:r>
                        <a:rPr lang="en-US" sz="1400" baseline="0" dirty="0"/>
                        <a:t> 1</a:t>
                      </a:r>
                      <a:endParaRPr lang="en-US" sz="1400" dirty="0"/>
                    </a:p>
                  </a:txBody>
                  <a:tcPr marL="68580" marR="68580" marT="34290" marB="34290"/>
                </a:tc>
                <a:extLst>
                  <a:ext uri="{0D108BD9-81ED-4DB2-BD59-A6C34878D82A}">
                    <a16:rowId xmlns:a16="http://schemas.microsoft.com/office/drawing/2014/main" val="10005"/>
                  </a:ext>
                </a:extLst>
              </a:tr>
              <a:tr h="480060">
                <a:tc>
                  <a:txBody>
                    <a:bodyPr/>
                    <a:lstStyle/>
                    <a:p>
                      <a:endParaRPr lang="en-US" sz="1400"/>
                    </a:p>
                  </a:txBody>
                  <a:tcPr marL="68580" marR="68580" marT="34290" marB="34290"/>
                </a:tc>
                <a:tc>
                  <a:txBody>
                    <a:bodyPr/>
                    <a:lstStyle/>
                    <a:p>
                      <a:r>
                        <a:rPr lang="en-US" sz="1400" dirty="0"/>
                        <a:t>Writes register value to (x)</a:t>
                      </a:r>
                    </a:p>
                  </a:txBody>
                  <a:tcPr marL="68580" marR="68580" marT="34290" marB="34290"/>
                </a:tc>
                <a:extLst>
                  <a:ext uri="{0D108BD9-81ED-4DB2-BD59-A6C34878D82A}">
                    <a16:rowId xmlns:a16="http://schemas.microsoft.com/office/drawing/2014/main" val="10006"/>
                  </a:ext>
                </a:extLst>
              </a:tr>
            </a:tbl>
          </a:graphicData>
        </a:graphic>
      </p:graphicFrame>
      <p:graphicFrame>
        <p:nvGraphicFramePr>
          <p:cNvPr id="5" name="Content Placeholder 3">
            <a:extLst>
              <a:ext uri="{FF2B5EF4-FFF2-40B4-BE49-F238E27FC236}">
                <a16:creationId xmlns:a16="http://schemas.microsoft.com/office/drawing/2014/main" id="{3584CE77-574A-D14F-AAE0-248884979D44}"/>
              </a:ext>
            </a:extLst>
          </p:cNvPr>
          <p:cNvGraphicFramePr>
            <a:graphicFrameLocks/>
          </p:cNvGraphicFramePr>
          <p:nvPr>
            <p:extLst>
              <p:ext uri="{D42A27DB-BD31-4B8C-83A1-F6EECF244321}">
                <p14:modId xmlns:p14="http://schemas.microsoft.com/office/powerpoint/2010/main" val="4206141495"/>
              </p:ext>
            </p:extLst>
          </p:nvPr>
        </p:nvGraphicFramePr>
        <p:xfrm>
          <a:off x="7003905" y="4308021"/>
          <a:ext cx="3899848" cy="2400300"/>
        </p:xfrm>
        <a:graphic>
          <a:graphicData uri="http://schemas.openxmlformats.org/drawingml/2006/table">
            <a:tbl>
              <a:tblPr firstRow="1" bandRow="1">
                <a:tableStyleId>{5C22544A-7EE6-4342-B048-85BDC9FD1C3A}</a:tableStyleId>
              </a:tblPr>
              <a:tblGrid>
                <a:gridCol w="1949924">
                  <a:extLst>
                    <a:ext uri="{9D8B030D-6E8A-4147-A177-3AD203B41FA5}">
                      <a16:colId xmlns:a16="http://schemas.microsoft.com/office/drawing/2014/main" val="20000"/>
                    </a:ext>
                  </a:extLst>
                </a:gridCol>
                <a:gridCol w="1949924">
                  <a:extLst>
                    <a:ext uri="{9D8B030D-6E8A-4147-A177-3AD203B41FA5}">
                      <a16:colId xmlns:a16="http://schemas.microsoft.com/office/drawing/2014/main" val="20001"/>
                    </a:ext>
                  </a:extLst>
                </a:gridCol>
              </a:tblGrid>
              <a:tr h="278130">
                <a:tc>
                  <a:txBody>
                    <a:bodyPr/>
                    <a:lstStyle/>
                    <a:p>
                      <a:r>
                        <a:rPr lang="en-US" sz="1400" dirty="0"/>
                        <a:t>Thread 1</a:t>
                      </a:r>
                    </a:p>
                  </a:txBody>
                  <a:tcPr marL="68580" marR="68580" marT="34290" marB="34290"/>
                </a:tc>
                <a:tc>
                  <a:txBody>
                    <a:bodyPr/>
                    <a:lstStyle/>
                    <a:p>
                      <a:r>
                        <a:rPr lang="en-US" sz="1400" dirty="0"/>
                        <a:t>Thread 2</a:t>
                      </a:r>
                    </a:p>
                  </a:txBody>
                  <a:tcPr marL="68580" marR="68580" marT="34290" marB="34290"/>
                </a:tc>
                <a:extLst>
                  <a:ext uri="{0D108BD9-81ED-4DB2-BD59-A6C34878D82A}">
                    <a16:rowId xmlns:a16="http://schemas.microsoft.com/office/drawing/2014/main" val="10000"/>
                  </a:ext>
                </a:extLst>
              </a:tr>
              <a:tr h="278130">
                <a:tc>
                  <a:txBody>
                    <a:bodyPr/>
                    <a:lstStyle/>
                    <a:p>
                      <a:r>
                        <a:rPr lang="en-US" sz="1400" dirty="0"/>
                        <a:t>Reads (x) into register</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1"/>
                  </a:ext>
                </a:extLst>
              </a:tr>
              <a:tr h="278130">
                <a:tc>
                  <a:txBody>
                    <a:bodyPr/>
                    <a:lstStyle/>
                    <a:p>
                      <a:r>
                        <a:rPr lang="en-US" sz="1400" dirty="0"/>
                        <a:t>Register value +</a:t>
                      </a:r>
                      <a:r>
                        <a:rPr lang="en-US" sz="1400" baseline="0" dirty="0"/>
                        <a:t> 6</a:t>
                      </a:r>
                      <a:endParaRPr lang="en-US" sz="1400" dirty="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2"/>
                  </a:ext>
                </a:extLst>
              </a:tr>
              <a:tr h="278130">
                <a:tc>
                  <a:txBody>
                    <a:bodyPr/>
                    <a:lstStyle/>
                    <a:p>
                      <a:endParaRPr lang="en-US" sz="1400" dirty="0"/>
                    </a:p>
                  </a:txBody>
                  <a:tcPr marL="68580" marR="68580" marT="34290" marB="34290"/>
                </a:tc>
                <a:tc>
                  <a:txBody>
                    <a:bodyPr/>
                    <a:lstStyle/>
                    <a:p>
                      <a:r>
                        <a:rPr lang="en-US" sz="1400" dirty="0"/>
                        <a:t>Reads (x) into register</a:t>
                      </a:r>
                    </a:p>
                  </a:txBody>
                  <a:tcPr marL="68580" marR="68580" marT="34290" marB="34290"/>
                </a:tc>
                <a:extLst>
                  <a:ext uri="{0D108BD9-81ED-4DB2-BD59-A6C34878D82A}">
                    <a16:rowId xmlns:a16="http://schemas.microsoft.com/office/drawing/2014/main" val="10003"/>
                  </a:ext>
                </a:extLst>
              </a:tr>
              <a:tr h="278130">
                <a:tc>
                  <a:txBody>
                    <a:bodyPr/>
                    <a:lstStyle/>
                    <a:p>
                      <a:endParaRPr lang="en-US" sz="1400"/>
                    </a:p>
                  </a:txBody>
                  <a:tcPr marL="68580" marR="68580" marT="34290" marB="34290"/>
                </a:tc>
                <a:tc>
                  <a:txBody>
                    <a:bodyPr/>
                    <a:lstStyle/>
                    <a:p>
                      <a:r>
                        <a:rPr lang="en-US" sz="1400" dirty="0"/>
                        <a:t>Register value +</a:t>
                      </a:r>
                      <a:r>
                        <a:rPr lang="en-US" sz="1400" baseline="0" dirty="0"/>
                        <a:t> 1</a:t>
                      </a:r>
                      <a:endParaRPr lang="en-US" sz="1400" dirty="0"/>
                    </a:p>
                  </a:txBody>
                  <a:tcPr marL="68580" marR="68580" marT="34290" marB="34290"/>
                </a:tc>
                <a:extLst>
                  <a:ext uri="{0D108BD9-81ED-4DB2-BD59-A6C34878D82A}">
                    <a16:rowId xmlns:a16="http://schemas.microsoft.com/office/drawing/2014/main" val="10004"/>
                  </a:ext>
                </a:extLst>
              </a:tr>
              <a:tr h="480060">
                <a:tc>
                  <a:txBody>
                    <a:bodyPr/>
                    <a:lstStyle/>
                    <a:p>
                      <a:endParaRPr lang="en-US" sz="1400"/>
                    </a:p>
                  </a:txBody>
                  <a:tcPr marL="68580" marR="68580" marT="34290" marB="34290"/>
                </a:tc>
                <a:tc>
                  <a:txBody>
                    <a:bodyPr/>
                    <a:lstStyle/>
                    <a:p>
                      <a:r>
                        <a:rPr lang="en-US" sz="1400" dirty="0"/>
                        <a:t>Writes register value to (x)</a:t>
                      </a:r>
                    </a:p>
                  </a:txBody>
                  <a:tcPr marL="68580" marR="68580" marT="34290" marB="34290"/>
                </a:tc>
                <a:extLst>
                  <a:ext uri="{0D108BD9-81ED-4DB2-BD59-A6C34878D82A}">
                    <a16:rowId xmlns:a16="http://schemas.microsoft.com/office/drawing/2014/main" val="10005"/>
                  </a:ext>
                </a:extLst>
              </a:tr>
              <a:tr h="4800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Writes register value to (x)</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8453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297C-11C7-C94D-833B-D1320B6D85B8}"/>
              </a:ext>
            </a:extLst>
          </p:cNvPr>
          <p:cNvSpPr>
            <a:spLocks noGrp="1"/>
          </p:cNvSpPr>
          <p:nvPr>
            <p:ph type="title"/>
          </p:nvPr>
        </p:nvSpPr>
        <p:spPr/>
        <p:txBody>
          <a:bodyPr/>
          <a:lstStyle/>
          <a:p>
            <a:r>
              <a:rPr lang="en-US" dirty="0"/>
              <a:t>Problems with Threads</a:t>
            </a:r>
          </a:p>
        </p:txBody>
      </p:sp>
      <p:sp>
        <p:nvSpPr>
          <p:cNvPr id="3" name="Content Placeholder 2">
            <a:extLst>
              <a:ext uri="{FF2B5EF4-FFF2-40B4-BE49-F238E27FC236}">
                <a16:creationId xmlns:a16="http://schemas.microsoft.com/office/drawing/2014/main" id="{9D5667F3-0314-FC47-A0C2-0C49DFAE2500}"/>
              </a:ext>
            </a:extLst>
          </p:cNvPr>
          <p:cNvSpPr>
            <a:spLocks noGrp="1"/>
          </p:cNvSpPr>
          <p:nvPr>
            <p:ph idx="1"/>
          </p:nvPr>
        </p:nvSpPr>
        <p:spPr/>
        <p:txBody>
          <a:bodyPr/>
          <a:lstStyle/>
          <a:p>
            <a:r>
              <a:rPr lang="en-US" dirty="0"/>
              <a:t>Root cause: Non determinism</a:t>
            </a:r>
          </a:p>
          <a:p>
            <a:pPr lvl="1"/>
            <a:r>
              <a:rPr lang="en-US" dirty="0"/>
              <a:t>Sequential programs exhibit deterministic behavior</a:t>
            </a:r>
          </a:p>
          <a:p>
            <a:pPr lvl="1"/>
            <a:endParaRPr lang="en-US" dirty="0"/>
          </a:p>
          <a:p>
            <a:pPr lvl="1"/>
            <a:endParaRPr lang="en-US" dirty="0"/>
          </a:p>
          <a:p>
            <a:pPr lvl="1"/>
            <a:endParaRPr lang="en-US" dirty="0"/>
          </a:p>
          <a:p>
            <a:pPr lvl="1"/>
            <a:r>
              <a:rPr lang="en-US" dirty="0"/>
              <a:t>Race conditions are caused by </a:t>
            </a:r>
            <a:r>
              <a:rPr lang="en-US" b="1" dirty="0"/>
              <a:t>non-deterministic</a:t>
            </a:r>
            <a:r>
              <a:rPr lang="en-US" dirty="0"/>
              <a:t> behavior</a:t>
            </a:r>
          </a:p>
          <a:p>
            <a:pPr lvl="1"/>
            <a:endParaRPr lang="en-US" dirty="0"/>
          </a:p>
          <a:p>
            <a:pPr lvl="2"/>
            <a:endParaRPr lang="en-US" dirty="0"/>
          </a:p>
        </p:txBody>
      </p:sp>
      <p:pic>
        <p:nvPicPr>
          <p:cNvPr id="4" name="Picture 3">
            <a:extLst>
              <a:ext uri="{FF2B5EF4-FFF2-40B4-BE49-F238E27FC236}">
                <a16:creationId xmlns:a16="http://schemas.microsoft.com/office/drawing/2014/main" id="{7DDB0A46-3291-4D4D-BAEC-AA14CBDBC933}"/>
              </a:ext>
            </a:extLst>
          </p:cNvPr>
          <p:cNvPicPr>
            <a:picLocks noChangeAspect="1"/>
          </p:cNvPicPr>
          <p:nvPr/>
        </p:nvPicPr>
        <p:blipFill>
          <a:blip r:embed="rId3"/>
          <a:stretch>
            <a:fillRect/>
          </a:stretch>
        </p:blipFill>
        <p:spPr>
          <a:xfrm>
            <a:off x="1040422" y="2344556"/>
            <a:ext cx="6753217" cy="1231499"/>
          </a:xfrm>
          <a:prstGeom prst="rect">
            <a:avLst/>
          </a:prstGeom>
        </p:spPr>
      </p:pic>
    </p:spTree>
    <p:extLst>
      <p:ext uri="{BB962C8B-B14F-4D97-AF65-F5344CB8AC3E}">
        <p14:creationId xmlns:p14="http://schemas.microsoft.com/office/powerpoint/2010/main" val="348738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297C-11C7-C94D-833B-D1320B6D85B8}"/>
              </a:ext>
            </a:extLst>
          </p:cNvPr>
          <p:cNvSpPr>
            <a:spLocks noGrp="1"/>
          </p:cNvSpPr>
          <p:nvPr>
            <p:ph type="title"/>
          </p:nvPr>
        </p:nvSpPr>
        <p:spPr/>
        <p:txBody>
          <a:bodyPr/>
          <a:lstStyle/>
          <a:p>
            <a:r>
              <a:rPr lang="en-US" dirty="0"/>
              <a:t>Problems with Threads</a:t>
            </a:r>
          </a:p>
        </p:txBody>
      </p:sp>
      <p:sp>
        <p:nvSpPr>
          <p:cNvPr id="3" name="Content Placeholder 2">
            <a:extLst>
              <a:ext uri="{FF2B5EF4-FFF2-40B4-BE49-F238E27FC236}">
                <a16:creationId xmlns:a16="http://schemas.microsoft.com/office/drawing/2014/main" id="{9D5667F3-0314-FC47-A0C2-0C49DFAE2500}"/>
              </a:ext>
            </a:extLst>
          </p:cNvPr>
          <p:cNvSpPr>
            <a:spLocks noGrp="1"/>
          </p:cNvSpPr>
          <p:nvPr>
            <p:ph idx="1"/>
          </p:nvPr>
        </p:nvSpPr>
        <p:spPr>
          <a:xfrm>
            <a:off x="246526" y="1349829"/>
            <a:ext cx="11667565" cy="5395216"/>
          </a:xfrm>
        </p:spPr>
        <p:txBody>
          <a:bodyPr>
            <a:normAutofit fontScale="55000" lnSpcReduction="20000"/>
          </a:bodyPr>
          <a:lstStyle/>
          <a:p>
            <a:pPr lvl="1"/>
            <a:r>
              <a:rPr lang="en-US" sz="5100" b="1" dirty="0"/>
              <a:t>Race Condition</a:t>
            </a:r>
          </a:p>
          <a:p>
            <a:pPr marL="457200" lvl="1" indent="0">
              <a:spcBef>
                <a:spcPts val="0"/>
              </a:spcBef>
              <a:buNone/>
            </a:pPr>
            <a:endParaRPr lang="en-US" sz="2800" dirty="0"/>
          </a:p>
          <a:p>
            <a:pPr marL="457200" lvl="1" indent="0">
              <a:spcBef>
                <a:spcPts val="0"/>
              </a:spcBef>
              <a:buNone/>
            </a:pPr>
            <a:endParaRPr lang="en-US" dirty="0"/>
          </a:p>
          <a:p>
            <a:pPr marL="457200" lvl="1" indent="0">
              <a:spcBef>
                <a:spcPts val="0"/>
              </a:spcBef>
              <a:buNone/>
            </a:pPr>
            <a:r>
              <a:rPr lang="en-US" sz="2800" dirty="0"/>
              <a:t>public class </a:t>
            </a:r>
            <a:r>
              <a:rPr lang="en-US" sz="2800" dirty="0" err="1"/>
              <a:t>RequestCounterBad</a:t>
            </a:r>
            <a:r>
              <a:rPr lang="en-US" sz="2800" dirty="0"/>
              <a:t> {</a:t>
            </a:r>
          </a:p>
          <a:p>
            <a:pPr marL="457200" lvl="1" indent="0">
              <a:spcBef>
                <a:spcPts val="0"/>
              </a:spcBef>
              <a:buNone/>
            </a:pPr>
            <a:r>
              <a:rPr lang="en-US" sz="2800" dirty="0"/>
              <a:t>	private static final int NUM_THREADS = 100000;</a:t>
            </a:r>
          </a:p>
          <a:p>
            <a:pPr marL="457200" lvl="1" indent="0">
              <a:spcBef>
                <a:spcPts val="0"/>
              </a:spcBef>
              <a:buNone/>
            </a:pPr>
            <a:r>
              <a:rPr lang="en-US" sz="2800" dirty="0"/>
              <a:t>	private int count = 0;</a:t>
            </a:r>
          </a:p>
          <a:p>
            <a:pPr marL="457200" lvl="1" indent="0">
              <a:spcBef>
                <a:spcPts val="0"/>
              </a:spcBef>
              <a:buNone/>
            </a:pPr>
            <a:endParaRPr lang="en-US" sz="2800" dirty="0"/>
          </a:p>
          <a:p>
            <a:pPr marL="457200" lvl="1" indent="0">
              <a:spcBef>
                <a:spcPts val="0"/>
              </a:spcBef>
              <a:buNone/>
            </a:pPr>
            <a:r>
              <a:rPr lang="en-US" sz="2800" dirty="0"/>
              <a:t>	public void </a:t>
            </a:r>
            <a:r>
              <a:rPr lang="en-US" sz="2800" dirty="0" err="1"/>
              <a:t>inc</a:t>
            </a:r>
            <a:r>
              <a:rPr lang="en-US" sz="2800" dirty="0"/>
              <a:t>() {</a:t>
            </a:r>
          </a:p>
          <a:p>
            <a:pPr marL="457200" lvl="1" indent="0">
              <a:spcBef>
                <a:spcPts val="0"/>
              </a:spcBef>
              <a:buNone/>
            </a:pPr>
            <a:r>
              <a:rPr lang="en-US" sz="2800" dirty="0"/>
              <a:t>	    count++;</a:t>
            </a:r>
          </a:p>
          <a:p>
            <a:pPr marL="457200" lvl="1" indent="0">
              <a:spcBef>
                <a:spcPts val="0"/>
              </a:spcBef>
              <a:buNone/>
            </a:pPr>
            <a:r>
              <a:rPr lang="en-US" sz="2800" dirty="0"/>
              <a:t>	}</a:t>
            </a:r>
          </a:p>
          <a:p>
            <a:pPr marL="457200" lvl="1" indent="0">
              <a:spcBef>
                <a:spcPts val="0"/>
              </a:spcBef>
              <a:buNone/>
            </a:pPr>
            <a:endParaRPr lang="en-US" sz="2800" dirty="0"/>
          </a:p>
          <a:p>
            <a:pPr marL="457200" lvl="1" indent="0">
              <a:spcBef>
                <a:spcPts val="0"/>
              </a:spcBef>
              <a:buNone/>
            </a:pPr>
            <a:r>
              <a:rPr lang="en-US" sz="2800" dirty="0"/>
              <a:t>	public int </a:t>
            </a:r>
            <a:r>
              <a:rPr lang="en-US" sz="2800" dirty="0" err="1"/>
              <a:t>getVal</a:t>
            </a:r>
            <a:r>
              <a:rPr lang="en-US" sz="2800" dirty="0"/>
              <a:t>() {</a:t>
            </a:r>
          </a:p>
          <a:p>
            <a:pPr marL="457200" lvl="1" indent="0">
              <a:spcBef>
                <a:spcPts val="0"/>
              </a:spcBef>
              <a:buNone/>
            </a:pPr>
            <a:r>
              <a:rPr lang="en-US" sz="2800" dirty="0"/>
              <a:t>	    return </a:t>
            </a:r>
            <a:r>
              <a:rPr lang="en-US" sz="2800" dirty="0" err="1"/>
              <a:t>this.count</a:t>
            </a:r>
            <a:r>
              <a:rPr lang="en-US" sz="2800" dirty="0"/>
              <a:t>;</a:t>
            </a:r>
          </a:p>
          <a:p>
            <a:pPr marL="457200" lvl="1" indent="0">
              <a:spcBef>
                <a:spcPts val="0"/>
              </a:spcBef>
              <a:buNone/>
            </a:pPr>
            <a:r>
              <a:rPr lang="en-US" sz="2800" dirty="0"/>
              <a:t>	}</a:t>
            </a:r>
          </a:p>
          <a:p>
            <a:pPr marL="457200" lvl="1" indent="0">
              <a:spcBef>
                <a:spcPts val="0"/>
              </a:spcBef>
              <a:buNone/>
            </a:pPr>
            <a:endParaRPr lang="en-US" sz="2800" dirty="0"/>
          </a:p>
          <a:p>
            <a:pPr marL="457200" lvl="1" indent="0">
              <a:spcBef>
                <a:spcPts val="0"/>
              </a:spcBef>
              <a:buNone/>
            </a:pPr>
            <a:r>
              <a:rPr lang="en-US" sz="2800" dirty="0"/>
              <a:t>	public static void main(String[] </a:t>
            </a:r>
            <a:r>
              <a:rPr lang="en-US" sz="2800" dirty="0" err="1"/>
              <a:t>args</a:t>
            </a:r>
            <a:r>
              <a:rPr lang="en-US" sz="2800" dirty="0"/>
              <a:t>) throws </a:t>
            </a:r>
            <a:r>
              <a:rPr lang="en-US" sz="2800" dirty="0" err="1"/>
              <a:t>InterruptedException</a:t>
            </a:r>
            <a:r>
              <a:rPr lang="en-US" sz="2800" dirty="0"/>
              <a:t> {</a:t>
            </a:r>
          </a:p>
          <a:p>
            <a:pPr marL="457200" lvl="1" indent="0">
              <a:spcBef>
                <a:spcPts val="0"/>
              </a:spcBef>
              <a:buNone/>
            </a:pPr>
            <a:r>
              <a:rPr lang="en-US" sz="2800" dirty="0"/>
              <a:t>	    final </a:t>
            </a:r>
            <a:r>
              <a:rPr lang="en-US" sz="2800" dirty="0" err="1"/>
              <a:t>RequestCounterBad</a:t>
            </a:r>
            <a:r>
              <a:rPr lang="en-US" sz="2800" dirty="0"/>
              <a:t> counter = new </a:t>
            </a:r>
            <a:r>
              <a:rPr lang="en-US" sz="2800" dirty="0" err="1"/>
              <a:t>RequestCounterBad</a:t>
            </a:r>
            <a:r>
              <a:rPr lang="en-US" sz="2800" dirty="0"/>
              <a:t>();</a:t>
            </a:r>
          </a:p>
          <a:p>
            <a:pPr marL="457200" lvl="1" indent="0">
              <a:spcBef>
                <a:spcPts val="0"/>
              </a:spcBef>
              <a:buNone/>
            </a:pPr>
            <a:r>
              <a:rPr lang="en-US" sz="2800" dirty="0"/>
              <a:t>	    </a:t>
            </a:r>
          </a:p>
          <a:p>
            <a:pPr marL="457200" lvl="1" indent="0">
              <a:spcBef>
                <a:spcPts val="0"/>
              </a:spcBef>
              <a:buNone/>
            </a:pPr>
            <a:r>
              <a:rPr lang="en-US" sz="2800" dirty="0"/>
              <a:t>	    for (int </a:t>
            </a:r>
            <a:r>
              <a:rPr lang="en-US" sz="2800" dirty="0" err="1"/>
              <a:t>i</a:t>
            </a:r>
            <a:r>
              <a:rPr lang="en-US" sz="2800" dirty="0"/>
              <a:t> = 0; </a:t>
            </a:r>
            <a:r>
              <a:rPr lang="en-US" sz="2800" dirty="0" err="1"/>
              <a:t>i</a:t>
            </a:r>
            <a:r>
              <a:rPr lang="en-US" sz="2800" dirty="0"/>
              <a:t> &lt; NUMTHREADS; </a:t>
            </a:r>
            <a:r>
              <a:rPr lang="en-US" sz="2800" dirty="0" err="1"/>
              <a:t>i</a:t>
            </a:r>
            <a:r>
              <a:rPr lang="en-US" sz="2800" dirty="0"/>
              <a:t>++) {</a:t>
            </a:r>
          </a:p>
          <a:p>
            <a:pPr marL="457200" lvl="1" indent="0">
              <a:spcBef>
                <a:spcPts val="0"/>
              </a:spcBef>
              <a:buNone/>
            </a:pPr>
            <a:r>
              <a:rPr lang="en-US" sz="2800" dirty="0"/>
              <a:t>	        Runnable thread =  () -&gt; { </a:t>
            </a:r>
            <a:r>
              <a:rPr lang="en-US" sz="2800" dirty="0" err="1"/>
              <a:t>counter.inc</a:t>
            </a:r>
            <a:r>
              <a:rPr lang="en-US" sz="2800" dirty="0"/>
              <a:t>(););</a:t>
            </a:r>
          </a:p>
          <a:p>
            <a:pPr marL="457200" lvl="1" indent="0">
              <a:spcBef>
                <a:spcPts val="0"/>
              </a:spcBef>
              <a:buNone/>
            </a:pPr>
            <a:r>
              <a:rPr lang="en-US" sz="2800" dirty="0"/>
              <a:t>	        new Thread(thread).start();</a:t>
            </a:r>
          </a:p>
          <a:p>
            <a:pPr marL="457200" lvl="1" indent="0">
              <a:spcBef>
                <a:spcPts val="0"/>
              </a:spcBef>
              <a:buNone/>
            </a:pPr>
            <a:r>
              <a:rPr lang="en-US" sz="2800" dirty="0"/>
              <a:t>	     }</a:t>
            </a:r>
          </a:p>
          <a:p>
            <a:pPr marL="457200" lvl="1" indent="0">
              <a:spcBef>
                <a:spcPts val="0"/>
              </a:spcBef>
              <a:buNone/>
            </a:pPr>
            <a:endParaRPr lang="en-US" sz="2800" dirty="0"/>
          </a:p>
          <a:p>
            <a:pPr marL="457200" lvl="1" indent="0">
              <a:spcBef>
                <a:spcPts val="0"/>
              </a:spcBef>
              <a:buNone/>
            </a:pPr>
            <a:r>
              <a:rPr lang="en-US" dirty="0"/>
              <a:t>	    </a:t>
            </a:r>
            <a:r>
              <a:rPr lang="en-US" dirty="0" err="1"/>
              <a:t>Thread.sleep</a:t>
            </a:r>
            <a:r>
              <a:rPr lang="en-US" dirty="0"/>
              <a:t>(5000);</a:t>
            </a:r>
            <a:endParaRPr lang="en-US" sz="2800" dirty="0"/>
          </a:p>
          <a:p>
            <a:pPr marL="457200" lvl="1" indent="0">
              <a:spcBef>
                <a:spcPts val="0"/>
              </a:spcBef>
              <a:buNone/>
            </a:pPr>
            <a:r>
              <a:rPr lang="en-US" sz="2800" dirty="0"/>
              <a:t>	    </a:t>
            </a:r>
            <a:r>
              <a:rPr lang="en-US" sz="2800" dirty="0" err="1"/>
              <a:t>System.out.println</a:t>
            </a:r>
            <a:r>
              <a:rPr lang="en-US" sz="2800" dirty="0"/>
              <a:t>("Value should be " + NUM_THREADS + " - It is " + </a:t>
            </a:r>
            <a:r>
              <a:rPr lang="en-US" sz="2800" dirty="0" err="1"/>
              <a:t>counter.getVal</a:t>
            </a:r>
            <a:r>
              <a:rPr lang="en-US" sz="2800" dirty="0"/>
              <a:t>());</a:t>
            </a:r>
          </a:p>
          <a:p>
            <a:pPr marL="457200" lvl="1" indent="0">
              <a:spcBef>
                <a:spcPts val="0"/>
              </a:spcBef>
              <a:buNone/>
            </a:pPr>
            <a:endParaRPr lang="en-US" sz="2800" dirty="0"/>
          </a:p>
          <a:p>
            <a:pPr marL="457200" lvl="1" indent="0">
              <a:spcBef>
                <a:spcPts val="0"/>
              </a:spcBef>
              <a:buNone/>
            </a:pPr>
            <a:r>
              <a:rPr lang="en-US" sz="2800" dirty="0"/>
              <a:t>	}</a:t>
            </a:r>
          </a:p>
          <a:p>
            <a:pPr marL="457200" lvl="1" indent="0">
              <a:spcBef>
                <a:spcPts val="0"/>
              </a:spcBef>
              <a:buNone/>
            </a:pPr>
            <a:r>
              <a:rPr lang="en-US" sz="2800" dirty="0"/>
              <a:t>}</a:t>
            </a:r>
          </a:p>
          <a:p>
            <a:pPr marL="457200" lvl="1" indent="0">
              <a:spcBef>
                <a:spcPts val="0"/>
              </a:spcBef>
              <a:buNone/>
            </a:pPr>
            <a:endParaRPr lang="en-US" dirty="0"/>
          </a:p>
          <a:p>
            <a:pPr marL="457200" lvl="1" indent="0">
              <a:spcBef>
                <a:spcPts val="0"/>
              </a:spcBef>
              <a:buNone/>
            </a:pPr>
            <a:r>
              <a:rPr lang="en-US" sz="2800" dirty="0"/>
              <a:t>The results:</a:t>
            </a:r>
          </a:p>
          <a:p>
            <a:pPr lvl="1">
              <a:spcBef>
                <a:spcPts val="0"/>
              </a:spcBef>
              <a:buFontTx/>
              <a:buChar char="-"/>
            </a:pPr>
            <a:r>
              <a:rPr lang="en-US" sz="2800" dirty="0"/>
              <a:t>Value should be equal to 100000 it is: 99988</a:t>
            </a:r>
          </a:p>
          <a:p>
            <a:pPr lvl="1">
              <a:spcBef>
                <a:spcPts val="0"/>
              </a:spcBef>
              <a:buFontTx/>
              <a:buChar char="-"/>
            </a:pPr>
            <a:r>
              <a:rPr lang="en-US" sz="2800" dirty="0"/>
              <a:t>Value should be equal to 100000 it is: 99989</a:t>
            </a:r>
          </a:p>
          <a:p>
            <a:pPr lvl="1">
              <a:spcBef>
                <a:spcPts val="0"/>
              </a:spcBef>
              <a:buFontTx/>
              <a:buChar char="-"/>
            </a:pPr>
            <a:endParaRPr lang="en-US" sz="2800" dirty="0"/>
          </a:p>
        </p:txBody>
      </p:sp>
    </p:spTree>
    <p:extLst>
      <p:ext uri="{BB962C8B-B14F-4D97-AF65-F5344CB8AC3E}">
        <p14:creationId xmlns:p14="http://schemas.microsoft.com/office/powerpoint/2010/main" val="357516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C8FC-B571-564E-B801-7E9500B7150C}"/>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BC041852-BFC3-284E-8586-222873BACC41}"/>
              </a:ext>
            </a:extLst>
          </p:cNvPr>
          <p:cNvSpPr>
            <a:spLocks noGrp="1"/>
          </p:cNvSpPr>
          <p:nvPr>
            <p:ph idx="1"/>
          </p:nvPr>
        </p:nvSpPr>
        <p:spPr/>
        <p:txBody>
          <a:bodyPr/>
          <a:lstStyle/>
          <a:p>
            <a:r>
              <a:rPr lang="en-US" dirty="0"/>
              <a:t>Removing Race Conditions</a:t>
            </a:r>
          </a:p>
          <a:p>
            <a:pPr lvl="1"/>
            <a:r>
              <a:rPr lang="en-US" altLang="en-US" sz="2400" dirty="0"/>
              <a:t>Use locks to impose ordering constraints</a:t>
            </a:r>
          </a:p>
          <a:p>
            <a:pPr lvl="2"/>
            <a:r>
              <a:rPr lang="en-US" altLang="en-US" dirty="0"/>
              <a:t>Lock shared variables so they can be accessed only by a single thread at once</a:t>
            </a:r>
          </a:p>
          <a:p>
            <a:pPr lvl="3"/>
            <a:r>
              <a:rPr lang="en-US" altLang="en-US" sz="2400" dirty="0"/>
              <a:t>Serialized access to shared resources</a:t>
            </a:r>
          </a:p>
          <a:p>
            <a:pPr lvl="1"/>
            <a:r>
              <a:rPr lang="en-US" sz="2400" dirty="0"/>
              <a:t>Each thread wishing to access a variable:</a:t>
            </a:r>
          </a:p>
          <a:p>
            <a:pPr lvl="2"/>
            <a:r>
              <a:rPr lang="en-US" dirty="0"/>
              <a:t>takes the lock</a:t>
            </a:r>
          </a:p>
          <a:p>
            <a:pPr lvl="2"/>
            <a:r>
              <a:rPr lang="en-US" dirty="0"/>
              <a:t>changes the variable</a:t>
            </a:r>
          </a:p>
          <a:p>
            <a:pPr lvl="2"/>
            <a:r>
              <a:rPr lang="en-US" dirty="0"/>
              <a:t>releases the lock</a:t>
            </a:r>
          </a:p>
          <a:p>
            <a:pPr lvl="1"/>
            <a:r>
              <a:rPr lang="en-US" sz="2400" dirty="0"/>
              <a:t>If the lock is set, all other threads wait for it to be released</a:t>
            </a:r>
          </a:p>
          <a:p>
            <a:pPr lvl="2"/>
            <a:r>
              <a:rPr lang="en-US" dirty="0"/>
              <a:t>Which thread proceeds next?</a:t>
            </a:r>
          </a:p>
          <a:p>
            <a:pPr lvl="2"/>
            <a:r>
              <a:rPr lang="en-US" altLang="en-US" dirty="0"/>
              <a:t>Locks sometimes known as semaphores</a:t>
            </a:r>
          </a:p>
        </p:txBody>
      </p:sp>
    </p:spTree>
    <p:extLst>
      <p:ext uri="{BB962C8B-B14F-4D97-AF65-F5344CB8AC3E}">
        <p14:creationId xmlns:p14="http://schemas.microsoft.com/office/powerpoint/2010/main" val="155578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9F19-FF17-B841-971D-B43F7E36A4F7}"/>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36966DF1-C443-0D40-A510-16A07D4BC549}"/>
              </a:ext>
            </a:extLst>
          </p:cNvPr>
          <p:cNvSpPr>
            <a:spLocks noGrp="1"/>
          </p:cNvSpPr>
          <p:nvPr>
            <p:ph idx="1"/>
          </p:nvPr>
        </p:nvSpPr>
        <p:spPr/>
        <p:txBody>
          <a:bodyPr/>
          <a:lstStyle/>
          <a:p>
            <a:r>
              <a:rPr lang="en-US" dirty="0"/>
              <a:t>Java synchronization methods</a:t>
            </a:r>
          </a:p>
          <a:p>
            <a:pPr marL="457200" lvl="1" indent="0">
              <a:buNone/>
            </a:pPr>
            <a:r>
              <a:rPr lang="en-US" sz="2000" dirty="0"/>
              <a:t>public class </a:t>
            </a:r>
            <a:r>
              <a:rPr lang="en-US" sz="2000" dirty="0" err="1"/>
              <a:t>SynchronizedCounter</a:t>
            </a:r>
            <a:r>
              <a:rPr lang="en-US" sz="2000" dirty="0"/>
              <a:t> { </a:t>
            </a:r>
          </a:p>
          <a:p>
            <a:pPr marL="457200" lvl="1" indent="0">
              <a:buNone/>
            </a:pPr>
            <a:r>
              <a:rPr lang="en-US" sz="2000" dirty="0"/>
              <a:t>	private int c = 0; </a:t>
            </a:r>
          </a:p>
          <a:p>
            <a:pPr marL="457200" lvl="1" indent="0">
              <a:buNone/>
            </a:pPr>
            <a:r>
              <a:rPr lang="en-US" sz="2000" dirty="0"/>
              <a:t>	public synchronized void increment() { </a:t>
            </a:r>
            <a:r>
              <a:rPr lang="en-US" sz="2000" dirty="0" err="1"/>
              <a:t>c++</a:t>
            </a:r>
            <a:r>
              <a:rPr lang="en-US" sz="2000" dirty="0"/>
              <a:t>; } </a:t>
            </a:r>
          </a:p>
          <a:p>
            <a:pPr marL="457200" lvl="1" indent="0">
              <a:buNone/>
            </a:pPr>
            <a:r>
              <a:rPr lang="en-US" sz="2000" dirty="0"/>
              <a:t>	public synchronized void decrement() { c--; } </a:t>
            </a:r>
          </a:p>
          <a:p>
            <a:pPr marL="457200" lvl="1" indent="0">
              <a:buNone/>
            </a:pPr>
            <a:r>
              <a:rPr lang="en-US" sz="2000" dirty="0"/>
              <a:t>}</a:t>
            </a:r>
          </a:p>
          <a:p>
            <a:pPr lvl="1"/>
            <a:endParaRPr lang="en-US" sz="2000" i="1" dirty="0"/>
          </a:p>
          <a:p>
            <a:pPr lvl="1"/>
            <a:r>
              <a:rPr lang="en-US" sz="2000" i="1" dirty="0"/>
              <a:t>Synchronization keyword: only one thread can execute this method at a time. Others will be be blocked</a:t>
            </a:r>
          </a:p>
          <a:p>
            <a:pPr lvl="1"/>
            <a:r>
              <a:rPr lang="en-US" sz="2000" i="1" dirty="0"/>
              <a:t>Known as critical section</a:t>
            </a:r>
          </a:p>
          <a:p>
            <a:pPr lvl="2"/>
            <a:r>
              <a:rPr lang="en-US" sz="2000" dirty="0"/>
              <a:t>it is not possible for two invocations of any synchronized methods on the same object to interleave </a:t>
            </a:r>
          </a:p>
          <a:p>
            <a:pPr lvl="2"/>
            <a:r>
              <a:rPr lang="en-US" sz="2000" dirty="0"/>
              <a:t>less error-prone as release is automatic</a:t>
            </a:r>
          </a:p>
          <a:p>
            <a:pPr lvl="1"/>
            <a:endParaRPr lang="en-US" dirty="0"/>
          </a:p>
        </p:txBody>
      </p:sp>
    </p:spTree>
    <p:extLst>
      <p:ext uri="{BB962C8B-B14F-4D97-AF65-F5344CB8AC3E}">
        <p14:creationId xmlns:p14="http://schemas.microsoft.com/office/powerpoint/2010/main" val="99987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lstStyle/>
          <a:p>
            <a:r>
              <a:rPr lang="en-US" dirty="0"/>
              <a:t>Week 2 – Concurrency</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Why Threads?</a:t>
            </a:r>
          </a:p>
          <a:p>
            <a:pPr lvl="1"/>
            <a:r>
              <a:rPr lang="en-US" sz="2400" dirty="0"/>
              <a:t>Simple threads in Java</a:t>
            </a:r>
          </a:p>
          <a:p>
            <a:pPr lvl="1"/>
            <a:r>
              <a:rPr lang="en-US" sz="2400" dirty="0"/>
              <a:t>Problems with threading</a:t>
            </a:r>
          </a:p>
          <a:p>
            <a:pPr lvl="1"/>
            <a:r>
              <a:rPr lang="en-US" sz="2400" dirty="0"/>
              <a:t>Synchronization primitives</a:t>
            </a:r>
          </a:p>
          <a:p>
            <a:pPr lvl="1"/>
            <a:r>
              <a:rPr lang="en-US" sz="2400" dirty="0"/>
              <a:t>Thread coordination</a:t>
            </a:r>
          </a:p>
          <a:p>
            <a:pPr lvl="1"/>
            <a:r>
              <a:rPr lang="en-US" sz="2400" dirty="0"/>
              <a:t>Thread states</a:t>
            </a:r>
          </a:p>
          <a:p>
            <a:pPr lvl="1"/>
            <a:r>
              <a:rPr lang="en-US" sz="2400" dirty="0"/>
              <a:t>Thread pools</a:t>
            </a:r>
          </a:p>
          <a:p>
            <a:pPr lvl="1"/>
            <a:r>
              <a:rPr lang="en-US" sz="2400" dirty="0"/>
              <a:t>Thread-safe collections</a:t>
            </a:r>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18E6-870F-1742-975D-C8E6EEC58848}"/>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27C07FA4-1FB4-9044-BC4C-0DC005AE1BA5}"/>
              </a:ext>
            </a:extLst>
          </p:cNvPr>
          <p:cNvSpPr>
            <a:spLocks noGrp="1"/>
          </p:cNvSpPr>
          <p:nvPr>
            <p:ph idx="1"/>
          </p:nvPr>
        </p:nvSpPr>
        <p:spPr/>
        <p:txBody>
          <a:bodyPr/>
          <a:lstStyle/>
          <a:p>
            <a:r>
              <a:rPr lang="en-US" dirty="0"/>
              <a:t>Monitor Locks</a:t>
            </a:r>
          </a:p>
          <a:p>
            <a:pPr lvl="1"/>
            <a:r>
              <a:rPr lang="en-US" sz="2400" i="1" dirty="0"/>
              <a:t>Synchronization </a:t>
            </a:r>
            <a:r>
              <a:rPr lang="en-US" sz="2400" dirty="0"/>
              <a:t>is implemented using </a:t>
            </a:r>
            <a:r>
              <a:rPr lang="en-US" sz="2400" i="1" dirty="0"/>
              <a:t>monitors</a:t>
            </a:r>
            <a:r>
              <a:rPr lang="en-US" sz="2400" dirty="0"/>
              <a:t>. In JVM, Each object in Java is associated with a monitor, which a thread can </a:t>
            </a:r>
            <a:r>
              <a:rPr lang="en-US" sz="2400" i="1" dirty="0"/>
              <a:t>lock</a:t>
            </a:r>
            <a:r>
              <a:rPr lang="en-US" sz="2400" dirty="0"/>
              <a:t> or </a:t>
            </a:r>
            <a:r>
              <a:rPr lang="en-US" sz="2400" i="1" dirty="0"/>
              <a:t>unlock</a:t>
            </a:r>
            <a:r>
              <a:rPr lang="en-US" sz="2400" dirty="0"/>
              <a:t>. </a:t>
            </a:r>
          </a:p>
          <a:p>
            <a:pPr lvl="1"/>
            <a:r>
              <a:rPr lang="en-US" sz="2400" dirty="0"/>
              <a:t>Only one thread at a time may hold a lock on a monitor. </a:t>
            </a:r>
          </a:p>
          <a:p>
            <a:pPr lvl="2"/>
            <a:r>
              <a:rPr lang="en-US" dirty="0"/>
              <a:t>synchronized (this);</a:t>
            </a:r>
          </a:p>
          <a:p>
            <a:pPr lvl="2"/>
            <a:r>
              <a:rPr lang="en-US" dirty="0"/>
              <a:t>synchronized(Object);</a:t>
            </a:r>
          </a:p>
          <a:p>
            <a:pPr lvl="1"/>
            <a:r>
              <a:rPr lang="en-US" sz="2400" dirty="0"/>
              <a:t>Any other threads attempting to lock that monitor are blocked until they can obtain a lock on that monitor. </a:t>
            </a:r>
          </a:p>
          <a:p>
            <a:endParaRPr lang="en-US" dirty="0"/>
          </a:p>
        </p:txBody>
      </p:sp>
    </p:spTree>
    <p:extLst>
      <p:ext uri="{BB962C8B-B14F-4D97-AF65-F5344CB8AC3E}">
        <p14:creationId xmlns:p14="http://schemas.microsoft.com/office/powerpoint/2010/main" val="3721913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77E3-ABA9-AE44-AD52-76734D2B923E}"/>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49DFDB4B-2F8E-3444-B93E-051642D06E33}"/>
              </a:ext>
            </a:extLst>
          </p:cNvPr>
          <p:cNvSpPr>
            <a:spLocks noGrp="1"/>
          </p:cNvSpPr>
          <p:nvPr>
            <p:ph idx="1"/>
          </p:nvPr>
        </p:nvSpPr>
        <p:spPr/>
        <p:txBody>
          <a:bodyPr/>
          <a:lstStyle/>
          <a:p>
            <a:r>
              <a:rPr lang="en-US" dirty="0"/>
              <a:t>Shared variable Modification</a:t>
            </a:r>
          </a:p>
          <a:p>
            <a:pPr lvl="1"/>
            <a:r>
              <a:rPr lang="en-US" dirty="0"/>
              <a:t>Another possible Solution – Atomic Variables</a:t>
            </a:r>
          </a:p>
          <a:p>
            <a:pPr lvl="1"/>
            <a:endParaRPr lang="en-US" dirty="0"/>
          </a:p>
          <a:p>
            <a:pPr marL="0" lvl="0" indent="0" fontAlgn="base">
              <a:spcBef>
                <a:spcPct val="0"/>
              </a:spcBef>
              <a:spcAft>
                <a:spcPts val="600"/>
              </a:spcAft>
              <a:buNone/>
              <a:defRPr/>
            </a:pPr>
            <a:r>
              <a:rPr lang="en-US" sz="2000" b="1" dirty="0">
                <a:ea typeface="ＭＳ Ｐゴシック" charset="0"/>
                <a:cs typeface="Arial" charset="0"/>
              </a:rPr>
              <a:t>	</a:t>
            </a:r>
            <a:r>
              <a:rPr lang="en-US" sz="2000" dirty="0">
                <a:ea typeface="ＭＳ Ｐゴシック" charset="0"/>
                <a:cs typeface="Arial" charset="0"/>
              </a:rPr>
              <a:t>public class </a:t>
            </a:r>
            <a:r>
              <a:rPr lang="en-US" sz="2000" dirty="0" err="1">
                <a:ea typeface="ＭＳ Ｐゴシック" charset="0"/>
                <a:cs typeface="Arial" charset="0"/>
              </a:rPr>
              <a:t>SharedVariable</a:t>
            </a:r>
            <a:r>
              <a:rPr lang="en-US" sz="2000" dirty="0">
                <a:ea typeface="ＭＳ Ｐゴシック" charset="0"/>
                <a:cs typeface="Arial" charset="0"/>
              </a:rPr>
              <a:t> {</a:t>
            </a:r>
          </a:p>
          <a:p>
            <a:pPr marL="914400" lvl="2" indent="0" fontAlgn="base">
              <a:spcBef>
                <a:spcPct val="0"/>
              </a:spcBef>
              <a:spcAft>
                <a:spcPts val="600"/>
              </a:spcAft>
              <a:buNone/>
              <a:defRPr/>
            </a:pPr>
            <a:r>
              <a:rPr lang="en-US" sz="900" dirty="0">
                <a:ea typeface="ＭＳ Ｐゴシック" charset="0"/>
                <a:cs typeface="Arial" charset="0"/>
              </a:rPr>
              <a:t>	</a:t>
            </a:r>
            <a:r>
              <a:rPr lang="en-US" sz="2000" dirty="0">
                <a:ea typeface="ＭＳ Ｐゴシック" charset="0"/>
                <a:cs typeface="Arial" charset="0"/>
              </a:rPr>
              <a:t>private final </a:t>
            </a:r>
            <a:r>
              <a:rPr lang="en-US" sz="2000" dirty="0" err="1">
                <a:ea typeface="ＭＳ Ｐゴシック" charset="0"/>
                <a:cs typeface="Arial" charset="0"/>
              </a:rPr>
              <a:t>AtomicInteger</a:t>
            </a:r>
            <a:r>
              <a:rPr lang="en-US" sz="2000" dirty="0">
                <a:ea typeface="ＭＳ Ｐゴシック" charset="0"/>
                <a:cs typeface="Arial" charset="0"/>
              </a:rPr>
              <a:t> </a:t>
            </a:r>
            <a:r>
              <a:rPr lang="en-US" sz="2000" dirty="0" err="1">
                <a:ea typeface="ＭＳ Ｐゴシック" charset="0"/>
                <a:cs typeface="Arial" charset="0"/>
              </a:rPr>
              <a:t>val</a:t>
            </a:r>
            <a:r>
              <a:rPr lang="en-US" sz="2000" dirty="0">
                <a:ea typeface="ＭＳ Ｐゴシック" charset="0"/>
                <a:cs typeface="Arial" charset="0"/>
              </a:rPr>
              <a:t>= new </a:t>
            </a:r>
            <a:r>
              <a:rPr lang="en-US" sz="2000" dirty="0" err="1">
                <a:ea typeface="ＭＳ Ｐゴシック" charset="0"/>
                <a:cs typeface="Arial" charset="0"/>
              </a:rPr>
              <a:t>AtomicInteger</a:t>
            </a:r>
            <a:r>
              <a:rPr lang="en-US" sz="2000" dirty="0">
                <a:ea typeface="ＭＳ Ｐゴシック" charset="0"/>
                <a:cs typeface="Arial" charset="0"/>
              </a:rPr>
              <a:t>();</a:t>
            </a:r>
          </a:p>
          <a:p>
            <a:pPr marL="914400" lvl="2" indent="0" fontAlgn="base">
              <a:spcBef>
                <a:spcPct val="0"/>
              </a:spcBef>
              <a:spcAft>
                <a:spcPts val="600"/>
              </a:spcAft>
              <a:buNone/>
              <a:defRPr/>
            </a:pPr>
            <a:r>
              <a:rPr lang="en-US" sz="2000" dirty="0">
                <a:ea typeface="ＭＳ Ｐゴシック" charset="0"/>
                <a:cs typeface="Arial" charset="0"/>
              </a:rPr>
              <a:t>	</a:t>
            </a:r>
          </a:p>
          <a:p>
            <a:pPr marL="914400" lvl="2" indent="0" fontAlgn="base">
              <a:spcBef>
                <a:spcPct val="0"/>
              </a:spcBef>
              <a:spcAft>
                <a:spcPts val="600"/>
              </a:spcAft>
              <a:buNone/>
              <a:defRPr/>
            </a:pPr>
            <a:r>
              <a:rPr lang="en-US" sz="2000" dirty="0">
                <a:ea typeface="ＭＳ Ｐゴシック" charset="0"/>
                <a:cs typeface="Arial" charset="0"/>
              </a:rPr>
              <a:t>	public void </a:t>
            </a:r>
            <a:r>
              <a:rPr lang="en-US" sz="2000" dirty="0" err="1">
                <a:ea typeface="ＭＳ Ｐゴシック" charset="0"/>
                <a:cs typeface="Arial" charset="0"/>
              </a:rPr>
              <a:t>incrementNumber</a:t>
            </a:r>
            <a:r>
              <a:rPr lang="en-US" sz="2000" dirty="0">
                <a:ea typeface="ＭＳ Ｐゴシック" charset="0"/>
                <a:cs typeface="Arial" charset="0"/>
              </a:rPr>
              <a:t>() {</a:t>
            </a:r>
          </a:p>
          <a:p>
            <a:pPr marL="914400" lvl="2" indent="0" fontAlgn="base">
              <a:spcBef>
                <a:spcPct val="0"/>
              </a:spcBef>
              <a:spcAft>
                <a:spcPts val="600"/>
              </a:spcAft>
              <a:buNone/>
              <a:defRPr/>
            </a:pPr>
            <a:r>
              <a:rPr lang="en-US" sz="2000" dirty="0">
                <a:ea typeface="ＭＳ Ｐゴシック" charset="0"/>
                <a:cs typeface="Arial" charset="0"/>
              </a:rPr>
              <a:t>		</a:t>
            </a:r>
            <a:r>
              <a:rPr lang="en-US" sz="2000" dirty="0" err="1">
                <a:ea typeface="ＭＳ Ｐゴシック" charset="0"/>
                <a:cs typeface="Arial" charset="0"/>
              </a:rPr>
              <a:t>val.getAndIncrement</a:t>
            </a:r>
            <a:r>
              <a:rPr lang="en-US" sz="2000" dirty="0">
                <a:ea typeface="ＭＳ Ｐゴシック" charset="0"/>
                <a:cs typeface="Arial" charset="0"/>
              </a:rPr>
              <a:t>();</a:t>
            </a:r>
          </a:p>
          <a:p>
            <a:pPr marL="914400" lvl="2" indent="0" fontAlgn="base">
              <a:spcBef>
                <a:spcPct val="0"/>
              </a:spcBef>
              <a:spcAft>
                <a:spcPts val="600"/>
              </a:spcAft>
              <a:buNone/>
              <a:defRPr/>
            </a:pPr>
            <a:r>
              <a:rPr lang="en-US" sz="2000" dirty="0">
                <a:ea typeface="ＭＳ Ｐゴシック" charset="0"/>
                <a:cs typeface="Arial" charset="0"/>
              </a:rPr>
              <a:t>	}</a:t>
            </a:r>
          </a:p>
          <a:p>
            <a:pPr marL="914400" lvl="2" indent="0" fontAlgn="base">
              <a:spcBef>
                <a:spcPct val="0"/>
              </a:spcBef>
              <a:spcAft>
                <a:spcPts val="600"/>
              </a:spcAft>
              <a:buNone/>
              <a:defRPr/>
            </a:pPr>
            <a:r>
              <a:rPr lang="en-US" sz="2000" dirty="0">
                <a:ea typeface="ＭＳ Ｐゴシック" charset="0"/>
                <a:cs typeface="Arial" charset="0"/>
              </a:rPr>
              <a:t>	</a:t>
            </a:r>
          </a:p>
          <a:p>
            <a:pPr marL="914400" lvl="2" indent="0" fontAlgn="base">
              <a:spcBef>
                <a:spcPct val="0"/>
              </a:spcBef>
              <a:spcAft>
                <a:spcPts val="600"/>
              </a:spcAft>
              <a:buNone/>
              <a:defRPr/>
            </a:pPr>
            <a:r>
              <a:rPr lang="en-US" sz="2000" dirty="0">
                <a:ea typeface="ＭＳ Ｐゴシック" charset="0"/>
                <a:cs typeface="Arial" charset="0"/>
              </a:rPr>
              <a:t>	public int </a:t>
            </a:r>
            <a:r>
              <a:rPr lang="en-US" sz="2000" dirty="0" err="1">
                <a:ea typeface="ＭＳ Ｐゴシック" charset="0"/>
                <a:cs typeface="Arial" charset="0"/>
              </a:rPr>
              <a:t>getNumber</a:t>
            </a:r>
            <a:r>
              <a:rPr lang="en-US" sz="2000" dirty="0">
                <a:ea typeface="ＭＳ Ｐゴシック" charset="0"/>
                <a:cs typeface="Arial" charset="0"/>
              </a:rPr>
              <a:t>() { </a:t>
            </a:r>
            <a:r>
              <a:rPr lang="en-US" sz="2000" dirty="0" err="1">
                <a:ea typeface="ＭＳ Ｐゴシック" charset="0"/>
                <a:cs typeface="Arial" charset="0"/>
              </a:rPr>
              <a:t>val.get</a:t>
            </a:r>
            <a:r>
              <a:rPr lang="en-US" sz="2000" dirty="0">
                <a:ea typeface="ＭＳ Ｐゴシック" charset="0"/>
                <a:cs typeface="Arial" charset="0"/>
              </a:rPr>
              <a:t>();}</a:t>
            </a:r>
          </a:p>
          <a:p>
            <a:pPr lvl="4"/>
            <a:r>
              <a:rPr lang="en-US" dirty="0"/>
              <a:t>Rest stays the same</a:t>
            </a:r>
          </a:p>
        </p:txBody>
      </p:sp>
    </p:spTree>
    <p:extLst>
      <p:ext uri="{BB962C8B-B14F-4D97-AF65-F5344CB8AC3E}">
        <p14:creationId xmlns:p14="http://schemas.microsoft.com/office/powerpoint/2010/main" val="3012491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7B92-9B65-1642-90A1-39E3EDE878A8}"/>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A3CF8405-7DB9-2242-BAE6-917E7A9382D5}"/>
              </a:ext>
            </a:extLst>
          </p:cNvPr>
          <p:cNvSpPr>
            <a:spLocks noGrp="1"/>
          </p:cNvSpPr>
          <p:nvPr>
            <p:ph idx="1"/>
          </p:nvPr>
        </p:nvSpPr>
        <p:spPr/>
        <p:txBody>
          <a:bodyPr/>
          <a:lstStyle/>
          <a:p>
            <a:r>
              <a:rPr lang="en-US" dirty="0"/>
              <a:t>Barrier Synchronization</a:t>
            </a:r>
          </a:p>
        </p:txBody>
      </p:sp>
      <p:pic>
        <p:nvPicPr>
          <p:cNvPr id="4" name="Picture 3">
            <a:extLst>
              <a:ext uri="{FF2B5EF4-FFF2-40B4-BE49-F238E27FC236}">
                <a16:creationId xmlns:a16="http://schemas.microsoft.com/office/drawing/2014/main" id="{3C82AC6F-917E-6440-9809-48304A1B6681}"/>
              </a:ext>
            </a:extLst>
          </p:cNvPr>
          <p:cNvPicPr>
            <a:picLocks noChangeAspect="1"/>
          </p:cNvPicPr>
          <p:nvPr/>
        </p:nvPicPr>
        <p:blipFill>
          <a:blip r:embed="rId3"/>
          <a:stretch>
            <a:fillRect/>
          </a:stretch>
        </p:blipFill>
        <p:spPr>
          <a:xfrm>
            <a:off x="1365235" y="2184508"/>
            <a:ext cx="4915159" cy="3492349"/>
          </a:xfrm>
          <a:prstGeom prst="rect">
            <a:avLst/>
          </a:prstGeom>
        </p:spPr>
      </p:pic>
    </p:spTree>
    <p:extLst>
      <p:ext uri="{BB962C8B-B14F-4D97-AF65-F5344CB8AC3E}">
        <p14:creationId xmlns:p14="http://schemas.microsoft.com/office/powerpoint/2010/main" val="2289277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87D6-963E-154C-8760-23DC2C09701E}"/>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6FE9CF89-591F-4344-BDDF-FFB90E72E5CA}"/>
              </a:ext>
            </a:extLst>
          </p:cNvPr>
          <p:cNvSpPr>
            <a:spLocks noGrp="1"/>
          </p:cNvSpPr>
          <p:nvPr>
            <p:ph idx="1"/>
          </p:nvPr>
        </p:nvSpPr>
        <p:spPr>
          <a:xfrm>
            <a:off x="246526" y="1360587"/>
            <a:ext cx="11667565" cy="4873625"/>
          </a:xfrm>
        </p:spPr>
        <p:txBody>
          <a:bodyPr/>
          <a:lstStyle/>
          <a:p>
            <a:r>
              <a:rPr lang="en-US" dirty="0"/>
              <a:t>Countdown Latch</a:t>
            </a:r>
          </a:p>
          <a:p>
            <a:pPr lvl="1"/>
            <a:r>
              <a:rPr lang="en-US" sz="2000" dirty="0"/>
              <a:t>Implements a barrier</a:t>
            </a:r>
          </a:p>
          <a:p>
            <a:pPr lvl="1"/>
            <a:r>
              <a:rPr lang="en-US" sz="2000" dirty="0"/>
              <a:t>Initialized with a given count – typically initialized with the number of threads.</a:t>
            </a:r>
          </a:p>
          <a:p>
            <a:pPr lvl="1"/>
            <a:r>
              <a:rPr lang="en-US" sz="2000" dirty="0"/>
              <a:t>await() blocks until count is zero</a:t>
            </a:r>
          </a:p>
          <a:p>
            <a:pPr lvl="1"/>
            <a:r>
              <a:rPr lang="en-US" sz="2000" dirty="0"/>
              <a:t>countdown() method decrements value</a:t>
            </a:r>
          </a:p>
          <a:p>
            <a:pPr lvl="1"/>
            <a:r>
              <a:rPr lang="en-US" sz="2000" dirty="0"/>
              <a:t>When count is zero, all threads resume </a:t>
            </a:r>
          </a:p>
          <a:p>
            <a:pPr lvl="2"/>
            <a:r>
              <a:rPr lang="en-US" sz="2000" dirty="0"/>
              <a:t>await() returns 		</a:t>
            </a:r>
          </a:p>
          <a:p>
            <a:pPr lvl="1"/>
            <a:r>
              <a:rPr lang="en-US" sz="2000" dirty="0"/>
              <a:t>This is a one-shot phenomenon -- the count cannot be reset. </a:t>
            </a:r>
          </a:p>
          <a:p>
            <a:pPr lvl="1"/>
            <a:r>
              <a:rPr lang="en-US" sz="2000" dirty="0"/>
              <a:t>If you need to reset the count, use a </a:t>
            </a:r>
            <a:r>
              <a:rPr lang="en-US" sz="2000" dirty="0" err="1"/>
              <a:t>CyclicBarrier</a:t>
            </a:r>
            <a:r>
              <a:rPr lang="en-US" sz="2000" dirty="0"/>
              <a:t>.</a:t>
            </a:r>
          </a:p>
          <a:p>
            <a:pPr lvl="1"/>
            <a:endParaRPr lang="en-US" dirty="0"/>
          </a:p>
        </p:txBody>
      </p:sp>
    </p:spTree>
    <p:extLst>
      <p:ext uri="{BB962C8B-B14F-4D97-AF65-F5344CB8AC3E}">
        <p14:creationId xmlns:p14="http://schemas.microsoft.com/office/powerpoint/2010/main" val="2199468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8F08-6E00-9C4B-9832-30B532158CD1}"/>
              </a:ext>
            </a:extLst>
          </p:cNvPr>
          <p:cNvSpPr>
            <a:spLocks noGrp="1"/>
          </p:cNvSpPr>
          <p:nvPr>
            <p:ph type="title"/>
          </p:nvPr>
        </p:nvSpPr>
        <p:spPr/>
        <p:txBody>
          <a:bodyPr/>
          <a:lstStyle/>
          <a:p>
            <a:r>
              <a:rPr lang="en-US" dirty="0"/>
              <a:t>Synchronization Primitives</a:t>
            </a:r>
          </a:p>
        </p:txBody>
      </p:sp>
      <p:sp>
        <p:nvSpPr>
          <p:cNvPr id="3" name="Content Placeholder 2">
            <a:extLst>
              <a:ext uri="{FF2B5EF4-FFF2-40B4-BE49-F238E27FC236}">
                <a16:creationId xmlns:a16="http://schemas.microsoft.com/office/drawing/2014/main" id="{9F08E973-AA6E-FE47-9027-D8528F506CCC}"/>
              </a:ext>
            </a:extLst>
          </p:cNvPr>
          <p:cNvSpPr>
            <a:spLocks noGrp="1"/>
          </p:cNvSpPr>
          <p:nvPr>
            <p:ph idx="1"/>
          </p:nvPr>
        </p:nvSpPr>
        <p:spPr>
          <a:xfrm>
            <a:off x="246528" y="1138518"/>
            <a:ext cx="11667565" cy="5366454"/>
          </a:xfrm>
        </p:spPr>
        <p:txBody>
          <a:bodyPr>
            <a:normAutofit fontScale="77500" lnSpcReduction="20000"/>
          </a:bodyPr>
          <a:lstStyle/>
          <a:p>
            <a:r>
              <a:rPr lang="en-US" dirty="0"/>
              <a:t>Barrier Synchronization – Latch</a:t>
            </a:r>
          </a:p>
          <a:p>
            <a:endParaRPr lang="en-US" dirty="0"/>
          </a:p>
          <a:p>
            <a:pPr marL="457200" lvl="1" indent="0">
              <a:spcBef>
                <a:spcPts val="0"/>
              </a:spcBef>
              <a:buNone/>
            </a:pPr>
            <a:r>
              <a:rPr lang="en-US" sz="2000" dirty="0"/>
              <a:t>public class </a:t>
            </a:r>
            <a:r>
              <a:rPr lang="en-US" sz="2000" dirty="0" err="1"/>
              <a:t>RequestCounterBarrier</a:t>
            </a:r>
            <a:r>
              <a:rPr lang="en-US" sz="2000" dirty="0"/>
              <a:t> {</a:t>
            </a:r>
          </a:p>
          <a:p>
            <a:pPr marL="457200" lvl="1" indent="0">
              <a:spcBef>
                <a:spcPts val="0"/>
              </a:spcBef>
              <a:buNone/>
            </a:pPr>
            <a:r>
              <a:rPr lang="en-US" sz="2000" dirty="0"/>
              <a:t>	private static final int NUM_THREADS = 1000;</a:t>
            </a:r>
          </a:p>
          <a:p>
            <a:pPr marL="457200" lvl="1" indent="0">
              <a:spcBef>
                <a:spcPts val="0"/>
              </a:spcBef>
              <a:buNone/>
            </a:pPr>
            <a:r>
              <a:rPr lang="en-US" sz="2000" dirty="0"/>
              <a:t>	private int count = 0;</a:t>
            </a:r>
          </a:p>
          <a:p>
            <a:pPr marL="457200" lvl="1" indent="0">
              <a:spcBef>
                <a:spcPts val="0"/>
              </a:spcBef>
              <a:buNone/>
            </a:pPr>
            <a:endParaRPr lang="en-US" sz="2000" dirty="0"/>
          </a:p>
          <a:p>
            <a:pPr marL="457200" lvl="1" indent="0">
              <a:spcBef>
                <a:spcPts val="0"/>
              </a:spcBef>
              <a:buNone/>
            </a:pPr>
            <a:r>
              <a:rPr lang="en-US" sz="2000" dirty="0"/>
              <a:t>	synchronized public void </a:t>
            </a:r>
            <a:r>
              <a:rPr lang="en-US" sz="2000" dirty="0" err="1"/>
              <a:t>inc</a:t>
            </a:r>
            <a:r>
              <a:rPr lang="en-US" sz="2000" dirty="0"/>
              <a:t>() {</a:t>
            </a:r>
          </a:p>
          <a:p>
            <a:pPr marL="457200" lvl="1" indent="0">
              <a:spcBef>
                <a:spcPts val="0"/>
              </a:spcBef>
              <a:buNone/>
            </a:pPr>
            <a:r>
              <a:rPr lang="en-US" sz="2000" dirty="0"/>
              <a:t>	    count++;</a:t>
            </a:r>
          </a:p>
          <a:p>
            <a:pPr marL="457200" lvl="1" indent="0">
              <a:spcBef>
                <a:spcPts val="0"/>
              </a:spcBef>
              <a:buNone/>
            </a:pPr>
            <a:r>
              <a:rPr lang="en-US" sz="2000" dirty="0"/>
              <a:t>	}</a:t>
            </a:r>
          </a:p>
          <a:p>
            <a:pPr marL="457200" lvl="1" indent="0">
              <a:spcBef>
                <a:spcPts val="0"/>
              </a:spcBef>
              <a:buNone/>
            </a:pPr>
            <a:endParaRPr lang="en-US" sz="2000" dirty="0"/>
          </a:p>
          <a:p>
            <a:pPr marL="457200" lvl="1" indent="0">
              <a:spcBef>
                <a:spcPts val="0"/>
              </a:spcBef>
              <a:buNone/>
            </a:pPr>
            <a:r>
              <a:rPr lang="en-US" sz="2000" dirty="0"/>
              <a:t>	public int </a:t>
            </a:r>
            <a:r>
              <a:rPr lang="en-US" sz="2000" dirty="0" err="1"/>
              <a:t>getVal</a:t>
            </a:r>
            <a:r>
              <a:rPr lang="en-US" sz="2000" dirty="0"/>
              <a:t>() {</a:t>
            </a:r>
          </a:p>
          <a:p>
            <a:pPr marL="457200" lvl="1" indent="0">
              <a:spcBef>
                <a:spcPts val="0"/>
              </a:spcBef>
              <a:buNone/>
            </a:pPr>
            <a:r>
              <a:rPr lang="en-US" sz="2000" dirty="0"/>
              <a:t>	    return </a:t>
            </a:r>
            <a:r>
              <a:rPr lang="en-US" sz="2000" dirty="0" err="1"/>
              <a:t>this.count</a:t>
            </a:r>
            <a:r>
              <a:rPr lang="en-US" sz="2000" dirty="0"/>
              <a:t>;</a:t>
            </a:r>
          </a:p>
          <a:p>
            <a:pPr marL="457200" lvl="1" indent="0">
              <a:spcBef>
                <a:spcPts val="0"/>
              </a:spcBef>
              <a:buNone/>
            </a:pPr>
            <a:r>
              <a:rPr lang="en-US" sz="2000" dirty="0"/>
              <a:t>	}</a:t>
            </a:r>
          </a:p>
          <a:p>
            <a:pPr marL="457200" lvl="1" indent="0">
              <a:spcBef>
                <a:spcPts val="0"/>
              </a:spcBef>
              <a:buNone/>
            </a:pPr>
            <a:endParaRPr lang="en-US" sz="2000" dirty="0"/>
          </a:p>
          <a:p>
            <a:pPr marL="457200" lvl="1" indent="0">
              <a:spcBef>
                <a:spcPts val="0"/>
              </a:spcBef>
              <a:buNone/>
            </a:pPr>
            <a:r>
              <a:rPr lang="en-US" sz="2000" dirty="0"/>
              <a:t>	public static void main(String[] </a:t>
            </a:r>
            <a:r>
              <a:rPr lang="en-US" sz="2000" dirty="0" err="1"/>
              <a:t>args</a:t>
            </a:r>
            <a:r>
              <a:rPr lang="en-US" sz="2000" dirty="0"/>
              <a:t>) throws </a:t>
            </a:r>
            <a:r>
              <a:rPr lang="en-US" sz="2000" dirty="0" err="1"/>
              <a:t>InterruptedException</a:t>
            </a:r>
            <a:r>
              <a:rPr lang="en-US" sz="2000" dirty="0"/>
              <a:t> {</a:t>
            </a:r>
          </a:p>
          <a:p>
            <a:pPr marL="457200" lvl="1" indent="0">
              <a:spcBef>
                <a:spcPts val="0"/>
              </a:spcBef>
              <a:buNone/>
            </a:pPr>
            <a:r>
              <a:rPr lang="en-US" sz="2000" dirty="0"/>
              <a:t>	    final </a:t>
            </a:r>
            <a:r>
              <a:rPr lang="en-US" sz="2000" dirty="0" err="1"/>
              <a:t>RequestCounterBarrier</a:t>
            </a:r>
            <a:r>
              <a:rPr lang="en-US" sz="2000" dirty="0"/>
              <a:t> counter = new </a:t>
            </a:r>
            <a:r>
              <a:rPr lang="en-US" sz="2000" dirty="0" err="1"/>
              <a:t>RequestCounterBarrier</a:t>
            </a:r>
            <a:r>
              <a:rPr lang="en-US" sz="2000" dirty="0"/>
              <a:t>();</a:t>
            </a:r>
          </a:p>
          <a:p>
            <a:pPr marL="457200" lvl="1" indent="0">
              <a:spcBef>
                <a:spcPts val="0"/>
              </a:spcBef>
              <a:buNone/>
            </a:pPr>
            <a:r>
              <a:rPr lang="en-US" sz="2000" dirty="0"/>
              <a:t>	    </a:t>
            </a:r>
            <a:r>
              <a:rPr lang="en-US" sz="2000" dirty="0" err="1"/>
              <a:t>CountDownLatch</a:t>
            </a:r>
            <a:r>
              <a:rPr lang="en-US" sz="2000" dirty="0"/>
              <a:t> completed = new </a:t>
            </a:r>
            <a:r>
              <a:rPr lang="en-US" sz="2000" dirty="0" err="1"/>
              <a:t>CountDownLatch</a:t>
            </a:r>
            <a:r>
              <a:rPr lang="en-US" sz="2000" dirty="0"/>
              <a:t>(NUM_THREADS);</a:t>
            </a:r>
          </a:p>
          <a:p>
            <a:pPr marL="457200" lvl="1" indent="0">
              <a:spcBef>
                <a:spcPts val="0"/>
              </a:spcBef>
              <a:buNone/>
            </a:pPr>
            <a:r>
              <a:rPr lang="en-US" sz="2000" dirty="0"/>
              <a:t>	    </a:t>
            </a:r>
          </a:p>
          <a:p>
            <a:pPr marL="457200" lvl="1" indent="0">
              <a:spcBef>
                <a:spcPts val="0"/>
              </a:spcBef>
              <a:buNone/>
            </a:pPr>
            <a:r>
              <a:rPr lang="en-US" sz="2000" dirty="0"/>
              <a:t>	    for (int </a:t>
            </a:r>
            <a:r>
              <a:rPr lang="en-US" sz="2000" dirty="0" err="1"/>
              <a:t>i</a:t>
            </a:r>
            <a:r>
              <a:rPr lang="en-US" sz="2000" dirty="0"/>
              <a:t> = 0; </a:t>
            </a:r>
            <a:r>
              <a:rPr lang="en-US" sz="2000" dirty="0" err="1"/>
              <a:t>i</a:t>
            </a:r>
            <a:r>
              <a:rPr lang="en-US" sz="2000" dirty="0"/>
              <a:t> &lt; NUMTHREADS; </a:t>
            </a:r>
            <a:r>
              <a:rPr lang="en-US" sz="2000" dirty="0" err="1"/>
              <a:t>i</a:t>
            </a:r>
            <a:r>
              <a:rPr lang="en-US" sz="2000" dirty="0"/>
              <a:t>++) {</a:t>
            </a:r>
          </a:p>
          <a:p>
            <a:pPr marL="457200" lvl="1" indent="0">
              <a:spcBef>
                <a:spcPts val="0"/>
              </a:spcBef>
              <a:buNone/>
            </a:pPr>
            <a:r>
              <a:rPr lang="en-US" sz="2000" dirty="0"/>
              <a:t>	        Runnable thread =  () -&gt; { </a:t>
            </a:r>
            <a:r>
              <a:rPr lang="en-US" sz="2000" dirty="0" err="1"/>
              <a:t>counter.inc</a:t>
            </a:r>
            <a:r>
              <a:rPr lang="en-US" sz="2000" dirty="0"/>
              <a:t>(); </a:t>
            </a:r>
            <a:r>
              <a:rPr lang="en-US" sz="2000" dirty="0" err="1"/>
              <a:t>completed.countDown</a:t>
            </a:r>
            <a:r>
              <a:rPr lang="en-US" sz="2000" dirty="0"/>
              <a:t>(););</a:t>
            </a:r>
          </a:p>
          <a:p>
            <a:pPr marL="457200" lvl="1" indent="0">
              <a:spcBef>
                <a:spcPts val="0"/>
              </a:spcBef>
              <a:buNone/>
            </a:pPr>
            <a:r>
              <a:rPr lang="en-US" sz="2000" dirty="0"/>
              <a:t>	        new Thread(thread).start();</a:t>
            </a:r>
          </a:p>
          <a:p>
            <a:pPr marL="457200" lvl="1" indent="0">
              <a:spcBef>
                <a:spcPts val="0"/>
              </a:spcBef>
              <a:buNone/>
            </a:pPr>
            <a:r>
              <a:rPr lang="en-US" sz="2000" dirty="0"/>
              <a:t>	     }</a:t>
            </a:r>
          </a:p>
          <a:p>
            <a:pPr marL="457200" lvl="1" indent="0">
              <a:spcBef>
                <a:spcPts val="0"/>
              </a:spcBef>
              <a:buNone/>
            </a:pPr>
            <a:endParaRPr lang="en-US" sz="2000" dirty="0"/>
          </a:p>
          <a:p>
            <a:pPr marL="457200" lvl="1" indent="0">
              <a:spcBef>
                <a:spcPts val="0"/>
              </a:spcBef>
              <a:buNone/>
            </a:pPr>
            <a:r>
              <a:rPr lang="en-US" sz="2000" dirty="0"/>
              <a:t>	    </a:t>
            </a:r>
            <a:r>
              <a:rPr lang="en-US" sz="2000" dirty="0" err="1"/>
              <a:t>completed.await</a:t>
            </a:r>
            <a:r>
              <a:rPr lang="en-US" sz="2000" dirty="0"/>
              <a:t>();</a:t>
            </a:r>
          </a:p>
          <a:p>
            <a:pPr marL="457200" lvl="1" indent="0">
              <a:spcBef>
                <a:spcPts val="0"/>
              </a:spcBef>
              <a:buNone/>
            </a:pPr>
            <a:r>
              <a:rPr lang="en-US" sz="2000" dirty="0"/>
              <a:t>	    </a:t>
            </a:r>
            <a:r>
              <a:rPr lang="en-US" sz="2000" dirty="0" err="1"/>
              <a:t>System.out.println</a:t>
            </a:r>
            <a:r>
              <a:rPr lang="en-US" sz="2000" dirty="0"/>
              <a:t>("Value should be " + NUM_THREADS + " - It is " + </a:t>
            </a:r>
            <a:r>
              <a:rPr lang="en-US" sz="2000" dirty="0" err="1"/>
              <a:t>counter.getVal</a:t>
            </a:r>
            <a:r>
              <a:rPr lang="en-US" sz="2000" dirty="0"/>
              <a:t>());</a:t>
            </a:r>
          </a:p>
          <a:p>
            <a:pPr marL="457200" lvl="1" indent="0">
              <a:spcBef>
                <a:spcPts val="0"/>
              </a:spcBef>
              <a:buNone/>
            </a:pPr>
            <a:endParaRPr lang="en-US" sz="2000" dirty="0"/>
          </a:p>
          <a:p>
            <a:pPr marL="457200" lvl="1" indent="0">
              <a:spcBef>
                <a:spcPts val="0"/>
              </a:spcBef>
              <a:buNone/>
            </a:pPr>
            <a:r>
              <a:rPr lang="en-US" sz="2000" dirty="0"/>
              <a:t>	}</a:t>
            </a:r>
          </a:p>
          <a:p>
            <a:pPr marL="457200" lvl="1" indent="0">
              <a:spcBef>
                <a:spcPts val="0"/>
              </a:spcBef>
              <a:buNone/>
            </a:pPr>
            <a:r>
              <a:rPr lang="en-US" sz="2000" dirty="0"/>
              <a:t>}</a:t>
            </a:r>
          </a:p>
          <a:p>
            <a:pPr lvl="1"/>
            <a:endParaRPr lang="en-US" dirty="0"/>
          </a:p>
        </p:txBody>
      </p:sp>
    </p:spTree>
    <p:extLst>
      <p:ext uri="{BB962C8B-B14F-4D97-AF65-F5344CB8AC3E}">
        <p14:creationId xmlns:p14="http://schemas.microsoft.com/office/powerpoint/2010/main" val="1815499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C044-5600-7B46-99C9-5D11D2BD5A68}"/>
              </a:ext>
            </a:extLst>
          </p:cNvPr>
          <p:cNvSpPr>
            <a:spLocks noGrp="1"/>
          </p:cNvSpPr>
          <p:nvPr>
            <p:ph type="title"/>
          </p:nvPr>
        </p:nvSpPr>
        <p:spPr/>
        <p:txBody>
          <a:bodyPr/>
          <a:lstStyle/>
          <a:p>
            <a:r>
              <a:rPr lang="en-US" dirty="0"/>
              <a:t>Lab 2</a:t>
            </a:r>
          </a:p>
        </p:txBody>
      </p:sp>
      <p:sp>
        <p:nvSpPr>
          <p:cNvPr id="3" name="Content Placeholder 2">
            <a:extLst>
              <a:ext uri="{FF2B5EF4-FFF2-40B4-BE49-F238E27FC236}">
                <a16:creationId xmlns:a16="http://schemas.microsoft.com/office/drawing/2014/main" id="{EC517775-08DF-1D4D-B85E-3F906D24E762}"/>
              </a:ext>
            </a:extLst>
          </p:cNvPr>
          <p:cNvSpPr>
            <a:spLocks noGrp="1"/>
          </p:cNvSpPr>
          <p:nvPr>
            <p:ph idx="1"/>
          </p:nvPr>
        </p:nvSpPr>
        <p:spPr/>
        <p:txBody>
          <a:bodyPr/>
          <a:lstStyle/>
          <a:p>
            <a:r>
              <a:rPr lang="en-US" dirty="0"/>
              <a:t>The Dining Philosophers Problem</a:t>
            </a:r>
          </a:p>
          <a:p>
            <a:endParaRPr lang="en-US" dirty="0"/>
          </a:p>
        </p:txBody>
      </p:sp>
      <p:sp>
        <p:nvSpPr>
          <p:cNvPr id="4" name="Oval 3">
            <a:extLst>
              <a:ext uri="{FF2B5EF4-FFF2-40B4-BE49-F238E27FC236}">
                <a16:creationId xmlns:a16="http://schemas.microsoft.com/office/drawing/2014/main" id="{C30E1BA5-DF1E-3540-8E92-1370FFCDA38C}"/>
              </a:ext>
            </a:extLst>
          </p:cNvPr>
          <p:cNvSpPr/>
          <p:nvPr/>
        </p:nvSpPr>
        <p:spPr>
          <a:xfrm>
            <a:off x="7391400" y="2166887"/>
            <a:ext cx="3886200" cy="381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93F7530-5B15-3748-80A0-5DAF85B8F922}"/>
              </a:ext>
            </a:extLst>
          </p:cNvPr>
          <p:cNvGrpSpPr/>
          <p:nvPr/>
        </p:nvGrpSpPr>
        <p:grpSpPr>
          <a:xfrm>
            <a:off x="8890935" y="2389137"/>
            <a:ext cx="834891" cy="838200"/>
            <a:chOff x="5642109" y="1981200"/>
            <a:chExt cx="834891" cy="838200"/>
          </a:xfrm>
        </p:grpSpPr>
        <p:sp>
          <p:nvSpPr>
            <p:cNvPr id="6" name="Oval 5">
              <a:extLst>
                <a:ext uri="{FF2B5EF4-FFF2-40B4-BE49-F238E27FC236}">
                  <a16:creationId xmlns:a16="http://schemas.microsoft.com/office/drawing/2014/main" id="{E42F6B07-0503-A24E-8AC3-E2D00E94313F}"/>
                </a:ext>
              </a:extLst>
            </p:cNvPr>
            <p:cNvSpPr/>
            <p:nvPr/>
          </p:nvSpPr>
          <p:spPr>
            <a:xfrm>
              <a:off x="5642109" y="1981200"/>
              <a:ext cx="834891"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AE824DD-A52C-8143-A94A-B7DA48B6E2D6}"/>
                </a:ext>
              </a:extLst>
            </p:cNvPr>
            <p:cNvSpPr/>
            <p:nvPr/>
          </p:nvSpPr>
          <p:spPr>
            <a:xfrm>
              <a:off x="5791200" y="2133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95F2ED3-35F6-AC41-A35B-27B0C724C29E}"/>
              </a:ext>
            </a:extLst>
          </p:cNvPr>
          <p:cNvGrpSpPr/>
          <p:nvPr/>
        </p:nvGrpSpPr>
        <p:grpSpPr>
          <a:xfrm>
            <a:off x="8165382" y="4605287"/>
            <a:ext cx="834891" cy="838200"/>
            <a:chOff x="5642109" y="1981200"/>
            <a:chExt cx="834891" cy="838200"/>
          </a:xfrm>
        </p:grpSpPr>
        <p:sp>
          <p:nvSpPr>
            <p:cNvPr id="10" name="Oval 9">
              <a:extLst>
                <a:ext uri="{FF2B5EF4-FFF2-40B4-BE49-F238E27FC236}">
                  <a16:creationId xmlns:a16="http://schemas.microsoft.com/office/drawing/2014/main" id="{28B0E464-2A20-6842-B885-DFA113983C86}"/>
                </a:ext>
              </a:extLst>
            </p:cNvPr>
            <p:cNvSpPr/>
            <p:nvPr/>
          </p:nvSpPr>
          <p:spPr>
            <a:xfrm>
              <a:off x="5642109" y="1981200"/>
              <a:ext cx="834891"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333FD15-40A3-FD42-AF60-DF8998DF3395}"/>
                </a:ext>
              </a:extLst>
            </p:cNvPr>
            <p:cNvSpPr/>
            <p:nvPr/>
          </p:nvSpPr>
          <p:spPr>
            <a:xfrm>
              <a:off x="5791200" y="2133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CCE1E91-B496-E147-BB49-16E52360EC63}"/>
              </a:ext>
            </a:extLst>
          </p:cNvPr>
          <p:cNvGrpSpPr/>
          <p:nvPr/>
        </p:nvGrpSpPr>
        <p:grpSpPr>
          <a:xfrm>
            <a:off x="10030626" y="3399790"/>
            <a:ext cx="834891" cy="838200"/>
            <a:chOff x="5642109" y="1981200"/>
            <a:chExt cx="834891" cy="838200"/>
          </a:xfrm>
        </p:grpSpPr>
        <p:sp>
          <p:nvSpPr>
            <p:cNvPr id="13" name="Oval 12">
              <a:extLst>
                <a:ext uri="{FF2B5EF4-FFF2-40B4-BE49-F238E27FC236}">
                  <a16:creationId xmlns:a16="http://schemas.microsoft.com/office/drawing/2014/main" id="{29157EAE-547F-7F46-9A25-9B13FB913907}"/>
                </a:ext>
              </a:extLst>
            </p:cNvPr>
            <p:cNvSpPr/>
            <p:nvPr/>
          </p:nvSpPr>
          <p:spPr>
            <a:xfrm>
              <a:off x="5642109" y="1981200"/>
              <a:ext cx="834891"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6FAE7D5-EAFD-3747-B781-7770793CA626}"/>
                </a:ext>
              </a:extLst>
            </p:cNvPr>
            <p:cNvSpPr/>
            <p:nvPr/>
          </p:nvSpPr>
          <p:spPr>
            <a:xfrm>
              <a:off x="5791200" y="2133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0579CF6-0AF8-564B-9350-8AB97DE690C5}"/>
              </a:ext>
            </a:extLst>
          </p:cNvPr>
          <p:cNvGrpSpPr/>
          <p:nvPr/>
        </p:nvGrpSpPr>
        <p:grpSpPr>
          <a:xfrm>
            <a:off x="9707604" y="4605287"/>
            <a:ext cx="834891" cy="838200"/>
            <a:chOff x="5642109" y="1981200"/>
            <a:chExt cx="834891" cy="838200"/>
          </a:xfrm>
        </p:grpSpPr>
        <p:sp>
          <p:nvSpPr>
            <p:cNvPr id="16" name="Oval 15">
              <a:extLst>
                <a:ext uri="{FF2B5EF4-FFF2-40B4-BE49-F238E27FC236}">
                  <a16:creationId xmlns:a16="http://schemas.microsoft.com/office/drawing/2014/main" id="{7FF282E3-9FDE-CC40-8FC3-312C5F8ED884}"/>
                </a:ext>
              </a:extLst>
            </p:cNvPr>
            <p:cNvSpPr/>
            <p:nvPr/>
          </p:nvSpPr>
          <p:spPr>
            <a:xfrm>
              <a:off x="5642109" y="1981200"/>
              <a:ext cx="834891"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E2E9039-9BA4-E24E-A233-3585A88ED4BB}"/>
                </a:ext>
              </a:extLst>
            </p:cNvPr>
            <p:cNvSpPr/>
            <p:nvPr/>
          </p:nvSpPr>
          <p:spPr>
            <a:xfrm>
              <a:off x="5791200" y="2133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53FED0BB-95BC-FE42-A244-785C43FA51C8}"/>
              </a:ext>
            </a:extLst>
          </p:cNvPr>
          <p:cNvCxnSpPr>
            <a:cxnSpLocks/>
          </p:cNvCxnSpPr>
          <p:nvPr/>
        </p:nvCxnSpPr>
        <p:spPr>
          <a:xfrm>
            <a:off x="8037068" y="2864566"/>
            <a:ext cx="908385" cy="575173"/>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1D47A97-2078-E04E-8568-947B9C2CA723}"/>
              </a:ext>
            </a:extLst>
          </p:cNvPr>
          <p:cNvCxnSpPr>
            <a:cxnSpLocks/>
          </p:cNvCxnSpPr>
          <p:nvPr/>
        </p:nvCxnSpPr>
        <p:spPr>
          <a:xfrm flipV="1">
            <a:off x="7623481" y="4408053"/>
            <a:ext cx="1097883" cy="254385"/>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92C9D28-AF06-D64A-8BDA-7603B1D3870A}"/>
              </a:ext>
            </a:extLst>
          </p:cNvPr>
          <p:cNvCxnSpPr>
            <a:cxnSpLocks/>
          </p:cNvCxnSpPr>
          <p:nvPr/>
        </p:nvCxnSpPr>
        <p:spPr>
          <a:xfrm flipH="1">
            <a:off x="9725826" y="2802548"/>
            <a:ext cx="685498" cy="647039"/>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6D6D812-243E-6B4F-9C64-D4D93DAF5665}"/>
              </a:ext>
            </a:extLst>
          </p:cNvPr>
          <p:cNvCxnSpPr>
            <a:cxnSpLocks/>
          </p:cNvCxnSpPr>
          <p:nvPr/>
        </p:nvCxnSpPr>
        <p:spPr>
          <a:xfrm flipH="1" flipV="1">
            <a:off x="9856997" y="4395406"/>
            <a:ext cx="990298" cy="29878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3659C32-5114-1044-938E-3C7616FBEFEC}"/>
              </a:ext>
            </a:extLst>
          </p:cNvPr>
          <p:cNvCxnSpPr>
            <a:cxnSpLocks/>
          </p:cNvCxnSpPr>
          <p:nvPr/>
        </p:nvCxnSpPr>
        <p:spPr>
          <a:xfrm flipH="1" flipV="1">
            <a:off x="9306726" y="4766421"/>
            <a:ext cx="27774" cy="858253"/>
          </a:xfrm>
          <a:prstGeom prst="line">
            <a:avLst/>
          </a:prstGeom>
          <a:ln w="69850"/>
        </p:spPr>
        <p:style>
          <a:lnRef idx="1">
            <a:schemeClr val="accent1"/>
          </a:lnRef>
          <a:fillRef idx="0">
            <a:schemeClr val="accent1"/>
          </a:fillRef>
          <a:effectRef idx="0">
            <a:schemeClr val="accent1"/>
          </a:effectRef>
          <a:fontRef idx="minor">
            <a:schemeClr val="tx1"/>
          </a:fontRef>
        </p:style>
      </p:cxnSp>
      <p:pic>
        <p:nvPicPr>
          <p:cNvPr id="23" name="Graphic 22" descr="User with solid fill">
            <a:extLst>
              <a:ext uri="{FF2B5EF4-FFF2-40B4-BE49-F238E27FC236}">
                <a16:creationId xmlns:a16="http://schemas.microsoft.com/office/drawing/2014/main" id="{14637DC5-C384-C340-9275-5CA589ECE1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2702" y="1138518"/>
            <a:ext cx="914400" cy="914400"/>
          </a:xfrm>
          <a:prstGeom prst="rect">
            <a:avLst/>
          </a:prstGeom>
        </p:spPr>
      </p:pic>
      <p:pic>
        <p:nvPicPr>
          <p:cNvPr id="24" name="Graphic 23" descr="User with solid fill">
            <a:extLst>
              <a:ext uri="{FF2B5EF4-FFF2-40B4-BE49-F238E27FC236}">
                <a16:creationId xmlns:a16="http://schemas.microsoft.com/office/drawing/2014/main" id="{3DBD378E-0322-D944-A8E8-6E45D69768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2870899"/>
            <a:ext cx="914400" cy="914400"/>
          </a:xfrm>
          <a:prstGeom prst="rect">
            <a:avLst/>
          </a:prstGeom>
        </p:spPr>
      </p:pic>
      <p:pic>
        <p:nvPicPr>
          <p:cNvPr id="25" name="Graphic 24" descr="User with solid fill">
            <a:extLst>
              <a:ext uri="{FF2B5EF4-FFF2-40B4-BE49-F238E27FC236}">
                <a16:creationId xmlns:a16="http://schemas.microsoft.com/office/drawing/2014/main" id="{B5F8B9A1-A838-BF41-8EA9-CD4D1A9EB9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64026" y="5360937"/>
            <a:ext cx="914400" cy="914400"/>
          </a:xfrm>
          <a:prstGeom prst="rect">
            <a:avLst/>
          </a:prstGeom>
        </p:spPr>
      </p:pic>
      <p:pic>
        <p:nvPicPr>
          <p:cNvPr id="26" name="Graphic 25" descr="User with solid fill">
            <a:extLst>
              <a:ext uri="{FF2B5EF4-FFF2-40B4-BE49-F238E27FC236}">
                <a16:creationId xmlns:a16="http://schemas.microsoft.com/office/drawing/2014/main" id="{096C42AC-BB21-AB43-A87A-B4EBAEE95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3159" y="5709803"/>
            <a:ext cx="914400" cy="914400"/>
          </a:xfrm>
          <a:prstGeom prst="rect">
            <a:avLst/>
          </a:prstGeom>
        </p:spPr>
      </p:pic>
      <p:pic>
        <p:nvPicPr>
          <p:cNvPr id="27" name="Graphic 26" descr="User with solid fill">
            <a:extLst>
              <a:ext uri="{FF2B5EF4-FFF2-40B4-BE49-F238E27FC236}">
                <a16:creationId xmlns:a16="http://schemas.microsoft.com/office/drawing/2014/main" id="{73B8C88B-8B8F-A343-B69C-422685E6E5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7211" y="2668867"/>
            <a:ext cx="914400" cy="914400"/>
          </a:xfrm>
          <a:prstGeom prst="rect">
            <a:avLst/>
          </a:prstGeom>
        </p:spPr>
      </p:pic>
      <p:grpSp>
        <p:nvGrpSpPr>
          <p:cNvPr id="29" name="Group 28">
            <a:extLst>
              <a:ext uri="{FF2B5EF4-FFF2-40B4-BE49-F238E27FC236}">
                <a16:creationId xmlns:a16="http://schemas.microsoft.com/office/drawing/2014/main" id="{EE8A701B-6E87-6947-AC80-34A3E8F67F7F}"/>
              </a:ext>
            </a:extLst>
          </p:cNvPr>
          <p:cNvGrpSpPr/>
          <p:nvPr/>
        </p:nvGrpSpPr>
        <p:grpSpPr>
          <a:xfrm>
            <a:off x="7767813" y="3404853"/>
            <a:ext cx="834891" cy="838200"/>
            <a:chOff x="5642109" y="1981200"/>
            <a:chExt cx="834891" cy="838200"/>
          </a:xfrm>
        </p:grpSpPr>
        <p:sp>
          <p:nvSpPr>
            <p:cNvPr id="30" name="Oval 29">
              <a:extLst>
                <a:ext uri="{FF2B5EF4-FFF2-40B4-BE49-F238E27FC236}">
                  <a16:creationId xmlns:a16="http://schemas.microsoft.com/office/drawing/2014/main" id="{537DFAA6-D709-E546-B285-90A7C1385CD5}"/>
                </a:ext>
              </a:extLst>
            </p:cNvPr>
            <p:cNvSpPr/>
            <p:nvPr/>
          </p:nvSpPr>
          <p:spPr>
            <a:xfrm>
              <a:off x="5642109" y="1981200"/>
              <a:ext cx="834891"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59887EA-5700-5F46-9EA7-4007C3CAA61F}"/>
                </a:ext>
              </a:extLst>
            </p:cNvPr>
            <p:cNvSpPr/>
            <p:nvPr/>
          </p:nvSpPr>
          <p:spPr>
            <a:xfrm>
              <a:off x="5791200" y="2133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a:extLst>
              <a:ext uri="{FF2B5EF4-FFF2-40B4-BE49-F238E27FC236}">
                <a16:creationId xmlns:a16="http://schemas.microsoft.com/office/drawing/2014/main" id="{DEFEEEA8-705F-C841-AC75-C2B16C20DE27}"/>
              </a:ext>
            </a:extLst>
          </p:cNvPr>
          <p:cNvPicPr>
            <a:picLocks noChangeAspect="1"/>
          </p:cNvPicPr>
          <p:nvPr/>
        </p:nvPicPr>
        <p:blipFill>
          <a:blip r:embed="rId5"/>
          <a:stretch>
            <a:fillRect/>
          </a:stretch>
        </p:blipFill>
        <p:spPr>
          <a:xfrm>
            <a:off x="223594" y="2943350"/>
            <a:ext cx="6292338" cy="2284479"/>
          </a:xfrm>
          <a:prstGeom prst="rect">
            <a:avLst/>
          </a:prstGeom>
        </p:spPr>
      </p:pic>
    </p:spTree>
    <p:extLst>
      <p:ext uri="{BB962C8B-B14F-4D97-AF65-F5344CB8AC3E}">
        <p14:creationId xmlns:p14="http://schemas.microsoft.com/office/powerpoint/2010/main" val="2059758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AF59-AE4F-2D45-9E0C-F17C9897C117}"/>
              </a:ext>
            </a:extLst>
          </p:cNvPr>
          <p:cNvSpPr>
            <a:spLocks noGrp="1"/>
          </p:cNvSpPr>
          <p:nvPr>
            <p:ph type="title"/>
          </p:nvPr>
        </p:nvSpPr>
        <p:spPr/>
        <p:txBody>
          <a:bodyPr/>
          <a:lstStyle/>
          <a:p>
            <a:r>
              <a:rPr lang="en-US" dirty="0"/>
              <a:t>Lab 2</a:t>
            </a:r>
          </a:p>
        </p:txBody>
      </p:sp>
      <p:sp>
        <p:nvSpPr>
          <p:cNvPr id="3" name="Content Placeholder 2">
            <a:extLst>
              <a:ext uri="{FF2B5EF4-FFF2-40B4-BE49-F238E27FC236}">
                <a16:creationId xmlns:a16="http://schemas.microsoft.com/office/drawing/2014/main" id="{C4220556-974B-B441-94EA-B040B433B368}"/>
              </a:ext>
            </a:extLst>
          </p:cNvPr>
          <p:cNvSpPr>
            <a:spLocks noGrp="1"/>
          </p:cNvSpPr>
          <p:nvPr>
            <p:ph idx="1"/>
          </p:nvPr>
        </p:nvSpPr>
        <p:spPr/>
        <p:txBody>
          <a:bodyPr>
            <a:normAutofit/>
          </a:bodyPr>
          <a:lstStyle/>
          <a:p>
            <a:r>
              <a:rPr lang="en-US" dirty="0"/>
              <a:t>Pseudocode</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while(true) { </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 Initially, thinking about life, universe, and everything</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think();</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 Take a break from thinking, hungry now</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r>
              <a:rPr lang="en-US" sz="2000" dirty="0" err="1">
                <a:solidFill>
                  <a:prstClr val="black"/>
                </a:solidFill>
                <a:latin typeface="Arial" charset="0"/>
                <a:ea typeface="ＭＳ Ｐゴシック" charset="0"/>
                <a:cs typeface="Arial" charset="0"/>
              </a:rPr>
              <a:t>pick_up_left_fork</a:t>
            </a:r>
            <a:r>
              <a:rPr lang="en-US" sz="2000" dirty="0">
                <a:solidFill>
                  <a:prstClr val="black"/>
                </a:solidFill>
                <a:latin typeface="Arial" charset="0"/>
                <a:ea typeface="ＭＳ Ｐゴシック" charset="0"/>
                <a:cs typeface="Arial" charset="0"/>
              </a:rPr>
              <a:t>();</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r>
              <a:rPr lang="en-US" sz="2000" dirty="0" err="1">
                <a:solidFill>
                  <a:prstClr val="black"/>
                </a:solidFill>
                <a:latin typeface="Arial" charset="0"/>
                <a:ea typeface="ＭＳ Ｐゴシック" charset="0"/>
                <a:cs typeface="Arial" charset="0"/>
              </a:rPr>
              <a:t>pick_up_right_fork</a:t>
            </a:r>
            <a:r>
              <a:rPr lang="en-US" sz="2000" dirty="0">
                <a:solidFill>
                  <a:prstClr val="black"/>
                </a:solidFill>
                <a:latin typeface="Arial" charset="0"/>
                <a:ea typeface="ＭＳ Ｐゴシック" charset="0"/>
                <a:cs typeface="Arial" charset="0"/>
              </a:rPr>
              <a:t>();</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eat();</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r>
              <a:rPr lang="en-US" sz="2000" dirty="0" err="1">
                <a:solidFill>
                  <a:prstClr val="black"/>
                </a:solidFill>
                <a:latin typeface="Arial" charset="0"/>
                <a:ea typeface="ＭＳ Ｐゴシック" charset="0"/>
                <a:cs typeface="Arial" charset="0"/>
              </a:rPr>
              <a:t>put_down_right_fork</a:t>
            </a:r>
            <a:r>
              <a:rPr lang="en-US" sz="2000" dirty="0">
                <a:solidFill>
                  <a:prstClr val="black"/>
                </a:solidFill>
                <a:latin typeface="Arial" charset="0"/>
                <a:ea typeface="ＭＳ Ｐゴシック" charset="0"/>
                <a:cs typeface="Arial" charset="0"/>
              </a:rPr>
              <a:t>();</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r>
              <a:rPr lang="en-US" sz="2000" dirty="0" err="1">
                <a:solidFill>
                  <a:prstClr val="black"/>
                </a:solidFill>
                <a:latin typeface="Arial" charset="0"/>
                <a:ea typeface="ＭＳ Ｐゴシック" charset="0"/>
                <a:cs typeface="Arial" charset="0"/>
              </a:rPr>
              <a:t>put_down_left_fork</a:t>
            </a:r>
            <a:r>
              <a:rPr lang="en-US" sz="2000" dirty="0">
                <a:solidFill>
                  <a:prstClr val="black"/>
                </a:solidFill>
                <a:latin typeface="Arial" charset="0"/>
                <a:ea typeface="ＭＳ Ｐゴシック" charset="0"/>
                <a:cs typeface="Arial" charset="0"/>
              </a:rPr>
              <a:t>();</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    // Not hungry anymore. Back to thinking!</a:t>
            </a:r>
          </a:p>
          <a:p>
            <a:pPr marL="457200" lvl="1" indent="0" defTabSz="457200" fontAlgn="base">
              <a:lnSpc>
                <a:spcPct val="100000"/>
              </a:lnSpc>
              <a:spcBef>
                <a:spcPct val="0"/>
              </a:spcBef>
              <a:spcAft>
                <a:spcPct val="0"/>
              </a:spcAft>
              <a:buNone/>
            </a:pPr>
            <a:r>
              <a:rPr lang="en-US" sz="2000" dirty="0">
                <a:solidFill>
                  <a:prstClr val="black"/>
                </a:solidFill>
                <a:latin typeface="Arial" charset="0"/>
                <a:ea typeface="ＭＳ Ｐゴシック" charset="0"/>
                <a:cs typeface="Arial" charset="0"/>
              </a:rPr>
              <a:t>}</a:t>
            </a:r>
          </a:p>
          <a:p>
            <a:pPr lvl="1"/>
            <a:endParaRPr lang="en-US" dirty="0"/>
          </a:p>
        </p:txBody>
      </p:sp>
    </p:spTree>
    <p:extLst>
      <p:ext uri="{BB962C8B-B14F-4D97-AF65-F5344CB8AC3E}">
        <p14:creationId xmlns:p14="http://schemas.microsoft.com/office/powerpoint/2010/main" val="1660750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4A9B-4471-F34D-8479-BEB9E22FBE14}"/>
              </a:ext>
            </a:extLst>
          </p:cNvPr>
          <p:cNvSpPr>
            <a:spLocks noGrp="1"/>
          </p:cNvSpPr>
          <p:nvPr>
            <p:ph type="title"/>
          </p:nvPr>
        </p:nvSpPr>
        <p:spPr/>
        <p:txBody>
          <a:bodyPr/>
          <a:lstStyle/>
          <a:p>
            <a:r>
              <a:rPr lang="en-US" dirty="0"/>
              <a:t>Lab 2</a:t>
            </a:r>
          </a:p>
        </p:txBody>
      </p:sp>
      <p:sp>
        <p:nvSpPr>
          <p:cNvPr id="3" name="Content Placeholder 2">
            <a:extLst>
              <a:ext uri="{FF2B5EF4-FFF2-40B4-BE49-F238E27FC236}">
                <a16:creationId xmlns:a16="http://schemas.microsoft.com/office/drawing/2014/main" id="{DE9D96AC-DDA2-1A49-9E3A-1F5DA63A5E26}"/>
              </a:ext>
            </a:extLst>
          </p:cNvPr>
          <p:cNvSpPr>
            <a:spLocks noGrp="1"/>
          </p:cNvSpPr>
          <p:nvPr>
            <p:ph idx="1"/>
          </p:nvPr>
        </p:nvSpPr>
        <p:spPr>
          <a:xfrm>
            <a:off x="246528" y="1006996"/>
            <a:ext cx="6821230" cy="5521123"/>
          </a:xfrm>
        </p:spPr>
        <p:txBody>
          <a:bodyPr>
            <a:normAutofit lnSpcReduction="10000"/>
          </a:bodyPr>
          <a:lstStyle/>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public class Philosopher implements Runnable {</a:t>
            </a:r>
          </a:p>
          <a:p>
            <a:pPr marL="0" lvl="0" indent="0" defTabSz="457200" fontAlgn="base">
              <a:lnSpc>
                <a:spcPct val="100000"/>
              </a:lnSpc>
              <a:spcBef>
                <a:spcPct val="0"/>
              </a:spcBef>
              <a:spcAft>
                <a:spcPct val="0"/>
              </a:spcAft>
              <a:buNone/>
            </a:pPr>
            <a:endParaRPr lang="en-US" sz="12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b="1" dirty="0">
                <a:solidFill>
                  <a:prstClr val="black"/>
                </a:solidFill>
                <a:latin typeface="Arial" charset="0"/>
                <a:ea typeface="ＭＳ Ｐゴシック" charset="0"/>
                <a:cs typeface="Arial" charset="0"/>
              </a:rPr>
              <a:t>private final Object </a:t>
            </a:r>
            <a:r>
              <a:rPr lang="en-US" sz="1200" b="1" dirty="0" err="1">
                <a:solidFill>
                  <a:prstClr val="black"/>
                </a:solidFill>
                <a:latin typeface="Arial" charset="0"/>
                <a:ea typeface="ＭＳ Ｐゴシック" charset="0"/>
                <a:cs typeface="Arial" charset="0"/>
              </a:rPr>
              <a:t>leftFork</a:t>
            </a:r>
            <a:r>
              <a:rPr lang="en-US" sz="1200" b="1"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r>
              <a:rPr lang="en-US" sz="1200" b="1" dirty="0">
                <a:solidFill>
                  <a:prstClr val="black"/>
                </a:solidFill>
                <a:latin typeface="Arial" charset="0"/>
                <a:ea typeface="ＭＳ Ｐゴシック" charset="0"/>
                <a:cs typeface="Arial" charset="0"/>
              </a:rPr>
              <a:t>    private final Object </a:t>
            </a:r>
            <a:r>
              <a:rPr lang="en-US" sz="1200" b="1" dirty="0" err="1">
                <a:solidFill>
                  <a:prstClr val="black"/>
                </a:solidFill>
                <a:latin typeface="Arial" charset="0"/>
                <a:ea typeface="ＭＳ Ｐゴシック" charset="0"/>
                <a:cs typeface="Arial" charset="0"/>
              </a:rPr>
              <a:t>rightFork</a:t>
            </a:r>
            <a:r>
              <a:rPr lang="en-US" sz="1200" b="1"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endParaRPr lang="en-US" sz="12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Philosopher(Object left, Object right)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this.leftFork</a:t>
            </a:r>
            <a:r>
              <a:rPr lang="en-US" sz="1200" dirty="0">
                <a:solidFill>
                  <a:prstClr val="black"/>
                </a:solidFill>
                <a:latin typeface="Arial" charset="0"/>
                <a:ea typeface="ＭＳ Ｐゴシック" charset="0"/>
                <a:cs typeface="Arial" charset="0"/>
              </a:rPr>
              <a:t> = left;</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this.rightFork</a:t>
            </a:r>
            <a:r>
              <a:rPr lang="en-US" sz="1200" dirty="0">
                <a:solidFill>
                  <a:prstClr val="black"/>
                </a:solidFill>
                <a:latin typeface="Arial" charset="0"/>
                <a:ea typeface="ＭＳ Ｐゴシック" charset="0"/>
                <a:cs typeface="Arial" charset="0"/>
              </a:rPr>
              <a:t> = right;</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private void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(String action) throws </a:t>
            </a:r>
            <a:r>
              <a:rPr lang="en-US" sz="1200" dirty="0" err="1">
                <a:solidFill>
                  <a:prstClr val="black"/>
                </a:solidFill>
                <a:latin typeface="Arial" charset="0"/>
                <a:ea typeface="ＭＳ Ｐゴシック" charset="0"/>
                <a:cs typeface="Arial" charset="0"/>
              </a:rPr>
              <a:t>InterruptedException</a:t>
            </a: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System.out.println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Thread.currentThread</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getName</a:t>
            </a:r>
            <a:r>
              <a:rPr lang="en-US" sz="1200" dirty="0">
                <a:solidFill>
                  <a:prstClr val="black"/>
                </a:solidFill>
                <a:latin typeface="Arial" charset="0"/>
                <a:ea typeface="ＭＳ Ｐゴシック" charset="0"/>
                <a:cs typeface="Arial" charset="0"/>
              </a:rPr>
              <a:t>() + " " + action);</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Thread.sleep</a:t>
            </a:r>
            <a:r>
              <a:rPr lang="en-US" sz="1200" dirty="0">
                <a:solidFill>
                  <a:prstClr val="black"/>
                </a:solidFill>
                <a:latin typeface="Arial" charset="0"/>
                <a:ea typeface="ＭＳ Ｐゴシック" charset="0"/>
                <a:cs typeface="Arial" charset="0"/>
              </a:rPr>
              <a:t>(((int) (</a:t>
            </a:r>
            <a:r>
              <a:rPr lang="en-US" sz="1200" dirty="0" err="1">
                <a:solidFill>
                  <a:prstClr val="black"/>
                </a:solidFill>
                <a:latin typeface="Arial" charset="0"/>
                <a:ea typeface="ＭＳ Ｐゴシック" charset="0"/>
                <a:cs typeface="Arial" charset="0"/>
              </a:rPr>
              <a:t>Math.random</a:t>
            </a:r>
            <a:r>
              <a:rPr lang="en-US" sz="1200" dirty="0">
                <a:solidFill>
                  <a:prstClr val="black"/>
                </a:solidFill>
                <a:latin typeface="Arial" charset="0"/>
                <a:ea typeface="ＭＳ Ｐゴシック" charset="0"/>
                <a:cs typeface="Arial" charset="0"/>
              </a:rPr>
              <a:t>() * 100)));</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endParaRPr lang="en-US" sz="12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public void run()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try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while (true)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System.nanoTime</a:t>
            </a:r>
            <a:r>
              <a:rPr lang="en-US" sz="1200" dirty="0">
                <a:solidFill>
                  <a:prstClr val="black"/>
                </a:solidFill>
                <a:latin typeface="Arial" charset="0"/>
                <a:ea typeface="ＭＳ Ｐゴシック" charset="0"/>
                <a:cs typeface="Arial" charset="0"/>
              </a:rPr>
              <a:t>() + ": Thinking"); // thinking</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synchronized (</a:t>
            </a:r>
            <a:r>
              <a:rPr lang="en-US" sz="1200" dirty="0" err="1">
                <a:solidFill>
                  <a:prstClr val="black"/>
                </a:solidFill>
                <a:latin typeface="Arial" charset="0"/>
                <a:ea typeface="ＭＳ Ｐゴシック" charset="0"/>
                <a:cs typeface="Arial" charset="0"/>
              </a:rPr>
              <a:t>leftFork</a:t>
            </a: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System.nanoTime</a:t>
            </a:r>
            <a:r>
              <a:rPr lang="en-US" sz="1200" dirty="0">
                <a:solidFill>
                  <a:prstClr val="black"/>
                </a:solidFill>
                <a:latin typeface="Arial" charset="0"/>
                <a:ea typeface="ＭＳ Ｐゴシック" charset="0"/>
                <a:cs typeface="Arial" charset="0"/>
              </a:rPr>
              <a:t>() + ": Picked up left fork");</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synchronized (</a:t>
            </a:r>
            <a:r>
              <a:rPr lang="en-US" sz="1200" dirty="0" err="1">
                <a:solidFill>
                  <a:prstClr val="black"/>
                </a:solidFill>
                <a:latin typeface="Arial" charset="0"/>
                <a:ea typeface="ＭＳ Ｐゴシック" charset="0"/>
                <a:cs typeface="Arial" charset="0"/>
              </a:rPr>
              <a:t>rightFork</a:t>
            </a: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System.nanoTime</a:t>
            </a:r>
            <a:r>
              <a:rPr lang="en-US" sz="1200" dirty="0">
                <a:solidFill>
                  <a:prstClr val="black"/>
                </a:solidFill>
                <a:latin typeface="Arial" charset="0"/>
                <a:ea typeface="ＭＳ Ｐゴシック" charset="0"/>
                <a:cs typeface="Arial" charset="0"/>
              </a:rPr>
              <a:t>() + ": Picked up right fork - eating"); // eating</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System.nanoTime</a:t>
            </a:r>
            <a:r>
              <a:rPr lang="en-US" sz="1200" dirty="0">
                <a:solidFill>
                  <a:prstClr val="black"/>
                </a:solidFill>
                <a:latin typeface="Arial" charset="0"/>
                <a:ea typeface="ＭＳ Ｐゴシック" charset="0"/>
                <a:cs typeface="Arial" charset="0"/>
              </a:rPr>
              <a:t>() + ": Put down right fork");</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doAction</a:t>
            </a:r>
            <a:r>
              <a:rPr lang="en-US" sz="1200" dirty="0">
                <a:solidFill>
                  <a:prstClr val="black"/>
                </a:solidFill>
                <a:latin typeface="Arial" charset="0"/>
                <a:ea typeface="ＭＳ Ｐゴシック" charset="0"/>
                <a:cs typeface="Arial" charset="0"/>
              </a:rPr>
              <a:t>(</a:t>
            </a:r>
            <a:r>
              <a:rPr lang="en-US" sz="1200" dirty="0" err="1">
                <a:solidFill>
                  <a:prstClr val="black"/>
                </a:solidFill>
                <a:latin typeface="Arial" charset="0"/>
                <a:ea typeface="ＭＳ Ｐゴシック" charset="0"/>
                <a:cs typeface="Arial" charset="0"/>
              </a:rPr>
              <a:t>System.nanoTime</a:t>
            </a:r>
            <a:r>
              <a:rPr lang="en-US" sz="1200" dirty="0">
                <a:solidFill>
                  <a:prstClr val="black"/>
                </a:solidFill>
                <a:latin typeface="Arial" charset="0"/>
                <a:ea typeface="ＭＳ Ｐゴシック" charset="0"/>
                <a:cs typeface="Arial" charset="0"/>
              </a:rPr>
              <a:t>() + ": Put down left fork. Returning to thinking");</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 catch (</a:t>
            </a:r>
            <a:r>
              <a:rPr lang="en-US" sz="1200" dirty="0" err="1">
                <a:solidFill>
                  <a:prstClr val="black"/>
                </a:solidFill>
                <a:latin typeface="Arial" charset="0"/>
                <a:ea typeface="ＭＳ Ｐゴシック" charset="0"/>
                <a:cs typeface="Arial" charset="0"/>
              </a:rPr>
              <a:t>InterruptedException</a:t>
            </a:r>
            <a:r>
              <a:rPr lang="en-US" sz="1200" dirty="0">
                <a:solidFill>
                  <a:prstClr val="black"/>
                </a:solidFill>
                <a:latin typeface="Arial" charset="0"/>
                <a:ea typeface="ＭＳ Ｐゴシック" charset="0"/>
                <a:cs typeface="Arial" charset="0"/>
              </a:rPr>
              <a:t> e)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r>
              <a:rPr lang="en-US" sz="1200" dirty="0" err="1">
                <a:solidFill>
                  <a:prstClr val="black"/>
                </a:solidFill>
                <a:latin typeface="Arial" charset="0"/>
                <a:ea typeface="ＭＳ Ｐゴシック" charset="0"/>
                <a:cs typeface="Arial" charset="0"/>
              </a:rPr>
              <a:t>Thread.currentThread</a:t>
            </a:r>
            <a:r>
              <a:rPr lang="en-US" sz="1200" dirty="0">
                <a:solidFill>
                  <a:prstClr val="black"/>
                </a:solidFill>
                <a:latin typeface="Arial" charset="0"/>
                <a:ea typeface="ＭＳ Ｐゴシック" charset="0"/>
                <a:cs typeface="Arial" charset="0"/>
              </a:rPr>
              <a:t>().interrupt();</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200" dirty="0">
                <a:solidFill>
                  <a:prstClr val="black"/>
                </a:solidFill>
                <a:latin typeface="Arial" charset="0"/>
                <a:ea typeface="ＭＳ Ｐゴシック" charset="0"/>
                <a:cs typeface="Arial" charset="0"/>
              </a:rPr>
              <a:t>}</a:t>
            </a:r>
            <a:endParaRPr lang="en-US" dirty="0"/>
          </a:p>
        </p:txBody>
      </p:sp>
      <p:sp>
        <p:nvSpPr>
          <p:cNvPr id="4" name="Content Placeholder 2">
            <a:extLst>
              <a:ext uri="{FF2B5EF4-FFF2-40B4-BE49-F238E27FC236}">
                <a16:creationId xmlns:a16="http://schemas.microsoft.com/office/drawing/2014/main" id="{4B1AC862-2893-1F40-8D2F-2F87B98BB17C}"/>
              </a:ext>
            </a:extLst>
          </p:cNvPr>
          <p:cNvSpPr txBox="1">
            <a:spLocks/>
          </p:cNvSpPr>
          <p:nvPr/>
        </p:nvSpPr>
        <p:spPr>
          <a:xfrm>
            <a:off x="6886822" y="1006995"/>
            <a:ext cx="5027271" cy="5521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defTabSz="457200" fontAlgn="base">
              <a:lnSpc>
                <a:spcPct val="100000"/>
              </a:lnSpc>
              <a:spcBef>
                <a:spcPct val="0"/>
              </a:spcBef>
              <a:spcAft>
                <a:spcPct val="0"/>
              </a:spcAft>
              <a:buFont typeface="Arial" panose="020B0604020202020204" pitchFamily="34" charset="0"/>
              <a:buNone/>
            </a:pPr>
            <a:r>
              <a:rPr lang="en-US" dirty="0"/>
              <a:t>Example Run - Deadlock</a:t>
            </a:r>
          </a:p>
          <a:p>
            <a:pPr defTabSz="457200" fontAlgn="base">
              <a:lnSpc>
                <a:spcPct val="100000"/>
              </a:lnSpc>
              <a:spcBef>
                <a:spcPct val="0"/>
              </a:spcBef>
              <a:spcAft>
                <a:spcPct val="0"/>
              </a:spcAft>
            </a:pPr>
            <a:r>
              <a:rPr lang="en-US" sz="2400" dirty="0"/>
              <a:t>Philosopher 4: Thinking</a:t>
            </a:r>
          </a:p>
          <a:p>
            <a:pPr defTabSz="457200" fontAlgn="base">
              <a:lnSpc>
                <a:spcPct val="100000"/>
              </a:lnSpc>
              <a:spcBef>
                <a:spcPct val="0"/>
              </a:spcBef>
              <a:spcAft>
                <a:spcPct val="0"/>
              </a:spcAft>
            </a:pPr>
            <a:r>
              <a:rPr lang="en-US" sz="2400" dirty="0"/>
              <a:t>Philosopher 0: Thinking</a:t>
            </a:r>
          </a:p>
          <a:p>
            <a:pPr defTabSz="457200" fontAlgn="base">
              <a:lnSpc>
                <a:spcPct val="100000"/>
              </a:lnSpc>
              <a:spcBef>
                <a:spcPct val="0"/>
              </a:spcBef>
              <a:spcAft>
                <a:spcPct val="0"/>
              </a:spcAft>
            </a:pPr>
            <a:r>
              <a:rPr lang="en-US" sz="2400" dirty="0"/>
              <a:t>Philosopher 1: Thinking</a:t>
            </a:r>
          </a:p>
          <a:p>
            <a:pPr defTabSz="457200" fontAlgn="base">
              <a:lnSpc>
                <a:spcPct val="100000"/>
              </a:lnSpc>
              <a:spcBef>
                <a:spcPct val="0"/>
              </a:spcBef>
              <a:spcAft>
                <a:spcPct val="0"/>
              </a:spcAft>
            </a:pPr>
            <a:r>
              <a:rPr lang="en-US" sz="2400" dirty="0"/>
              <a:t>Philosopher 2: Thinking</a:t>
            </a:r>
          </a:p>
          <a:p>
            <a:pPr defTabSz="457200" fontAlgn="base">
              <a:lnSpc>
                <a:spcPct val="100000"/>
              </a:lnSpc>
              <a:spcBef>
                <a:spcPct val="0"/>
              </a:spcBef>
              <a:spcAft>
                <a:spcPct val="0"/>
              </a:spcAft>
            </a:pPr>
            <a:r>
              <a:rPr lang="en-US" sz="2400" dirty="0"/>
              <a:t>Philosopher 3: Thinking</a:t>
            </a:r>
          </a:p>
          <a:p>
            <a:pPr defTabSz="457200" fontAlgn="base">
              <a:lnSpc>
                <a:spcPct val="100000"/>
              </a:lnSpc>
              <a:spcBef>
                <a:spcPct val="0"/>
              </a:spcBef>
              <a:spcAft>
                <a:spcPct val="0"/>
              </a:spcAft>
            </a:pPr>
            <a:r>
              <a:rPr lang="en-US" sz="2400" dirty="0"/>
              <a:t>Philosopher 4: Picked left</a:t>
            </a:r>
          </a:p>
          <a:p>
            <a:pPr defTabSz="457200" fontAlgn="base">
              <a:lnSpc>
                <a:spcPct val="100000"/>
              </a:lnSpc>
              <a:spcBef>
                <a:spcPct val="0"/>
              </a:spcBef>
              <a:spcAft>
                <a:spcPct val="0"/>
              </a:spcAft>
            </a:pPr>
            <a:r>
              <a:rPr lang="en-US" sz="2400" dirty="0"/>
              <a:t>Philosopher 1: Picked left</a:t>
            </a:r>
          </a:p>
          <a:p>
            <a:pPr defTabSz="457200" fontAlgn="base">
              <a:lnSpc>
                <a:spcPct val="100000"/>
              </a:lnSpc>
              <a:spcBef>
                <a:spcPct val="0"/>
              </a:spcBef>
              <a:spcAft>
                <a:spcPct val="0"/>
              </a:spcAft>
            </a:pPr>
            <a:r>
              <a:rPr lang="en-US" sz="2400" dirty="0"/>
              <a:t>Philosopher 3: Picked left</a:t>
            </a:r>
          </a:p>
          <a:p>
            <a:pPr defTabSz="457200" fontAlgn="base">
              <a:lnSpc>
                <a:spcPct val="100000"/>
              </a:lnSpc>
              <a:spcBef>
                <a:spcPct val="0"/>
              </a:spcBef>
              <a:spcAft>
                <a:spcPct val="0"/>
              </a:spcAft>
            </a:pPr>
            <a:r>
              <a:rPr lang="en-US" sz="2400" dirty="0"/>
              <a:t>Philosopher 0: Picked left</a:t>
            </a:r>
          </a:p>
          <a:p>
            <a:pPr defTabSz="457200" fontAlgn="base">
              <a:lnSpc>
                <a:spcPct val="100000"/>
              </a:lnSpc>
              <a:spcBef>
                <a:spcPct val="0"/>
              </a:spcBef>
              <a:spcAft>
                <a:spcPct val="0"/>
              </a:spcAft>
            </a:pPr>
            <a:r>
              <a:rPr lang="en-US" sz="2400" dirty="0"/>
              <a:t>Philosopher 2: Picked left</a:t>
            </a:r>
          </a:p>
          <a:p>
            <a:pPr defTabSz="457200" fontAlgn="base">
              <a:lnSpc>
                <a:spcPct val="100000"/>
              </a:lnSpc>
              <a:spcBef>
                <a:spcPct val="0"/>
              </a:spcBef>
              <a:spcAft>
                <a:spcPct val="0"/>
              </a:spcAft>
            </a:pPr>
            <a:endParaRPr lang="en-US" dirty="0"/>
          </a:p>
        </p:txBody>
      </p:sp>
    </p:spTree>
    <p:extLst>
      <p:ext uri="{BB962C8B-B14F-4D97-AF65-F5344CB8AC3E}">
        <p14:creationId xmlns:p14="http://schemas.microsoft.com/office/powerpoint/2010/main" val="228454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0FBC-A5EA-D745-AA19-540D55159C1B}"/>
              </a:ext>
            </a:extLst>
          </p:cNvPr>
          <p:cNvSpPr>
            <a:spLocks noGrp="1"/>
          </p:cNvSpPr>
          <p:nvPr>
            <p:ph type="title"/>
          </p:nvPr>
        </p:nvSpPr>
        <p:spPr/>
        <p:txBody>
          <a:bodyPr/>
          <a:lstStyle/>
          <a:p>
            <a:r>
              <a:rPr lang="en-US" dirty="0"/>
              <a:t>Lab 2 </a:t>
            </a:r>
          </a:p>
        </p:txBody>
      </p:sp>
      <p:sp>
        <p:nvSpPr>
          <p:cNvPr id="3" name="Content Placeholder 2">
            <a:extLst>
              <a:ext uri="{FF2B5EF4-FFF2-40B4-BE49-F238E27FC236}">
                <a16:creationId xmlns:a16="http://schemas.microsoft.com/office/drawing/2014/main" id="{7A95ED71-34DF-D24C-AC66-2CCAE25AB4D5}"/>
              </a:ext>
            </a:extLst>
          </p:cNvPr>
          <p:cNvSpPr>
            <a:spLocks noGrp="1"/>
          </p:cNvSpPr>
          <p:nvPr>
            <p:ph idx="1"/>
          </p:nvPr>
        </p:nvSpPr>
        <p:spPr/>
        <p:txBody>
          <a:bodyPr/>
          <a:lstStyle/>
          <a:p>
            <a:r>
              <a:rPr lang="en-US" dirty="0"/>
              <a:t>Deadlock</a:t>
            </a:r>
          </a:p>
          <a:p>
            <a:pPr lvl="1"/>
            <a:r>
              <a:rPr lang="en-US" sz="2400" dirty="0"/>
              <a:t>2 threads sharing access to 2 shared variables via locks</a:t>
            </a:r>
          </a:p>
          <a:p>
            <a:pPr lvl="2"/>
            <a:r>
              <a:rPr lang="en-US" dirty="0"/>
              <a:t>thread 1: takes lock a</a:t>
            </a:r>
          </a:p>
          <a:p>
            <a:pPr lvl="2"/>
            <a:r>
              <a:rPr lang="en-US" dirty="0"/>
              <a:t>thread 2: takes lock b</a:t>
            </a:r>
          </a:p>
          <a:p>
            <a:pPr lvl="2"/>
            <a:r>
              <a:rPr lang="en-US" dirty="0"/>
              <a:t>thread 1: blocks on b</a:t>
            </a:r>
          </a:p>
          <a:p>
            <a:pPr lvl="2"/>
            <a:r>
              <a:rPr lang="en-US" dirty="0"/>
              <a:t>thread 2: blocks on lock a</a:t>
            </a:r>
          </a:p>
          <a:p>
            <a:pPr lvl="1"/>
            <a:r>
              <a:rPr lang="en-US" sz="2400" i="1" dirty="0"/>
              <a:t>Deadlock!!</a:t>
            </a:r>
          </a:p>
          <a:p>
            <a:pPr lvl="2"/>
            <a:r>
              <a:rPr lang="en-US" i="1" dirty="0"/>
              <a:t>Neither thread can proceed</a:t>
            </a:r>
          </a:p>
          <a:p>
            <a:pPr lvl="2"/>
            <a:r>
              <a:rPr lang="en-US" i="1" dirty="0"/>
              <a:t>Caused by resource contention</a:t>
            </a:r>
          </a:p>
          <a:p>
            <a:pPr lvl="2"/>
            <a:r>
              <a:rPr lang="en-US" i="1" dirty="0"/>
              <a:t>Circular wait</a:t>
            </a:r>
            <a:endParaRPr lang="en-US" dirty="0"/>
          </a:p>
          <a:p>
            <a:pPr lvl="1"/>
            <a:endParaRPr lang="en-US" dirty="0"/>
          </a:p>
        </p:txBody>
      </p:sp>
    </p:spTree>
    <p:extLst>
      <p:ext uri="{BB962C8B-B14F-4D97-AF65-F5344CB8AC3E}">
        <p14:creationId xmlns:p14="http://schemas.microsoft.com/office/powerpoint/2010/main" val="4226189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8238-A07F-734C-9C9D-36F643DDE02E}"/>
              </a:ext>
            </a:extLst>
          </p:cNvPr>
          <p:cNvSpPr>
            <a:spLocks noGrp="1"/>
          </p:cNvSpPr>
          <p:nvPr>
            <p:ph type="title"/>
          </p:nvPr>
        </p:nvSpPr>
        <p:spPr/>
        <p:txBody>
          <a:bodyPr/>
          <a:lstStyle/>
          <a:p>
            <a:r>
              <a:rPr lang="en-US" dirty="0"/>
              <a:t>Lab 2</a:t>
            </a:r>
          </a:p>
        </p:txBody>
      </p:sp>
      <p:sp>
        <p:nvSpPr>
          <p:cNvPr id="3" name="Content Placeholder 2">
            <a:extLst>
              <a:ext uri="{FF2B5EF4-FFF2-40B4-BE49-F238E27FC236}">
                <a16:creationId xmlns:a16="http://schemas.microsoft.com/office/drawing/2014/main" id="{76905329-B8FA-0442-870A-85B78016439F}"/>
              </a:ext>
            </a:extLst>
          </p:cNvPr>
          <p:cNvSpPr>
            <a:spLocks noGrp="1"/>
          </p:cNvSpPr>
          <p:nvPr>
            <p:ph idx="1"/>
          </p:nvPr>
        </p:nvSpPr>
        <p:spPr>
          <a:xfrm>
            <a:off x="6539696" y="1349829"/>
            <a:ext cx="5374395" cy="4873625"/>
          </a:xfrm>
        </p:spPr>
        <p:txBody>
          <a:bodyPr>
            <a:normAutofit fontScale="70000" lnSpcReduction="20000"/>
          </a:bodyPr>
          <a:lstStyle/>
          <a:p>
            <a:r>
              <a:rPr lang="en-US" dirty="0"/>
              <a:t>Solution</a:t>
            </a:r>
          </a:p>
          <a:p>
            <a:pPr marL="0" lvl="0" indent="0">
              <a:buNone/>
            </a:pPr>
            <a:r>
              <a:rPr lang="en-US" sz="2000" dirty="0"/>
              <a:t>        for (int </a:t>
            </a:r>
            <a:r>
              <a:rPr lang="en-US" sz="2000" dirty="0" err="1"/>
              <a:t>i</a:t>
            </a:r>
            <a:r>
              <a:rPr lang="en-US" sz="2000" dirty="0"/>
              <a:t> = 0; </a:t>
            </a:r>
            <a:r>
              <a:rPr lang="en-US" sz="2000" dirty="0" err="1"/>
              <a:t>i</a:t>
            </a:r>
            <a:r>
              <a:rPr lang="en-US" sz="2000" dirty="0"/>
              <a:t> &lt; </a:t>
            </a:r>
            <a:r>
              <a:rPr lang="en-US" sz="2000" dirty="0" err="1"/>
              <a:t>philosophers.length</a:t>
            </a:r>
            <a:r>
              <a:rPr lang="en-US" sz="2000" dirty="0"/>
              <a:t>; </a:t>
            </a:r>
            <a:r>
              <a:rPr lang="en-US" sz="2000" dirty="0" err="1"/>
              <a:t>i</a:t>
            </a:r>
            <a:r>
              <a:rPr lang="en-US" sz="2000" dirty="0"/>
              <a:t>++) {</a:t>
            </a:r>
          </a:p>
          <a:p>
            <a:pPr marL="0" lvl="0" indent="0">
              <a:buNone/>
            </a:pPr>
            <a:r>
              <a:rPr lang="en-US" sz="2000" dirty="0"/>
              <a:t>            Object </a:t>
            </a:r>
            <a:r>
              <a:rPr lang="en-US" sz="2000" dirty="0" err="1"/>
              <a:t>leftFork</a:t>
            </a:r>
            <a:r>
              <a:rPr lang="en-US" sz="2000" dirty="0"/>
              <a:t> = forks[</a:t>
            </a:r>
            <a:r>
              <a:rPr lang="en-US" sz="2000" dirty="0" err="1"/>
              <a:t>i</a:t>
            </a:r>
            <a:r>
              <a:rPr lang="en-US" sz="2000" dirty="0"/>
              <a:t>];</a:t>
            </a:r>
          </a:p>
          <a:p>
            <a:pPr marL="0" lvl="0" indent="0">
              <a:buNone/>
            </a:pPr>
            <a:r>
              <a:rPr lang="en-US" sz="2000" dirty="0"/>
              <a:t>            Object </a:t>
            </a:r>
            <a:r>
              <a:rPr lang="en-US" sz="2000" dirty="0" err="1"/>
              <a:t>rightFork</a:t>
            </a:r>
            <a:r>
              <a:rPr lang="en-US" sz="2000" dirty="0"/>
              <a:t> = forks[(</a:t>
            </a:r>
            <a:r>
              <a:rPr lang="en-US" sz="2000" dirty="0" err="1"/>
              <a:t>i</a:t>
            </a:r>
            <a:r>
              <a:rPr lang="en-US" sz="2000" dirty="0"/>
              <a:t> + 1) % </a:t>
            </a:r>
            <a:r>
              <a:rPr lang="en-US" sz="2000" dirty="0" err="1"/>
              <a:t>forks.length</a:t>
            </a:r>
            <a:r>
              <a:rPr lang="en-US" sz="2000" dirty="0"/>
              <a:t>];</a:t>
            </a:r>
          </a:p>
          <a:p>
            <a:pPr marL="0" lvl="0" indent="0">
              <a:buNone/>
            </a:pPr>
            <a:r>
              <a:rPr lang="en-US" sz="2000" dirty="0"/>
              <a:t> </a:t>
            </a:r>
          </a:p>
          <a:p>
            <a:pPr marL="0" lvl="0" indent="0">
              <a:buNone/>
            </a:pPr>
            <a:r>
              <a:rPr lang="en-US" sz="2000" dirty="0"/>
              <a:t>            if (</a:t>
            </a:r>
            <a:r>
              <a:rPr lang="en-US" sz="2000" dirty="0" err="1"/>
              <a:t>i</a:t>
            </a:r>
            <a:r>
              <a:rPr lang="en-US" sz="2000" dirty="0"/>
              <a:t> == 0) {</a:t>
            </a:r>
          </a:p>
          <a:p>
            <a:pPr marL="0" lvl="0" indent="0">
              <a:buNone/>
            </a:pPr>
            <a:r>
              <a:rPr lang="en-US" sz="2000" dirty="0"/>
              <a:t>                // The first philosopher picks up the right fork first</a:t>
            </a:r>
          </a:p>
          <a:p>
            <a:pPr marL="0" lvl="0" indent="0">
              <a:buNone/>
            </a:pPr>
            <a:r>
              <a:rPr lang="en-US" sz="2000" dirty="0"/>
              <a:t>                philosophers[</a:t>
            </a:r>
            <a:r>
              <a:rPr lang="en-US" sz="2000" dirty="0" err="1"/>
              <a:t>i</a:t>
            </a:r>
            <a:r>
              <a:rPr lang="en-US" sz="2000" dirty="0"/>
              <a:t>] = new Philosopher(</a:t>
            </a:r>
            <a:r>
              <a:rPr lang="en-US" sz="2000" dirty="0" err="1"/>
              <a:t>rightFork</a:t>
            </a:r>
            <a:r>
              <a:rPr lang="en-US" sz="2000" dirty="0"/>
              <a:t>, </a:t>
            </a:r>
            <a:r>
              <a:rPr lang="en-US" sz="2000" dirty="0" err="1"/>
              <a:t>leftFork</a:t>
            </a:r>
            <a:r>
              <a:rPr lang="en-US" sz="2000" dirty="0"/>
              <a:t>); </a:t>
            </a:r>
          </a:p>
          <a:p>
            <a:pPr marL="0" lvl="0" indent="0">
              <a:buNone/>
            </a:pPr>
            <a:r>
              <a:rPr lang="en-US" sz="2000" dirty="0"/>
              <a:t>            } else {</a:t>
            </a:r>
          </a:p>
          <a:p>
            <a:pPr marL="0" lvl="0" indent="0">
              <a:buNone/>
            </a:pPr>
            <a:r>
              <a:rPr lang="en-US" sz="2000" dirty="0"/>
              <a:t>                philosophers[</a:t>
            </a:r>
            <a:r>
              <a:rPr lang="en-US" sz="2000" dirty="0" err="1"/>
              <a:t>i</a:t>
            </a:r>
            <a:r>
              <a:rPr lang="en-US" sz="2000" dirty="0"/>
              <a:t>] = new Philosopher(</a:t>
            </a:r>
            <a:r>
              <a:rPr lang="en-US" sz="2000" dirty="0" err="1"/>
              <a:t>leftFork</a:t>
            </a:r>
            <a:r>
              <a:rPr lang="en-US" sz="2000" dirty="0"/>
              <a:t>, </a:t>
            </a:r>
            <a:r>
              <a:rPr lang="en-US" sz="2000" dirty="0" err="1"/>
              <a:t>rightFork</a:t>
            </a:r>
            <a:r>
              <a:rPr lang="en-US" sz="2000" dirty="0"/>
              <a:t>);</a:t>
            </a:r>
          </a:p>
          <a:p>
            <a:pPr marL="0" lvl="0" indent="0">
              <a:buNone/>
            </a:pPr>
            <a:r>
              <a:rPr lang="en-US" sz="2000" dirty="0"/>
              <a:t>            }</a:t>
            </a:r>
          </a:p>
          <a:p>
            <a:pPr marL="0" lvl="0" indent="0">
              <a:buNone/>
            </a:pPr>
            <a:r>
              <a:rPr lang="en-US" sz="2000" dirty="0"/>
              <a:t>             </a:t>
            </a:r>
          </a:p>
          <a:p>
            <a:pPr marL="0" lvl="0" indent="0">
              <a:buNone/>
            </a:pPr>
            <a:r>
              <a:rPr lang="en-US" sz="2000" dirty="0"/>
              <a:t>            Thread t = new Thread(philosophers[</a:t>
            </a:r>
            <a:r>
              <a:rPr lang="en-US" sz="2000" dirty="0" err="1"/>
              <a:t>i</a:t>
            </a:r>
            <a:r>
              <a:rPr lang="en-US" sz="2000" dirty="0"/>
              <a:t>], "Philosopher " + (</a:t>
            </a:r>
            <a:r>
              <a:rPr lang="en-US" sz="2000" dirty="0" err="1"/>
              <a:t>i</a:t>
            </a:r>
            <a:r>
              <a:rPr lang="en-US" sz="2000" dirty="0"/>
              <a:t> + 1));</a:t>
            </a:r>
          </a:p>
          <a:p>
            <a:pPr marL="0" lvl="0" indent="0">
              <a:buNone/>
            </a:pPr>
            <a:r>
              <a:rPr lang="en-US" sz="2000" dirty="0"/>
              <a:t>            </a:t>
            </a:r>
            <a:r>
              <a:rPr lang="en-US" sz="2000" dirty="0" err="1"/>
              <a:t>t.start</a:t>
            </a:r>
            <a:r>
              <a:rPr lang="en-US" sz="2000" dirty="0"/>
              <a:t>();</a:t>
            </a:r>
          </a:p>
          <a:p>
            <a:pPr marL="0" lvl="0" indent="0">
              <a:buNone/>
            </a:pPr>
            <a:r>
              <a:rPr lang="en-US" sz="2000" dirty="0"/>
              <a:t>        }</a:t>
            </a:r>
          </a:p>
        </p:txBody>
      </p:sp>
      <p:sp>
        <p:nvSpPr>
          <p:cNvPr id="4" name="Content Placeholder 2">
            <a:extLst>
              <a:ext uri="{FF2B5EF4-FFF2-40B4-BE49-F238E27FC236}">
                <a16:creationId xmlns:a16="http://schemas.microsoft.com/office/drawing/2014/main" id="{B46E499D-95BA-0B4C-87FE-87275932CA10}"/>
              </a:ext>
            </a:extLst>
          </p:cNvPr>
          <p:cNvSpPr txBox="1">
            <a:spLocks/>
          </p:cNvSpPr>
          <p:nvPr/>
        </p:nvSpPr>
        <p:spPr>
          <a:xfrm>
            <a:off x="152400" y="1349829"/>
            <a:ext cx="6595641" cy="4873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z="2000" dirty="0"/>
              <a:t>Impose total ordering on acquisition of resources.</a:t>
            </a:r>
          </a:p>
          <a:p>
            <a:r>
              <a:rPr lang="en-US" sz="2000" dirty="0"/>
              <a:t>For our example: chopstick[0] &lt; chopstick[1] &lt; chopstick[2] &lt; chopstick[3] &lt; chopstick[4].</a:t>
            </a:r>
          </a:p>
          <a:p>
            <a:r>
              <a:rPr lang="en-US" sz="2000" dirty="0"/>
              <a:t>For Philosopher 0 this means it will attempt to acquire chopstick[0] before they acquire chopstick[1].</a:t>
            </a:r>
          </a:p>
          <a:p>
            <a:r>
              <a:rPr lang="en-US" sz="2000" dirty="0"/>
              <a:t>This breaks the potential circular wait deadlock.</a:t>
            </a:r>
          </a:p>
          <a:p>
            <a:endParaRPr lang="en-US" sz="2000" dirty="0"/>
          </a:p>
        </p:txBody>
      </p:sp>
    </p:spTree>
    <p:extLst>
      <p:ext uri="{BB962C8B-B14F-4D97-AF65-F5344CB8AC3E}">
        <p14:creationId xmlns:p14="http://schemas.microsoft.com/office/powerpoint/2010/main" val="196345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7B9-9DDA-FB4F-A43D-44A79409E4DA}"/>
              </a:ext>
            </a:extLst>
          </p:cNvPr>
          <p:cNvSpPr>
            <a:spLocks noGrp="1"/>
          </p:cNvSpPr>
          <p:nvPr>
            <p:ph type="title"/>
          </p:nvPr>
        </p:nvSpPr>
        <p:spPr/>
        <p:txBody>
          <a:bodyPr/>
          <a:lstStyle/>
          <a:p>
            <a:r>
              <a:rPr lang="en-US" dirty="0"/>
              <a:t>Why Threads?</a:t>
            </a:r>
          </a:p>
        </p:txBody>
      </p:sp>
      <p:sp>
        <p:nvSpPr>
          <p:cNvPr id="3" name="Content Placeholder 2">
            <a:extLst>
              <a:ext uri="{FF2B5EF4-FFF2-40B4-BE49-F238E27FC236}">
                <a16:creationId xmlns:a16="http://schemas.microsoft.com/office/drawing/2014/main" id="{43E1463B-302B-4448-98CF-566EE09FAB82}"/>
              </a:ext>
            </a:extLst>
          </p:cNvPr>
          <p:cNvSpPr>
            <a:spLocks noGrp="1"/>
          </p:cNvSpPr>
          <p:nvPr>
            <p:ph idx="1"/>
          </p:nvPr>
        </p:nvSpPr>
        <p:spPr/>
        <p:txBody>
          <a:bodyPr/>
          <a:lstStyle/>
          <a:p>
            <a:r>
              <a:rPr lang="en-US" dirty="0"/>
              <a:t>Concurrency is Fundamental to Many Systems</a:t>
            </a:r>
          </a:p>
          <a:p>
            <a:pPr lvl="1"/>
            <a:r>
              <a:rPr lang="en-US" dirty="0"/>
              <a:t>Distributed systems are inherently concurrent</a:t>
            </a:r>
          </a:p>
          <a:p>
            <a:pPr lvl="2"/>
            <a:r>
              <a:rPr lang="en-US" sz="2800" dirty="0"/>
              <a:t>Events happen on different nodes at the same time</a:t>
            </a:r>
          </a:p>
          <a:p>
            <a:pPr lvl="2"/>
            <a:r>
              <a:rPr lang="en-US" sz="2800" dirty="0"/>
              <a:t>Unpredictable order of events</a:t>
            </a:r>
          </a:p>
          <a:p>
            <a:pPr lvl="1"/>
            <a:r>
              <a:rPr lang="en-US" dirty="0"/>
              <a:t>Concurrency needed on each node to provide:</a:t>
            </a:r>
          </a:p>
          <a:p>
            <a:pPr lvl="2"/>
            <a:r>
              <a:rPr lang="en-US" sz="2800" dirty="0"/>
              <a:t>Responsiveness to requests</a:t>
            </a:r>
          </a:p>
          <a:p>
            <a:pPr lvl="2"/>
            <a:r>
              <a:rPr lang="en-US" sz="2800" dirty="0"/>
              <a:t>Throughput </a:t>
            </a:r>
          </a:p>
          <a:p>
            <a:pPr lvl="3"/>
            <a:r>
              <a:rPr lang="en-US" sz="2800" dirty="0"/>
              <a:t>Ability to handle multiple simultaneous requests</a:t>
            </a:r>
          </a:p>
          <a:p>
            <a:endParaRPr lang="en-US" dirty="0"/>
          </a:p>
        </p:txBody>
      </p:sp>
    </p:spTree>
    <p:extLst>
      <p:ext uri="{BB962C8B-B14F-4D97-AF65-F5344CB8AC3E}">
        <p14:creationId xmlns:p14="http://schemas.microsoft.com/office/powerpoint/2010/main" val="4194358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59CC-4182-0F4F-88E3-3233343D41F7}"/>
              </a:ext>
            </a:extLst>
          </p:cNvPr>
          <p:cNvSpPr>
            <a:spLocks noGrp="1"/>
          </p:cNvSpPr>
          <p:nvPr>
            <p:ph type="title"/>
          </p:nvPr>
        </p:nvSpPr>
        <p:spPr/>
        <p:txBody>
          <a:bodyPr/>
          <a:lstStyle/>
          <a:p>
            <a:r>
              <a:rPr lang="en-US" dirty="0"/>
              <a:t>Lab 2 – Synchronization is Hard</a:t>
            </a:r>
          </a:p>
        </p:txBody>
      </p:sp>
      <p:sp>
        <p:nvSpPr>
          <p:cNvPr id="3" name="Content Placeholder 2">
            <a:extLst>
              <a:ext uri="{FF2B5EF4-FFF2-40B4-BE49-F238E27FC236}">
                <a16:creationId xmlns:a16="http://schemas.microsoft.com/office/drawing/2014/main" id="{E6226082-6D46-C044-B1B6-D141CDD62C08}"/>
              </a:ext>
            </a:extLst>
          </p:cNvPr>
          <p:cNvSpPr>
            <a:spLocks noGrp="1"/>
          </p:cNvSpPr>
          <p:nvPr>
            <p:ph idx="1"/>
          </p:nvPr>
        </p:nvSpPr>
        <p:spPr/>
        <p:txBody>
          <a:bodyPr/>
          <a:lstStyle/>
          <a:p>
            <a:r>
              <a:rPr lang="en-US" altLang="en-US" sz="2400" dirty="0"/>
              <a:t>Too few ordering constraints =&gt; race conditions</a:t>
            </a:r>
          </a:p>
          <a:p>
            <a:r>
              <a:rPr lang="en-US" altLang="en-US" sz="2400" dirty="0"/>
              <a:t>Too many ordering constraints =&gt; deadlocks	</a:t>
            </a:r>
          </a:p>
          <a:p>
            <a:r>
              <a:rPr lang="en-US" altLang="en-US" sz="2400" dirty="0"/>
              <a:t>Hard/impossible to reason about based on modularity</a:t>
            </a:r>
          </a:p>
          <a:p>
            <a:pPr lvl="1"/>
            <a:r>
              <a:rPr lang="en-US" altLang="en-US" sz="2400" dirty="0"/>
              <a:t>If an object is shared by multiple threads, need to think about what all threads could do </a:t>
            </a:r>
          </a:p>
          <a:p>
            <a:r>
              <a:rPr lang="en-US" altLang="en-US" sz="2400" dirty="0"/>
              <a:t>Thorough testing is impossible </a:t>
            </a:r>
          </a:p>
          <a:p>
            <a:pPr lvl="1"/>
            <a:r>
              <a:rPr lang="en-US" altLang="en-US" sz="2400" dirty="0"/>
              <a:t>Non-determinism leads to an infinite number of possible </a:t>
            </a:r>
            <a:r>
              <a:rPr lang="en-US" altLang="en-US" sz="2400" dirty="0" err="1"/>
              <a:t>interleavings</a:t>
            </a:r>
            <a:endParaRPr lang="en-US" altLang="en-US" sz="2400" dirty="0"/>
          </a:p>
          <a:p>
            <a:pPr lvl="1"/>
            <a:r>
              <a:rPr lang="en-US" altLang="en-US" sz="2400" dirty="0"/>
              <a:t>Controlled by the scheduler and events, not the program</a:t>
            </a:r>
          </a:p>
          <a:p>
            <a:endParaRPr lang="en-US" dirty="0"/>
          </a:p>
        </p:txBody>
      </p:sp>
    </p:spTree>
    <p:extLst>
      <p:ext uri="{BB962C8B-B14F-4D97-AF65-F5344CB8AC3E}">
        <p14:creationId xmlns:p14="http://schemas.microsoft.com/office/powerpoint/2010/main" val="3912241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97A6-65D5-1C42-A461-8C2404AF573C}"/>
              </a:ext>
            </a:extLst>
          </p:cNvPr>
          <p:cNvSpPr>
            <a:spLocks noGrp="1"/>
          </p:cNvSpPr>
          <p:nvPr>
            <p:ph type="title"/>
          </p:nvPr>
        </p:nvSpPr>
        <p:spPr/>
        <p:txBody>
          <a:bodyPr/>
          <a:lstStyle/>
          <a:p>
            <a:r>
              <a:rPr lang="en-US" dirty="0"/>
              <a:t>Thread States</a:t>
            </a:r>
          </a:p>
        </p:txBody>
      </p:sp>
      <p:sp>
        <p:nvSpPr>
          <p:cNvPr id="3" name="Content Placeholder 2">
            <a:extLst>
              <a:ext uri="{FF2B5EF4-FFF2-40B4-BE49-F238E27FC236}">
                <a16:creationId xmlns:a16="http://schemas.microsoft.com/office/drawing/2014/main" id="{1846370A-55B8-7D45-BA94-C017EE775EA2}"/>
              </a:ext>
            </a:extLst>
          </p:cNvPr>
          <p:cNvSpPr>
            <a:spLocks noGrp="1"/>
          </p:cNvSpPr>
          <p:nvPr>
            <p:ph idx="1"/>
          </p:nvPr>
        </p:nvSpPr>
        <p:spPr/>
        <p:txBody>
          <a:bodyPr/>
          <a:lstStyle/>
          <a:p>
            <a:r>
              <a:rPr lang="en-US" sz="2400" dirty="0"/>
              <a:t>New Thread state (Ready-to-run state)</a:t>
            </a:r>
          </a:p>
          <a:p>
            <a:pPr lvl="1"/>
            <a:r>
              <a:rPr lang="en-US" sz="2400" dirty="0"/>
              <a:t>Created but not started</a:t>
            </a:r>
          </a:p>
          <a:p>
            <a:r>
              <a:rPr lang="en-US" sz="2400" dirty="0"/>
              <a:t>Runnable state (Running state)</a:t>
            </a:r>
          </a:p>
          <a:p>
            <a:pPr lvl="1"/>
            <a:r>
              <a:rPr lang="en-US" sz="2400" dirty="0"/>
              <a:t>Started and either running or waiting to run</a:t>
            </a:r>
          </a:p>
          <a:p>
            <a:r>
              <a:rPr lang="en-US" sz="2400" dirty="0"/>
              <a:t>Blocked</a:t>
            </a:r>
          </a:p>
          <a:p>
            <a:r>
              <a:rPr lang="en-US" sz="2400" dirty="0"/>
              <a:t>Dead state</a:t>
            </a:r>
          </a:p>
          <a:p>
            <a:pPr lvl="1"/>
            <a:r>
              <a:rPr lang="en-US" sz="2400" dirty="0"/>
              <a:t>Stop() called or run() terminates</a:t>
            </a:r>
          </a:p>
          <a:p>
            <a:endParaRPr lang="en-US" dirty="0"/>
          </a:p>
        </p:txBody>
      </p:sp>
      <p:pic>
        <p:nvPicPr>
          <p:cNvPr id="1026" name="Picture 2" descr="OS Thread State Diagram">
            <a:extLst>
              <a:ext uri="{FF2B5EF4-FFF2-40B4-BE49-F238E27FC236}">
                <a16:creationId xmlns:a16="http://schemas.microsoft.com/office/drawing/2014/main" id="{C14A7FFD-EBD0-F548-B24D-975BD8CEB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469" y="1447800"/>
            <a:ext cx="4445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780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9BB5-8EC9-6947-9D76-7B7E5825BD59}"/>
              </a:ext>
            </a:extLst>
          </p:cNvPr>
          <p:cNvSpPr>
            <a:spLocks noGrp="1"/>
          </p:cNvSpPr>
          <p:nvPr>
            <p:ph type="title"/>
          </p:nvPr>
        </p:nvSpPr>
        <p:spPr/>
        <p:txBody>
          <a:bodyPr/>
          <a:lstStyle/>
          <a:p>
            <a:r>
              <a:rPr lang="en-US" dirty="0"/>
              <a:t>Thread States</a:t>
            </a:r>
          </a:p>
        </p:txBody>
      </p:sp>
      <p:sp>
        <p:nvSpPr>
          <p:cNvPr id="3" name="Content Placeholder 2">
            <a:extLst>
              <a:ext uri="{FF2B5EF4-FFF2-40B4-BE49-F238E27FC236}">
                <a16:creationId xmlns:a16="http://schemas.microsoft.com/office/drawing/2014/main" id="{94B08CE1-9892-0C42-BC6A-9374FFA7896D}"/>
              </a:ext>
            </a:extLst>
          </p:cNvPr>
          <p:cNvSpPr>
            <a:spLocks noGrp="1"/>
          </p:cNvSpPr>
          <p:nvPr>
            <p:ph idx="1"/>
          </p:nvPr>
        </p:nvSpPr>
        <p:spPr>
          <a:xfrm>
            <a:off x="246526" y="1349829"/>
            <a:ext cx="11667565" cy="4958374"/>
          </a:xfrm>
        </p:spPr>
        <p:txBody>
          <a:bodyPr>
            <a:normAutofit fontScale="92500" lnSpcReduction="20000"/>
          </a:bodyPr>
          <a:lstStyle/>
          <a:p>
            <a:r>
              <a:rPr lang="en-US" sz="2100" dirty="0"/>
              <a:t>Not Runnable</a:t>
            </a:r>
          </a:p>
          <a:p>
            <a:pPr lvl="1"/>
            <a:r>
              <a:rPr lang="en-US" sz="1900" dirty="0"/>
              <a:t>A thread is Not Runnable if one of the following occurs:</a:t>
            </a:r>
          </a:p>
          <a:p>
            <a:pPr lvl="2"/>
            <a:r>
              <a:rPr lang="en-US" sz="1900" dirty="0"/>
              <a:t>When </a:t>
            </a:r>
            <a:r>
              <a:rPr lang="en-US" sz="1900" b="1" dirty="0"/>
              <a:t>sleep()</a:t>
            </a:r>
            <a:r>
              <a:rPr lang="en-US" sz="1900" dirty="0"/>
              <a:t> is invoked </a:t>
            </a:r>
          </a:p>
          <a:p>
            <a:pPr lvl="3"/>
            <a:r>
              <a:rPr lang="en-US" sz="1900" dirty="0" err="1"/>
              <a:t>Thread.currentThread</a:t>
            </a:r>
            <a:r>
              <a:rPr lang="en-US" sz="1900" dirty="0"/>
              <a:t>().sleep(1000);</a:t>
            </a:r>
          </a:p>
          <a:p>
            <a:pPr lvl="2"/>
            <a:r>
              <a:rPr lang="en-US" sz="1900" dirty="0"/>
              <a:t>When </a:t>
            </a:r>
            <a:r>
              <a:rPr lang="en-US" sz="1900" b="1" dirty="0"/>
              <a:t>suspend()</a:t>
            </a:r>
            <a:r>
              <a:rPr lang="en-US" sz="1900" dirty="0"/>
              <a:t> is invoked</a:t>
            </a:r>
          </a:p>
          <a:p>
            <a:pPr lvl="2"/>
            <a:r>
              <a:rPr lang="en-US" sz="1900" dirty="0"/>
              <a:t>When </a:t>
            </a:r>
            <a:r>
              <a:rPr lang="en-US" sz="1900" b="1" dirty="0"/>
              <a:t>the wait() </a:t>
            </a:r>
            <a:r>
              <a:rPr lang="en-US" sz="1900" dirty="0"/>
              <a:t>method is invoked </a:t>
            </a:r>
          </a:p>
          <a:p>
            <a:pPr lvl="3"/>
            <a:r>
              <a:rPr lang="en-US" sz="1900" b="1" i="1" dirty="0"/>
              <a:t>waits</a:t>
            </a:r>
            <a:r>
              <a:rPr lang="en-US" sz="1900" dirty="0"/>
              <a:t> for </a:t>
            </a:r>
            <a:r>
              <a:rPr lang="en-US" sz="1900" b="1" i="1" dirty="0"/>
              <a:t>notification</a:t>
            </a:r>
            <a:r>
              <a:rPr lang="en-US" sz="1900" dirty="0"/>
              <a:t> of a free resource</a:t>
            </a:r>
          </a:p>
          <a:p>
            <a:pPr lvl="3"/>
            <a:r>
              <a:rPr lang="en-US" sz="1900" dirty="0"/>
              <a:t>waits for completion of another thread </a:t>
            </a:r>
          </a:p>
          <a:p>
            <a:pPr lvl="3"/>
            <a:r>
              <a:rPr lang="en-US" sz="1900" dirty="0"/>
              <a:t>waits to acquire a lock of an object.</a:t>
            </a:r>
          </a:p>
          <a:p>
            <a:pPr lvl="2"/>
            <a:r>
              <a:rPr lang="en-US" sz="1900" dirty="0"/>
              <a:t>The thread is blocking on an I/O request</a:t>
            </a:r>
          </a:p>
          <a:p>
            <a:r>
              <a:rPr lang="en-US" sz="2100" dirty="0"/>
              <a:t>Thread Resumption</a:t>
            </a:r>
          </a:p>
          <a:p>
            <a:pPr lvl="1"/>
            <a:r>
              <a:rPr lang="en-US" sz="1900" dirty="0"/>
              <a:t>If a thread is asleep:</a:t>
            </a:r>
          </a:p>
          <a:p>
            <a:pPr lvl="2"/>
            <a:r>
              <a:rPr lang="en-US" sz="1900" dirty="0"/>
              <a:t>the sleep period must elapse or interrupt() method called</a:t>
            </a:r>
          </a:p>
          <a:p>
            <a:pPr lvl="1"/>
            <a:r>
              <a:rPr lang="en-US" sz="1900" dirty="0"/>
              <a:t>If a thread is suspended: </a:t>
            </a:r>
          </a:p>
          <a:p>
            <a:pPr lvl="2"/>
            <a:r>
              <a:rPr lang="en-US" sz="1900" dirty="0"/>
              <a:t>its resume() method must be called</a:t>
            </a:r>
          </a:p>
          <a:p>
            <a:pPr lvl="1"/>
            <a:r>
              <a:rPr lang="en-US" sz="1900" dirty="0"/>
              <a:t>If a thread is waiting on a condition variable, </a:t>
            </a:r>
          </a:p>
          <a:p>
            <a:pPr lvl="2"/>
            <a:r>
              <a:rPr lang="en-US" sz="1900" dirty="0"/>
              <a:t>an object owning the variable must relinquish it by calling</a:t>
            </a:r>
            <a:br>
              <a:rPr lang="en-US" sz="1900" dirty="0"/>
            </a:br>
            <a:r>
              <a:rPr lang="en-US" sz="1900" dirty="0"/>
              <a:t>either notify() or </a:t>
            </a:r>
            <a:r>
              <a:rPr lang="en-US" sz="1900" dirty="0" err="1"/>
              <a:t>notifyAll</a:t>
            </a:r>
            <a:r>
              <a:rPr lang="en-US" sz="1900" dirty="0"/>
              <a:t>().</a:t>
            </a:r>
          </a:p>
          <a:p>
            <a:pPr lvl="1"/>
            <a:r>
              <a:rPr lang="en-US" sz="1900" dirty="0"/>
              <a:t>If a thread is waiting on I/O, then I/O must complete</a:t>
            </a:r>
          </a:p>
          <a:p>
            <a:endParaRPr lang="en-US" dirty="0"/>
          </a:p>
        </p:txBody>
      </p:sp>
    </p:spTree>
    <p:extLst>
      <p:ext uri="{BB962C8B-B14F-4D97-AF65-F5344CB8AC3E}">
        <p14:creationId xmlns:p14="http://schemas.microsoft.com/office/powerpoint/2010/main" val="1634057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327F-2474-E449-A328-1456047451A6}"/>
              </a:ext>
            </a:extLst>
          </p:cNvPr>
          <p:cNvSpPr>
            <a:spLocks noGrp="1"/>
          </p:cNvSpPr>
          <p:nvPr>
            <p:ph type="title"/>
          </p:nvPr>
        </p:nvSpPr>
        <p:spPr/>
        <p:txBody>
          <a:bodyPr/>
          <a:lstStyle/>
          <a:p>
            <a:r>
              <a:rPr lang="en-US" dirty="0"/>
              <a:t>Thread Priority</a:t>
            </a:r>
          </a:p>
        </p:txBody>
      </p:sp>
      <p:sp>
        <p:nvSpPr>
          <p:cNvPr id="3" name="Content Placeholder 2">
            <a:extLst>
              <a:ext uri="{FF2B5EF4-FFF2-40B4-BE49-F238E27FC236}">
                <a16:creationId xmlns:a16="http://schemas.microsoft.com/office/drawing/2014/main" id="{79B7D611-6476-CC45-89F1-ADF1896F1AEA}"/>
              </a:ext>
            </a:extLst>
          </p:cNvPr>
          <p:cNvSpPr>
            <a:spLocks noGrp="1"/>
          </p:cNvSpPr>
          <p:nvPr>
            <p:ph idx="1"/>
          </p:nvPr>
        </p:nvSpPr>
        <p:spPr/>
        <p:txBody>
          <a:bodyPr/>
          <a:lstStyle/>
          <a:p>
            <a:r>
              <a:rPr lang="en-US" sz="2100" dirty="0"/>
              <a:t>In Java every thread has a priority</a:t>
            </a:r>
          </a:p>
          <a:p>
            <a:pPr lvl="1"/>
            <a:r>
              <a:rPr lang="en-US" sz="2100" dirty="0"/>
              <a:t>Higher priority threads get scheduled more frequently than lower priority threads</a:t>
            </a:r>
          </a:p>
          <a:p>
            <a:r>
              <a:rPr lang="en-US" sz="2100" dirty="0"/>
              <a:t>A Java thread inherits its priority from its parent</a:t>
            </a:r>
          </a:p>
          <a:p>
            <a:pPr lvl="1"/>
            <a:r>
              <a:rPr lang="en-US" sz="2100" dirty="0"/>
              <a:t>MIN_PRIORITY (0) Lowest Priority</a:t>
            </a:r>
          </a:p>
          <a:p>
            <a:pPr lvl="1"/>
            <a:r>
              <a:rPr lang="en-US" sz="2100" dirty="0"/>
              <a:t>NORM_PRIORITY (5) Default Priority</a:t>
            </a:r>
          </a:p>
          <a:p>
            <a:pPr lvl="1"/>
            <a:r>
              <a:rPr lang="en-US" sz="2100" dirty="0"/>
              <a:t>MAX_PRIORITY (10) Highest Priority</a:t>
            </a:r>
          </a:p>
          <a:p>
            <a:endParaRPr lang="en-US" dirty="0"/>
          </a:p>
        </p:txBody>
      </p:sp>
    </p:spTree>
    <p:extLst>
      <p:ext uri="{BB962C8B-B14F-4D97-AF65-F5344CB8AC3E}">
        <p14:creationId xmlns:p14="http://schemas.microsoft.com/office/powerpoint/2010/main" val="38792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982F-EEF1-C141-8B19-66083CE9B65C}"/>
              </a:ext>
            </a:extLst>
          </p:cNvPr>
          <p:cNvSpPr>
            <a:spLocks noGrp="1"/>
          </p:cNvSpPr>
          <p:nvPr>
            <p:ph type="title"/>
          </p:nvPr>
        </p:nvSpPr>
        <p:spPr/>
        <p:txBody>
          <a:bodyPr/>
          <a:lstStyle/>
          <a:p>
            <a:r>
              <a:rPr lang="en-US" dirty="0"/>
              <a:t>Thread Scheduling</a:t>
            </a:r>
          </a:p>
        </p:txBody>
      </p:sp>
      <p:sp>
        <p:nvSpPr>
          <p:cNvPr id="3" name="Content Placeholder 2">
            <a:extLst>
              <a:ext uri="{FF2B5EF4-FFF2-40B4-BE49-F238E27FC236}">
                <a16:creationId xmlns:a16="http://schemas.microsoft.com/office/drawing/2014/main" id="{AA823E8D-2D96-304E-997E-FCF5E9AC4CB4}"/>
              </a:ext>
            </a:extLst>
          </p:cNvPr>
          <p:cNvSpPr>
            <a:spLocks noGrp="1"/>
          </p:cNvSpPr>
          <p:nvPr>
            <p:ph idx="1"/>
          </p:nvPr>
        </p:nvSpPr>
        <p:spPr/>
        <p:txBody>
          <a:bodyPr/>
          <a:lstStyle/>
          <a:p>
            <a:r>
              <a:rPr lang="en-US" sz="2400" dirty="0"/>
              <a:t>The thread scheduler chooses the </a:t>
            </a:r>
            <a:r>
              <a:rPr lang="en-US" sz="2400" i="1" dirty="0"/>
              <a:t>Runnable</a:t>
            </a:r>
            <a:r>
              <a:rPr lang="en-US" sz="2400" dirty="0"/>
              <a:t> thread with the highest priority for execution.</a:t>
            </a:r>
          </a:p>
          <a:p>
            <a:r>
              <a:rPr lang="en-US" sz="2400" dirty="0"/>
              <a:t>When multiple threads to choose from, scheduler chooses one in a  </a:t>
            </a:r>
            <a:r>
              <a:rPr lang="en-US" sz="2400" i="1" dirty="0"/>
              <a:t>round-robin fashion.</a:t>
            </a:r>
            <a:r>
              <a:rPr lang="en-US" sz="2400" dirty="0"/>
              <a:t> The chosen thread will run until:</a:t>
            </a:r>
          </a:p>
          <a:p>
            <a:pPr lvl="1"/>
            <a:r>
              <a:rPr lang="en-US" sz="2400" dirty="0"/>
              <a:t>a higher priority thread becomes</a:t>
            </a:r>
            <a:r>
              <a:rPr lang="en-US" sz="2400" i="1" dirty="0"/>
              <a:t> Runnable</a:t>
            </a:r>
            <a:r>
              <a:rPr lang="en-US" sz="2400" dirty="0"/>
              <a:t>. (Pre-emptive)</a:t>
            </a:r>
          </a:p>
          <a:p>
            <a:pPr lvl="1"/>
            <a:r>
              <a:rPr lang="en-US" sz="2400" dirty="0"/>
              <a:t>it</a:t>
            </a:r>
            <a:r>
              <a:rPr lang="en-US" sz="2400" i="1" dirty="0"/>
              <a:t> yields</a:t>
            </a:r>
            <a:r>
              <a:rPr lang="en-US" sz="2400" dirty="0"/>
              <a:t>, or its run() method exits</a:t>
            </a:r>
          </a:p>
          <a:p>
            <a:pPr lvl="1"/>
            <a:r>
              <a:rPr lang="en-US" sz="2400" dirty="0"/>
              <a:t>its time allotment has expired (time-slicing)</a:t>
            </a:r>
          </a:p>
          <a:p>
            <a:endParaRPr lang="en-US" dirty="0"/>
          </a:p>
        </p:txBody>
      </p:sp>
    </p:spTree>
    <p:extLst>
      <p:ext uri="{BB962C8B-B14F-4D97-AF65-F5344CB8AC3E}">
        <p14:creationId xmlns:p14="http://schemas.microsoft.com/office/powerpoint/2010/main" val="1897976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5C1-FADC-4D40-9443-A2705807D600}"/>
              </a:ext>
            </a:extLst>
          </p:cNvPr>
          <p:cNvSpPr>
            <a:spLocks noGrp="1"/>
          </p:cNvSpPr>
          <p:nvPr>
            <p:ph type="title"/>
          </p:nvPr>
        </p:nvSpPr>
        <p:spPr/>
        <p:txBody>
          <a:bodyPr/>
          <a:lstStyle/>
          <a:p>
            <a:r>
              <a:rPr lang="en-US" dirty="0"/>
              <a:t>Reentrancy</a:t>
            </a:r>
          </a:p>
        </p:txBody>
      </p:sp>
      <p:sp>
        <p:nvSpPr>
          <p:cNvPr id="3" name="Content Placeholder 2">
            <a:extLst>
              <a:ext uri="{FF2B5EF4-FFF2-40B4-BE49-F238E27FC236}">
                <a16:creationId xmlns:a16="http://schemas.microsoft.com/office/drawing/2014/main" id="{89606ECB-9CF6-B04D-80FE-7FB678474CC3}"/>
              </a:ext>
            </a:extLst>
          </p:cNvPr>
          <p:cNvSpPr>
            <a:spLocks noGrp="1"/>
          </p:cNvSpPr>
          <p:nvPr>
            <p:ph idx="1"/>
          </p:nvPr>
        </p:nvSpPr>
        <p:spPr>
          <a:xfrm>
            <a:off x="246526" y="1349829"/>
            <a:ext cx="11667565" cy="5050971"/>
          </a:xfrm>
        </p:spPr>
        <p:txBody>
          <a:bodyPr>
            <a:normAutofit fontScale="85000" lnSpcReduction="20000"/>
          </a:bodyPr>
          <a:lstStyle/>
          <a:p>
            <a:r>
              <a:rPr lang="en-US" sz="2100" dirty="0"/>
              <a:t>Every Java object has a lock associated with it</a:t>
            </a:r>
          </a:p>
          <a:p>
            <a:pPr lvl="1"/>
            <a:r>
              <a:rPr lang="en-US" sz="2100" dirty="0"/>
              <a:t>Known as the intrinsic lock</a:t>
            </a:r>
          </a:p>
          <a:p>
            <a:pPr lvl="1"/>
            <a:r>
              <a:rPr lang="en-US" sz="2100" dirty="0"/>
              <a:t>Aka </a:t>
            </a:r>
            <a:r>
              <a:rPr lang="en-US" sz="2100" i="1" dirty="0"/>
              <a:t>monitor</a:t>
            </a:r>
            <a:r>
              <a:rPr lang="en-US" sz="2100" dirty="0"/>
              <a:t> or </a:t>
            </a:r>
            <a:r>
              <a:rPr lang="en-US" sz="2100" i="1" dirty="0"/>
              <a:t>mutex</a:t>
            </a:r>
            <a:r>
              <a:rPr lang="en-US" sz="2100" dirty="0"/>
              <a:t> locks</a:t>
            </a:r>
          </a:p>
          <a:p>
            <a:r>
              <a:rPr lang="en-US" sz="2100" dirty="0"/>
              <a:t>Synchronized methods exploit this intrinsic lock	</a:t>
            </a:r>
          </a:p>
          <a:p>
            <a:pPr lvl="1"/>
            <a:r>
              <a:rPr lang="en-US" sz="2100" dirty="0"/>
              <a:t>Lock acquired by executing thread before entering a synchronized block</a:t>
            </a:r>
          </a:p>
          <a:p>
            <a:pPr lvl="1"/>
            <a:r>
              <a:rPr lang="en-US" sz="2100" dirty="0"/>
              <a:t>Lock released automatically when the thread exits the synchronized block</a:t>
            </a:r>
          </a:p>
          <a:p>
            <a:r>
              <a:rPr lang="en-US" sz="2500" dirty="0"/>
              <a:t>Is this a deadlock?</a:t>
            </a:r>
          </a:p>
          <a:p>
            <a:pPr marL="457200" lvl="1" indent="0" fontAlgn="base">
              <a:spcBef>
                <a:spcPct val="0"/>
              </a:spcBef>
              <a:spcAft>
                <a:spcPts val="600"/>
              </a:spcAft>
              <a:buNone/>
              <a:defRPr/>
            </a:pPr>
            <a:endParaRPr lang="en-US" sz="1700" dirty="0">
              <a:ea typeface="ＭＳ Ｐゴシック" charset="0"/>
              <a:cs typeface="Arial" charset="0"/>
            </a:endParaRPr>
          </a:p>
          <a:p>
            <a:pPr marL="457200" lvl="1" indent="0" fontAlgn="base">
              <a:spcBef>
                <a:spcPct val="0"/>
              </a:spcBef>
              <a:spcAft>
                <a:spcPts val="600"/>
              </a:spcAft>
              <a:buNone/>
              <a:defRPr/>
            </a:pPr>
            <a:r>
              <a:rPr lang="en-US" sz="1700" dirty="0">
                <a:ea typeface="ＭＳ Ｐゴシック" charset="0"/>
                <a:cs typeface="Arial" charset="0"/>
              </a:rPr>
              <a:t>public class </a:t>
            </a:r>
            <a:r>
              <a:rPr lang="en-US" sz="1700" dirty="0" err="1">
                <a:ea typeface="ＭＳ Ｐゴシック" charset="0"/>
                <a:cs typeface="Arial" charset="0"/>
              </a:rPr>
              <a:t>hipsterBaseClass</a:t>
            </a: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	public synchronized void </a:t>
            </a:r>
            <a:r>
              <a:rPr lang="en-US" sz="1700" dirty="0" err="1">
                <a:ea typeface="ＭＳ Ｐゴシック" charset="0"/>
                <a:cs typeface="Arial" charset="0"/>
              </a:rPr>
              <a:t>doHipsterStuff</a:t>
            </a: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	// random hipster </a:t>
            </a:r>
            <a:r>
              <a:rPr lang="en-US" sz="1700" dirty="0" err="1">
                <a:ea typeface="ＭＳ Ｐゴシック" charset="0"/>
                <a:cs typeface="Arial" charset="0"/>
              </a:rPr>
              <a:t>behaviour</a:t>
            </a:r>
            <a:endParaRPr lang="en-US" sz="1700" dirty="0">
              <a:ea typeface="ＭＳ Ｐゴシック" charset="0"/>
              <a:cs typeface="Arial" charset="0"/>
            </a:endParaRPr>
          </a:p>
          <a:p>
            <a:pPr marL="457200" lvl="1" indent="0" fontAlgn="base">
              <a:spcBef>
                <a:spcPct val="0"/>
              </a:spcBef>
              <a:spcAft>
                <a:spcPts val="600"/>
              </a:spcAft>
              <a:buNone/>
              <a:defRPr/>
            </a:pP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a:t>
            </a:r>
          </a:p>
          <a:p>
            <a:pPr marL="457200" lvl="1" indent="0" fontAlgn="base">
              <a:spcBef>
                <a:spcPct val="0"/>
              </a:spcBef>
              <a:spcAft>
                <a:spcPts val="600"/>
              </a:spcAft>
              <a:buNone/>
              <a:defRPr/>
            </a:pPr>
            <a:endParaRPr lang="en-US" sz="1700" dirty="0">
              <a:ea typeface="ＭＳ Ｐゴシック" charset="0"/>
              <a:cs typeface="Arial" charset="0"/>
            </a:endParaRPr>
          </a:p>
          <a:p>
            <a:pPr marL="457200" lvl="1" indent="0" fontAlgn="base">
              <a:spcBef>
                <a:spcPct val="0"/>
              </a:spcBef>
              <a:spcAft>
                <a:spcPts val="600"/>
              </a:spcAft>
              <a:buNone/>
              <a:defRPr/>
            </a:pPr>
            <a:r>
              <a:rPr lang="en-US" sz="1700" dirty="0">
                <a:ea typeface="ＭＳ Ｐゴシック" charset="0"/>
                <a:cs typeface="Arial" charset="0"/>
              </a:rPr>
              <a:t>public class </a:t>
            </a:r>
            <a:r>
              <a:rPr lang="en-US" sz="1700" dirty="0" err="1">
                <a:ea typeface="ＭＳ Ｐゴシック" charset="0"/>
                <a:cs typeface="Arial" charset="0"/>
              </a:rPr>
              <a:t>capitolHillBar</a:t>
            </a:r>
            <a:r>
              <a:rPr lang="en-US" sz="1700" dirty="0">
                <a:ea typeface="ＭＳ Ｐゴシック" charset="0"/>
                <a:cs typeface="Arial" charset="0"/>
              </a:rPr>
              <a:t> extends </a:t>
            </a:r>
            <a:r>
              <a:rPr lang="en-US" sz="1700" dirty="0" err="1">
                <a:ea typeface="ＭＳ Ｐゴシック" charset="0"/>
                <a:cs typeface="Arial" charset="0"/>
              </a:rPr>
              <a:t>hipsterBaseClass</a:t>
            </a: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        public synchronized void </a:t>
            </a:r>
            <a:r>
              <a:rPr lang="en-US" sz="1700" dirty="0" err="1">
                <a:ea typeface="ＭＳ Ｐゴシック" charset="0"/>
                <a:cs typeface="Arial" charset="0"/>
              </a:rPr>
              <a:t>orderDrinks</a:t>
            </a: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	// get drinks order</a:t>
            </a:r>
          </a:p>
          <a:p>
            <a:pPr marL="457200" lvl="1" indent="0" fontAlgn="base">
              <a:spcBef>
                <a:spcPct val="0"/>
              </a:spcBef>
              <a:spcAft>
                <a:spcPts val="600"/>
              </a:spcAft>
              <a:buNone/>
              <a:defRPr/>
            </a:pPr>
            <a:r>
              <a:rPr lang="en-US" sz="1700" dirty="0">
                <a:ea typeface="ＭＳ Ｐゴシック" charset="0"/>
                <a:cs typeface="Arial" charset="0"/>
              </a:rPr>
              <a:t>	</a:t>
            </a:r>
            <a:r>
              <a:rPr lang="en-US" sz="1700" dirty="0" err="1">
                <a:ea typeface="ＭＳ Ｐゴシック" charset="0"/>
                <a:cs typeface="Arial" charset="0"/>
              </a:rPr>
              <a:t>super.doHipsterStuff</a:t>
            </a: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	}</a:t>
            </a:r>
          </a:p>
          <a:p>
            <a:pPr marL="457200" lvl="1" indent="0" fontAlgn="base">
              <a:spcBef>
                <a:spcPct val="0"/>
              </a:spcBef>
              <a:spcAft>
                <a:spcPts val="600"/>
              </a:spcAft>
              <a:buNone/>
              <a:defRPr/>
            </a:pPr>
            <a:r>
              <a:rPr lang="en-US" sz="1700" dirty="0">
                <a:ea typeface="ＭＳ Ｐゴシック" charset="0"/>
                <a:cs typeface="Arial" charset="0"/>
              </a:rPr>
              <a:t>}</a:t>
            </a:r>
          </a:p>
          <a:p>
            <a:pPr lvl="1"/>
            <a:endParaRPr lang="en-US" sz="2100" dirty="0"/>
          </a:p>
          <a:p>
            <a:endParaRPr lang="en-US" dirty="0"/>
          </a:p>
        </p:txBody>
      </p:sp>
    </p:spTree>
    <p:extLst>
      <p:ext uri="{BB962C8B-B14F-4D97-AF65-F5344CB8AC3E}">
        <p14:creationId xmlns:p14="http://schemas.microsoft.com/office/powerpoint/2010/main" val="3924066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4902-E8C1-4646-9A7A-279C7E83ADC7}"/>
              </a:ext>
            </a:extLst>
          </p:cNvPr>
          <p:cNvSpPr>
            <a:spLocks noGrp="1"/>
          </p:cNvSpPr>
          <p:nvPr>
            <p:ph type="title"/>
          </p:nvPr>
        </p:nvSpPr>
        <p:spPr/>
        <p:txBody>
          <a:bodyPr/>
          <a:lstStyle/>
          <a:p>
            <a:r>
              <a:rPr lang="en-US" dirty="0"/>
              <a:t>Reentrancy</a:t>
            </a:r>
          </a:p>
        </p:txBody>
      </p:sp>
      <p:sp>
        <p:nvSpPr>
          <p:cNvPr id="3" name="Content Placeholder 2">
            <a:extLst>
              <a:ext uri="{FF2B5EF4-FFF2-40B4-BE49-F238E27FC236}">
                <a16:creationId xmlns:a16="http://schemas.microsoft.com/office/drawing/2014/main" id="{FA98308D-DB05-E444-990F-5274FF1535C5}"/>
              </a:ext>
            </a:extLst>
          </p:cNvPr>
          <p:cNvSpPr>
            <a:spLocks noGrp="1"/>
          </p:cNvSpPr>
          <p:nvPr>
            <p:ph idx="1"/>
          </p:nvPr>
        </p:nvSpPr>
        <p:spPr/>
        <p:txBody>
          <a:bodyPr/>
          <a:lstStyle/>
          <a:p>
            <a:r>
              <a:rPr lang="en-US" sz="2100" dirty="0"/>
              <a:t>Intrinsic locks are </a:t>
            </a:r>
            <a:r>
              <a:rPr lang="en-US" sz="2100" i="1" dirty="0"/>
              <a:t>reentrant</a:t>
            </a:r>
          </a:p>
          <a:p>
            <a:pPr lvl="1"/>
            <a:r>
              <a:rPr lang="en-US" sz="2100" i="1" dirty="0"/>
              <a:t>If a thread tries to acquire a lock it already holds, it succeeds</a:t>
            </a:r>
          </a:p>
          <a:p>
            <a:pPr lvl="1"/>
            <a:r>
              <a:rPr lang="en-US" sz="2100" i="1" dirty="0"/>
              <a:t>Each lock has an acquisition count and owning thread</a:t>
            </a:r>
          </a:p>
          <a:p>
            <a:pPr lvl="1"/>
            <a:r>
              <a:rPr lang="en-US" sz="2100" i="1" dirty="0"/>
              <a:t>Count can only be incremented above 1 by same owning thread</a:t>
            </a:r>
          </a:p>
          <a:p>
            <a:r>
              <a:rPr lang="en-US" sz="2100" dirty="0"/>
              <a:t>Reentrancy facilitates encapsulation of locking behavior, and simplifies OO concurrent code</a:t>
            </a:r>
          </a:p>
          <a:p>
            <a:endParaRPr lang="en-US" dirty="0"/>
          </a:p>
        </p:txBody>
      </p:sp>
    </p:spTree>
    <p:extLst>
      <p:ext uri="{BB962C8B-B14F-4D97-AF65-F5344CB8AC3E}">
        <p14:creationId xmlns:p14="http://schemas.microsoft.com/office/powerpoint/2010/main" val="806414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B913-9B8F-EC48-8475-F0070FD5F1C0}"/>
              </a:ext>
            </a:extLst>
          </p:cNvPr>
          <p:cNvSpPr>
            <a:spLocks noGrp="1"/>
          </p:cNvSpPr>
          <p:nvPr>
            <p:ph type="title"/>
          </p:nvPr>
        </p:nvSpPr>
        <p:spPr/>
        <p:txBody>
          <a:bodyPr/>
          <a:lstStyle/>
          <a:p>
            <a:r>
              <a:rPr lang="en-US" dirty="0"/>
              <a:t>Thread Co-</a:t>
            </a:r>
            <a:r>
              <a:rPr lang="en-US" dirty="0" err="1"/>
              <a:t>ordintion</a:t>
            </a:r>
            <a:endParaRPr lang="en-US" dirty="0"/>
          </a:p>
        </p:txBody>
      </p:sp>
      <p:sp>
        <p:nvSpPr>
          <p:cNvPr id="3" name="Content Placeholder 2">
            <a:extLst>
              <a:ext uri="{FF2B5EF4-FFF2-40B4-BE49-F238E27FC236}">
                <a16:creationId xmlns:a16="http://schemas.microsoft.com/office/drawing/2014/main" id="{FF99CA8C-9972-E34B-89F0-88775219101D}"/>
              </a:ext>
            </a:extLst>
          </p:cNvPr>
          <p:cNvSpPr>
            <a:spLocks noGrp="1"/>
          </p:cNvSpPr>
          <p:nvPr>
            <p:ph idx="1"/>
          </p:nvPr>
        </p:nvSpPr>
        <p:spPr/>
        <p:txBody>
          <a:bodyPr/>
          <a:lstStyle/>
          <a:p>
            <a:r>
              <a:rPr lang="en-US" sz="2000" dirty="0"/>
              <a:t>Need to ensure</a:t>
            </a:r>
          </a:p>
          <a:p>
            <a:pPr lvl="1"/>
            <a:r>
              <a:rPr lang="en-US" sz="2000" dirty="0"/>
              <a:t>Consumer waits if buffer empty</a:t>
            </a:r>
          </a:p>
          <a:p>
            <a:pPr lvl="1"/>
            <a:r>
              <a:rPr lang="en-US" sz="2000" dirty="0"/>
              <a:t>Consumer can remove item when buffer not empty</a:t>
            </a:r>
          </a:p>
          <a:p>
            <a:pPr lvl="1"/>
            <a:r>
              <a:rPr lang="en-US" sz="2000" dirty="0"/>
              <a:t>Producer waits if buffer full</a:t>
            </a:r>
          </a:p>
          <a:p>
            <a:pPr lvl="1"/>
            <a:r>
              <a:rPr lang="en-US" sz="2000" dirty="0"/>
              <a:t>Producer can add item if buffer has free space</a:t>
            </a:r>
          </a:p>
          <a:p>
            <a:r>
              <a:rPr lang="en-US" sz="2000" dirty="0"/>
              <a:t>Guards</a:t>
            </a:r>
          </a:p>
          <a:p>
            <a:pPr lvl="1"/>
            <a:r>
              <a:rPr lang="en-US" sz="2000" dirty="0"/>
              <a:t>Producer-Consumer style examples require ‘guards’</a:t>
            </a:r>
          </a:p>
          <a:p>
            <a:pPr lvl="1"/>
            <a:r>
              <a:rPr lang="en-US" sz="2000" dirty="0"/>
              <a:t>Producer stores message in a shared buffer</a:t>
            </a:r>
          </a:p>
          <a:p>
            <a:pPr lvl="2"/>
            <a:r>
              <a:rPr lang="en-US" sz="2000" dirty="0"/>
              <a:t>Except when full</a:t>
            </a:r>
          </a:p>
          <a:p>
            <a:pPr lvl="1"/>
            <a:r>
              <a:rPr lang="en-US" sz="2000" dirty="0"/>
              <a:t>Consumers retrieve  messages from buffer</a:t>
            </a:r>
          </a:p>
          <a:p>
            <a:pPr lvl="2"/>
            <a:r>
              <a:rPr lang="en-US" sz="2000" dirty="0"/>
              <a:t>Wait when empty</a:t>
            </a:r>
          </a:p>
          <a:p>
            <a:endParaRPr lang="en-US" sz="2400" dirty="0"/>
          </a:p>
          <a:p>
            <a:endParaRPr lang="en-US" dirty="0"/>
          </a:p>
        </p:txBody>
      </p:sp>
      <p:pic>
        <p:nvPicPr>
          <p:cNvPr id="4" name="Picture 3">
            <a:extLst>
              <a:ext uri="{FF2B5EF4-FFF2-40B4-BE49-F238E27FC236}">
                <a16:creationId xmlns:a16="http://schemas.microsoft.com/office/drawing/2014/main" id="{7FB03690-1B95-C447-9B55-0B8C9E5DF30B}"/>
              </a:ext>
            </a:extLst>
          </p:cNvPr>
          <p:cNvPicPr>
            <a:picLocks noChangeAspect="1"/>
          </p:cNvPicPr>
          <p:nvPr/>
        </p:nvPicPr>
        <p:blipFill>
          <a:blip r:embed="rId3"/>
          <a:stretch>
            <a:fillRect/>
          </a:stretch>
        </p:blipFill>
        <p:spPr>
          <a:xfrm>
            <a:off x="6587115" y="1138518"/>
            <a:ext cx="5070497" cy="3194413"/>
          </a:xfrm>
          <a:prstGeom prst="rect">
            <a:avLst/>
          </a:prstGeom>
        </p:spPr>
      </p:pic>
      <p:grpSp>
        <p:nvGrpSpPr>
          <p:cNvPr id="5" name="Group 4">
            <a:extLst>
              <a:ext uri="{FF2B5EF4-FFF2-40B4-BE49-F238E27FC236}">
                <a16:creationId xmlns:a16="http://schemas.microsoft.com/office/drawing/2014/main" id="{93750362-57FF-8A44-A38F-2AAA04282401}"/>
              </a:ext>
            </a:extLst>
          </p:cNvPr>
          <p:cNvGrpSpPr/>
          <p:nvPr/>
        </p:nvGrpSpPr>
        <p:grpSpPr>
          <a:xfrm>
            <a:off x="8482821" y="4517938"/>
            <a:ext cx="1274496" cy="1980466"/>
            <a:chOff x="6298748" y="2500805"/>
            <a:chExt cx="1552479" cy="2530365"/>
          </a:xfrm>
        </p:grpSpPr>
        <p:sp>
          <p:nvSpPr>
            <p:cNvPr id="6" name="Rectangle 5">
              <a:extLst>
                <a:ext uri="{FF2B5EF4-FFF2-40B4-BE49-F238E27FC236}">
                  <a16:creationId xmlns:a16="http://schemas.microsoft.com/office/drawing/2014/main" id="{0C0DBA00-A2F5-CF48-B64F-CBE89B4283B5}"/>
                </a:ext>
              </a:extLst>
            </p:cNvPr>
            <p:cNvSpPr/>
            <p:nvPr/>
          </p:nvSpPr>
          <p:spPr bwMode="auto">
            <a:xfrm>
              <a:off x="6298748" y="2500805"/>
              <a:ext cx="1525314" cy="626679"/>
            </a:xfrm>
            <a:prstGeom prst="rect">
              <a:avLst/>
            </a:prstGeom>
            <a:solidFill>
              <a:srgbClr val="4472C4"/>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marL="0" marR="0" lvl="0" indent="0" defTabSz="6858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charset="0"/>
                  <a:ea typeface="Osaka" charset="0"/>
                  <a:cs typeface="Osaka" charset="0"/>
                </a:rPr>
                <a:t>    </a:t>
              </a:r>
              <a:r>
                <a:rPr kumimoji="0" lang="en-US" sz="1400" b="1" i="0" u="none" strike="noStrike" kern="0" cap="none" spc="0" normalizeH="0" baseline="0" noProof="0" dirty="0">
                  <a:ln>
                    <a:noFill/>
                  </a:ln>
                  <a:solidFill>
                    <a:srgbClr val="000000"/>
                  </a:solidFill>
                  <a:effectLst/>
                  <a:uLnTx/>
                  <a:uFillTx/>
                  <a:latin typeface="Times" charset="0"/>
                  <a:ea typeface="Osaka" charset="0"/>
                  <a:cs typeface="Osaka" charset="0"/>
                </a:rPr>
                <a:t>Producer</a:t>
              </a:r>
            </a:p>
          </p:txBody>
        </p:sp>
        <p:sp>
          <p:nvSpPr>
            <p:cNvPr id="7" name="Rectangle 6">
              <a:extLst>
                <a:ext uri="{FF2B5EF4-FFF2-40B4-BE49-F238E27FC236}">
                  <a16:creationId xmlns:a16="http://schemas.microsoft.com/office/drawing/2014/main" id="{6E81D88D-A06A-554E-993C-30FAB332C656}"/>
                </a:ext>
              </a:extLst>
            </p:cNvPr>
            <p:cNvSpPr/>
            <p:nvPr/>
          </p:nvSpPr>
          <p:spPr bwMode="auto">
            <a:xfrm>
              <a:off x="6325913" y="4404491"/>
              <a:ext cx="1525314" cy="626679"/>
            </a:xfrm>
            <a:prstGeom prst="rect">
              <a:avLst/>
            </a:prstGeom>
            <a:solidFill>
              <a:srgbClr val="4472C4"/>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marL="0" marR="0" lvl="0" indent="0" defTabSz="6858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imes" charset="0"/>
                  <a:ea typeface="Osaka" charset="0"/>
                  <a:cs typeface="Osaka" charset="0"/>
                </a:rPr>
                <a:t>    </a:t>
              </a:r>
              <a:r>
                <a:rPr kumimoji="0" lang="en-US" sz="1400" b="1" i="0" u="none" strike="noStrike" kern="0" cap="none" spc="0" normalizeH="0" baseline="0" noProof="0" dirty="0">
                  <a:ln>
                    <a:noFill/>
                  </a:ln>
                  <a:solidFill>
                    <a:srgbClr val="000000"/>
                  </a:solidFill>
                  <a:effectLst/>
                  <a:uLnTx/>
                  <a:uFillTx/>
                  <a:latin typeface="Times" charset="0"/>
                  <a:ea typeface="Osaka" charset="0"/>
                  <a:cs typeface="Osaka" charset="0"/>
                </a:rPr>
                <a:t>Consumer</a:t>
              </a:r>
            </a:p>
          </p:txBody>
        </p:sp>
        <p:sp>
          <p:nvSpPr>
            <p:cNvPr id="8" name="Rectangle 7">
              <a:extLst>
                <a:ext uri="{FF2B5EF4-FFF2-40B4-BE49-F238E27FC236}">
                  <a16:creationId xmlns:a16="http://schemas.microsoft.com/office/drawing/2014/main" id="{D1238462-17E7-6E43-8A43-619122C953DA}"/>
                </a:ext>
              </a:extLst>
            </p:cNvPr>
            <p:cNvSpPr/>
            <p:nvPr/>
          </p:nvSpPr>
          <p:spPr bwMode="auto">
            <a:xfrm>
              <a:off x="6917121" y="3363968"/>
              <a:ext cx="295604" cy="626679"/>
            </a:xfrm>
            <a:prstGeom prst="rect">
              <a:avLst/>
            </a:prstGeom>
            <a:solidFill>
              <a:srgbClr val="4472C4"/>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bodyPr>
            <a:lstStyle/>
            <a:p>
              <a:pPr marL="0" marR="0" lvl="0" indent="0" defTabSz="6858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charset="0"/>
                <a:ea typeface="Osaka" charset="0"/>
                <a:cs typeface="Osaka" charset="0"/>
              </a:endParaRPr>
            </a:p>
          </p:txBody>
        </p:sp>
        <p:cxnSp>
          <p:nvCxnSpPr>
            <p:cNvPr id="9" name="Straight Connector 8">
              <a:extLst>
                <a:ext uri="{FF2B5EF4-FFF2-40B4-BE49-F238E27FC236}">
                  <a16:creationId xmlns:a16="http://schemas.microsoft.com/office/drawing/2014/main" id="{897082C6-583D-7740-8B49-C953B5C80AD7}"/>
                </a:ext>
              </a:extLst>
            </p:cNvPr>
            <p:cNvCxnSpPr/>
            <p:nvPr/>
          </p:nvCxnSpPr>
          <p:spPr bwMode="auto">
            <a:xfrm>
              <a:off x="6917121" y="3553154"/>
              <a:ext cx="295604" cy="11824"/>
            </a:xfrm>
            <a:prstGeom prst="line">
              <a:avLst/>
            </a:prstGeom>
            <a:solidFill>
              <a:srgbClr val="4472C4"/>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a:extLst>
                <a:ext uri="{FF2B5EF4-FFF2-40B4-BE49-F238E27FC236}">
                  <a16:creationId xmlns:a16="http://schemas.microsoft.com/office/drawing/2014/main" id="{4BED3F21-92D7-F545-BF84-D6CA2D75A742}"/>
                </a:ext>
              </a:extLst>
            </p:cNvPr>
            <p:cNvCxnSpPr/>
            <p:nvPr/>
          </p:nvCxnSpPr>
          <p:spPr bwMode="auto">
            <a:xfrm>
              <a:off x="6917121" y="3765988"/>
              <a:ext cx="295604" cy="11824"/>
            </a:xfrm>
            <a:prstGeom prst="line">
              <a:avLst/>
            </a:prstGeom>
            <a:solidFill>
              <a:srgbClr val="4472C4"/>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Arrow Connector 10">
              <a:extLst>
                <a:ext uri="{FF2B5EF4-FFF2-40B4-BE49-F238E27FC236}">
                  <a16:creationId xmlns:a16="http://schemas.microsoft.com/office/drawing/2014/main" id="{D98434D0-6EF4-6647-91AA-57C3A05827A1}"/>
                </a:ext>
              </a:extLst>
            </p:cNvPr>
            <p:cNvCxnSpPr>
              <a:stCxn id="6" idx="2"/>
              <a:endCxn id="8" idx="0"/>
            </p:cNvCxnSpPr>
            <p:nvPr/>
          </p:nvCxnSpPr>
          <p:spPr bwMode="auto">
            <a:xfrm>
              <a:off x="7061406" y="3127484"/>
              <a:ext cx="3518" cy="236484"/>
            </a:xfrm>
            <a:prstGeom prst="straightConnector1">
              <a:avLst/>
            </a:prstGeom>
            <a:solidFill>
              <a:srgbClr val="4472C4"/>
            </a:solidFill>
            <a:ln w="9525" cap="flat" cmpd="sng" algn="ctr">
              <a:solidFill>
                <a:sysClr val="windowText" lastClr="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31C2CE78-07D8-A040-AD0F-1122BF95BC7C}"/>
                </a:ext>
              </a:extLst>
            </p:cNvPr>
            <p:cNvCxnSpPr>
              <a:endCxn id="7" idx="0"/>
            </p:cNvCxnSpPr>
            <p:nvPr/>
          </p:nvCxnSpPr>
          <p:spPr bwMode="auto">
            <a:xfrm flipH="1">
              <a:off x="7088570" y="4014295"/>
              <a:ext cx="1" cy="390196"/>
            </a:xfrm>
            <a:prstGeom prst="straightConnector1">
              <a:avLst/>
            </a:prstGeom>
            <a:solidFill>
              <a:srgbClr val="4472C4"/>
            </a:solidFill>
            <a:ln w="9525" cap="flat" cmpd="sng" algn="ctr">
              <a:solidFill>
                <a:sysClr val="windowText" lastClr="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589893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85E8-9835-DD49-8442-00F45906D188}"/>
              </a:ext>
            </a:extLst>
          </p:cNvPr>
          <p:cNvSpPr>
            <a:spLocks noGrp="1"/>
          </p:cNvSpPr>
          <p:nvPr>
            <p:ph type="title"/>
          </p:nvPr>
        </p:nvSpPr>
        <p:spPr/>
        <p:txBody>
          <a:bodyPr/>
          <a:lstStyle/>
          <a:p>
            <a:r>
              <a:rPr lang="en-US" dirty="0"/>
              <a:t>Java Guards</a:t>
            </a:r>
          </a:p>
        </p:txBody>
      </p:sp>
      <p:sp>
        <p:nvSpPr>
          <p:cNvPr id="3" name="Content Placeholder 2">
            <a:extLst>
              <a:ext uri="{FF2B5EF4-FFF2-40B4-BE49-F238E27FC236}">
                <a16:creationId xmlns:a16="http://schemas.microsoft.com/office/drawing/2014/main" id="{F839032A-F795-4742-80D7-BD178AA0FFD1}"/>
              </a:ext>
            </a:extLst>
          </p:cNvPr>
          <p:cNvSpPr>
            <a:spLocks noGrp="1"/>
          </p:cNvSpPr>
          <p:nvPr>
            <p:ph idx="1"/>
          </p:nvPr>
        </p:nvSpPr>
        <p:spPr/>
        <p:txBody>
          <a:bodyPr/>
          <a:lstStyle/>
          <a:p>
            <a:r>
              <a:rPr lang="en-US" sz="2100" dirty="0"/>
              <a:t>Wait() and notify() statements</a:t>
            </a:r>
          </a:p>
          <a:p>
            <a:r>
              <a:rPr lang="en-US" sz="2100" dirty="0"/>
              <a:t>Wait and notify provide thread inter-communication that synchronizes on the same object.</a:t>
            </a:r>
          </a:p>
          <a:p>
            <a:pPr lvl="1"/>
            <a:r>
              <a:rPr lang="en-US" sz="2100" dirty="0"/>
              <a:t>final void wait(long timeout) throws </a:t>
            </a:r>
            <a:r>
              <a:rPr lang="en-US" sz="2100" dirty="0" err="1"/>
              <a:t>InterruptedException</a:t>
            </a:r>
            <a:endParaRPr lang="en-US" sz="2100" dirty="0"/>
          </a:p>
          <a:p>
            <a:pPr lvl="1"/>
            <a:r>
              <a:rPr lang="en-US" sz="2100" dirty="0"/>
              <a:t>final void wait() throws </a:t>
            </a:r>
            <a:r>
              <a:rPr lang="en-US" sz="2100" dirty="0" err="1"/>
              <a:t>InterruptedException</a:t>
            </a:r>
            <a:endParaRPr lang="en-US" sz="2100" dirty="0"/>
          </a:p>
          <a:p>
            <a:pPr lvl="1"/>
            <a:r>
              <a:rPr lang="en-US" sz="2100" dirty="0"/>
              <a:t>final void notify()</a:t>
            </a:r>
          </a:p>
          <a:p>
            <a:pPr lvl="1"/>
            <a:r>
              <a:rPr lang="en-US" sz="2100" dirty="0"/>
              <a:t>final void </a:t>
            </a:r>
            <a:r>
              <a:rPr lang="en-US" sz="2100" dirty="0" err="1"/>
              <a:t>notifyAll</a:t>
            </a:r>
            <a:r>
              <a:rPr lang="en-US" sz="2100" dirty="0"/>
              <a:t>()</a:t>
            </a:r>
          </a:p>
          <a:p>
            <a:r>
              <a:rPr lang="en-US" sz="2100" dirty="0"/>
              <a:t>Let’s work through an example</a:t>
            </a:r>
          </a:p>
          <a:p>
            <a:pPr lvl="1"/>
            <a:r>
              <a:rPr lang="en-US" sz="1700" dirty="0"/>
              <a:t>see </a:t>
            </a:r>
            <a:r>
              <a:rPr lang="en-US" sz="1700" dirty="0" err="1"/>
              <a:t>ProducerConsumerExample</a:t>
            </a:r>
            <a:endParaRPr lang="en-US" sz="1700" dirty="0"/>
          </a:p>
          <a:p>
            <a:endParaRPr lang="en-US" dirty="0"/>
          </a:p>
        </p:txBody>
      </p:sp>
    </p:spTree>
    <p:extLst>
      <p:ext uri="{BB962C8B-B14F-4D97-AF65-F5344CB8AC3E}">
        <p14:creationId xmlns:p14="http://schemas.microsoft.com/office/powerpoint/2010/main" val="1515060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06AC-959D-344E-8969-1B52B1F3EF85}"/>
              </a:ext>
            </a:extLst>
          </p:cNvPr>
          <p:cNvSpPr>
            <a:spLocks noGrp="1"/>
          </p:cNvSpPr>
          <p:nvPr>
            <p:ph type="title"/>
          </p:nvPr>
        </p:nvSpPr>
        <p:spPr/>
        <p:txBody>
          <a:bodyPr/>
          <a:lstStyle/>
          <a:p>
            <a:r>
              <a:rPr lang="en-US" dirty="0"/>
              <a:t>Producer Consumer Example</a:t>
            </a:r>
          </a:p>
        </p:txBody>
      </p:sp>
      <p:sp>
        <p:nvSpPr>
          <p:cNvPr id="4" name="Rectangle 3">
            <a:extLst>
              <a:ext uri="{FF2B5EF4-FFF2-40B4-BE49-F238E27FC236}">
                <a16:creationId xmlns:a16="http://schemas.microsoft.com/office/drawing/2014/main" id="{0BD1B682-EAD4-9C49-9573-C91A9CAF6C6E}"/>
              </a:ext>
            </a:extLst>
          </p:cNvPr>
          <p:cNvSpPr/>
          <p:nvPr/>
        </p:nvSpPr>
        <p:spPr>
          <a:xfrm>
            <a:off x="835470" y="1138518"/>
            <a:ext cx="4527698" cy="5478423"/>
          </a:xfrm>
          <a:prstGeom prst="rect">
            <a:avLst/>
          </a:prstGeom>
        </p:spPr>
        <p:txBody>
          <a:bodyPr wrap="square">
            <a:spAutoFit/>
          </a:bodyPr>
          <a:lstStyle/>
          <a:p>
            <a:r>
              <a:rPr lang="en-US" sz="1400" dirty="0"/>
              <a:t>public class Buffer {</a:t>
            </a:r>
          </a:p>
          <a:p>
            <a:r>
              <a:rPr lang="en-US" sz="1400" dirty="0"/>
              <a:t>    // Message buffer between producer to consumer.</a:t>
            </a:r>
          </a:p>
          <a:p>
            <a:r>
              <a:rPr lang="en-US" sz="1400" dirty="0"/>
              <a:t>    private String message;</a:t>
            </a:r>
          </a:p>
          <a:p>
            <a:r>
              <a:rPr lang="en-US" sz="1400" dirty="0"/>
              <a:t>    // True if consumer must wait for producer to send      	//message,</a:t>
            </a:r>
          </a:p>
          <a:p>
            <a:r>
              <a:rPr lang="en-US" sz="1400" dirty="0"/>
              <a:t>    // false if producer must wait for consumer to retrieve message.</a:t>
            </a:r>
          </a:p>
          <a:p>
            <a:r>
              <a:rPr lang="en-US" sz="1400" dirty="0"/>
              <a:t>    private </a:t>
            </a:r>
            <a:r>
              <a:rPr lang="en-US" sz="1400" dirty="0" err="1"/>
              <a:t>boolean</a:t>
            </a:r>
            <a:r>
              <a:rPr lang="en-US" sz="1400" dirty="0"/>
              <a:t> empty = true;</a:t>
            </a:r>
          </a:p>
          <a:p>
            <a:endParaRPr lang="en-US" sz="1400" dirty="0"/>
          </a:p>
          <a:p>
            <a:r>
              <a:rPr lang="en-US" sz="1400" dirty="0"/>
              <a:t>    public synchronized String retrieve() {</a:t>
            </a:r>
          </a:p>
          <a:p>
            <a:r>
              <a:rPr lang="en-US" sz="1400" dirty="0"/>
              <a:t>        // Wait until message is available.</a:t>
            </a:r>
          </a:p>
          <a:p>
            <a:r>
              <a:rPr lang="en-US" sz="1400" dirty="0"/>
              <a:t>        while (empty) {</a:t>
            </a:r>
          </a:p>
          <a:p>
            <a:r>
              <a:rPr lang="en-US" sz="1400" dirty="0"/>
              <a:t>            try {</a:t>
            </a:r>
          </a:p>
          <a:p>
            <a:r>
              <a:rPr lang="en-US" sz="1400" dirty="0"/>
              <a:t>                </a:t>
            </a:r>
            <a:r>
              <a:rPr lang="en-US" sz="1400" dirty="0" err="1"/>
              <a:t>System.out.println</a:t>
            </a:r>
            <a:r>
              <a:rPr lang="en-US" sz="1400" dirty="0"/>
              <a:t>("Waiting for a message");</a:t>
            </a:r>
          </a:p>
          <a:p>
            <a:r>
              <a:rPr lang="en-US" sz="1400" dirty="0"/>
              <a:t>                wait();</a:t>
            </a:r>
          </a:p>
          <a:p>
            <a:r>
              <a:rPr lang="en-US" sz="1400" dirty="0"/>
              <a:t>            } catch (</a:t>
            </a:r>
            <a:r>
              <a:rPr lang="en-US" sz="1400" dirty="0" err="1"/>
              <a:t>InterruptedException</a:t>
            </a:r>
            <a:r>
              <a:rPr lang="en-US" sz="1400" dirty="0"/>
              <a:t> e) {}</a:t>
            </a:r>
          </a:p>
          <a:p>
            <a:r>
              <a:rPr lang="en-US" sz="1400" dirty="0"/>
              <a:t>        }</a:t>
            </a:r>
          </a:p>
          <a:p>
            <a:r>
              <a:rPr lang="en-US" sz="1400" dirty="0"/>
              <a:t>        // Toggle status.</a:t>
            </a:r>
          </a:p>
          <a:p>
            <a:r>
              <a:rPr lang="en-US" sz="1400" dirty="0"/>
              <a:t>        empty = true;</a:t>
            </a:r>
          </a:p>
          <a:p>
            <a:r>
              <a:rPr lang="en-US" sz="1400" dirty="0"/>
              <a:t>        // Notify producer that buffer is empty</a:t>
            </a:r>
          </a:p>
          <a:p>
            <a:r>
              <a:rPr lang="en-US" sz="1400" dirty="0"/>
              <a:t>        </a:t>
            </a:r>
            <a:r>
              <a:rPr lang="en-US" sz="1400" dirty="0" err="1"/>
              <a:t>notifyAll</a:t>
            </a:r>
            <a:r>
              <a:rPr lang="en-US" sz="1400" dirty="0"/>
              <a:t>();</a:t>
            </a:r>
          </a:p>
          <a:p>
            <a:r>
              <a:rPr lang="en-US" sz="1400" dirty="0"/>
              <a:t>        return message;</a:t>
            </a:r>
          </a:p>
          <a:p>
            <a:r>
              <a:rPr lang="en-US" sz="1400" dirty="0"/>
              <a:t>    }</a:t>
            </a:r>
          </a:p>
          <a:p>
            <a:endParaRPr lang="en-US" sz="1400" dirty="0"/>
          </a:p>
          <a:p>
            <a:endParaRPr lang="en-US" sz="1400" dirty="0"/>
          </a:p>
        </p:txBody>
      </p:sp>
      <p:sp>
        <p:nvSpPr>
          <p:cNvPr id="5" name="Rectangle 4">
            <a:extLst>
              <a:ext uri="{FF2B5EF4-FFF2-40B4-BE49-F238E27FC236}">
                <a16:creationId xmlns:a16="http://schemas.microsoft.com/office/drawing/2014/main" id="{4DADDD6D-1E2B-2649-B191-71623868D6D1}"/>
              </a:ext>
            </a:extLst>
          </p:cNvPr>
          <p:cNvSpPr/>
          <p:nvPr/>
        </p:nvSpPr>
        <p:spPr>
          <a:xfrm>
            <a:off x="6352629" y="1618020"/>
            <a:ext cx="4572000" cy="4124206"/>
          </a:xfrm>
          <a:prstGeom prst="rect">
            <a:avLst/>
          </a:prstGeom>
        </p:spPr>
        <p:txBody>
          <a:bodyPr>
            <a:spAutoFit/>
          </a:bodyPr>
          <a:lstStyle/>
          <a:p>
            <a:r>
              <a:rPr lang="en-US" dirty="0"/>
              <a:t> </a:t>
            </a:r>
            <a:r>
              <a:rPr lang="en-US" sz="1600" dirty="0"/>
              <a:t>public synchronized void put(String message) {</a:t>
            </a:r>
          </a:p>
          <a:p>
            <a:r>
              <a:rPr lang="en-US" sz="1600" dirty="0"/>
              <a:t>        // Wait until message has been retrieved.</a:t>
            </a:r>
          </a:p>
          <a:p>
            <a:r>
              <a:rPr lang="en-US" sz="1600" dirty="0"/>
              <a:t>        while (!empty) {</a:t>
            </a:r>
          </a:p>
          <a:p>
            <a:r>
              <a:rPr lang="en-US" sz="1600" dirty="0"/>
              <a:t>            try { </a:t>
            </a:r>
          </a:p>
          <a:p>
            <a:r>
              <a:rPr lang="en-US" sz="1600" dirty="0"/>
              <a:t>                wait();</a:t>
            </a:r>
          </a:p>
          <a:p>
            <a:r>
              <a:rPr lang="en-US" sz="1600" dirty="0"/>
              <a:t>            } catch (</a:t>
            </a:r>
            <a:r>
              <a:rPr lang="en-US" sz="1600" dirty="0" err="1"/>
              <a:t>InterruptedException</a:t>
            </a:r>
            <a:r>
              <a:rPr lang="en-US" sz="1600" dirty="0"/>
              <a:t> e) {}</a:t>
            </a:r>
          </a:p>
          <a:p>
            <a:r>
              <a:rPr lang="en-US" sz="1600" dirty="0"/>
              <a:t>        }</a:t>
            </a:r>
          </a:p>
          <a:p>
            <a:r>
              <a:rPr lang="en-US" sz="1600" dirty="0"/>
              <a:t>        // Toggle status.</a:t>
            </a:r>
          </a:p>
          <a:p>
            <a:r>
              <a:rPr lang="en-US" sz="1600" dirty="0"/>
              <a:t>        empty = false;</a:t>
            </a:r>
          </a:p>
          <a:p>
            <a:r>
              <a:rPr lang="en-US" sz="1600" dirty="0"/>
              <a:t>        // Store message.</a:t>
            </a:r>
          </a:p>
          <a:p>
            <a:r>
              <a:rPr lang="en-US" sz="1600" dirty="0"/>
              <a:t>        </a:t>
            </a:r>
            <a:r>
              <a:rPr lang="en-US" sz="1600" dirty="0" err="1"/>
              <a:t>this.message</a:t>
            </a:r>
            <a:r>
              <a:rPr lang="en-US" sz="1600" dirty="0"/>
              <a:t> = message;</a:t>
            </a:r>
          </a:p>
          <a:p>
            <a:r>
              <a:rPr lang="en-US" sz="1600" dirty="0"/>
              <a:t>        // Notify consumer that message is 	//available</a:t>
            </a:r>
          </a:p>
          <a:p>
            <a:r>
              <a:rPr lang="en-US" sz="1600" dirty="0"/>
              <a:t>        </a:t>
            </a:r>
            <a:r>
              <a:rPr lang="en-US" sz="1600" dirty="0" err="1"/>
              <a:t>notifyAll</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1037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7B9-9DDA-FB4F-A43D-44A79409E4DA}"/>
              </a:ext>
            </a:extLst>
          </p:cNvPr>
          <p:cNvSpPr>
            <a:spLocks noGrp="1"/>
          </p:cNvSpPr>
          <p:nvPr>
            <p:ph type="title"/>
          </p:nvPr>
        </p:nvSpPr>
        <p:spPr/>
        <p:txBody>
          <a:bodyPr/>
          <a:lstStyle/>
          <a:p>
            <a:r>
              <a:rPr lang="en-US" dirty="0"/>
              <a:t>Why Threads?</a:t>
            </a:r>
          </a:p>
        </p:txBody>
      </p:sp>
      <p:sp>
        <p:nvSpPr>
          <p:cNvPr id="3" name="Content Placeholder 2">
            <a:extLst>
              <a:ext uri="{FF2B5EF4-FFF2-40B4-BE49-F238E27FC236}">
                <a16:creationId xmlns:a16="http://schemas.microsoft.com/office/drawing/2014/main" id="{43E1463B-302B-4448-98CF-566EE09FAB82}"/>
              </a:ext>
            </a:extLst>
          </p:cNvPr>
          <p:cNvSpPr>
            <a:spLocks noGrp="1"/>
          </p:cNvSpPr>
          <p:nvPr>
            <p:ph idx="1"/>
          </p:nvPr>
        </p:nvSpPr>
        <p:spPr/>
        <p:txBody>
          <a:bodyPr/>
          <a:lstStyle/>
          <a:p>
            <a:r>
              <a:rPr lang="en-US" dirty="0"/>
              <a:t>Why Concurrency?</a:t>
            </a:r>
          </a:p>
          <a:p>
            <a:pPr lvl="1"/>
            <a:r>
              <a:rPr lang="en-US" dirty="0"/>
              <a:t>Concurrent execution is necessary in many systems:</a:t>
            </a:r>
          </a:p>
          <a:p>
            <a:pPr lvl="2"/>
            <a:r>
              <a:rPr lang="en-US" sz="2800" dirty="0"/>
              <a:t>Natural solution to many problems</a:t>
            </a:r>
          </a:p>
          <a:p>
            <a:pPr lvl="2"/>
            <a:r>
              <a:rPr lang="en-US" sz="2800" dirty="0"/>
              <a:t>Increase performance, e.g. do work while waiting for disk accesses</a:t>
            </a:r>
          </a:p>
          <a:p>
            <a:pPr lvl="2"/>
            <a:r>
              <a:rPr lang="en-US" sz="2800" dirty="0"/>
              <a:t>Necessary to exploit multicore</a:t>
            </a:r>
          </a:p>
          <a:p>
            <a:pPr lvl="1"/>
            <a:endParaRPr lang="en-US" sz="2400" dirty="0"/>
          </a:p>
          <a:p>
            <a:endParaRPr lang="en-US" dirty="0"/>
          </a:p>
        </p:txBody>
      </p:sp>
      <p:pic>
        <p:nvPicPr>
          <p:cNvPr id="4" name="Picture 3">
            <a:extLst>
              <a:ext uri="{FF2B5EF4-FFF2-40B4-BE49-F238E27FC236}">
                <a16:creationId xmlns:a16="http://schemas.microsoft.com/office/drawing/2014/main" id="{B7FA4044-26EC-8448-A650-50136F9516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31265" y="3786641"/>
            <a:ext cx="4305666" cy="308931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93EEC16-771E-8847-B0B1-4C3E4EE2218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55070" y="3688520"/>
            <a:ext cx="3031807" cy="286118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804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715B-857A-5743-B5DD-3F17BF3A32BC}"/>
              </a:ext>
            </a:extLst>
          </p:cNvPr>
          <p:cNvSpPr>
            <a:spLocks noGrp="1"/>
          </p:cNvSpPr>
          <p:nvPr>
            <p:ph type="title"/>
          </p:nvPr>
        </p:nvSpPr>
        <p:spPr/>
        <p:txBody>
          <a:bodyPr/>
          <a:lstStyle/>
          <a:p>
            <a:r>
              <a:rPr lang="en-US" dirty="0"/>
              <a:t>Performance and Scalability Issues with Threads</a:t>
            </a:r>
          </a:p>
        </p:txBody>
      </p:sp>
      <p:sp>
        <p:nvSpPr>
          <p:cNvPr id="3" name="Content Placeholder 2">
            <a:extLst>
              <a:ext uri="{FF2B5EF4-FFF2-40B4-BE49-F238E27FC236}">
                <a16:creationId xmlns:a16="http://schemas.microsoft.com/office/drawing/2014/main" id="{6FE01BF7-71E4-C64E-B007-305794CC455E}"/>
              </a:ext>
            </a:extLst>
          </p:cNvPr>
          <p:cNvSpPr>
            <a:spLocks noGrp="1"/>
          </p:cNvSpPr>
          <p:nvPr>
            <p:ph idx="1"/>
          </p:nvPr>
        </p:nvSpPr>
        <p:spPr/>
        <p:txBody>
          <a:bodyPr/>
          <a:lstStyle/>
          <a:p>
            <a:pPr marL="0"/>
            <a:r>
              <a:rPr lang="en-US" dirty="0"/>
              <a:t>Thread safety requires an internal state of an object protected from concurrent updates.</a:t>
            </a:r>
          </a:p>
          <a:p>
            <a:pPr marL="457200" lvl="1"/>
            <a:r>
              <a:rPr lang="en-US" dirty="0"/>
              <a:t>Updates must be atomic and serialized.</a:t>
            </a:r>
          </a:p>
          <a:p>
            <a:r>
              <a:rPr lang="en-US" dirty="0"/>
              <a:t>What if an object has no state that persists between calls?</a:t>
            </a:r>
          </a:p>
          <a:p>
            <a:r>
              <a:rPr lang="en-US" dirty="0"/>
              <a:t>Or the state cannot be modified by a calling thread?</a:t>
            </a:r>
          </a:p>
          <a:p>
            <a:r>
              <a:rPr lang="en-US" dirty="0"/>
              <a:t>Is this thread safe?</a:t>
            </a:r>
          </a:p>
          <a:p>
            <a:endParaRPr lang="en-US" dirty="0"/>
          </a:p>
        </p:txBody>
      </p:sp>
    </p:spTree>
    <p:extLst>
      <p:ext uri="{BB962C8B-B14F-4D97-AF65-F5344CB8AC3E}">
        <p14:creationId xmlns:p14="http://schemas.microsoft.com/office/powerpoint/2010/main" val="2434913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30D4-5AC7-9848-84DB-182D3C522DA8}"/>
              </a:ext>
            </a:extLst>
          </p:cNvPr>
          <p:cNvSpPr>
            <a:spLocks noGrp="1"/>
          </p:cNvSpPr>
          <p:nvPr>
            <p:ph type="title"/>
          </p:nvPr>
        </p:nvSpPr>
        <p:spPr/>
        <p:txBody>
          <a:bodyPr/>
          <a:lstStyle/>
          <a:p>
            <a:r>
              <a:rPr lang="en-US" dirty="0"/>
              <a:t>Stateless Servlet</a:t>
            </a:r>
          </a:p>
        </p:txBody>
      </p:sp>
      <p:sp>
        <p:nvSpPr>
          <p:cNvPr id="3" name="Content Placeholder 2">
            <a:extLst>
              <a:ext uri="{FF2B5EF4-FFF2-40B4-BE49-F238E27FC236}">
                <a16:creationId xmlns:a16="http://schemas.microsoft.com/office/drawing/2014/main" id="{B979691B-2412-3345-8646-53F980A317BB}"/>
              </a:ext>
            </a:extLst>
          </p:cNvPr>
          <p:cNvSpPr>
            <a:spLocks noGrp="1"/>
          </p:cNvSpPr>
          <p:nvPr>
            <p:ph idx="1"/>
          </p:nvPr>
        </p:nvSpPr>
        <p:spPr/>
        <p:txBody>
          <a:bodyPr>
            <a:normAutofit/>
          </a:bodyPr>
          <a:lstStyle/>
          <a:p>
            <a:pPr>
              <a:spcAft>
                <a:spcPts val="600"/>
              </a:spcAft>
            </a:pPr>
            <a:endParaRPr lang="en-US" sz="2000" dirty="0"/>
          </a:p>
        </p:txBody>
      </p:sp>
      <p:sp>
        <p:nvSpPr>
          <p:cNvPr id="4" name="Rectangle 3">
            <a:extLst>
              <a:ext uri="{FF2B5EF4-FFF2-40B4-BE49-F238E27FC236}">
                <a16:creationId xmlns:a16="http://schemas.microsoft.com/office/drawing/2014/main" id="{5295A554-C8F6-1649-9FDE-2613BC328A2D}"/>
              </a:ext>
            </a:extLst>
          </p:cNvPr>
          <p:cNvSpPr/>
          <p:nvPr/>
        </p:nvSpPr>
        <p:spPr>
          <a:xfrm>
            <a:off x="762000" y="2387796"/>
            <a:ext cx="6096000" cy="2797689"/>
          </a:xfrm>
          <a:prstGeom prst="rect">
            <a:avLst/>
          </a:prstGeom>
        </p:spPr>
        <p:txBody>
          <a:bodyPr>
            <a:spAutoFit/>
          </a:bodyPr>
          <a:lstStyle/>
          <a:p>
            <a:pPr>
              <a:lnSpc>
                <a:spcPct val="90000"/>
              </a:lnSpc>
              <a:spcAft>
                <a:spcPts val="600"/>
              </a:spcAft>
            </a:pPr>
            <a:r>
              <a:rPr lang="en-US" dirty="0"/>
              <a:t>public class </a:t>
            </a:r>
            <a:r>
              <a:rPr lang="en-US" dirty="0" err="1"/>
              <a:t>StatelessFactorizer</a:t>
            </a:r>
            <a:r>
              <a:rPr lang="en-US" dirty="0"/>
              <a:t> extends </a:t>
            </a:r>
            <a:r>
              <a:rPr lang="en-US" dirty="0" err="1"/>
              <a:t>GenericServlet</a:t>
            </a:r>
            <a:r>
              <a:rPr lang="en-US" dirty="0"/>
              <a:t> implements Servlet {</a:t>
            </a:r>
          </a:p>
          <a:p>
            <a:pPr>
              <a:lnSpc>
                <a:spcPct val="90000"/>
              </a:lnSpc>
              <a:spcAft>
                <a:spcPts val="600"/>
              </a:spcAft>
            </a:pPr>
            <a:endParaRPr lang="en-US" dirty="0"/>
          </a:p>
          <a:p>
            <a:pPr>
              <a:lnSpc>
                <a:spcPct val="90000"/>
              </a:lnSpc>
              <a:spcAft>
                <a:spcPts val="600"/>
              </a:spcAft>
            </a:pPr>
            <a:r>
              <a:rPr lang="en-US" dirty="0"/>
              <a:t>    public void service(</a:t>
            </a:r>
            <a:r>
              <a:rPr lang="en-US" dirty="0" err="1"/>
              <a:t>ServletRequest</a:t>
            </a:r>
            <a:r>
              <a:rPr lang="en-US" dirty="0"/>
              <a:t> req, </a:t>
            </a:r>
            <a:r>
              <a:rPr lang="en-US" dirty="0" err="1"/>
              <a:t>ServletResponse</a:t>
            </a:r>
            <a:r>
              <a:rPr lang="en-US" dirty="0"/>
              <a:t> resp) {</a:t>
            </a:r>
          </a:p>
          <a:p>
            <a:pPr>
              <a:lnSpc>
                <a:spcPct val="90000"/>
              </a:lnSpc>
              <a:spcAft>
                <a:spcPts val="600"/>
              </a:spcAft>
            </a:pPr>
            <a:r>
              <a:rPr lang="en-US" dirty="0"/>
              <a:t>        </a:t>
            </a:r>
            <a:r>
              <a:rPr lang="en-US" dirty="0" err="1"/>
              <a:t>BigInteger</a:t>
            </a:r>
            <a:r>
              <a:rPr lang="en-US" dirty="0"/>
              <a:t> </a:t>
            </a:r>
            <a:r>
              <a:rPr lang="en-US" dirty="0" err="1"/>
              <a:t>i</a:t>
            </a:r>
            <a:r>
              <a:rPr lang="en-US" dirty="0"/>
              <a:t> = </a:t>
            </a:r>
            <a:r>
              <a:rPr lang="en-US" dirty="0" err="1"/>
              <a:t>extractFromRequest</a:t>
            </a:r>
            <a:r>
              <a:rPr lang="en-US" dirty="0"/>
              <a:t>(req);</a:t>
            </a:r>
          </a:p>
          <a:p>
            <a:pPr>
              <a:lnSpc>
                <a:spcPct val="90000"/>
              </a:lnSpc>
              <a:spcAft>
                <a:spcPts val="600"/>
              </a:spcAft>
            </a:pPr>
            <a:r>
              <a:rPr lang="en-US" dirty="0"/>
              <a:t>        </a:t>
            </a:r>
            <a:r>
              <a:rPr lang="en-US" dirty="0" err="1"/>
              <a:t>BigInteger</a:t>
            </a:r>
            <a:r>
              <a:rPr lang="en-US" dirty="0"/>
              <a:t>[] factors = factor(</a:t>
            </a:r>
            <a:r>
              <a:rPr lang="en-US" dirty="0" err="1"/>
              <a:t>i</a:t>
            </a:r>
            <a:r>
              <a:rPr lang="en-US" dirty="0"/>
              <a:t>);</a:t>
            </a:r>
          </a:p>
          <a:p>
            <a:pPr>
              <a:lnSpc>
                <a:spcPct val="90000"/>
              </a:lnSpc>
              <a:spcAft>
                <a:spcPts val="600"/>
              </a:spcAft>
            </a:pPr>
            <a:r>
              <a:rPr lang="en-US" dirty="0"/>
              <a:t>        </a:t>
            </a:r>
            <a:r>
              <a:rPr lang="en-US" dirty="0" err="1"/>
              <a:t>encodeIntoResponse</a:t>
            </a:r>
            <a:r>
              <a:rPr lang="en-US" dirty="0"/>
              <a:t>(resp, factors);</a:t>
            </a:r>
          </a:p>
          <a:p>
            <a:pPr>
              <a:lnSpc>
                <a:spcPct val="90000"/>
              </a:lnSpc>
              <a:spcAft>
                <a:spcPts val="600"/>
              </a:spcAft>
            </a:pPr>
            <a:r>
              <a:rPr lang="en-US" dirty="0"/>
              <a:t>    }</a:t>
            </a:r>
          </a:p>
        </p:txBody>
      </p:sp>
    </p:spTree>
    <p:extLst>
      <p:ext uri="{BB962C8B-B14F-4D97-AF65-F5344CB8AC3E}">
        <p14:creationId xmlns:p14="http://schemas.microsoft.com/office/powerpoint/2010/main" val="1902266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F7DD-7E8B-C842-A20C-5D1CD2D36BB8}"/>
              </a:ext>
            </a:extLst>
          </p:cNvPr>
          <p:cNvSpPr>
            <a:spLocks noGrp="1"/>
          </p:cNvSpPr>
          <p:nvPr>
            <p:ph type="title"/>
          </p:nvPr>
        </p:nvSpPr>
        <p:spPr/>
        <p:txBody>
          <a:bodyPr/>
          <a:lstStyle/>
          <a:p>
            <a:r>
              <a:rPr lang="en-US" dirty="0"/>
              <a:t>Thread Pools</a:t>
            </a:r>
          </a:p>
        </p:txBody>
      </p:sp>
      <p:sp>
        <p:nvSpPr>
          <p:cNvPr id="3" name="Content Placeholder 2">
            <a:extLst>
              <a:ext uri="{FF2B5EF4-FFF2-40B4-BE49-F238E27FC236}">
                <a16:creationId xmlns:a16="http://schemas.microsoft.com/office/drawing/2014/main" id="{F52AA70B-3985-A14C-8DC4-41773C25D9A5}"/>
              </a:ext>
            </a:extLst>
          </p:cNvPr>
          <p:cNvSpPr>
            <a:spLocks noGrp="1"/>
          </p:cNvSpPr>
          <p:nvPr>
            <p:ph idx="1"/>
          </p:nvPr>
        </p:nvSpPr>
        <p:spPr/>
        <p:txBody>
          <a:bodyPr>
            <a:normAutofit/>
          </a:bodyPr>
          <a:lstStyle/>
          <a:p>
            <a:r>
              <a:rPr lang="en-US" sz="2400" dirty="0"/>
              <a:t>The </a:t>
            </a:r>
            <a:r>
              <a:rPr lang="en-US" sz="2400" dirty="0" err="1"/>
              <a:t>java.util.concurrent</a:t>
            </a:r>
            <a:r>
              <a:rPr lang="en-US" sz="2400" dirty="0"/>
              <a:t> package contains a range of utilities to simplify multithreaded programs</a:t>
            </a:r>
          </a:p>
          <a:p>
            <a:pPr lvl="1"/>
            <a:r>
              <a:rPr lang="en-US" sz="2400" dirty="0"/>
              <a:t>Executor framework – Framework to execute collections of threads and execute asynchronously.</a:t>
            </a:r>
          </a:p>
          <a:p>
            <a:pPr lvl="1"/>
            <a:r>
              <a:rPr lang="en-US" sz="2400" dirty="0"/>
              <a:t>Thread-safe collections</a:t>
            </a:r>
          </a:p>
          <a:p>
            <a:pPr>
              <a:spcAft>
                <a:spcPts val="600"/>
              </a:spcAft>
            </a:pPr>
            <a:endParaRPr lang="en-US" sz="2200" dirty="0"/>
          </a:p>
          <a:p>
            <a:pPr lvl="1"/>
            <a:endParaRPr lang="en-US" dirty="0"/>
          </a:p>
        </p:txBody>
      </p:sp>
    </p:spTree>
    <p:extLst>
      <p:ext uri="{BB962C8B-B14F-4D97-AF65-F5344CB8AC3E}">
        <p14:creationId xmlns:p14="http://schemas.microsoft.com/office/powerpoint/2010/main" val="404209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1AB1-292E-C642-A62A-A49A1772D4A8}"/>
              </a:ext>
            </a:extLst>
          </p:cNvPr>
          <p:cNvSpPr>
            <a:spLocks noGrp="1"/>
          </p:cNvSpPr>
          <p:nvPr>
            <p:ph type="title"/>
          </p:nvPr>
        </p:nvSpPr>
        <p:spPr/>
        <p:txBody>
          <a:bodyPr/>
          <a:lstStyle/>
          <a:p>
            <a:r>
              <a:rPr lang="en-US" dirty="0"/>
              <a:t>Thread Pools</a:t>
            </a:r>
          </a:p>
        </p:txBody>
      </p:sp>
      <p:sp>
        <p:nvSpPr>
          <p:cNvPr id="3" name="Content Placeholder 2">
            <a:extLst>
              <a:ext uri="{FF2B5EF4-FFF2-40B4-BE49-F238E27FC236}">
                <a16:creationId xmlns:a16="http://schemas.microsoft.com/office/drawing/2014/main" id="{BCD05102-DA29-2547-AADE-D90F7B8243EF}"/>
              </a:ext>
            </a:extLst>
          </p:cNvPr>
          <p:cNvSpPr>
            <a:spLocks noGrp="1"/>
          </p:cNvSpPr>
          <p:nvPr>
            <p:ph idx="1"/>
          </p:nvPr>
        </p:nvSpPr>
        <p:spPr>
          <a:xfrm>
            <a:off x="158796" y="1040317"/>
            <a:ext cx="6026952" cy="5398212"/>
          </a:xfrm>
        </p:spPr>
        <p:txBody>
          <a:bodyPr>
            <a:noAutofit/>
          </a:bodyPr>
          <a:lstStyle/>
          <a:p>
            <a:r>
              <a:rPr lang="en-US" sz="1600" dirty="0"/>
              <a:t>Threads consume resources</a:t>
            </a:r>
          </a:p>
          <a:p>
            <a:pPr lvl="1"/>
            <a:r>
              <a:rPr lang="en-US" sz="1600" dirty="0"/>
              <a:t>Creation</a:t>
            </a:r>
          </a:p>
          <a:p>
            <a:pPr lvl="1"/>
            <a:r>
              <a:rPr lang="en-US" sz="1600" dirty="0"/>
              <a:t>Context switching</a:t>
            </a:r>
          </a:p>
          <a:p>
            <a:pPr lvl="1"/>
            <a:r>
              <a:rPr lang="en-US" sz="1600" dirty="0"/>
              <a:t>Memory per Thread</a:t>
            </a:r>
          </a:p>
          <a:p>
            <a:r>
              <a:rPr lang="en-US" sz="1600" dirty="0"/>
              <a:t>Thread pools provide a mechanism for an application to control number of threads.</a:t>
            </a:r>
          </a:p>
          <a:p>
            <a:pPr lvl="1"/>
            <a:r>
              <a:rPr lang="en-US" sz="1600" dirty="0"/>
              <a:t>Reuse threads to minimize creation cost.</a:t>
            </a:r>
          </a:p>
          <a:p>
            <a:pPr lvl="1"/>
            <a:r>
              <a:rPr lang="en-US" sz="1600" dirty="0"/>
              <a:t>Fixed memory size</a:t>
            </a:r>
          </a:p>
          <a:p>
            <a:r>
              <a:rPr lang="en-US" sz="1600" dirty="0"/>
              <a:t>Support a task-based programming model.</a:t>
            </a:r>
          </a:p>
          <a:p>
            <a:r>
              <a:rPr lang="en-US" sz="1600" dirty="0"/>
              <a:t>Executor Framework</a:t>
            </a:r>
          </a:p>
          <a:p>
            <a:pPr lvl="1">
              <a:spcAft>
                <a:spcPts val="600"/>
              </a:spcAft>
            </a:pPr>
            <a:r>
              <a:rPr lang="en-US" sz="1600" dirty="0"/>
              <a:t>An object that executes submitted Runnable tasks. </a:t>
            </a:r>
          </a:p>
          <a:p>
            <a:pPr lvl="1">
              <a:spcAft>
                <a:spcPts val="600"/>
              </a:spcAft>
            </a:pPr>
            <a:r>
              <a:rPr lang="en-US" sz="1600" dirty="0"/>
              <a:t>For example, rather than invoking new Thread(new(</a:t>
            </a:r>
            <a:r>
              <a:rPr lang="en-US" sz="1600" dirty="0" err="1"/>
              <a:t>RunnableTask</a:t>
            </a:r>
            <a:r>
              <a:rPr lang="en-US" sz="1600" dirty="0"/>
              <a:t>())).start() for each of a set of tasks, </a:t>
            </a:r>
          </a:p>
          <a:p>
            <a:pPr marL="914400" lvl="4" indent="0">
              <a:lnSpc>
                <a:spcPct val="100000"/>
              </a:lnSpc>
              <a:spcBef>
                <a:spcPts val="0"/>
              </a:spcBef>
              <a:buNone/>
            </a:pPr>
            <a:r>
              <a:rPr lang="en-US" sz="1600" dirty="0"/>
              <a:t>Executor executor = </a:t>
            </a:r>
            <a:r>
              <a:rPr lang="en-US" sz="1600" dirty="0" err="1"/>
              <a:t>anExecutor</a:t>
            </a:r>
            <a:r>
              <a:rPr lang="en-US" sz="1600" dirty="0"/>
              <a:t>;</a:t>
            </a:r>
          </a:p>
          <a:p>
            <a:pPr marL="914400" lvl="4" indent="0">
              <a:lnSpc>
                <a:spcPct val="100000"/>
              </a:lnSpc>
              <a:spcBef>
                <a:spcPts val="0"/>
              </a:spcBef>
              <a:buNone/>
            </a:pPr>
            <a:r>
              <a:rPr lang="en-US" sz="1600" dirty="0" err="1"/>
              <a:t>executor.execute</a:t>
            </a:r>
            <a:r>
              <a:rPr lang="en-US" sz="1600" dirty="0"/>
              <a:t>(new RunnableTask1());</a:t>
            </a:r>
          </a:p>
          <a:p>
            <a:pPr marL="914400" lvl="4" indent="0">
              <a:lnSpc>
                <a:spcPct val="100000"/>
              </a:lnSpc>
              <a:spcBef>
                <a:spcPts val="0"/>
              </a:spcBef>
              <a:buNone/>
            </a:pPr>
            <a:r>
              <a:rPr lang="en-US" sz="1600" dirty="0" err="1"/>
              <a:t>executor.execute</a:t>
            </a:r>
            <a:r>
              <a:rPr lang="en-US" sz="1600" dirty="0"/>
              <a:t>(new RunnableTask2());</a:t>
            </a:r>
          </a:p>
        </p:txBody>
      </p:sp>
      <p:pic>
        <p:nvPicPr>
          <p:cNvPr id="4" name="Picture 3">
            <a:extLst>
              <a:ext uri="{FF2B5EF4-FFF2-40B4-BE49-F238E27FC236}">
                <a16:creationId xmlns:a16="http://schemas.microsoft.com/office/drawing/2014/main" id="{90F1DED4-4FFB-A74B-A9CC-D80FCD26B516}"/>
              </a:ext>
            </a:extLst>
          </p:cNvPr>
          <p:cNvPicPr>
            <a:picLocks noChangeAspect="1"/>
          </p:cNvPicPr>
          <p:nvPr/>
        </p:nvPicPr>
        <p:blipFill>
          <a:blip r:embed="rId3"/>
          <a:stretch>
            <a:fillRect/>
          </a:stretch>
        </p:blipFill>
        <p:spPr>
          <a:xfrm>
            <a:off x="6185748" y="3083474"/>
            <a:ext cx="6006251" cy="3355055"/>
          </a:xfrm>
          <a:prstGeom prst="rect">
            <a:avLst/>
          </a:prstGeom>
        </p:spPr>
      </p:pic>
    </p:spTree>
    <p:extLst>
      <p:ext uri="{BB962C8B-B14F-4D97-AF65-F5344CB8AC3E}">
        <p14:creationId xmlns:p14="http://schemas.microsoft.com/office/powerpoint/2010/main" val="1047599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72FC-CA1A-8D43-A4AB-0A19AC99A6ED}"/>
              </a:ext>
            </a:extLst>
          </p:cNvPr>
          <p:cNvSpPr>
            <a:spLocks noGrp="1"/>
          </p:cNvSpPr>
          <p:nvPr>
            <p:ph type="title"/>
          </p:nvPr>
        </p:nvSpPr>
        <p:spPr/>
        <p:txBody>
          <a:bodyPr/>
          <a:lstStyle/>
          <a:p>
            <a:r>
              <a:rPr lang="en-US" dirty="0"/>
              <a:t>Thread Pools</a:t>
            </a:r>
          </a:p>
        </p:txBody>
      </p:sp>
      <p:sp>
        <p:nvSpPr>
          <p:cNvPr id="4" name="Content Placeholder 3">
            <a:extLst>
              <a:ext uri="{FF2B5EF4-FFF2-40B4-BE49-F238E27FC236}">
                <a16:creationId xmlns:a16="http://schemas.microsoft.com/office/drawing/2014/main" id="{58BDCB5A-D09B-9745-A822-97612B043C75}"/>
              </a:ext>
            </a:extLst>
          </p:cNvPr>
          <p:cNvSpPr txBox="1">
            <a:spLocks noGrp="1"/>
          </p:cNvSpPr>
          <p:nvPr>
            <p:ph idx="1"/>
          </p:nvPr>
        </p:nvSpPr>
        <p:spPr>
          <a:xfrm>
            <a:off x="246526" y="1349829"/>
            <a:ext cx="11667565" cy="3175228"/>
          </a:xfrm>
          <a:prstGeom prst="rect">
            <a:avLst/>
          </a:prstGeom>
          <a:noFill/>
        </p:spPr>
        <p:txBody>
          <a:bodyPr wrap="square" rtlCol="0">
            <a:spAutoFit/>
          </a:bodyPr>
          <a:lstStyle/>
          <a:p>
            <a:pPr>
              <a:spcAft>
                <a:spcPts val="600"/>
              </a:spcAft>
            </a:pPr>
            <a:r>
              <a:rPr lang="en-US" sz="2000" dirty="0"/>
              <a:t>Executors</a:t>
            </a:r>
          </a:p>
          <a:p>
            <a:pPr lvl="1"/>
            <a:r>
              <a:rPr lang="en-US" sz="2000" dirty="0"/>
              <a:t>Decouples task submission from task executions</a:t>
            </a:r>
          </a:p>
          <a:p>
            <a:pPr lvl="2"/>
            <a:r>
              <a:rPr lang="en-US" sz="2000" dirty="0"/>
              <a:t>Supports different task execution policies</a:t>
            </a:r>
          </a:p>
          <a:p>
            <a:pPr lvl="1"/>
            <a:r>
              <a:rPr lang="en-US" sz="2000" dirty="0">
                <a:hlinkClick r:id="rId3"/>
              </a:rPr>
              <a:t>Executors</a:t>
            </a:r>
            <a:r>
              <a:rPr lang="en-US" sz="2000" dirty="0"/>
              <a:t> provide a factory method to create an Executor with desired policies.</a:t>
            </a:r>
          </a:p>
          <a:p>
            <a:pPr lvl="2"/>
            <a:r>
              <a:rPr lang="en-US" sz="2000" dirty="0"/>
              <a:t>Executor executor = </a:t>
            </a:r>
            <a:r>
              <a:rPr lang="en-US" sz="2000" dirty="0" err="1"/>
              <a:t>Executors.newSingleThreadExecutor</a:t>
            </a:r>
            <a:r>
              <a:rPr lang="en-US" sz="2000" dirty="0"/>
              <a:t>()</a:t>
            </a:r>
          </a:p>
          <a:p>
            <a:pPr lvl="2"/>
            <a:r>
              <a:rPr lang="en-US" sz="2000" dirty="0"/>
              <a:t>Executor executor = </a:t>
            </a:r>
            <a:r>
              <a:rPr lang="en-US" sz="2000" dirty="0" err="1"/>
              <a:t>Executors.newFixedThreadPool</a:t>
            </a:r>
            <a:r>
              <a:rPr lang="en-US" sz="2000" dirty="0"/>
              <a:t>(10)</a:t>
            </a:r>
          </a:p>
          <a:p>
            <a:pPr lvl="2"/>
            <a:r>
              <a:rPr lang="en-US" sz="2000" dirty="0"/>
              <a:t>Executor executor = </a:t>
            </a:r>
            <a:r>
              <a:rPr lang="en-US" sz="2000" dirty="0" err="1"/>
              <a:t>Executors.newCachedThreadPool</a:t>
            </a:r>
            <a:r>
              <a:rPr lang="en-US" sz="2000" dirty="0"/>
              <a:t>()</a:t>
            </a:r>
          </a:p>
          <a:p>
            <a:pPr lvl="2"/>
            <a:r>
              <a:rPr lang="en-US" sz="2000" dirty="0" err="1"/>
              <a:t>executor.getPoolSize</a:t>
            </a:r>
            <a:r>
              <a:rPr lang="en-US" sz="2000" dirty="0"/>
              <a:t>();</a:t>
            </a:r>
          </a:p>
          <a:p>
            <a:pPr lvl="2"/>
            <a:r>
              <a:rPr lang="en-US" sz="2000" dirty="0" err="1"/>
              <a:t>executor.getQueueSize</a:t>
            </a:r>
            <a:r>
              <a:rPr lang="en-US" sz="2000" dirty="0"/>
              <a:t>();</a:t>
            </a:r>
          </a:p>
        </p:txBody>
      </p:sp>
    </p:spTree>
    <p:extLst>
      <p:ext uri="{BB962C8B-B14F-4D97-AF65-F5344CB8AC3E}">
        <p14:creationId xmlns:p14="http://schemas.microsoft.com/office/powerpoint/2010/main" val="1527053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3C90-D6A7-CB49-B1FC-B470D35001C3}"/>
              </a:ext>
            </a:extLst>
          </p:cNvPr>
          <p:cNvSpPr>
            <a:spLocks noGrp="1"/>
          </p:cNvSpPr>
          <p:nvPr>
            <p:ph type="title"/>
          </p:nvPr>
        </p:nvSpPr>
        <p:spPr/>
        <p:txBody>
          <a:bodyPr/>
          <a:lstStyle/>
          <a:p>
            <a:r>
              <a:rPr lang="en-US" dirty="0"/>
              <a:t>Executor Fixed Size Thread Pool</a:t>
            </a:r>
          </a:p>
        </p:txBody>
      </p:sp>
      <p:sp>
        <p:nvSpPr>
          <p:cNvPr id="3" name="Content Placeholder 2">
            <a:extLst>
              <a:ext uri="{FF2B5EF4-FFF2-40B4-BE49-F238E27FC236}">
                <a16:creationId xmlns:a16="http://schemas.microsoft.com/office/drawing/2014/main" id="{583967CE-BB0F-0B46-80F0-0EEC880353E9}"/>
              </a:ext>
            </a:extLst>
          </p:cNvPr>
          <p:cNvSpPr>
            <a:spLocks noGrp="1"/>
          </p:cNvSpPr>
          <p:nvPr>
            <p:ph idx="1"/>
          </p:nvPr>
        </p:nvSpPr>
        <p:spPr/>
        <p:txBody>
          <a:bodyPr>
            <a:normAutofit/>
          </a:bodyPr>
          <a:lstStyle/>
          <a:p>
            <a:pPr marL="0" lvl="0" indent="0" fontAlgn="base">
              <a:spcBef>
                <a:spcPct val="0"/>
              </a:spcBef>
              <a:spcAft>
                <a:spcPts val="600"/>
              </a:spcAft>
              <a:buNone/>
            </a:pPr>
            <a:r>
              <a:rPr lang="en-US" sz="2100" dirty="0" err="1">
                <a:solidFill>
                  <a:prstClr val="black"/>
                </a:solidFill>
                <a:ea typeface="ＭＳ Ｐゴシック" charset="0"/>
                <a:cs typeface="Arial" charset="0"/>
              </a:rPr>
              <a:t>ExecutorService</a:t>
            </a:r>
            <a:r>
              <a:rPr lang="en-US" sz="2100" dirty="0">
                <a:solidFill>
                  <a:prstClr val="black"/>
                </a:solidFill>
                <a:ea typeface="ＭＳ Ｐゴシック" charset="0"/>
                <a:cs typeface="Arial" charset="0"/>
              </a:rPr>
              <a:t> </a:t>
            </a:r>
            <a:r>
              <a:rPr lang="en-US" sz="2100" dirty="0" err="1">
                <a:solidFill>
                  <a:prstClr val="black"/>
                </a:solidFill>
                <a:ea typeface="ＭＳ Ｐゴシック" charset="0"/>
                <a:cs typeface="Arial" charset="0"/>
              </a:rPr>
              <a:t>executorService</a:t>
            </a:r>
            <a:r>
              <a:rPr lang="en-US" sz="2100" dirty="0">
                <a:solidFill>
                  <a:prstClr val="black"/>
                </a:solidFill>
                <a:ea typeface="ＭＳ Ｐゴシック" charset="0"/>
                <a:cs typeface="Arial" charset="0"/>
              </a:rPr>
              <a:t> =  </a:t>
            </a:r>
            <a:r>
              <a:rPr lang="en-US" sz="2100" dirty="0" err="1">
                <a:solidFill>
                  <a:prstClr val="black"/>
                </a:solidFill>
                <a:ea typeface="ＭＳ Ｐゴシック" charset="0"/>
                <a:cs typeface="Arial" charset="0"/>
              </a:rPr>
              <a:t>Executors.newFixedThreadPool</a:t>
            </a:r>
            <a:r>
              <a:rPr lang="en-US" sz="2100" dirty="0">
                <a:solidFill>
                  <a:prstClr val="black"/>
                </a:solidFill>
                <a:ea typeface="ＭＳ Ｐゴシック" charset="0"/>
                <a:cs typeface="Arial" charset="0"/>
              </a:rPr>
              <a:t>(SIZE);</a:t>
            </a:r>
          </a:p>
          <a:p>
            <a:pPr marL="0" lvl="0" indent="0" fontAlgn="base">
              <a:spcBef>
                <a:spcPct val="0"/>
              </a:spcBef>
              <a:spcAft>
                <a:spcPts val="600"/>
              </a:spcAft>
              <a:buNone/>
            </a:pPr>
            <a:endParaRPr lang="en-US" sz="2100" dirty="0">
              <a:solidFill>
                <a:prstClr val="black"/>
              </a:solidFill>
              <a:ea typeface="ＭＳ Ｐゴシック" charset="0"/>
              <a:cs typeface="Arial" charset="0"/>
            </a:endParaRPr>
          </a:p>
          <a:p>
            <a:pPr marL="0" lvl="0" indent="0" fontAlgn="base">
              <a:spcBef>
                <a:spcPct val="0"/>
              </a:spcBef>
              <a:spcAft>
                <a:spcPts val="600"/>
              </a:spcAft>
              <a:buNone/>
            </a:pPr>
            <a:r>
              <a:rPr lang="en-US" sz="2100" dirty="0" err="1">
                <a:solidFill>
                  <a:prstClr val="black"/>
                </a:solidFill>
                <a:ea typeface="ＭＳ Ｐゴシック" charset="0"/>
                <a:cs typeface="Arial" charset="0"/>
              </a:rPr>
              <a:t>executorService.execute</a:t>
            </a:r>
            <a:r>
              <a:rPr lang="en-US" sz="2100" dirty="0">
                <a:solidFill>
                  <a:prstClr val="black"/>
                </a:solidFill>
                <a:ea typeface="ＭＳ Ｐゴシック" charset="0"/>
                <a:cs typeface="Arial" charset="0"/>
              </a:rPr>
              <a:t>(new Runnable() {</a:t>
            </a:r>
          </a:p>
          <a:p>
            <a:pPr marL="0" lvl="0" indent="0" fontAlgn="base">
              <a:spcBef>
                <a:spcPct val="0"/>
              </a:spcBef>
              <a:spcAft>
                <a:spcPts val="600"/>
              </a:spcAft>
              <a:buNone/>
            </a:pPr>
            <a:r>
              <a:rPr lang="en-US" sz="2100" dirty="0">
                <a:solidFill>
                  <a:prstClr val="black"/>
                </a:solidFill>
                <a:ea typeface="ＭＳ Ｐゴシック" charset="0"/>
                <a:cs typeface="Arial" charset="0"/>
              </a:rPr>
              <a:t>    public void run() {</a:t>
            </a:r>
          </a:p>
          <a:p>
            <a:pPr marL="0" lvl="0" indent="0" fontAlgn="base">
              <a:spcBef>
                <a:spcPct val="0"/>
              </a:spcBef>
              <a:spcAft>
                <a:spcPts val="600"/>
              </a:spcAft>
              <a:buNone/>
            </a:pPr>
            <a:r>
              <a:rPr lang="en-US" sz="2100" dirty="0">
                <a:solidFill>
                  <a:prstClr val="black"/>
                </a:solidFill>
                <a:ea typeface="ＭＳ Ｐゴシック" charset="0"/>
                <a:cs typeface="Arial" charset="0"/>
              </a:rPr>
              <a:t>        </a:t>
            </a:r>
            <a:r>
              <a:rPr lang="en-US" sz="2100" dirty="0" err="1">
                <a:solidFill>
                  <a:prstClr val="black"/>
                </a:solidFill>
                <a:ea typeface="ＭＳ Ｐゴシック" charset="0"/>
                <a:cs typeface="Arial" charset="0"/>
              </a:rPr>
              <a:t>System.out.println</a:t>
            </a:r>
            <a:r>
              <a:rPr lang="en-US" sz="2100" dirty="0">
                <a:solidFill>
                  <a:prstClr val="black"/>
                </a:solidFill>
                <a:ea typeface="ＭＳ Ｐゴシック" charset="0"/>
                <a:cs typeface="Arial" charset="0"/>
              </a:rPr>
              <a:t>(“new  task");</a:t>
            </a:r>
          </a:p>
          <a:p>
            <a:pPr marL="0" lvl="0" indent="0" fontAlgn="base">
              <a:spcBef>
                <a:spcPct val="0"/>
              </a:spcBef>
              <a:spcAft>
                <a:spcPts val="600"/>
              </a:spcAft>
              <a:buNone/>
            </a:pPr>
            <a:r>
              <a:rPr lang="en-US" sz="2100" dirty="0">
                <a:solidFill>
                  <a:prstClr val="black"/>
                </a:solidFill>
                <a:ea typeface="ＭＳ Ｐゴシック" charset="0"/>
                <a:cs typeface="Arial" charset="0"/>
              </a:rPr>
              <a:t>    }</a:t>
            </a:r>
          </a:p>
          <a:p>
            <a:pPr marL="0" lvl="0" indent="0" fontAlgn="base">
              <a:spcBef>
                <a:spcPct val="0"/>
              </a:spcBef>
              <a:spcAft>
                <a:spcPts val="600"/>
              </a:spcAft>
              <a:buNone/>
            </a:pPr>
            <a:r>
              <a:rPr lang="en-US" sz="2100" dirty="0">
                <a:solidFill>
                  <a:prstClr val="black"/>
                </a:solidFill>
                <a:ea typeface="ＭＳ Ｐゴシック" charset="0"/>
                <a:cs typeface="Arial" charset="0"/>
              </a:rPr>
              <a:t>});</a:t>
            </a:r>
          </a:p>
          <a:p>
            <a:pPr marL="0" lvl="0" indent="0" fontAlgn="base">
              <a:spcBef>
                <a:spcPct val="0"/>
              </a:spcBef>
              <a:spcAft>
                <a:spcPts val="600"/>
              </a:spcAft>
              <a:buNone/>
            </a:pPr>
            <a:endParaRPr lang="en-US" sz="2100" dirty="0">
              <a:solidFill>
                <a:prstClr val="black"/>
              </a:solidFill>
              <a:ea typeface="ＭＳ Ｐゴシック" charset="0"/>
              <a:cs typeface="Arial" charset="0"/>
            </a:endParaRPr>
          </a:p>
          <a:p>
            <a:pPr marL="0" lvl="0" indent="0" fontAlgn="base">
              <a:spcBef>
                <a:spcPct val="0"/>
              </a:spcBef>
              <a:spcAft>
                <a:spcPts val="600"/>
              </a:spcAft>
              <a:buNone/>
            </a:pPr>
            <a:r>
              <a:rPr lang="en-US" sz="2100" dirty="0" err="1">
                <a:solidFill>
                  <a:prstClr val="black"/>
                </a:solidFill>
                <a:ea typeface="ＭＳ Ｐゴシック" charset="0"/>
                <a:cs typeface="Arial" charset="0"/>
              </a:rPr>
              <a:t>executorService.shutdown</a:t>
            </a:r>
            <a:r>
              <a:rPr lang="en-US" sz="2100" dirty="0">
                <a:solidFill>
                  <a:prstClr val="black"/>
                </a:solidFill>
                <a:ea typeface="ＭＳ Ｐゴシック" charset="0"/>
                <a:cs typeface="Arial" charset="0"/>
              </a:rPr>
              <a:t>();</a:t>
            </a:r>
          </a:p>
          <a:p>
            <a:endParaRPr lang="en-US" dirty="0"/>
          </a:p>
        </p:txBody>
      </p:sp>
      <p:pic>
        <p:nvPicPr>
          <p:cNvPr id="4" name="Picture 3">
            <a:extLst>
              <a:ext uri="{FF2B5EF4-FFF2-40B4-BE49-F238E27FC236}">
                <a16:creationId xmlns:a16="http://schemas.microsoft.com/office/drawing/2014/main" id="{B55B43D2-2EA3-ED49-8347-96270C96281D}"/>
              </a:ext>
            </a:extLst>
          </p:cNvPr>
          <p:cNvPicPr>
            <a:picLocks noChangeAspect="1"/>
          </p:cNvPicPr>
          <p:nvPr/>
        </p:nvPicPr>
        <p:blipFill>
          <a:blip r:embed="rId3"/>
          <a:stretch>
            <a:fillRect/>
          </a:stretch>
        </p:blipFill>
        <p:spPr>
          <a:xfrm>
            <a:off x="6474752" y="2355042"/>
            <a:ext cx="4915159" cy="3868412"/>
          </a:xfrm>
          <a:prstGeom prst="rect">
            <a:avLst/>
          </a:prstGeom>
        </p:spPr>
      </p:pic>
    </p:spTree>
    <p:extLst>
      <p:ext uri="{BB962C8B-B14F-4D97-AF65-F5344CB8AC3E}">
        <p14:creationId xmlns:p14="http://schemas.microsoft.com/office/powerpoint/2010/main" val="1230503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B3CD-A5BE-1F49-8524-06DF4E67FD4C}"/>
              </a:ext>
            </a:extLst>
          </p:cNvPr>
          <p:cNvSpPr>
            <a:spLocks noGrp="1"/>
          </p:cNvSpPr>
          <p:nvPr>
            <p:ph type="title"/>
          </p:nvPr>
        </p:nvSpPr>
        <p:spPr/>
        <p:txBody>
          <a:bodyPr/>
          <a:lstStyle/>
          <a:p>
            <a:r>
              <a:rPr lang="en-US" dirty="0"/>
              <a:t>Executor Policies</a:t>
            </a:r>
          </a:p>
        </p:txBody>
      </p:sp>
      <p:sp>
        <p:nvSpPr>
          <p:cNvPr id="3" name="Content Placeholder 2">
            <a:extLst>
              <a:ext uri="{FF2B5EF4-FFF2-40B4-BE49-F238E27FC236}">
                <a16:creationId xmlns:a16="http://schemas.microsoft.com/office/drawing/2014/main" id="{2D17A5D0-6A79-AC4E-B8F8-EE8D2AB991CE}"/>
              </a:ext>
            </a:extLst>
          </p:cNvPr>
          <p:cNvSpPr>
            <a:spLocks noGrp="1"/>
          </p:cNvSpPr>
          <p:nvPr>
            <p:ph idx="1"/>
          </p:nvPr>
        </p:nvSpPr>
        <p:spPr>
          <a:xfrm>
            <a:off x="246526" y="1372979"/>
            <a:ext cx="11667565" cy="4873625"/>
          </a:xfrm>
        </p:spPr>
        <p:txBody>
          <a:bodyPr>
            <a:normAutofit lnSpcReduction="10000"/>
          </a:bodyPr>
          <a:lstStyle/>
          <a:p>
            <a:r>
              <a:rPr lang="en-US" sz="2100" dirty="0"/>
              <a:t>Executors decouple the submission of a request from the execution policy used</a:t>
            </a:r>
          </a:p>
          <a:p>
            <a:r>
              <a:rPr lang="en-US" sz="2100" dirty="0"/>
              <a:t>Makes it easy to change policies to suit deployment hardware – just choose a different Executors interface</a:t>
            </a:r>
          </a:p>
          <a:p>
            <a:r>
              <a:rPr lang="en-US" sz="2100" dirty="0"/>
              <a:t>Policies specific things like:</a:t>
            </a:r>
          </a:p>
          <a:p>
            <a:pPr lvl="1"/>
            <a:r>
              <a:rPr lang="en-US" sz="2100" dirty="0"/>
              <a:t>How many concurrent threads?</a:t>
            </a:r>
          </a:p>
          <a:p>
            <a:pPr lvl="1"/>
            <a:r>
              <a:rPr lang="en-US" sz="2100" dirty="0"/>
              <a:t>How many queued requests?</a:t>
            </a:r>
          </a:p>
          <a:p>
            <a:pPr lvl="1"/>
            <a:r>
              <a:rPr lang="en-US" sz="2100" dirty="0"/>
              <a:t>What to do if server overloaded?</a:t>
            </a:r>
          </a:p>
          <a:p>
            <a:pPr lvl="1"/>
            <a:r>
              <a:rPr lang="en-US" sz="2100" dirty="0"/>
              <a:t>Execution priorities/order (LIFO, FIFO), </a:t>
            </a:r>
            <a:r>
              <a:rPr lang="en-US" sz="2100" dirty="0" err="1"/>
              <a:t>etc</a:t>
            </a:r>
            <a:r>
              <a:rPr lang="en-US" sz="2100" dirty="0"/>
              <a:t> …</a:t>
            </a:r>
          </a:p>
          <a:p>
            <a:r>
              <a:rPr lang="en-US" sz="2100" dirty="0"/>
              <a:t>There is no way to obtain the result of a Runnable </a:t>
            </a:r>
          </a:p>
          <a:p>
            <a:r>
              <a:rPr lang="en-US" sz="2100" dirty="0"/>
              <a:t>Or find out when threads have completed</a:t>
            </a:r>
          </a:p>
          <a:p>
            <a:r>
              <a:rPr lang="en-US" sz="2100" dirty="0"/>
              <a:t>You will have to use </a:t>
            </a:r>
            <a:r>
              <a:rPr lang="en-US" sz="2100" dirty="0" err="1"/>
              <a:t>ExecutorService</a:t>
            </a:r>
            <a:r>
              <a:rPr lang="en-US" sz="2100" dirty="0"/>
              <a:t> which is a sub interface of Executor that accepts </a:t>
            </a:r>
            <a:r>
              <a:rPr lang="en-US" sz="2100" dirty="0" err="1"/>
              <a:t>Runnables</a:t>
            </a:r>
            <a:r>
              <a:rPr lang="en-US" sz="2100" dirty="0"/>
              <a:t> and </a:t>
            </a:r>
            <a:r>
              <a:rPr lang="en-US" sz="2100" dirty="0" err="1"/>
              <a:t>Callables</a:t>
            </a:r>
            <a:endParaRPr lang="en-US" sz="2100" dirty="0"/>
          </a:p>
          <a:p>
            <a:pPr lvl="1"/>
            <a:r>
              <a:rPr lang="en-US" sz="1700" dirty="0"/>
              <a:t>From Runnable you can return a Future</a:t>
            </a:r>
          </a:p>
          <a:p>
            <a:pPr lvl="1"/>
            <a:r>
              <a:rPr lang="en-US" sz="1700" dirty="0"/>
              <a:t>From Callable you can return a value.</a:t>
            </a:r>
          </a:p>
          <a:p>
            <a:pPr lvl="1"/>
            <a:endParaRPr lang="en-US" sz="2100" dirty="0"/>
          </a:p>
          <a:p>
            <a:endParaRPr lang="en-US" dirty="0"/>
          </a:p>
        </p:txBody>
      </p:sp>
    </p:spTree>
    <p:extLst>
      <p:ext uri="{BB962C8B-B14F-4D97-AF65-F5344CB8AC3E}">
        <p14:creationId xmlns:p14="http://schemas.microsoft.com/office/powerpoint/2010/main" val="930037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34BC-A71D-7640-B2D6-EAE12B318BA6}"/>
              </a:ext>
            </a:extLst>
          </p:cNvPr>
          <p:cNvSpPr>
            <a:spLocks noGrp="1"/>
          </p:cNvSpPr>
          <p:nvPr>
            <p:ph type="title"/>
          </p:nvPr>
        </p:nvSpPr>
        <p:spPr/>
        <p:txBody>
          <a:bodyPr/>
          <a:lstStyle/>
          <a:p>
            <a:r>
              <a:rPr lang="en-US" dirty="0"/>
              <a:t>Executor Service methods</a:t>
            </a:r>
          </a:p>
        </p:txBody>
      </p:sp>
      <p:sp>
        <p:nvSpPr>
          <p:cNvPr id="3" name="Content Placeholder 2">
            <a:extLst>
              <a:ext uri="{FF2B5EF4-FFF2-40B4-BE49-F238E27FC236}">
                <a16:creationId xmlns:a16="http://schemas.microsoft.com/office/drawing/2014/main" id="{7772A23C-4CD0-BD41-B4E1-B7D29B677BEC}"/>
              </a:ext>
            </a:extLst>
          </p:cNvPr>
          <p:cNvSpPr>
            <a:spLocks noGrp="1"/>
          </p:cNvSpPr>
          <p:nvPr>
            <p:ph idx="1"/>
          </p:nvPr>
        </p:nvSpPr>
        <p:spPr/>
        <p:txBody>
          <a:bodyPr>
            <a:normAutofit/>
          </a:bodyPr>
          <a:lstStyle/>
          <a:p>
            <a:pPr fontAlgn="base">
              <a:spcBef>
                <a:spcPct val="0"/>
              </a:spcBef>
              <a:spcAft>
                <a:spcPts val="600"/>
              </a:spcAft>
            </a:pPr>
            <a:r>
              <a:rPr lang="en-US" sz="2100" dirty="0">
                <a:solidFill>
                  <a:prstClr val="black"/>
                </a:solidFill>
                <a:ea typeface="ＭＳ Ｐゴシック" charset="0"/>
                <a:cs typeface="Arial" charset="0"/>
              </a:rPr>
              <a:t>Submit(Runnable)</a:t>
            </a:r>
          </a:p>
          <a:p>
            <a:pPr marL="457200" lvl="1" indent="0" fontAlgn="base">
              <a:spcBef>
                <a:spcPct val="0"/>
              </a:spcBef>
              <a:spcAft>
                <a:spcPts val="600"/>
              </a:spcAft>
              <a:buNone/>
            </a:pPr>
            <a:r>
              <a:rPr lang="en-US" sz="1400" dirty="0">
                <a:solidFill>
                  <a:prstClr val="black"/>
                </a:solidFill>
                <a:ea typeface="ＭＳ Ｐゴシック" charset="0"/>
                <a:cs typeface="Arial" charset="0"/>
              </a:rPr>
              <a:t>Future future = </a:t>
            </a:r>
            <a:r>
              <a:rPr lang="en-US" sz="1400" dirty="0" err="1">
                <a:solidFill>
                  <a:prstClr val="black"/>
                </a:solidFill>
                <a:ea typeface="ＭＳ Ｐゴシック" charset="0"/>
                <a:cs typeface="Arial" charset="0"/>
              </a:rPr>
              <a:t>executorService.submit</a:t>
            </a:r>
            <a:r>
              <a:rPr lang="en-US" sz="1400" dirty="0">
                <a:solidFill>
                  <a:prstClr val="black"/>
                </a:solidFill>
                <a:ea typeface="ＭＳ Ｐゴシック" charset="0"/>
                <a:cs typeface="Arial" charset="0"/>
              </a:rPr>
              <a:t>(new Runnable() {</a:t>
            </a:r>
          </a:p>
          <a:p>
            <a:pPr marL="457200" lvl="1" indent="0" fontAlgn="base">
              <a:spcBef>
                <a:spcPct val="0"/>
              </a:spcBef>
              <a:spcAft>
                <a:spcPts val="600"/>
              </a:spcAft>
              <a:buNone/>
            </a:pPr>
            <a:r>
              <a:rPr lang="en-US" sz="1400" dirty="0">
                <a:solidFill>
                  <a:prstClr val="black"/>
                </a:solidFill>
                <a:ea typeface="ＭＳ Ｐゴシック" charset="0"/>
                <a:cs typeface="Arial" charset="0"/>
              </a:rPr>
              <a:t>    public void run() {</a:t>
            </a:r>
          </a:p>
          <a:p>
            <a:pPr marL="457200" lvl="1" indent="0" fontAlgn="base">
              <a:spcBef>
                <a:spcPct val="0"/>
              </a:spcBef>
              <a:spcAft>
                <a:spcPts val="600"/>
              </a:spcAft>
              <a:buNone/>
            </a:pPr>
            <a:r>
              <a:rPr lang="en-US" sz="1400" dirty="0">
                <a:solidFill>
                  <a:prstClr val="black"/>
                </a:solidFill>
                <a:ea typeface="ＭＳ Ｐゴシック" charset="0"/>
                <a:cs typeface="Arial" charset="0"/>
              </a:rPr>
              <a:t>	</a:t>
            </a:r>
            <a:r>
              <a:rPr lang="en-US" sz="1400" dirty="0" err="1">
                <a:solidFill>
                  <a:prstClr val="black"/>
                </a:solidFill>
                <a:ea typeface="ＭＳ Ｐゴシック" charset="0"/>
                <a:cs typeface="Arial" charset="0"/>
              </a:rPr>
              <a:t>System.out.println</a:t>
            </a:r>
            <a:r>
              <a:rPr lang="en-US" sz="1400" dirty="0">
                <a:solidFill>
                  <a:prstClr val="black"/>
                </a:solidFill>
                <a:ea typeface="ＭＳ Ｐゴシック" charset="0"/>
                <a:cs typeface="Arial" charset="0"/>
              </a:rPr>
              <a:t>("Asynchronous task");</a:t>
            </a:r>
          </a:p>
          <a:p>
            <a:pPr marL="457200" lvl="1" indent="0" fontAlgn="base">
              <a:spcBef>
                <a:spcPct val="0"/>
              </a:spcBef>
              <a:spcAft>
                <a:spcPts val="600"/>
              </a:spcAft>
              <a:buNone/>
            </a:pPr>
            <a:r>
              <a:rPr lang="en-US" sz="1400" dirty="0">
                <a:solidFill>
                  <a:prstClr val="black"/>
                </a:solidFill>
                <a:ea typeface="ＭＳ Ｐゴシック" charset="0"/>
                <a:cs typeface="Arial" charset="0"/>
              </a:rPr>
              <a:t>    }</a:t>
            </a:r>
          </a:p>
          <a:p>
            <a:pPr marL="457200" lvl="1" indent="0" fontAlgn="base">
              <a:spcBef>
                <a:spcPct val="0"/>
              </a:spcBef>
              <a:spcAft>
                <a:spcPts val="600"/>
              </a:spcAft>
              <a:buNone/>
            </a:pPr>
            <a:r>
              <a:rPr lang="en-US" sz="1400" dirty="0">
                <a:solidFill>
                  <a:prstClr val="black"/>
                </a:solidFill>
                <a:ea typeface="ＭＳ Ｐゴシック" charset="0"/>
                <a:cs typeface="Arial" charset="0"/>
              </a:rPr>
              <a:t>});</a:t>
            </a:r>
          </a:p>
          <a:p>
            <a:pPr marL="457200" lvl="1" indent="0" fontAlgn="base">
              <a:spcBef>
                <a:spcPct val="0"/>
              </a:spcBef>
              <a:spcAft>
                <a:spcPts val="600"/>
              </a:spcAft>
              <a:buNone/>
            </a:pPr>
            <a:r>
              <a:rPr lang="en-US" sz="1400" dirty="0" err="1">
                <a:solidFill>
                  <a:prstClr val="black"/>
                </a:solidFill>
                <a:ea typeface="ＭＳ Ｐゴシック" charset="0"/>
                <a:cs typeface="Arial" charset="0"/>
              </a:rPr>
              <a:t>future.get</a:t>
            </a:r>
            <a:r>
              <a:rPr lang="en-US" sz="1400" dirty="0">
                <a:solidFill>
                  <a:prstClr val="black"/>
                </a:solidFill>
                <a:ea typeface="ＭＳ Ｐゴシック" charset="0"/>
                <a:cs typeface="Arial" charset="0"/>
              </a:rPr>
              <a:t>(); // returns null if the task has completed correctly.</a:t>
            </a:r>
          </a:p>
          <a:p>
            <a:pPr fontAlgn="base">
              <a:spcBef>
                <a:spcPct val="0"/>
              </a:spcBef>
              <a:spcAft>
                <a:spcPts val="600"/>
              </a:spcAft>
            </a:pPr>
            <a:r>
              <a:rPr lang="en-US" sz="2100" dirty="0">
                <a:solidFill>
                  <a:prstClr val="black"/>
                </a:solidFill>
                <a:ea typeface="ＭＳ Ｐゴシック" charset="0"/>
                <a:cs typeface="Arial" charset="0"/>
              </a:rPr>
              <a:t>Submit(Callable)</a:t>
            </a:r>
          </a:p>
          <a:p>
            <a:pPr marL="457200" lvl="1" indent="0" fontAlgn="base">
              <a:spcBef>
                <a:spcPct val="0"/>
              </a:spcBef>
              <a:spcAft>
                <a:spcPts val="600"/>
              </a:spcAft>
              <a:buNone/>
            </a:pPr>
            <a:r>
              <a:rPr lang="en-US" sz="1400" dirty="0">
                <a:solidFill>
                  <a:prstClr val="black"/>
                </a:solidFill>
                <a:ea typeface="ＭＳ Ｐゴシック" charset="0"/>
                <a:cs typeface="Arial" charset="0"/>
              </a:rPr>
              <a:t>Future future = </a:t>
            </a:r>
            <a:r>
              <a:rPr lang="en-US" sz="1400" dirty="0" err="1">
                <a:solidFill>
                  <a:prstClr val="black"/>
                </a:solidFill>
                <a:ea typeface="ＭＳ Ｐゴシック" charset="0"/>
                <a:cs typeface="Arial" charset="0"/>
              </a:rPr>
              <a:t>executorService.submit</a:t>
            </a:r>
            <a:r>
              <a:rPr lang="en-US" sz="1400" dirty="0">
                <a:solidFill>
                  <a:prstClr val="black"/>
                </a:solidFill>
                <a:ea typeface="ＭＳ Ｐゴシック" charset="0"/>
                <a:cs typeface="Arial" charset="0"/>
              </a:rPr>
              <a:t>(new Callable(){</a:t>
            </a:r>
          </a:p>
          <a:p>
            <a:pPr marL="457200" lvl="1" indent="0" fontAlgn="base">
              <a:spcBef>
                <a:spcPct val="0"/>
              </a:spcBef>
              <a:spcAft>
                <a:spcPts val="600"/>
              </a:spcAft>
              <a:buNone/>
            </a:pPr>
            <a:r>
              <a:rPr lang="en-US" sz="1400" dirty="0">
                <a:solidFill>
                  <a:prstClr val="black"/>
                </a:solidFill>
                <a:ea typeface="ＭＳ Ｐゴシック" charset="0"/>
                <a:cs typeface="Arial" charset="0"/>
              </a:rPr>
              <a:t>    public Object call() throws Exception {</a:t>
            </a:r>
          </a:p>
          <a:p>
            <a:pPr marL="457200" lvl="1" indent="0" fontAlgn="base">
              <a:spcBef>
                <a:spcPct val="0"/>
              </a:spcBef>
              <a:spcAft>
                <a:spcPts val="600"/>
              </a:spcAft>
              <a:buNone/>
            </a:pPr>
            <a:r>
              <a:rPr lang="en-US" sz="1400" dirty="0">
                <a:solidFill>
                  <a:prstClr val="black"/>
                </a:solidFill>
                <a:ea typeface="ＭＳ Ｐゴシック" charset="0"/>
                <a:cs typeface="Arial" charset="0"/>
              </a:rPr>
              <a:t>        </a:t>
            </a:r>
            <a:r>
              <a:rPr lang="en-US" sz="1400" dirty="0" err="1">
                <a:solidFill>
                  <a:prstClr val="black"/>
                </a:solidFill>
                <a:ea typeface="ＭＳ Ｐゴシック" charset="0"/>
                <a:cs typeface="Arial" charset="0"/>
              </a:rPr>
              <a:t>System.out.println</a:t>
            </a:r>
            <a:r>
              <a:rPr lang="en-US" sz="1400" dirty="0">
                <a:solidFill>
                  <a:prstClr val="black"/>
                </a:solidFill>
                <a:ea typeface="ＭＳ Ｐゴシック" charset="0"/>
                <a:cs typeface="Arial" charset="0"/>
              </a:rPr>
              <a:t>("Asynchronous Callable");</a:t>
            </a:r>
          </a:p>
          <a:p>
            <a:pPr marL="457200" lvl="1" indent="0" fontAlgn="base">
              <a:spcBef>
                <a:spcPct val="0"/>
              </a:spcBef>
              <a:spcAft>
                <a:spcPts val="600"/>
              </a:spcAft>
              <a:buNone/>
            </a:pPr>
            <a:r>
              <a:rPr lang="en-US" sz="1400" dirty="0">
                <a:solidFill>
                  <a:prstClr val="black"/>
                </a:solidFill>
                <a:ea typeface="ＭＳ Ｐゴシック" charset="0"/>
                <a:cs typeface="Arial" charset="0"/>
              </a:rPr>
              <a:t>        return "Callable Result";</a:t>
            </a:r>
          </a:p>
          <a:p>
            <a:pPr marL="457200" lvl="1" indent="0" fontAlgn="base">
              <a:spcBef>
                <a:spcPct val="0"/>
              </a:spcBef>
              <a:spcAft>
                <a:spcPts val="600"/>
              </a:spcAft>
              <a:buNone/>
            </a:pPr>
            <a:r>
              <a:rPr lang="en-US" sz="1400" dirty="0">
                <a:solidFill>
                  <a:prstClr val="black"/>
                </a:solidFill>
                <a:ea typeface="ＭＳ Ｐゴシック" charset="0"/>
                <a:cs typeface="Arial" charset="0"/>
              </a:rPr>
              <a:t>    }</a:t>
            </a:r>
          </a:p>
          <a:p>
            <a:pPr marL="457200" lvl="1" indent="0" fontAlgn="base">
              <a:spcBef>
                <a:spcPct val="0"/>
              </a:spcBef>
              <a:spcAft>
                <a:spcPts val="600"/>
              </a:spcAft>
              <a:buNone/>
            </a:pPr>
            <a:r>
              <a:rPr lang="en-US" sz="1400" dirty="0">
                <a:solidFill>
                  <a:prstClr val="black"/>
                </a:solidFill>
                <a:ea typeface="ＭＳ Ｐゴシック" charset="0"/>
                <a:cs typeface="Arial" charset="0"/>
              </a:rPr>
              <a:t>});</a:t>
            </a:r>
          </a:p>
          <a:p>
            <a:pPr marL="457200" lvl="1" indent="0" fontAlgn="base">
              <a:spcBef>
                <a:spcPct val="0"/>
              </a:spcBef>
              <a:spcAft>
                <a:spcPts val="600"/>
              </a:spcAft>
              <a:buNone/>
            </a:pPr>
            <a:endParaRPr lang="en-US" sz="1400" dirty="0">
              <a:solidFill>
                <a:prstClr val="black"/>
              </a:solidFill>
              <a:ea typeface="ＭＳ Ｐゴシック" charset="0"/>
              <a:cs typeface="Arial" charset="0"/>
            </a:endParaRPr>
          </a:p>
          <a:p>
            <a:pPr marL="457200" lvl="1" indent="0" fontAlgn="base">
              <a:spcBef>
                <a:spcPct val="0"/>
              </a:spcBef>
              <a:spcAft>
                <a:spcPts val="600"/>
              </a:spcAft>
              <a:buNone/>
            </a:pPr>
            <a:r>
              <a:rPr lang="en-US" sz="1400" dirty="0" err="1">
                <a:solidFill>
                  <a:prstClr val="black"/>
                </a:solidFill>
                <a:ea typeface="ＭＳ Ｐゴシック" charset="0"/>
                <a:cs typeface="Arial" charset="0"/>
              </a:rPr>
              <a:t>System.out.println</a:t>
            </a:r>
            <a:r>
              <a:rPr lang="en-US" sz="1400" dirty="0">
                <a:solidFill>
                  <a:prstClr val="black"/>
                </a:solidFill>
                <a:ea typeface="ＭＳ Ｐゴシック" charset="0"/>
                <a:cs typeface="Arial" charset="0"/>
              </a:rPr>
              <a:t>("</a:t>
            </a:r>
            <a:r>
              <a:rPr lang="en-US" sz="1400" dirty="0" err="1">
                <a:solidFill>
                  <a:prstClr val="black"/>
                </a:solidFill>
                <a:ea typeface="ＭＳ Ｐゴシック" charset="0"/>
                <a:cs typeface="Arial" charset="0"/>
              </a:rPr>
              <a:t>future.get</a:t>
            </a:r>
            <a:r>
              <a:rPr lang="en-US" sz="1400" dirty="0">
                <a:solidFill>
                  <a:prstClr val="black"/>
                </a:solidFill>
                <a:ea typeface="ＭＳ Ｐゴシック" charset="0"/>
                <a:cs typeface="Arial" charset="0"/>
              </a:rPr>
              <a:t>() = " + </a:t>
            </a:r>
            <a:r>
              <a:rPr lang="en-US" sz="1400" dirty="0" err="1">
                <a:solidFill>
                  <a:prstClr val="black"/>
                </a:solidFill>
                <a:ea typeface="ＭＳ Ｐゴシック" charset="0"/>
                <a:cs typeface="Arial" charset="0"/>
              </a:rPr>
              <a:t>future.get</a:t>
            </a:r>
            <a:r>
              <a:rPr lang="en-US" sz="1400" dirty="0">
                <a:solidFill>
                  <a:prstClr val="black"/>
                </a:solidFill>
                <a:ea typeface="ＭＳ Ｐゴシック" charset="0"/>
                <a:cs typeface="Arial" charset="0"/>
              </a:rPr>
              <a:t>());</a:t>
            </a:r>
          </a:p>
          <a:p>
            <a:pPr fontAlgn="base">
              <a:spcBef>
                <a:spcPct val="0"/>
              </a:spcBef>
              <a:spcAft>
                <a:spcPts val="600"/>
              </a:spcAft>
            </a:pPr>
            <a:endParaRPr lang="en-US" dirty="0"/>
          </a:p>
        </p:txBody>
      </p:sp>
    </p:spTree>
    <p:extLst>
      <p:ext uri="{BB962C8B-B14F-4D97-AF65-F5344CB8AC3E}">
        <p14:creationId xmlns:p14="http://schemas.microsoft.com/office/powerpoint/2010/main" val="3882931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D9F0-ABFC-0B41-B529-5747394AC044}"/>
              </a:ext>
            </a:extLst>
          </p:cNvPr>
          <p:cNvSpPr>
            <a:spLocks noGrp="1"/>
          </p:cNvSpPr>
          <p:nvPr>
            <p:ph type="title"/>
          </p:nvPr>
        </p:nvSpPr>
        <p:spPr/>
        <p:txBody>
          <a:bodyPr/>
          <a:lstStyle/>
          <a:p>
            <a:r>
              <a:rPr lang="en-US" dirty="0"/>
              <a:t>Executor Service shutdown()</a:t>
            </a:r>
          </a:p>
        </p:txBody>
      </p:sp>
      <p:sp>
        <p:nvSpPr>
          <p:cNvPr id="3" name="Content Placeholder 2">
            <a:extLst>
              <a:ext uri="{FF2B5EF4-FFF2-40B4-BE49-F238E27FC236}">
                <a16:creationId xmlns:a16="http://schemas.microsoft.com/office/drawing/2014/main" id="{301F2A4E-44DB-A549-8A2A-3FF86241781F}"/>
              </a:ext>
            </a:extLst>
          </p:cNvPr>
          <p:cNvSpPr>
            <a:spLocks noGrp="1"/>
          </p:cNvSpPr>
          <p:nvPr>
            <p:ph idx="1"/>
          </p:nvPr>
        </p:nvSpPr>
        <p:spPr/>
        <p:txBody>
          <a:bodyPr/>
          <a:lstStyle/>
          <a:p>
            <a:r>
              <a:rPr lang="en-US" sz="2100" dirty="0"/>
              <a:t>Must shutdown an executor</a:t>
            </a:r>
          </a:p>
          <a:p>
            <a:pPr lvl="1"/>
            <a:r>
              <a:rPr lang="en-US" sz="2100" dirty="0" err="1"/>
              <a:t>executorService.shutdown</a:t>
            </a:r>
            <a:r>
              <a:rPr lang="en-US" sz="2100" dirty="0"/>
              <a:t>();</a:t>
            </a:r>
          </a:p>
          <a:p>
            <a:r>
              <a:rPr lang="en-US" sz="2100" dirty="0"/>
              <a:t>Stops accepting new requests but does not shutdown immediately</a:t>
            </a:r>
          </a:p>
          <a:p>
            <a:r>
              <a:rPr lang="en-US" sz="2100" dirty="0"/>
              <a:t>Completes all tasks in queue.</a:t>
            </a:r>
          </a:p>
          <a:p>
            <a:r>
              <a:rPr lang="en-US" sz="2100" dirty="0"/>
              <a:t>This method will return when all the threads have finished execution.</a:t>
            </a:r>
          </a:p>
          <a:p>
            <a:pPr lvl="1"/>
            <a:r>
              <a:rPr lang="en-US" sz="2100" dirty="0" err="1"/>
              <a:t>executorService.awaitTermination</a:t>
            </a:r>
            <a:r>
              <a:rPr lang="en-US" sz="2100" dirty="0"/>
              <a:t>();</a:t>
            </a:r>
          </a:p>
          <a:p>
            <a:endParaRPr lang="en-US" dirty="0"/>
          </a:p>
        </p:txBody>
      </p:sp>
    </p:spTree>
    <p:extLst>
      <p:ext uri="{BB962C8B-B14F-4D97-AF65-F5344CB8AC3E}">
        <p14:creationId xmlns:p14="http://schemas.microsoft.com/office/powerpoint/2010/main" val="455108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A2D6-9C20-464A-A2B8-ECDC7516060D}"/>
              </a:ext>
            </a:extLst>
          </p:cNvPr>
          <p:cNvSpPr>
            <a:spLocks noGrp="1"/>
          </p:cNvSpPr>
          <p:nvPr>
            <p:ph type="title"/>
          </p:nvPr>
        </p:nvSpPr>
        <p:spPr/>
        <p:txBody>
          <a:bodyPr/>
          <a:lstStyle/>
          <a:p>
            <a:r>
              <a:rPr lang="en-US" dirty="0"/>
              <a:t>Thread safe Collections</a:t>
            </a:r>
          </a:p>
        </p:txBody>
      </p:sp>
      <p:sp>
        <p:nvSpPr>
          <p:cNvPr id="3" name="Content Placeholder 2">
            <a:extLst>
              <a:ext uri="{FF2B5EF4-FFF2-40B4-BE49-F238E27FC236}">
                <a16:creationId xmlns:a16="http://schemas.microsoft.com/office/drawing/2014/main" id="{AE327F14-300E-654E-86B9-C4FF20226C1F}"/>
              </a:ext>
            </a:extLst>
          </p:cNvPr>
          <p:cNvSpPr>
            <a:spLocks noGrp="1"/>
          </p:cNvSpPr>
          <p:nvPr>
            <p:ph idx="1"/>
          </p:nvPr>
        </p:nvSpPr>
        <p:spPr/>
        <p:txBody>
          <a:bodyPr/>
          <a:lstStyle/>
          <a:p>
            <a:r>
              <a:rPr lang="en-US" dirty="0"/>
              <a:t>Sharing Structures</a:t>
            </a:r>
          </a:p>
          <a:p>
            <a:pPr lvl="1"/>
            <a:r>
              <a:rPr lang="en-US" dirty="0"/>
              <a:t>Consider a LinkedList with an explicit size variable.</a:t>
            </a:r>
          </a:p>
          <a:p>
            <a:pPr lvl="2"/>
            <a:r>
              <a:rPr lang="en-US" dirty="0"/>
              <a:t>Read size variable</a:t>
            </a:r>
          </a:p>
          <a:p>
            <a:pPr lvl="2"/>
            <a:r>
              <a:rPr lang="en-US" dirty="0"/>
              <a:t>Add new element to the list at the end</a:t>
            </a:r>
          </a:p>
          <a:p>
            <a:pPr lvl="2"/>
            <a:r>
              <a:rPr lang="en-US" dirty="0"/>
              <a:t>Increment and write back size variable.</a:t>
            </a:r>
          </a:p>
          <a:p>
            <a:pPr lvl="1"/>
            <a:r>
              <a:rPr lang="en-US" dirty="0"/>
              <a:t>Size variable and list elements must be synchronized.</a:t>
            </a:r>
          </a:p>
          <a:p>
            <a:pPr lvl="1"/>
            <a:r>
              <a:rPr lang="en-US" dirty="0"/>
              <a:t>Concurrent access of non thread safe structures is dangerous.</a:t>
            </a:r>
          </a:p>
          <a:p>
            <a:pPr lvl="1"/>
            <a:endParaRPr lang="en-US" dirty="0"/>
          </a:p>
        </p:txBody>
      </p:sp>
    </p:spTree>
    <p:extLst>
      <p:ext uri="{BB962C8B-B14F-4D97-AF65-F5344CB8AC3E}">
        <p14:creationId xmlns:p14="http://schemas.microsoft.com/office/powerpoint/2010/main" val="92217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7B9-9DDA-FB4F-A43D-44A79409E4DA}"/>
              </a:ext>
            </a:extLst>
          </p:cNvPr>
          <p:cNvSpPr>
            <a:spLocks noGrp="1"/>
          </p:cNvSpPr>
          <p:nvPr>
            <p:ph type="title"/>
          </p:nvPr>
        </p:nvSpPr>
        <p:spPr/>
        <p:txBody>
          <a:bodyPr/>
          <a:lstStyle/>
          <a:p>
            <a:r>
              <a:rPr lang="en-US" dirty="0"/>
              <a:t>Why Threads?</a:t>
            </a:r>
          </a:p>
        </p:txBody>
      </p:sp>
      <p:sp>
        <p:nvSpPr>
          <p:cNvPr id="3" name="Content Placeholder 2">
            <a:extLst>
              <a:ext uri="{FF2B5EF4-FFF2-40B4-BE49-F238E27FC236}">
                <a16:creationId xmlns:a16="http://schemas.microsoft.com/office/drawing/2014/main" id="{43E1463B-302B-4448-98CF-566EE09FAB82}"/>
              </a:ext>
            </a:extLst>
          </p:cNvPr>
          <p:cNvSpPr>
            <a:spLocks noGrp="1"/>
          </p:cNvSpPr>
          <p:nvPr>
            <p:ph idx="1"/>
          </p:nvPr>
        </p:nvSpPr>
        <p:spPr/>
        <p:txBody>
          <a:bodyPr/>
          <a:lstStyle/>
          <a:p>
            <a:r>
              <a:rPr lang="en-US" dirty="0"/>
              <a:t>Address Space</a:t>
            </a:r>
          </a:p>
        </p:txBody>
      </p:sp>
      <p:pic>
        <p:nvPicPr>
          <p:cNvPr id="6" name="Picture 5">
            <a:extLst>
              <a:ext uri="{FF2B5EF4-FFF2-40B4-BE49-F238E27FC236}">
                <a16:creationId xmlns:a16="http://schemas.microsoft.com/office/drawing/2014/main" id="{19DBFED8-C228-F74F-A663-651483659870}"/>
              </a:ext>
            </a:extLst>
          </p:cNvPr>
          <p:cNvPicPr>
            <a:picLocks noChangeAspect="1"/>
          </p:cNvPicPr>
          <p:nvPr/>
        </p:nvPicPr>
        <p:blipFill>
          <a:blip r:embed="rId3"/>
          <a:stretch>
            <a:fillRect/>
          </a:stretch>
        </p:blipFill>
        <p:spPr>
          <a:xfrm>
            <a:off x="3287484" y="1977925"/>
            <a:ext cx="5391149" cy="4245529"/>
          </a:xfrm>
          <a:prstGeom prst="rect">
            <a:avLst/>
          </a:prstGeom>
        </p:spPr>
      </p:pic>
    </p:spTree>
    <p:extLst>
      <p:ext uri="{BB962C8B-B14F-4D97-AF65-F5344CB8AC3E}">
        <p14:creationId xmlns:p14="http://schemas.microsoft.com/office/powerpoint/2010/main" val="2002241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BDF3-6A98-7B4B-BBEF-4711E69ECBE6}"/>
              </a:ext>
            </a:extLst>
          </p:cNvPr>
          <p:cNvSpPr>
            <a:spLocks noGrp="1"/>
          </p:cNvSpPr>
          <p:nvPr>
            <p:ph type="title"/>
          </p:nvPr>
        </p:nvSpPr>
        <p:spPr/>
        <p:txBody>
          <a:bodyPr/>
          <a:lstStyle/>
          <a:p>
            <a:r>
              <a:rPr lang="en-US" dirty="0"/>
              <a:t>Thread safe Collections</a:t>
            </a:r>
          </a:p>
        </p:txBody>
      </p:sp>
      <p:sp>
        <p:nvSpPr>
          <p:cNvPr id="3" name="Content Placeholder 2">
            <a:extLst>
              <a:ext uri="{FF2B5EF4-FFF2-40B4-BE49-F238E27FC236}">
                <a16:creationId xmlns:a16="http://schemas.microsoft.com/office/drawing/2014/main" id="{8ED821ED-F252-624E-8161-C4A1BD6F6084}"/>
              </a:ext>
            </a:extLst>
          </p:cNvPr>
          <p:cNvSpPr>
            <a:spLocks noGrp="1"/>
          </p:cNvSpPr>
          <p:nvPr>
            <p:ph idx="1"/>
          </p:nvPr>
        </p:nvSpPr>
        <p:spPr>
          <a:xfrm>
            <a:off x="246526" y="1138519"/>
            <a:ext cx="11667565" cy="5227558"/>
          </a:xfrm>
        </p:spPr>
        <p:txBody>
          <a:bodyPr>
            <a:normAutofit fontScale="92500" lnSpcReduction="10000"/>
          </a:bodyPr>
          <a:lstStyle/>
          <a:p>
            <a:r>
              <a:rPr lang="en-US" sz="2000" dirty="0"/>
              <a:t>None of the classes in </a:t>
            </a:r>
            <a:r>
              <a:rPr lang="en-US" sz="2000" dirty="0" err="1"/>
              <a:t>java.util</a:t>
            </a:r>
            <a:r>
              <a:rPr lang="en-US" sz="2000" dirty="0"/>
              <a:t>.* package are thread safe except Vector and </a:t>
            </a:r>
            <a:r>
              <a:rPr lang="en-US" sz="2000" dirty="0" err="1"/>
              <a:t>HashTable</a:t>
            </a:r>
            <a:endParaRPr lang="en-US" sz="2000" dirty="0"/>
          </a:p>
          <a:p>
            <a:pPr lvl="1"/>
            <a:r>
              <a:rPr lang="en-US" sz="2000" dirty="0"/>
              <a:t>Because synchronized methods are slow.</a:t>
            </a:r>
          </a:p>
          <a:p>
            <a:pPr lvl="1"/>
            <a:r>
              <a:rPr lang="en-US" sz="2000" dirty="0"/>
              <a:t>Either wrap your calls to these collections with a synchronized method or</a:t>
            </a:r>
          </a:p>
          <a:p>
            <a:pPr lvl="1"/>
            <a:r>
              <a:rPr lang="en-US" sz="2000" dirty="0"/>
              <a:t>Use Collections factory method to create thread safe versions for us.</a:t>
            </a:r>
          </a:p>
          <a:p>
            <a:pPr lvl="2"/>
            <a:r>
              <a:rPr lang="en-US" sz="2000" dirty="0"/>
              <a:t>List&lt;String&gt; list = </a:t>
            </a:r>
            <a:r>
              <a:rPr lang="en-US" sz="2000" dirty="0" err="1"/>
              <a:t>Collections.synchronizedList</a:t>
            </a:r>
            <a:r>
              <a:rPr lang="en-US" sz="2000" dirty="0"/>
              <a:t>(new </a:t>
            </a:r>
            <a:r>
              <a:rPr lang="en-US" sz="2000" dirty="0" err="1"/>
              <a:t>ArrayList</a:t>
            </a:r>
            <a:r>
              <a:rPr lang="en-US" sz="2000" dirty="0"/>
              <a:t>&lt;&gt;());</a:t>
            </a:r>
          </a:p>
          <a:p>
            <a:pPr lvl="1"/>
            <a:r>
              <a:rPr lang="en-US" sz="2400" dirty="0"/>
              <a:t>Synchronized wrappers still incur performance penalty.</a:t>
            </a:r>
          </a:p>
          <a:p>
            <a:pPr lvl="2"/>
            <a:r>
              <a:rPr lang="en-US" sz="2000" dirty="0"/>
              <a:t>While collection locked while a single thread makes a modification</a:t>
            </a:r>
          </a:p>
          <a:p>
            <a:r>
              <a:rPr lang="en-US" sz="2800" dirty="0"/>
              <a:t>Java 5.0 and above includes </a:t>
            </a:r>
            <a:r>
              <a:rPr lang="en-US" sz="2800" dirty="0" err="1"/>
              <a:t>java.util.concurrent</a:t>
            </a:r>
            <a:r>
              <a:rPr lang="en-US" sz="2800" dirty="0"/>
              <a:t> package specifically designed for efficient multithreaded access.</a:t>
            </a:r>
          </a:p>
          <a:p>
            <a:r>
              <a:rPr lang="en-US" sz="2000" dirty="0" err="1"/>
              <a:t>java.util.concurrent</a:t>
            </a:r>
            <a:r>
              <a:rPr lang="en-US" sz="2000" dirty="0"/>
              <a:t> package includes additions to the Java Collections Framework. </a:t>
            </a:r>
            <a:r>
              <a:rPr lang="en-US" sz="2000" dirty="0" err="1"/>
              <a:t>Desiged</a:t>
            </a:r>
            <a:r>
              <a:rPr lang="en-US" sz="2000" dirty="0"/>
              <a:t> to be thread safe in multi threaded programs.</a:t>
            </a:r>
          </a:p>
          <a:p>
            <a:pPr lvl="1"/>
            <a:r>
              <a:rPr lang="en-US" sz="2000" b="1" dirty="0" err="1"/>
              <a:t>BlockingQueue</a:t>
            </a:r>
            <a:r>
              <a:rPr lang="en-US" sz="2000" dirty="0"/>
              <a:t>: FIFO that blocks or times out when you attempt to add to a full queue, or retrieve from an empty queue.</a:t>
            </a:r>
          </a:p>
          <a:p>
            <a:pPr lvl="1"/>
            <a:r>
              <a:rPr lang="en-US" sz="2000" b="1" dirty="0" err="1"/>
              <a:t>ConcurrentMap</a:t>
            </a:r>
            <a:r>
              <a:rPr lang="en-US" sz="2000" dirty="0"/>
              <a:t> is a </a:t>
            </a:r>
            <a:r>
              <a:rPr lang="en-US" sz="2000" dirty="0" err="1"/>
              <a:t>subinterface</a:t>
            </a:r>
            <a:r>
              <a:rPr lang="en-US" sz="2000" dirty="0"/>
              <a:t> of </a:t>
            </a:r>
            <a:r>
              <a:rPr lang="en-US" sz="2000" dirty="0" err="1"/>
              <a:t>java.util.Map</a:t>
            </a:r>
            <a:r>
              <a:rPr lang="en-US" sz="2000" dirty="0"/>
              <a:t> that defines useful atomic operations. Also </a:t>
            </a:r>
            <a:r>
              <a:rPr lang="en-US" sz="2000" b="1" dirty="0" err="1"/>
              <a:t>ConcurrentHashMap</a:t>
            </a:r>
            <a:r>
              <a:rPr lang="en-US" sz="2000" dirty="0"/>
              <a:t>, which is a concurrent analog of HashMap.</a:t>
            </a:r>
          </a:p>
          <a:p>
            <a:pPr lvl="1"/>
            <a:r>
              <a:rPr lang="en-US" sz="2000" b="1" dirty="0" err="1"/>
              <a:t>CopyOnWriteArrayList</a:t>
            </a:r>
            <a:r>
              <a:rPr lang="en-US" sz="2000" dirty="0"/>
              <a:t> when we want to iterate over a list in a thread-safe way without an explicit synchronization.</a:t>
            </a:r>
          </a:p>
          <a:p>
            <a:endParaRPr lang="en-US" dirty="0"/>
          </a:p>
        </p:txBody>
      </p:sp>
    </p:spTree>
    <p:extLst>
      <p:ext uri="{BB962C8B-B14F-4D97-AF65-F5344CB8AC3E}">
        <p14:creationId xmlns:p14="http://schemas.microsoft.com/office/powerpoint/2010/main" val="2245464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5ED6-7C43-7843-926E-7B402BD369F8}"/>
              </a:ext>
            </a:extLst>
          </p:cNvPr>
          <p:cNvSpPr>
            <a:spLocks noGrp="1"/>
          </p:cNvSpPr>
          <p:nvPr>
            <p:ph type="title"/>
          </p:nvPr>
        </p:nvSpPr>
        <p:spPr/>
        <p:txBody>
          <a:bodyPr/>
          <a:lstStyle/>
          <a:p>
            <a:r>
              <a:rPr lang="en-US" dirty="0" err="1"/>
              <a:t>ConcurrentHashMap</a:t>
            </a:r>
            <a:endParaRPr lang="en-US" dirty="0"/>
          </a:p>
        </p:txBody>
      </p:sp>
      <p:sp>
        <p:nvSpPr>
          <p:cNvPr id="3" name="Content Placeholder 2">
            <a:extLst>
              <a:ext uri="{FF2B5EF4-FFF2-40B4-BE49-F238E27FC236}">
                <a16:creationId xmlns:a16="http://schemas.microsoft.com/office/drawing/2014/main" id="{B2684BFC-A1DA-BA4C-85AA-61B16ABE8061}"/>
              </a:ext>
            </a:extLst>
          </p:cNvPr>
          <p:cNvSpPr>
            <a:spLocks noGrp="1"/>
          </p:cNvSpPr>
          <p:nvPr>
            <p:ph idx="1"/>
          </p:nvPr>
        </p:nvSpPr>
        <p:spPr/>
        <p:txBody>
          <a:bodyPr/>
          <a:lstStyle/>
          <a:p>
            <a:r>
              <a:rPr lang="en-US" sz="2000" dirty="0"/>
              <a:t>HashMap divided into buckets</a:t>
            </a:r>
          </a:p>
          <a:p>
            <a:pPr lvl="1"/>
            <a:r>
              <a:rPr lang="en-US" sz="2000" dirty="0"/>
              <a:t>16 by default</a:t>
            </a:r>
          </a:p>
          <a:p>
            <a:r>
              <a:rPr lang="en-US" sz="2000" dirty="0"/>
              <a:t>A lock is applied at the bucket level</a:t>
            </a:r>
          </a:p>
          <a:p>
            <a:pPr lvl="1"/>
            <a:r>
              <a:rPr lang="en-US" sz="2000" dirty="0"/>
              <a:t>Allows safe concurrent modification</a:t>
            </a:r>
          </a:p>
          <a:p>
            <a:r>
              <a:rPr lang="en-US" sz="2000" dirty="0"/>
              <a:t>Atomic operations:</a:t>
            </a:r>
          </a:p>
          <a:p>
            <a:pPr lvl="1"/>
            <a:r>
              <a:rPr lang="en-US" sz="2000" dirty="0" err="1"/>
              <a:t>putIfAbsent</a:t>
            </a:r>
            <a:r>
              <a:rPr lang="en-US" sz="2000" dirty="0"/>
              <a:t>()</a:t>
            </a:r>
          </a:p>
          <a:p>
            <a:pPr lvl="1"/>
            <a:r>
              <a:rPr lang="en-US" sz="2000" dirty="0"/>
              <a:t>remove()</a:t>
            </a:r>
          </a:p>
          <a:p>
            <a:pPr lvl="1"/>
            <a:r>
              <a:rPr lang="en-US" sz="2000" dirty="0"/>
              <a:t>replace()</a:t>
            </a:r>
          </a:p>
          <a:p>
            <a:r>
              <a:rPr lang="en-US" sz="2000" dirty="0"/>
              <a:t>Trade-offs - relaxed consistency for </a:t>
            </a:r>
          </a:p>
          <a:p>
            <a:pPr lvl="1"/>
            <a:r>
              <a:rPr lang="en-US" sz="2000" dirty="0" err="1"/>
              <a:t>Map.size</a:t>
            </a:r>
            <a:r>
              <a:rPr lang="en-US" sz="2000" dirty="0"/>
              <a:t>()</a:t>
            </a:r>
          </a:p>
          <a:p>
            <a:pPr lvl="1"/>
            <a:r>
              <a:rPr lang="en-US" sz="2000" dirty="0" err="1"/>
              <a:t>Map.isEmpty</a:t>
            </a:r>
            <a:r>
              <a:rPr lang="en-US" sz="2000" dirty="0"/>
              <a:t>()</a:t>
            </a:r>
          </a:p>
          <a:p>
            <a:pPr lvl="1"/>
            <a:r>
              <a:rPr lang="en-US" sz="2000" dirty="0"/>
              <a:t>iterators</a:t>
            </a:r>
          </a:p>
          <a:p>
            <a:endParaRPr lang="en-US" dirty="0"/>
          </a:p>
        </p:txBody>
      </p:sp>
      <p:pic>
        <p:nvPicPr>
          <p:cNvPr id="4" name="Picture 3">
            <a:extLst>
              <a:ext uri="{FF2B5EF4-FFF2-40B4-BE49-F238E27FC236}">
                <a16:creationId xmlns:a16="http://schemas.microsoft.com/office/drawing/2014/main" id="{DF69649D-185E-DF46-96E9-920A09A3B609}"/>
              </a:ext>
            </a:extLst>
          </p:cNvPr>
          <p:cNvPicPr>
            <a:picLocks noChangeAspect="1"/>
          </p:cNvPicPr>
          <p:nvPr/>
        </p:nvPicPr>
        <p:blipFill>
          <a:blip r:embed="rId3"/>
          <a:stretch>
            <a:fillRect/>
          </a:stretch>
        </p:blipFill>
        <p:spPr>
          <a:xfrm>
            <a:off x="5953949" y="3179496"/>
            <a:ext cx="6238051" cy="2931884"/>
          </a:xfrm>
          <a:prstGeom prst="rect">
            <a:avLst/>
          </a:prstGeom>
        </p:spPr>
      </p:pic>
    </p:spTree>
    <p:extLst>
      <p:ext uri="{BB962C8B-B14F-4D97-AF65-F5344CB8AC3E}">
        <p14:creationId xmlns:p14="http://schemas.microsoft.com/office/powerpoint/2010/main" val="3783332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35C3-2772-3747-9CFA-D632D033FEBE}"/>
              </a:ext>
            </a:extLst>
          </p:cNvPr>
          <p:cNvSpPr>
            <a:spLocks noGrp="1"/>
          </p:cNvSpPr>
          <p:nvPr>
            <p:ph type="title"/>
          </p:nvPr>
        </p:nvSpPr>
        <p:spPr/>
        <p:txBody>
          <a:bodyPr/>
          <a:lstStyle/>
          <a:p>
            <a:r>
              <a:rPr lang="en-US" dirty="0" err="1"/>
              <a:t>BlockingQueue</a:t>
            </a:r>
            <a:endParaRPr lang="en-US" dirty="0"/>
          </a:p>
        </p:txBody>
      </p:sp>
      <p:sp>
        <p:nvSpPr>
          <p:cNvPr id="4" name="Rectangle 3">
            <a:extLst>
              <a:ext uri="{FF2B5EF4-FFF2-40B4-BE49-F238E27FC236}">
                <a16:creationId xmlns:a16="http://schemas.microsoft.com/office/drawing/2014/main" id="{F072FBFE-104F-C74F-AB94-96B78B018C83}"/>
              </a:ext>
            </a:extLst>
          </p:cNvPr>
          <p:cNvSpPr/>
          <p:nvPr/>
        </p:nvSpPr>
        <p:spPr>
          <a:xfrm>
            <a:off x="585656" y="1349829"/>
            <a:ext cx="4233530" cy="4616648"/>
          </a:xfrm>
          <a:prstGeom prst="rect">
            <a:avLst/>
          </a:prstGeom>
        </p:spPr>
        <p:txBody>
          <a:bodyPr wrap="square">
            <a:spAutoFit/>
          </a:bodyPr>
          <a:lstStyle/>
          <a:p>
            <a:r>
              <a:rPr lang="en-US" sz="1400" dirty="0"/>
              <a:t>class Producer implements Runnable {</a:t>
            </a:r>
          </a:p>
          <a:p>
            <a:r>
              <a:rPr lang="en-US" sz="1400" dirty="0"/>
              <a:t>   private final </a:t>
            </a:r>
            <a:r>
              <a:rPr lang="en-US" sz="1400" dirty="0" err="1"/>
              <a:t>BlockingQueue</a:t>
            </a:r>
            <a:r>
              <a:rPr lang="en-US" sz="1400" dirty="0"/>
              <a:t> queue;</a:t>
            </a:r>
          </a:p>
          <a:p>
            <a:r>
              <a:rPr lang="en-US" sz="1400" dirty="0"/>
              <a:t>   Producer(</a:t>
            </a:r>
            <a:r>
              <a:rPr lang="en-US" sz="1400" dirty="0" err="1"/>
              <a:t>BlockingQueue</a:t>
            </a:r>
            <a:r>
              <a:rPr lang="en-US" sz="1400" dirty="0"/>
              <a:t> q) { queue = q; }</a:t>
            </a:r>
          </a:p>
          <a:p>
            <a:r>
              <a:rPr lang="en-US" sz="1400" dirty="0"/>
              <a:t>   public void run() {</a:t>
            </a:r>
          </a:p>
          <a:p>
            <a:r>
              <a:rPr lang="en-US" sz="1400" dirty="0"/>
              <a:t>     try {</a:t>
            </a:r>
          </a:p>
          <a:p>
            <a:r>
              <a:rPr lang="en-US" sz="1400" dirty="0"/>
              <a:t>       while (true) { </a:t>
            </a:r>
            <a:r>
              <a:rPr lang="en-US" sz="1400" dirty="0" err="1"/>
              <a:t>queue.put</a:t>
            </a:r>
            <a:r>
              <a:rPr lang="en-US" sz="1400" dirty="0"/>
              <a:t>(produce()); }</a:t>
            </a:r>
          </a:p>
          <a:p>
            <a:r>
              <a:rPr lang="en-US" sz="1400" dirty="0"/>
              <a:t>     } catch (</a:t>
            </a:r>
            <a:r>
              <a:rPr lang="en-US" sz="1400" dirty="0" err="1"/>
              <a:t>InterruptedException</a:t>
            </a:r>
            <a:r>
              <a:rPr lang="en-US" sz="1400" dirty="0"/>
              <a:t> ex) { ... handle ...}</a:t>
            </a:r>
          </a:p>
          <a:p>
            <a:r>
              <a:rPr lang="en-US" sz="1400" dirty="0"/>
              <a:t>   }</a:t>
            </a:r>
          </a:p>
          <a:p>
            <a:r>
              <a:rPr lang="en-US" sz="1400" dirty="0"/>
              <a:t>   Object produce() { ... }</a:t>
            </a:r>
          </a:p>
          <a:p>
            <a:r>
              <a:rPr lang="en-US" sz="1400" dirty="0"/>
              <a:t> }</a:t>
            </a:r>
          </a:p>
          <a:p>
            <a:endParaRPr lang="en-US" sz="1400" dirty="0"/>
          </a:p>
          <a:p>
            <a:r>
              <a:rPr lang="en-US" sz="1400" dirty="0"/>
              <a:t> class Consumer implements Runnable {</a:t>
            </a:r>
          </a:p>
          <a:p>
            <a:r>
              <a:rPr lang="en-US" sz="1400" dirty="0"/>
              <a:t>   private final </a:t>
            </a:r>
            <a:r>
              <a:rPr lang="en-US" sz="1400" dirty="0" err="1"/>
              <a:t>BlockingQueue</a:t>
            </a:r>
            <a:r>
              <a:rPr lang="en-US" sz="1400" dirty="0"/>
              <a:t> queue;</a:t>
            </a:r>
          </a:p>
          <a:p>
            <a:r>
              <a:rPr lang="en-US" sz="1400" dirty="0"/>
              <a:t>   Consumer(</a:t>
            </a:r>
            <a:r>
              <a:rPr lang="en-US" sz="1400" dirty="0" err="1"/>
              <a:t>BlockingQueue</a:t>
            </a:r>
            <a:r>
              <a:rPr lang="en-US" sz="1400" dirty="0"/>
              <a:t> q) { queue = q; }</a:t>
            </a:r>
          </a:p>
          <a:p>
            <a:r>
              <a:rPr lang="en-US" sz="1400" dirty="0"/>
              <a:t>   public void run() {</a:t>
            </a:r>
          </a:p>
          <a:p>
            <a:r>
              <a:rPr lang="en-US" sz="1400" dirty="0"/>
              <a:t>     try {</a:t>
            </a:r>
          </a:p>
          <a:p>
            <a:r>
              <a:rPr lang="en-US" sz="1400" dirty="0"/>
              <a:t>       while (true) { consume(</a:t>
            </a:r>
            <a:r>
              <a:rPr lang="en-US" sz="1400" dirty="0" err="1"/>
              <a:t>queue.take</a:t>
            </a:r>
            <a:r>
              <a:rPr lang="en-US" sz="1400" dirty="0"/>
              <a:t>()); }</a:t>
            </a:r>
          </a:p>
          <a:p>
            <a:r>
              <a:rPr lang="en-US" sz="1400" dirty="0"/>
              <a:t>     } catch (</a:t>
            </a:r>
            <a:r>
              <a:rPr lang="en-US" sz="1400" dirty="0" err="1"/>
              <a:t>InterruptedException</a:t>
            </a:r>
            <a:r>
              <a:rPr lang="en-US" sz="1400" dirty="0"/>
              <a:t> ex) { ... handle ...}</a:t>
            </a:r>
          </a:p>
          <a:p>
            <a:r>
              <a:rPr lang="en-US" sz="1400" dirty="0"/>
              <a:t>   }</a:t>
            </a:r>
          </a:p>
          <a:p>
            <a:r>
              <a:rPr lang="en-US" sz="1400" dirty="0"/>
              <a:t>   void consume(Object x) { ... }</a:t>
            </a:r>
          </a:p>
          <a:p>
            <a:r>
              <a:rPr lang="en-US" sz="1400" dirty="0"/>
              <a:t> }</a:t>
            </a:r>
          </a:p>
        </p:txBody>
      </p:sp>
      <p:sp>
        <p:nvSpPr>
          <p:cNvPr id="5" name="Rectangle 4">
            <a:extLst>
              <a:ext uri="{FF2B5EF4-FFF2-40B4-BE49-F238E27FC236}">
                <a16:creationId xmlns:a16="http://schemas.microsoft.com/office/drawing/2014/main" id="{0C8F7920-D8E4-424D-9842-A95A36FB0016}"/>
              </a:ext>
            </a:extLst>
          </p:cNvPr>
          <p:cNvSpPr/>
          <p:nvPr/>
        </p:nvSpPr>
        <p:spPr>
          <a:xfrm>
            <a:off x="5505916" y="1349829"/>
            <a:ext cx="3733800" cy="3046988"/>
          </a:xfrm>
          <a:prstGeom prst="rect">
            <a:avLst/>
          </a:prstGeom>
        </p:spPr>
        <p:txBody>
          <a:bodyPr wrap="square">
            <a:spAutoFit/>
          </a:bodyPr>
          <a:lstStyle/>
          <a:p>
            <a:r>
              <a:rPr lang="en-US" sz="1600" dirty="0"/>
              <a:t>class Setup {</a:t>
            </a:r>
          </a:p>
          <a:p>
            <a:r>
              <a:rPr lang="en-US" sz="1600" dirty="0"/>
              <a:t>   void main() {</a:t>
            </a:r>
          </a:p>
          <a:p>
            <a:r>
              <a:rPr lang="en-US" sz="1600" dirty="0"/>
              <a:t>     </a:t>
            </a:r>
            <a:r>
              <a:rPr lang="en-US" sz="1600" dirty="0" err="1"/>
              <a:t>BlockingQueue</a:t>
            </a:r>
            <a:r>
              <a:rPr lang="en-US" sz="1600" dirty="0"/>
              <a:t> q = new 	</a:t>
            </a:r>
            <a:r>
              <a:rPr lang="en-US" sz="1600" dirty="0" err="1"/>
              <a:t>LinkedBlockingQueue</a:t>
            </a:r>
            <a:r>
              <a:rPr lang="en-US" sz="1600" dirty="0"/>
              <a:t>();</a:t>
            </a:r>
          </a:p>
          <a:p>
            <a:r>
              <a:rPr lang="en-US" sz="1600" dirty="0"/>
              <a:t>     Producer p = new Producer(q);</a:t>
            </a:r>
          </a:p>
          <a:p>
            <a:r>
              <a:rPr lang="en-US" sz="1600" dirty="0"/>
              <a:t>     Consumer c1 = new Consumer(q);</a:t>
            </a:r>
          </a:p>
          <a:p>
            <a:r>
              <a:rPr lang="en-US" sz="1600" dirty="0"/>
              <a:t>     Consumer c2 = new Consumer(q);</a:t>
            </a:r>
          </a:p>
          <a:p>
            <a:r>
              <a:rPr lang="en-US" sz="1600" dirty="0"/>
              <a:t>     new Thread(p).start();</a:t>
            </a:r>
          </a:p>
          <a:p>
            <a:r>
              <a:rPr lang="en-US" sz="1600" dirty="0"/>
              <a:t>     new Thread(c1).start();</a:t>
            </a:r>
          </a:p>
          <a:p>
            <a:r>
              <a:rPr lang="en-US" sz="1600" dirty="0"/>
              <a:t>     new Thread(c2).start();</a:t>
            </a:r>
          </a:p>
          <a:p>
            <a:r>
              <a:rPr lang="en-US" sz="1600" dirty="0"/>
              <a:t>   }</a:t>
            </a:r>
          </a:p>
          <a:p>
            <a:r>
              <a:rPr lang="en-US" sz="1600" dirty="0"/>
              <a:t> }</a:t>
            </a:r>
          </a:p>
        </p:txBody>
      </p:sp>
      <p:pic>
        <p:nvPicPr>
          <p:cNvPr id="6" name="Picture 5">
            <a:extLst>
              <a:ext uri="{FF2B5EF4-FFF2-40B4-BE49-F238E27FC236}">
                <a16:creationId xmlns:a16="http://schemas.microsoft.com/office/drawing/2014/main" id="{2FA6AA84-789B-F947-95BB-8342DFAD653B}"/>
              </a:ext>
            </a:extLst>
          </p:cNvPr>
          <p:cNvPicPr>
            <a:picLocks noChangeAspect="1"/>
          </p:cNvPicPr>
          <p:nvPr/>
        </p:nvPicPr>
        <p:blipFill>
          <a:blip r:embed="rId3"/>
          <a:stretch>
            <a:fillRect/>
          </a:stretch>
        </p:blipFill>
        <p:spPr>
          <a:xfrm>
            <a:off x="4564628" y="4463026"/>
            <a:ext cx="7041716" cy="1760428"/>
          </a:xfrm>
          <a:prstGeom prst="rect">
            <a:avLst/>
          </a:prstGeom>
        </p:spPr>
      </p:pic>
    </p:spTree>
    <p:extLst>
      <p:ext uri="{BB962C8B-B14F-4D97-AF65-F5344CB8AC3E}">
        <p14:creationId xmlns:p14="http://schemas.microsoft.com/office/powerpoint/2010/main" val="306398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4A76-502F-FA46-B8C8-1574186DA1F1}"/>
              </a:ext>
            </a:extLst>
          </p:cNvPr>
          <p:cNvSpPr>
            <a:spLocks noGrp="1"/>
          </p:cNvSpPr>
          <p:nvPr>
            <p:ph type="title"/>
          </p:nvPr>
        </p:nvSpPr>
        <p:spPr/>
        <p:txBody>
          <a:bodyPr/>
          <a:lstStyle/>
          <a:p>
            <a:r>
              <a:rPr lang="en-US" dirty="0" err="1"/>
              <a:t>CopyOnWriteArrayList</a:t>
            </a:r>
            <a:endParaRPr lang="en-US" dirty="0"/>
          </a:p>
        </p:txBody>
      </p:sp>
      <p:sp>
        <p:nvSpPr>
          <p:cNvPr id="3" name="Content Placeholder 2">
            <a:extLst>
              <a:ext uri="{FF2B5EF4-FFF2-40B4-BE49-F238E27FC236}">
                <a16:creationId xmlns:a16="http://schemas.microsoft.com/office/drawing/2014/main" id="{D54DA4E6-3F38-894F-9E00-4617BC29C328}"/>
              </a:ext>
            </a:extLst>
          </p:cNvPr>
          <p:cNvSpPr>
            <a:spLocks noGrp="1"/>
          </p:cNvSpPr>
          <p:nvPr>
            <p:ph idx="1"/>
          </p:nvPr>
        </p:nvSpPr>
        <p:spPr/>
        <p:txBody>
          <a:bodyPr/>
          <a:lstStyle/>
          <a:p>
            <a:r>
              <a:rPr lang="en-US" dirty="0"/>
              <a:t>Thread-safe variant of </a:t>
            </a:r>
            <a:r>
              <a:rPr lang="en-US" dirty="0" err="1"/>
              <a:t>ArrayList</a:t>
            </a:r>
            <a:endParaRPr lang="en-US" dirty="0"/>
          </a:p>
          <a:p>
            <a:r>
              <a:rPr lang="en-US" dirty="0"/>
              <a:t>Mutators(add, update and set) create a snapshot of the underlying array.</a:t>
            </a:r>
          </a:p>
          <a:p>
            <a:r>
              <a:rPr lang="en-US" dirty="0"/>
              <a:t>Each thread using an iterator sees its own version of the snapshot of the array created while initializing the iterator of the list.</a:t>
            </a:r>
          </a:p>
          <a:p>
            <a:r>
              <a:rPr lang="en-US" dirty="0"/>
              <a:t>Useful in multithreaded code when reads are frequent and updates are rare.</a:t>
            </a:r>
          </a:p>
          <a:p>
            <a:r>
              <a:rPr lang="en-US" dirty="0"/>
              <a:t>Any mutations to </a:t>
            </a:r>
            <a:r>
              <a:rPr lang="en-US" dirty="0" err="1"/>
              <a:t>CopyOnWriteArrayList</a:t>
            </a:r>
            <a:r>
              <a:rPr lang="en-US" dirty="0"/>
              <a:t> will not reflect during iteration since the iterator was created.</a:t>
            </a:r>
          </a:p>
        </p:txBody>
      </p:sp>
    </p:spTree>
    <p:extLst>
      <p:ext uri="{BB962C8B-B14F-4D97-AF65-F5344CB8AC3E}">
        <p14:creationId xmlns:p14="http://schemas.microsoft.com/office/powerpoint/2010/main" val="3379198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9DA0-55A6-004B-A7DA-C5F2FE50B8D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491FEF8-DB35-F44E-BFD0-8460E928536A}"/>
              </a:ext>
            </a:extLst>
          </p:cNvPr>
          <p:cNvSpPr>
            <a:spLocks noGrp="1"/>
          </p:cNvSpPr>
          <p:nvPr>
            <p:ph idx="1"/>
          </p:nvPr>
        </p:nvSpPr>
        <p:spPr/>
        <p:txBody>
          <a:bodyPr/>
          <a:lstStyle/>
          <a:p>
            <a:r>
              <a:rPr lang="en-US" dirty="0"/>
              <a:t>Concurrency is fundamental to software systems</a:t>
            </a:r>
          </a:p>
          <a:p>
            <a:r>
              <a:rPr lang="en-US" dirty="0"/>
              <a:t>Introduces problems of race conditions and deadlocks</a:t>
            </a:r>
          </a:p>
          <a:p>
            <a:r>
              <a:rPr lang="en-US" dirty="0"/>
              <a:t>Synchronization required as a solution</a:t>
            </a:r>
          </a:p>
          <a:p>
            <a:r>
              <a:rPr lang="en-US" dirty="0"/>
              <a:t>Threads move through various states during their lifetime</a:t>
            </a:r>
          </a:p>
          <a:p>
            <a:r>
              <a:rPr lang="en-US" dirty="0"/>
              <a:t>Scheduler makes decisions on which thread to run based on their state and priority</a:t>
            </a:r>
          </a:p>
          <a:p>
            <a:r>
              <a:rPr lang="en-US" dirty="0"/>
              <a:t>Executors and concurrent utility classes simplify threaded programs</a:t>
            </a:r>
          </a:p>
          <a:p>
            <a:endParaRPr lang="en-US" dirty="0"/>
          </a:p>
        </p:txBody>
      </p:sp>
    </p:spTree>
    <p:extLst>
      <p:ext uri="{BB962C8B-B14F-4D97-AF65-F5344CB8AC3E}">
        <p14:creationId xmlns:p14="http://schemas.microsoft.com/office/powerpoint/2010/main" val="2894078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7B9-9DDA-FB4F-A43D-44A79409E4DA}"/>
              </a:ext>
            </a:extLst>
          </p:cNvPr>
          <p:cNvSpPr>
            <a:spLocks noGrp="1"/>
          </p:cNvSpPr>
          <p:nvPr>
            <p:ph type="title"/>
          </p:nvPr>
        </p:nvSpPr>
        <p:spPr/>
        <p:txBody>
          <a:bodyPr/>
          <a:lstStyle/>
          <a:p>
            <a:r>
              <a:rPr lang="en-US" dirty="0"/>
              <a:t>Why Threads?</a:t>
            </a:r>
          </a:p>
        </p:txBody>
      </p:sp>
      <p:sp>
        <p:nvSpPr>
          <p:cNvPr id="3" name="Content Placeholder 2">
            <a:extLst>
              <a:ext uri="{FF2B5EF4-FFF2-40B4-BE49-F238E27FC236}">
                <a16:creationId xmlns:a16="http://schemas.microsoft.com/office/drawing/2014/main" id="{43E1463B-302B-4448-98CF-566EE09FAB82}"/>
              </a:ext>
            </a:extLst>
          </p:cNvPr>
          <p:cNvSpPr>
            <a:spLocks noGrp="1"/>
          </p:cNvSpPr>
          <p:nvPr>
            <p:ph idx="1"/>
          </p:nvPr>
        </p:nvSpPr>
        <p:spPr/>
        <p:txBody>
          <a:bodyPr/>
          <a:lstStyle/>
          <a:p>
            <a:r>
              <a:rPr lang="en-US" dirty="0"/>
              <a:t>Units of Concurrency</a:t>
            </a:r>
          </a:p>
          <a:p>
            <a:pPr lvl="1"/>
            <a:r>
              <a:rPr lang="en-US" sz="2400" dirty="0"/>
              <a:t>Processes - different executables – comprise of</a:t>
            </a:r>
          </a:p>
          <a:p>
            <a:pPr lvl="2"/>
            <a:r>
              <a:rPr lang="en-US" dirty="0"/>
              <a:t>virtual address space</a:t>
            </a:r>
          </a:p>
          <a:p>
            <a:pPr lvl="2"/>
            <a:r>
              <a:rPr lang="en-US" dirty="0"/>
              <a:t>Code</a:t>
            </a:r>
          </a:p>
          <a:p>
            <a:pPr lvl="2"/>
            <a:r>
              <a:rPr lang="en-US" dirty="0"/>
              <a:t>Security context</a:t>
            </a:r>
          </a:p>
          <a:p>
            <a:pPr lvl="2"/>
            <a:r>
              <a:rPr lang="en-US" dirty="0"/>
              <a:t>Environment variables</a:t>
            </a:r>
          </a:p>
          <a:p>
            <a:pPr lvl="2"/>
            <a:r>
              <a:rPr lang="en-US" dirty="0"/>
              <a:t>Handles to system object (e.g. sockets)</a:t>
            </a:r>
          </a:p>
          <a:p>
            <a:pPr lvl="2"/>
            <a:r>
              <a:rPr lang="en-US" dirty="0"/>
              <a:t>A main thread of execution</a:t>
            </a:r>
          </a:p>
          <a:p>
            <a:pPr lvl="1"/>
            <a:r>
              <a:rPr lang="en-US" sz="2400" dirty="0"/>
              <a:t>A process can create multiple threads</a:t>
            </a:r>
          </a:p>
        </p:txBody>
      </p:sp>
    </p:spTree>
    <p:extLst>
      <p:ext uri="{BB962C8B-B14F-4D97-AF65-F5344CB8AC3E}">
        <p14:creationId xmlns:p14="http://schemas.microsoft.com/office/powerpoint/2010/main" val="199965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8D93-41A8-B843-B550-8A658F3AD29B}"/>
              </a:ext>
            </a:extLst>
          </p:cNvPr>
          <p:cNvSpPr>
            <a:spLocks noGrp="1"/>
          </p:cNvSpPr>
          <p:nvPr>
            <p:ph type="title"/>
          </p:nvPr>
        </p:nvSpPr>
        <p:spPr/>
        <p:txBody>
          <a:bodyPr/>
          <a:lstStyle/>
          <a:p>
            <a:r>
              <a:rPr lang="en-US" dirty="0"/>
              <a:t>Why Threads?</a:t>
            </a:r>
          </a:p>
        </p:txBody>
      </p:sp>
      <p:sp>
        <p:nvSpPr>
          <p:cNvPr id="3" name="Content Placeholder 2">
            <a:extLst>
              <a:ext uri="{FF2B5EF4-FFF2-40B4-BE49-F238E27FC236}">
                <a16:creationId xmlns:a16="http://schemas.microsoft.com/office/drawing/2014/main" id="{E051348E-22F5-E341-9D24-1D7A4AC8F928}"/>
              </a:ext>
            </a:extLst>
          </p:cNvPr>
          <p:cNvSpPr>
            <a:spLocks noGrp="1"/>
          </p:cNvSpPr>
          <p:nvPr>
            <p:ph idx="1"/>
          </p:nvPr>
        </p:nvSpPr>
        <p:spPr/>
        <p:txBody>
          <a:bodyPr/>
          <a:lstStyle/>
          <a:p>
            <a:r>
              <a:rPr lang="en-US" dirty="0"/>
              <a:t>Threads</a:t>
            </a:r>
          </a:p>
          <a:p>
            <a:pPr lvl="1"/>
            <a:r>
              <a:rPr lang="en-US" dirty="0"/>
              <a:t>Threads are lightweight compared to processes</a:t>
            </a:r>
          </a:p>
          <a:p>
            <a:pPr lvl="2"/>
            <a:r>
              <a:rPr lang="en-US" sz="2800" dirty="0"/>
              <a:t>share the same address space and share data and code</a:t>
            </a:r>
          </a:p>
          <a:p>
            <a:pPr lvl="2"/>
            <a:r>
              <a:rPr lang="en-US" sz="2800" dirty="0"/>
              <a:t>Allocated their own stack space to support independent execution</a:t>
            </a:r>
          </a:p>
          <a:p>
            <a:pPr lvl="1"/>
            <a:r>
              <a:rPr lang="en-US" dirty="0"/>
              <a:t>Context switching between threads is less expensive than between processes</a:t>
            </a:r>
          </a:p>
          <a:p>
            <a:pPr lvl="1"/>
            <a:r>
              <a:rPr lang="en-US" dirty="0"/>
              <a:t>Cost of thread intercommunication is lower than process intercommunication</a:t>
            </a:r>
          </a:p>
          <a:p>
            <a:endParaRPr lang="en-US" dirty="0"/>
          </a:p>
        </p:txBody>
      </p:sp>
    </p:spTree>
    <p:extLst>
      <p:ext uri="{BB962C8B-B14F-4D97-AF65-F5344CB8AC3E}">
        <p14:creationId xmlns:p14="http://schemas.microsoft.com/office/powerpoint/2010/main" val="400057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8F57-7102-5044-A49E-94F7F13DA116}"/>
              </a:ext>
            </a:extLst>
          </p:cNvPr>
          <p:cNvSpPr>
            <a:spLocks noGrp="1"/>
          </p:cNvSpPr>
          <p:nvPr>
            <p:ph type="title"/>
          </p:nvPr>
        </p:nvSpPr>
        <p:spPr/>
        <p:txBody>
          <a:bodyPr/>
          <a:lstStyle/>
          <a:p>
            <a:r>
              <a:rPr lang="en-US" dirty="0"/>
              <a:t>Simple Threads In Java</a:t>
            </a:r>
          </a:p>
        </p:txBody>
      </p:sp>
      <p:sp>
        <p:nvSpPr>
          <p:cNvPr id="3" name="Content Placeholder 2">
            <a:extLst>
              <a:ext uri="{FF2B5EF4-FFF2-40B4-BE49-F238E27FC236}">
                <a16:creationId xmlns:a16="http://schemas.microsoft.com/office/drawing/2014/main" id="{F1AA2CF6-9496-4F40-8C40-60AD1F9B3DFB}"/>
              </a:ext>
            </a:extLst>
          </p:cNvPr>
          <p:cNvSpPr>
            <a:spLocks noGrp="1"/>
          </p:cNvSpPr>
          <p:nvPr>
            <p:ph idx="1"/>
          </p:nvPr>
        </p:nvSpPr>
        <p:spPr>
          <a:xfrm>
            <a:off x="246526" y="1527858"/>
            <a:ext cx="11667565" cy="5330142"/>
          </a:xfrm>
        </p:spPr>
        <p:txBody>
          <a:bodyPr>
            <a:normAutofit fontScale="85000" lnSpcReduction="20000"/>
          </a:bodyPr>
          <a:lstStyle/>
          <a:p>
            <a:pPr marL="0" indent="0">
              <a:buNone/>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public class </a:t>
            </a:r>
            <a:r>
              <a:rPr lang="en-US" sz="1600" b="1" dirty="0">
                <a:latin typeface="American Typewriter" panose="02090604020004020304" pitchFamily="18" charset="77"/>
                <a:ea typeface="Arial Unicode MS" panose="020B0604020202020204" pitchFamily="34" charset="-128"/>
                <a:cs typeface="Arial Unicode MS" panose="020B0604020202020204" pitchFamily="34" charset="-128"/>
              </a:rPr>
              <a:t>Thread</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extends </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hlinkClick r:id="rId3" tooltip="class in java.lang"/>
              </a:rPr>
              <a:t>Object</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implements </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hlinkClick r:id="rId4" tooltip="interface in java.lang"/>
              </a:rPr>
              <a:t>Runnable</a:t>
            </a:r>
            <a:endParaRPr lang="en-US" sz="1600" dirty="0">
              <a:latin typeface="American Typewriter" panose="02090604020004020304" pitchFamily="18" charset="77"/>
              <a:ea typeface="Arial Unicode MS" panose="020B0604020202020204" pitchFamily="34" charset="-128"/>
              <a:cs typeface="Arial Unicode MS" panose="020B0604020202020204" pitchFamily="34" charset="-128"/>
            </a:endParaRPr>
          </a:p>
          <a:p>
            <a:pPr marL="0" indent="0">
              <a:buNone/>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public interface Runnable {</a:t>
            </a:r>
          </a:p>
          <a:p>
            <a:pPr marL="0" indent="0">
              <a:buNone/>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void run();</a:t>
            </a:r>
          </a:p>
          <a:p>
            <a:pPr marL="0" indent="0">
              <a:buNone/>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a:t>
            </a:r>
          </a:p>
          <a:p>
            <a:pPr marL="0" indent="0">
              <a:buNone/>
            </a:pPr>
            <a:endParaRPr lang="en-US" sz="1600" dirty="0">
              <a:latin typeface="American Typewriter" panose="02090604020004020304" pitchFamily="18" charset="77"/>
              <a:ea typeface="Arial Unicode MS" panose="020B0604020202020204" pitchFamily="34" charset="-128"/>
              <a:cs typeface="Arial Unicode MS" panose="020B0604020202020204" pitchFamily="34" charset="-128"/>
            </a:endParaRP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class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NamingThread</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implements Runnable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private String name;</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 default constructor</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public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NamingThread</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endParaRPr lang="en-US" sz="1600" dirty="0">
              <a:latin typeface="American Typewriter" panose="02090604020004020304" pitchFamily="18" charset="77"/>
              <a:ea typeface="Arial Unicode MS" panose="020B0604020202020204" pitchFamily="34" charset="-128"/>
              <a:cs typeface="Arial Unicode MS" panose="020B0604020202020204" pitchFamily="34" charset="-128"/>
            </a:endParaRP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public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NamingThread</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(String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System.out.println</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("Constructor called: " +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name =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public void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setName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(String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name =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threadName</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public void run()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//Display info about this  thread</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System.out.println</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("Run called : " + name);</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System.out.println</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(name + " : " + </a:t>
            </a:r>
            <a:r>
              <a:rPr lang="en-US" sz="1600" dirty="0" err="1">
                <a:latin typeface="American Typewriter" panose="02090604020004020304" pitchFamily="18" charset="77"/>
                <a:ea typeface="Arial Unicode MS" panose="020B0604020202020204" pitchFamily="34" charset="-128"/>
                <a:cs typeface="Arial Unicode MS" panose="020B0604020202020204" pitchFamily="34" charset="-128"/>
              </a:rPr>
              <a:t>Thread.currentThread</a:t>
            </a: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 and terminate silently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	}</a:t>
            </a:r>
          </a:p>
          <a:p>
            <a:pPr marL="0" lvl="0" indent="0" defTabSz="457200" fontAlgn="base">
              <a:lnSpc>
                <a:spcPct val="100000"/>
              </a:lnSpc>
              <a:spcBef>
                <a:spcPct val="0"/>
              </a:spcBef>
              <a:spcAft>
                <a:spcPct val="0"/>
              </a:spcAft>
              <a:buNone/>
              <a:defRPr/>
            </a:pPr>
            <a:r>
              <a:rPr lang="en-US" sz="1600" dirty="0">
                <a:latin typeface="American Typewriter" panose="02090604020004020304" pitchFamily="18" charset="77"/>
                <a:ea typeface="Arial Unicode MS" panose="020B0604020202020204" pitchFamily="34" charset="-128"/>
                <a:cs typeface="Arial Unicode MS" panose="020B0604020202020204" pitchFamily="34" charset="-128"/>
              </a:rPr>
              <a:t>}</a:t>
            </a:r>
          </a:p>
        </p:txBody>
      </p:sp>
      <p:sp>
        <p:nvSpPr>
          <p:cNvPr id="4" name="Content Placeholder 2">
            <a:extLst>
              <a:ext uri="{FF2B5EF4-FFF2-40B4-BE49-F238E27FC236}">
                <a16:creationId xmlns:a16="http://schemas.microsoft.com/office/drawing/2014/main" id="{40CC5B9E-A3EC-4F47-9C0F-F76ACC45A48A}"/>
              </a:ext>
            </a:extLst>
          </p:cNvPr>
          <p:cNvSpPr txBox="1">
            <a:spLocks/>
          </p:cNvSpPr>
          <p:nvPr/>
        </p:nvSpPr>
        <p:spPr>
          <a:xfrm>
            <a:off x="246526" y="976473"/>
            <a:ext cx="11667565" cy="551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dirty="0"/>
              <a:t>Java Threads</a:t>
            </a:r>
          </a:p>
        </p:txBody>
      </p:sp>
    </p:spTree>
    <p:extLst>
      <p:ext uri="{BB962C8B-B14F-4D97-AF65-F5344CB8AC3E}">
        <p14:creationId xmlns:p14="http://schemas.microsoft.com/office/powerpoint/2010/main" val="363673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23DF-FA14-3843-A0CB-F204889DA8B5}"/>
              </a:ext>
            </a:extLst>
          </p:cNvPr>
          <p:cNvSpPr>
            <a:spLocks noGrp="1"/>
          </p:cNvSpPr>
          <p:nvPr>
            <p:ph type="title"/>
          </p:nvPr>
        </p:nvSpPr>
        <p:spPr/>
        <p:txBody>
          <a:bodyPr/>
          <a:lstStyle/>
          <a:p>
            <a:r>
              <a:rPr lang="en-US" dirty="0"/>
              <a:t>Simple Threads in Java</a:t>
            </a:r>
          </a:p>
        </p:txBody>
      </p:sp>
      <p:sp>
        <p:nvSpPr>
          <p:cNvPr id="3" name="Content Placeholder 2">
            <a:extLst>
              <a:ext uri="{FF2B5EF4-FFF2-40B4-BE49-F238E27FC236}">
                <a16:creationId xmlns:a16="http://schemas.microsoft.com/office/drawing/2014/main" id="{47264409-79D5-C44C-BF1B-393E001683AA}"/>
              </a:ext>
            </a:extLst>
          </p:cNvPr>
          <p:cNvSpPr>
            <a:spLocks noGrp="1"/>
          </p:cNvSpPr>
          <p:nvPr>
            <p:ph idx="1"/>
          </p:nvPr>
        </p:nvSpPr>
        <p:spPr>
          <a:xfrm>
            <a:off x="246528" y="1037311"/>
            <a:ext cx="5344046" cy="5605909"/>
          </a:xfrm>
        </p:spPr>
        <p:txBody>
          <a:bodyPr>
            <a:normAutofit/>
          </a:bodyPr>
          <a:lstStyle/>
          <a:p>
            <a:r>
              <a:rPr lang="en-US" dirty="0"/>
              <a:t>Java Threads</a:t>
            </a:r>
          </a:p>
          <a:p>
            <a:pPr marL="0" lvl="0" indent="0" defTabSz="457200" fontAlgn="base">
              <a:lnSpc>
                <a:spcPct val="100000"/>
              </a:lnSpc>
              <a:spcBef>
                <a:spcPct val="0"/>
              </a:spcBef>
              <a:spcAft>
                <a:spcPct val="0"/>
              </a:spcAft>
              <a:buNone/>
              <a:defRPr/>
            </a:pPr>
            <a:endParaRPr lang="en-US" sz="1400" dirty="0">
              <a:latin typeface="Arial" charset="0"/>
              <a:ea typeface="ＭＳ Ｐゴシック" charset="0"/>
              <a:cs typeface="Arial" charset="0"/>
            </a:endParaRP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public class </a:t>
            </a:r>
            <a:r>
              <a:rPr lang="en-US" sz="1400" dirty="0" err="1">
                <a:latin typeface="Arial" charset="0"/>
                <a:ea typeface="ＭＳ Ｐゴシック" charset="0"/>
                <a:cs typeface="Arial" charset="0"/>
              </a:rPr>
              <a:t>SimpleThreadExample</a:t>
            </a: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public static void main(String[] </a:t>
            </a:r>
            <a:r>
              <a:rPr lang="en-US" sz="1400" dirty="0" err="1">
                <a:latin typeface="Arial" charset="0"/>
                <a:ea typeface="ＭＳ Ｐゴシック" charset="0"/>
                <a:cs typeface="Arial" charset="0"/>
              </a:rPr>
              <a:t>args</a:t>
            </a: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 create 3 threads and give them names</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 name0 = new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("thread0");</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 name1 = new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("thread1");</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 name2 = new </a:t>
            </a:r>
            <a:r>
              <a:rPr lang="en-US" sz="1400" dirty="0" err="1">
                <a:latin typeface="Arial" charset="0"/>
                <a:ea typeface="ＭＳ Ｐゴシック" charset="0"/>
                <a:cs typeface="Arial" charset="0"/>
              </a:rPr>
              <a:t>NamingThread</a:t>
            </a:r>
            <a:r>
              <a:rPr lang="en-US" sz="1400" dirty="0">
                <a:latin typeface="Arial" charset="0"/>
                <a:ea typeface="ＭＳ Ｐゴシック" charset="0"/>
                <a:cs typeface="Arial" charset="0"/>
              </a:rPr>
              <a:t>("thread2");</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//Create the threads</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Thread t0 = new Thread (name0);</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Thread t1 = new Thread (name1);</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Thread t2 = new Thread (name2);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 start the threads</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t0.start();       t1.start();       t2.start();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try {//delay the main thread for a second</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r>
              <a:rPr lang="en-US" sz="1400" dirty="0" err="1">
                <a:latin typeface="Arial" charset="0"/>
                <a:ea typeface="ＭＳ Ｐゴシック" charset="0"/>
                <a:cs typeface="Arial" charset="0"/>
              </a:rPr>
              <a:t>Thread.currentThread</a:t>
            </a:r>
            <a:r>
              <a:rPr lang="en-US" sz="1400" dirty="0">
                <a:latin typeface="Arial" charset="0"/>
                <a:ea typeface="ＭＳ Ｐゴシック" charset="0"/>
                <a:cs typeface="Arial" charset="0"/>
              </a:rPr>
              <a:t>().sleep(1000);</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 catch (</a:t>
            </a:r>
            <a:r>
              <a:rPr lang="en-US" sz="1400" dirty="0" err="1">
                <a:latin typeface="Arial" charset="0"/>
                <a:ea typeface="ＭＳ Ｐゴシック" charset="0"/>
                <a:cs typeface="Arial" charset="0"/>
              </a:rPr>
              <a:t>InterruptedException</a:t>
            </a:r>
            <a:r>
              <a:rPr lang="en-US" sz="1400" dirty="0">
                <a:latin typeface="Arial" charset="0"/>
                <a:ea typeface="ＭＳ Ｐゴシック" charset="0"/>
                <a:cs typeface="Arial" charset="0"/>
              </a:rPr>
              <a:t> e)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//Display info about the main thread and terminate</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r>
              <a:rPr lang="en-US" sz="1400" dirty="0" err="1">
                <a:latin typeface="Arial" charset="0"/>
                <a:ea typeface="ＭＳ Ｐゴシック" charset="0"/>
                <a:cs typeface="Arial" charset="0"/>
              </a:rPr>
              <a:t>System.out.println</a:t>
            </a:r>
            <a:r>
              <a:rPr lang="en-US" sz="1400" dirty="0">
                <a:latin typeface="Arial" charset="0"/>
                <a:ea typeface="ＭＳ Ｐゴシック" charset="0"/>
                <a:cs typeface="Arial" charset="0"/>
              </a:rPr>
              <a:t>(</a:t>
            </a:r>
            <a:r>
              <a:rPr lang="en-US" sz="1400" dirty="0" err="1">
                <a:latin typeface="Arial" charset="0"/>
                <a:ea typeface="ＭＳ Ｐゴシック" charset="0"/>
                <a:cs typeface="Arial" charset="0"/>
              </a:rPr>
              <a:t>Thread.currentThread</a:t>
            </a:r>
            <a:r>
              <a:rPr lang="en-US" sz="1400" dirty="0">
                <a:latin typeface="Arial" charset="0"/>
                <a:ea typeface="ＭＳ Ｐゴシック" charset="0"/>
                <a:cs typeface="Arial" charset="0"/>
              </a:rPr>
              <a:t>());</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    }</a:t>
            </a:r>
          </a:p>
          <a:p>
            <a:pPr marL="0" lvl="0" indent="0" defTabSz="457200" fontAlgn="base">
              <a:lnSpc>
                <a:spcPct val="100000"/>
              </a:lnSpc>
              <a:spcBef>
                <a:spcPct val="0"/>
              </a:spcBef>
              <a:spcAft>
                <a:spcPct val="0"/>
              </a:spcAft>
              <a:buNone/>
              <a:defRPr/>
            </a:pPr>
            <a:r>
              <a:rPr lang="en-US" sz="1400" dirty="0">
                <a:latin typeface="Arial" charset="0"/>
                <a:ea typeface="ＭＳ Ｐゴシック" charset="0"/>
                <a:cs typeface="Arial" charset="0"/>
              </a:rPr>
              <a:t>}</a:t>
            </a:r>
            <a:endParaRPr lang="en-US" dirty="0"/>
          </a:p>
        </p:txBody>
      </p:sp>
      <p:sp>
        <p:nvSpPr>
          <p:cNvPr id="4" name="Content Placeholder 2">
            <a:extLst>
              <a:ext uri="{FF2B5EF4-FFF2-40B4-BE49-F238E27FC236}">
                <a16:creationId xmlns:a16="http://schemas.microsoft.com/office/drawing/2014/main" id="{73830CFD-2E3A-A644-BF23-C1AD65DD05C0}"/>
              </a:ext>
            </a:extLst>
          </p:cNvPr>
          <p:cNvSpPr txBox="1">
            <a:spLocks/>
          </p:cNvSpPr>
          <p:nvPr/>
        </p:nvSpPr>
        <p:spPr>
          <a:xfrm>
            <a:off x="5700132" y="1349829"/>
            <a:ext cx="5344046" cy="5293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public class </a:t>
            </a:r>
            <a:r>
              <a:rPr lang="en-US" sz="1600" dirty="0" err="1">
                <a:solidFill>
                  <a:prstClr val="black"/>
                </a:solidFill>
                <a:latin typeface="Arial" charset="0"/>
                <a:ea typeface="ＭＳ Ｐゴシック" charset="0"/>
                <a:cs typeface="Arial" charset="0"/>
              </a:rPr>
              <a:t>MyThread</a:t>
            </a:r>
            <a:r>
              <a:rPr lang="en-US" sz="1600" dirty="0">
                <a:solidFill>
                  <a:prstClr val="black"/>
                </a:solidFill>
                <a:latin typeface="Arial" charset="0"/>
                <a:ea typeface="ＭＳ Ｐゴシック" charset="0"/>
                <a:cs typeface="Arial" charset="0"/>
              </a:rPr>
              <a:t> extends Thread {</a:t>
            </a:r>
          </a:p>
          <a:p>
            <a:pPr marL="0" lvl="0" indent="0" defTabSz="457200" fontAlgn="base">
              <a:lnSpc>
                <a:spcPct val="100000"/>
              </a:lnSpc>
              <a:spcBef>
                <a:spcPct val="0"/>
              </a:spcBef>
              <a:spcAft>
                <a:spcPct val="0"/>
              </a:spcAft>
              <a:buNone/>
            </a:pPr>
            <a:endParaRPr lang="en-US" sz="16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public void run(){</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t>
            </a:r>
            <a:r>
              <a:rPr lang="en-US" sz="1600" dirty="0" err="1">
                <a:solidFill>
                  <a:prstClr val="black"/>
                </a:solidFill>
                <a:latin typeface="Arial" charset="0"/>
                <a:ea typeface="ＭＳ Ｐゴシック" charset="0"/>
                <a:cs typeface="Arial" charset="0"/>
              </a:rPr>
              <a:t>System.out.println</a:t>
            </a:r>
            <a:r>
              <a:rPr lang="en-US" sz="1600" dirty="0">
                <a:solidFill>
                  <a:prstClr val="black"/>
                </a:solidFill>
                <a:latin typeface="Arial" charset="0"/>
                <a:ea typeface="ＭＳ Ｐゴシック" charset="0"/>
                <a:cs typeface="Arial" charset="0"/>
              </a:rPr>
              <a:t>("</a:t>
            </a:r>
            <a:r>
              <a:rPr lang="en-US" sz="1600" dirty="0" err="1">
                <a:solidFill>
                  <a:prstClr val="black"/>
                </a:solidFill>
                <a:latin typeface="Arial" charset="0"/>
                <a:ea typeface="ＭＳ Ｐゴシック" charset="0"/>
                <a:cs typeface="Arial" charset="0"/>
              </a:rPr>
              <a:t>MyThread</a:t>
            </a:r>
            <a:r>
              <a:rPr lang="en-US" sz="1600" dirty="0">
                <a:solidFill>
                  <a:prstClr val="black"/>
                </a:solidFill>
                <a:latin typeface="Arial" charset="0"/>
                <a:ea typeface="ＭＳ Ｐゴシック" charset="0"/>
                <a:cs typeface="Arial" charset="0"/>
              </a:rPr>
              <a:t> running");</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endParaRPr lang="en-US" sz="1600" dirty="0">
              <a:solidFill>
                <a:prstClr val="black"/>
              </a:solidFill>
              <a:latin typeface="Arial" charset="0"/>
              <a:ea typeface="ＭＳ Ｐゴシック" charset="0"/>
              <a:cs typeface="Arial" charset="0"/>
            </a:endParaRP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t>
            </a:r>
          </a:p>
          <a:p>
            <a:pPr marL="0" lvl="0" indent="0" defTabSz="457200" fontAlgn="base">
              <a:lnSpc>
                <a:spcPct val="100000"/>
              </a:lnSpc>
              <a:spcBef>
                <a:spcPct val="0"/>
              </a:spcBef>
              <a:spcAft>
                <a:spcPct val="0"/>
              </a:spcAft>
              <a:buNone/>
            </a:pPr>
            <a:r>
              <a:rPr lang="en-US" sz="1600" dirty="0">
                <a:solidFill>
                  <a:prstClr val="black"/>
                </a:solidFill>
                <a:latin typeface="Arial" charset="0"/>
                <a:ea typeface="ＭＳ Ｐゴシック" charset="0"/>
                <a:cs typeface="Arial" charset="0"/>
              </a:rPr>
              <a:t>// and to create and start ….</a:t>
            </a:r>
          </a:p>
          <a:p>
            <a:pPr marL="0" lvl="0" indent="0" defTabSz="457200" fontAlgn="base">
              <a:lnSpc>
                <a:spcPct val="100000"/>
              </a:lnSpc>
              <a:spcBef>
                <a:spcPct val="0"/>
              </a:spcBef>
              <a:spcAft>
                <a:spcPct val="0"/>
              </a:spcAft>
              <a:buNone/>
            </a:pPr>
            <a:r>
              <a:rPr lang="en-US" sz="1600" dirty="0" err="1">
                <a:solidFill>
                  <a:prstClr val="black"/>
                </a:solidFill>
                <a:latin typeface="Arial" charset="0"/>
                <a:ea typeface="ＭＳ Ｐゴシック" charset="0"/>
                <a:cs typeface="Arial" charset="0"/>
              </a:rPr>
              <a:t>MyThread</a:t>
            </a:r>
            <a:r>
              <a:rPr lang="en-US" sz="1600" dirty="0">
                <a:solidFill>
                  <a:prstClr val="black"/>
                </a:solidFill>
                <a:latin typeface="Arial" charset="0"/>
                <a:ea typeface="ＭＳ Ｐゴシック" charset="0"/>
                <a:cs typeface="Arial" charset="0"/>
              </a:rPr>
              <a:t> </a:t>
            </a:r>
            <a:r>
              <a:rPr lang="en-US" sz="1600" dirty="0" err="1">
                <a:solidFill>
                  <a:prstClr val="black"/>
                </a:solidFill>
                <a:latin typeface="Arial" charset="0"/>
                <a:ea typeface="ＭＳ Ｐゴシック" charset="0"/>
                <a:cs typeface="Arial" charset="0"/>
              </a:rPr>
              <a:t>myThread</a:t>
            </a:r>
            <a:r>
              <a:rPr lang="en-US" sz="1600" dirty="0">
                <a:solidFill>
                  <a:prstClr val="black"/>
                </a:solidFill>
                <a:latin typeface="Arial" charset="0"/>
                <a:ea typeface="ＭＳ Ｐゴシック" charset="0"/>
                <a:cs typeface="Arial" charset="0"/>
              </a:rPr>
              <a:t> = new </a:t>
            </a:r>
            <a:r>
              <a:rPr lang="en-US" sz="1600" dirty="0" err="1">
                <a:solidFill>
                  <a:prstClr val="black"/>
                </a:solidFill>
                <a:latin typeface="Arial" charset="0"/>
                <a:ea typeface="ＭＳ Ｐゴシック" charset="0"/>
                <a:cs typeface="Arial" charset="0"/>
              </a:rPr>
              <a:t>MyThread</a:t>
            </a:r>
            <a:r>
              <a:rPr lang="en-US" sz="1600" dirty="0">
                <a:solidFill>
                  <a:prstClr val="black"/>
                </a:solidFill>
                <a:latin typeface="Arial" charset="0"/>
                <a:ea typeface="ＭＳ Ｐゴシック" charset="0"/>
                <a:cs typeface="Arial" charset="0"/>
              </a:rPr>
              <a:t>();</a:t>
            </a:r>
          </a:p>
          <a:p>
            <a:pPr marL="0" lvl="0" indent="0" defTabSz="457200" fontAlgn="base">
              <a:lnSpc>
                <a:spcPct val="100000"/>
              </a:lnSpc>
              <a:spcBef>
                <a:spcPct val="0"/>
              </a:spcBef>
              <a:spcAft>
                <a:spcPct val="0"/>
              </a:spcAft>
              <a:buNone/>
            </a:pPr>
            <a:r>
              <a:rPr lang="en-US" sz="1600" dirty="0" err="1">
                <a:solidFill>
                  <a:prstClr val="black"/>
                </a:solidFill>
                <a:latin typeface="Arial" charset="0"/>
                <a:ea typeface="ＭＳ Ｐゴシック" charset="0"/>
                <a:cs typeface="Arial" charset="0"/>
              </a:rPr>
              <a:t>myThread.start</a:t>
            </a:r>
            <a:r>
              <a:rPr lang="en-US" sz="1600" dirty="0">
                <a:solidFill>
                  <a:prstClr val="black"/>
                </a:solidFill>
                <a:latin typeface="Arial" charset="0"/>
                <a:ea typeface="ＭＳ Ｐゴシック" charset="0"/>
                <a:cs typeface="Arial" charset="0"/>
              </a:rPr>
              <a:t>();</a:t>
            </a:r>
          </a:p>
        </p:txBody>
      </p:sp>
    </p:spTree>
    <p:extLst>
      <p:ext uri="{BB962C8B-B14F-4D97-AF65-F5344CB8AC3E}">
        <p14:creationId xmlns:p14="http://schemas.microsoft.com/office/powerpoint/2010/main" val="126994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13374</TotalTime>
  <Words>5359</Words>
  <Application>Microsoft Macintosh PowerPoint</Application>
  <PresentationFormat>Widescreen</PresentationFormat>
  <Paragraphs>799</Paragraphs>
  <Slides>55</Slides>
  <Notes>41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55</vt:i4>
      </vt:variant>
    </vt:vector>
  </HeadingPairs>
  <TitlesOfParts>
    <vt:vector size="65" baseType="lpstr">
      <vt:lpstr>ＭＳ Ｐゴシック</vt:lpstr>
      <vt:lpstr>American Typewriter</vt:lpstr>
      <vt:lpstr>Arial</vt:lpstr>
      <vt:lpstr>Arial Narrow</vt:lpstr>
      <vt:lpstr>Calibri</vt:lpstr>
      <vt:lpstr>Calibri Light</vt:lpstr>
      <vt:lpstr>Helvetica</vt:lpstr>
      <vt:lpstr>Times</vt:lpstr>
      <vt:lpstr>Office Theme</vt:lpstr>
      <vt:lpstr>Custom Design</vt:lpstr>
      <vt:lpstr>Northeastern University - Seattle </vt:lpstr>
      <vt:lpstr>Week 2 – Concurrency</vt:lpstr>
      <vt:lpstr>Why Threads?</vt:lpstr>
      <vt:lpstr>Why Threads?</vt:lpstr>
      <vt:lpstr>Why Threads?</vt:lpstr>
      <vt:lpstr>Why Threads?</vt:lpstr>
      <vt:lpstr>Why Threads?</vt:lpstr>
      <vt:lpstr>Simple Threads In Java</vt:lpstr>
      <vt:lpstr>Simple Threads in Java</vt:lpstr>
      <vt:lpstr>Simple Threads in Java</vt:lpstr>
      <vt:lpstr>Simple Threads in Java</vt:lpstr>
      <vt:lpstr>Simple Threads in Java</vt:lpstr>
      <vt:lpstr>Problems with Threads</vt:lpstr>
      <vt:lpstr>Problems with Threads</vt:lpstr>
      <vt:lpstr>Problems with Threads</vt:lpstr>
      <vt:lpstr>Problems with Threads</vt:lpstr>
      <vt:lpstr>Problems with Threads</vt:lpstr>
      <vt:lpstr>Synchronization Primitives</vt:lpstr>
      <vt:lpstr>Synchronization Primitives</vt:lpstr>
      <vt:lpstr>Synchronization Primitives</vt:lpstr>
      <vt:lpstr>Synchronization Primitives</vt:lpstr>
      <vt:lpstr>Synchronization Primitives</vt:lpstr>
      <vt:lpstr>Synchronization Primitives</vt:lpstr>
      <vt:lpstr>Synchronization Primitives</vt:lpstr>
      <vt:lpstr>Lab 2</vt:lpstr>
      <vt:lpstr>Lab 2</vt:lpstr>
      <vt:lpstr>Lab 2</vt:lpstr>
      <vt:lpstr>Lab 2 </vt:lpstr>
      <vt:lpstr>Lab 2</vt:lpstr>
      <vt:lpstr>Lab 2 – Synchronization is Hard</vt:lpstr>
      <vt:lpstr>Thread States</vt:lpstr>
      <vt:lpstr>Thread States</vt:lpstr>
      <vt:lpstr>Thread Priority</vt:lpstr>
      <vt:lpstr>Thread Scheduling</vt:lpstr>
      <vt:lpstr>Reentrancy</vt:lpstr>
      <vt:lpstr>Reentrancy</vt:lpstr>
      <vt:lpstr>Thread Co-ordintion</vt:lpstr>
      <vt:lpstr>Java Guards</vt:lpstr>
      <vt:lpstr>Producer Consumer Example</vt:lpstr>
      <vt:lpstr>Performance and Scalability Issues with Threads</vt:lpstr>
      <vt:lpstr>Stateless Servlet</vt:lpstr>
      <vt:lpstr>Thread Pools</vt:lpstr>
      <vt:lpstr>Thread Pools</vt:lpstr>
      <vt:lpstr>Thread Pools</vt:lpstr>
      <vt:lpstr>Executor Fixed Size Thread Pool</vt:lpstr>
      <vt:lpstr>Executor Policies</vt:lpstr>
      <vt:lpstr>Executor Service methods</vt:lpstr>
      <vt:lpstr>Executor Service shutdown()</vt:lpstr>
      <vt:lpstr>Thread safe Collections</vt:lpstr>
      <vt:lpstr>Thread safe Collections</vt:lpstr>
      <vt:lpstr>ConcurrentHashMap</vt:lpstr>
      <vt:lpstr>BlockingQueue</vt:lpstr>
      <vt:lpstr>CopyOnWriteArrayList</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232</cp:revision>
  <dcterms:created xsi:type="dcterms:W3CDTF">2022-01-16T21:49:22Z</dcterms:created>
  <dcterms:modified xsi:type="dcterms:W3CDTF">2024-05-18T00:36:19Z</dcterms:modified>
</cp:coreProperties>
</file>