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67" r:id="rId3"/>
    <p:sldId id="388" r:id="rId5"/>
    <p:sldId id="278" r:id="rId6"/>
    <p:sldId id="445" r:id="rId7"/>
    <p:sldId id="456" r:id="rId8"/>
    <p:sldId id="457" r:id="rId9"/>
    <p:sldId id="458" r:id="rId10"/>
    <p:sldId id="263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3B49"/>
    <a:srgbClr val="DF2727"/>
    <a:srgbClr val="076DAD"/>
    <a:srgbClr val="F79646"/>
    <a:srgbClr val="BFBFBF"/>
    <a:srgbClr val="4BB5CF"/>
    <a:srgbClr val="48B1CE"/>
    <a:srgbClr val="FFFFFF"/>
    <a:srgbClr val="FBF9F6"/>
    <a:srgbClr val="E27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>
        <p:guide orient="horz" pos="2582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ea typeface="微软雅黑" panose="020B0503020204020204" pitchFamily="34" charset="-122"/>
              </a:rPr>
            </a:fld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ea typeface="微软雅黑" panose="020B0503020204020204" pitchFamily="34" charset="-122"/>
              </a:rPr>
            </a:fld>
            <a:endParaRPr lang="zh-CN" altLang="en-US"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首页</a:t>
            </a:r>
            <a:r>
              <a:rPr lang="en-US" altLang="zh-CN"/>
              <a:t>/</a:t>
            </a:r>
            <a:r>
              <a:rPr lang="zh-CN" altLang="en-US"/>
              <a:t>封面页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目录页</a:t>
            </a:r>
            <a:r>
              <a:rPr lang="en-US" altLang="zh-CN"/>
              <a:t>——</a:t>
            </a:r>
            <a:r>
              <a:rPr lang="zh-CN" altLang="en-US"/>
              <a:t>样式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正文页</a:t>
            </a:r>
            <a:r>
              <a:rPr lang="en-US" altLang="zh-CN"/>
              <a:t>/</a:t>
            </a:r>
            <a:r>
              <a:rPr lang="zh-CN" altLang="en-US"/>
              <a:t>内容页</a:t>
            </a:r>
            <a:r>
              <a:rPr lang="en-US" altLang="zh-CN"/>
              <a:t>——</a:t>
            </a:r>
            <a:r>
              <a:rPr lang="zh-CN" altLang="en-US"/>
              <a:t>样式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正文页</a:t>
            </a:r>
            <a:r>
              <a:rPr lang="en-US" altLang="zh-CN"/>
              <a:t>/</a:t>
            </a:r>
            <a:r>
              <a:rPr lang="zh-CN" altLang="en-US"/>
              <a:t>内容页</a:t>
            </a:r>
            <a:r>
              <a:rPr lang="en-US" altLang="zh-CN"/>
              <a:t>——</a:t>
            </a:r>
            <a:r>
              <a:rPr lang="zh-CN" altLang="en-US"/>
              <a:t>样式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正文页</a:t>
            </a:r>
            <a:r>
              <a:rPr lang="en-US" altLang="zh-CN"/>
              <a:t>/</a:t>
            </a:r>
            <a:r>
              <a:rPr lang="zh-CN" altLang="en-US"/>
              <a:t>内容页</a:t>
            </a:r>
            <a:r>
              <a:rPr lang="en-US" altLang="zh-CN"/>
              <a:t>——</a:t>
            </a:r>
            <a:r>
              <a:rPr lang="zh-CN" altLang="en-US"/>
              <a:t>样式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正文页</a:t>
            </a:r>
            <a:r>
              <a:rPr lang="en-US" altLang="zh-CN"/>
              <a:t>/</a:t>
            </a:r>
            <a:r>
              <a:rPr lang="zh-CN" altLang="en-US"/>
              <a:t>内容页</a:t>
            </a:r>
            <a:r>
              <a:rPr lang="en-US" altLang="zh-CN"/>
              <a:t>——</a:t>
            </a:r>
            <a:r>
              <a:rPr lang="zh-CN" altLang="en-US"/>
              <a:t>样式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正文页</a:t>
            </a:r>
            <a:r>
              <a:rPr lang="en-US" altLang="zh-CN"/>
              <a:t>/</a:t>
            </a:r>
            <a:r>
              <a:rPr lang="zh-CN" altLang="en-US"/>
              <a:t>内容页</a:t>
            </a:r>
            <a:r>
              <a:rPr lang="en-US" altLang="zh-CN"/>
              <a:t>——</a:t>
            </a:r>
            <a:r>
              <a:rPr lang="zh-CN" altLang="en-US"/>
              <a:t>样式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尾页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封底页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" y="0"/>
            <a:ext cx="1218953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" y="0"/>
            <a:ext cx="1218953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" y="0"/>
            <a:ext cx="1218953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" y="0"/>
            <a:ext cx="1218953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" y="0"/>
            <a:ext cx="1218953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" y="0"/>
            <a:ext cx="12189531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 descr="白色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3475" y="344805"/>
            <a:ext cx="1512000" cy="40984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" y="0"/>
            <a:ext cx="12183893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89890" y="0"/>
            <a:ext cx="304800" cy="322580"/>
          </a:xfrm>
          <a:prstGeom prst="rect">
            <a:avLst/>
          </a:prstGeom>
          <a:solidFill>
            <a:srgbClr val="0B3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389890" y="745490"/>
            <a:ext cx="304800" cy="322580"/>
          </a:xfrm>
          <a:prstGeom prst="rect">
            <a:avLst/>
          </a:prstGeom>
          <a:solidFill>
            <a:srgbClr val="4BB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389890" y="1118235"/>
            <a:ext cx="304800" cy="322580"/>
          </a:xfrm>
          <a:prstGeom prst="rect">
            <a:avLst/>
          </a:prstGeom>
          <a:solidFill>
            <a:srgbClr val="F79646"/>
          </a:solidFill>
          <a:ln>
            <a:noFill/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-389890" y="1490980"/>
            <a:ext cx="304800" cy="322580"/>
          </a:xfrm>
          <a:prstGeom prst="rect">
            <a:avLst/>
          </a:prstGeom>
          <a:solidFill>
            <a:srgbClr val="DF2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-389890" y="372745"/>
            <a:ext cx="304800" cy="322580"/>
          </a:xfrm>
          <a:prstGeom prst="rect">
            <a:avLst/>
          </a:prstGeom>
          <a:solidFill>
            <a:srgbClr val="076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svg"/><Relationship Id="rId7" Type="http://schemas.openxmlformats.org/officeDocument/2006/relationships/image" Target="../media/image11.png"/><Relationship Id="rId6" Type="http://schemas.openxmlformats.org/officeDocument/2006/relationships/image" Target="../media/image1.svg"/><Relationship Id="rId5" Type="http://schemas.openxmlformats.org/officeDocument/2006/relationships/image" Target="../media/image10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image" Target="../media/image5.svg"/><Relationship Id="rId12" Type="http://schemas.openxmlformats.org/officeDocument/2006/relationships/image" Target="../media/image13.png"/><Relationship Id="rId11" Type="http://schemas.openxmlformats.org/officeDocument/2006/relationships/image" Target="../media/image4.svg"/><Relationship Id="rId10" Type="http://schemas.openxmlformats.org/officeDocument/2006/relationships/image" Target="../media/image12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image" Target="../media/image2.svg"/><Relationship Id="rId4" Type="http://schemas.openxmlformats.org/officeDocument/2006/relationships/image" Target="../media/image11.png"/><Relationship Id="rId3" Type="http://schemas.openxmlformats.org/officeDocument/2006/relationships/image" Target="../media/image1.sv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image" Target="../media/image5.svg"/><Relationship Id="rId4" Type="http://schemas.openxmlformats.org/officeDocument/2006/relationships/image" Target="../media/image13.png"/><Relationship Id="rId3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image" Target="../media/image2.svg"/><Relationship Id="rId4" Type="http://schemas.openxmlformats.org/officeDocument/2006/relationships/image" Target="../media/image11.png"/><Relationship Id="rId3" Type="http://schemas.openxmlformats.org/officeDocument/2006/relationships/image" Target="../media/image1.sv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image" Target="../media/image5.svg"/><Relationship Id="rId4" Type="http://schemas.openxmlformats.org/officeDocument/2006/relationships/image" Target="../media/image13.png"/><Relationship Id="rId3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2.svg"/><Relationship Id="rId4" Type="http://schemas.openxmlformats.org/officeDocument/2006/relationships/image" Target="../media/image11.png"/><Relationship Id="rId3" Type="http://schemas.openxmlformats.org/officeDocument/2006/relationships/image" Target="../media/image1.svg"/><Relationship Id="rId2" Type="http://schemas.openxmlformats.org/officeDocument/2006/relationships/image" Target="../media/image10.png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319405" y="3665855"/>
            <a:ext cx="11553190" cy="1074420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 fontScale="90000"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>
              <a:lnSpc>
                <a:spcPct val="100000"/>
              </a:lnSpc>
            </a:pPr>
            <a:r>
              <a:rPr sz="4000" dirty="0">
                <a:solidFill>
                  <a:sysClr val="window" lastClr="FFFFFF"/>
                </a:solidFill>
                <a:cs typeface="+mn-cs"/>
                <a:sym typeface="Arial" panose="020B0604020202020204" pitchFamily="34" charset="0"/>
              </a:rPr>
              <a:t>高新兴科技集团</a:t>
            </a:r>
            <a:r>
              <a:rPr lang="en-US" altLang="zh-CN" sz="4000" dirty="0">
                <a:solidFill>
                  <a:sysClr val="window" lastClr="FFFFFF"/>
                </a:solidFill>
                <a:cs typeface="+mn-cs"/>
                <a:sym typeface="Arial" panose="020B0604020202020204" pitchFamily="34" charset="0"/>
              </a:rPr>
              <a:t>2022</a:t>
            </a:r>
            <a:r>
              <a:rPr sz="4000" dirty="0">
                <a:solidFill>
                  <a:sysClr val="window" lastClr="FFFFFF"/>
                </a:solidFill>
                <a:cs typeface="+mn-cs"/>
                <a:sym typeface="Arial" panose="020B0604020202020204" pitchFamily="34" charset="0"/>
              </a:rPr>
              <a:t>年度员工个人工作述职</a:t>
            </a:r>
            <a:r>
              <a:rPr lang="zh-CN" altLang="en-US" sz="4000" dirty="0">
                <a:solidFill>
                  <a:sysClr val="window" lastClr="FFFFFF"/>
                </a:solidFill>
                <a:cs typeface="+mn-cs"/>
                <a:sym typeface="Arial" panose="020B0604020202020204" pitchFamily="34" charset="0"/>
              </a:rPr>
              <a:t>报告</a:t>
            </a:r>
            <a:endParaRPr sz="4000" dirty="0">
              <a:solidFill>
                <a:sysClr val="window" lastClr="FFFFFF"/>
              </a:solidFill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319010" y="5113655"/>
            <a:ext cx="3895725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ctr">
              <a:lnSpc>
                <a:spcPct val="100000"/>
              </a:lnSpc>
            </a:pPr>
            <a:endParaRPr sz="2000" dirty="0">
              <a:solidFill>
                <a:sysClr val="window" lastClr="FFFFFF"/>
              </a:solidFill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Title 6"/>
          <p:cNvSpPr txBox="1"/>
          <p:nvPr>
            <p:custDataLst>
              <p:tags r:id="rId3"/>
            </p:custDataLst>
          </p:nvPr>
        </p:nvSpPr>
        <p:spPr>
          <a:xfrm>
            <a:off x="7494905" y="5156835"/>
            <a:ext cx="3543935" cy="4673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ctr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800"/>
              </a:spcAft>
              <a:defRPr/>
            </a:pPr>
            <a:r>
              <a:rPr lang="zh-CN" altLang="en-US" sz="1800" b="1" spc="30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肖强</a:t>
            </a:r>
            <a:r>
              <a:rPr altLang="zh-CN" sz="1800" b="1" spc="30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sz="1800" b="1" spc="300">
                <a:ln w="3175">
                  <a:noFill/>
                  <a:prstDash val="dash"/>
                </a:ln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平台产品线</a:t>
            </a:r>
            <a:endParaRPr lang="zh-CN" altLang="en-US" sz="1800" b="1" spc="300" dirty="0">
              <a:ln w="3175">
                <a:noFill/>
                <a:prstDash val="dash"/>
              </a:ln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55970" y="3761740"/>
            <a:ext cx="914400" cy="914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none" lIns="90000" tIns="46800" rIns="90000" bIns="46800" anchor="ctr" anchorCtr="0"/>
          <a:lstStyle/>
          <a:p>
            <a:pPr algn="ctr">
              <a:lnSpc>
                <a:spcPct val="100000"/>
              </a:lnSpc>
              <a:spcAft>
                <a:spcPts val="800"/>
              </a:spcAft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5290820" y="687388"/>
            <a:ext cx="6044565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lang="zh-CN" altLang="en-US" sz="2200" spc="0" dirty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个人</a:t>
            </a:r>
            <a:r>
              <a:rPr lang="en-US" altLang="zh-CN" sz="2200" spc="0" dirty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KPI</a:t>
            </a:r>
            <a:r>
              <a:rPr sz="2200" spc="0" dirty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达成</a:t>
            </a:r>
            <a:endParaRPr sz="2200" spc="0" dirty="0">
              <a:solidFill>
                <a:srgbClr val="073B48"/>
              </a:solidFill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290820" y="4086225"/>
            <a:ext cx="6651625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sz="22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后续工作目标及规划</a:t>
            </a:r>
            <a:endParaRPr lang="zh-CN" altLang="en-US" sz="2200" spc="0" dirty="0">
              <a:solidFill>
                <a:srgbClr val="073B48"/>
              </a:solidFill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290820" y="1820228"/>
            <a:ext cx="6044565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sz="22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三项突出贡献或进步</a:t>
            </a:r>
            <a:endParaRPr lang="zh-CN" altLang="en-US" sz="2200" spc="0" dirty="0">
              <a:solidFill>
                <a:srgbClr val="073B48"/>
              </a:solidFill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290820" y="2953068"/>
            <a:ext cx="6044565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sz="22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三项不足和改进</a:t>
            </a:r>
            <a:endParaRPr sz="2200" spc="0" dirty="0">
              <a:solidFill>
                <a:srgbClr val="073B48"/>
              </a:solidFill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271010" y="601345"/>
            <a:ext cx="922020" cy="1106170"/>
            <a:chOff x="6597" y="1947"/>
            <a:chExt cx="1452" cy="1742"/>
          </a:xfrm>
        </p:grpSpPr>
        <p:grpSp>
          <p:nvGrpSpPr>
            <p:cNvPr id="9" name="组合 8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4" name="图形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2" name="图形 9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3" name="椭圆 2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01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271010" y="2825115"/>
            <a:ext cx="922020" cy="1106170"/>
            <a:chOff x="6597" y="1947"/>
            <a:chExt cx="1452" cy="1742"/>
          </a:xfrm>
        </p:grpSpPr>
        <p:grpSp>
          <p:nvGrpSpPr>
            <p:cNvPr id="14" name="组合 13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15" name="图形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16" name="图形 9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17" name="椭圆 16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03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271010" y="1713230"/>
            <a:ext cx="922020" cy="1106170"/>
            <a:chOff x="6597" y="1947"/>
            <a:chExt cx="1452" cy="1742"/>
          </a:xfrm>
        </p:grpSpPr>
        <p:grpSp>
          <p:nvGrpSpPr>
            <p:cNvPr id="22" name="组合 21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23" name="图形 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24" name="图形 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25" name="椭圆 24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076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076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02</a:t>
              </a:r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271010" y="3937000"/>
            <a:ext cx="922020" cy="1106170"/>
            <a:chOff x="6597" y="1947"/>
            <a:chExt cx="1452" cy="1742"/>
          </a:xfrm>
        </p:grpSpPr>
        <p:grpSp>
          <p:nvGrpSpPr>
            <p:cNvPr id="29" name="组合 28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31" name="图形 9"/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32" name="图形 9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33" name="椭圆 32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076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076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04</a:t>
              </a:r>
              <a:endParaRPr lang="zh-CN" altLang="en-US"/>
            </a:p>
          </p:txBody>
        </p:sp>
      </p:grp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5290820" y="5222558"/>
            <a:ext cx="6044565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sz="2200" spc="0" dirty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对公司的建议</a:t>
            </a:r>
            <a:endParaRPr sz="2200" spc="0" dirty="0">
              <a:solidFill>
                <a:srgbClr val="073B48"/>
              </a:solidFill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271010" y="5094605"/>
            <a:ext cx="922020" cy="1106170"/>
            <a:chOff x="6597" y="1947"/>
            <a:chExt cx="1452" cy="1742"/>
          </a:xfrm>
        </p:grpSpPr>
        <p:grpSp>
          <p:nvGrpSpPr>
            <p:cNvPr id="34" name="组合 33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37" name="图形 9"/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38" name="图形 9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39" name="椭圆 38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05</a:t>
              </a:r>
              <a:endParaRPr lang="zh-CN" altLang="en-US"/>
            </a:p>
          </p:txBody>
        </p:sp>
      </p:grp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226185" y="73660"/>
            <a:ext cx="8520430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sz="28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个人</a:t>
            </a:r>
            <a:r>
              <a:rPr lang="en-US" altLang="zh-CN" sz="28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KPI</a:t>
            </a:r>
            <a:r>
              <a:rPr sz="28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达成</a:t>
            </a:r>
            <a:endParaRPr lang="zh-CN" altLang="en-US" sz="2800" spc="0" dirty="0">
              <a:solidFill>
                <a:srgbClr val="073B48"/>
              </a:solidFill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2410" y="71120"/>
            <a:ext cx="922020" cy="1106170"/>
            <a:chOff x="6597" y="1947"/>
            <a:chExt cx="1452" cy="1742"/>
          </a:xfrm>
        </p:grpSpPr>
        <p:grpSp>
          <p:nvGrpSpPr>
            <p:cNvPr id="9" name="组合 8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4" name="图形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5" name="图形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6" name="椭圆 5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01</a:t>
              </a:r>
              <a:endParaRPr lang="zh-CN" altLang="en-US"/>
            </a:p>
          </p:txBody>
        </p:sp>
      </p:grpSp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349250" y="1507490"/>
          <a:ext cx="11389995" cy="5674360"/>
        </p:xfrm>
        <a:graphic>
          <a:graphicData uri="http://schemas.openxmlformats.org/drawingml/2006/table">
            <a:tbl>
              <a:tblPr firstRow="1" bandRow="1"/>
              <a:tblGrid>
                <a:gridCol w="504825"/>
                <a:gridCol w="1177290"/>
                <a:gridCol w="2353310"/>
                <a:gridCol w="2941955"/>
                <a:gridCol w="1554480"/>
                <a:gridCol w="2858135"/>
              </a:tblGrid>
              <a:tr h="620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序号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指标名称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指标内容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达成情况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（目标达成或交付成果）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自评分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（得分×权重）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差距分析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10534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Q1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绩效任务指标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VMNS5.2.31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版本发布；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持续对重点项目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VMNS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以及我司一系列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产品提供技术支持服务；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VMNS5.2.31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版本的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重点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功能开发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完成。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连续三个月荣获技术支持服务满意度评分第一名，且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快速高效为全国各大区技术人员提供了重点项目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产品项目的技术支持服务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8813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Q2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绩效任务指标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VMNS5.2.31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试运行结束；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VMNS5.2.31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版本的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重点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功能开发完成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快速高效为全国各大区技术人员提供了重点项目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产品项目的技术支持服务。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8807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Q3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绩效任务指标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</a:t>
                      </a:r>
                      <a:r>
                        <a:rPr 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VMNS5.2.33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版本发布；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VMNS5.2.35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商用补丁版本发布；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3.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</a:t>
                      </a:r>
                      <a:r>
                        <a:rPr 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VMNS5.2.33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版本的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重点功能开发完成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VMNS5.2.35-beta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商用补丁版本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的重点功能开发完成。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3.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快速高效为全国各大区技术人员提供了重点项目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产品项目的技术支持服务。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无</a:t>
                      </a: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8807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Q4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绩效任务指标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buNone/>
                      </a:pP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VMNS5.2.38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版本发布；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VMNS5.2.38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的重点功能开发完成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。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快速高效为全国各大区技术人员提供了重点项目</a:t>
                      </a:r>
                      <a:r>
                        <a:rPr lang="en-US" altLang="zh-CN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2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产品项目的技术支持服务。</a:t>
                      </a:r>
                      <a:endParaRPr lang="zh-CN" altLang="en-US" sz="12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58570" y="706755"/>
            <a:ext cx="8777605" cy="7372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要求：对本人年度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KPI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目标的达成情况进行总结评价和差距分析，事实求是的总结成绩、找出差距。达成情况和差距分析的阐述要具体，不笼统。</a:t>
            </a:r>
            <a:endParaRPr lang="zh-CN" altLang="en-US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204595" y="39370"/>
            <a:ext cx="8520430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sz="24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三项突出贡献或进步</a:t>
            </a:r>
            <a:endParaRPr lang="zh-CN" altLang="en-US" sz="2400" spc="0" dirty="0">
              <a:solidFill>
                <a:srgbClr val="073B48"/>
              </a:solidFill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2220" y="597535"/>
            <a:ext cx="10046335" cy="106045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fontAlgn="b">
              <a:lnSpc>
                <a:spcPct val="150000"/>
              </a:lnSpc>
            </a:pPr>
            <a:r>
              <a:rPr lang="zh-CN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要求：</a:t>
            </a:r>
            <a:r>
              <a:rPr 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基于工作定位及目标，自己取得的最突出的工作亮点或业绩贡献，该贡献对于部门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上级组织的业绩达成、客户获取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满意度、</a:t>
            </a:r>
            <a:r>
              <a:rPr 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组织竞争力（效率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成本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质量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能力等</a:t>
            </a:r>
            <a:r>
              <a:rPr 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）提升等有明显帮助，需用事实和数据阐明，不能笼统。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项为宜，可以超过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项。</a:t>
            </a:r>
            <a:endParaRPr lang="zh-CN" altLang="en-US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fontAlgn="b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77495" y="94615"/>
            <a:ext cx="922020" cy="1106170"/>
            <a:chOff x="6597" y="1947"/>
            <a:chExt cx="1452" cy="1742"/>
          </a:xfrm>
        </p:grpSpPr>
        <p:grpSp>
          <p:nvGrpSpPr>
            <p:cNvPr id="22" name="组合 21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23" name="图形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24" name="图形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25" name="椭圆 24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076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076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02</a:t>
              </a:r>
              <a:endParaRPr lang="zh-CN" altLang="en-US"/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6"/>
            </p:custDataLst>
          </p:nvPr>
        </p:nvGraphicFramePr>
        <p:xfrm>
          <a:off x="394335" y="1490345"/>
          <a:ext cx="11188065" cy="5029200"/>
        </p:xfrm>
        <a:graphic>
          <a:graphicData uri="http://schemas.openxmlformats.org/drawingml/2006/table">
            <a:tbl>
              <a:tblPr firstRow="1" bandRow="1"/>
              <a:tblGrid>
                <a:gridCol w="1528445"/>
                <a:gridCol w="9659620"/>
              </a:tblGrid>
              <a:tr h="635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rgbClr val="FFFFFF"/>
                          </a:solidFill>
                        </a:rPr>
                        <a:t>贡献</a:t>
                      </a:r>
                      <a:r>
                        <a:rPr lang="en-US" altLang="zh-CN" b="1">
                          <a:solidFill>
                            <a:srgbClr val="FFFFFF"/>
                          </a:solidFill>
                        </a:rPr>
                        <a:t>/</a:t>
                      </a:r>
                      <a:r>
                        <a:rPr lang="zh-CN" altLang="en-US" b="1">
                          <a:solidFill>
                            <a:srgbClr val="FFFFFF"/>
                          </a:solidFill>
                        </a:rPr>
                        <a:t>进步点</a:t>
                      </a:r>
                      <a:endParaRPr lang="zh-CN" altLang="en-US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76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800" b="1">
                          <a:solidFill>
                            <a:srgbClr val="FFFFFF"/>
                          </a:solidFill>
                          <a:cs typeface="微软雅黑 Light" panose="020B0502040204020203" charset="-122"/>
                          <a:sym typeface="Arial" panose="020B0604020202020204" pitchFamily="34" charset="0"/>
                        </a:rPr>
                        <a:t>贡献或进步</a:t>
                      </a:r>
                      <a:r>
                        <a:rPr lang="zh-CN" sz="1800" b="1">
                          <a:solidFill>
                            <a:srgbClr val="FFFFFF"/>
                          </a:solidFill>
                          <a:cs typeface="微软雅黑 Light" panose="020B0502040204020203" charset="-122"/>
                          <a:sym typeface="Arial" panose="020B0604020202020204" pitchFamily="34" charset="0"/>
                        </a:rPr>
                        <a:t>的具体说明</a:t>
                      </a:r>
                      <a:endParaRPr lang="zh-CN" sz="1800" b="1">
                        <a:solidFill>
                          <a:srgbClr val="FFFFFF"/>
                        </a:solidFill>
                        <a:cs typeface="微软雅黑 Light" panose="020B0502040204020203" charset="-122"/>
                        <a:sym typeface="Arial" panose="020B0604020202020204" pitchFamily="34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76DAD"/>
                    </a:solidFill>
                  </a:tcPr>
                </a:tc>
              </a:tr>
              <a:tr h="14643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农行维保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合同续签提供重要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支持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、协助各大区技术人员保障全国各分行的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系统稳定，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解决现场困难问题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59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、完成新功能开发</a:t>
                      </a:r>
                      <a:r>
                        <a:rPr lang="en-US" altLang="zh-CN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个。</a:t>
                      </a:r>
                      <a:endParaRPr lang="en-US" altLang="zh-CN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发布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VMNS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正式版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个，试运行版本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464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NVS</a:t>
                      </a:r>
                      <a:r>
                        <a:rPr 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提供重要</a:t>
                      </a:r>
                      <a:r>
                        <a:rPr 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支持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、出差到重庆、广西解决现场重点、难点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、解决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NVS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因为各种原因导致的崩溃问题，现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NVS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运行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643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16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工作效率</a:t>
                      </a:r>
                      <a:endParaRPr lang="zh-CN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、在开发之前会和项目经理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进行详细的沟通，并整理出开发文档，然后再提交给项目经理复核，通过后再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进行开发。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、在整理开发文档的过程中，会仔细考虑以下情况：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、该功能在现场的使用中是否顺手。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、该功能对现有功能的影响。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、该功能的细节是否合理，是否有遗漏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、在开发过程中，会累计开发经验，把复用代码提到公共项目，方便以后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开发。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176020" y="0"/>
            <a:ext cx="8520430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sz="28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三项不足和改进</a:t>
            </a:r>
            <a:endParaRPr lang="zh-CN" altLang="en-US" sz="2800" spc="0" dirty="0">
              <a:solidFill>
                <a:srgbClr val="073B48"/>
              </a:solidFill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2410" y="71120"/>
            <a:ext cx="922020" cy="1106170"/>
            <a:chOff x="6597" y="1947"/>
            <a:chExt cx="1452" cy="1742"/>
          </a:xfrm>
        </p:grpSpPr>
        <p:grpSp>
          <p:nvGrpSpPr>
            <p:cNvPr id="9" name="组合 8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4" name="图形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5" name="图形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6" name="椭圆 5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03</a:t>
              </a: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76020" y="570865"/>
            <a:ext cx="8988425" cy="7372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fontAlgn="b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要求：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自己在业绩达成、团队协作、能力提升等方面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存在哪些具体不足，该不足如果不克服或解决，则会影响部门绩效和个人进步。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项为宜，可以超过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项。</a:t>
            </a:r>
            <a:endParaRPr lang="zh-CN" altLang="en-US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6"/>
            </p:custDataLst>
          </p:nvPr>
        </p:nvGraphicFramePr>
        <p:xfrm>
          <a:off x="401955" y="1566545"/>
          <a:ext cx="11212195" cy="4743450"/>
        </p:xfrm>
        <a:graphic>
          <a:graphicData uri="http://schemas.openxmlformats.org/drawingml/2006/table">
            <a:tbl>
              <a:tblPr firstRow="1" bandRow="1"/>
              <a:tblGrid>
                <a:gridCol w="1556385"/>
                <a:gridCol w="5287645"/>
                <a:gridCol w="4368165"/>
              </a:tblGrid>
              <a:tr h="573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不足</a:t>
                      </a:r>
                      <a:r>
                        <a:rPr lang="en-US" altLang="zh-CN" sz="16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改进点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76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不足或改进点的具体说明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76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改进计划</a:t>
                      </a:r>
                      <a:endParaRPr lang="zh-CN" altLang="en-US" sz="16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76DAD"/>
                    </a:solidFill>
                  </a:tcPr>
                </a:tc>
              </a:tr>
              <a:tr h="1390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楷体" panose="02010609060101010101" charset="-122"/>
                          <a:sym typeface="+mn-ea"/>
                        </a:rPr>
                        <a:t>学习计划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楷体" panose="02010609060101010101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年对比</a:t>
                      </a: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往年学习技术的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较少。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制定学习任务，输出学习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成果。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390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楷体" panose="02010609060101010101" charset="-122"/>
                          <a:sym typeface="+mn-ea"/>
                        </a:rPr>
                        <a:t>思考角度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楷体" panose="02010609060101010101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在开发过程中，会出现设计的功能不符合现场的使用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，没有站在使用者的角度考虑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在开发过程中，要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经常换位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思考。</a:t>
                      </a: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90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楷体" panose="02010609060101010101" charset="-122"/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124585" y="39370"/>
            <a:ext cx="8520430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sz="24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后续工作目标及规划</a:t>
            </a:r>
            <a:endParaRPr lang="zh-CN" altLang="en-US" sz="2400" spc="0" dirty="0">
              <a:solidFill>
                <a:srgbClr val="073B48"/>
              </a:solidFill>
              <a:cs typeface="+mn-cs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77495" y="94615"/>
            <a:ext cx="922020" cy="1106170"/>
            <a:chOff x="6597" y="1947"/>
            <a:chExt cx="1452" cy="1742"/>
          </a:xfrm>
        </p:grpSpPr>
        <p:grpSp>
          <p:nvGrpSpPr>
            <p:cNvPr id="22" name="组合 21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23" name="图形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24" name="图形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25" name="椭圆 24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076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076D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04</a:t>
              </a: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10945" y="620395"/>
            <a:ext cx="8933180" cy="73723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ct val="120000"/>
              </a:lnSpc>
              <a:defRPr sz="14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fontAlgn="b"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要求：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针对所在部门的组织绩效目标，以及个人存在的业绩或机会差距，后续打算怎么做。该目标和规划需符合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SMART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原则（目标具体、可衡量、有一定的挑战性、关联或支撑上级部门或左右部门的需求、有时间要求）。</a:t>
            </a:r>
            <a:endParaRPr lang="zh-CN" altLang="en-US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6"/>
            </p:custDataLst>
          </p:nvPr>
        </p:nvGraphicFramePr>
        <p:xfrm>
          <a:off x="241935" y="2131060"/>
          <a:ext cx="11166475" cy="4799965"/>
        </p:xfrm>
        <a:graphic>
          <a:graphicData uri="http://schemas.openxmlformats.org/drawingml/2006/table">
            <a:tbl>
              <a:tblPr firstRow="1" bandRow="1"/>
              <a:tblGrid>
                <a:gridCol w="661035"/>
                <a:gridCol w="1539875"/>
                <a:gridCol w="3547110"/>
                <a:gridCol w="4097020"/>
                <a:gridCol w="1321435"/>
              </a:tblGrid>
              <a:tr h="5302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序号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工作指标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具体目标和规划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交付物或验收标准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3175">
                      <a:solidFill>
                        <a:srgbClr val="FFFFFF"/>
                      </a:solidFill>
                      <a:prstDash val="dot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rgbClr val="FFFFFF"/>
                          </a:solidFill>
                        </a:rPr>
                        <a:t>完成时限</a:t>
                      </a:r>
                      <a:endParaRPr lang="zh-CN" altLang="en-US" sz="14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3175">
                      <a:solidFill>
                        <a:srgbClr val="FFFFFF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 cap="rnd">
                      <a:solidFill>
                        <a:srgbClr val="03A9F5"/>
                      </a:solidFill>
                      <a:prstDash val="solid"/>
                    </a:lnT>
                    <a:lnB w="19050">
                      <a:solidFill>
                        <a:srgbClr val="03A9F5"/>
                      </a:solidFill>
                      <a:prstDash val="solid"/>
                    </a:lnB>
                    <a:solidFill>
                      <a:srgbClr val="03A9F5"/>
                    </a:solidFill>
                  </a:tcPr>
                </a:tc>
              </a:tr>
              <a:tr h="852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Q1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工作规划</a:t>
                      </a:r>
                      <a:endParaRPr lang="zh-CN" altLang="en-US" sz="14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VMNS5.2.43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版本发布。</a:t>
                      </a:r>
                      <a:endParaRPr lang="en-US" altLang="zh-CN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 VMNS5.2.43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版本发布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通过。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快速、高效的对重点项目</a:t>
                      </a: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19050">
                      <a:solidFill>
                        <a:srgbClr val="03A9F5"/>
                      </a:solidFill>
                      <a:prstDash val="solid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8547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Q2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工作规划</a:t>
                      </a:r>
                      <a:endParaRPr lang="zh-CN" altLang="en-US" sz="14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VMNS5.2.46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版本发布。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VIP6000 8.10.1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版本发布。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3.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VMNS5.2.46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版本发布通过。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VIP6000 8.10.1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版本发布。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3.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Q3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工作规划</a:t>
                      </a:r>
                      <a:endParaRPr lang="zh-CN" altLang="en-US" sz="14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VMNS5.2.48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版本发布。</a:t>
                      </a:r>
                      <a:endParaRPr lang="en-US" altLang="zh-CN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VMNS5.2.48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版本发布通过。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2.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3175">
                      <a:solidFill>
                        <a:srgbClr val="03A9F5"/>
                      </a:solidFill>
                      <a:prstDash val="dot"/>
                    </a:lnB>
                    <a:solidFill>
                      <a:srgbClr val="F2F2F2"/>
                    </a:solidFill>
                  </a:tcPr>
                </a:tc>
              </a:tr>
              <a:tr h="8553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en-US" altLang="zh-CN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9050" cap="rnd">
                      <a:solidFill>
                        <a:srgbClr val="03A9F5"/>
                      </a:solidFill>
                      <a:prstDash val="solid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Q4</a:t>
                      </a:r>
                      <a:r>
                        <a:rPr lang="zh-CN" altLang="en-US" sz="14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工作规划</a:t>
                      </a:r>
                      <a:endParaRPr lang="zh-CN" altLang="en-US" sz="14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产品提供技术支持服务；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1.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持续对重点项目</a:t>
                      </a:r>
                      <a:r>
                        <a:rPr lang="en-US" altLang="zh-CN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VMNS 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以及我司一系列</a:t>
                      </a:r>
                      <a:r>
                        <a:rPr lang="zh-CN" altLang="en-US" sz="13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现场产品提供技术支持服务；</a:t>
                      </a:r>
                      <a:endParaRPr lang="zh-CN" altLang="en-US" sz="13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3175">
                      <a:solidFill>
                        <a:srgbClr val="03A9F5"/>
                      </a:solidFill>
                      <a:prstDash val="dot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r>
                        <a:rPr lang="en-US" altLang="zh-CN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</a:t>
                      </a:r>
                      <a:r>
                        <a:rPr lang="zh-CN" altLang="en-US" sz="1600">
                          <a:solidFill>
                            <a:srgbClr val="40404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</a:t>
                      </a:r>
                      <a:endParaRPr lang="zh-CN" altLang="en-US" sz="1600">
                        <a:solidFill>
                          <a:srgbClr val="40404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3175">
                      <a:solidFill>
                        <a:srgbClr val="03A9F5"/>
                      </a:solidFill>
                      <a:prstDash val="dot"/>
                    </a:lnL>
                    <a:lnR w="19050" cap="rnd">
                      <a:solidFill>
                        <a:srgbClr val="03A9F5"/>
                      </a:solidFill>
                      <a:prstDash val="solid"/>
                    </a:lnR>
                    <a:lnT w="3175">
                      <a:solidFill>
                        <a:srgbClr val="03A9F5"/>
                      </a:solidFill>
                      <a:prstDash val="dot"/>
                    </a:lnT>
                    <a:lnB w="19050" cap="rnd">
                      <a:solidFill>
                        <a:srgbClr val="03A9F5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1186180" y="96520"/>
            <a:ext cx="8520430" cy="706755"/>
          </a:xfrm>
          <a:prstGeom prst="rect">
            <a:avLst/>
          </a:prstGeom>
        </p:spPr>
        <p:txBody>
          <a:bodyPr vert="horz" wrap="square" lIns="101600" tIns="38100" rIns="76200" bIns="38100" rtlCol="0" anchor="ctr" anchorCtr="0">
            <a:normAutofit/>
          </a:bodyPr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algn="l">
              <a:lnSpc>
                <a:spcPct val="100000"/>
              </a:lnSpc>
              <a:buClrTx/>
              <a:buSzTx/>
              <a:buFontTx/>
              <a:defRPr/>
            </a:pPr>
            <a:r>
              <a:rPr sz="28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给部门</a:t>
            </a:r>
            <a:r>
              <a:rPr lang="en-US" altLang="zh-CN" sz="28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/</a:t>
            </a:r>
            <a:r>
              <a:rPr sz="2800" spc="0">
                <a:solidFill>
                  <a:srgbClr val="073B48"/>
                </a:solidFill>
                <a:cs typeface="微软雅黑 Light" panose="020B0502040204020203" charset="-122"/>
                <a:sym typeface="Arial" panose="020B0604020202020204" pitchFamily="34" charset="0"/>
              </a:rPr>
              <a:t>公司的建议</a:t>
            </a:r>
            <a:endParaRPr lang="zh-CN" altLang="en-US" sz="2800" spc="0" dirty="0">
              <a:solidFill>
                <a:srgbClr val="073B48"/>
              </a:solidFill>
              <a:cs typeface="微软雅黑 Light" panose="020B0502040204020203" charset="-122"/>
              <a:sym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32410" y="71120"/>
            <a:ext cx="922020" cy="1106170"/>
            <a:chOff x="6597" y="1947"/>
            <a:chExt cx="1452" cy="1742"/>
          </a:xfrm>
        </p:grpSpPr>
        <p:grpSp>
          <p:nvGrpSpPr>
            <p:cNvPr id="9" name="组合 8"/>
            <p:cNvGrpSpPr/>
            <p:nvPr/>
          </p:nvGrpSpPr>
          <p:grpSpPr>
            <a:xfrm>
              <a:off x="6597" y="1947"/>
              <a:ext cx="1452" cy="1742"/>
              <a:chOff x="12037" y="710"/>
              <a:chExt cx="1452" cy="1742"/>
            </a:xfrm>
          </p:grpSpPr>
          <p:pic>
            <p:nvPicPr>
              <p:cNvPr id="4" name="图形 9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9560000">
                <a:off x="12176" y="710"/>
                <a:ext cx="1271" cy="1742"/>
              </a:xfrm>
              <a:prstGeom prst="rect">
                <a:avLst/>
              </a:prstGeom>
            </p:spPr>
          </p:pic>
          <p:pic>
            <p:nvPicPr>
              <p:cNvPr id="5" name="图形 9"/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9560000">
                <a:off x="12327" y="750"/>
                <a:ext cx="1163" cy="1593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B3B49">
                    <a:alpha val="23000"/>
                  </a:srgbClr>
                </a:outerShdw>
              </a:effectLst>
            </p:spPr>
          </p:pic>
          <p:sp>
            <p:nvSpPr>
              <p:cNvPr id="6" name="椭圆 5"/>
              <p:cNvSpPr/>
              <p:nvPr/>
            </p:nvSpPr>
            <p:spPr>
              <a:xfrm>
                <a:off x="12037" y="964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2816" y="2179"/>
                <a:ext cx="184" cy="184"/>
              </a:xfrm>
              <a:prstGeom prst="ellipse">
                <a:avLst/>
              </a:prstGeom>
              <a:solidFill>
                <a:srgbClr val="48B1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6919" y="2246"/>
              <a:ext cx="874" cy="727"/>
            </a:xfrm>
            <a:prstGeom prst="rect">
              <a:avLst/>
            </a:prstGeom>
            <a:noFill/>
            <a:ln w="3175">
              <a:noFill/>
              <a:prstDash val="dash"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algn="ctr">
                <a:lnSpc>
                  <a:spcPct val="100000"/>
                </a:lnSpc>
                <a:spcAft>
                  <a:spcPts val="800"/>
                </a:spcAft>
              </a:pPr>
              <a:r>
                <a:rPr lang="en-US" altLang="zh-CN" sz="2400" b="1" dirty="0">
                  <a:solidFill>
                    <a:sysClr val="window" lastClr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05</a:t>
              </a:r>
              <a:endParaRPr lang="zh-CN" altLang="en-US"/>
            </a:p>
          </p:txBody>
        </p:sp>
      </p:grpSp>
      <p:graphicFrame>
        <p:nvGraphicFramePr>
          <p:cNvPr id="16" name="表格 15"/>
          <p:cNvGraphicFramePr/>
          <p:nvPr>
            <p:custDataLst>
              <p:tags r:id="rId6"/>
            </p:custDataLst>
          </p:nvPr>
        </p:nvGraphicFramePr>
        <p:xfrm>
          <a:off x="487045" y="1259205"/>
          <a:ext cx="10972165" cy="4751070"/>
        </p:xfrm>
        <a:graphic>
          <a:graphicData uri="http://schemas.openxmlformats.org/drawingml/2006/table">
            <a:tbl>
              <a:tblPr firstRow="1" bandRow="1"/>
              <a:tblGrid>
                <a:gridCol w="802005"/>
                <a:gridCol w="10170160"/>
              </a:tblGrid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</a:rPr>
                        <a:t>序号</a:t>
                      </a:r>
                      <a:endParaRPr lang="zh-CN" altLang="en-US" sz="16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76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rgbClr val="FFFFFF"/>
                          </a:solidFill>
                        </a:rPr>
                        <a:t>具体建议或期望</a:t>
                      </a:r>
                      <a:endParaRPr lang="zh-CN" altLang="en-US" sz="1600" b="1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076DAD"/>
                    </a:solidFill>
                  </a:tcPr>
                </a:tc>
              </a:tr>
              <a:tr h="1409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公司很好，没有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建议。</a:t>
                      </a: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4077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649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13.xml><?xml version="1.0" encoding="utf-8"?>
<p:tagLst xmlns:p="http://schemas.openxmlformats.org/presentationml/2006/main">
  <p:tag name="KSO_WM_UNIT_TABLE_BEAUTIFY" val="smartTable{d7c976fd-4709-44f4-9249-5fea6a40edef}"/>
  <p:tag name="TABLE_ENDDRAG_ORIGIN_RECT" val="896*395"/>
  <p:tag name="TABLE_ENDDRAG_RECT" val="22*118*896*395"/>
  <p:tag name="TABLE_EMPHASIZE_COLOR" val="240117"/>
  <p:tag name="TABLE_SKINIDX" val="0"/>
  <p:tag name="TABLE_COLORIDX" val="2"/>
  <p:tag name="TABLE_COLOR_RGB" val="0x000000*0xFFFFFF*0x212121*0xFFFFFF*0x03A9F5*0x00BCD5*0x009788*0x4CB050*0x8CC34B*0xCDDC39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16.xml><?xml version="1.0" encoding="utf-8"?>
<p:tagLst xmlns:p="http://schemas.openxmlformats.org/presentationml/2006/main">
  <p:tag name="KSO_WM_UNIT_TABLE_BEAUTIFY" val="smartTable{4a96bc4f-37bf-4eb1-b719-6ffc6f79bbf5}"/>
  <p:tag name="TABLE_ENDDRAG_ORIGIN_RECT" val="880*396"/>
  <p:tag name="TABLE_ENDDRAG_RECT" val="31*124*880*396"/>
  <p:tag name="TABLE_EMPHASIZE_COLOR" val="240117"/>
  <p:tag name="TABLE_SKINIDX" val="0"/>
  <p:tag name="TABLE_COLORIDX" val="2"/>
  <p:tag name="TABLE_COLOR_RGB" val="0x000000*0xFFFFFF*0x212121*0xFFFFFF*0x03A9F5*0x00BCD5*0x009788*0x4CB050*0x8CC34B*0xCDDC39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19.xml><?xml version="1.0" encoding="utf-8"?>
<p:tagLst xmlns:p="http://schemas.openxmlformats.org/presentationml/2006/main">
  <p:tag name="KSO_WM_UNIT_TABLE_BEAUTIFY" val="smartTable{408dae71-1f43-4864-9c00-8e10665a9f05}"/>
  <p:tag name="TABLE_ENDDRAG_ORIGIN_RECT" val="882*379"/>
  <p:tag name="TABLE_ENDDRAG_RECT" val="31*123*882*379"/>
  <p:tag name="TABLE_EMPHASIZE_COLOR" val="240117"/>
  <p:tag name="TABLE_SKINIDX" val="0"/>
  <p:tag name="TABLE_COLORIDX" val="2"/>
  <p:tag name="TABLE_COLOR_RGB" val="0x000000*0xFFFFFF*0x212121*0xFFFFFF*0x03A9F5*0x00BCD5*0x009788*0x4CB050*0x8CC34B*0xCDDC39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22.xml><?xml version="1.0" encoding="utf-8"?>
<p:tagLst xmlns:p="http://schemas.openxmlformats.org/presentationml/2006/main">
  <p:tag name="KSO_WM_UNIT_TABLE_BEAUTIFY" val="smartTable{d7c976fd-4709-44f4-9249-5fea6a40edef}"/>
  <p:tag name="TABLE_ENDDRAG_ORIGIN_RECT" val="879*387"/>
  <p:tag name="TABLE_ENDDRAG_RECT" val="24*117*879*387"/>
  <p:tag name="TABLE_EMPHASIZE_COLOR" val="240117"/>
  <p:tag name="TABLE_SKINIDX" val="0"/>
  <p:tag name="TABLE_COLORIDX" val="2"/>
  <p:tag name="TABLE_COLOR_RGB" val="0x000000*0xFFFFFF*0x212121*0xFFFFFF*0x03A9F5*0x00BCD5*0x009788*0x4CB050*0x8CC34B*0xCDDC39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25.xml><?xml version="1.0" encoding="utf-8"?>
<p:tagLst xmlns:p="http://schemas.openxmlformats.org/presentationml/2006/main">
  <p:tag name="KSO_WM_UNIT_TABLE_BEAUTIFY" val="smartTable{e58e87da-a811-46a1-935a-fa3e1eda00bf}"/>
  <p:tag name="TABLE_ENDDRAG_ORIGIN_RECT" val="863*403"/>
  <p:tag name="TABLE_ENDDRAG_RECT" val="38*99*863*403"/>
  <p:tag name="TABLE_EMPHASIZE_COLOR" val="240117"/>
  <p:tag name="TABLE_SKINIDX" val="0"/>
  <p:tag name="TABLE_COLORIDX" val="2"/>
  <p:tag name="TABLE_COLOR_RGB" val="0x000000*0xFFFFFF*0x212121*0xFFFFFF*0x03A9F5*0x00BCD5*0x009788*0x4CB050*0x8CC34B*0xCDDC39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28.xml><?xml version="1.0" encoding="utf-8"?>
<p:tagLst xmlns:p="http://schemas.openxmlformats.org/presentationml/2006/main">
  <p:tag name="KSO_DOCER_TEMPLATE_OPEN_ONCE_MARK" val="1"/>
  <p:tag name="COMMONDATA" val="eyJoZGlkIjoiYTc2ZGZiNzZiNDVlOGViOWVmM2JhOTY0NGJkNjUyYzg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7_15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NUMDGMTITLE" val="0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7_10*a*1"/>
  <p:tag name="KSO_WM_TEMPLATE_CATEGORY" val="custom"/>
  <p:tag name="KSO_WM_TEMPLATE_INDEX" val="20204977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6"/>
  <p:tag name="KSO_WM_DIAGRAM_GROUP_CODE" val="l1-2"/>
  <p:tag name="KSO_WM_UNIT_TYPE" val="a"/>
  <p:tag name="KSO_WM_UNIT_INDEX" val="1"/>
  <p:tag name="KSO_WM_UNIT_PRESET_TEXT" val="单击此处添加大标题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3175">
          <a:noFill/>
          <a:prstDash val="dash"/>
        </a:ln>
      </a:spPr>
      <a:bodyPr wrap="square" lIns="90000" tIns="46800" rIns="90000" bIns="46800" anchor="ctr" anchorCtr="0"/>
      <a:lstStyle>
        <a:defPPr algn="ctr">
          <a:lnSpc>
            <a:spcPct val="100000"/>
          </a:lnSpc>
          <a:spcAft>
            <a:spcPts val="800"/>
          </a:spcAft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2149</Words>
  <Application>WPS 演示</Application>
  <PresentationFormat>宽屏</PresentationFormat>
  <Paragraphs>239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Wingdings</vt:lpstr>
      <vt:lpstr>Segoe UI</vt:lpstr>
      <vt:lpstr>苹方-简</vt:lpstr>
      <vt:lpstr>微软雅黑 Light</vt:lpstr>
      <vt:lpstr>汉仪中黑KW</vt:lpstr>
      <vt:lpstr>华文仿宋</vt:lpstr>
      <vt:lpstr>楷体</vt:lpstr>
      <vt:lpstr>宋体</vt:lpstr>
      <vt:lpstr>Arial Unicode MS</vt:lpstr>
      <vt:lpstr>Calibri</vt:lpstr>
      <vt:lpstr>Helvetica Neue</vt:lpstr>
      <vt:lpstr>汉仪楷体KW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高新兴</dc:creator>
  <cp:lastModifiedBy>小强</cp:lastModifiedBy>
  <cp:revision>273</cp:revision>
  <dcterms:created xsi:type="dcterms:W3CDTF">2023-01-30T03:05:45Z</dcterms:created>
  <dcterms:modified xsi:type="dcterms:W3CDTF">2023-01-30T03:05:45Z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2052-5.1.1.7662</vt:lpwstr>
  </property>
  <property fmtid="{D5CDD505-2E9C-101B-9397-08002B2CF9AE}" pid="3" name="ICV">
    <vt:lpwstr>B8854D5CBE2D4C82BEE54EF5F6CFA8B7</vt:lpwstr>
  </property>
</Properties>
</file>