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5" r:id="rId6"/>
    <p:sldId id="262" r:id="rId7"/>
    <p:sldId id="267" r:id="rId8"/>
    <p:sldId id="276" r:id="rId9"/>
    <p:sldId id="269" r:id="rId10"/>
    <p:sldId id="271" r:id="rId11"/>
    <p:sldId id="272" r:id="rId12"/>
    <p:sldId id="277" r:id="rId13"/>
    <p:sldId id="273" r:id="rId14"/>
    <p:sldId id="274" r:id="rId15"/>
    <p:sldId id="278" r:id="rId16"/>
    <p:sldId id="279" r:id="rId17"/>
    <p:sldId id="280" r:id="rId18"/>
    <p:sldId id="283" r:id="rId19"/>
    <p:sldId id="282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礼堂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5554663"/>
            <a:ext cx="4319587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98" descr="圆形图标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57150"/>
            <a:ext cx="9366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未标题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二校门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CF7"/>
              </a:clrFrom>
              <a:clrTo>
                <a:srgbClr val="FFFC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3"/>
          <a:stretch/>
        </p:blipFill>
        <p:spPr bwMode="auto">
          <a:xfrm>
            <a:off x="0" y="4702175"/>
            <a:ext cx="170746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line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0400"/>
            <a:ext cx="91440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26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628800"/>
            <a:ext cx="7772400" cy="1440160"/>
          </a:xfrm>
          <a:extLst>
            <a:ext uri="{909E8E84-426E-40DD-AFC4-6F175D3DCCD1}">
              <a14:hiddenFill xmlns:a14="http://schemas.microsoft.com/office/drawing/2010/main">
                <a:solidFill>
                  <a:srgbClr val="800080"/>
                </a:solidFill>
              </a14:hiddenFill>
            </a:ext>
          </a:extLst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4727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207294" y="3789040"/>
            <a:ext cx="6729413" cy="1224136"/>
          </a:xfrm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lang="en-US" altLang="zh-CN" sz="2800" noProof="0" dirty="0" smtClean="0">
                <a:solidFill>
                  <a:srgbClr val="006666"/>
                </a:solidFill>
                <a:latin typeface="华文细黑" pitchFamily="2" charset="-122"/>
                <a:ea typeface="+mn-ea"/>
                <a:cs typeface="+mn-cs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  <a:p>
            <a:pPr lvl="0"/>
            <a:endParaRPr lang="en-US" altLang="zh-CN" noProof="0" dirty="0" smtClean="0"/>
          </a:p>
        </p:txBody>
      </p:sp>
      <p:sp>
        <p:nvSpPr>
          <p:cNvPr id="10" name="Rectangle 154"/>
          <p:cNvSpPr txBox="1">
            <a:spLocks noRot="1" noChangeArrowheads="1"/>
          </p:cNvSpPr>
          <p:nvPr/>
        </p:nvSpPr>
        <p:spPr bwMode="auto">
          <a:xfrm>
            <a:off x="1224086" y="5157192"/>
            <a:ext cx="7020322" cy="1432595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800" b="1" i="1" dirty="0" smtClean="0">
                <a:solidFill>
                  <a:srgbClr val="DA199C"/>
                </a:solidFill>
                <a:ea typeface="幼圆" panose="02010509060101010101" pitchFamily="49" charset="-122"/>
              </a:rPr>
              <a:t>L</a:t>
            </a:r>
            <a:r>
              <a:rPr lang="en-US" altLang="zh-CN" sz="1800" dirty="0" smtClean="0">
                <a:solidFill>
                  <a:srgbClr val="000099"/>
                </a:solidFill>
                <a:ea typeface="幼圆" panose="02010509060101010101" pitchFamily="49" charset="-122"/>
              </a:rPr>
              <a:t>aboratory of </a:t>
            </a:r>
            <a:r>
              <a:rPr lang="en-US" altLang="zh-CN" sz="1800" b="1" i="1" dirty="0" smtClean="0">
                <a:solidFill>
                  <a:srgbClr val="DA199C"/>
                </a:solidFill>
                <a:ea typeface="幼圆" panose="02010509060101010101" pitchFamily="49" charset="-122"/>
              </a:rPr>
              <a:t>A</a:t>
            </a:r>
            <a:r>
              <a:rPr lang="en-US" altLang="zh-CN" sz="1800" dirty="0" smtClean="0">
                <a:solidFill>
                  <a:srgbClr val="000099"/>
                </a:solidFill>
                <a:ea typeface="幼圆" panose="02010509060101010101" pitchFamily="49" charset="-122"/>
              </a:rPr>
              <a:t>erodynamics </a:t>
            </a:r>
            <a:r>
              <a:rPr kumimoji="1" lang="en-US" altLang="zh-CN" sz="1800" dirty="0" smtClean="0">
                <a:solidFill>
                  <a:srgbClr val="D60093"/>
                </a:solidFill>
                <a:latin typeface="Brush Script MT" panose="03060802040406070304" pitchFamily="66" charset="0"/>
                <a:ea typeface="幼圆" panose="02010509060101010101" pitchFamily="49" charset="-122"/>
              </a:rPr>
              <a:t>S</a:t>
            </a:r>
            <a:r>
              <a:rPr lang="en-US" altLang="zh-CN" sz="1800" dirty="0" smtClean="0">
                <a:solidFill>
                  <a:srgbClr val="000099"/>
                </a:solidFill>
                <a:ea typeface="幼圆" panose="02010509060101010101" pitchFamily="49" charset="-122"/>
              </a:rPr>
              <a:t>imulation and preliminary </a:t>
            </a:r>
            <a:r>
              <a:rPr lang="en-US" altLang="zh-CN" sz="1800" b="1" i="1" dirty="0" smtClean="0">
                <a:solidFill>
                  <a:srgbClr val="DA199C"/>
                </a:solidFill>
                <a:ea typeface="幼圆" panose="02010509060101010101" pitchFamily="49" charset="-122"/>
              </a:rPr>
              <a:t>D</a:t>
            </a:r>
            <a:r>
              <a:rPr lang="en-US" altLang="zh-CN" sz="1800" dirty="0" smtClean="0">
                <a:solidFill>
                  <a:srgbClr val="000099"/>
                </a:solidFill>
                <a:ea typeface="幼圆" panose="02010509060101010101" pitchFamily="49" charset="-122"/>
              </a:rPr>
              <a:t>esign for innovative aero-vehicle (LA</a:t>
            </a:r>
            <a:r>
              <a:rPr kumimoji="1" lang="en-US" altLang="zh-CN" sz="1800" dirty="0" smtClean="0">
                <a:solidFill>
                  <a:srgbClr val="D60093"/>
                </a:solidFill>
                <a:latin typeface="Brush Script MT" panose="03060802040406070304" pitchFamily="66" charset="0"/>
                <a:ea typeface="幼圆" panose="02010509060101010101" pitchFamily="49" charset="-122"/>
              </a:rPr>
              <a:t>S</a:t>
            </a:r>
            <a:r>
              <a:rPr lang="en-US" altLang="zh-CN" sz="1800" dirty="0" smtClean="0">
                <a:solidFill>
                  <a:srgbClr val="000099"/>
                </a:solidFill>
                <a:ea typeface="幼圆" panose="02010509060101010101" pitchFamily="49" charset="-122"/>
              </a:rPr>
              <a:t>D)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kumimoji="1" lang="en-US" altLang="zh-CN" sz="1800" i="1" dirty="0" smtClean="0">
                <a:solidFill>
                  <a:srgbClr val="D60093"/>
                </a:solidFill>
                <a:ea typeface="幼圆" panose="02010509060101010101" pitchFamily="49" charset="-122"/>
              </a:rPr>
              <a:t>L</a:t>
            </a:r>
            <a:r>
              <a:rPr kumimoji="1" lang="en-US" altLang="zh-CN" sz="1800" dirty="0" smtClean="0">
                <a:solidFill>
                  <a:srgbClr val="000099"/>
                </a:solidFill>
                <a:ea typeface="幼圆" panose="02010509060101010101" pitchFamily="49" charset="-122"/>
              </a:rPr>
              <a:t>aboratory </a:t>
            </a:r>
            <a:r>
              <a:rPr kumimoji="1" lang="en-US" altLang="zh-CN" sz="1800" dirty="0">
                <a:solidFill>
                  <a:srgbClr val="000099"/>
                </a:solidFill>
                <a:ea typeface="幼圆" panose="02010509060101010101" pitchFamily="49" charset="-122"/>
              </a:rPr>
              <a:t>for </a:t>
            </a:r>
            <a:r>
              <a:rPr kumimoji="1" lang="en-US" altLang="zh-CN" sz="1800" i="1" dirty="0">
                <a:solidFill>
                  <a:srgbClr val="D60093"/>
                </a:solidFill>
                <a:ea typeface="幼圆" panose="02010509060101010101" pitchFamily="49" charset="-122"/>
              </a:rPr>
              <a:t>A</a:t>
            </a:r>
            <a:r>
              <a:rPr kumimoji="1" lang="en-US" altLang="zh-CN" sz="1800" dirty="0">
                <a:solidFill>
                  <a:srgbClr val="000099"/>
                </a:solidFill>
                <a:ea typeface="幼圆" panose="02010509060101010101" pitchFamily="49" charset="-122"/>
              </a:rPr>
              <a:t>dvanced </a:t>
            </a:r>
            <a:r>
              <a:rPr kumimoji="1" lang="en-US" altLang="zh-CN" sz="1800" dirty="0">
                <a:solidFill>
                  <a:srgbClr val="D60093"/>
                </a:solidFill>
                <a:latin typeface="Brush Script MT" panose="03060802040406070304" pitchFamily="66" charset="0"/>
                <a:ea typeface="幼圆" panose="02010509060101010101" pitchFamily="49" charset="-122"/>
              </a:rPr>
              <a:t>S</a:t>
            </a:r>
            <a:r>
              <a:rPr kumimoji="1" lang="en-US" altLang="zh-CN" sz="1800" dirty="0">
                <a:solidFill>
                  <a:srgbClr val="000099"/>
                </a:solidFill>
                <a:ea typeface="幼圆" panose="02010509060101010101" pitchFamily="49" charset="-122"/>
              </a:rPr>
              <a:t>imulation of </a:t>
            </a:r>
            <a:r>
              <a:rPr kumimoji="1" lang="en-US" altLang="zh-CN" sz="1800" i="1" dirty="0" smtClean="0">
                <a:solidFill>
                  <a:srgbClr val="D60093"/>
                </a:solidFill>
                <a:ea typeface="幼圆" panose="02010509060101010101" pitchFamily="49" charset="-122"/>
              </a:rPr>
              <a:t>T</a:t>
            </a:r>
            <a:r>
              <a:rPr kumimoji="1" lang="en-US" altLang="zh-CN" sz="1800" dirty="0" smtClean="0">
                <a:solidFill>
                  <a:srgbClr val="000099"/>
                </a:solidFill>
                <a:ea typeface="幼圆" panose="02010509060101010101" pitchFamily="49" charset="-122"/>
              </a:rPr>
              <a:t>urbulence (LA</a:t>
            </a:r>
            <a:r>
              <a:rPr kumimoji="1" lang="en-US" altLang="zh-CN" sz="1800" dirty="0" smtClean="0">
                <a:solidFill>
                  <a:srgbClr val="D60093"/>
                </a:solidFill>
                <a:latin typeface="Brush Script MT" panose="03060802040406070304" pitchFamily="66" charset="0"/>
                <a:ea typeface="幼圆" panose="02010509060101010101" pitchFamily="49" charset="-122"/>
              </a:rPr>
              <a:t>S</a:t>
            </a:r>
            <a:r>
              <a:rPr kumimoji="1" lang="en-US" altLang="zh-CN" sz="1800" dirty="0" smtClean="0">
                <a:solidFill>
                  <a:srgbClr val="000099"/>
                </a:solidFill>
                <a:ea typeface="幼圆" panose="02010509060101010101" pitchFamily="49" charset="-122"/>
              </a:rPr>
              <a:t>T)</a:t>
            </a:r>
            <a:endParaRPr kumimoji="1" lang="en-US" altLang="zh-CN" sz="1800" dirty="0">
              <a:solidFill>
                <a:srgbClr val="000099"/>
              </a:solidFill>
              <a:ea typeface="幼圆" panose="02010509060101010101" pitchFamily="49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kumimoji="1" lang="en-US" altLang="zh-CN" sz="1800" dirty="0" smtClean="0">
                <a:solidFill>
                  <a:srgbClr val="000099"/>
                </a:solidFill>
                <a:ea typeface="幼圆" panose="02010509060101010101" pitchFamily="49" charset="-122"/>
              </a:rPr>
              <a:t>School of Aerospace, Tsinghua </a:t>
            </a:r>
            <a:r>
              <a:rPr kumimoji="1" lang="en-US" altLang="zh-CN" sz="1800" dirty="0">
                <a:solidFill>
                  <a:srgbClr val="000099"/>
                </a:solidFill>
                <a:ea typeface="幼圆" panose="02010509060101010101" pitchFamily="49" charset="-122"/>
              </a:rPr>
              <a:t>University, Beijing, China, </a:t>
            </a:r>
            <a:r>
              <a:rPr kumimoji="1" lang="en-US" altLang="zh-CN" sz="1800" dirty="0" smtClean="0">
                <a:solidFill>
                  <a:srgbClr val="000099"/>
                </a:solidFill>
                <a:ea typeface="幼圆" panose="02010509060101010101" pitchFamily="49" charset="-122"/>
              </a:rPr>
              <a:t>100084</a:t>
            </a:r>
            <a:endParaRPr kumimoji="1" lang="zh-CN" altLang="en-US" sz="1800" dirty="0">
              <a:solidFill>
                <a:srgbClr val="000099"/>
              </a:solidFill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477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00000" cy="1079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000" y="1079500"/>
            <a:ext cx="7560000" cy="5400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9617" y="6525344"/>
            <a:ext cx="1258887" cy="333375"/>
          </a:xfrm>
          <a:ln/>
        </p:spPr>
        <p:txBody>
          <a:bodyPr/>
          <a:lstStyle>
            <a:lvl1pPr>
              <a:defRPr/>
            </a:lvl1pPr>
          </a:lstStyle>
          <a:p>
            <a:fld id="{BDE9DEB1-A4AE-4F66-86CD-DEF46A2D9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98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8" y="2780928"/>
            <a:ext cx="727280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03648" y="1280741"/>
            <a:ext cx="7272808" cy="1500187"/>
          </a:xfrm>
        </p:spPr>
        <p:txBody>
          <a:bodyPr anchor="b"/>
          <a:lstStyle>
            <a:lvl1pPr marL="0" indent="0">
              <a:buNone/>
              <a:defRPr kumimoji="0" lang="zh-CN" altLang="en-US" sz="2400" b="0" i="0" u="none" strike="noStrike" kern="0" cap="none" spc="0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幼圆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DEB1-A4AE-4F66-86CD-DEF46A2D9E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/>
          </p:nvPr>
        </p:nvSpPr>
        <p:spPr>
          <a:xfrm>
            <a:off x="3600000" y="4176000"/>
            <a:ext cx="5040000" cy="2160000"/>
          </a:xfrm>
        </p:spPr>
        <p:txBody>
          <a:bodyPr anchor="t"/>
          <a:lstStyle>
            <a:lvl1pPr marL="342900" indent="-342900" algn="l">
              <a:buFont typeface="Wingdings" pitchFamily="2" charset="2"/>
              <a:buChar char="p"/>
              <a:defRPr kumimoji="0" lang="zh-CN" altLang="en-US" sz="2400" b="0" i="0" u="none" strike="noStrike" kern="0" cap="none" spc="0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幼圆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pic>
        <p:nvPicPr>
          <p:cNvPr id="8" name="Picture 2" descr="礼堂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5554663"/>
            <a:ext cx="4319587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未标题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 descr="二校门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CF7"/>
              </a:clrFrom>
              <a:clrTo>
                <a:srgbClr val="FFFC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3"/>
          <a:stretch/>
        </p:blipFill>
        <p:spPr bwMode="auto">
          <a:xfrm>
            <a:off x="0" y="4702175"/>
            <a:ext cx="170746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911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7950" cy="1079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9DEB1-A4AE-4F66-86CD-DEF46A2D9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23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5596" y="2780928"/>
            <a:ext cx="7272808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5596" y="1280741"/>
            <a:ext cx="7272808" cy="1500187"/>
          </a:xfrm>
        </p:spPr>
        <p:txBody>
          <a:bodyPr anchor="b"/>
          <a:lstStyle>
            <a:lvl1pPr marL="0" indent="0" algn="l">
              <a:buNone/>
              <a:defRPr kumimoji="0" lang="zh-CN" altLang="en-US" sz="2400" b="0" i="0" u="none" strike="noStrike" kern="0" cap="none" spc="0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幼圆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DEB1-A4AE-4F66-86CD-DEF46A2D9E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/>
          </p:nvPr>
        </p:nvSpPr>
        <p:spPr>
          <a:xfrm>
            <a:off x="4788024" y="4161061"/>
            <a:ext cx="3883968" cy="1500187"/>
          </a:xfrm>
        </p:spPr>
        <p:txBody>
          <a:bodyPr anchor="t"/>
          <a:lstStyle>
            <a:lvl1pPr marL="342900" indent="-342900" algn="l">
              <a:buFont typeface="Arial" panose="020B0604020202020204" pitchFamily="34" charset="0"/>
              <a:buChar char="•"/>
              <a:defRPr kumimoji="0" lang="zh-CN" altLang="en-US" sz="2000" b="0" i="0" u="none" strike="noStrike" kern="0" cap="none" spc="0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幼圆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8" name="Picture 2" descr="礼堂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5554663"/>
            <a:ext cx="4319587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未标题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 descr="二校门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CF7"/>
              </a:clrFrom>
              <a:clrTo>
                <a:srgbClr val="FFFC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3"/>
          <a:stretch/>
        </p:blipFill>
        <p:spPr bwMode="auto">
          <a:xfrm>
            <a:off x="0" y="4702175"/>
            <a:ext cx="170746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4"/>
          <p:cNvSpPr txBox="1">
            <a:spLocks noRot="1" noChangeArrowheads="1"/>
          </p:cNvSpPr>
          <p:nvPr/>
        </p:nvSpPr>
        <p:spPr bwMode="auto">
          <a:xfrm>
            <a:off x="1075860" y="5308773"/>
            <a:ext cx="7390678" cy="1360587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600" b="1" i="1" dirty="0" smtClean="0">
                <a:solidFill>
                  <a:srgbClr val="DA199C"/>
                </a:solidFill>
                <a:ea typeface="幼圆" panose="02010509060101010101" pitchFamily="49" charset="-122"/>
              </a:rPr>
              <a:t>L</a:t>
            </a:r>
            <a:r>
              <a:rPr lang="en-US" altLang="zh-CN" sz="1600" dirty="0" smtClean="0">
                <a:solidFill>
                  <a:srgbClr val="000099"/>
                </a:solidFill>
                <a:ea typeface="幼圆" panose="02010509060101010101" pitchFamily="49" charset="-122"/>
              </a:rPr>
              <a:t>aboratory of </a:t>
            </a:r>
            <a:r>
              <a:rPr lang="en-US" altLang="zh-CN" sz="1600" b="1" i="1" dirty="0" smtClean="0">
                <a:solidFill>
                  <a:srgbClr val="DA199C"/>
                </a:solidFill>
                <a:ea typeface="幼圆" panose="02010509060101010101" pitchFamily="49" charset="-122"/>
              </a:rPr>
              <a:t>A</a:t>
            </a:r>
            <a:r>
              <a:rPr lang="en-US" altLang="zh-CN" sz="1600" dirty="0" smtClean="0">
                <a:solidFill>
                  <a:srgbClr val="000099"/>
                </a:solidFill>
                <a:ea typeface="幼圆" panose="02010509060101010101" pitchFamily="49" charset="-122"/>
              </a:rPr>
              <a:t>erodynamics </a:t>
            </a:r>
            <a:r>
              <a:rPr kumimoji="1" lang="en-US" altLang="zh-CN" sz="1600" dirty="0" smtClean="0">
                <a:solidFill>
                  <a:srgbClr val="D60093"/>
                </a:solidFill>
                <a:latin typeface="Brush Script MT" panose="03060802040406070304" pitchFamily="66" charset="0"/>
                <a:ea typeface="幼圆" panose="02010509060101010101" pitchFamily="49" charset="-122"/>
              </a:rPr>
              <a:t>S</a:t>
            </a:r>
            <a:r>
              <a:rPr lang="en-US" altLang="zh-CN" sz="1600" dirty="0" smtClean="0">
                <a:solidFill>
                  <a:srgbClr val="000099"/>
                </a:solidFill>
                <a:ea typeface="幼圆" panose="02010509060101010101" pitchFamily="49" charset="-122"/>
              </a:rPr>
              <a:t>imulation and preliminary </a:t>
            </a:r>
            <a:r>
              <a:rPr lang="en-US" altLang="zh-CN" sz="1600" b="1" i="1" dirty="0" smtClean="0">
                <a:solidFill>
                  <a:srgbClr val="DA199C"/>
                </a:solidFill>
                <a:ea typeface="幼圆" panose="02010509060101010101" pitchFamily="49" charset="-122"/>
              </a:rPr>
              <a:t>D</a:t>
            </a:r>
            <a:r>
              <a:rPr lang="en-US" altLang="zh-CN" sz="1600" dirty="0" smtClean="0">
                <a:solidFill>
                  <a:srgbClr val="000099"/>
                </a:solidFill>
                <a:ea typeface="幼圆" panose="02010509060101010101" pitchFamily="49" charset="-122"/>
              </a:rPr>
              <a:t>esign for innovative aero-vehicle (LA</a:t>
            </a:r>
            <a:r>
              <a:rPr kumimoji="1" lang="en-US" altLang="zh-CN" sz="1600" dirty="0" smtClean="0">
                <a:solidFill>
                  <a:srgbClr val="D60093"/>
                </a:solidFill>
                <a:latin typeface="Brush Script MT" panose="03060802040406070304" pitchFamily="66" charset="0"/>
                <a:ea typeface="幼圆" panose="02010509060101010101" pitchFamily="49" charset="-122"/>
              </a:rPr>
              <a:t>S</a:t>
            </a:r>
            <a:r>
              <a:rPr lang="en-US" altLang="zh-CN" sz="1600" dirty="0" smtClean="0">
                <a:solidFill>
                  <a:srgbClr val="000099"/>
                </a:solidFill>
                <a:ea typeface="幼圆" panose="02010509060101010101" pitchFamily="49" charset="-122"/>
              </a:rPr>
              <a:t>D)</a:t>
            </a:r>
          </a:p>
          <a:p>
            <a:pPr algn="l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kumimoji="1" lang="en-US" altLang="zh-CN" sz="1600" i="1" dirty="0" smtClean="0">
                <a:solidFill>
                  <a:srgbClr val="D60093"/>
                </a:solidFill>
                <a:ea typeface="幼圆" panose="02010509060101010101" pitchFamily="49" charset="-122"/>
              </a:rPr>
              <a:t>&amp; L</a:t>
            </a:r>
            <a:r>
              <a:rPr kumimoji="1" lang="en-US" altLang="zh-CN" sz="1600" dirty="0" smtClean="0">
                <a:solidFill>
                  <a:srgbClr val="000099"/>
                </a:solidFill>
                <a:ea typeface="幼圆" panose="02010509060101010101" pitchFamily="49" charset="-122"/>
              </a:rPr>
              <a:t>aboratory </a:t>
            </a:r>
            <a:r>
              <a:rPr kumimoji="1" lang="en-US" altLang="zh-CN" sz="1600" dirty="0">
                <a:solidFill>
                  <a:srgbClr val="000099"/>
                </a:solidFill>
                <a:ea typeface="幼圆" panose="02010509060101010101" pitchFamily="49" charset="-122"/>
              </a:rPr>
              <a:t>for </a:t>
            </a:r>
            <a:r>
              <a:rPr kumimoji="1" lang="en-US" altLang="zh-CN" sz="1600" i="1" dirty="0">
                <a:solidFill>
                  <a:srgbClr val="D60093"/>
                </a:solidFill>
                <a:ea typeface="幼圆" panose="02010509060101010101" pitchFamily="49" charset="-122"/>
              </a:rPr>
              <a:t>A</a:t>
            </a:r>
            <a:r>
              <a:rPr kumimoji="1" lang="en-US" altLang="zh-CN" sz="1600" dirty="0">
                <a:solidFill>
                  <a:srgbClr val="000099"/>
                </a:solidFill>
                <a:ea typeface="幼圆" panose="02010509060101010101" pitchFamily="49" charset="-122"/>
              </a:rPr>
              <a:t>dvanced </a:t>
            </a:r>
            <a:r>
              <a:rPr kumimoji="1" lang="en-US" altLang="zh-CN" sz="1600" dirty="0">
                <a:solidFill>
                  <a:srgbClr val="D60093"/>
                </a:solidFill>
                <a:latin typeface="Brush Script MT" panose="03060802040406070304" pitchFamily="66" charset="0"/>
                <a:ea typeface="幼圆" panose="02010509060101010101" pitchFamily="49" charset="-122"/>
              </a:rPr>
              <a:t>S</a:t>
            </a:r>
            <a:r>
              <a:rPr kumimoji="1" lang="en-US" altLang="zh-CN" sz="1600" dirty="0">
                <a:solidFill>
                  <a:srgbClr val="000099"/>
                </a:solidFill>
                <a:ea typeface="幼圆" panose="02010509060101010101" pitchFamily="49" charset="-122"/>
              </a:rPr>
              <a:t>imulation of </a:t>
            </a:r>
            <a:r>
              <a:rPr kumimoji="1" lang="en-US" altLang="zh-CN" sz="1600" i="1" dirty="0">
                <a:solidFill>
                  <a:srgbClr val="D60093"/>
                </a:solidFill>
                <a:ea typeface="幼圆" panose="02010509060101010101" pitchFamily="49" charset="-122"/>
              </a:rPr>
              <a:t>T</a:t>
            </a:r>
            <a:r>
              <a:rPr kumimoji="1" lang="en-US" altLang="zh-CN" sz="1600" dirty="0">
                <a:solidFill>
                  <a:srgbClr val="000099"/>
                </a:solidFill>
                <a:ea typeface="幼圆" panose="02010509060101010101" pitchFamily="49" charset="-122"/>
              </a:rPr>
              <a:t>urbulence</a:t>
            </a:r>
          </a:p>
          <a:p>
            <a:pPr algn="l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kumimoji="1" lang="en-US" altLang="zh-CN" sz="1600" dirty="0" smtClean="0">
                <a:solidFill>
                  <a:srgbClr val="000099"/>
                </a:solidFill>
                <a:ea typeface="幼圆" panose="02010509060101010101" pitchFamily="49" charset="-122"/>
              </a:rPr>
              <a:t>School of Aerospace, Tsinghua </a:t>
            </a:r>
            <a:r>
              <a:rPr kumimoji="1" lang="en-US" altLang="zh-CN" sz="1600" dirty="0">
                <a:solidFill>
                  <a:srgbClr val="000099"/>
                </a:solidFill>
                <a:ea typeface="幼圆" panose="02010509060101010101" pitchFamily="49" charset="-122"/>
              </a:rPr>
              <a:t>University, Beijing, China, </a:t>
            </a:r>
            <a:r>
              <a:rPr kumimoji="1" lang="en-US" altLang="zh-CN" sz="1600" dirty="0" smtClean="0">
                <a:solidFill>
                  <a:srgbClr val="000099"/>
                </a:solidFill>
                <a:ea typeface="幼圆" panose="02010509060101010101" pitchFamily="49" charset="-122"/>
              </a:rPr>
              <a:t>100084</a:t>
            </a:r>
            <a:endParaRPr kumimoji="1" lang="zh-CN" altLang="en-US" sz="1600" dirty="0">
              <a:solidFill>
                <a:srgbClr val="000099"/>
              </a:solidFill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160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2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0" y="0"/>
            <a:ext cx="899795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46329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58775" y="1079500"/>
            <a:ext cx="8637588" cy="539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4633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50188" y="6524625"/>
            <a:ext cx="12588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pitchFamily="34" charset="0"/>
                <a:ea typeface="宋体" pitchFamily="2" charset="-122"/>
              </a:defRPr>
            </a:lvl1pPr>
          </a:lstStyle>
          <a:p>
            <a:fld id="{BDE9DEB1-A4AE-4F66-86CD-DEF46A2D9EB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9" name="Picture 339" descr="pic1"/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143827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340" descr="pic2"/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363"/>
            <a:ext cx="1438275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341" descr="pic3"/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0863"/>
            <a:ext cx="1438275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343" descr="中文图标"/>
          <p:cNvPicPr>
            <a:picLocks noChangeAspect="1" noChangeArrowheads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6272213"/>
            <a:ext cx="149066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429" name="Text Box 349"/>
          <p:cNvSpPr txBox="1">
            <a:spLocks noChangeArrowheads="1"/>
          </p:cNvSpPr>
          <p:nvPr/>
        </p:nvSpPr>
        <p:spPr bwMode="auto">
          <a:xfrm>
            <a:off x="1908175" y="6515497"/>
            <a:ext cx="59769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TW" altLang="en-US" sz="1600" dirty="0" smtClean="0">
                <a:solidFill>
                  <a:schemeClr val="accent3">
                    <a:lumMod val="6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新型飞行器气动仿真与总体设计实验室</a:t>
            </a:r>
            <a:r>
              <a:rPr lang="en-US" altLang="zh-TW" sz="1600" dirty="0" smtClean="0">
                <a:solidFill>
                  <a:schemeClr val="accent3">
                    <a:lumMod val="6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	</a:t>
            </a:r>
            <a:r>
              <a:rPr lang="en-US" altLang="zh-CN" sz="1600" i="1" dirty="0" smtClean="0">
                <a:solidFill>
                  <a:schemeClr val="accent3">
                    <a:lumMod val="6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LASD</a:t>
            </a:r>
            <a:endParaRPr lang="en-US" altLang="zh-TW" sz="1600" i="1" dirty="0" smtClean="0">
              <a:solidFill>
                <a:schemeClr val="accent3">
                  <a:lumMod val="6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035" name="Picture 351" descr="LAST-Logo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450"/>
            <a:ext cx="11890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00CC"/>
          </a:solidFill>
          <a:latin typeface="Arial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00CC"/>
          </a:solidFill>
          <a:latin typeface="Arial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00CC"/>
          </a:solidFill>
          <a:latin typeface="Arial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00CC"/>
          </a:solidFill>
          <a:latin typeface="Arial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CC00CC"/>
          </a:solidFill>
          <a:latin typeface="Arial" charset="0"/>
          <a:ea typeface="黑体" charset="0"/>
          <a:cs typeface="黑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CC00CC"/>
          </a:solidFill>
          <a:latin typeface="Arial" charset="0"/>
          <a:ea typeface="黑体" charset="0"/>
          <a:cs typeface="黑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CC00CC"/>
          </a:solidFill>
          <a:latin typeface="Arial" charset="0"/>
          <a:ea typeface="黑体" charset="0"/>
          <a:cs typeface="黑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CC00CC"/>
          </a:solidFill>
          <a:latin typeface="Arial" charset="0"/>
          <a:ea typeface="黑体" charset="0"/>
          <a:cs typeface="黑体" charset="0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400">
          <a:solidFill>
            <a:srgbClr val="006666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000">
          <a:solidFill>
            <a:schemeClr val="hlink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>
          <a:solidFill>
            <a:srgbClr val="990099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charset="0"/>
        <a:buChar char="¡"/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charset="0"/>
        <a:buChar char="¡"/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charset="0"/>
        <a:buChar char="¡"/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charset="0"/>
        <a:buChar char="¡"/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xiaotigerzhx@tsinghua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34.wmf"/><Relationship Id="rId26" Type="http://schemas.openxmlformats.org/officeDocument/2006/relationships/image" Target="../media/image38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37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5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oleObject" Target="../embeddings/oleObject43.bin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4.wmf"/><Relationship Id="rId11" Type="http://schemas.openxmlformats.org/officeDocument/2006/relationships/image" Target="../media/image56.wmf"/><Relationship Id="rId5" Type="http://schemas.openxmlformats.org/officeDocument/2006/relationships/oleObject" Target="../embeddings/oleObject44.bin"/><Relationship Id="rId10" Type="http://schemas.openxmlformats.org/officeDocument/2006/relationships/oleObject" Target="../embeddings/oleObject46.bin"/><Relationship Id="rId4" Type="http://schemas.openxmlformats.org/officeDocument/2006/relationships/image" Target="../media/image53.wmf"/><Relationship Id="rId9" Type="http://schemas.openxmlformats.org/officeDocument/2006/relationships/image" Target="../media/image5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5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76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7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6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82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2676" y="1628800"/>
            <a:ext cx="7918648" cy="1872208"/>
          </a:xfrm>
        </p:spPr>
        <p:txBody>
          <a:bodyPr/>
          <a:lstStyle/>
          <a:p>
            <a:r>
              <a:rPr lang="zh-CN" altLang="en-US" sz="2800" b="1" i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任意视角</a:t>
            </a:r>
            <a:r>
              <a:rPr lang="zh-CN" altLang="en-US" sz="2800" dirty="0" smtClean="0"/>
              <a:t>和</a:t>
            </a:r>
            <a:r>
              <a:rPr lang="zh-CN" altLang="en-US" sz="2800" b="1" i="1" u="sng" dirty="0" smtClean="0">
                <a:solidFill>
                  <a:srgbClr val="00B050"/>
                </a:solidFill>
              </a:rPr>
              <a:t>任意曲线坐标系</a:t>
            </a:r>
            <a:r>
              <a:rPr lang="zh-CN" altLang="en-US" sz="2800" dirty="0" smtClean="0"/>
              <a:t>下的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流体力学控制方程形式的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详细推导</a:t>
            </a:r>
            <a:r>
              <a:rPr lang="zh-CN" altLang="en-US" sz="2800" dirty="0" smtClean="0"/>
              <a:t>过程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515" y="4365104"/>
            <a:ext cx="5740970" cy="720080"/>
          </a:xfrm>
        </p:spPr>
        <p:txBody>
          <a:bodyPr/>
          <a:lstStyle/>
          <a:p>
            <a:r>
              <a:rPr lang="zh-CN" altLang="en-US" sz="2000" b="1" dirty="0" smtClean="0"/>
              <a:t>解  青</a:t>
            </a:r>
            <a:endParaRPr lang="en-US" altLang="zh-CN" sz="2000" b="1" dirty="0" smtClean="0"/>
          </a:p>
          <a:p>
            <a:r>
              <a:rPr lang="en-US" altLang="zh-CN" sz="2000" dirty="0" smtClean="0">
                <a:hlinkClick r:id="rId2"/>
              </a:rPr>
              <a:t>xieq10@126.com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268760"/>
            <a:ext cx="512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BIG</a:t>
            </a:r>
            <a:r>
              <a:rPr lang="zh-CN" altLang="en-US" dirty="0" smtClean="0"/>
              <a:t>组会，</a:t>
            </a:r>
            <a:r>
              <a:rPr lang="en-US" altLang="zh-CN" dirty="0" smtClean="0"/>
              <a:t>2016.01.13</a:t>
            </a:r>
            <a:r>
              <a:rPr lang="zh-CN" altLang="en-US" dirty="0" smtClean="0"/>
              <a:t>，蒙民伟科技楼北楼</a:t>
            </a:r>
            <a:r>
              <a:rPr lang="en-US" altLang="zh-CN" dirty="0"/>
              <a:t> </a:t>
            </a:r>
            <a:r>
              <a:rPr lang="en-US" altLang="zh-CN" dirty="0" smtClean="0"/>
              <a:t>N408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440882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The </a:t>
            </a:r>
            <a:r>
              <a:rPr lang="en-US" altLang="zh-CN" b="1" i="1" u="sng" dirty="0" smtClean="0"/>
              <a:t>Detailed Derivation</a:t>
            </a:r>
            <a:r>
              <a:rPr lang="en-US" altLang="zh-CN" dirty="0" smtClean="0"/>
              <a:t> of the General Form of </a:t>
            </a:r>
            <a:r>
              <a:rPr lang="en-US" altLang="zh-CN" b="1" u="sng" dirty="0" smtClean="0">
                <a:solidFill>
                  <a:srgbClr val="0099FF"/>
                </a:solidFill>
              </a:rPr>
              <a:t>Fluid Equations</a:t>
            </a:r>
          </a:p>
          <a:p>
            <a:pPr algn="ctr"/>
            <a:r>
              <a:rPr lang="en-US" altLang="zh-CN" dirty="0" smtClean="0"/>
              <a:t>in the </a:t>
            </a:r>
            <a:r>
              <a:rPr lang="en-US" altLang="zh-CN" b="1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rbitrary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L</a:t>
            </a:r>
            <a:r>
              <a:rPr lang="en-US" altLang="zh-CN" dirty="0" err="1" smtClean="0"/>
              <a:t>agrangian-</a:t>
            </a:r>
            <a:r>
              <a:rPr lang="en-US" altLang="zh-CN" b="1" dirty="0" err="1" smtClean="0">
                <a:solidFill>
                  <a:srgbClr val="FF0000"/>
                </a:solidFill>
              </a:rPr>
              <a:t>E</a:t>
            </a:r>
            <a:r>
              <a:rPr lang="en-US" altLang="zh-CN" dirty="0" err="1" smtClean="0"/>
              <a:t>ulerian</a:t>
            </a:r>
            <a:r>
              <a:rPr lang="en-US" altLang="zh-CN" dirty="0" smtClean="0"/>
              <a:t> View </a:t>
            </a:r>
          </a:p>
          <a:p>
            <a:pPr algn="ctr"/>
            <a:r>
              <a:rPr lang="en-US" altLang="zh-CN" dirty="0" smtClean="0"/>
              <a:t>and  </a:t>
            </a:r>
            <a:r>
              <a:rPr lang="en-US" altLang="zh-CN" b="1" i="1" u="sng" dirty="0" err="1" smtClean="0">
                <a:solidFill>
                  <a:srgbClr val="00B050"/>
                </a:solidFill>
              </a:rPr>
              <a:t>Arbitray</a:t>
            </a:r>
            <a:r>
              <a:rPr lang="en-US" altLang="zh-CN" b="1" i="1" u="sng" dirty="0" smtClean="0">
                <a:solidFill>
                  <a:srgbClr val="00B050"/>
                </a:solidFill>
              </a:rPr>
              <a:t> Coordinate System</a:t>
            </a:r>
          </a:p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5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基本物理图景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58775" y="836712"/>
            <a:ext cx="8637588" cy="5399088"/>
          </a:xfrm>
        </p:spPr>
        <p:txBody>
          <a:bodyPr/>
          <a:lstStyle/>
          <a:p>
            <a:r>
              <a:rPr lang="en-US" altLang="zh-CN" sz="2000" dirty="0" smtClean="0"/>
              <a:t>Lagrange </a:t>
            </a:r>
            <a:r>
              <a:rPr lang="zh-CN" altLang="en-US" sz="2000" dirty="0" smtClean="0"/>
              <a:t>描述法  </a:t>
            </a:r>
            <a:r>
              <a:rPr lang="en-US" altLang="zh-CN" sz="2000" dirty="0" err="1" smtClean="0"/>
              <a:t>vs</a:t>
            </a:r>
            <a:r>
              <a:rPr lang="en-US" altLang="zh-CN" sz="2000" dirty="0" smtClean="0"/>
              <a:t>  Euler </a:t>
            </a:r>
            <a:r>
              <a:rPr lang="zh-CN" altLang="en-US" sz="2000" dirty="0" smtClean="0"/>
              <a:t>描述法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ALE </a:t>
            </a:r>
            <a:r>
              <a:rPr lang="zh-CN" altLang="en-US" sz="2000" dirty="0" smtClean="0"/>
              <a:t>描述</a:t>
            </a:r>
            <a:endParaRPr lang="zh-CN" altLang="en-US" sz="2000" dirty="0"/>
          </a:p>
        </p:txBody>
      </p:sp>
      <p:sp>
        <p:nvSpPr>
          <p:cNvPr id="2" name="任意多边形 1"/>
          <p:cNvSpPr/>
          <p:nvPr/>
        </p:nvSpPr>
        <p:spPr bwMode="auto">
          <a:xfrm>
            <a:off x="323528" y="116632"/>
            <a:ext cx="7600425" cy="2197916"/>
          </a:xfrm>
          <a:custGeom>
            <a:avLst/>
            <a:gdLst>
              <a:gd name="connsiteX0" fmla="*/ 0 w 7600425"/>
              <a:gd name="connsiteY0" fmla="*/ 2197916 h 2197916"/>
              <a:gd name="connsiteX1" fmla="*/ 2315361 w 7600425"/>
              <a:gd name="connsiteY1" fmla="*/ 1342239 h 2197916"/>
              <a:gd name="connsiteX2" fmla="*/ 5519956 w 7600425"/>
              <a:gd name="connsiteY2" fmla="*/ 2021747 h 2197916"/>
              <a:gd name="connsiteX3" fmla="*/ 7600425 w 7600425"/>
              <a:gd name="connsiteY3" fmla="*/ 0 h 219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425" h="2197916">
                <a:moveTo>
                  <a:pt x="0" y="2197916"/>
                </a:moveTo>
                <a:cubicBezTo>
                  <a:pt x="697684" y="1784758"/>
                  <a:pt x="1395368" y="1371600"/>
                  <a:pt x="2315361" y="1342239"/>
                </a:cubicBezTo>
                <a:cubicBezTo>
                  <a:pt x="3235354" y="1312877"/>
                  <a:pt x="4639112" y="2245453"/>
                  <a:pt x="5519956" y="2021747"/>
                </a:cubicBezTo>
                <a:cubicBezTo>
                  <a:pt x="6400800" y="1798041"/>
                  <a:pt x="7283041" y="359328"/>
                  <a:pt x="7600425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179512" y="2832033"/>
            <a:ext cx="8061820" cy="1461063"/>
          </a:xfrm>
          <a:custGeom>
            <a:avLst/>
            <a:gdLst>
              <a:gd name="connsiteX0" fmla="*/ 0 w 8061820"/>
              <a:gd name="connsiteY0" fmla="*/ 1110408 h 1461063"/>
              <a:gd name="connsiteX1" fmla="*/ 2474752 w 8061820"/>
              <a:gd name="connsiteY1" fmla="*/ 3061 h 1461063"/>
              <a:gd name="connsiteX2" fmla="*/ 5092118 w 8061820"/>
              <a:gd name="connsiteY2" fmla="*/ 1412412 h 1461063"/>
              <a:gd name="connsiteX3" fmla="*/ 8061820 w 8061820"/>
              <a:gd name="connsiteY3" fmla="*/ 1135575 h 146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1820" h="1461063">
                <a:moveTo>
                  <a:pt x="0" y="1110408"/>
                </a:moveTo>
                <a:cubicBezTo>
                  <a:pt x="813033" y="531567"/>
                  <a:pt x="1626066" y="-47273"/>
                  <a:pt x="2474752" y="3061"/>
                </a:cubicBezTo>
                <a:cubicBezTo>
                  <a:pt x="3323438" y="53395"/>
                  <a:pt x="4160940" y="1223660"/>
                  <a:pt x="5092118" y="1412412"/>
                </a:cubicBezTo>
                <a:cubicBezTo>
                  <a:pt x="6023296" y="1601164"/>
                  <a:pt x="7575259" y="1183113"/>
                  <a:pt x="8061820" y="113557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94539" y="1278635"/>
            <a:ext cx="708798" cy="435458"/>
            <a:chOff x="2279026" y="1638675"/>
            <a:chExt cx="708798" cy="435458"/>
          </a:xfrm>
        </p:grpSpPr>
        <p:sp>
          <p:nvSpPr>
            <p:cNvPr id="9" name="椭圆 8"/>
            <p:cNvSpPr/>
            <p:nvPr/>
          </p:nvSpPr>
          <p:spPr bwMode="auto">
            <a:xfrm>
              <a:off x="2843808" y="1839861"/>
              <a:ext cx="144016" cy="1440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2279026" y="1638675"/>
              <a:ext cx="492774" cy="435458"/>
              <a:chOff x="1208015" y="2420888"/>
              <a:chExt cx="492774" cy="435458"/>
            </a:xfrm>
          </p:grpSpPr>
          <p:sp>
            <p:nvSpPr>
              <p:cNvPr id="12" name="矩形 11"/>
              <p:cNvSpPr/>
              <p:nvPr/>
            </p:nvSpPr>
            <p:spPr bwMode="auto">
              <a:xfrm>
                <a:off x="1208015" y="2516697"/>
                <a:ext cx="339649" cy="339649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3" name="梯形 12"/>
              <p:cNvSpPr/>
              <p:nvPr/>
            </p:nvSpPr>
            <p:spPr bwMode="auto">
              <a:xfrm rot="16200000">
                <a:off x="1559944" y="2616965"/>
                <a:ext cx="120897" cy="160793"/>
              </a:xfrm>
              <a:prstGeom prst="trapezoid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1331640" y="2420888"/>
                <a:ext cx="95809" cy="95809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3266747" y="1481369"/>
            <a:ext cx="708798" cy="435458"/>
            <a:chOff x="2279026" y="1638675"/>
            <a:chExt cx="708798" cy="435458"/>
          </a:xfrm>
        </p:grpSpPr>
        <p:sp>
          <p:nvSpPr>
            <p:cNvPr id="22" name="椭圆 21"/>
            <p:cNvSpPr/>
            <p:nvPr/>
          </p:nvSpPr>
          <p:spPr bwMode="auto">
            <a:xfrm>
              <a:off x="2843808" y="1839861"/>
              <a:ext cx="144016" cy="1440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2279026" y="1638675"/>
              <a:ext cx="492774" cy="435458"/>
              <a:chOff x="1208015" y="2420888"/>
              <a:chExt cx="492774" cy="435458"/>
            </a:xfrm>
          </p:grpSpPr>
          <p:sp>
            <p:nvSpPr>
              <p:cNvPr id="24" name="矩形 23"/>
              <p:cNvSpPr/>
              <p:nvPr/>
            </p:nvSpPr>
            <p:spPr bwMode="auto">
              <a:xfrm>
                <a:off x="1208015" y="2516697"/>
                <a:ext cx="339649" cy="339649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5" name="梯形 24"/>
              <p:cNvSpPr/>
              <p:nvPr/>
            </p:nvSpPr>
            <p:spPr bwMode="auto">
              <a:xfrm rot="16200000">
                <a:off x="1559944" y="2616965"/>
                <a:ext cx="120897" cy="160793"/>
              </a:xfrm>
              <a:prstGeom prst="trapezoid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 bwMode="auto">
              <a:xfrm>
                <a:off x="1331640" y="2420888"/>
                <a:ext cx="95809" cy="95809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5254911" y="1851498"/>
            <a:ext cx="708798" cy="435458"/>
            <a:chOff x="2279026" y="1638675"/>
            <a:chExt cx="708798" cy="435458"/>
          </a:xfrm>
        </p:grpSpPr>
        <p:sp>
          <p:nvSpPr>
            <p:cNvPr id="28" name="椭圆 27"/>
            <p:cNvSpPr/>
            <p:nvPr/>
          </p:nvSpPr>
          <p:spPr bwMode="auto">
            <a:xfrm>
              <a:off x="2843808" y="1839861"/>
              <a:ext cx="144016" cy="1440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279026" y="1638675"/>
              <a:ext cx="492774" cy="435458"/>
              <a:chOff x="1208015" y="2420888"/>
              <a:chExt cx="492774" cy="435458"/>
            </a:xfrm>
          </p:grpSpPr>
          <p:sp>
            <p:nvSpPr>
              <p:cNvPr id="30" name="矩形 29"/>
              <p:cNvSpPr/>
              <p:nvPr/>
            </p:nvSpPr>
            <p:spPr bwMode="auto">
              <a:xfrm>
                <a:off x="1208015" y="2516697"/>
                <a:ext cx="339649" cy="339649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31" name="梯形 30"/>
              <p:cNvSpPr/>
              <p:nvPr/>
            </p:nvSpPr>
            <p:spPr bwMode="auto">
              <a:xfrm rot="16200000">
                <a:off x="1559944" y="2616965"/>
                <a:ext cx="120897" cy="160793"/>
              </a:xfrm>
              <a:prstGeom prst="trapezoid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 bwMode="auto">
              <a:xfrm>
                <a:off x="1331640" y="2420888"/>
                <a:ext cx="95809" cy="95809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</p:grpSp>
      <p:sp>
        <p:nvSpPr>
          <p:cNvPr id="34" name="椭圆 33"/>
          <p:cNvSpPr/>
          <p:nvPr/>
        </p:nvSpPr>
        <p:spPr bwMode="auto">
          <a:xfrm>
            <a:off x="1827692" y="2876550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262910" y="2675364"/>
            <a:ext cx="492774" cy="435458"/>
            <a:chOff x="1208015" y="2420888"/>
            <a:chExt cx="492774" cy="435458"/>
          </a:xfrm>
        </p:grpSpPr>
        <p:sp>
          <p:nvSpPr>
            <p:cNvPr id="36" name="矩形 35"/>
            <p:cNvSpPr/>
            <p:nvPr/>
          </p:nvSpPr>
          <p:spPr bwMode="auto">
            <a:xfrm>
              <a:off x="1208015" y="2516697"/>
              <a:ext cx="339649" cy="339649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37" name="梯形 36"/>
            <p:cNvSpPr/>
            <p:nvPr/>
          </p:nvSpPr>
          <p:spPr bwMode="auto">
            <a:xfrm rot="16200000">
              <a:off x="1559944" y="2616965"/>
              <a:ext cx="120897" cy="160793"/>
            </a:xfrm>
            <a:prstGeom prst="trapezoid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1331640" y="2420888"/>
              <a:ext cx="95809" cy="95809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40" name="椭圆 39"/>
          <p:cNvSpPr/>
          <p:nvPr/>
        </p:nvSpPr>
        <p:spPr bwMode="auto">
          <a:xfrm>
            <a:off x="3977301" y="3520854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412519" y="3319668"/>
            <a:ext cx="492774" cy="435458"/>
            <a:chOff x="1208015" y="2420888"/>
            <a:chExt cx="492774" cy="435458"/>
          </a:xfrm>
        </p:grpSpPr>
        <p:sp>
          <p:nvSpPr>
            <p:cNvPr id="42" name="矩形 41"/>
            <p:cNvSpPr/>
            <p:nvPr/>
          </p:nvSpPr>
          <p:spPr bwMode="auto">
            <a:xfrm>
              <a:off x="1208015" y="2516697"/>
              <a:ext cx="339649" cy="339649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3" name="梯形 42"/>
            <p:cNvSpPr/>
            <p:nvPr/>
          </p:nvSpPr>
          <p:spPr bwMode="auto">
            <a:xfrm rot="16200000">
              <a:off x="1559944" y="2616965"/>
              <a:ext cx="120897" cy="160793"/>
            </a:xfrm>
            <a:prstGeom prst="trapezoid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1331640" y="2420888"/>
              <a:ext cx="95809" cy="95809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46" name="椭圆 45"/>
          <p:cNvSpPr/>
          <p:nvPr/>
        </p:nvSpPr>
        <p:spPr bwMode="auto">
          <a:xfrm>
            <a:off x="6232070" y="4217830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5667288" y="4016644"/>
            <a:ext cx="492774" cy="435458"/>
            <a:chOff x="1208015" y="2420888"/>
            <a:chExt cx="492774" cy="435458"/>
          </a:xfrm>
        </p:grpSpPr>
        <p:sp>
          <p:nvSpPr>
            <p:cNvPr id="48" name="矩形 47"/>
            <p:cNvSpPr/>
            <p:nvPr/>
          </p:nvSpPr>
          <p:spPr bwMode="auto">
            <a:xfrm>
              <a:off x="1208015" y="2516697"/>
              <a:ext cx="339649" cy="339649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9" name="梯形 48"/>
            <p:cNvSpPr/>
            <p:nvPr/>
          </p:nvSpPr>
          <p:spPr bwMode="auto">
            <a:xfrm rot="16200000">
              <a:off x="1559944" y="2616965"/>
              <a:ext cx="120897" cy="160793"/>
            </a:xfrm>
            <a:prstGeom prst="trapezoid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331640" y="2420888"/>
              <a:ext cx="95809" cy="95809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51" name="任意多边形 50"/>
          <p:cNvSpPr/>
          <p:nvPr/>
        </p:nvSpPr>
        <p:spPr bwMode="auto">
          <a:xfrm>
            <a:off x="763398" y="5016617"/>
            <a:ext cx="8212822" cy="931285"/>
          </a:xfrm>
          <a:custGeom>
            <a:avLst/>
            <a:gdLst>
              <a:gd name="connsiteX0" fmla="*/ 0 w 8212822"/>
              <a:gd name="connsiteY0" fmla="*/ 847288 h 931285"/>
              <a:gd name="connsiteX1" fmla="*/ 2357307 w 8212822"/>
              <a:gd name="connsiteY1" fmla="*/ 67111 h 931285"/>
              <a:gd name="connsiteX2" fmla="*/ 6056852 w 8212822"/>
              <a:gd name="connsiteY2" fmla="*/ 931177 h 931285"/>
              <a:gd name="connsiteX3" fmla="*/ 8212822 w 8212822"/>
              <a:gd name="connsiteY3" fmla="*/ 0 h 93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2822" h="931285">
                <a:moveTo>
                  <a:pt x="0" y="847288"/>
                </a:moveTo>
                <a:cubicBezTo>
                  <a:pt x="673916" y="450209"/>
                  <a:pt x="1347832" y="53130"/>
                  <a:pt x="2357307" y="67111"/>
                </a:cubicBezTo>
                <a:cubicBezTo>
                  <a:pt x="3366782" y="81092"/>
                  <a:pt x="5080933" y="942362"/>
                  <a:pt x="6056852" y="931177"/>
                </a:cubicBezTo>
                <a:cubicBezTo>
                  <a:pt x="7032771" y="919992"/>
                  <a:pt x="7622796" y="459996"/>
                  <a:pt x="8212822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2308080" y="5093946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743298" y="4892760"/>
            <a:ext cx="492774" cy="435458"/>
            <a:chOff x="1208015" y="2420888"/>
            <a:chExt cx="492774" cy="435458"/>
          </a:xfrm>
        </p:grpSpPr>
        <p:sp>
          <p:nvSpPr>
            <p:cNvPr id="55" name="矩形 54"/>
            <p:cNvSpPr/>
            <p:nvPr/>
          </p:nvSpPr>
          <p:spPr bwMode="auto">
            <a:xfrm>
              <a:off x="1208015" y="2516697"/>
              <a:ext cx="339649" cy="339649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6" name="梯形 55"/>
            <p:cNvSpPr/>
            <p:nvPr/>
          </p:nvSpPr>
          <p:spPr bwMode="auto">
            <a:xfrm rot="16200000">
              <a:off x="1559944" y="2616965"/>
              <a:ext cx="120897" cy="160793"/>
            </a:xfrm>
            <a:prstGeom prst="trapezoid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1331640" y="2420888"/>
              <a:ext cx="95809" cy="95809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59" name="椭圆 58"/>
          <p:cNvSpPr/>
          <p:nvPr/>
        </p:nvSpPr>
        <p:spPr bwMode="auto">
          <a:xfrm>
            <a:off x="4755556" y="5402733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190774" y="5201547"/>
            <a:ext cx="492774" cy="435458"/>
            <a:chOff x="1208015" y="2420888"/>
            <a:chExt cx="492774" cy="435458"/>
          </a:xfrm>
        </p:grpSpPr>
        <p:sp>
          <p:nvSpPr>
            <p:cNvPr id="61" name="矩形 60"/>
            <p:cNvSpPr/>
            <p:nvPr/>
          </p:nvSpPr>
          <p:spPr bwMode="auto">
            <a:xfrm>
              <a:off x="1208015" y="2516697"/>
              <a:ext cx="339649" cy="339649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62" name="梯形 61"/>
            <p:cNvSpPr/>
            <p:nvPr/>
          </p:nvSpPr>
          <p:spPr bwMode="auto">
            <a:xfrm rot="16200000">
              <a:off x="1559944" y="2616965"/>
              <a:ext cx="120897" cy="160793"/>
            </a:xfrm>
            <a:prstGeom prst="trapezoid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1331640" y="2420888"/>
              <a:ext cx="95809" cy="95809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65" name="椭圆 64"/>
          <p:cNvSpPr/>
          <p:nvPr/>
        </p:nvSpPr>
        <p:spPr bwMode="auto">
          <a:xfrm>
            <a:off x="7008990" y="5874958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6444208" y="5673772"/>
            <a:ext cx="492774" cy="435458"/>
            <a:chOff x="1208015" y="2420888"/>
            <a:chExt cx="492774" cy="435458"/>
          </a:xfrm>
        </p:grpSpPr>
        <p:sp>
          <p:nvSpPr>
            <p:cNvPr id="67" name="矩形 66"/>
            <p:cNvSpPr/>
            <p:nvPr/>
          </p:nvSpPr>
          <p:spPr bwMode="auto">
            <a:xfrm>
              <a:off x="1208015" y="2516697"/>
              <a:ext cx="339649" cy="339649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68" name="梯形 67"/>
            <p:cNvSpPr/>
            <p:nvPr/>
          </p:nvSpPr>
          <p:spPr bwMode="auto">
            <a:xfrm rot="16200000">
              <a:off x="1559944" y="2616965"/>
              <a:ext cx="120897" cy="160793"/>
            </a:xfrm>
            <a:prstGeom prst="trapezoid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1331640" y="2420888"/>
              <a:ext cx="95809" cy="95809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419013" y="2551727"/>
            <a:ext cx="50359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核心问题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如何用</a:t>
            </a:r>
            <a:r>
              <a:rPr lang="zh-CN" altLang="en-US" b="1" i="1" u="sng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数学语言</a:t>
            </a:r>
            <a:r>
              <a:rPr lang="zh-CN" altLang="en-US" dirty="0" smtClean="0"/>
              <a:t>揭示这三种描述的本质？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311885" y="89872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u="sng" dirty="0" smtClean="0">
                <a:solidFill>
                  <a:srgbClr val="0000FF"/>
                </a:solidFill>
              </a:rPr>
              <a:t>拉格朗日</a:t>
            </a:r>
            <a:endParaRPr lang="zh-CN" altLang="en-US" b="1" i="1" u="sng" dirty="0">
              <a:solidFill>
                <a:srgbClr val="0000FF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71600" y="34290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u="sng" dirty="0" smtClean="0">
                <a:solidFill>
                  <a:srgbClr val="7030A0"/>
                </a:solidFill>
              </a:rPr>
              <a:t>欧拉</a:t>
            </a:r>
            <a:endParaRPr lang="zh-CN" altLang="en-US" b="1" i="1" u="sng" dirty="0">
              <a:solidFill>
                <a:srgbClr val="7030A0"/>
              </a:solidFill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1628061" y="3927464"/>
            <a:ext cx="435326" cy="4353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2272855" y="3929778"/>
            <a:ext cx="435326" cy="4353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912538" y="3929778"/>
            <a:ext cx="435326" cy="4353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1746708" y="4098426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7" name="椭圆 76"/>
          <p:cNvSpPr/>
          <p:nvPr/>
        </p:nvSpPr>
        <p:spPr bwMode="auto">
          <a:xfrm>
            <a:off x="2416656" y="4149080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8" name="椭圆 77"/>
          <p:cNvSpPr/>
          <p:nvPr/>
        </p:nvSpPr>
        <p:spPr bwMode="auto">
          <a:xfrm>
            <a:off x="2987824" y="4005064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80" name="直接箭头连接符 79"/>
          <p:cNvCxnSpPr>
            <a:stCxn id="76" idx="1"/>
          </p:cNvCxnSpPr>
          <p:nvPr/>
        </p:nvCxnSpPr>
        <p:spPr bwMode="auto">
          <a:xfrm>
            <a:off x="1767799" y="4119517"/>
            <a:ext cx="252249" cy="243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1" name="直接箭头连接符 80"/>
          <p:cNvCxnSpPr/>
          <p:nvPr/>
        </p:nvCxnSpPr>
        <p:spPr bwMode="auto">
          <a:xfrm flipV="1">
            <a:off x="2469217" y="4047009"/>
            <a:ext cx="188630" cy="1775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3" name="直接箭头连接符 82"/>
          <p:cNvCxnSpPr/>
          <p:nvPr/>
        </p:nvCxnSpPr>
        <p:spPr bwMode="auto">
          <a:xfrm>
            <a:off x="3044418" y="4082982"/>
            <a:ext cx="225739" cy="100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4" name="矩形 93"/>
          <p:cNvSpPr/>
          <p:nvPr/>
        </p:nvSpPr>
        <p:spPr bwMode="auto">
          <a:xfrm>
            <a:off x="7020272" y="1479192"/>
            <a:ext cx="435326" cy="4353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7665066" y="1481506"/>
            <a:ext cx="435326" cy="4353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8304749" y="1481506"/>
            <a:ext cx="435326" cy="4353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97" name="椭圆 96"/>
          <p:cNvSpPr/>
          <p:nvPr/>
        </p:nvSpPr>
        <p:spPr bwMode="auto">
          <a:xfrm>
            <a:off x="7138919" y="1650154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98" name="椭圆 97"/>
          <p:cNvSpPr/>
          <p:nvPr/>
        </p:nvSpPr>
        <p:spPr bwMode="auto">
          <a:xfrm>
            <a:off x="7875979" y="1700808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8380035" y="1556792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2910" y="6018974"/>
            <a:ext cx="212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共性是什么？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17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69558E-6 L 0.04861 -0.02799 L 0.09809 -0.0842 L 0.14392 -0.15267 L 0.20642 -0.26648 " pathEditMode="relative" ptsTypes="AAA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904E-6 L 0.1 0.05019 L 0.1559 0.06107 L 0.20173 0.06477 L 0.25868 0.03562 L 0.31927 -0.03539 " pathEditMode="relative" ptsTypes="AAAA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4.52464E-6 L 0.08073 -0.01365 L 0.17344 0.01087 L 0.27153 0.06222 L 0.37066 0.08536 L 0.42292 0.0842 L 0.46892 0.05482 " pathEditMode="relative" ptsTypes="AAAAA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6.60421E-6 L 0.04948 -0.00972 L 0.13941 -0.03054 L 0.21546 -0.04766 " pathEditMode="relative" ptsTypes="AAAA">
                                      <p:cBhvr>
                                        <p:cTn id="1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39579E-6 L 0.05781 0.05251 L 0.10729 0.08813 L 0.17517 0.10386 L 0.24948 0.10386 " pathEditMode="relative" ptsTypes="AAAAA">
                                      <p:cBhvr>
                                        <p:cTn id="2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9579E-6 L 0.05973 -0.01966 L 0.11476 -0.01111 L 0.16424 0.02082 L 0.23577 0.0916 " pathEditMode="relative" ptsTypes="AAAAA"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88889E-6 -2.64168E-6 L 0.03923 -0.01064 L 0.10225 -0.0421 L 0.18888 -0.11543 " pathEditMode="relative" ptsTypes="AAAA">
                                      <p:cBhvr>
                                        <p:cTn id="3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09 0.00856 L 0.17795 -0.1175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-6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26324E-6 L 0.15313 0.0587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293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69558E-6 L 0.13386 0.06292 " pathEditMode="relative" ptsTypes="AA">
                                      <p:cBhvr>
                                        <p:cTn id="3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9579E-6 L 0.06302 -0.01064 L 0.11806 -0.01064 L 0.18108 0.01041 " pathEditMode="relative" ptsTypes="AAAA">
                                      <p:cBhvr>
                                        <p:cTn id="4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16667E-6 3.7474E-7 L 0.08664 0.07333 L 0.15764 3.7474E-7 " pathEditMode="relative" ptsTypes="AAA">
                                      <p:cBhvr>
                                        <p:cTn id="4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6" grpId="0" animBg="1"/>
      <p:bldP spid="53" grpId="0" animBg="1"/>
      <p:bldP spid="59" grpId="0" animBg="1"/>
      <p:bldP spid="65" grpId="0" animBg="1"/>
      <p:bldP spid="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基本物理图景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79512" y="1079500"/>
            <a:ext cx="8816851" cy="5399088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zh-CN" altLang="en-US" dirty="0" smtClean="0"/>
              <a:t>前述“三种”描述方式的数学手段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</a:t>
            </a:r>
            <a:r>
              <a:rPr lang="zh-CN" altLang="en-US" b="1" i="1" u="sng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映射 </a:t>
            </a:r>
            <a:r>
              <a:rPr lang="zh-CN" altLang="en-US" dirty="0" smtClean="0"/>
              <a:t>”关系！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三</a:t>
            </a:r>
            <a:r>
              <a:rPr lang="zh-CN" altLang="en-US" dirty="0" smtClean="0"/>
              <a:t>个“ </a:t>
            </a:r>
            <a:r>
              <a:rPr lang="en-US" altLang="zh-CN" dirty="0" smtClean="0"/>
              <a:t>Domain </a:t>
            </a:r>
            <a:r>
              <a:rPr lang="zh-CN" altLang="en-US" dirty="0" smtClean="0"/>
              <a:t>”（ 坐标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基矢量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坐标系 ）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Material</a:t>
            </a:r>
            <a:r>
              <a:rPr lang="en-US" altLang="zh-CN" dirty="0" smtClean="0"/>
              <a:t> Domain			      	</a:t>
            </a:r>
            <a:r>
              <a:rPr lang="en-US" altLang="zh-CN" sz="2000" dirty="0" smtClean="0"/>
              <a:t>=&gt; </a:t>
            </a:r>
            <a:r>
              <a:rPr lang="zh-CN" altLang="en-US" sz="2000" dirty="0" smtClean="0"/>
              <a:t>“物质”区域</a:t>
            </a:r>
            <a:endParaRPr lang="en-US" altLang="zh-CN" sz="2000" dirty="0" smtClean="0"/>
          </a:p>
          <a:p>
            <a:pPr lvl="1"/>
            <a:r>
              <a:rPr lang="en-US" altLang="zh-CN" b="1" dirty="0" smtClean="0">
                <a:solidFill>
                  <a:srgbClr val="0000FF"/>
                </a:solidFill>
              </a:rPr>
              <a:t>Spatial</a:t>
            </a:r>
            <a:r>
              <a:rPr lang="en-US" altLang="zh-CN" dirty="0" smtClean="0"/>
              <a:t> Domain			      	</a:t>
            </a:r>
            <a:r>
              <a:rPr lang="en-US" altLang="zh-CN" sz="2000" dirty="0" smtClean="0"/>
              <a:t>=&gt; </a:t>
            </a:r>
            <a:r>
              <a:rPr lang="zh-CN" altLang="en-US" sz="2000" dirty="0" smtClean="0"/>
              <a:t>“空间”区域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chemeClr val="tx1"/>
                </a:solidFill>
              </a:rPr>
              <a:t>Reference</a:t>
            </a:r>
            <a:r>
              <a:rPr lang="en-US" altLang="zh-CN" dirty="0" smtClean="0"/>
              <a:t> Domain                                	</a:t>
            </a:r>
            <a:r>
              <a:rPr lang="en-US" altLang="zh-CN" sz="2000" dirty="0" smtClean="0"/>
              <a:t>=&gt; </a:t>
            </a:r>
            <a:r>
              <a:rPr lang="zh-CN" altLang="en-US" sz="2000" dirty="0" smtClean="0"/>
              <a:t>“参考”区域</a:t>
            </a:r>
            <a:endParaRPr lang="en-US" altLang="zh-CN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605522"/>
              </p:ext>
            </p:extLst>
          </p:nvPr>
        </p:nvGraphicFramePr>
        <p:xfrm>
          <a:off x="4117826" y="3733800"/>
          <a:ext cx="20383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公式" r:id="rId3" imgW="1371600" imgH="241200" progId="Equation.3">
                  <p:embed/>
                </p:oleObj>
              </mc:Choice>
              <mc:Fallback>
                <p:oleObj name="公式" r:id="rId3" imgW="1371600" imgH="24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826" y="3733800"/>
                        <a:ext cx="203835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358195"/>
              </p:ext>
            </p:extLst>
          </p:nvPr>
        </p:nvGraphicFramePr>
        <p:xfrm>
          <a:off x="4173767" y="3268246"/>
          <a:ext cx="1622369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公式" r:id="rId5" imgW="1091880" imgH="241200" progId="Equation.3">
                  <p:embed/>
                </p:oleObj>
              </mc:Choice>
              <mc:Fallback>
                <p:oleObj name="公式" r:id="rId5" imgW="1091880" imgH="2412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767" y="3268246"/>
                        <a:ext cx="1622369" cy="3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162192"/>
              </p:ext>
            </p:extLst>
          </p:nvPr>
        </p:nvGraphicFramePr>
        <p:xfrm>
          <a:off x="4190347" y="4221088"/>
          <a:ext cx="1605789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公式" r:id="rId7" imgW="1079280" imgH="241200" progId="Equation.3">
                  <p:embed/>
                </p:oleObj>
              </mc:Choice>
              <mc:Fallback>
                <p:oleObj name="公式" r:id="rId7" imgW="1079280" imgH="2412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347" y="4221088"/>
                        <a:ext cx="1605789" cy="3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组合 51"/>
          <p:cNvGrpSpPr/>
          <p:nvPr/>
        </p:nvGrpSpPr>
        <p:grpSpPr>
          <a:xfrm>
            <a:off x="2955856" y="4725144"/>
            <a:ext cx="2696264" cy="1587629"/>
            <a:chOff x="3203848" y="4725144"/>
            <a:chExt cx="2696264" cy="1587629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7763061"/>
                </p:ext>
              </p:extLst>
            </p:nvPr>
          </p:nvGraphicFramePr>
          <p:xfrm>
            <a:off x="3203848" y="5952773"/>
            <a:ext cx="340000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2" name="公式" r:id="rId9" imgW="215640" imgH="228600" progId="Equation.3">
                    <p:embed/>
                  </p:oleObj>
                </mc:Choice>
                <mc:Fallback>
                  <p:oleObj name="公式" r:id="rId9" imgW="21564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203848" y="5952773"/>
                          <a:ext cx="340000" cy="36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0242878"/>
                </p:ext>
              </p:extLst>
            </p:nvPr>
          </p:nvGraphicFramePr>
          <p:xfrm>
            <a:off x="4281346" y="4725144"/>
            <a:ext cx="320000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3" name="公式" r:id="rId11" imgW="203040" imgH="228600" progId="Equation.3">
                    <p:embed/>
                  </p:oleObj>
                </mc:Choice>
                <mc:Fallback>
                  <p:oleObj name="公式" r:id="rId11" imgW="20304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281346" y="4725144"/>
                          <a:ext cx="320000" cy="36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4801496"/>
                </p:ext>
              </p:extLst>
            </p:nvPr>
          </p:nvGraphicFramePr>
          <p:xfrm>
            <a:off x="5580112" y="5949280"/>
            <a:ext cx="320000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4" name="公式" r:id="rId13" imgW="203040" imgH="228600" progId="Equation.3">
                    <p:embed/>
                  </p:oleObj>
                </mc:Choice>
                <mc:Fallback>
                  <p:oleObj name="公式" r:id="rId13" imgW="20304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580112" y="5949280"/>
                          <a:ext cx="320000" cy="36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直接箭头连接符 13"/>
            <p:cNvCxnSpPr>
              <a:endCxn id="11" idx="1"/>
            </p:cNvCxnSpPr>
            <p:nvPr/>
          </p:nvCxnSpPr>
          <p:spPr bwMode="auto">
            <a:xfrm>
              <a:off x="4550326" y="5038343"/>
              <a:ext cx="1029786" cy="10909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直接箭头连接符 17"/>
            <p:cNvCxnSpPr>
              <a:endCxn id="10" idx="3"/>
            </p:cNvCxnSpPr>
            <p:nvPr/>
          </p:nvCxnSpPr>
          <p:spPr bwMode="auto">
            <a:xfrm flipH="1" flipV="1">
              <a:off x="4601346" y="4905144"/>
              <a:ext cx="978766" cy="10441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直接箭头连接符 19"/>
            <p:cNvCxnSpPr>
              <a:endCxn id="9" idx="3"/>
            </p:cNvCxnSpPr>
            <p:nvPr/>
          </p:nvCxnSpPr>
          <p:spPr bwMode="auto">
            <a:xfrm flipH="1">
              <a:off x="3543848" y="5113844"/>
              <a:ext cx="812128" cy="10189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直接箭头连接符 22"/>
            <p:cNvCxnSpPr>
              <a:endCxn id="10" idx="1"/>
            </p:cNvCxnSpPr>
            <p:nvPr/>
          </p:nvCxnSpPr>
          <p:spPr bwMode="auto">
            <a:xfrm flipV="1">
              <a:off x="3543848" y="4905144"/>
              <a:ext cx="737498" cy="10441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直接箭头连接符 47"/>
            <p:cNvCxnSpPr>
              <a:endCxn id="11" idx="1"/>
            </p:cNvCxnSpPr>
            <p:nvPr/>
          </p:nvCxnSpPr>
          <p:spPr bwMode="auto">
            <a:xfrm>
              <a:off x="3543848" y="6129280"/>
              <a:ext cx="203626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直接箭头连接符 49"/>
            <p:cNvCxnSpPr/>
            <p:nvPr/>
          </p:nvCxnSpPr>
          <p:spPr bwMode="auto">
            <a:xfrm flipH="1">
              <a:off x="3543848" y="6237312"/>
              <a:ext cx="203626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3" name="矩形 52"/>
          <p:cNvSpPr/>
          <p:nvPr/>
        </p:nvSpPr>
        <p:spPr bwMode="auto">
          <a:xfrm>
            <a:off x="2399878" y="4653136"/>
            <a:ext cx="3744416" cy="1800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72200" y="5341858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相互映射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98361" y="2320072"/>
            <a:ext cx="95588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 smtClean="0"/>
              <a:t>Donea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J, Huerta A, </a:t>
            </a:r>
            <a:r>
              <a:rPr lang="en-US" altLang="zh-CN" sz="1100" dirty="0" err="1"/>
              <a:t>Ponthot</a:t>
            </a:r>
            <a:r>
              <a:rPr lang="en-US" altLang="zh-CN" sz="1100" dirty="0"/>
              <a:t> J P, et al. </a:t>
            </a:r>
            <a:r>
              <a:rPr lang="en-US" altLang="zh-CN" sz="1100" b="1" i="1" dirty="0">
                <a:solidFill>
                  <a:srgbClr val="FF0000"/>
                </a:solidFill>
              </a:rPr>
              <a:t>Arbitrary </a:t>
            </a:r>
            <a:r>
              <a:rPr lang="en-US" altLang="zh-CN" sz="1100" b="1" i="1" dirty="0" err="1">
                <a:solidFill>
                  <a:srgbClr val="FF0000"/>
                </a:solidFill>
              </a:rPr>
              <a:t>lagrangian</a:t>
            </a:r>
            <a:r>
              <a:rPr lang="en-US" altLang="zh-CN" sz="1100" b="1" i="1" dirty="0">
                <a:solidFill>
                  <a:srgbClr val="FF0000"/>
                </a:solidFill>
              </a:rPr>
              <a:t>–</a:t>
            </a:r>
            <a:r>
              <a:rPr lang="en-US" altLang="zh-CN" sz="1100" b="1" i="1" dirty="0" err="1">
                <a:solidFill>
                  <a:srgbClr val="FF0000"/>
                </a:solidFill>
              </a:rPr>
              <a:t>eulerian</a:t>
            </a:r>
            <a:r>
              <a:rPr lang="en-US" altLang="zh-CN" sz="1100" b="1" i="1" dirty="0">
                <a:solidFill>
                  <a:srgbClr val="FF0000"/>
                </a:solidFill>
              </a:rPr>
              <a:t> methods</a:t>
            </a:r>
            <a:r>
              <a:rPr lang="en-US" altLang="zh-CN" sz="1100" dirty="0"/>
              <a:t>[J]. </a:t>
            </a:r>
            <a:r>
              <a:rPr lang="en-US" altLang="zh-CN" sz="1100" b="1" i="1" u="sng" dirty="0">
                <a:solidFill>
                  <a:srgbClr val="00B050"/>
                </a:solidFill>
              </a:rPr>
              <a:t>Encyclopedia of computational mechanics</a:t>
            </a:r>
            <a:r>
              <a:rPr lang="en-US" altLang="zh-CN" sz="1100" dirty="0"/>
              <a:t>, 2004.</a:t>
            </a:r>
            <a:endParaRPr lang="zh-CN" altLang="en-US" sz="1100" dirty="0"/>
          </a:p>
        </p:txBody>
      </p:sp>
      <p:sp>
        <p:nvSpPr>
          <p:cNvPr id="56" name="矩形 55"/>
          <p:cNvSpPr/>
          <p:nvPr/>
        </p:nvSpPr>
        <p:spPr bwMode="auto">
          <a:xfrm>
            <a:off x="298361" y="2320072"/>
            <a:ext cx="8522111" cy="26161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58" name="直接连接符 57"/>
          <p:cNvCxnSpPr/>
          <p:nvPr/>
        </p:nvCxnSpPr>
        <p:spPr bwMode="auto">
          <a:xfrm>
            <a:off x="6918201" y="4606295"/>
            <a:ext cx="172819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442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基本物理图景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三个速度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“流体微团”的运动速度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“视点”的运动速度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“流体微团”相对于“视点”的运动速度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945315"/>
              </p:ext>
            </p:extLst>
          </p:nvPr>
        </p:nvGraphicFramePr>
        <p:xfrm>
          <a:off x="4788024" y="1509247"/>
          <a:ext cx="1100137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" name="公式" r:id="rId3" imgW="672840" imgH="469800" progId="Equation.3">
                  <p:embed/>
                </p:oleObj>
              </mc:Choice>
              <mc:Fallback>
                <p:oleObj name="公式" r:id="rId3" imgW="672840" imgH="469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509247"/>
                        <a:ext cx="1100137" cy="77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738417"/>
              </p:ext>
            </p:extLst>
          </p:nvPr>
        </p:nvGraphicFramePr>
        <p:xfrm>
          <a:off x="4814252" y="2462833"/>
          <a:ext cx="10795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" name="公式" r:id="rId5" imgW="660240" imgH="482400" progId="Equation.3">
                  <p:embed/>
                </p:oleObj>
              </mc:Choice>
              <mc:Fallback>
                <p:oleObj name="公式" r:id="rId5" imgW="660240" imgH="4824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252" y="2462833"/>
                        <a:ext cx="10795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832998"/>
              </p:ext>
            </p:extLst>
          </p:nvPr>
        </p:nvGraphicFramePr>
        <p:xfrm>
          <a:off x="916370" y="4530556"/>
          <a:ext cx="47117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" name="公式" r:id="rId7" imgW="2882880" imgH="482400" progId="Equation.3">
                  <p:embed/>
                </p:oleObj>
              </mc:Choice>
              <mc:Fallback>
                <p:oleObj name="公式" r:id="rId7" imgW="2882880" imgH="4824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370" y="4530556"/>
                        <a:ext cx="47117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958742"/>
              </p:ext>
            </p:extLst>
          </p:nvPr>
        </p:nvGraphicFramePr>
        <p:xfrm>
          <a:off x="5904146" y="4748242"/>
          <a:ext cx="1204912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7" name="公式" r:id="rId9" imgW="736560" imgH="164880" progId="Equation.3">
                  <p:embed/>
                </p:oleObj>
              </mc:Choice>
              <mc:Fallback>
                <p:oleObj name="公式" r:id="rId9" imgW="736560" imgH="16488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4146" y="4748242"/>
                        <a:ext cx="1204912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03761"/>
              </p:ext>
            </p:extLst>
          </p:nvPr>
        </p:nvGraphicFramePr>
        <p:xfrm>
          <a:off x="1852474" y="5612338"/>
          <a:ext cx="3600000" cy="624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" name="公式" r:id="rId11" imgW="2869920" imgH="495000" progId="Equation.3">
                  <p:embed/>
                </p:oleObj>
              </mc:Choice>
              <mc:Fallback>
                <p:oleObj name="公式" r:id="rId11" imgW="2869920" imgH="4950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474" y="5612338"/>
                        <a:ext cx="3600000" cy="624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/>
          <p:nvPr/>
        </p:nvCxnSpPr>
        <p:spPr bwMode="auto">
          <a:xfrm>
            <a:off x="5724128" y="5061441"/>
            <a:ext cx="151216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>
            <a:off x="6372200" y="-99392"/>
            <a:ext cx="0" cy="35283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>
            <a:off x="6084168" y="3284984"/>
            <a:ext cx="316835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矩形 15"/>
          <p:cNvSpPr/>
          <p:nvPr/>
        </p:nvSpPr>
        <p:spPr>
          <a:xfrm>
            <a:off x="6444208" y="548680"/>
            <a:ext cx="302433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1600" dirty="0" smtClean="0"/>
              <a:t>不</a:t>
            </a:r>
            <a:r>
              <a:rPr lang="zh-CN" altLang="en-US" sz="1600" dirty="0" smtClean="0"/>
              <a:t>需再</a:t>
            </a:r>
            <a:r>
              <a:rPr lang="zh-CN" altLang="zh-CN" sz="1600" dirty="0" smtClean="0"/>
              <a:t>使用记号</a:t>
            </a:r>
            <a:endParaRPr lang="zh-CN" altLang="en-US" sz="1600" dirty="0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326159"/>
              </p:ext>
            </p:extLst>
          </p:nvPr>
        </p:nvGraphicFramePr>
        <p:xfrm>
          <a:off x="8100392" y="692696"/>
          <a:ext cx="2857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9" name="公式" r:id="rId13" imgW="203112" imgH="393529" progId="Equation.3">
                  <p:embed/>
                </p:oleObj>
              </mc:Choice>
              <mc:Fallback>
                <p:oleObj name="公式" r:id="rId13" imgW="203112" imgH="39352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0392" y="692696"/>
                        <a:ext cx="28575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6876256" y="1734364"/>
            <a:ext cx="18774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 smtClean="0"/>
              <a:t>代表</a:t>
            </a:r>
            <a:r>
              <a:rPr lang="zh-CN" altLang="en-US" sz="1200" dirty="0" smtClean="0"/>
              <a:t>“</a:t>
            </a:r>
            <a:r>
              <a:rPr lang="zh-CN" altLang="zh-CN" sz="1200" dirty="0" smtClean="0"/>
              <a:t>参考</a:t>
            </a:r>
            <a:r>
              <a:rPr lang="zh-CN" altLang="en-US" sz="1200" dirty="0" smtClean="0"/>
              <a:t>”</a:t>
            </a:r>
            <a:r>
              <a:rPr lang="zh-CN" altLang="zh-CN" sz="1200" dirty="0" smtClean="0"/>
              <a:t>区域</a:t>
            </a:r>
            <a:r>
              <a:rPr lang="zh-CN" altLang="zh-CN" sz="1200" dirty="0"/>
              <a:t>中的点</a:t>
            </a:r>
            <a:endParaRPr lang="zh-CN" altLang="en-US" sz="1200" dirty="0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181364"/>
              </p:ext>
            </p:extLst>
          </p:nvPr>
        </p:nvGraphicFramePr>
        <p:xfrm>
          <a:off x="6588224" y="1484784"/>
          <a:ext cx="360000" cy="525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0" name="公式" r:id="rId15" imgW="190500" imgH="279400" progId="Equation.3">
                  <p:embed/>
                </p:oleObj>
              </mc:Choice>
              <mc:Fallback>
                <p:oleObj name="公式" r:id="rId15" imgW="190500" imgH="279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1484784"/>
                        <a:ext cx="360000" cy="5257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620060"/>
              </p:ext>
            </p:extLst>
          </p:nvPr>
        </p:nvGraphicFramePr>
        <p:xfrm>
          <a:off x="6593125" y="2168285"/>
          <a:ext cx="360000" cy="468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1" name="公式" r:id="rId17" imgW="215640" imgH="279360" progId="Equation.3">
                  <p:embed/>
                </p:oleObj>
              </mc:Choice>
              <mc:Fallback>
                <p:oleObj name="公式" r:id="rId17" imgW="215640" imgH="2793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125" y="2168285"/>
                        <a:ext cx="360000" cy="4686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6914708" y="2385080"/>
            <a:ext cx="18774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 smtClean="0"/>
              <a:t>代表</a:t>
            </a:r>
            <a:r>
              <a:rPr lang="zh-CN" altLang="en-US" sz="1200" dirty="0" smtClean="0"/>
              <a:t>“物质”</a:t>
            </a:r>
            <a:r>
              <a:rPr lang="zh-CN" altLang="zh-CN" sz="1200" dirty="0" smtClean="0"/>
              <a:t>区域</a:t>
            </a:r>
            <a:r>
              <a:rPr lang="zh-CN" altLang="zh-CN" sz="1200" dirty="0"/>
              <a:t>中的点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 bwMode="auto">
          <a:xfrm>
            <a:off x="6516216" y="1484784"/>
            <a:ext cx="2376264" cy="12961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04248" y="2852936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i="1" u="sng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限制“映射关系”</a:t>
            </a:r>
            <a:endParaRPr lang="zh-CN" altLang="en-US" sz="1600" b="1" i="1" u="sng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>
            <a:endCxn id="5" idx="2"/>
          </p:cNvCxnSpPr>
          <p:nvPr/>
        </p:nvCxnSpPr>
        <p:spPr bwMode="auto">
          <a:xfrm>
            <a:off x="5148064" y="2276872"/>
            <a:ext cx="190028" cy="54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5148064" y="3279497"/>
            <a:ext cx="190028" cy="54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椭圆 27"/>
          <p:cNvSpPr/>
          <p:nvPr/>
        </p:nvSpPr>
        <p:spPr bwMode="auto">
          <a:xfrm>
            <a:off x="4890095" y="1556792"/>
            <a:ext cx="316071" cy="316071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4941827" y="2501285"/>
            <a:ext cx="316071" cy="316071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张量基础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Part IV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3"/>
          </p:nvPr>
        </p:nvSpPr>
        <p:spPr>
          <a:xfrm>
            <a:off x="2843808" y="3573016"/>
            <a:ext cx="7488832" cy="2592288"/>
          </a:xfrm>
        </p:spPr>
        <p:txBody>
          <a:bodyPr/>
          <a:lstStyle/>
          <a:p>
            <a:r>
              <a:rPr lang="zh-CN" altLang="en-US" dirty="0" smtClean="0"/>
              <a:t>基矢量（协变、逆变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Divergence </a:t>
            </a:r>
            <a:r>
              <a:rPr lang="en-US" altLang="zh-CN" dirty="0" smtClean="0"/>
              <a:t>Theorem</a:t>
            </a:r>
            <a:r>
              <a:rPr lang="zh-CN" altLang="en-US" dirty="0" smtClean="0"/>
              <a:t>（一行）</a:t>
            </a:r>
            <a:endParaRPr lang="en-US" altLang="zh-CN" dirty="0" smtClean="0"/>
          </a:p>
          <a:p>
            <a:r>
              <a:rPr lang="en-US" altLang="zh-CN" dirty="0" smtClean="0"/>
              <a:t>Reynolds Transport </a:t>
            </a:r>
            <a:r>
              <a:rPr lang="en-US" altLang="zh-CN" dirty="0" smtClean="0"/>
              <a:t>Theorem</a:t>
            </a:r>
            <a:r>
              <a:rPr lang="zh-CN" altLang="en-US" dirty="0" smtClean="0"/>
              <a:t>（三行）</a:t>
            </a:r>
            <a:endParaRPr lang="en-US" altLang="zh-CN" dirty="0" smtClean="0"/>
          </a:p>
          <a:p>
            <a:r>
              <a:rPr lang="en-US" altLang="zh-CN" dirty="0" smtClean="0"/>
              <a:t>Basic Differential Relations</a:t>
            </a:r>
          </a:p>
          <a:p>
            <a:r>
              <a:rPr lang="zh-CN" altLang="en-US" dirty="0" smtClean="0"/>
              <a:t>逆变基矢量的几何意义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11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张量基础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26900" y="908720"/>
            <a:ext cx="8637588" cy="5399088"/>
          </a:xfrm>
        </p:spPr>
        <p:txBody>
          <a:bodyPr/>
          <a:lstStyle/>
          <a:p>
            <a:r>
              <a:rPr lang="zh-CN" altLang="en-US" dirty="0" smtClean="0"/>
              <a:t>基矢量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三维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正交</a:t>
            </a:r>
            <a:r>
              <a:rPr lang="zh-CN" altLang="en-US" b="1" dirty="0" smtClean="0">
                <a:solidFill>
                  <a:srgbClr val="0000FF"/>
                </a:solidFill>
              </a:rPr>
              <a:t>笛卡尔</a:t>
            </a:r>
            <a:r>
              <a:rPr lang="en-US" altLang="zh-CN" b="1" i="1" u="sng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i="1" u="sng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惯性</a:t>
            </a:r>
            <a:r>
              <a:rPr lang="en-US" altLang="zh-CN" b="1" i="1" u="sng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/>
              <a:t>坐标系下的基矢量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曲线</a:t>
            </a:r>
            <a:r>
              <a:rPr lang="en-US" altLang="zh-CN" b="1" i="1" u="sng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i="1" u="sng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惯性</a:t>
            </a:r>
            <a:r>
              <a:rPr lang="en-US" altLang="zh-CN" b="1" i="1" u="sng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/>
              <a:t>坐标系的自然基矢量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WHY</a:t>
            </a:r>
            <a:r>
              <a:rPr lang="zh-CN" altLang="en-US" dirty="0"/>
              <a:t> </a:t>
            </a:r>
            <a:r>
              <a:rPr lang="en-US" altLang="zh-CN" dirty="0" smtClean="0"/>
              <a:t>? =&gt; </a:t>
            </a:r>
            <a:r>
              <a:rPr lang="zh-CN" altLang="en-US" dirty="0" smtClean="0"/>
              <a:t>逆变基矢量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835696" y="196716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协变基矢量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35696" y="239921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逆变基矢量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055343"/>
              </p:ext>
            </p:extLst>
          </p:nvPr>
        </p:nvGraphicFramePr>
        <p:xfrm>
          <a:off x="3292634" y="2027039"/>
          <a:ext cx="1809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6" name="公式" r:id="rId3" imgW="177569" imgH="266353" progId="Equation.3">
                  <p:embed/>
                </p:oleObj>
              </mc:Choice>
              <mc:Fallback>
                <p:oleObj name="公式" r:id="rId3" imgW="177569" imgH="26635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634" y="2027039"/>
                        <a:ext cx="18097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387232"/>
              </p:ext>
            </p:extLst>
          </p:nvPr>
        </p:nvGraphicFramePr>
        <p:xfrm>
          <a:off x="3275856" y="2457937"/>
          <a:ext cx="2000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7" name="公式" r:id="rId5" imgW="203024" imgH="215713" progId="Equation.3">
                  <p:embed/>
                </p:oleObj>
              </mc:Choice>
              <mc:Fallback>
                <p:oleObj name="公式" r:id="rId5" imgW="203024" imgH="2157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457937"/>
                        <a:ext cx="200025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/>
          <p:nvPr/>
        </p:nvCxnSpPr>
        <p:spPr bwMode="auto">
          <a:xfrm>
            <a:off x="3707904" y="1967166"/>
            <a:ext cx="0" cy="8013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505924"/>
              </p:ext>
            </p:extLst>
          </p:nvPr>
        </p:nvGraphicFramePr>
        <p:xfrm>
          <a:off x="4170536" y="2039174"/>
          <a:ext cx="1625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8" name="公式" r:id="rId7" imgW="1625400" imgH="253800" progId="Equation.3">
                  <p:embed/>
                </p:oleObj>
              </mc:Choice>
              <mc:Fallback>
                <p:oleObj name="公式" r:id="rId7" imgW="162540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536" y="2039174"/>
                        <a:ext cx="16256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086200" y="2327206"/>
            <a:ext cx="6102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/>
              <a:t>该基矢量不随任何其它参量（时间及其它坐标）</a:t>
            </a:r>
            <a:r>
              <a:rPr lang="zh-CN" altLang="zh-CN" sz="1200" dirty="0" smtClean="0"/>
              <a:t>变化</a:t>
            </a:r>
            <a:endParaRPr lang="en-US" altLang="zh-CN" sz="1200" dirty="0" smtClean="0"/>
          </a:p>
          <a:p>
            <a:r>
              <a:rPr lang="zh-CN" altLang="zh-CN" sz="1200" dirty="0" smtClean="0"/>
              <a:t>认为</a:t>
            </a:r>
            <a:r>
              <a:rPr lang="zh-CN" altLang="zh-CN" sz="1200" dirty="0"/>
              <a:t>是永远恒定的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209786"/>
              </p:ext>
            </p:extLst>
          </p:nvPr>
        </p:nvGraphicFramePr>
        <p:xfrm>
          <a:off x="7369249" y="2032769"/>
          <a:ext cx="10191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" name="公式" r:id="rId9" imgW="1016000" imgH="241300" progId="Equation.3">
                  <p:embed/>
                </p:oleObj>
              </mc:Choice>
              <mc:Fallback>
                <p:oleObj name="公式" r:id="rId9" imgW="10160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9249" y="2032769"/>
                        <a:ext cx="101917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6516216" y="195787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坐标：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 bwMode="auto">
          <a:xfrm>
            <a:off x="6516216" y="1957874"/>
            <a:ext cx="1944216" cy="3786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35696" y="334770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协变基矢量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835696" y="377974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逆变基矢量</a:t>
            </a:r>
            <a:endParaRPr lang="zh-CN" altLang="en-US" dirty="0"/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208491"/>
              </p:ext>
            </p:extLst>
          </p:nvPr>
        </p:nvGraphicFramePr>
        <p:xfrm>
          <a:off x="3270239" y="3282809"/>
          <a:ext cx="15144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" name="公式" r:id="rId11" imgW="1511300" imgH="838200" progId="Equation.3">
                  <p:embed/>
                </p:oleObj>
              </mc:Choice>
              <mc:Fallback>
                <p:oleObj name="公式" r:id="rId11" imgW="1511300" imgH="838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39" y="3282809"/>
                        <a:ext cx="15144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516216" y="29249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坐标：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 bwMode="auto">
          <a:xfrm>
            <a:off x="6516216" y="2924944"/>
            <a:ext cx="1944216" cy="3786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50338"/>
              </p:ext>
            </p:extLst>
          </p:nvPr>
        </p:nvGraphicFramePr>
        <p:xfrm>
          <a:off x="7367027" y="2988221"/>
          <a:ext cx="10572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" name="公式" r:id="rId13" imgW="1053643" imgH="266584" progId="Equation.3">
                  <p:embed/>
                </p:oleObj>
              </mc:Choice>
              <mc:Fallback>
                <p:oleObj name="公式" r:id="rId13" imgW="1053643" imgH="26658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7027" y="2988221"/>
                        <a:ext cx="105727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692169"/>
              </p:ext>
            </p:extLst>
          </p:nvPr>
        </p:nvGraphicFramePr>
        <p:xfrm>
          <a:off x="5125997" y="3378324"/>
          <a:ext cx="1828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2" name="公式" r:id="rId15" imgW="1841500" imgH="266700" progId="Equation.3">
                  <p:embed/>
                </p:oleObj>
              </mc:Choice>
              <mc:Fallback>
                <p:oleObj name="公式" r:id="rId15" imgW="1841500" imgH="2667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5997" y="3378324"/>
                        <a:ext cx="18288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直接连接符 33"/>
          <p:cNvCxnSpPr/>
          <p:nvPr/>
        </p:nvCxnSpPr>
        <p:spPr bwMode="auto">
          <a:xfrm>
            <a:off x="5004048" y="3353457"/>
            <a:ext cx="0" cy="8013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矩形 34"/>
          <p:cNvSpPr/>
          <p:nvPr/>
        </p:nvSpPr>
        <p:spPr bwMode="auto">
          <a:xfrm>
            <a:off x="3275856" y="3303568"/>
            <a:ext cx="864096" cy="5574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6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62053"/>
              </p:ext>
            </p:extLst>
          </p:nvPr>
        </p:nvGraphicFramePr>
        <p:xfrm>
          <a:off x="5148064" y="3673901"/>
          <a:ext cx="9334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3" name="公式" r:id="rId17" imgW="926698" imgH="583947" progId="Equation.3">
                  <p:embed/>
                </p:oleObj>
              </mc:Choice>
              <mc:Fallback>
                <p:oleObj name="公式" r:id="rId17" imgW="926698" imgH="58394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3673901"/>
                        <a:ext cx="93345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773979"/>
              </p:ext>
            </p:extLst>
          </p:nvPr>
        </p:nvGraphicFramePr>
        <p:xfrm>
          <a:off x="7258000" y="3284984"/>
          <a:ext cx="914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4" name="公式" r:id="rId19" imgW="914400" imgH="1054100" progId="Equation.3">
                  <p:embed/>
                </p:oleObj>
              </mc:Choice>
              <mc:Fallback>
                <p:oleObj name="公式" r:id="rId19" imgW="914400" imgH="10541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8000" y="3284984"/>
                        <a:ext cx="914400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/>
          <p:cNvCxnSpPr/>
          <p:nvPr/>
        </p:nvCxnSpPr>
        <p:spPr bwMode="auto">
          <a:xfrm>
            <a:off x="7092280" y="3356992"/>
            <a:ext cx="0" cy="8013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矩形 40"/>
          <p:cNvSpPr/>
          <p:nvPr/>
        </p:nvSpPr>
        <p:spPr bwMode="auto">
          <a:xfrm>
            <a:off x="5067667" y="3683476"/>
            <a:ext cx="1080120" cy="576064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846393"/>
              </p:ext>
            </p:extLst>
          </p:nvPr>
        </p:nvGraphicFramePr>
        <p:xfrm>
          <a:off x="814299" y="5013176"/>
          <a:ext cx="511200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5" name="公式" r:id="rId21" imgW="1803240" imgH="253800" progId="Equation.3">
                  <p:embed/>
                </p:oleObj>
              </mc:Choice>
              <mc:Fallback>
                <p:oleObj name="公式" r:id="rId21" imgW="1803240" imgH="253800" progId="Equation.3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299" y="5013176"/>
                        <a:ext cx="5112000" cy="72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矩形 42"/>
          <p:cNvSpPr/>
          <p:nvPr/>
        </p:nvSpPr>
        <p:spPr bwMode="auto">
          <a:xfrm>
            <a:off x="5292080" y="5085184"/>
            <a:ext cx="648072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655085"/>
              </p:ext>
            </p:extLst>
          </p:nvPr>
        </p:nvGraphicFramePr>
        <p:xfrm>
          <a:off x="849373" y="5751513"/>
          <a:ext cx="504031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6" name="公式" r:id="rId23" imgW="1777680" imgH="241200" progId="Equation.3">
                  <p:embed/>
                </p:oleObj>
              </mc:Choice>
              <mc:Fallback>
                <p:oleObj name="公式" r:id="rId23" imgW="1777680" imgH="241200" progId="Equation.3">
                  <p:embed/>
                  <p:pic>
                    <p:nvPicPr>
                      <p:cNvPr id="0" name="对象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73" y="5751513"/>
                        <a:ext cx="5040312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直接连接符 46"/>
          <p:cNvCxnSpPr/>
          <p:nvPr/>
        </p:nvCxnSpPr>
        <p:spPr bwMode="auto">
          <a:xfrm>
            <a:off x="6025445" y="4437112"/>
            <a:ext cx="308305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直接连接符 48"/>
          <p:cNvCxnSpPr/>
          <p:nvPr/>
        </p:nvCxnSpPr>
        <p:spPr bwMode="auto">
          <a:xfrm>
            <a:off x="6444208" y="4293096"/>
            <a:ext cx="0" cy="25649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直接箭头连接符 50"/>
          <p:cNvCxnSpPr>
            <a:stCxn id="41" idx="3"/>
          </p:cNvCxnSpPr>
          <p:nvPr/>
        </p:nvCxnSpPr>
        <p:spPr bwMode="auto">
          <a:xfrm>
            <a:off x="6147787" y="3971508"/>
            <a:ext cx="286835" cy="4603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6541946" y="4505052"/>
            <a:ext cx="24225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endParaRPr lang="en-US" altLang="zh-CN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/>
              <a:t>两</a:t>
            </a:r>
            <a:r>
              <a:rPr lang="zh-CN" altLang="en-US" sz="1400" dirty="0" smtClean="0"/>
              <a:t>个坐标系之间的关系</a:t>
            </a:r>
            <a:endParaRPr lang="en-US" altLang="zh-CN" sz="1400" dirty="0" smtClean="0"/>
          </a:p>
          <a:p>
            <a:r>
              <a:rPr lang="zh-CN" altLang="en-US" sz="1400" dirty="0" smtClean="0"/>
              <a:t>通过二者的</a:t>
            </a:r>
            <a:endParaRPr lang="en-US" altLang="zh-CN" sz="1400" dirty="0" smtClean="0"/>
          </a:p>
          <a:p>
            <a:r>
              <a:rPr lang="zh-CN" altLang="en-US" sz="1400" dirty="0" smtClean="0"/>
              <a:t>基矢量之间的关系来确定</a:t>
            </a:r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矢量是“同一个空间”中的</a:t>
            </a:r>
            <a:endParaRPr lang="en-US" altLang="zh-CN" sz="1400" dirty="0" smtClean="0"/>
          </a:p>
          <a:p>
            <a:r>
              <a:rPr lang="zh-CN" altLang="en-US" sz="1400" dirty="0" smtClean="0"/>
              <a:t>实体，用不同的基矢量描述</a:t>
            </a:r>
            <a:endParaRPr lang="en-US" altLang="zh-CN" sz="1400" dirty="0" smtClean="0"/>
          </a:p>
          <a:p>
            <a:r>
              <a:rPr lang="zh-CN" altLang="en-US" sz="1400" dirty="0"/>
              <a:t>就</a:t>
            </a:r>
            <a:r>
              <a:rPr lang="zh-CN" altLang="en-US" sz="1400" dirty="0" smtClean="0"/>
              <a:t>代表不同坐标系中</a:t>
            </a:r>
            <a:endParaRPr lang="en-US" altLang="zh-CN" sz="1400" dirty="0" smtClean="0"/>
          </a:p>
          <a:p>
            <a:r>
              <a:rPr lang="zh-CN" altLang="en-US" sz="1400" dirty="0" smtClean="0"/>
              <a:t>观察到的结果（分量）</a:t>
            </a:r>
            <a:endParaRPr lang="zh-CN" altLang="en-US" sz="1400" dirty="0"/>
          </a:p>
        </p:txBody>
      </p:sp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31925"/>
              </p:ext>
            </p:extLst>
          </p:nvPr>
        </p:nvGraphicFramePr>
        <p:xfrm>
          <a:off x="6668621" y="5445224"/>
          <a:ext cx="2160000" cy="448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7" name="公式" r:id="rId25" imgW="1206360" imgH="253800" progId="Equation.3">
                  <p:embed/>
                </p:oleObj>
              </mc:Choice>
              <mc:Fallback>
                <p:oleObj name="公式" r:id="rId25" imgW="1206360" imgH="253800" progId="Equation.3">
                  <p:embed/>
                  <p:pic>
                    <p:nvPicPr>
                      <p:cNvPr id="0" name="对象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8621" y="5445224"/>
                        <a:ext cx="2160000" cy="448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矩形 58"/>
          <p:cNvSpPr/>
          <p:nvPr/>
        </p:nvSpPr>
        <p:spPr bwMode="auto">
          <a:xfrm>
            <a:off x="2232785" y="5863987"/>
            <a:ext cx="529313" cy="470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21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908720"/>
            <a:ext cx="8637588" cy="5399088"/>
          </a:xfrm>
        </p:spPr>
        <p:txBody>
          <a:bodyPr/>
          <a:lstStyle/>
          <a:p>
            <a:r>
              <a:rPr lang="zh-CN" altLang="en-US" dirty="0" smtClean="0"/>
              <a:t>基矢量（ 在对应坐标系中 ）的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zh-CN" altLang="en-US" dirty="0" smtClean="0"/>
              <a:t>导数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085558"/>
              </p:ext>
            </p:extLst>
          </p:nvPr>
        </p:nvGraphicFramePr>
        <p:xfrm>
          <a:off x="611560" y="1628800"/>
          <a:ext cx="6480000" cy="4380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公式" r:id="rId3" imgW="3898800" imgH="2641320" progId="Equation.3">
                  <p:embed/>
                </p:oleObj>
              </mc:Choice>
              <mc:Fallback>
                <p:oleObj name="公式" r:id="rId3" imgW="3898800" imgH="26413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628800"/>
                        <a:ext cx="6480000" cy="43809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 bwMode="auto">
          <a:xfrm>
            <a:off x="5292080" y="2985370"/>
            <a:ext cx="32403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直接连接符 8"/>
          <p:cNvCxnSpPr/>
          <p:nvPr/>
        </p:nvCxnSpPr>
        <p:spPr bwMode="auto">
          <a:xfrm>
            <a:off x="5724128" y="2553322"/>
            <a:ext cx="0" cy="20162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5796136" y="3117497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梯度、散度、旋度的表达式</a:t>
            </a:r>
            <a:endParaRPr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824963"/>
              </p:ext>
            </p:extLst>
          </p:nvPr>
        </p:nvGraphicFramePr>
        <p:xfrm>
          <a:off x="6084168" y="3633442"/>
          <a:ext cx="2160000" cy="693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公式" r:id="rId5" imgW="1384200" imgH="444240" progId="Equation.3">
                  <p:embed/>
                </p:oleObj>
              </mc:Choice>
              <mc:Fallback>
                <p:oleObj name="公式" r:id="rId5" imgW="138420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84168" y="3633442"/>
                        <a:ext cx="2160000" cy="693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 bwMode="auto">
          <a:xfrm>
            <a:off x="568212" y="3392251"/>
            <a:ext cx="1771540" cy="864096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564719" y="3352497"/>
            <a:ext cx="26642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899592" y="6009706"/>
            <a:ext cx="61926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/>
          <p:nvPr/>
        </p:nvCxnSpPr>
        <p:spPr bwMode="auto">
          <a:xfrm>
            <a:off x="1979712" y="3117497"/>
            <a:ext cx="10081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/>
          <p:nvPr/>
        </p:nvCxnSpPr>
        <p:spPr bwMode="auto">
          <a:xfrm>
            <a:off x="5904148" y="5793682"/>
            <a:ext cx="118813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 bwMode="auto">
          <a:xfrm>
            <a:off x="3347864" y="2553322"/>
            <a:ext cx="1152128" cy="838929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12590" y="2636912"/>
            <a:ext cx="133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7030A0"/>
                </a:solidFill>
              </a:rPr>
              <a:t>视点运动速度</a:t>
            </a:r>
            <a:endParaRPr lang="zh-CN" altLang="en-US" sz="1200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195736" y="1700808"/>
            <a:ext cx="432048" cy="792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05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980728"/>
            <a:ext cx="8637588" cy="5399088"/>
          </a:xfrm>
        </p:spPr>
        <p:txBody>
          <a:bodyPr/>
          <a:lstStyle/>
          <a:p>
            <a:r>
              <a:rPr lang="en-US" altLang="zh-CN" dirty="0" err="1" smtClean="0"/>
              <a:t>Jacobian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 雅各比行列式 ）及其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zh-CN" altLang="en-US" dirty="0" smtClean="0"/>
              <a:t>导数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218918"/>
              </p:ext>
            </p:extLst>
          </p:nvPr>
        </p:nvGraphicFramePr>
        <p:xfrm>
          <a:off x="251520" y="1700808"/>
          <a:ext cx="4320000" cy="2330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公式" r:id="rId3" imgW="2971800" imgH="1600200" progId="Equation.3">
                  <p:embed/>
                </p:oleObj>
              </mc:Choice>
              <mc:Fallback>
                <p:oleObj name="公式" r:id="rId3" imgW="2971800" imgH="1600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700808"/>
                        <a:ext cx="4320000" cy="23303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84497"/>
              </p:ext>
            </p:extLst>
          </p:nvPr>
        </p:nvGraphicFramePr>
        <p:xfrm>
          <a:off x="2627784" y="3429000"/>
          <a:ext cx="6480000" cy="3141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公式" r:id="rId5" imgW="4457520" imgH="2158920" progId="Equation.3">
                  <p:embed/>
                </p:oleObj>
              </mc:Choice>
              <mc:Fallback>
                <p:oleObj name="公式" r:id="rId5" imgW="4457520" imgH="2158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429000"/>
                        <a:ext cx="6480000" cy="31419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179512" y="3573016"/>
            <a:ext cx="1296144" cy="5040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996262"/>
              </p:ext>
            </p:extLst>
          </p:nvPr>
        </p:nvGraphicFramePr>
        <p:xfrm>
          <a:off x="5292080" y="2204864"/>
          <a:ext cx="2160000" cy="896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公式" r:id="rId7" imgW="1346040" imgH="558720" progId="Equation.3">
                  <p:embed/>
                </p:oleObj>
              </mc:Choice>
              <mc:Fallback>
                <p:oleObj name="公式" r:id="rId7" imgW="1346040" imgH="558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92080" y="2204864"/>
                        <a:ext cx="2160000" cy="896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 bwMode="auto">
          <a:xfrm>
            <a:off x="4716016" y="2060848"/>
            <a:ext cx="3096344" cy="1152128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2627784" y="2636912"/>
            <a:ext cx="0" cy="403244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2627784" y="3356992"/>
            <a:ext cx="651621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1547664" y="3645024"/>
            <a:ext cx="108012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/>
          <p:nvPr/>
        </p:nvCxnSpPr>
        <p:spPr bwMode="auto">
          <a:xfrm>
            <a:off x="1691680" y="3645024"/>
            <a:ext cx="0" cy="14401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107504" y="5085184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回忆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多元微积分</a:t>
            </a:r>
            <a:r>
              <a:rPr lang="en-US" altLang="zh-CN" dirty="0" smtClean="0"/>
              <a:t>》</a:t>
            </a:r>
          </a:p>
          <a:p>
            <a:r>
              <a:rPr lang="zh-CN" altLang="en-US" b="1" i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多重积分的</a:t>
            </a:r>
            <a:endParaRPr lang="en-US" altLang="zh-CN" b="1" i="1" u="sng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i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坐标转换</a:t>
            </a:r>
            <a:endParaRPr lang="en-US" altLang="zh-CN" b="1" i="1" u="sng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/>
              <a:t>要用到：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543648"/>
              </p:ext>
            </p:extLst>
          </p:nvPr>
        </p:nvGraphicFramePr>
        <p:xfrm>
          <a:off x="1209298" y="5758423"/>
          <a:ext cx="1080000" cy="77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公式" r:id="rId9" imgW="672840" imgH="482400" progId="Equation.3">
                  <p:embed/>
                </p:oleObj>
              </mc:Choice>
              <mc:Fallback>
                <p:oleObj name="公式" r:id="rId9" imgW="67284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09298" y="5758423"/>
                        <a:ext cx="1080000" cy="77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3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张量基础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26900" y="836712"/>
            <a:ext cx="8637588" cy="5399088"/>
          </a:xfrm>
        </p:spPr>
        <p:txBody>
          <a:bodyPr/>
          <a:lstStyle/>
          <a:p>
            <a:r>
              <a:rPr lang="en-US" altLang="zh-CN" dirty="0" smtClean="0"/>
              <a:t>Theorems</a:t>
            </a:r>
          </a:p>
          <a:p>
            <a:pPr lvl="1"/>
            <a:r>
              <a:rPr lang="en-US" altLang="zh-CN" b="1" dirty="0" smtClean="0"/>
              <a:t>Gauss Integral Theorem ( Divergence Theorem 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b="1" dirty="0" smtClean="0"/>
              <a:t>Reynolds Transport Theorem</a:t>
            </a:r>
            <a:endParaRPr lang="zh-CN" altLang="en-US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340306"/>
              </p:ext>
            </p:extLst>
          </p:nvPr>
        </p:nvGraphicFramePr>
        <p:xfrm>
          <a:off x="5508625" y="2636838"/>
          <a:ext cx="3240088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0" name="公式" r:id="rId3" imgW="1866090" imgH="393529" progId="Equation.3">
                  <p:embed/>
                </p:oleObj>
              </mc:Choice>
              <mc:Fallback>
                <p:oleObj name="公式" r:id="rId3" imgW="1866090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636838"/>
                        <a:ext cx="3240088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75656" y="1990581"/>
            <a:ext cx="48910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dirty="0"/>
              <a:t>根据</a:t>
            </a:r>
            <a:r>
              <a:rPr lang="zh-CN" altLang="zh-CN" dirty="0"/>
              <a:t>《</a:t>
            </a:r>
            <a:r>
              <a:rPr lang="zh-CN" dirty="0"/>
              <a:t>张量分析</a:t>
            </a:r>
            <a:r>
              <a:rPr lang="zh-CN" altLang="zh-CN" dirty="0"/>
              <a:t>》</a:t>
            </a:r>
            <a:r>
              <a:rPr lang="zh-CN" dirty="0"/>
              <a:t>课程</a:t>
            </a:r>
            <a:r>
              <a:rPr lang="zh-CN" dirty="0" smtClean="0"/>
              <a:t>（</a:t>
            </a:r>
            <a:r>
              <a:rPr lang="en-US" altLang="zh-CN" dirty="0" smtClean="0"/>
              <a:t> </a:t>
            </a:r>
            <a:r>
              <a:rPr lang="zh-CN" dirty="0" smtClean="0"/>
              <a:t>殷雅俊</a:t>
            </a:r>
            <a:r>
              <a:rPr lang="en-US" altLang="zh-CN" dirty="0" smtClean="0"/>
              <a:t> </a:t>
            </a:r>
            <a:r>
              <a:rPr lang="zh-CN" dirty="0" smtClean="0"/>
              <a:t>老师讲授</a:t>
            </a:r>
            <a:r>
              <a:rPr lang="en-US" altLang="zh-CN" dirty="0" smtClean="0"/>
              <a:t> </a:t>
            </a:r>
            <a:r>
              <a:rPr lang="zh-CN" dirty="0" smtClean="0"/>
              <a:t>）</a:t>
            </a:r>
            <a:endParaRPr lang="en-US" altLang="zh-CN" dirty="0" smtClean="0"/>
          </a:p>
          <a:p>
            <a:pPr marL="0" marR="0" lvl="0" indent="127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dirty="0" smtClean="0"/>
              <a:t>三维</a:t>
            </a:r>
            <a:r>
              <a:rPr lang="zh-CN" dirty="0"/>
              <a:t>平坦空间中的广义</a:t>
            </a:r>
            <a:r>
              <a:rPr lang="zh-CN" dirty="0" smtClean="0"/>
              <a:t>高斯定理</a:t>
            </a:r>
            <a:r>
              <a:rPr lang="zh-CN" altLang="en-US" dirty="0"/>
              <a:t>：</a:t>
            </a:r>
            <a:endParaRPr lang="zh-CN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893715" y="2660719"/>
            <a:ext cx="4846637" cy="1200329"/>
            <a:chOff x="2173635" y="3068960"/>
            <a:chExt cx="4846637" cy="1200329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6612070"/>
                </p:ext>
              </p:extLst>
            </p:nvPr>
          </p:nvGraphicFramePr>
          <p:xfrm>
            <a:off x="2173635" y="3118867"/>
            <a:ext cx="2381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1" name="公式" r:id="rId5" imgW="241195" imgH="241195" progId="Equation.3">
                    <p:embed/>
                  </p:oleObj>
                </mc:Choice>
                <mc:Fallback>
                  <p:oleObj name="公式" r:id="rId5" imgW="241195" imgH="24119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3635" y="3118867"/>
                          <a:ext cx="238125" cy="23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7976859"/>
                </p:ext>
              </p:extLst>
            </p:nvPr>
          </p:nvGraphicFramePr>
          <p:xfrm>
            <a:off x="2186216" y="3406899"/>
            <a:ext cx="1619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2" name="公式" r:id="rId7" imgW="164957" imgH="241091" progId="Equation.3">
                    <p:embed/>
                  </p:oleObj>
                </mc:Choice>
                <mc:Fallback>
                  <p:oleObj name="公式" r:id="rId7" imgW="164957" imgH="241091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6216" y="3406899"/>
                          <a:ext cx="161925" cy="23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4596742"/>
                </p:ext>
              </p:extLst>
            </p:nvPr>
          </p:nvGraphicFramePr>
          <p:xfrm>
            <a:off x="2178958" y="3733031"/>
            <a:ext cx="180975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3" name="公式" r:id="rId9" imgW="177569" imgH="202936" progId="Equation.3">
                    <p:embed/>
                  </p:oleObj>
                </mc:Choice>
                <mc:Fallback>
                  <p:oleObj name="公式" r:id="rId9" imgW="177569" imgH="202936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8958" y="3733031"/>
                          <a:ext cx="180975" cy="200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1825137"/>
                </p:ext>
              </p:extLst>
            </p:nvPr>
          </p:nvGraphicFramePr>
          <p:xfrm>
            <a:off x="2178958" y="3999389"/>
            <a:ext cx="190500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4" name="公式" r:id="rId11" imgW="190417" imgH="203112" progId="Equation.3">
                    <p:embed/>
                  </p:oleObj>
                </mc:Choice>
                <mc:Fallback>
                  <p:oleObj name="公式" r:id="rId11" imgW="190417" imgH="203112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8958" y="3999389"/>
                          <a:ext cx="190500" cy="200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2339752" y="3068960"/>
              <a:ext cx="46805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为微元面积矢量</a:t>
              </a:r>
              <a:endParaRPr lang="en-US" altLang="zh-CN" dirty="0" smtClean="0"/>
            </a:p>
            <a:p>
              <a:r>
                <a:rPr lang="zh-CN" altLang="en-US" dirty="0" smtClean="0"/>
                <a:t>为任意张量</a:t>
              </a:r>
              <a:endParaRPr lang="en-US" altLang="zh-CN" dirty="0" smtClean="0"/>
            </a:p>
            <a:p>
              <a:r>
                <a:rPr lang="zh-CN" altLang="en-US" dirty="0" smtClean="0"/>
                <a:t>梯度算子 </a:t>
              </a:r>
              <a:r>
                <a:rPr lang="en-US" altLang="zh-CN" dirty="0" err="1" smtClean="0"/>
                <a:t>Nabla</a:t>
              </a:r>
              <a:endParaRPr lang="en-US" altLang="zh-CN" dirty="0" smtClean="0"/>
            </a:p>
            <a:p>
              <a:r>
                <a:rPr lang="zh-CN" altLang="en-US" dirty="0" smtClean="0"/>
                <a:t>包含：内积、外积和并积</a:t>
              </a:r>
              <a:endParaRPr lang="zh-CN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619672" y="3861048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本质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或作用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/>
              <a:t>将</a:t>
            </a:r>
            <a:r>
              <a:rPr lang="zh-CN" altLang="en-US" dirty="0" smtClean="0"/>
              <a:t>区域</a:t>
            </a:r>
            <a:r>
              <a:rPr lang="zh-CN" altLang="en-US" b="1" i="1" u="sng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zh-CN" altLang="en-US" dirty="0" smtClean="0"/>
              <a:t>的</a:t>
            </a:r>
            <a:r>
              <a:rPr lang="zh-CN" altLang="en-US" b="1" i="1" u="sng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体积分</a:t>
            </a:r>
            <a:r>
              <a:rPr lang="zh-CN" altLang="en-US" dirty="0" smtClean="0"/>
              <a:t>化为区域</a:t>
            </a:r>
            <a:r>
              <a:rPr lang="zh-CN" altLang="en-US" b="1" i="1" u="sng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边界</a:t>
            </a:r>
            <a:r>
              <a:rPr lang="zh-CN" altLang="en-US" dirty="0" smtClean="0"/>
              <a:t>的</a:t>
            </a:r>
            <a:r>
              <a:rPr lang="zh-CN" altLang="en-US" b="1" i="1" u="sng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面积分</a:t>
            </a:r>
            <a:endParaRPr lang="zh-CN" altLang="en-US" b="1" i="1" u="sng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697080"/>
              </p:ext>
            </p:extLst>
          </p:nvPr>
        </p:nvGraphicFramePr>
        <p:xfrm>
          <a:off x="179512" y="4685432"/>
          <a:ext cx="8807450" cy="183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5" name="公式" r:id="rId13" imgW="6426000" imgH="1625400" progId="Equation.3">
                  <p:embed/>
                </p:oleObj>
              </mc:Choice>
              <mc:Fallback>
                <p:oleObj name="公式" r:id="rId13" imgW="6426000" imgH="1625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685432"/>
                        <a:ext cx="8807450" cy="183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440970"/>
              </p:ext>
            </p:extLst>
          </p:nvPr>
        </p:nvGraphicFramePr>
        <p:xfrm>
          <a:off x="5372877" y="5329180"/>
          <a:ext cx="3600000" cy="603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6" name="公式" r:id="rId15" imgW="2958840" imgH="495000" progId="Equation.3">
                  <p:embed/>
                </p:oleObj>
              </mc:Choice>
              <mc:Fallback>
                <p:oleObj name="公式" r:id="rId15" imgW="2958840" imgH="4950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877" y="5329180"/>
                        <a:ext cx="3600000" cy="603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连接符 22"/>
          <p:cNvCxnSpPr/>
          <p:nvPr/>
        </p:nvCxnSpPr>
        <p:spPr bwMode="auto">
          <a:xfrm>
            <a:off x="3419872" y="5894050"/>
            <a:ext cx="14401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 bwMode="auto">
          <a:xfrm>
            <a:off x="5148064" y="5301208"/>
            <a:ext cx="3960440" cy="6480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389220"/>
              </p:ext>
            </p:extLst>
          </p:nvPr>
        </p:nvGraphicFramePr>
        <p:xfrm>
          <a:off x="2915816" y="764704"/>
          <a:ext cx="5760000" cy="613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7" name="公式" r:id="rId17" imgW="4838400" imgH="507960" progId="Equation.3">
                  <p:embed/>
                </p:oleObj>
              </mc:Choice>
              <mc:Fallback>
                <p:oleObj name="公式" r:id="rId17" imgW="4838400" imgH="50796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764704"/>
                        <a:ext cx="5760000" cy="613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接连接符 26"/>
          <p:cNvCxnSpPr/>
          <p:nvPr/>
        </p:nvCxnSpPr>
        <p:spPr bwMode="auto">
          <a:xfrm>
            <a:off x="1082060" y="1806372"/>
            <a:ext cx="7200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>
            <a:off x="1043608" y="4649643"/>
            <a:ext cx="44644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矩形 2"/>
          <p:cNvSpPr/>
          <p:nvPr/>
        </p:nvSpPr>
        <p:spPr bwMode="auto">
          <a:xfrm>
            <a:off x="5851366" y="4649643"/>
            <a:ext cx="432048" cy="65156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 flipH="1">
            <a:off x="2106950" y="5716478"/>
            <a:ext cx="216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>
            <a:off x="4788024" y="5625244"/>
            <a:ext cx="50405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949926" y="6500177"/>
            <a:ext cx="14401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/>
          <p:nvPr/>
        </p:nvCxnSpPr>
        <p:spPr bwMode="auto">
          <a:xfrm>
            <a:off x="1331640" y="6381328"/>
            <a:ext cx="172819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/>
          <p:nvPr/>
        </p:nvCxnSpPr>
        <p:spPr bwMode="auto">
          <a:xfrm>
            <a:off x="4660781" y="6372939"/>
            <a:ext cx="6396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接连接符 32"/>
          <p:cNvCxnSpPr/>
          <p:nvPr/>
        </p:nvCxnSpPr>
        <p:spPr bwMode="auto">
          <a:xfrm>
            <a:off x="6516216" y="1412776"/>
            <a:ext cx="72008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直接连接符 33"/>
          <p:cNvCxnSpPr/>
          <p:nvPr/>
        </p:nvCxnSpPr>
        <p:spPr bwMode="auto">
          <a:xfrm>
            <a:off x="8473717" y="1149911"/>
            <a:ext cx="241191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682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910232"/>
            <a:ext cx="8637588" cy="5399088"/>
          </a:xfrm>
        </p:spPr>
        <p:txBody>
          <a:bodyPr/>
          <a:lstStyle/>
          <a:p>
            <a:r>
              <a:rPr lang="zh-CN" altLang="en-US" dirty="0" smtClean="0"/>
              <a:t>基本微分关系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矢量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二阶张量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逆变基矢量的几何意义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359633"/>
              </p:ext>
            </p:extLst>
          </p:nvPr>
        </p:nvGraphicFramePr>
        <p:xfrm>
          <a:off x="2848322" y="1412776"/>
          <a:ext cx="41719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公式" r:id="rId3" imgW="2578100" imgH="596900" progId="Equation.3">
                  <p:embed/>
                </p:oleObj>
              </mc:Choice>
              <mc:Fallback>
                <p:oleObj name="公式" r:id="rId3" imgW="2578100" imgH="596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8322" y="1412776"/>
                        <a:ext cx="417195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371577"/>
              </p:ext>
            </p:extLst>
          </p:nvPr>
        </p:nvGraphicFramePr>
        <p:xfrm>
          <a:off x="2878410" y="2708920"/>
          <a:ext cx="49339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公式" r:id="rId5" imgW="3048000" imgH="292100" progId="Equation.3">
                  <p:embed/>
                </p:oleObj>
              </mc:Choice>
              <mc:Fallback>
                <p:oleObj name="公式" r:id="rId5" imgW="3048000" imgH="29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410" y="2708920"/>
                        <a:ext cx="49339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488" y="3356992"/>
            <a:ext cx="3600000" cy="313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219080"/>
              </p:ext>
            </p:extLst>
          </p:nvPr>
        </p:nvGraphicFramePr>
        <p:xfrm>
          <a:off x="684048" y="4077072"/>
          <a:ext cx="4320000" cy="960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公式" r:id="rId8" imgW="3073320" imgH="685800" progId="Equation.3">
                  <p:embed/>
                </p:oleObj>
              </mc:Choice>
              <mc:Fallback>
                <p:oleObj name="公式" r:id="rId8" imgW="3073320" imgH="685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48" y="4077072"/>
                        <a:ext cx="4320000" cy="9609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177168"/>
              </p:ext>
            </p:extLst>
          </p:nvPr>
        </p:nvGraphicFramePr>
        <p:xfrm>
          <a:off x="683568" y="5182081"/>
          <a:ext cx="4320000" cy="48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公式" r:id="rId10" imgW="3682800" imgH="419040" progId="Equation.3">
                  <p:embed/>
                </p:oleObj>
              </mc:Choice>
              <mc:Fallback>
                <p:oleObj name="公式" r:id="rId10" imgW="368280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182081"/>
                        <a:ext cx="4320000" cy="48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771800" y="481274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就是：</a:t>
            </a:r>
            <a:r>
              <a:rPr lang="zh-CN" altLang="en-US" b="1" i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单位面积矢量</a:t>
            </a:r>
            <a:endParaRPr lang="zh-CN" altLang="en-US" b="1" i="1" u="sng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1412037" y="5005804"/>
            <a:ext cx="43204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1657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详细推导过程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Part V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3"/>
          </p:nvPr>
        </p:nvSpPr>
        <p:spPr>
          <a:xfrm>
            <a:off x="2843808" y="3789040"/>
            <a:ext cx="5760640" cy="2592288"/>
          </a:xfrm>
        </p:spPr>
        <p:txBody>
          <a:bodyPr/>
          <a:lstStyle/>
          <a:p>
            <a:r>
              <a:rPr lang="zh-CN" altLang="en-US" dirty="0" smtClean="0"/>
              <a:t>三大基本定律（质量、动量、能量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基本数学描述（ </a:t>
            </a:r>
            <a:r>
              <a:rPr lang="en-US" altLang="zh-CN" dirty="0" smtClean="0"/>
              <a:t>Lagrange </a:t>
            </a:r>
            <a:r>
              <a:rPr lang="zh-CN" altLang="en-US" dirty="0" smtClean="0"/>
              <a:t>描述）</a:t>
            </a:r>
            <a:endParaRPr lang="en-US" altLang="zh-CN" dirty="0" smtClean="0"/>
          </a:p>
          <a:p>
            <a:r>
              <a:rPr lang="en-US" altLang="zh-CN" dirty="0" smtClean="0"/>
              <a:t>Euler </a:t>
            </a:r>
            <a:r>
              <a:rPr lang="zh-CN" altLang="en-US" dirty="0" smtClean="0"/>
              <a:t>描述</a:t>
            </a:r>
            <a:endParaRPr lang="en-US" altLang="zh-CN" dirty="0" smtClean="0"/>
          </a:p>
          <a:p>
            <a:r>
              <a:rPr lang="en-US" altLang="zh-CN" dirty="0" smtClean="0"/>
              <a:t>ALE </a:t>
            </a:r>
            <a:r>
              <a:rPr lang="zh-CN" altLang="en-US" dirty="0" smtClean="0"/>
              <a:t>描述</a:t>
            </a:r>
            <a:endParaRPr lang="en-US" altLang="zh-CN" dirty="0" smtClean="0"/>
          </a:p>
          <a:p>
            <a:r>
              <a:rPr lang="en-US" altLang="zh-CN" dirty="0" smtClean="0"/>
              <a:t>Final Form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64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6536" y="1124744"/>
            <a:ext cx="6479880" cy="5400000"/>
          </a:xfrm>
        </p:spPr>
        <p:txBody>
          <a:bodyPr/>
          <a:lstStyle/>
          <a:p>
            <a:r>
              <a:rPr lang="zh-CN" altLang="en-US" sz="4000" dirty="0"/>
              <a:t>原始</a:t>
            </a:r>
            <a:r>
              <a:rPr lang="zh-CN" altLang="en-US" sz="4000" dirty="0" smtClean="0"/>
              <a:t>动机</a:t>
            </a:r>
            <a:endParaRPr lang="en-US" altLang="zh-CN" sz="4000" dirty="0" smtClean="0"/>
          </a:p>
          <a:p>
            <a:r>
              <a:rPr lang="zh-CN" altLang="en-US" sz="4000" dirty="0" smtClean="0"/>
              <a:t>主要目标及基本思路</a:t>
            </a:r>
            <a:endParaRPr lang="en-US" altLang="zh-CN" sz="4000" dirty="0"/>
          </a:p>
          <a:p>
            <a:r>
              <a:rPr lang="zh-CN" altLang="en-US" sz="4000" dirty="0" smtClean="0"/>
              <a:t>物理图景</a:t>
            </a:r>
            <a:endParaRPr lang="en-US" altLang="zh-CN" sz="4000" dirty="0" smtClean="0"/>
          </a:p>
          <a:p>
            <a:r>
              <a:rPr lang="zh-CN" altLang="en-US" sz="4000" dirty="0" smtClean="0"/>
              <a:t>张量基础</a:t>
            </a:r>
            <a:endParaRPr lang="en-US" altLang="zh-CN" sz="4000" dirty="0" smtClean="0"/>
          </a:p>
          <a:p>
            <a:r>
              <a:rPr lang="zh-CN" altLang="en-US" sz="4000" dirty="0" smtClean="0"/>
              <a:t>详细推导过程</a:t>
            </a:r>
            <a:endParaRPr lang="en-US" altLang="zh-CN" sz="4000" dirty="0" smtClean="0"/>
          </a:p>
          <a:p>
            <a:pPr lvl="2"/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116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详细推导过程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5496" y="908720"/>
            <a:ext cx="7560000" cy="5400000"/>
          </a:xfrm>
        </p:spPr>
        <p:txBody>
          <a:bodyPr/>
          <a:lstStyle/>
          <a:p>
            <a:r>
              <a:rPr lang="zh-CN" altLang="en-US" dirty="0" smtClean="0"/>
              <a:t>三大定律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质量守恒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动量定律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能量守恒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236664"/>
              </p:ext>
            </p:extLst>
          </p:nvPr>
        </p:nvGraphicFramePr>
        <p:xfrm>
          <a:off x="4463578" y="1268760"/>
          <a:ext cx="20526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公式" r:id="rId3" imgW="1206360" imgH="533160" progId="Equation.3">
                  <p:embed/>
                </p:oleObj>
              </mc:Choice>
              <mc:Fallback>
                <p:oleObj name="公式" r:id="rId3" imgW="1206360" imgH="5331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3578" y="1268760"/>
                        <a:ext cx="2052638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56491"/>
              </p:ext>
            </p:extLst>
          </p:nvPr>
        </p:nvGraphicFramePr>
        <p:xfrm>
          <a:off x="3114054" y="2565400"/>
          <a:ext cx="498633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公式" r:id="rId5" imgW="2552400" imgH="533160" progId="Equation.3">
                  <p:embed/>
                </p:oleObj>
              </mc:Choice>
              <mc:Fallback>
                <p:oleObj name="公式" r:id="rId5" imgW="255240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054" y="2565400"/>
                        <a:ext cx="4986338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327072"/>
              </p:ext>
            </p:extLst>
          </p:nvPr>
        </p:nvGraphicFramePr>
        <p:xfrm>
          <a:off x="2412480" y="4221088"/>
          <a:ext cx="6480000" cy="71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公式" r:id="rId7" imgW="4902120" imgH="533160" progId="Equation.3">
                  <p:embed/>
                </p:oleObj>
              </mc:Choice>
              <mc:Fallback>
                <p:oleObj name="公式" r:id="rId7" imgW="4902120" imgH="533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480" y="4221088"/>
                        <a:ext cx="6480000" cy="7181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连接符 13"/>
          <p:cNvCxnSpPr/>
          <p:nvPr/>
        </p:nvCxnSpPr>
        <p:spPr bwMode="auto">
          <a:xfrm>
            <a:off x="2987824" y="3645024"/>
            <a:ext cx="208823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843808" y="371703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质量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体总的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动量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变化率（合外力）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5364088" y="3645024"/>
            <a:ext cx="115212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5400092" y="3717032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0000FF"/>
                </a:solidFill>
              </a:rPr>
              <a:t>总的体积力</a:t>
            </a:r>
            <a:endParaRPr lang="zh-CN" altLang="en-US" sz="1200" b="1" dirty="0">
              <a:solidFill>
                <a:srgbClr val="0000FF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6876256" y="3645024"/>
            <a:ext cx="12241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7020272" y="3717032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00B050"/>
                </a:solidFill>
              </a:rPr>
              <a:t>总的表面力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2555776" y="4941168"/>
            <a:ext cx="12241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2304793" y="5013176"/>
            <a:ext cx="2043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质量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体总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能量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的变化率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3998384" y="4946768"/>
            <a:ext cx="115212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4112337" y="5006894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0000FF"/>
                </a:solidFill>
              </a:rPr>
              <a:t>体积力功率</a:t>
            </a:r>
            <a:endParaRPr lang="zh-CN" altLang="en-US" sz="1200" b="1" dirty="0">
              <a:solidFill>
                <a:srgbClr val="0000FF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 bwMode="auto">
          <a:xfrm>
            <a:off x="5288587" y="4949557"/>
            <a:ext cx="12241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5433648" y="5008280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00B050"/>
                </a:solidFill>
              </a:rPr>
              <a:t>表面力功率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6660232" y="4949557"/>
            <a:ext cx="7200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6624228" y="4996398"/>
            <a:ext cx="828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体积热源</a:t>
            </a:r>
            <a:endParaRPr lang="zh-CN" altLang="en-US" sz="1200" b="1" dirty="0"/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7812360" y="4949557"/>
            <a:ext cx="10081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7848364" y="4996398"/>
            <a:ext cx="1404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7030A0"/>
                </a:solidFill>
              </a:rPr>
              <a:t>边界热传导</a:t>
            </a:r>
            <a:endParaRPr lang="zh-CN" altLang="en-US" sz="1200" b="1" dirty="0">
              <a:solidFill>
                <a:srgbClr val="7030A0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 bwMode="auto">
          <a:xfrm>
            <a:off x="4481990" y="2204864"/>
            <a:ext cx="167418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4644008" y="2276872"/>
            <a:ext cx="1548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质量体总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质量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不变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5576" y="5301208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        方程完全是从“</a:t>
            </a:r>
            <a:r>
              <a:rPr lang="en-US" altLang="zh-CN" b="1" dirty="0" smtClean="0">
                <a:solidFill>
                  <a:srgbClr val="FF0000"/>
                </a:solidFill>
              </a:rPr>
              <a:t>Material Domain</a:t>
            </a:r>
            <a:r>
              <a:rPr lang="zh-CN" altLang="en-US" dirty="0" smtClean="0"/>
              <a:t>”的视角下写出来的</a:t>
            </a:r>
            <a:endParaRPr lang="en-US" altLang="zh-CN" dirty="0" smtClean="0"/>
          </a:p>
          <a:p>
            <a:r>
              <a:rPr lang="zh-CN" altLang="en-US" dirty="0" smtClean="0"/>
              <a:t>        所以，后面只需要把上面的各个方程</a:t>
            </a:r>
            <a:r>
              <a:rPr lang="zh-CN" altLang="en-US" b="1" i="1" u="sng" dirty="0" smtClean="0">
                <a:solidFill>
                  <a:srgbClr val="0000FF"/>
                </a:solidFill>
              </a:rPr>
              <a:t>转化到需要的</a:t>
            </a:r>
            <a:r>
              <a:rPr lang="zh-CN" altLang="en-US" dirty="0" smtClean="0"/>
              <a:t>“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视角</a:t>
            </a:r>
            <a:r>
              <a:rPr lang="zh-CN" altLang="en-US" dirty="0" smtClean="0"/>
              <a:t>”下即可！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 bwMode="auto">
          <a:xfrm>
            <a:off x="4803973" y="1916832"/>
            <a:ext cx="191686" cy="19168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3533825" y="3347774"/>
            <a:ext cx="191686" cy="19168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2670053" y="4736521"/>
            <a:ext cx="174260" cy="17426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2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详细推导过程</a:t>
            </a:r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35496" y="908720"/>
            <a:ext cx="8496944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400">
                <a:solidFill>
                  <a:srgbClr val="00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0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>
                <a:solidFill>
                  <a:srgbClr val="99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charset="0"/>
              <a:buChar char="¡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charset="0"/>
              <a:buChar char="¡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charset="0"/>
              <a:buChar char="¡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charset="0"/>
              <a:buChar char="¡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Euler  </a:t>
            </a:r>
            <a:r>
              <a:rPr lang="zh-CN" altLang="en-US" dirty="0" smtClean="0"/>
              <a:t>视角（ </a:t>
            </a:r>
            <a:r>
              <a:rPr lang="en-US" altLang="zh-CN" dirty="0" smtClean="0"/>
              <a:t>Spatial Domain ) </a:t>
            </a:r>
            <a:r>
              <a:rPr lang="zh-CN" altLang="en-US" dirty="0" smtClean="0"/>
              <a:t>下的方程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pPr lvl="1"/>
            <a:r>
              <a:rPr lang="zh-CN" altLang="en-US" dirty="0"/>
              <a:t>理解</a:t>
            </a:r>
            <a:r>
              <a:rPr lang="zh-CN" altLang="en-US" dirty="0" smtClean="0"/>
              <a:t>为： </a:t>
            </a:r>
            <a:r>
              <a:rPr lang="en-US" altLang="zh-CN" dirty="0" smtClean="0"/>
              <a:t>Reference Domain = Spatial Domain</a:t>
            </a:r>
          </a:p>
          <a:p>
            <a:pPr lvl="2"/>
            <a:r>
              <a:rPr lang="zh-CN" altLang="en-US" dirty="0" smtClean="0"/>
              <a:t>本质：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于是乎</a:t>
            </a:r>
            <a:r>
              <a:rPr lang="en-US" altLang="zh-CN" dirty="0" smtClean="0"/>
              <a:t>~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692212"/>
              </p:ext>
            </p:extLst>
          </p:nvPr>
        </p:nvGraphicFramePr>
        <p:xfrm>
          <a:off x="2051720" y="1811268"/>
          <a:ext cx="12969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公式" r:id="rId3" imgW="685800" imgH="279360" progId="Equation.3">
                  <p:embed/>
                </p:oleObj>
              </mc:Choice>
              <mc:Fallback>
                <p:oleObj name="公式" r:id="rId3" imgW="685800" imgH="2793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811268"/>
                        <a:ext cx="1296988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988890"/>
              </p:ext>
            </p:extLst>
          </p:nvPr>
        </p:nvGraphicFramePr>
        <p:xfrm>
          <a:off x="993874" y="2420888"/>
          <a:ext cx="6580187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公式" r:id="rId5" imgW="4825800" imgH="495000" progId="Equation.3">
                  <p:embed/>
                </p:oleObj>
              </mc:Choice>
              <mc:Fallback>
                <p:oleObj name="公式" r:id="rId5" imgW="4825800" imgH="49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874" y="2420888"/>
                        <a:ext cx="6580187" cy="67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641888"/>
              </p:ext>
            </p:extLst>
          </p:nvPr>
        </p:nvGraphicFramePr>
        <p:xfrm>
          <a:off x="316099" y="3501008"/>
          <a:ext cx="8640000" cy="2265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公式" r:id="rId7" imgW="7073900" imgH="1841500" progId="Equation.3">
                  <p:embed/>
                </p:oleObj>
              </mc:Choice>
              <mc:Fallback>
                <p:oleObj name="公式" r:id="rId7" imgW="7073900" imgH="1841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99" y="3501008"/>
                        <a:ext cx="8640000" cy="22650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471852"/>
              </p:ext>
            </p:extLst>
          </p:nvPr>
        </p:nvGraphicFramePr>
        <p:xfrm>
          <a:off x="5636216" y="3413457"/>
          <a:ext cx="2876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公式" r:id="rId9" imgW="1778000" imgH="241300" progId="Equation.3">
                  <p:embed/>
                </p:oleObj>
              </mc:Choice>
              <mc:Fallback>
                <p:oleObj name="公式" r:id="rId9" imgW="17780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6216" y="3413457"/>
                        <a:ext cx="28765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 bwMode="auto">
          <a:xfrm>
            <a:off x="5436096" y="3212976"/>
            <a:ext cx="3240360" cy="7200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114507" y="2446055"/>
            <a:ext cx="783699" cy="64807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7380312" y="2852936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>
            <a:off x="899592" y="4221088"/>
            <a:ext cx="14401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/>
          <p:nvPr/>
        </p:nvCxnSpPr>
        <p:spPr bwMode="auto">
          <a:xfrm>
            <a:off x="1043603" y="4974724"/>
            <a:ext cx="14401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/>
          <p:nvPr/>
        </p:nvCxnSpPr>
        <p:spPr bwMode="auto">
          <a:xfrm>
            <a:off x="1051992" y="5741645"/>
            <a:ext cx="14401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889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 txBox="1">
            <a:spLocks/>
          </p:cNvSpPr>
          <p:nvPr/>
        </p:nvSpPr>
        <p:spPr bwMode="auto">
          <a:xfrm>
            <a:off x="35496" y="908720"/>
            <a:ext cx="8496944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400">
                <a:solidFill>
                  <a:srgbClr val="00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0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>
                <a:solidFill>
                  <a:srgbClr val="99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charset="0"/>
              <a:buChar char="¡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charset="0"/>
              <a:buChar char="¡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charset="0"/>
              <a:buChar char="¡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charset="0"/>
              <a:buChar char="¡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Euler  </a:t>
            </a:r>
            <a:r>
              <a:rPr lang="zh-CN" altLang="en-US" dirty="0" smtClean="0"/>
              <a:t>视角（ </a:t>
            </a:r>
            <a:r>
              <a:rPr lang="en-US" altLang="zh-CN" dirty="0" smtClean="0"/>
              <a:t>Spatial Domain ) </a:t>
            </a:r>
            <a:r>
              <a:rPr lang="zh-CN" altLang="en-US" dirty="0" smtClean="0"/>
              <a:t>下的方程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非常注意：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此时，“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视角</a:t>
            </a:r>
            <a:r>
              <a:rPr lang="zh-CN" altLang="en-US" dirty="0" smtClean="0"/>
              <a:t>”和“</a:t>
            </a:r>
            <a:r>
              <a:rPr lang="zh-CN" altLang="en-US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坐标系</a:t>
            </a:r>
            <a:r>
              <a:rPr lang="zh-CN" altLang="en-US" dirty="0" smtClean="0"/>
              <a:t>”是“</a:t>
            </a:r>
            <a:r>
              <a:rPr lang="zh-CN" altLang="en-US" b="1" i="1" u="sng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匹配</a:t>
            </a:r>
            <a:r>
              <a:rPr lang="zh-CN" altLang="en-US" dirty="0" smtClean="0"/>
              <a:t>”的！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详细推导过程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933843"/>
              </p:ext>
            </p:extLst>
          </p:nvPr>
        </p:nvGraphicFramePr>
        <p:xfrm>
          <a:off x="36496" y="1556792"/>
          <a:ext cx="9000000" cy="2729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公式" r:id="rId3" imgW="6032500" imgH="1828800" progId="Equation.3">
                  <p:embed/>
                </p:oleObj>
              </mc:Choice>
              <mc:Fallback>
                <p:oleObj name="公式" r:id="rId3" imgW="6032500" imgH="1828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" y="1556792"/>
                        <a:ext cx="9000000" cy="27293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1281306" y="1700808"/>
            <a:ext cx="504056" cy="23762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168096"/>
              </p:ext>
            </p:extLst>
          </p:nvPr>
        </p:nvGraphicFramePr>
        <p:xfrm>
          <a:off x="4907816" y="1628800"/>
          <a:ext cx="36163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公式" r:id="rId5" imgW="2234880" imgH="431640" progId="Equation.3">
                  <p:embed/>
                </p:oleObj>
              </mc:Choice>
              <mc:Fallback>
                <p:oleObj name="公式" r:id="rId5" imgW="2234880" imgH="431640" progId="Equation.3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816" y="1628800"/>
                        <a:ext cx="36163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 bwMode="auto">
          <a:xfrm>
            <a:off x="4716016" y="1484784"/>
            <a:ext cx="4032448" cy="93610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60232" y="256490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“紧凑”形式</a:t>
            </a:r>
            <a:endParaRPr lang="zh-CN" altLang="en-US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7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详细推导过程</a:t>
            </a:r>
          </a:p>
        </p:txBody>
      </p:sp>
      <p:sp>
        <p:nvSpPr>
          <p:cNvPr id="4" name="内容占位符 5"/>
          <p:cNvSpPr txBox="1">
            <a:spLocks/>
          </p:cNvSpPr>
          <p:nvPr/>
        </p:nvSpPr>
        <p:spPr bwMode="auto">
          <a:xfrm>
            <a:off x="35496" y="908720"/>
            <a:ext cx="8496944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400">
                <a:solidFill>
                  <a:srgbClr val="00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0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>
                <a:solidFill>
                  <a:srgbClr val="99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charset="0"/>
              <a:buChar char="¡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charset="0"/>
              <a:buChar char="¡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charset="0"/>
              <a:buChar char="¡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charset="0"/>
              <a:buChar char="¡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ALE  </a:t>
            </a:r>
            <a:r>
              <a:rPr lang="zh-CN" altLang="en-US" sz="2400" dirty="0" smtClean="0"/>
              <a:t>视角（ </a:t>
            </a:r>
            <a:r>
              <a:rPr lang="en-US" altLang="zh-CN" sz="2400" dirty="0" smtClean="0"/>
              <a:t>Arbitrary Reference </a:t>
            </a:r>
            <a:r>
              <a:rPr lang="en-US" altLang="zh-CN" sz="2400" dirty="0" smtClean="0"/>
              <a:t>Domain ) </a:t>
            </a:r>
            <a:r>
              <a:rPr lang="zh-CN" altLang="en-US" sz="2400" dirty="0" smtClean="0"/>
              <a:t>下的方程</a:t>
            </a:r>
            <a:r>
              <a:rPr lang="zh-CN" altLang="en-US" sz="2400" dirty="0" smtClean="0"/>
              <a:t>形式</a:t>
            </a:r>
            <a:endParaRPr lang="en-US" altLang="zh-CN" sz="2400" dirty="0" smtClean="0"/>
          </a:p>
          <a:p>
            <a:pPr lvl="1"/>
            <a:endParaRPr lang="en-US" altLang="zh-CN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117919"/>
              </p:ext>
            </p:extLst>
          </p:nvPr>
        </p:nvGraphicFramePr>
        <p:xfrm>
          <a:off x="510679" y="1556792"/>
          <a:ext cx="7805737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公式" r:id="rId3" imgW="5956200" imgH="1015920" progId="Equation.3">
                  <p:embed/>
                </p:oleObj>
              </mc:Choice>
              <mc:Fallback>
                <p:oleObj name="公式" r:id="rId3" imgW="5956200" imgH="10159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79" y="1556792"/>
                        <a:ext cx="7805737" cy="133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 bwMode="auto">
          <a:xfrm>
            <a:off x="7571169" y="1484784"/>
            <a:ext cx="720080" cy="792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1907704" y="2628523"/>
            <a:ext cx="14401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911022"/>
              </p:ext>
            </p:extLst>
          </p:nvPr>
        </p:nvGraphicFramePr>
        <p:xfrm>
          <a:off x="396496" y="3051710"/>
          <a:ext cx="8640000" cy="2393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公式" r:id="rId5" imgW="7073900" imgH="1943100" progId="Equation.3">
                  <p:embed/>
                </p:oleObj>
              </mc:Choice>
              <mc:Fallback>
                <p:oleObj name="公式" r:id="rId5" imgW="7073900" imgH="1943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496" y="3051710"/>
                        <a:ext cx="8640000" cy="23935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/>
          <p:cNvCxnSpPr/>
          <p:nvPr/>
        </p:nvCxnSpPr>
        <p:spPr bwMode="auto">
          <a:xfrm>
            <a:off x="1403648" y="3608720"/>
            <a:ext cx="194421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788024" y="307593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似乎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没法？改写成“紧凑”形式</a:t>
            </a:r>
            <a:endParaRPr lang="zh-CN" altLang="en-US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632" y="566124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视角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”和“</a:t>
            </a:r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坐标系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不统一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1132394" y="5436835"/>
            <a:ext cx="14401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1124005" y="4619580"/>
            <a:ext cx="14401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>
            <a:off x="988378" y="3814207"/>
            <a:ext cx="14401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215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详细推导过程</a:t>
            </a:r>
          </a:p>
        </p:txBody>
      </p:sp>
      <p:sp>
        <p:nvSpPr>
          <p:cNvPr id="4" name="内容占位符 5"/>
          <p:cNvSpPr txBox="1">
            <a:spLocks/>
          </p:cNvSpPr>
          <p:nvPr/>
        </p:nvSpPr>
        <p:spPr bwMode="auto">
          <a:xfrm>
            <a:off x="35496" y="908720"/>
            <a:ext cx="8496944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400">
                <a:solidFill>
                  <a:srgbClr val="00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0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>
                <a:solidFill>
                  <a:srgbClr val="99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charset="0"/>
              <a:buChar char="¡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charset="0"/>
              <a:buChar char="¡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charset="0"/>
              <a:buChar char="¡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charset="0"/>
              <a:buChar char="¡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ALE  </a:t>
            </a:r>
            <a:r>
              <a:rPr lang="zh-CN" altLang="en-US" sz="2400" dirty="0" smtClean="0"/>
              <a:t>视角（ </a:t>
            </a:r>
            <a:r>
              <a:rPr lang="en-US" altLang="zh-CN" sz="2400" dirty="0" smtClean="0"/>
              <a:t>Arbitrary Reference </a:t>
            </a:r>
            <a:r>
              <a:rPr lang="en-US" altLang="zh-CN" sz="2400" dirty="0" smtClean="0"/>
              <a:t>Domain ) </a:t>
            </a:r>
            <a:r>
              <a:rPr lang="zh-CN" altLang="en-US" sz="2400" dirty="0" smtClean="0"/>
              <a:t>下的方程</a:t>
            </a:r>
            <a:r>
              <a:rPr lang="zh-CN" altLang="en-US" sz="2400" dirty="0" smtClean="0"/>
              <a:t>形式</a:t>
            </a:r>
            <a:endParaRPr lang="en-US" altLang="zh-CN" sz="2400" dirty="0" smtClean="0"/>
          </a:p>
          <a:p>
            <a:pPr lvl="1"/>
            <a:endParaRPr lang="en-US" altLang="zh-CN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84401"/>
              </p:ext>
            </p:extLst>
          </p:nvPr>
        </p:nvGraphicFramePr>
        <p:xfrm>
          <a:off x="251520" y="1484784"/>
          <a:ext cx="3943350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公式" r:id="rId3" imgW="3644900" imgH="1943100" progId="Equation.3">
                  <p:embed/>
                </p:oleObj>
              </mc:Choice>
              <mc:Fallback>
                <p:oleObj name="公式" r:id="rId3" imgW="3644900" imgH="1943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484784"/>
                        <a:ext cx="3943350" cy="210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589693"/>
              </p:ext>
            </p:extLst>
          </p:nvPr>
        </p:nvGraphicFramePr>
        <p:xfrm>
          <a:off x="107504" y="3757984"/>
          <a:ext cx="1563688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公式" r:id="rId5" imgW="1143000" imgH="241200" progId="Equation.3">
                  <p:embed/>
                </p:oleObj>
              </mc:Choice>
              <mc:Fallback>
                <p:oleObj name="公式" r:id="rId5" imgW="114300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757984"/>
                        <a:ext cx="1563688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995436"/>
              </p:ext>
            </p:extLst>
          </p:nvPr>
        </p:nvGraphicFramePr>
        <p:xfrm>
          <a:off x="5004048" y="1556792"/>
          <a:ext cx="14097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公式" r:id="rId7" imgW="1028700" imgH="457200" progId="Equation.3">
                  <p:embed/>
                </p:oleObj>
              </mc:Choice>
              <mc:Fallback>
                <p:oleObj name="公式" r:id="rId7" imgW="10287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556792"/>
                        <a:ext cx="14097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997635"/>
              </p:ext>
            </p:extLst>
          </p:nvPr>
        </p:nvGraphicFramePr>
        <p:xfrm>
          <a:off x="4644008" y="2420888"/>
          <a:ext cx="42910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公式" r:id="rId9" imgW="2997000" imgH="482400" progId="Equation.3">
                  <p:embed/>
                </p:oleObj>
              </mc:Choice>
              <mc:Fallback>
                <p:oleObj name="公式" r:id="rId9" imgW="299700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2420888"/>
                        <a:ext cx="42910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椭圆 14"/>
          <p:cNvSpPr/>
          <p:nvPr/>
        </p:nvSpPr>
        <p:spPr bwMode="auto">
          <a:xfrm>
            <a:off x="4788024" y="1484784"/>
            <a:ext cx="2016224" cy="79208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4427984" y="1340768"/>
            <a:ext cx="0" cy="30606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779695"/>
              </p:ext>
            </p:extLst>
          </p:nvPr>
        </p:nvGraphicFramePr>
        <p:xfrm>
          <a:off x="5465142" y="3140968"/>
          <a:ext cx="263525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name="公式" r:id="rId11" imgW="2120760" imgH="990360" progId="Equation.3">
                  <p:embed/>
                </p:oleObj>
              </mc:Choice>
              <mc:Fallback>
                <p:oleObj name="公式" r:id="rId11" imgW="2120760" imgH="9903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142" y="3140968"/>
                        <a:ext cx="2635250" cy="122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71335"/>
              </p:ext>
            </p:extLst>
          </p:nvPr>
        </p:nvGraphicFramePr>
        <p:xfrm>
          <a:off x="35496" y="4509120"/>
          <a:ext cx="51244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name="公式" r:id="rId13" imgW="4737100" imgH="1943100" progId="Equation.3">
                  <p:embed/>
                </p:oleObj>
              </mc:Choice>
              <mc:Fallback>
                <p:oleObj name="公式" r:id="rId13" imgW="4737100" imgH="1943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4509120"/>
                        <a:ext cx="5124450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连接符 23"/>
          <p:cNvCxnSpPr/>
          <p:nvPr/>
        </p:nvCxnSpPr>
        <p:spPr bwMode="auto">
          <a:xfrm>
            <a:off x="35496" y="4401408"/>
            <a:ext cx="91085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712839"/>
              </p:ext>
            </p:extLst>
          </p:nvPr>
        </p:nvGraphicFramePr>
        <p:xfrm>
          <a:off x="5436496" y="4540386"/>
          <a:ext cx="3600000" cy="2106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" name="公式" r:id="rId15" imgW="2819160" imgH="1650960" progId="Equation.3">
                  <p:embed/>
                </p:oleObj>
              </mc:Choice>
              <mc:Fallback>
                <p:oleObj name="公式" r:id="rId15" imgW="2819160" imgH="16509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496" y="4540386"/>
                        <a:ext cx="3600000" cy="21069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接连接符 27"/>
          <p:cNvCxnSpPr/>
          <p:nvPr/>
        </p:nvCxnSpPr>
        <p:spPr bwMode="auto">
          <a:xfrm>
            <a:off x="5220072" y="4401408"/>
            <a:ext cx="0" cy="21959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841698"/>
              </p:ext>
            </p:extLst>
          </p:nvPr>
        </p:nvGraphicFramePr>
        <p:xfrm>
          <a:off x="2555776" y="3861048"/>
          <a:ext cx="1204912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公式" r:id="rId17" imgW="736560" imgH="164880" progId="Equation.3">
                  <p:embed/>
                </p:oleObj>
              </mc:Choice>
              <mc:Fallback>
                <p:oleObj name="公式" r:id="rId17" imgW="736560" imgH="16488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861048"/>
                        <a:ext cx="1204912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连接符 29"/>
          <p:cNvCxnSpPr/>
          <p:nvPr/>
        </p:nvCxnSpPr>
        <p:spPr bwMode="auto">
          <a:xfrm>
            <a:off x="2411760" y="4149080"/>
            <a:ext cx="151216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直接连接符 31"/>
          <p:cNvCxnSpPr/>
          <p:nvPr/>
        </p:nvCxnSpPr>
        <p:spPr bwMode="auto">
          <a:xfrm>
            <a:off x="6524605" y="5046732"/>
            <a:ext cx="172819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直接连接符 33"/>
          <p:cNvCxnSpPr/>
          <p:nvPr/>
        </p:nvCxnSpPr>
        <p:spPr bwMode="auto">
          <a:xfrm>
            <a:off x="475933" y="1972062"/>
            <a:ext cx="14401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7236296" y="16915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紧凑？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 bwMode="auto">
          <a:xfrm>
            <a:off x="1547664" y="4941168"/>
            <a:ext cx="14401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/>
          <p:nvPr/>
        </p:nvCxnSpPr>
        <p:spPr bwMode="auto">
          <a:xfrm>
            <a:off x="3979158" y="4941168"/>
            <a:ext cx="14401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>
            <a:off x="7083891" y="4983113"/>
            <a:ext cx="14401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227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详细推导过程</a:t>
            </a:r>
          </a:p>
        </p:txBody>
      </p:sp>
      <p:sp>
        <p:nvSpPr>
          <p:cNvPr id="4" name="内容占位符 5"/>
          <p:cNvSpPr txBox="1">
            <a:spLocks/>
          </p:cNvSpPr>
          <p:nvPr/>
        </p:nvSpPr>
        <p:spPr bwMode="auto">
          <a:xfrm>
            <a:off x="35496" y="908720"/>
            <a:ext cx="8496944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400">
                <a:solidFill>
                  <a:srgbClr val="00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0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>
                <a:solidFill>
                  <a:srgbClr val="99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charset="0"/>
              <a:buChar char="¡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charset="0"/>
              <a:buChar char="¡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charset="0"/>
              <a:buChar char="¡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charset="0"/>
              <a:buChar char="¡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ALE  </a:t>
            </a:r>
            <a:r>
              <a:rPr lang="zh-CN" altLang="en-US" sz="2400" dirty="0" smtClean="0"/>
              <a:t>视角（ </a:t>
            </a:r>
            <a:r>
              <a:rPr lang="en-US" altLang="zh-CN" sz="2400" dirty="0" smtClean="0"/>
              <a:t>Arbitrary Reference </a:t>
            </a:r>
            <a:r>
              <a:rPr lang="en-US" altLang="zh-CN" sz="2400" dirty="0" smtClean="0"/>
              <a:t>Domain ) </a:t>
            </a:r>
            <a:r>
              <a:rPr lang="zh-CN" altLang="en-US" sz="2400" dirty="0" smtClean="0"/>
              <a:t>下的方程</a:t>
            </a:r>
            <a:r>
              <a:rPr lang="zh-CN" altLang="en-US" sz="2400" dirty="0" smtClean="0"/>
              <a:t>形式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lvl="1"/>
            <a:r>
              <a:rPr lang="zh-CN" altLang="en-US" sz="1600" dirty="0" smtClean="0"/>
              <a:t>“协变微分不变式”（ 殷雅俊 ）</a:t>
            </a:r>
            <a:endParaRPr lang="en-US" altLang="zh-CN" sz="1600" dirty="0" smtClean="0"/>
          </a:p>
          <a:p>
            <a:pPr lvl="1"/>
            <a:endParaRPr lang="en-US" altLang="zh-CN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317790"/>
              </p:ext>
            </p:extLst>
          </p:nvPr>
        </p:nvGraphicFramePr>
        <p:xfrm>
          <a:off x="323528" y="1422287"/>
          <a:ext cx="2880000" cy="2510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公式" r:id="rId3" imgW="2235200" imgH="1943100" progId="Equation.3">
                  <p:embed/>
                </p:oleObj>
              </mc:Choice>
              <mc:Fallback>
                <p:oleObj name="公式" r:id="rId3" imgW="2235200" imgH="1943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422287"/>
                        <a:ext cx="2880000" cy="25107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 bwMode="auto">
          <a:xfrm>
            <a:off x="3563888" y="1340768"/>
            <a:ext cx="0" cy="244827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/>
          <p:nvPr/>
        </p:nvCxnSpPr>
        <p:spPr bwMode="auto">
          <a:xfrm>
            <a:off x="1475656" y="1988840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>
            <a:off x="1636445" y="2844547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>
            <a:off x="1628056" y="3645024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07414"/>
              </p:ext>
            </p:extLst>
          </p:nvPr>
        </p:nvGraphicFramePr>
        <p:xfrm>
          <a:off x="3779912" y="1649909"/>
          <a:ext cx="244475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公式" r:id="rId5" imgW="1511280" imgH="419040" progId="Equation.3">
                  <p:embed/>
                </p:oleObj>
              </mc:Choice>
              <mc:Fallback>
                <p:oleObj name="公式" r:id="rId5" imgW="1511280" imgH="41904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1649909"/>
                        <a:ext cx="244475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866708"/>
              </p:ext>
            </p:extLst>
          </p:nvPr>
        </p:nvGraphicFramePr>
        <p:xfrm>
          <a:off x="6804488" y="1484784"/>
          <a:ext cx="2160000" cy="97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公式" r:id="rId7" imgW="952200" imgH="431640" progId="Equation.3">
                  <p:embed/>
                </p:oleObj>
              </mc:Choice>
              <mc:Fallback>
                <p:oleObj name="公式" r:id="rId7" imgW="9522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04488" y="1484784"/>
                        <a:ext cx="2160000" cy="97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236573" y="1628800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707904" y="1340768"/>
            <a:ext cx="5328592" cy="122413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285293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u="sng" dirty="0" smtClean="0">
                <a:latin typeface="微软雅黑" pitchFamily="34" charset="-122"/>
                <a:ea typeface="微软雅黑" pitchFamily="34" charset="-122"/>
              </a:rPr>
              <a:t>最后一个小山头！</a:t>
            </a:r>
            <a:endParaRPr lang="zh-CN" altLang="en-US" sz="2000" b="1" i="1" u="sng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029921"/>
              </p:ext>
            </p:extLst>
          </p:nvPr>
        </p:nvGraphicFramePr>
        <p:xfrm>
          <a:off x="323528" y="4509120"/>
          <a:ext cx="3240000" cy="2110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公式" r:id="rId9" imgW="2247840" imgH="1473120" progId="Equation.3">
                  <p:embed/>
                </p:oleObj>
              </mc:Choice>
              <mc:Fallback>
                <p:oleObj name="公式" r:id="rId9" imgW="2247840" imgH="1473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509120"/>
                        <a:ext cx="3240000" cy="21104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 bwMode="auto">
          <a:xfrm>
            <a:off x="179512" y="5949280"/>
            <a:ext cx="1512168" cy="6480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604124"/>
              </p:ext>
            </p:extLst>
          </p:nvPr>
        </p:nvGraphicFramePr>
        <p:xfrm>
          <a:off x="3996496" y="4068801"/>
          <a:ext cx="5040000" cy="1808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公式" r:id="rId11" imgW="5384800" imgH="1930400" progId="Equation.3">
                  <p:embed/>
                </p:oleObj>
              </mc:Choice>
              <mc:Fallback>
                <p:oleObj name="公式" r:id="rId11" imgW="5384800" imgH="1930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6496" y="4068801"/>
                        <a:ext cx="5040000" cy="18084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连接符 23"/>
          <p:cNvCxnSpPr/>
          <p:nvPr/>
        </p:nvCxnSpPr>
        <p:spPr bwMode="auto">
          <a:xfrm>
            <a:off x="3491880" y="3501008"/>
            <a:ext cx="583264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3851920" y="3501008"/>
            <a:ext cx="0" cy="30963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6156176" y="60119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紧凑！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79712" y="60932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 Lucky !~~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1331640" y="5215915"/>
            <a:ext cx="172819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/>
          <p:nvPr/>
        </p:nvCxnSpPr>
        <p:spPr bwMode="auto">
          <a:xfrm>
            <a:off x="2555776" y="5877272"/>
            <a:ext cx="98301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1375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详细推导过程</a:t>
            </a:r>
          </a:p>
        </p:txBody>
      </p:sp>
      <p:sp>
        <p:nvSpPr>
          <p:cNvPr id="4" name="内容占位符 5"/>
          <p:cNvSpPr txBox="1">
            <a:spLocks/>
          </p:cNvSpPr>
          <p:nvPr/>
        </p:nvSpPr>
        <p:spPr bwMode="auto">
          <a:xfrm>
            <a:off x="35496" y="908720"/>
            <a:ext cx="8496944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400">
                <a:solidFill>
                  <a:srgbClr val="00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0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>
                <a:solidFill>
                  <a:srgbClr val="99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charset="0"/>
              <a:buChar char="¡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charset="0"/>
              <a:buChar char="¡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charset="0"/>
              <a:buChar char="¡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charset="0"/>
              <a:buChar char="¡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ALE  </a:t>
            </a:r>
            <a:r>
              <a:rPr lang="zh-CN" altLang="en-US" sz="2400" dirty="0" smtClean="0"/>
              <a:t>视角（ </a:t>
            </a:r>
            <a:r>
              <a:rPr lang="en-US" altLang="zh-CN" sz="2400" dirty="0" smtClean="0"/>
              <a:t>Arbitrary Reference </a:t>
            </a:r>
            <a:r>
              <a:rPr lang="en-US" altLang="zh-CN" sz="2400" dirty="0" smtClean="0"/>
              <a:t>Domain ) </a:t>
            </a:r>
            <a:r>
              <a:rPr lang="zh-CN" altLang="en-US" sz="2400" dirty="0" smtClean="0"/>
              <a:t>下的方程</a:t>
            </a:r>
            <a:r>
              <a:rPr lang="zh-CN" altLang="en-US" sz="2400" dirty="0" smtClean="0"/>
              <a:t>形式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 lvl="1"/>
            <a:endParaRPr lang="en-US" altLang="zh-CN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03206"/>
              </p:ext>
            </p:extLst>
          </p:nvPr>
        </p:nvGraphicFramePr>
        <p:xfrm>
          <a:off x="6372200" y="1484784"/>
          <a:ext cx="2160000" cy="1261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公式" r:id="rId3" imgW="2679700" imgH="1574800" progId="Equation.3">
                  <p:embed/>
                </p:oleObj>
              </mc:Choice>
              <mc:Fallback>
                <p:oleObj name="公式" r:id="rId3" imgW="2679700" imgH="1574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1484784"/>
                        <a:ext cx="2160000" cy="12619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478267"/>
              </p:ext>
            </p:extLst>
          </p:nvPr>
        </p:nvGraphicFramePr>
        <p:xfrm>
          <a:off x="47493" y="1484784"/>
          <a:ext cx="9000000" cy="222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公式" r:id="rId5" imgW="7467600" imgH="1841500" progId="Equation.3">
                  <p:embed/>
                </p:oleObj>
              </mc:Choice>
              <mc:Fallback>
                <p:oleObj name="公式" r:id="rId5" imgW="7467600" imgH="1841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3" y="1484784"/>
                        <a:ext cx="9000000" cy="222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1555"/>
              </p:ext>
            </p:extLst>
          </p:nvPr>
        </p:nvGraphicFramePr>
        <p:xfrm>
          <a:off x="792000" y="4148458"/>
          <a:ext cx="7560000" cy="2304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公式" r:id="rId7" imgW="6311900" imgH="1714500" progId="Equation.3">
                  <p:embed/>
                </p:oleObj>
              </mc:Choice>
              <mc:Fallback>
                <p:oleObj name="公式" r:id="rId7" imgW="6311900" imgH="171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000" y="4148458"/>
                        <a:ext cx="7560000" cy="23048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/>
          <p:nvPr/>
        </p:nvCxnSpPr>
        <p:spPr bwMode="auto">
          <a:xfrm>
            <a:off x="35496" y="3861048"/>
            <a:ext cx="900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 bwMode="auto">
          <a:xfrm>
            <a:off x="6156176" y="1484784"/>
            <a:ext cx="2520280" cy="136815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5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/>
              <a:t>欢迎讨论！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 smtClean="0"/>
              <a:t>By  </a:t>
            </a:r>
            <a:r>
              <a:rPr lang="zh-CN" altLang="en-US" dirty="0" smtClean="0"/>
              <a:t>解  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8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原始动机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Part I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3"/>
          </p:nvPr>
        </p:nvSpPr>
        <p:spPr>
          <a:xfrm>
            <a:off x="3059832" y="3717032"/>
            <a:ext cx="5724528" cy="2160000"/>
          </a:xfr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张量分析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流体力学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《 </a:t>
            </a:r>
            <a:r>
              <a:rPr lang="en-US" altLang="zh-CN" b="1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omputational </a:t>
            </a:r>
            <a:r>
              <a:rPr lang="en-US" altLang="zh-CN" b="1" dirty="0" smtClean="0">
                <a:solidFill>
                  <a:srgbClr val="FF0000"/>
                </a:solidFill>
              </a:rPr>
              <a:t>F</a:t>
            </a:r>
            <a:r>
              <a:rPr lang="en-US" altLang="zh-CN" dirty="0" smtClean="0"/>
              <a:t>luid </a:t>
            </a:r>
            <a:r>
              <a:rPr lang="en-US" altLang="zh-CN" b="1" dirty="0" smtClean="0">
                <a:solidFill>
                  <a:srgbClr val="FF0000"/>
                </a:solidFill>
              </a:rPr>
              <a:t>D</a:t>
            </a:r>
            <a:r>
              <a:rPr lang="en-US" altLang="zh-CN" dirty="0" smtClean="0"/>
              <a:t>ynamics 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97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原始动机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58775" y="982240"/>
            <a:ext cx="8637588" cy="5399088"/>
          </a:xfr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张量分析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课本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带着明确的目的（疑惑）去学习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“大三”就开始看，一直没看懂。。。所以很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纠结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流体力学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课本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对“输运公式”的推导缺乏</a:t>
            </a:r>
            <a:r>
              <a:rPr lang="zh-CN" altLang="en-US" dirty="0"/>
              <a:t>细节</a:t>
            </a:r>
            <a:r>
              <a:rPr lang="zh-CN" altLang="en-US" dirty="0" smtClean="0"/>
              <a:t>，</a:t>
            </a:r>
            <a:r>
              <a:rPr lang="zh-CN" altLang="en-US" b="1" i="1" u="sng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不严谨</a:t>
            </a:r>
            <a:endParaRPr lang="en-US" altLang="zh-CN" b="1" i="1" u="sng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“描述”方式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欧拉</a:t>
            </a:r>
            <a:r>
              <a:rPr lang="en-US" altLang="zh-CN" dirty="0" smtClean="0"/>
              <a:t>(Euler)</a:t>
            </a:r>
            <a:r>
              <a:rPr lang="zh-CN" altLang="en-US" dirty="0" smtClean="0"/>
              <a:t>描述方法，拉格朗日</a:t>
            </a:r>
            <a:r>
              <a:rPr lang="en-US" altLang="zh-CN" dirty="0" smtClean="0"/>
              <a:t>(Lagrange)</a:t>
            </a:r>
            <a:r>
              <a:rPr lang="zh-CN" altLang="en-US" dirty="0" smtClean="0"/>
              <a:t>描述方法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任意“欧拉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拉格朗日”描述方法</a:t>
            </a:r>
            <a:endParaRPr lang="en-US" altLang="zh-CN" dirty="0" smtClean="0"/>
          </a:p>
          <a:p>
            <a:pPr lvl="2"/>
            <a:r>
              <a:rPr lang="zh-CN" altLang="en-US" i="1" u="sng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“要透彻地了解一个东西，一定要首先透彻地去描述它”</a:t>
            </a:r>
            <a:endParaRPr lang="en-US" altLang="zh-CN" i="1" u="sng" dirty="0" smtClean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34920"/>
              </p:ext>
            </p:extLst>
          </p:nvPr>
        </p:nvGraphicFramePr>
        <p:xfrm>
          <a:off x="4734958" y="3645104"/>
          <a:ext cx="4301538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公式" r:id="rId3" imgW="2958840" imgH="495000" progId="Equation.3">
                  <p:embed/>
                </p:oleObj>
              </mc:Choice>
              <mc:Fallback>
                <p:oleObj name="公式" r:id="rId3" imgW="2958840" imgH="49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4958" y="3645104"/>
                        <a:ext cx="4301538" cy="7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1520" y="3501008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实际上叫：“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Reynolds Transport Theorem </a:t>
            </a:r>
            <a:r>
              <a:rPr lang="zh-CN" altLang="en-US" sz="1600" dirty="0" smtClean="0"/>
              <a:t>”</a:t>
            </a:r>
            <a:endParaRPr lang="en-US" altLang="zh-CN" sz="1600" dirty="0" smtClean="0"/>
          </a:p>
          <a:p>
            <a:r>
              <a:rPr lang="en-US" altLang="zh-CN" sz="1200" dirty="0" smtClean="0"/>
              <a:t>https://en.wikipedia.org/wiki/Reynolds_transport_theorem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357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原始动机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58775" y="838224"/>
            <a:ext cx="8637588" cy="5831136"/>
          </a:xfrm>
        </p:spPr>
        <p:txBody>
          <a:bodyPr/>
          <a:lstStyle/>
          <a:p>
            <a:r>
              <a:rPr lang="en-US" altLang="zh-CN" dirty="0" smtClean="0"/>
              <a:t>CFD</a:t>
            </a:r>
          </a:p>
          <a:p>
            <a:pPr lvl="1"/>
            <a:r>
              <a:rPr lang="zh-CN" altLang="en-US" dirty="0" smtClean="0"/>
              <a:t>实用的结构化的网格都是基于曲线坐标系的</a:t>
            </a:r>
            <a:endParaRPr lang="en-US" altLang="zh-CN" dirty="0" smtClean="0"/>
          </a:p>
          <a:p>
            <a:pPr lvl="1"/>
            <a:r>
              <a:rPr lang="zh-CN" altLang="en-US" dirty="0"/>
              <a:t>数学</a:t>
            </a:r>
            <a:r>
              <a:rPr lang="zh-CN" altLang="en-US" dirty="0" smtClean="0"/>
              <a:t>上所谓的“守恒律”</a:t>
            </a:r>
            <a:r>
              <a:rPr lang="en-US" altLang="zh-CN" dirty="0" smtClean="0"/>
              <a:t>( Conservation Law )</a:t>
            </a:r>
          </a:p>
          <a:p>
            <a:pPr lvl="2"/>
            <a:r>
              <a:rPr lang="zh-CN" altLang="en-US" dirty="0" smtClean="0"/>
              <a:t>在曲线系下流体力学基本方程是否还能写成如下“紧凑”形式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1"/>
            <a:r>
              <a:rPr lang="zh-CN" altLang="en-US" dirty="0" smtClean="0"/>
              <a:t>动网格、动边界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ALE </a:t>
            </a:r>
            <a:r>
              <a:rPr lang="zh-CN" altLang="en-US" dirty="0"/>
              <a:t> </a:t>
            </a:r>
            <a:r>
              <a:rPr lang="en-US" altLang="zh-CN" dirty="0" smtClean="0"/>
              <a:t>( 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rbitrary </a:t>
            </a:r>
            <a:r>
              <a:rPr lang="en-US" altLang="zh-CN" dirty="0" err="1" smtClean="0">
                <a:solidFill>
                  <a:srgbClr val="FF0000"/>
                </a:solidFill>
              </a:rPr>
              <a:t>L</a:t>
            </a:r>
            <a:r>
              <a:rPr lang="en-US" altLang="zh-CN" dirty="0" err="1" smtClean="0"/>
              <a:t>agrangian-</a:t>
            </a:r>
            <a:r>
              <a:rPr lang="en-US" altLang="zh-CN" dirty="0" err="1" smtClean="0">
                <a:solidFill>
                  <a:srgbClr val="FF0000"/>
                </a:solidFill>
              </a:rPr>
              <a:t>E</a:t>
            </a:r>
            <a:r>
              <a:rPr lang="en-US" altLang="zh-CN" dirty="0" err="1" smtClean="0"/>
              <a:t>ulerian</a:t>
            </a:r>
            <a:r>
              <a:rPr lang="en-US" altLang="zh-CN" dirty="0" smtClean="0"/>
              <a:t> )</a:t>
            </a:r>
          </a:p>
          <a:p>
            <a:pPr lvl="2"/>
            <a:r>
              <a:rPr lang="zh-CN" altLang="en-US" dirty="0" smtClean="0"/>
              <a:t>刚体自由飞、网格运动和变形</a:t>
            </a:r>
            <a:endParaRPr lang="en-US" altLang="zh-CN" dirty="0" smtClean="0"/>
          </a:p>
          <a:p>
            <a:pPr lvl="1"/>
            <a:r>
              <a:rPr lang="zh-CN" altLang="en-US" dirty="0"/>
              <a:t>有限</a:t>
            </a:r>
            <a:r>
              <a:rPr lang="zh-CN" altLang="en-US" dirty="0" smtClean="0"/>
              <a:t>体积</a:t>
            </a:r>
            <a:r>
              <a:rPr lang="en-US" altLang="zh-CN" dirty="0" smtClean="0"/>
              <a:t>CFD</a:t>
            </a:r>
          </a:p>
          <a:p>
            <a:pPr lvl="2"/>
            <a:r>
              <a:rPr lang="zh-CN" altLang="en-US" dirty="0" smtClean="0"/>
              <a:t>空间离散 </a:t>
            </a:r>
            <a:r>
              <a:rPr lang="en-US" altLang="zh-CN" dirty="0" smtClean="0"/>
              <a:t>=&gt; </a:t>
            </a:r>
            <a:r>
              <a:rPr lang="zh-CN" altLang="en-US" dirty="0" smtClean="0"/>
              <a:t>通量格式（ </a:t>
            </a:r>
            <a:r>
              <a:rPr lang="en-US" altLang="zh-CN" dirty="0" smtClean="0"/>
              <a:t>Roe, </a:t>
            </a:r>
            <a:r>
              <a:rPr lang="en-US" altLang="zh-CN" b="1" dirty="0" smtClean="0">
                <a:solidFill>
                  <a:srgbClr val="FF0000"/>
                </a:solidFill>
              </a:rPr>
              <a:t>Rotated-Roe</a:t>
            </a:r>
            <a:r>
              <a:rPr lang="en-US" altLang="zh-CN" dirty="0" smtClean="0"/>
              <a:t>, AUSM Series )</a:t>
            </a:r>
          </a:p>
          <a:p>
            <a:pPr lvl="2"/>
            <a:r>
              <a:rPr lang="zh-CN" altLang="en-US" dirty="0"/>
              <a:t>最</a:t>
            </a:r>
            <a:r>
              <a:rPr lang="zh-CN" altLang="en-US" dirty="0" smtClean="0"/>
              <a:t>一般的形式（ </a:t>
            </a:r>
            <a:r>
              <a:rPr lang="zh-CN" altLang="en-US" sz="1800" i="1" u="sng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所有教材都只给</a:t>
            </a:r>
            <a:r>
              <a:rPr lang="zh-CN" altLang="en-US" sz="1800" i="1" u="sng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出正交</a:t>
            </a:r>
            <a:r>
              <a:rPr lang="zh-CN" altLang="en-US" sz="1800" b="1" i="1" u="sng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笛</a:t>
            </a:r>
            <a:r>
              <a:rPr lang="zh-CN" altLang="en-US" sz="1800" b="1" i="1" u="sng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卡尔</a:t>
            </a:r>
            <a:r>
              <a:rPr lang="zh-CN" altLang="en-US" sz="1800" i="1" u="sng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系下</a:t>
            </a:r>
            <a:r>
              <a:rPr lang="zh-CN" altLang="en-US" dirty="0" smtClean="0"/>
              <a:t>的结果，</a:t>
            </a:r>
            <a:r>
              <a:rPr lang="zh-CN" altLang="en-US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没用</a:t>
            </a:r>
            <a:r>
              <a:rPr lang="zh-CN" altLang="en-US" dirty="0" smtClean="0"/>
              <a:t>！）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很多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几何量</a:t>
            </a:r>
            <a:r>
              <a:rPr lang="zh-CN" altLang="en-US" dirty="0" smtClean="0"/>
              <a:t>的信息要考虑</a:t>
            </a:r>
            <a:endParaRPr lang="en-US" altLang="zh-CN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766925"/>
              </p:ext>
            </p:extLst>
          </p:nvPr>
        </p:nvGraphicFramePr>
        <p:xfrm>
          <a:off x="1499814" y="2780928"/>
          <a:ext cx="7032626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公式" r:id="rId3" imgW="4838400" imgH="444240" progId="Equation.3">
                  <p:embed/>
                </p:oleObj>
              </mc:Choice>
              <mc:Fallback>
                <p:oleObj name="公式" r:id="rId3" imgW="4838400" imgH="44424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814" y="2780928"/>
                        <a:ext cx="7032626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5292080" y="2708920"/>
            <a:ext cx="3384376" cy="792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547664" y="4758700"/>
            <a:ext cx="33843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326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主要目标及基本思路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Part II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3"/>
          </p:nvPr>
        </p:nvSpPr>
        <p:spPr>
          <a:xfrm>
            <a:off x="2627784" y="4176000"/>
            <a:ext cx="6012216" cy="2160000"/>
          </a:xfrm>
        </p:spPr>
        <p:txBody>
          <a:bodyPr/>
          <a:lstStyle/>
          <a:p>
            <a:r>
              <a:rPr lang="zh-CN" altLang="en-US" dirty="0" smtClean="0"/>
              <a:t>三大定律（质量、动量、能量）</a:t>
            </a:r>
            <a:endParaRPr lang="en-US" altLang="zh-CN" dirty="0" smtClean="0"/>
          </a:p>
          <a:p>
            <a:r>
              <a:rPr lang="zh-CN" altLang="en-US" dirty="0" smtClean="0"/>
              <a:t>张量分析基础（经典定理、公式）</a:t>
            </a:r>
            <a:endParaRPr lang="en-US" altLang="zh-CN" dirty="0" smtClean="0"/>
          </a:p>
          <a:p>
            <a:r>
              <a:rPr lang="zh-CN" altLang="en-US" dirty="0" smtClean="0"/>
              <a:t>观察问题的角度（思想观念）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969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主要目标及基本思路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首先，介绍“描述法”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“视角”来回转换下的基本物理图景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映射</a:t>
            </a:r>
            <a:r>
              <a:rPr lang="zh-CN" altLang="en-US" dirty="0" smtClean="0"/>
              <a:t>”是</a:t>
            </a:r>
            <a:r>
              <a:rPr lang="zh-CN" altLang="en-US" b="1" i="1" u="sng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核心</a:t>
            </a:r>
            <a:r>
              <a:rPr lang="zh-CN" altLang="en-US" dirty="0" smtClean="0"/>
              <a:t>思想（或手段）</a:t>
            </a:r>
            <a:endParaRPr lang="en-US" altLang="zh-CN" dirty="0" smtClean="0"/>
          </a:p>
          <a:p>
            <a:r>
              <a:rPr lang="zh-CN" altLang="en-US" dirty="0"/>
              <a:t>其次</a:t>
            </a:r>
            <a:r>
              <a:rPr lang="zh-CN" altLang="en-US" dirty="0" smtClean="0"/>
              <a:t>，“张量”的基础思想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“基矢量”（协变、逆变，</a:t>
            </a:r>
            <a:r>
              <a:rPr lang="zh-CN" altLang="en-US" i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时间导数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给</a:t>
            </a:r>
            <a:r>
              <a:rPr lang="zh-CN" altLang="en-US" dirty="0" smtClean="0"/>
              <a:t>出 </a:t>
            </a:r>
            <a:r>
              <a:rPr lang="en-US" altLang="zh-CN" dirty="0" smtClean="0"/>
              <a:t>Gauss Integral Theorem </a:t>
            </a:r>
            <a:r>
              <a:rPr lang="zh-CN" altLang="en-US" dirty="0" smtClean="0"/>
              <a:t>（ 高斯积分定律 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或者称为 </a:t>
            </a:r>
            <a:r>
              <a:rPr lang="en-US" altLang="zh-CN" dirty="0" smtClean="0"/>
              <a:t>Divergence Theorem</a:t>
            </a:r>
          </a:p>
          <a:p>
            <a:pPr lvl="1"/>
            <a:r>
              <a:rPr lang="zh-CN" altLang="en-US" b="1" i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严谨地</a:t>
            </a:r>
            <a:r>
              <a:rPr lang="zh-CN" altLang="en-US" dirty="0" smtClean="0"/>
              <a:t>证明 “  </a:t>
            </a:r>
            <a:r>
              <a:rPr lang="en-US" altLang="zh-CN" dirty="0" smtClean="0"/>
              <a:t>Reynolds Transport Theorem 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基本微分关系（ </a:t>
            </a:r>
            <a:r>
              <a:rPr lang="zh-CN" altLang="en-US" dirty="0" smtClean="0"/>
              <a:t>涉及梯度算子的简单运算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逆变基矢量的几何含义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22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主要目标及基本思路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然后，最终形式的详细推导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Lagrange </a:t>
            </a:r>
            <a:r>
              <a:rPr lang="zh-CN" altLang="en-US" dirty="0" smtClean="0"/>
              <a:t>描述 </a:t>
            </a:r>
            <a:r>
              <a:rPr lang="en-US" altLang="zh-CN" dirty="0" smtClean="0"/>
              <a:t>+ </a:t>
            </a:r>
            <a:r>
              <a:rPr lang="zh-CN" altLang="en-US" dirty="0" smtClean="0"/>
              <a:t>“三大定律” </a:t>
            </a:r>
            <a:r>
              <a:rPr lang="en-US" altLang="zh-CN" dirty="0" smtClean="0"/>
              <a:t>=&gt; </a:t>
            </a:r>
            <a:r>
              <a:rPr lang="zh-CN" altLang="en-US" dirty="0" smtClean="0"/>
              <a:t>基本数学表述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基本数学表述 </a:t>
            </a:r>
            <a:r>
              <a:rPr lang="en-US" altLang="zh-CN" dirty="0" smtClean="0"/>
              <a:t>=&gt;  Euler </a:t>
            </a:r>
            <a:r>
              <a:rPr lang="zh-CN" altLang="en-US" dirty="0" smtClean="0"/>
              <a:t>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基本数学表述 </a:t>
            </a:r>
            <a:r>
              <a:rPr lang="en-US" altLang="zh-CN" dirty="0" smtClean="0"/>
              <a:t>=&gt;  </a:t>
            </a:r>
            <a:r>
              <a:rPr lang="zh-CN" altLang="en-US" dirty="0" smtClean="0"/>
              <a:t>任意曲线系中的任意视角下的描述</a:t>
            </a:r>
          </a:p>
          <a:p>
            <a:pPr lvl="1"/>
            <a:r>
              <a:rPr lang="zh-CN" altLang="en-US" dirty="0" smtClean="0"/>
              <a:t>几乎顺藤摸瓜</a:t>
            </a:r>
            <a:r>
              <a:rPr lang="en-US" altLang="zh-CN" dirty="0" smtClean="0"/>
              <a:t>~</a:t>
            </a:r>
            <a:r>
              <a:rPr lang="zh-CN" altLang="en-US" dirty="0" smtClean="0"/>
              <a:t>再加一点点</a:t>
            </a:r>
            <a:r>
              <a:rPr lang="zh-CN" altLang="en-US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灵感</a:t>
            </a:r>
            <a:r>
              <a:rPr lang="zh-CN" altLang="en-US" dirty="0"/>
              <a:t> </a:t>
            </a:r>
            <a:r>
              <a:rPr lang="en-US" altLang="zh-CN" dirty="0"/>
              <a:t>and </a:t>
            </a:r>
            <a:r>
              <a:rPr lang="zh-CN" altLang="en-US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意外</a:t>
            </a:r>
            <a:endParaRPr lang="en-US" altLang="zh-CN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459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基本物理图景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Part III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zh-CN" altLang="en-US" dirty="0" smtClean="0"/>
              <a:t>怎么描述流动？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48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SD2015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黑体"/>
        <a:cs typeface="黑体"/>
      </a:majorFont>
      <a:minorFont>
        <a:latin typeface="Arial"/>
        <a:ea typeface="幼圆"/>
        <a:cs typeface="幼圆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LASD2015</Template>
  <TotalTime>496</TotalTime>
  <Words>1113</Words>
  <Application>Microsoft Office PowerPoint</Application>
  <PresentationFormat>全屏显示(4:3)</PresentationFormat>
  <Paragraphs>254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LASD2015</vt:lpstr>
      <vt:lpstr>公式</vt:lpstr>
      <vt:lpstr>Microsoft 公式 3.0</vt:lpstr>
      <vt:lpstr>任意视角和任意曲线坐标系下的 流体力学控制方程形式的 详细推导过程 </vt:lpstr>
      <vt:lpstr>主要内容</vt:lpstr>
      <vt:lpstr>原始动机</vt:lpstr>
      <vt:lpstr>原始动机</vt:lpstr>
      <vt:lpstr>原始动机</vt:lpstr>
      <vt:lpstr>主要目标及基本思路</vt:lpstr>
      <vt:lpstr>主要目标及基本思路</vt:lpstr>
      <vt:lpstr>主要目标及基本思路</vt:lpstr>
      <vt:lpstr>基本物理图景</vt:lpstr>
      <vt:lpstr>基本物理图景</vt:lpstr>
      <vt:lpstr>基本物理图景</vt:lpstr>
      <vt:lpstr>基本物理图景</vt:lpstr>
      <vt:lpstr>张量基础</vt:lpstr>
      <vt:lpstr>张量基础</vt:lpstr>
      <vt:lpstr>张量基础</vt:lpstr>
      <vt:lpstr>张量基础</vt:lpstr>
      <vt:lpstr>张量基础</vt:lpstr>
      <vt:lpstr>张量基础</vt:lpstr>
      <vt:lpstr>详细推导过程</vt:lpstr>
      <vt:lpstr>详细推导过程</vt:lpstr>
      <vt:lpstr>详细推导过程</vt:lpstr>
      <vt:lpstr>详细推导过程</vt:lpstr>
      <vt:lpstr>详细推导过程</vt:lpstr>
      <vt:lpstr>详细推导过程</vt:lpstr>
      <vt:lpstr>详细推导过程</vt:lpstr>
      <vt:lpstr>详细推导过程</vt:lpstr>
      <vt:lpstr>欢迎讨论！</vt:lpstr>
    </vt:vector>
  </TitlesOfParts>
  <Company>School of Aerospace, 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LASD2015模板</dc:title>
  <dc:creator>罗堃宇</dc:creator>
  <cp:lastModifiedBy>解青</cp:lastModifiedBy>
  <cp:revision>58</cp:revision>
  <dcterms:created xsi:type="dcterms:W3CDTF">2015-09-22T14:12:37Z</dcterms:created>
  <dcterms:modified xsi:type="dcterms:W3CDTF">2016-01-13T03:23:11Z</dcterms:modified>
</cp:coreProperties>
</file>