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3.xml" ContentType="application/vnd.openxmlformats-officedocument.presentationml.notesSlide+xml"/>
  <Override PartName="/ppt/tags/tag11.xml" ContentType="application/vnd.openxmlformats-officedocument.presentationml.tags+xml"/>
  <Override PartName="/ppt/notesSlides/notesSlide34.xml" ContentType="application/vnd.openxmlformats-officedocument.presentationml.notesSlide+xml"/>
  <Override PartName="/ppt/tags/tag12.xml" ContentType="application/vnd.openxmlformats-officedocument.presentationml.tags+xml"/>
  <Override PartName="/ppt/notesSlides/notesSlide35.xml" ContentType="application/vnd.openxmlformats-officedocument.presentationml.notesSlide+xml"/>
  <Override PartName="/ppt/tags/tag13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18.xml" ContentType="application/vnd.openxmlformats-officedocument.presentationml.tags+xml"/>
  <Override PartName="/ppt/notesSlides/notesSlide6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396" r:id="rId2"/>
    <p:sldId id="345" r:id="rId3"/>
    <p:sldId id="397" r:id="rId4"/>
    <p:sldId id="391" r:id="rId5"/>
    <p:sldId id="450" r:id="rId6"/>
    <p:sldId id="390" r:id="rId7"/>
    <p:sldId id="458" r:id="rId8"/>
    <p:sldId id="459" r:id="rId9"/>
    <p:sldId id="393" r:id="rId10"/>
    <p:sldId id="394" r:id="rId11"/>
    <p:sldId id="398" r:id="rId12"/>
    <p:sldId id="395" r:id="rId13"/>
    <p:sldId id="347" r:id="rId14"/>
    <p:sldId id="468" r:id="rId15"/>
    <p:sldId id="348" r:id="rId16"/>
    <p:sldId id="362" r:id="rId17"/>
    <p:sldId id="350" r:id="rId18"/>
    <p:sldId id="467" r:id="rId19"/>
    <p:sldId id="351" r:id="rId20"/>
    <p:sldId id="352" r:id="rId21"/>
    <p:sldId id="353" r:id="rId22"/>
    <p:sldId id="354" r:id="rId23"/>
    <p:sldId id="355" r:id="rId24"/>
    <p:sldId id="356" r:id="rId25"/>
    <p:sldId id="400" r:id="rId26"/>
    <p:sldId id="401" r:id="rId27"/>
    <p:sldId id="402" r:id="rId28"/>
    <p:sldId id="403" r:id="rId29"/>
    <p:sldId id="452" r:id="rId30"/>
    <p:sldId id="448" r:id="rId31"/>
    <p:sldId id="361" r:id="rId32"/>
    <p:sldId id="364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56" r:id="rId41"/>
    <p:sldId id="453" r:id="rId42"/>
    <p:sldId id="454" r:id="rId43"/>
    <p:sldId id="45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65" r:id="rId52"/>
    <p:sldId id="451" r:id="rId53"/>
    <p:sldId id="469" r:id="rId54"/>
    <p:sldId id="412" r:id="rId55"/>
    <p:sldId id="470" r:id="rId56"/>
    <p:sldId id="413" r:id="rId57"/>
    <p:sldId id="414" r:id="rId58"/>
    <p:sldId id="457" r:id="rId59"/>
    <p:sldId id="435" r:id="rId60"/>
    <p:sldId id="379" r:id="rId61"/>
    <p:sldId id="380" r:id="rId62"/>
    <p:sldId id="436" r:id="rId63"/>
    <p:sldId id="437" r:id="rId64"/>
    <p:sldId id="438" r:id="rId65"/>
    <p:sldId id="430" r:id="rId66"/>
    <p:sldId id="431" r:id="rId67"/>
    <p:sldId id="425" r:id="rId68"/>
    <p:sldId id="460" r:id="rId69"/>
    <p:sldId id="432" r:id="rId70"/>
    <p:sldId id="461" r:id="rId71"/>
    <p:sldId id="439" r:id="rId72"/>
    <p:sldId id="462" r:id="rId73"/>
    <p:sldId id="463" r:id="rId74"/>
    <p:sldId id="464" r:id="rId75"/>
    <p:sldId id="465" r:id="rId76"/>
    <p:sldId id="466" r:id="rId77"/>
    <p:sldId id="471" r:id="rId78"/>
    <p:sldId id="472" r:id="rId79"/>
    <p:sldId id="473" r:id="rId80"/>
    <p:sldId id="441" r:id="rId81"/>
    <p:sldId id="440" r:id="rId82"/>
  </p:sldIdLst>
  <p:sldSz cx="9144000" cy="6858000" type="screen4x3"/>
  <p:notesSz cx="6858000" cy="9117013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s" initials="C" lastIdx="1" clrIdx="0"/>
  <p:cmAuthor id="1" name="HL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7D9"/>
    <a:srgbClr val="2C001D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13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20T17:02:01.585" idx="1">
    <p:pos x="10" y="10"/>
    <p:text>upto here 20/4/15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fld id="{03D59063-CA85-4393-B6EA-6FB9F8D761E3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1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Times New Roman" pitchFamily="18" charset="0"/>
              </a:defRPr>
            </a:lvl1pPr>
          </a:lstStyle>
          <a:p>
            <a:fld id="{3FC745D3-6726-454E-AEC0-DDC20C44FA1B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0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227AD-C653-4716-9349-CB0242F8F4C1}" type="slidenum">
              <a:rPr lang="he-IL" smtClean="0"/>
              <a:pPr/>
              <a:t>67</a:t>
            </a:fld>
            <a:endParaRPr lang="he-IL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227AD-C653-4716-9349-CB0242F8F4C1}" type="slidenum">
              <a:rPr lang="he-IL" smtClean="0"/>
              <a:pPr/>
              <a:t>69</a:t>
            </a:fld>
            <a:endParaRPr lang="he-IL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227AD-C653-4716-9349-CB0242F8F4C1}" type="slidenum">
              <a:rPr lang="he-IL" smtClean="0"/>
              <a:pPr/>
              <a:t>70</a:t>
            </a:fld>
            <a:endParaRPr lang="he-IL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297CDB-03FA-4A77-86DF-45DDE16334EE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213D1-FDC5-42A4-AE3A-247DBE4A2F9B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D979F-FB30-4F03-A127-EE727A042B4D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745D3-6726-454E-AEC0-DDC20C44FA1B}" type="slidenum">
              <a:rPr lang="he-IL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CE38-EC35-485B-B64A-D7FCEC0D19A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39B9-9DCB-4E75-9D3E-2526C5ECECA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F9DD6-3EA2-4FA4-B7B5-3F11ED93148B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E02AD-9D88-4022-8115-0A6FDDA66E4E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FCBEC-4D7E-4D98-87D4-522ED4C4495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EDC66-4FCA-40BA-9493-D0FFBE42FE0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B771A-F405-4B14-82B2-C7676DEE6D9D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EC272-6EB8-4A28-9AAE-E8399F2CA89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449AF-BA13-484A-881D-CCD24E67094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BC60F-6529-48A5-B0B5-88AD8A8D3B96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B261C-336C-45FE-BAAF-7033795E72EA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400">
                <a:cs typeface="Times New Roman" pitchFamily="18" charset="0"/>
              </a:defRPr>
            </a:lvl1pPr>
          </a:lstStyle>
          <a:p>
            <a:fld id="{318596D1-7137-42CB-9D89-40B1202E0E93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1.png"/><Relationship Id="rId4" Type="http://schemas.openxmlformats.org/officeDocument/2006/relationships/tags" Target="../tags/tag10.xml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7.xml"/><Relationship Id="rId10" Type="http://schemas.openxmlformats.org/officeDocument/2006/relationships/comments" Target="../comments/comment1.xml"/><Relationship Id="rId4" Type="http://schemas.openxmlformats.org/officeDocument/2006/relationships/tags" Target="../tags/tag17.xml"/><Relationship Id="rId9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6.xml"/><Relationship Id="rId10" Type="http://schemas.openxmlformats.org/officeDocument/2006/relationships/oleObject" Target="../embeddings/oleObject1.bin"/><Relationship Id="rId4" Type="http://schemas.openxmlformats.org/officeDocument/2006/relationships/tags" Target="../tags/tag3.xml"/><Relationship Id="rId9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3.xml"/><Relationship Id="rId7" Type="http://schemas.openxmlformats.org/officeDocument/2006/relationships/image" Target="../media/image2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8.png"/><Relationship Id="rId5" Type="http://schemas.openxmlformats.org/officeDocument/2006/relationships/tags" Target="../tags/tag25.xml"/><Relationship Id="rId10" Type="http://schemas.openxmlformats.org/officeDocument/2006/relationships/image" Target="../media/image27.png"/><Relationship Id="rId4" Type="http://schemas.openxmlformats.org/officeDocument/2006/relationships/tags" Target="../tags/tag24.xm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803431"/>
            <a:ext cx="9144000" cy="1091284"/>
          </a:xfrm>
        </p:spPr>
        <p:txBody>
          <a:bodyPr/>
          <a:lstStyle/>
          <a:p>
            <a:r>
              <a:rPr lang="da-DK" sz="5400" dirty="0">
                <a:solidFill>
                  <a:srgbClr val="FF0000"/>
                </a:solidFill>
              </a:rPr>
              <a:t/>
            </a:r>
            <a:br>
              <a:rPr lang="da-DK" sz="5400" dirty="0">
                <a:solidFill>
                  <a:srgbClr val="FF0000"/>
                </a:solidFill>
              </a:rPr>
            </a:br>
            <a:r>
              <a:rPr lang="da-DK" sz="5400" dirty="0" smtClean="0">
                <a:solidFill>
                  <a:srgbClr val="FF0000"/>
                </a:solidFill>
              </a:rPr>
              <a:t>Data Structures</a:t>
            </a:r>
            <a:r>
              <a:rPr lang="da-DK" sz="5400" dirty="0">
                <a:solidFill>
                  <a:srgbClr val="FF0000"/>
                </a:solidFill>
              </a:rPr>
              <a:t/>
            </a:r>
            <a:br>
              <a:rPr lang="da-DK" sz="5400" dirty="0">
                <a:solidFill>
                  <a:srgbClr val="FF0000"/>
                </a:solidFill>
              </a:rPr>
            </a:b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4321175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da-DK" sz="3200" dirty="0" smtClean="0">
                <a:solidFill>
                  <a:srgbClr val="0070C0"/>
                </a:solidFill>
                <a:latin typeface="Arial" pitchFamily="34" charset="0"/>
              </a:rPr>
              <a:t>Yossi Azar and Hanoch Levy </a:t>
            </a:r>
          </a:p>
          <a:p>
            <a:pPr algn="ctr"/>
            <a:r>
              <a:rPr lang="da-DK" sz="3200" smtClean="0">
                <a:solidFill>
                  <a:srgbClr val="333399"/>
                </a:solidFill>
                <a:latin typeface="Arial" pitchFamily="34" charset="0"/>
              </a:rPr>
              <a:t>March 2015</a:t>
            </a:r>
            <a:endParaRPr lang="da-DK" sz="3200" dirty="0" smtClean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446226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</a:rPr>
              <a:t>Lecture 4</a:t>
            </a:r>
          </a:p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</a:rPr>
              <a:t>Red</a:t>
            </a:r>
            <a:r>
              <a:rPr lang="en-US" sz="4000" dirty="0" smtClean="0">
                <a:solidFill>
                  <a:srgbClr val="2C001D"/>
                </a:solidFill>
                <a:latin typeface="Times New Roman" pitchFamily="18" charset="0"/>
              </a:rPr>
              <a:t>-Black</a:t>
            </a:r>
            <a:r>
              <a:rPr lang="en-US" sz="4000" dirty="0" smtClean="0">
                <a:solidFill>
                  <a:srgbClr val="009900"/>
                </a:solidFill>
                <a:latin typeface="Times New Roman" pitchFamily="18" charset="0"/>
              </a:rPr>
              <a:t> Trees</a:t>
            </a:r>
            <a:endParaRPr lang="en-US" sz="4000" dirty="0">
              <a:solidFill>
                <a:srgbClr val="00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764-6832-45AD-A676-0D1BA3D4DB89}" type="slidenum">
              <a:rPr lang="he-IL"/>
              <a:pPr/>
              <a:t>10</a:t>
            </a:fld>
            <a:endParaRPr lang="en-US"/>
          </a:p>
        </p:txBody>
      </p:sp>
      <p:sp>
        <p:nvSpPr>
          <p:cNvPr id="94213" name="Oval 5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72390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3886200" y="3352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5334000" y="3352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0" name="Oval 12" descr="‎25%‎"/>
          <p:cNvSpPr>
            <a:spLocks noChangeArrowheads="1"/>
          </p:cNvSpPr>
          <p:nvPr/>
        </p:nvSpPr>
        <p:spPr bwMode="auto">
          <a:xfrm>
            <a:off x="64770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1" name="Oval 13" descr="‎25%‎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3" name="Oval 15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83058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769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6858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62484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57150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5105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42672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36576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2438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1828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5" name="Rectangle 27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7" name="Line 29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>
            <a:off x="6019800" y="2667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0" name="Line 42"/>
          <p:cNvSpPr>
            <a:spLocks noChangeShapeType="1"/>
          </p:cNvSpPr>
          <p:nvPr/>
        </p:nvSpPr>
        <p:spPr bwMode="auto">
          <a:xfrm flipH="1">
            <a:off x="77724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1" name="Line 43"/>
          <p:cNvSpPr>
            <a:spLocks noChangeShapeType="1"/>
          </p:cNvSpPr>
          <p:nvPr/>
        </p:nvSpPr>
        <p:spPr bwMode="auto">
          <a:xfrm>
            <a:off x="81534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3" name="Line 45"/>
          <p:cNvSpPr>
            <a:spLocks noChangeShapeType="1"/>
          </p:cNvSpPr>
          <p:nvPr/>
        </p:nvSpPr>
        <p:spPr bwMode="auto">
          <a:xfrm flipH="1">
            <a:off x="6324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4" name="Line 46"/>
          <p:cNvSpPr>
            <a:spLocks noChangeShapeType="1"/>
          </p:cNvSpPr>
          <p:nvPr/>
        </p:nvSpPr>
        <p:spPr bwMode="auto">
          <a:xfrm>
            <a:off x="6705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5" name="Line 47"/>
          <p:cNvSpPr>
            <a:spLocks noChangeShapeType="1"/>
          </p:cNvSpPr>
          <p:nvPr/>
        </p:nvSpPr>
        <p:spPr bwMode="auto">
          <a:xfrm flipH="1">
            <a:off x="5181600" y="3657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6" name="Line 48"/>
          <p:cNvSpPr>
            <a:spLocks noChangeShapeType="1"/>
          </p:cNvSpPr>
          <p:nvPr/>
        </p:nvSpPr>
        <p:spPr bwMode="auto">
          <a:xfrm>
            <a:off x="5562600" y="3657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7" name="Line 49"/>
          <p:cNvSpPr>
            <a:spLocks noChangeShapeType="1"/>
          </p:cNvSpPr>
          <p:nvPr/>
        </p:nvSpPr>
        <p:spPr bwMode="auto">
          <a:xfrm flipH="1">
            <a:off x="3733800" y="3657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8" name="Line 50"/>
          <p:cNvSpPr>
            <a:spLocks noChangeShapeType="1"/>
          </p:cNvSpPr>
          <p:nvPr/>
        </p:nvSpPr>
        <p:spPr bwMode="auto">
          <a:xfrm>
            <a:off x="4114800" y="3657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1" name="Line 53"/>
          <p:cNvSpPr>
            <a:spLocks noChangeShapeType="1"/>
          </p:cNvSpPr>
          <p:nvPr/>
        </p:nvSpPr>
        <p:spPr bwMode="auto">
          <a:xfrm flipH="1">
            <a:off x="1905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2" name="Line 54"/>
          <p:cNvSpPr>
            <a:spLocks noChangeShapeType="1"/>
          </p:cNvSpPr>
          <p:nvPr/>
        </p:nvSpPr>
        <p:spPr bwMode="auto">
          <a:xfrm>
            <a:off x="2286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4" name="Line 56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Straight Connector 51"/>
          <p:cNvCxnSpPr>
            <a:stCxn id="94217" idx="3"/>
            <a:endCxn id="94220" idx="7"/>
          </p:cNvCxnSpPr>
          <p:nvPr/>
        </p:nvCxnSpPr>
        <p:spPr bwMode="auto">
          <a:xfrm rot="5400000">
            <a:off x="6699063" y="3574863"/>
            <a:ext cx="622674" cy="5464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94217" idx="5"/>
            <a:endCxn id="94221" idx="1"/>
          </p:cNvCxnSpPr>
          <p:nvPr/>
        </p:nvCxnSpPr>
        <p:spPr bwMode="auto">
          <a:xfrm rot="16200000" flipH="1">
            <a:off x="7422963" y="3612963"/>
            <a:ext cx="622674" cy="4702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94214" idx="5"/>
            <a:endCxn id="94223" idx="0"/>
          </p:cNvCxnSpPr>
          <p:nvPr/>
        </p:nvCxnSpPr>
        <p:spPr bwMode="auto">
          <a:xfrm rot="16200000" flipH="1">
            <a:off x="1631763" y="2698562"/>
            <a:ext cx="578037" cy="578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94214" idx="3"/>
            <a:endCxn id="94222" idx="0"/>
          </p:cNvCxnSpPr>
          <p:nvPr/>
        </p:nvCxnSpPr>
        <p:spPr bwMode="auto">
          <a:xfrm rot="5400000">
            <a:off x="800101" y="266046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94215" idx="4"/>
            <a:endCxn id="94219" idx="0"/>
          </p:cNvCxnSpPr>
          <p:nvPr/>
        </p:nvCxnSpPr>
        <p:spPr bwMode="auto">
          <a:xfrm rot="5400000">
            <a:off x="5372100" y="2857500"/>
            <a:ext cx="6096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94215" idx="2"/>
            <a:endCxn id="94218" idx="7"/>
          </p:cNvCxnSpPr>
          <p:nvPr/>
        </p:nvCxnSpPr>
        <p:spPr bwMode="auto">
          <a:xfrm rot="10800000" flipV="1">
            <a:off x="4146364" y="2590799"/>
            <a:ext cx="1568637" cy="8066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10200"/>
            <a:ext cx="9144000" cy="1143000"/>
          </a:xfrm>
        </p:spPr>
        <p:txBody>
          <a:bodyPr/>
          <a:lstStyle/>
          <a:p>
            <a:r>
              <a:rPr lang="en-US" dirty="0" smtClean="0"/>
              <a:t>Fold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nodes into their parents</a:t>
            </a:r>
            <a:endParaRPr lang="en-US" dirty="0"/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0" y="3048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4400" b="1" kern="0" dirty="0" smtClean="0">
                <a:solidFill>
                  <a:srgbClr val="FF0000"/>
                </a:solidFill>
              </a:rPr>
              <a:t>Red</a:t>
            </a:r>
            <a:r>
              <a:rPr lang="en-US" sz="4400" b="1" kern="0" dirty="0" smtClean="0">
                <a:solidFill>
                  <a:schemeClr val="tx2"/>
                </a:solidFill>
              </a:rPr>
              <a:t>-Black</a:t>
            </a:r>
            <a:r>
              <a:rPr lang="en-US" sz="4400" kern="0" dirty="0" smtClean="0">
                <a:solidFill>
                  <a:schemeClr val="tx2"/>
                </a:solidFill>
              </a:rPr>
              <a:t> trees </a:t>
            </a:r>
            <a:r>
              <a:rPr lang="en-US" sz="4400" kern="0" dirty="0" smtClean="0">
                <a:solidFill>
                  <a:schemeClr val="tx2"/>
                </a:solidFill>
                <a:sym typeface="Symbol"/>
              </a:rPr>
              <a:t> 2-4 trees</a:t>
            </a:r>
            <a:r>
              <a:rPr lang="en-US" sz="4400" kern="0" dirty="0" smtClean="0">
                <a:solidFill>
                  <a:schemeClr val="tx2"/>
                </a:solidFill>
              </a:rPr>
              <a:t> </a:t>
            </a:r>
            <a:endParaRPr lang="en-US" sz="4400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764-6832-45AD-A676-0D1BA3D4DB89}" type="slidenum">
              <a:rPr lang="he-IL"/>
              <a:pPr/>
              <a:t>11</a:t>
            </a:fld>
            <a:endParaRPr lang="en-US"/>
          </a:p>
        </p:txBody>
      </p:sp>
      <p:sp>
        <p:nvSpPr>
          <p:cNvPr id="94213" name="Oval 5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72390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3886200" y="3352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5334000" y="3352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3" name="Oval 15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82296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76200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7036526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6426926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57150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5105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42672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36576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2438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1828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5" name="Rectangle 27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7" name="Line 29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>
            <a:off x="6019800" y="2667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5" name="Line 47"/>
          <p:cNvSpPr>
            <a:spLocks noChangeShapeType="1"/>
          </p:cNvSpPr>
          <p:nvPr/>
        </p:nvSpPr>
        <p:spPr bwMode="auto">
          <a:xfrm flipH="1">
            <a:off x="5181600" y="3657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6" name="Line 48"/>
          <p:cNvSpPr>
            <a:spLocks noChangeShapeType="1"/>
          </p:cNvSpPr>
          <p:nvPr/>
        </p:nvSpPr>
        <p:spPr bwMode="auto">
          <a:xfrm>
            <a:off x="5562600" y="3657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7" name="Line 49"/>
          <p:cNvSpPr>
            <a:spLocks noChangeShapeType="1"/>
          </p:cNvSpPr>
          <p:nvPr/>
        </p:nvSpPr>
        <p:spPr bwMode="auto">
          <a:xfrm flipH="1">
            <a:off x="3733800" y="3657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8" name="Line 50"/>
          <p:cNvSpPr>
            <a:spLocks noChangeShapeType="1"/>
          </p:cNvSpPr>
          <p:nvPr/>
        </p:nvSpPr>
        <p:spPr bwMode="auto">
          <a:xfrm>
            <a:off x="4114800" y="3657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1" name="Line 53"/>
          <p:cNvSpPr>
            <a:spLocks noChangeShapeType="1"/>
          </p:cNvSpPr>
          <p:nvPr/>
        </p:nvSpPr>
        <p:spPr bwMode="auto">
          <a:xfrm flipH="1">
            <a:off x="1905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2" name="Line 54"/>
          <p:cNvSpPr>
            <a:spLocks noChangeShapeType="1"/>
          </p:cNvSpPr>
          <p:nvPr/>
        </p:nvSpPr>
        <p:spPr bwMode="auto">
          <a:xfrm>
            <a:off x="2286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4" name="Line 56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" name="Straight Connector 57"/>
          <p:cNvCxnSpPr>
            <a:stCxn id="94214" idx="5"/>
            <a:endCxn id="94223" idx="0"/>
          </p:cNvCxnSpPr>
          <p:nvPr/>
        </p:nvCxnSpPr>
        <p:spPr bwMode="auto">
          <a:xfrm rot="16200000" flipH="1">
            <a:off x="1631763" y="2698562"/>
            <a:ext cx="578037" cy="578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94214" idx="3"/>
            <a:endCxn id="94222" idx="0"/>
          </p:cNvCxnSpPr>
          <p:nvPr/>
        </p:nvCxnSpPr>
        <p:spPr bwMode="auto">
          <a:xfrm rot="5400000">
            <a:off x="800101" y="266046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94215" idx="4"/>
            <a:endCxn id="94219" idx="0"/>
          </p:cNvCxnSpPr>
          <p:nvPr/>
        </p:nvCxnSpPr>
        <p:spPr bwMode="auto">
          <a:xfrm rot="5400000">
            <a:off x="5372100" y="2857500"/>
            <a:ext cx="6096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94215" idx="2"/>
            <a:endCxn id="94218" idx="7"/>
          </p:cNvCxnSpPr>
          <p:nvPr/>
        </p:nvCxnSpPr>
        <p:spPr bwMode="auto">
          <a:xfrm rot="10800000" flipV="1">
            <a:off x="4146364" y="2590799"/>
            <a:ext cx="1568637" cy="8066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94217" idx="6"/>
            <a:endCxn id="94224" idx="0"/>
          </p:cNvCxnSpPr>
          <p:nvPr/>
        </p:nvCxnSpPr>
        <p:spPr bwMode="auto">
          <a:xfrm>
            <a:off x="7543800" y="3429000"/>
            <a:ext cx="762000" cy="762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94217" idx="5"/>
            <a:endCxn id="94225" idx="0"/>
          </p:cNvCxnSpPr>
          <p:nvPr/>
        </p:nvCxnSpPr>
        <p:spPr bwMode="auto">
          <a:xfrm rot="16200000" flipH="1">
            <a:off x="7270563" y="3765362"/>
            <a:ext cx="654237" cy="197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94217" idx="3"/>
            <a:endCxn id="94226" idx="0"/>
          </p:cNvCxnSpPr>
          <p:nvPr/>
        </p:nvCxnSpPr>
        <p:spPr bwMode="auto">
          <a:xfrm rot="5400000">
            <a:off x="6871064" y="3778426"/>
            <a:ext cx="654237" cy="1709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94217" idx="2"/>
            <a:endCxn id="94227" idx="0"/>
          </p:cNvCxnSpPr>
          <p:nvPr/>
        </p:nvCxnSpPr>
        <p:spPr bwMode="auto">
          <a:xfrm rot="10800000" flipV="1">
            <a:off x="6503126" y="3429000"/>
            <a:ext cx="735874" cy="762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0" y="517713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Height of 2-4 tree = </a:t>
            </a:r>
            <a:r>
              <a:rPr lang="en-US" sz="3200" b="1" dirty="0" smtClean="0">
                <a:latin typeface="+mn-lt"/>
              </a:rPr>
              <a:t>black</a:t>
            </a:r>
            <a:r>
              <a:rPr lang="en-US" sz="3200" dirty="0" smtClean="0">
                <a:latin typeface="+mn-lt"/>
              </a:rPr>
              <a:t> height of 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Red</a:t>
            </a:r>
            <a:r>
              <a:rPr lang="en-US" sz="3200" b="1" dirty="0" smtClean="0">
                <a:latin typeface="+mn-lt"/>
              </a:rPr>
              <a:t>-Black</a:t>
            </a:r>
            <a:r>
              <a:rPr lang="en-US" sz="3200" dirty="0" smtClean="0">
                <a:latin typeface="+mn-lt"/>
              </a:rPr>
              <a:t> tree</a:t>
            </a:r>
            <a:endParaRPr lang="en-US" sz="3200" dirty="0">
              <a:latin typeface="+mn-lt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0" y="3048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4400" b="1" kern="0" dirty="0" smtClean="0">
                <a:solidFill>
                  <a:srgbClr val="FF0000"/>
                </a:solidFill>
              </a:rPr>
              <a:t>Red</a:t>
            </a:r>
            <a:r>
              <a:rPr lang="en-US" sz="4400" b="1" kern="0" dirty="0" smtClean="0">
                <a:solidFill>
                  <a:schemeClr val="tx2"/>
                </a:solidFill>
              </a:rPr>
              <a:t>-Black</a:t>
            </a:r>
            <a:r>
              <a:rPr lang="en-US" sz="4400" kern="0" dirty="0" smtClean="0">
                <a:solidFill>
                  <a:schemeClr val="tx2"/>
                </a:solidFill>
              </a:rPr>
              <a:t> trees </a:t>
            </a:r>
            <a:r>
              <a:rPr lang="en-US" sz="4400" kern="0" dirty="0" smtClean="0">
                <a:solidFill>
                  <a:schemeClr val="tx2"/>
                </a:solidFill>
                <a:sym typeface="Symbol"/>
              </a:rPr>
              <a:t> 2-4 trees</a:t>
            </a:r>
            <a:r>
              <a:rPr lang="en-US" sz="4400" kern="0" dirty="0" smtClean="0">
                <a:solidFill>
                  <a:schemeClr val="tx2"/>
                </a:solidFill>
              </a:rPr>
              <a:t> </a:t>
            </a:r>
            <a:endParaRPr lang="en-US" sz="4400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1447800" y="1676400"/>
            <a:ext cx="6057900" cy="2114550"/>
            <a:chOff x="304800" y="1600200"/>
            <a:chExt cx="8077200" cy="2819400"/>
          </a:xfrm>
        </p:grpSpPr>
        <p:sp>
          <p:nvSpPr>
            <p:cNvPr id="94213" name="Oval 5" descr="‎25%‎"/>
            <p:cNvSpPr>
              <a:spLocks noChangeArrowheads="1"/>
            </p:cNvSpPr>
            <p:nvPr/>
          </p:nvSpPr>
          <p:spPr bwMode="auto">
            <a:xfrm>
              <a:off x="3352800" y="1600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4" name="Oval 6"/>
            <p:cNvSpPr>
              <a:spLocks noChangeArrowheads="1"/>
            </p:cNvSpPr>
            <p:nvPr/>
          </p:nvSpPr>
          <p:spPr bwMode="auto">
            <a:xfrm>
              <a:off x="1371600" y="24384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5" name="Oval 7"/>
            <p:cNvSpPr>
              <a:spLocks noChangeArrowheads="1"/>
            </p:cNvSpPr>
            <p:nvPr/>
          </p:nvSpPr>
          <p:spPr bwMode="auto">
            <a:xfrm>
              <a:off x="5715000" y="24384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7239000" y="3276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3886200" y="33528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5334000" y="33528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609600" y="3276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2057400" y="3276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82296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76200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7036526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6426926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Rectangle 20"/>
            <p:cNvSpPr>
              <a:spLocks noChangeArrowheads="1"/>
            </p:cNvSpPr>
            <p:nvPr/>
          </p:nvSpPr>
          <p:spPr bwMode="auto">
            <a:xfrm>
              <a:off x="57150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Rectangle 21"/>
            <p:cNvSpPr>
              <a:spLocks noChangeArrowheads="1"/>
            </p:cNvSpPr>
            <p:nvPr/>
          </p:nvSpPr>
          <p:spPr bwMode="auto">
            <a:xfrm>
              <a:off x="51054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Rectangle 22"/>
            <p:cNvSpPr>
              <a:spLocks noChangeArrowheads="1"/>
            </p:cNvSpPr>
            <p:nvPr/>
          </p:nvSpPr>
          <p:spPr bwMode="auto">
            <a:xfrm>
              <a:off x="42672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Rectangle 23"/>
            <p:cNvSpPr>
              <a:spLocks noChangeArrowheads="1"/>
            </p:cNvSpPr>
            <p:nvPr/>
          </p:nvSpPr>
          <p:spPr bwMode="auto">
            <a:xfrm>
              <a:off x="36576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Rectangle 24"/>
            <p:cNvSpPr>
              <a:spLocks noChangeArrowheads="1"/>
            </p:cNvSpPr>
            <p:nvPr/>
          </p:nvSpPr>
          <p:spPr bwMode="auto">
            <a:xfrm>
              <a:off x="24384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Rectangle 25"/>
            <p:cNvSpPr>
              <a:spLocks noChangeArrowheads="1"/>
            </p:cNvSpPr>
            <p:nvPr/>
          </p:nvSpPr>
          <p:spPr bwMode="auto">
            <a:xfrm>
              <a:off x="18288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Rectangle 26"/>
            <p:cNvSpPr>
              <a:spLocks noChangeArrowheads="1"/>
            </p:cNvSpPr>
            <p:nvPr/>
          </p:nvSpPr>
          <p:spPr bwMode="auto">
            <a:xfrm>
              <a:off x="9144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Rectangle 27"/>
            <p:cNvSpPr>
              <a:spLocks noChangeArrowheads="1"/>
            </p:cNvSpPr>
            <p:nvPr/>
          </p:nvSpPr>
          <p:spPr bwMode="auto">
            <a:xfrm>
              <a:off x="3048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H="1">
              <a:off x="1676400" y="1752600"/>
              <a:ext cx="1676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>
              <a:off x="3657600" y="1752600"/>
              <a:ext cx="2057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>
              <a:off x="6019800" y="26670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flipH="1">
              <a:off x="51816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>
              <a:off x="55626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H="1">
              <a:off x="37338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>
              <a:off x="41148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H="1">
              <a:off x="1905000" y="35814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>
              <a:off x="2286000" y="35814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>
              <a:off x="838200" y="35814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H="1">
              <a:off x="381000" y="35052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" name="Straight Connector 57"/>
            <p:cNvCxnSpPr>
              <a:stCxn id="94214" idx="5"/>
              <a:endCxn id="94223" idx="0"/>
            </p:cNvCxnSpPr>
            <p:nvPr/>
          </p:nvCxnSpPr>
          <p:spPr bwMode="auto">
            <a:xfrm rot="16200000" flipH="1">
              <a:off x="1631763" y="2698562"/>
              <a:ext cx="578037" cy="5780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94214" idx="3"/>
              <a:endCxn id="94222" idx="0"/>
            </p:cNvCxnSpPr>
            <p:nvPr/>
          </p:nvCxnSpPr>
          <p:spPr bwMode="auto">
            <a:xfrm rot="5400000">
              <a:off x="800101" y="2660463"/>
              <a:ext cx="578037" cy="6542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94215" idx="4"/>
              <a:endCxn id="94219" idx="0"/>
            </p:cNvCxnSpPr>
            <p:nvPr/>
          </p:nvCxnSpPr>
          <p:spPr bwMode="auto">
            <a:xfrm rot="5400000">
              <a:off x="5372100" y="2857500"/>
              <a:ext cx="6096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94215" idx="2"/>
              <a:endCxn id="94218" idx="7"/>
            </p:cNvCxnSpPr>
            <p:nvPr/>
          </p:nvCxnSpPr>
          <p:spPr bwMode="auto">
            <a:xfrm rot="10800000" flipV="1">
              <a:off x="4146364" y="2590799"/>
              <a:ext cx="1568637" cy="8066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94217" idx="6"/>
              <a:endCxn id="94224" idx="0"/>
            </p:cNvCxnSpPr>
            <p:nvPr/>
          </p:nvCxnSpPr>
          <p:spPr bwMode="auto">
            <a:xfrm>
              <a:off x="7543800" y="3429000"/>
              <a:ext cx="762000" cy="762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94217" idx="5"/>
              <a:endCxn id="94225" idx="0"/>
            </p:cNvCxnSpPr>
            <p:nvPr/>
          </p:nvCxnSpPr>
          <p:spPr bwMode="auto">
            <a:xfrm rot="16200000" flipH="1">
              <a:off x="7270563" y="3765362"/>
              <a:ext cx="654237" cy="1970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94217" idx="3"/>
              <a:endCxn id="94226" idx="0"/>
            </p:cNvCxnSpPr>
            <p:nvPr/>
          </p:nvCxnSpPr>
          <p:spPr bwMode="auto">
            <a:xfrm rot="5400000">
              <a:off x="6871064" y="3778426"/>
              <a:ext cx="654237" cy="17091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94217" idx="2"/>
              <a:endCxn id="94227" idx="0"/>
            </p:cNvCxnSpPr>
            <p:nvPr/>
          </p:nvCxnSpPr>
          <p:spPr bwMode="auto">
            <a:xfrm rot="10800000" flipV="1">
              <a:off x="6503126" y="3429000"/>
              <a:ext cx="735874" cy="762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" name="Picture 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3593" y="4321792"/>
            <a:ext cx="2234401" cy="47897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Picture 5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754492" y="5124480"/>
            <a:ext cx="3072602" cy="438258"/>
          </a:xfrm>
          <a:prstGeom prst="rect">
            <a:avLst/>
          </a:prstGeom>
          <a:noFill/>
          <a:ln/>
          <a:effectLst/>
        </p:spPr>
      </p:pic>
      <p:pic>
        <p:nvPicPr>
          <p:cNvPr id="62" name="Picture 6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714186" y="5886455"/>
            <a:ext cx="3153214" cy="438145"/>
          </a:xfrm>
          <a:prstGeom prst="rect">
            <a:avLst/>
          </a:prstGeom>
          <a:noFill/>
          <a:ln/>
          <a:effectLst/>
        </p:spPr>
      </p:pic>
      <p:sp>
        <p:nvSpPr>
          <p:cNvPr id="67" name="Rectangle 2"/>
          <p:cNvSpPr txBox="1">
            <a:spLocks noChangeArrowheads="1"/>
          </p:cNvSpPr>
          <p:nvPr/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3600" b="1" kern="0" dirty="0" smtClean="0">
                <a:solidFill>
                  <a:srgbClr val="FF0000"/>
                </a:solidFill>
              </a:rPr>
              <a:t>Red</a:t>
            </a:r>
            <a:r>
              <a:rPr lang="en-US" sz="3600" b="1" kern="0" dirty="0" smtClean="0">
                <a:solidFill>
                  <a:schemeClr val="tx2"/>
                </a:solidFill>
              </a:rPr>
              <a:t>-Black</a:t>
            </a:r>
            <a:r>
              <a:rPr lang="en-US" sz="3600" kern="0" dirty="0" smtClean="0">
                <a:solidFill>
                  <a:schemeClr val="tx2"/>
                </a:solidFill>
              </a:rPr>
              <a:t> trees </a:t>
            </a:r>
            <a:r>
              <a:rPr lang="en-US" sz="3600" kern="0" dirty="0" smtClean="0">
                <a:solidFill>
                  <a:schemeClr val="tx2"/>
                </a:solidFill>
                <a:sym typeface="Symbol"/>
              </a:rPr>
              <a:t>have logarithmic height</a:t>
            </a:r>
            <a:endParaRPr lang="en-US" sz="3600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FDE9-D562-4126-BBF5-89EBD9D15806}" type="slidenum">
              <a:rPr lang="he-IL"/>
              <a:pPr/>
              <a:t>13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600200"/>
            <a:ext cx="3505200" cy="2286000"/>
            <a:chOff x="304800" y="1600200"/>
            <a:chExt cx="8153400" cy="4277940"/>
          </a:xfrm>
        </p:grpSpPr>
        <p:sp>
          <p:nvSpPr>
            <p:cNvPr id="96259" name="Oval 3" descr="‎25%‎"/>
            <p:cNvSpPr>
              <a:spLocks noChangeArrowheads="1"/>
            </p:cNvSpPr>
            <p:nvPr/>
          </p:nvSpPr>
          <p:spPr bwMode="auto">
            <a:xfrm>
              <a:off x="3352800" y="1600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0" name="Oval 4"/>
            <p:cNvSpPr>
              <a:spLocks noChangeArrowheads="1"/>
            </p:cNvSpPr>
            <p:nvPr/>
          </p:nvSpPr>
          <p:spPr bwMode="auto">
            <a:xfrm>
              <a:off x="1371600" y="24384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1" name="Oval 5"/>
            <p:cNvSpPr>
              <a:spLocks noChangeArrowheads="1"/>
            </p:cNvSpPr>
            <p:nvPr/>
          </p:nvSpPr>
          <p:spPr bwMode="auto">
            <a:xfrm>
              <a:off x="5715000" y="24384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Oval 6" descr="‎25%‎"/>
            <p:cNvSpPr>
              <a:spLocks noChangeArrowheads="1"/>
            </p:cNvSpPr>
            <p:nvPr/>
          </p:nvSpPr>
          <p:spPr bwMode="auto">
            <a:xfrm>
              <a:off x="4267200" y="32766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Oval 7"/>
            <p:cNvSpPr>
              <a:spLocks noChangeArrowheads="1"/>
            </p:cNvSpPr>
            <p:nvPr/>
          </p:nvSpPr>
          <p:spPr bwMode="auto">
            <a:xfrm>
              <a:off x="7239000" y="3276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Oval 8"/>
            <p:cNvSpPr>
              <a:spLocks noChangeArrowheads="1"/>
            </p:cNvSpPr>
            <p:nvPr/>
          </p:nvSpPr>
          <p:spPr bwMode="auto">
            <a:xfrm>
              <a:off x="3505200" y="41148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Oval 9"/>
            <p:cNvSpPr>
              <a:spLocks noChangeArrowheads="1"/>
            </p:cNvSpPr>
            <p:nvPr/>
          </p:nvSpPr>
          <p:spPr bwMode="auto">
            <a:xfrm>
              <a:off x="4953000" y="41148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Oval 10" descr="‎25%‎"/>
            <p:cNvSpPr>
              <a:spLocks noChangeArrowheads="1"/>
            </p:cNvSpPr>
            <p:nvPr/>
          </p:nvSpPr>
          <p:spPr bwMode="auto">
            <a:xfrm>
              <a:off x="6477000" y="4114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7" name="Oval 11" descr="‎25%‎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8" name="Oval 12"/>
            <p:cNvSpPr>
              <a:spLocks noChangeArrowheads="1"/>
            </p:cNvSpPr>
            <p:nvPr/>
          </p:nvSpPr>
          <p:spPr bwMode="auto">
            <a:xfrm>
              <a:off x="609600" y="3276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9" name="Oval 13"/>
            <p:cNvSpPr>
              <a:spLocks noChangeArrowheads="1"/>
            </p:cNvSpPr>
            <p:nvPr/>
          </p:nvSpPr>
          <p:spPr bwMode="auto">
            <a:xfrm>
              <a:off x="2057400" y="3276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83058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1" name="Rectangle 15"/>
            <p:cNvSpPr>
              <a:spLocks noChangeArrowheads="1"/>
            </p:cNvSpPr>
            <p:nvPr/>
          </p:nvSpPr>
          <p:spPr bwMode="auto">
            <a:xfrm>
              <a:off x="76962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2" name="Rectangle 16"/>
            <p:cNvSpPr>
              <a:spLocks noChangeArrowheads="1"/>
            </p:cNvSpPr>
            <p:nvPr/>
          </p:nvSpPr>
          <p:spPr bwMode="auto">
            <a:xfrm>
              <a:off x="68580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62484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4" name="Rectangle 18"/>
            <p:cNvSpPr>
              <a:spLocks noChangeArrowheads="1"/>
            </p:cNvSpPr>
            <p:nvPr/>
          </p:nvSpPr>
          <p:spPr bwMode="auto">
            <a:xfrm>
              <a:off x="53340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5" name="Rectangle 19"/>
            <p:cNvSpPr>
              <a:spLocks noChangeArrowheads="1"/>
            </p:cNvSpPr>
            <p:nvPr/>
          </p:nvSpPr>
          <p:spPr bwMode="auto">
            <a:xfrm>
              <a:off x="47244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6" name="Rectangle 20"/>
            <p:cNvSpPr>
              <a:spLocks noChangeArrowheads="1"/>
            </p:cNvSpPr>
            <p:nvPr/>
          </p:nvSpPr>
          <p:spPr bwMode="auto">
            <a:xfrm>
              <a:off x="38862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7" name="Rectangle 21"/>
            <p:cNvSpPr>
              <a:spLocks noChangeArrowheads="1"/>
            </p:cNvSpPr>
            <p:nvPr/>
          </p:nvSpPr>
          <p:spPr bwMode="auto">
            <a:xfrm>
              <a:off x="32766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Rectangle 22"/>
            <p:cNvSpPr>
              <a:spLocks noChangeArrowheads="1"/>
            </p:cNvSpPr>
            <p:nvPr/>
          </p:nvSpPr>
          <p:spPr bwMode="auto">
            <a:xfrm>
              <a:off x="24384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9" name="Rectangle 23"/>
            <p:cNvSpPr>
              <a:spLocks noChangeArrowheads="1"/>
            </p:cNvSpPr>
            <p:nvPr/>
          </p:nvSpPr>
          <p:spPr bwMode="auto">
            <a:xfrm>
              <a:off x="18288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0" name="Rectangle 24"/>
            <p:cNvSpPr>
              <a:spLocks noChangeArrowheads="1"/>
            </p:cNvSpPr>
            <p:nvPr/>
          </p:nvSpPr>
          <p:spPr bwMode="auto">
            <a:xfrm>
              <a:off x="9144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1" name="Rectangle 25"/>
            <p:cNvSpPr>
              <a:spLocks noChangeArrowheads="1"/>
            </p:cNvSpPr>
            <p:nvPr/>
          </p:nvSpPr>
          <p:spPr bwMode="auto">
            <a:xfrm>
              <a:off x="3048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 flipH="1">
              <a:off x="1676400" y="1752600"/>
              <a:ext cx="1676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3657600" y="1752600"/>
              <a:ext cx="2057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 flipH="1">
              <a:off x="4495800" y="266700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8" name="Line 32"/>
            <p:cNvSpPr>
              <a:spLocks noChangeShapeType="1"/>
            </p:cNvSpPr>
            <p:nvPr/>
          </p:nvSpPr>
          <p:spPr bwMode="auto">
            <a:xfrm>
              <a:off x="4572000" y="3505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9" name="Line 33"/>
            <p:cNvSpPr>
              <a:spLocks noChangeShapeType="1"/>
            </p:cNvSpPr>
            <p:nvPr/>
          </p:nvSpPr>
          <p:spPr bwMode="auto">
            <a:xfrm flipH="1">
              <a:off x="3733800" y="35052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0" name="Line 34"/>
            <p:cNvSpPr>
              <a:spLocks noChangeShapeType="1"/>
            </p:cNvSpPr>
            <p:nvPr/>
          </p:nvSpPr>
          <p:spPr bwMode="auto">
            <a:xfrm flipH="1">
              <a:off x="77724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1" name="Line 35"/>
            <p:cNvSpPr>
              <a:spLocks noChangeShapeType="1"/>
            </p:cNvSpPr>
            <p:nvPr/>
          </p:nvSpPr>
          <p:spPr bwMode="auto">
            <a:xfrm>
              <a:off x="81534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2" name="Line 36"/>
            <p:cNvSpPr>
              <a:spLocks noChangeShapeType="1"/>
            </p:cNvSpPr>
            <p:nvPr/>
          </p:nvSpPr>
          <p:spPr bwMode="auto">
            <a:xfrm flipH="1">
              <a:off x="63246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3" name="Line 37"/>
            <p:cNvSpPr>
              <a:spLocks noChangeShapeType="1"/>
            </p:cNvSpPr>
            <p:nvPr/>
          </p:nvSpPr>
          <p:spPr bwMode="auto">
            <a:xfrm>
              <a:off x="67056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4" name="Line 38"/>
            <p:cNvSpPr>
              <a:spLocks noChangeShapeType="1"/>
            </p:cNvSpPr>
            <p:nvPr/>
          </p:nvSpPr>
          <p:spPr bwMode="auto">
            <a:xfrm flipH="1">
              <a:off x="48006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5" name="Line 39"/>
            <p:cNvSpPr>
              <a:spLocks noChangeShapeType="1"/>
            </p:cNvSpPr>
            <p:nvPr/>
          </p:nvSpPr>
          <p:spPr bwMode="auto">
            <a:xfrm>
              <a:off x="51816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6" name="Line 40"/>
            <p:cNvSpPr>
              <a:spLocks noChangeShapeType="1"/>
            </p:cNvSpPr>
            <p:nvPr/>
          </p:nvSpPr>
          <p:spPr bwMode="auto">
            <a:xfrm flipH="1">
              <a:off x="33528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>
              <a:off x="37338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1600200" y="27432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9" name="Line 43"/>
            <p:cNvSpPr>
              <a:spLocks noChangeShapeType="1"/>
            </p:cNvSpPr>
            <p:nvPr/>
          </p:nvSpPr>
          <p:spPr bwMode="auto">
            <a:xfrm flipH="1">
              <a:off x="838200" y="27432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0" name="Line 44"/>
            <p:cNvSpPr>
              <a:spLocks noChangeShapeType="1"/>
            </p:cNvSpPr>
            <p:nvPr/>
          </p:nvSpPr>
          <p:spPr bwMode="auto">
            <a:xfrm flipH="1">
              <a:off x="1905000" y="35814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1" name="Line 45"/>
            <p:cNvSpPr>
              <a:spLocks noChangeShapeType="1"/>
            </p:cNvSpPr>
            <p:nvPr/>
          </p:nvSpPr>
          <p:spPr bwMode="auto">
            <a:xfrm>
              <a:off x="2286000" y="35814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2" name="Line 46"/>
            <p:cNvSpPr>
              <a:spLocks noChangeShapeType="1"/>
            </p:cNvSpPr>
            <p:nvPr/>
          </p:nvSpPr>
          <p:spPr bwMode="auto">
            <a:xfrm>
              <a:off x="838200" y="35814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3" name="Line 47"/>
            <p:cNvSpPr>
              <a:spLocks noChangeShapeType="1"/>
            </p:cNvSpPr>
            <p:nvPr/>
          </p:nvSpPr>
          <p:spPr bwMode="auto">
            <a:xfrm flipH="1">
              <a:off x="381000" y="35052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" name="Straight Connector 53"/>
            <p:cNvCxnSpPr>
              <a:stCxn id="96261" idx="5"/>
              <a:endCxn id="96263" idx="1"/>
            </p:cNvCxnSpPr>
            <p:nvPr/>
          </p:nvCxnSpPr>
          <p:spPr bwMode="auto">
            <a:xfrm rot="16200000" flipH="1">
              <a:off x="6318063" y="2355663"/>
              <a:ext cx="622674" cy="130847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>
              <a:stCxn id="96263" idx="5"/>
              <a:endCxn id="96267" idx="1"/>
            </p:cNvCxnSpPr>
            <p:nvPr/>
          </p:nvCxnSpPr>
          <p:spPr bwMode="auto">
            <a:xfrm rot="16200000" flipH="1">
              <a:off x="7422963" y="3612963"/>
              <a:ext cx="622674" cy="47027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96263" idx="3"/>
              <a:endCxn id="96266" idx="7"/>
            </p:cNvCxnSpPr>
            <p:nvPr/>
          </p:nvCxnSpPr>
          <p:spPr bwMode="auto">
            <a:xfrm rot="5400000">
              <a:off x="6699063" y="3574863"/>
              <a:ext cx="622674" cy="54647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Left Arrow 49"/>
            <p:cNvSpPr/>
            <p:nvPr/>
          </p:nvSpPr>
          <p:spPr bwMode="auto">
            <a:xfrm rot="5400000">
              <a:off x="6042118" y="5384118"/>
              <a:ext cx="564963" cy="423081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0967" y="1600200"/>
            <a:ext cx="3898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Principles: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Insert as </a:t>
            </a:r>
            <a:r>
              <a:rPr lang="en-US" dirty="0" smtClean="0">
                <a:solidFill>
                  <a:srgbClr val="FF0000"/>
                </a:solidFill>
              </a:rPr>
              <a:t>RED </a:t>
            </a:r>
            <a:r>
              <a:rPr lang="en-US" dirty="0" smtClean="0"/>
              <a:t>(always leaf)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Too much </a:t>
            </a:r>
            <a:r>
              <a:rPr lang="en-US" dirty="0" smtClean="0">
                <a:solidFill>
                  <a:srgbClr val="FF0000"/>
                </a:solidFill>
              </a:rPr>
              <a:t>RED </a:t>
            </a:r>
            <a:r>
              <a:rPr lang="en-US" dirty="0" smtClean="0"/>
              <a:t>is extra weight – must be reduced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imbalanced with brother – solve by re-balancing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Else – push problem upwards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FDE9-D562-4126-BBF5-89EBD9D15806}" type="slidenum">
              <a:rPr lang="he-IL"/>
              <a:pPr/>
              <a:t>14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</a:p>
        </p:txBody>
      </p:sp>
      <p:sp>
        <p:nvSpPr>
          <p:cNvPr id="96259" name="Oval 3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2" name="Oval 6" descr="‎25%‎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72390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49530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Oval 10" descr="‎25%‎"/>
          <p:cNvSpPr>
            <a:spLocks noChangeArrowheads="1"/>
          </p:cNvSpPr>
          <p:nvPr/>
        </p:nvSpPr>
        <p:spPr bwMode="auto">
          <a:xfrm>
            <a:off x="64770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Oval 11" descr="‎25%‎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8" name="Oval 12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9" name="Oval 13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83058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769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6858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62484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5334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Rectangle 19"/>
          <p:cNvSpPr>
            <a:spLocks noChangeArrowheads="1"/>
          </p:cNvSpPr>
          <p:nvPr/>
        </p:nvSpPr>
        <p:spPr bwMode="auto">
          <a:xfrm>
            <a:off x="47244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2438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1828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81" name="Rectangle 25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84" name="Line 28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88" name="Line 32"/>
          <p:cNvSpPr>
            <a:spLocks noChangeShapeType="1"/>
          </p:cNvSpPr>
          <p:nvPr/>
        </p:nvSpPr>
        <p:spPr bwMode="auto">
          <a:xfrm>
            <a:off x="4572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89" name="Line 33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90" name="Line 34"/>
          <p:cNvSpPr>
            <a:spLocks noChangeShapeType="1"/>
          </p:cNvSpPr>
          <p:nvPr/>
        </p:nvSpPr>
        <p:spPr bwMode="auto">
          <a:xfrm flipH="1">
            <a:off x="77724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91" name="Line 35"/>
          <p:cNvSpPr>
            <a:spLocks noChangeShapeType="1"/>
          </p:cNvSpPr>
          <p:nvPr/>
        </p:nvSpPr>
        <p:spPr bwMode="auto">
          <a:xfrm>
            <a:off x="81534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 flipH="1">
            <a:off x="6324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93" name="Line 37"/>
          <p:cNvSpPr>
            <a:spLocks noChangeShapeType="1"/>
          </p:cNvSpPr>
          <p:nvPr/>
        </p:nvSpPr>
        <p:spPr bwMode="auto">
          <a:xfrm>
            <a:off x="6705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94" name="Line 38"/>
          <p:cNvSpPr>
            <a:spLocks noChangeShapeType="1"/>
          </p:cNvSpPr>
          <p:nvPr/>
        </p:nvSpPr>
        <p:spPr bwMode="auto">
          <a:xfrm flipH="1">
            <a:off x="4800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95" name="Line 39"/>
          <p:cNvSpPr>
            <a:spLocks noChangeShapeType="1"/>
          </p:cNvSpPr>
          <p:nvPr/>
        </p:nvSpPr>
        <p:spPr bwMode="auto">
          <a:xfrm>
            <a:off x="5181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96" name="Line 40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97" name="Line 41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98" name="Line 42"/>
          <p:cNvSpPr>
            <a:spLocks noChangeShapeType="1"/>
          </p:cNvSpPr>
          <p:nvPr/>
        </p:nvSpPr>
        <p:spPr bwMode="auto">
          <a:xfrm>
            <a:off x="1600200" y="2743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99" name="Line 43"/>
          <p:cNvSpPr>
            <a:spLocks noChangeShapeType="1"/>
          </p:cNvSpPr>
          <p:nvPr/>
        </p:nvSpPr>
        <p:spPr bwMode="auto">
          <a:xfrm flipH="1">
            <a:off x="838200" y="2743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0" name="Line 44"/>
          <p:cNvSpPr>
            <a:spLocks noChangeShapeType="1"/>
          </p:cNvSpPr>
          <p:nvPr/>
        </p:nvSpPr>
        <p:spPr bwMode="auto">
          <a:xfrm flipH="1">
            <a:off x="1905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1" name="Line 45"/>
          <p:cNvSpPr>
            <a:spLocks noChangeShapeType="1"/>
          </p:cNvSpPr>
          <p:nvPr/>
        </p:nvSpPr>
        <p:spPr bwMode="auto">
          <a:xfrm>
            <a:off x="2286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2" name="Line 46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3" name="Line 47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Straight Connector 53"/>
          <p:cNvCxnSpPr>
            <a:stCxn id="96261" idx="5"/>
            <a:endCxn id="96263" idx="1"/>
          </p:cNvCxnSpPr>
          <p:nvPr/>
        </p:nvCxnSpPr>
        <p:spPr bwMode="auto">
          <a:xfrm rot="16200000" flipH="1">
            <a:off x="6318063" y="2355663"/>
            <a:ext cx="622674" cy="13084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96263" idx="5"/>
            <a:endCxn id="96267" idx="1"/>
          </p:cNvCxnSpPr>
          <p:nvPr/>
        </p:nvCxnSpPr>
        <p:spPr bwMode="auto">
          <a:xfrm rot="16200000" flipH="1">
            <a:off x="7422963" y="3612963"/>
            <a:ext cx="622674" cy="4702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96263" idx="3"/>
            <a:endCxn id="96266" idx="7"/>
          </p:cNvCxnSpPr>
          <p:nvPr/>
        </p:nvCxnSpPr>
        <p:spPr bwMode="auto">
          <a:xfrm rot="5400000">
            <a:off x="6699063" y="3574863"/>
            <a:ext cx="622674" cy="5464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Left Arrow 49"/>
          <p:cNvSpPr/>
          <p:nvPr/>
        </p:nvSpPr>
        <p:spPr bwMode="auto">
          <a:xfrm rot="5400000">
            <a:off x="6042118" y="5384118"/>
            <a:ext cx="564963" cy="423081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7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0798-4608-456E-B02D-54CB633E5DC8}" type="slidenum">
              <a:rPr lang="he-IL"/>
              <a:pPr/>
              <a:t>15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Insert (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283" name="Oval 3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Oval 4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Oval 5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Oval 6" descr="‎25%‎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Oval 7"/>
          <p:cNvSpPr>
            <a:spLocks noChangeArrowheads="1"/>
          </p:cNvSpPr>
          <p:nvPr/>
        </p:nvSpPr>
        <p:spPr bwMode="auto">
          <a:xfrm>
            <a:off x="72390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Oval 8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Oval 9"/>
          <p:cNvSpPr>
            <a:spLocks noChangeArrowheads="1"/>
          </p:cNvSpPr>
          <p:nvPr/>
        </p:nvSpPr>
        <p:spPr bwMode="auto">
          <a:xfrm>
            <a:off x="49530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Oval 10" descr="‎25%‎"/>
          <p:cNvSpPr>
            <a:spLocks noChangeArrowheads="1"/>
          </p:cNvSpPr>
          <p:nvPr/>
        </p:nvSpPr>
        <p:spPr bwMode="auto">
          <a:xfrm>
            <a:off x="64770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Oval 11" descr="‎25%‎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2" name="Oval 12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Oval 13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83058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769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6858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Rectangle 18"/>
          <p:cNvSpPr>
            <a:spLocks noChangeArrowheads="1"/>
          </p:cNvSpPr>
          <p:nvPr/>
        </p:nvSpPr>
        <p:spPr bwMode="auto">
          <a:xfrm>
            <a:off x="5334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47244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Rectangle 20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1" name="Rectangle 21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2438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3" name="Rectangle 23"/>
          <p:cNvSpPr>
            <a:spLocks noChangeArrowheads="1"/>
          </p:cNvSpPr>
          <p:nvPr/>
        </p:nvSpPr>
        <p:spPr bwMode="auto">
          <a:xfrm>
            <a:off x="1828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Rectangle 24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Rectangle 25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7" name="Line 27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8" name="Line 28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4572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4" name="Line 34"/>
          <p:cNvSpPr>
            <a:spLocks noChangeShapeType="1"/>
          </p:cNvSpPr>
          <p:nvPr/>
        </p:nvSpPr>
        <p:spPr bwMode="auto">
          <a:xfrm flipH="1">
            <a:off x="77724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5" name="Line 35"/>
          <p:cNvSpPr>
            <a:spLocks noChangeShapeType="1"/>
          </p:cNvSpPr>
          <p:nvPr/>
        </p:nvSpPr>
        <p:spPr bwMode="auto">
          <a:xfrm>
            <a:off x="81534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 flipH="1">
            <a:off x="6324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7" name="Line 37"/>
          <p:cNvSpPr>
            <a:spLocks noChangeShapeType="1"/>
          </p:cNvSpPr>
          <p:nvPr/>
        </p:nvSpPr>
        <p:spPr bwMode="auto">
          <a:xfrm>
            <a:off x="6705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 flipH="1">
            <a:off x="4800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9" name="Line 39"/>
          <p:cNvSpPr>
            <a:spLocks noChangeShapeType="1"/>
          </p:cNvSpPr>
          <p:nvPr/>
        </p:nvSpPr>
        <p:spPr bwMode="auto">
          <a:xfrm>
            <a:off x="5181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20" name="Line 40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21" name="Line 41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22" name="Line 42"/>
          <p:cNvSpPr>
            <a:spLocks noChangeShapeType="1"/>
          </p:cNvSpPr>
          <p:nvPr/>
        </p:nvSpPr>
        <p:spPr bwMode="auto">
          <a:xfrm>
            <a:off x="1600200" y="2743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23" name="Line 43"/>
          <p:cNvSpPr>
            <a:spLocks noChangeShapeType="1"/>
          </p:cNvSpPr>
          <p:nvPr/>
        </p:nvSpPr>
        <p:spPr bwMode="auto">
          <a:xfrm flipH="1">
            <a:off x="838200" y="2743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24" name="Line 44"/>
          <p:cNvSpPr>
            <a:spLocks noChangeShapeType="1"/>
          </p:cNvSpPr>
          <p:nvPr/>
        </p:nvSpPr>
        <p:spPr bwMode="auto">
          <a:xfrm flipH="1">
            <a:off x="1905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25" name="Line 45"/>
          <p:cNvSpPr>
            <a:spLocks noChangeShapeType="1"/>
          </p:cNvSpPr>
          <p:nvPr/>
        </p:nvSpPr>
        <p:spPr bwMode="auto">
          <a:xfrm>
            <a:off x="2286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26" name="Line 46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27" name="Line 47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28" name="Rectangle 48"/>
          <p:cNvSpPr>
            <a:spLocks noChangeArrowheads="1"/>
          </p:cNvSpPr>
          <p:nvPr/>
        </p:nvSpPr>
        <p:spPr bwMode="auto">
          <a:xfrm>
            <a:off x="6553200" y="5715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30" name="Oval 50" descr="‎25%‎"/>
          <p:cNvSpPr>
            <a:spLocks noChangeArrowheads="1"/>
          </p:cNvSpPr>
          <p:nvPr/>
        </p:nvSpPr>
        <p:spPr bwMode="auto">
          <a:xfrm>
            <a:off x="6172200" y="4876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31" name="Line 51"/>
          <p:cNvSpPr>
            <a:spLocks noChangeShapeType="1"/>
          </p:cNvSpPr>
          <p:nvPr/>
        </p:nvSpPr>
        <p:spPr bwMode="auto">
          <a:xfrm>
            <a:off x="6400800" y="5181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32" name="Rectangle 52"/>
          <p:cNvSpPr>
            <a:spLocks noChangeArrowheads="1"/>
          </p:cNvSpPr>
          <p:nvPr/>
        </p:nvSpPr>
        <p:spPr bwMode="auto">
          <a:xfrm>
            <a:off x="5943600" y="5715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33" name="Line 53"/>
          <p:cNvSpPr>
            <a:spLocks noChangeShapeType="1"/>
          </p:cNvSpPr>
          <p:nvPr/>
        </p:nvSpPr>
        <p:spPr bwMode="auto">
          <a:xfrm flipH="1">
            <a:off x="6019800" y="5181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Straight Connector 55"/>
          <p:cNvCxnSpPr>
            <a:stCxn id="97287" idx="5"/>
            <a:endCxn id="97291" idx="1"/>
          </p:cNvCxnSpPr>
          <p:nvPr/>
        </p:nvCxnSpPr>
        <p:spPr bwMode="auto">
          <a:xfrm rot="16200000" flipH="1">
            <a:off x="7422963" y="3612963"/>
            <a:ext cx="622674" cy="4702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97287" idx="3"/>
            <a:endCxn id="97290" idx="7"/>
          </p:cNvCxnSpPr>
          <p:nvPr/>
        </p:nvCxnSpPr>
        <p:spPr bwMode="auto">
          <a:xfrm rot="5400000">
            <a:off x="6699063" y="3574863"/>
            <a:ext cx="622674" cy="5464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97285" idx="5"/>
            <a:endCxn id="97287" idx="1"/>
          </p:cNvCxnSpPr>
          <p:nvPr/>
        </p:nvCxnSpPr>
        <p:spPr bwMode="auto">
          <a:xfrm rot="16200000" flipH="1">
            <a:off x="6318063" y="2355663"/>
            <a:ext cx="622674" cy="13084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Oval 1"/>
          <p:cNvSpPr/>
          <p:nvPr/>
        </p:nvSpPr>
        <p:spPr bwMode="auto">
          <a:xfrm rot="1413341">
            <a:off x="6053667" y="3892245"/>
            <a:ext cx="833246" cy="1524000"/>
          </a:xfrm>
          <a:prstGeom prst="ellipse">
            <a:avLst/>
          </a:prstGeom>
          <a:solidFill>
            <a:schemeClr val="accent1">
              <a:alpha val="35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2D-0010-4470-BF61-254BA1391744}" type="slidenum">
              <a:rPr lang="he-IL"/>
              <a:pPr/>
              <a:t>16</a:t>
            </a:fld>
            <a:endParaRPr lang="en-US"/>
          </a:p>
        </p:txBody>
      </p:sp>
      <p:sp>
        <p:nvSpPr>
          <p:cNvPr id="112643" name="Oval 3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Oval 4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Oval 5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Oval 6" descr="‎25%‎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Oval 7" descr="‎25%‎"/>
          <p:cNvSpPr>
            <a:spLocks noChangeArrowheads="1"/>
          </p:cNvSpPr>
          <p:nvPr/>
        </p:nvSpPr>
        <p:spPr bwMode="auto">
          <a:xfrm>
            <a:off x="7239000" y="3276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Oval 8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49530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6477000" y="4114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83058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769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6858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5334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47244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2438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1828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3" name="Rectangle 23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Line 31"/>
          <p:cNvSpPr>
            <a:spLocks noChangeShapeType="1"/>
          </p:cNvSpPr>
          <p:nvPr/>
        </p:nvSpPr>
        <p:spPr bwMode="auto">
          <a:xfrm>
            <a:off x="4572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3" name="Line 33"/>
          <p:cNvSpPr>
            <a:spLocks noChangeShapeType="1"/>
          </p:cNvSpPr>
          <p:nvPr/>
        </p:nvSpPr>
        <p:spPr bwMode="auto">
          <a:xfrm flipH="1">
            <a:off x="77724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4" name="Line 34"/>
          <p:cNvSpPr>
            <a:spLocks noChangeShapeType="1"/>
          </p:cNvSpPr>
          <p:nvPr/>
        </p:nvSpPr>
        <p:spPr bwMode="auto">
          <a:xfrm>
            <a:off x="81534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5" name="Line 35"/>
          <p:cNvSpPr>
            <a:spLocks noChangeShapeType="1"/>
          </p:cNvSpPr>
          <p:nvPr/>
        </p:nvSpPr>
        <p:spPr bwMode="auto">
          <a:xfrm flipH="1">
            <a:off x="6324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6" name="Line 36"/>
          <p:cNvSpPr>
            <a:spLocks noChangeShapeType="1"/>
          </p:cNvSpPr>
          <p:nvPr/>
        </p:nvSpPr>
        <p:spPr bwMode="auto">
          <a:xfrm>
            <a:off x="6705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 flipH="1">
            <a:off x="4800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8" name="Line 38"/>
          <p:cNvSpPr>
            <a:spLocks noChangeShapeType="1"/>
          </p:cNvSpPr>
          <p:nvPr/>
        </p:nvSpPr>
        <p:spPr bwMode="auto">
          <a:xfrm>
            <a:off x="5181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0" name="Line 40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1" name="Line 41"/>
          <p:cNvSpPr>
            <a:spLocks noChangeShapeType="1"/>
          </p:cNvSpPr>
          <p:nvPr/>
        </p:nvSpPr>
        <p:spPr bwMode="auto">
          <a:xfrm>
            <a:off x="1600200" y="2743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2" name="Line 42"/>
          <p:cNvSpPr>
            <a:spLocks noChangeShapeType="1"/>
          </p:cNvSpPr>
          <p:nvPr/>
        </p:nvSpPr>
        <p:spPr bwMode="auto">
          <a:xfrm flipH="1">
            <a:off x="838200" y="2743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3" name="Line 43"/>
          <p:cNvSpPr>
            <a:spLocks noChangeShapeType="1"/>
          </p:cNvSpPr>
          <p:nvPr/>
        </p:nvSpPr>
        <p:spPr bwMode="auto">
          <a:xfrm flipH="1">
            <a:off x="1905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4" name="Line 44"/>
          <p:cNvSpPr>
            <a:spLocks noChangeShapeType="1"/>
          </p:cNvSpPr>
          <p:nvPr/>
        </p:nvSpPr>
        <p:spPr bwMode="auto">
          <a:xfrm>
            <a:off x="2286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5" name="Line 45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6" name="Line 46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7" name="Rectangle 47"/>
          <p:cNvSpPr>
            <a:spLocks noChangeArrowheads="1"/>
          </p:cNvSpPr>
          <p:nvPr/>
        </p:nvSpPr>
        <p:spPr bwMode="auto">
          <a:xfrm>
            <a:off x="6553200" y="5715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8" name="Oval 48" descr="‎25%‎"/>
          <p:cNvSpPr>
            <a:spLocks noChangeArrowheads="1"/>
          </p:cNvSpPr>
          <p:nvPr/>
        </p:nvSpPr>
        <p:spPr bwMode="auto">
          <a:xfrm>
            <a:off x="6172200" y="4876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9" name="Line 49"/>
          <p:cNvSpPr>
            <a:spLocks noChangeShapeType="1"/>
          </p:cNvSpPr>
          <p:nvPr/>
        </p:nvSpPr>
        <p:spPr bwMode="auto">
          <a:xfrm>
            <a:off x="6400800" y="5181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0" name="Rectangle 50"/>
          <p:cNvSpPr>
            <a:spLocks noChangeArrowheads="1"/>
          </p:cNvSpPr>
          <p:nvPr/>
        </p:nvSpPr>
        <p:spPr bwMode="auto">
          <a:xfrm>
            <a:off x="5943600" y="5715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1" name="Line 51"/>
          <p:cNvSpPr>
            <a:spLocks noChangeShapeType="1"/>
          </p:cNvSpPr>
          <p:nvPr/>
        </p:nvSpPr>
        <p:spPr bwMode="auto">
          <a:xfrm flipH="1">
            <a:off x="6019800" y="5181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Insert (cont.)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Connector 60"/>
          <p:cNvCxnSpPr>
            <a:stCxn id="112645" idx="5"/>
            <a:endCxn id="112647" idx="1"/>
          </p:cNvCxnSpPr>
          <p:nvPr/>
        </p:nvCxnSpPr>
        <p:spPr bwMode="auto">
          <a:xfrm rot="16200000" flipH="1">
            <a:off x="6318063" y="2355663"/>
            <a:ext cx="622674" cy="13084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112647" idx="5"/>
            <a:endCxn id="112651" idx="1"/>
          </p:cNvCxnSpPr>
          <p:nvPr/>
        </p:nvCxnSpPr>
        <p:spPr bwMode="auto">
          <a:xfrm rot="16200000" flipH="1">
            <a:off x="7422963" y="3612963"/>
            <a:ext cx="622674" cy="4702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112647" idx="3"/>
            <a:endCxn id="112650" idx="7"/>
          </p:cNvCxnSpPr>
          <p:nvPr/>
        </p:nvCxnSpPr>
        <p:spPr bwMode="auto">
          <a:xfrm rot="5400000">
            <a:off x="6699063" y="3574863"/>
            <a:ext cx="622674" cy="5464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Left Arrow 53"/>
          <p:cNvSpPr/>
          <p:nvPr/>
        </p:nvSpPr>
        <p:spPr bwMode="auto">
          <a:xfrm rot="5400000">
            <a:off x="5737318" y="6205528"/>
            <a:ext cx="564963" cy="423081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0BE9-7E8B-483B-BA6B-3591789C2AC2}" type="slidenum">
              <a:rPr lang="he-IL"/>
              <a:pPr/>
              <a:t>17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Insert (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331" name="Oval 3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Oval 4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Oval 5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Oval 6" descr="‎25%‎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Oval 7" descr="‎25%‎"/>
          <p:cNvSpPr>
            <a:spLocks noChangeArrowheads="1"/>
          </p:cNvSpPr>
          <p:nvPr/>
        </p:nvSpPr>
        <p:spPr bwMode="auto">
          <a:xfrm>
            <a:off x="7239000" y="3276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Oval 9"/>
          <p:cNvSpPr>
            <a:spLocks noChangeArrowheads="1"/>
          </p:cNvSpPr>
          <p:nvPr/>
        </p:nvSpPr>
        <p:spPr bwMode="auto">
          <a:xfrm>
            <a:off x="49530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Oval 10"/>
          <p:cNvSpPr>
            <a:spLocks noChangeArrowheads="1"/>
          </p:cNvSpPr>
          <p:nvPr/>
        </p:nvSpPr>
        <p:spPr bwMode="auto">
          <a:xfrm>
            <a:off x="6477000" y="4114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9" name="Oval 11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Oval 12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83058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769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6858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5334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47244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49" name="Rectangle 21"/>
          <p:cNvSpPr>
            <a:spLocks noChangeArrowheads="1"/>
          </p:cNvSpPr>
          <p:nvPr/>
        </p:nvSpPr>
        <p:spPr bwMode="auto">
          <a:xfrm>
            <a:off x="2438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1828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1" name="Rectangle 23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4572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0" name="Line 32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1" name="Line 33"/>
          <p:cNvSpPr>
            <a:spLocks noChangeShapeType="1"/>
          </p:cNvSpPr>
          <p:nvPr/>
        </p:nvSpPr>
        <p:spPr bwMode="auto">
          <a:xfrm flipH="1">
            <a:off x="77724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2" name="Line 34"/>
          <p:cNvSpPr>
            <a:spLocks noChangeShapeType="1"/>
          </p:cNvSpPr>
          <p:nvPr/>
        </p:nvSpPr>
        <p:spPr bwMode="auto">
          <a:xfrm>
            <a:off x="81534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 flipH="1">
            <a:off x="6324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705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5" name="Line 37"/>
          <p:cNvSpPr>
            <a:spLocks noChangeShapeType="1"/>
          </p:cNvSpPr>
          <p:nvPr/>
        </p:nvSpPr>
        <p:spPr bwMode="auto">
          <a:xfrm flipH="1">
            <a:off x="4800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6" name="Line 38"/>
          <p:cNvSpPr>
            <a:spLocks noChangeShapeType="1"/>
          </p:cNvSpPr>
          <p:nvPr/>
        </p:nvSpPr>
        <p:spPr bwMode="auto">
          <a:xfrm>
            <a:off x="5181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7" name="Line 39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>
            <a:off x="1600200" y="2743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H="1">
            <a:off x="838200" y="2743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 flipH="1">
            <a:off x="1905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72" name="Line 44"/>
          <p:cNvSpPr>
            <a:spLocks noChangeShapeType="1"/>
          </p:cNvSpPr>
          <p:nvPr/>
        </p:nvSpPr>
        <p:spPr bwMode="auto">
          <a:xfrm>
            <a:off x="2286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73" name="Line 45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74" name="Line 46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75" name="Rectangle 47"/>
          <p:cNvSpPr>
            <a:spLocks noChangeArrowheads="1"/>
          </p:cNvSpPr>
          <p:nvPr/>
        </p:nvSpPr>
        <p:spPr bwMode="auto">
          <a:xfrm>
            <a:off x="6553200" y="5715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76" name="Oval 48" descr="‎25%‎"/>
          <p:cNvSpPr>
            <a:spLocks noChangeArrowheads="1"/>
          </p:cNvSpPr>
          <p:nvPr/>
        </p:nvSpPr>
        <p:spPr bwMode="auto">
          <a:xfrm>
            <a:off x="6172200" y="4876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77" name="Line 49"/>
          <p:cNvSpPr>
            <a:spLocks noChangeShapeType="1"/>
          </p:cNvSpPr>
          <p:nvPr/>
        </p:nvSpPr>
        <p:spPr bwMode="auto">
          <a:xfrm>
            <a:off x="6400800" y="5181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79" name="Line 51"/>
          <p:cNvSpPr>
            <a:spLocks noChangeShapeType="1"/>
          </p:cNvSpPr>
          <p:nvPr/>
        </p:nvSpPr>
        <p:spPr bwMode="auto">
          <a:xfrm flipH="1">
            <a:off x="6019800" y="5181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80" name="Rectangle 52"/>
          <p:cNvSpPr>
            <a:spLocks noChangeArrowheads="1"/>
          </p:cNvSpPr>
          <p:nvPr/>
        </p:nvSpPr>
        <p:spPr bwMode="auto">
          <a:xfrm>
            <a:off x="6248400" y="63246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82" name="Oval 54" descr="‎25%‎"/>
          <p:cNvSpPr>
            <a:spLocks noChangeArrowheads="1"/>
          </p:cNvSpPr>
          <p:nvPr/>
        </p:nvSpPr>
        <p:spPr bwMode="auto">
          <a:xfrm>
            <a:off x="58674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83" name="Rectangle 55"/>
          <p:cNvSpPr>
            <a:spLocks noChangeArrowheads="1"/>
          </p:cNvSpPr>
          <p:nvPr/>
        </p:nvSpPr>
        <p:spPr bwMode="auto">
          <a:xfrm>
            <a:off x="5638800" y="63246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84" name="Line 56"/>
          <p:cNvSpPr>
            <a:spLocks noChangeShapeType="1"/>
          </p:cNvSpPr>
          <p:nvPr/>
        </p:nvSpPr>
        <p:spPr bwMode="auto">
          <a:xfrm>
            <a:off x="6096000" y="6019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85" name="Line 57"/>
          <p:cNvSpPr>
            <a:spLocks noChangeShapeType="1"/>
          </p:cNvSpPr>
          <p:nvPr/>
        </p:nvSpPr>
        <p:spPr bwMode="auto">
          <a:xfrm flipH="1">
            <a:off x="5715000" y="6019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Straight Connector 59"/>
          <p:cNvCxnSpPr>
            <a:stCxn id="99333" idx="5"/>
            <a:endCxn id="99335" idx="1"/>
          </p:cNvCxnSpPr>
          <p:nvPr/>
        </p:nvCxnSpPr>
        <p:spPr bwMode="auto">
          <a:xfrm rot="16200000" flipH="1">
            <a:off x="6318063" y="2355663"/>
            <a:ext cx="622674" cy="13084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16200000" flipH="1">
            <a:off x="7422963" y="3612963"/>
            <a:ext cx="622674" cy="4702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6699063" y="3574863"/>
            <a:ext cx="622674" cy="5464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84E-727D-4DD6-AB00-1D9C68128C29}" type="slidenum">
              <a:rPr lang="he-IL"/>
              <a:pPr/>
              <a:t>18</a:t>
            </a:fld>
            <a:endParaRPr lang="da-DK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53660"/>
            <a:ext cx="9144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Rotations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22774" y="1514720"/>
            <a:ext cx="6318810" cy="3165114"/>
            <a:chOff x="1067642" y="1941440"/>
            <a:chExt cx="6318810" cy="3165114"/>
          </a:xfrm>
        </p:grpSpPr>
        <p:grpSp>
          <p:nvGrpSpPr>
            <p:cNvPr id="2" name="Group 66"/>
            <p:cNvGrpSpPr/>
            <p:nvPr/>
          </p:nvGrpSpPr>
          <p:grpSpPr>
            <a:xfrm>
              <a:off x="1067642" y="1941440"/>
              <a:ext cx="2114549" cy="3165114"/>
              <a:chOff x="1166200" y="1904996"/>
              <a:chExt cx="2400300" cy="4035290"/>
            </a:xfrm>
          </p:grpSpPr>
          <p:sp>
            <p:nvSpPr>
              <p:cNvPr id="10" name="Oval 57"/>
              <p:cNvSpPr>
                <a:spLocks noChangeArrowheads="1"/>
              </p:cNvSpPr>
              <p:nvPr/>
            </p:nvSpPr>
            <p:spPr bwMode="auto">
              <a:xfrm>
                <a:off x="2309200" y="1904996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Oval 62" descr="‎25%‎"/>
              <p:cNvSpPr>
                <a:spLocks noChangeArrowheads="1"/>
              </p:cNvSpPr>
              <p:nvPr/>
            </p:nvSpPr>
            <p:spPr bwMode="auto">
              <a:xfrm>
                <a:off x="1812244" y="2988362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AutoShape 72"/>
              <p:cNvSpPr>
                <a:spLocks noChangeArrowheads="1"/>
              </p:cNvSpPr>
              <p:nvPr/>
            </p:nvSpPr>
            <p:spPr bwMode="auto">
              <a:xfrm>
                <a:off x="2309200" y="4305296"/>
                <a:ext cx="571500" cy="1028700"/>
              </a:xfrm>
              <a:prstGeom prst="triangle">
                <a:avLst>
                  <a:gd name="adj" fmla="val 50000"/>
                </a:avLst>
              </a:prstGeom>
              <a:solidFill>
                <a:srgbClr val="FFC000">
                  <a:alpha val="45000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14" name="AutoShape 73"/>
              <p:cNvSpPr>
                <a:spLocks noChangeArrowheads="1"/>
              </p:cNvSpPr>
              <p:nvPr/>
            </p:nvSpPr>
            <p:spPr bwMode="auto">
              <a:xfrm>
                <a:off x="2995000" y="3047996"/>
                <a:ext cx="571500" cy="1028700"/>
              </a:xfrm>
              <a:prstGeom prst="triangle">
                <a:avLst>
                  <a:gd name="adj" fmla="val 50000"/>
                </a:avLst>
              </a:prstGeom>
              <a:solidFill>
                <a:srgbClr val="FFC000">
                  <a:alpha val="45000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22" name="AutoShape 98"/>
              <p:cNvSpPr>
                <a:spLocks noChangeArrowheads="1"/>
              </p:cNvSpPr>
              <p:nvPr/>
            </p:nvSpPr>
            <p:spPr bwMode="auto">
              <a:xfrm>
                <a:off x="1166200" y="4305296"/>
                <a:ext cx="571500" cy="1634990"/>
              </a:xfrm>
              <a:prstGeom prst="triangle">
                <a:avLst>
                  <a:gd name="adj" fmla="val 50000"/>
                </a:avLst>
              </a:prstGeom>
              <a:solidFill>
                <a:srgbClr val="FFC000">
                  <a:alpha val="45000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cxnSp>
            <p:nvCxnSpPr>
              <p:cNvPr id="26" name="Straight Connector 25"/>
              <p:cNvCxnSpPr>
                <a:stCxn id="12" idx="3"/>
                <a:endCxn id="22" idx="0"/>
              </p:cNvCxnSpPr>
              <p:nvPr/>
            </p:nvCxnSpPr>
            <p:spPr bwMode="auto">
              <a:xfrm rot="5400000">
                <a:off x="1202231" y="3628327"/>
                <a:ext cx="926689" cy="427249"/>
              </a:xfrm>
              <a:prstGeom prst="lin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>
                <a:stCxn id="12" idx="5"/>
                <a:endCxn id="13" idx="0"/>
              </p:cNvCxnSpPr>
              <p:nvPr/>
            </p:nvCxnSpPr>
            <p:spPr bwMode="auto">
              <a:xfrm rot="16200000" flipH="1">
                <a:off x="1935375" y="3645719"/>
                <a:ext cx="926690" cy="392462"/>
              </a:xfrm>
              <a:prstGeom prst="lin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 bwMode="auto">
              <a:xfrm rot="5400000">
                <a:off x="1861941" y="2474146"/>
                <a:ext cx="693122" cy="33531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>
                <a:stCxn id="10" idx="5"/>
                <a:endCxn id="14" idx="0"/>
              </p:cNvCxnSpPr>
              <p:nvPr/>
            </p:nvCxnSpPr>
            <p:spPr bwMode="auto">
              <a:xfrm rot="16200000" flipH="1">
                <a:off x="2613720" y="2380964"/>
                <a:ext cx="752756" cy="581306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" name="Group 67"/>
            <p:cNvGrpSpPr/>
            <p:nvPr/>
          </p:nvGrpSpPr>
          <p:grpSpPr>
            <a:xfrm flipH="1">
              <a:off x="5360490" y="1974568"/>
              <a:ext cx="2025962" cy="2914650"/>
              <a:chOff x="1166200" y="1904996"/>
              <a:chExt cx="2400300" cy="3429000"/>
            </a:xfrm>
          </p:grpSpPr>
          <p:sp>
            <p:nvSpPr>
              <p:cNvPr id="69" name="Oval 57"/>
              <p:cNvSpPr>
                <a:spLocks noChangeArrowheads="1"/>
              </p:cNvSpPr>
              <p:nvPr/>
            </p:nvSpPr>
            <p:spPr bwMode="auto">
              <a:xfrm>
                <a:off x="2309200" y="1904996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Oval 62" descr="‎25%‎"/>
              <p:cNvSpPr>
                <a:spLocks noChangeArrowheads="1"/>
              </p:cNvSpPr>
              <p:nvPr/>
            </p:nvSpPr>
            <p:spPr bwMode="auto">
              <a:xfrm>
                <a:off x="1812244" y="2988362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AutoShape 72"/>
              <p:cNvSpPr>
                <a:spLocks noChangeArrowheads="1"/>
              </p:cNvSpPr>
              <p:nvPr/>
            </p:nvSpPr>
            <p:spPr bwMode="auto">
              <a:xfrm>
                <a:off x="2309200" y="4305296"/>
                <a:ext cx="571500" cy="1028700"/>
              </a:xfrm>
              <a:prstGeom prst="triangle">
                <a:avLst>
                  <a:gd name="adj" fmla="val 50000"/>
                </a:avLst>
              </a:prstGeom>
              <a:solidFill>
                <a:srgbClr val="FFC000">
                  <a:alpha val="45000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72" name="AutoShape 73"/>
              <p:cNvSpPr>
                <a:spLocks noChangeArrowheads="1"/>
              </p:cNvSpPr>
              <p:nvPr/>
            </p:nvSpPr>
            <p:spPr bwMode="auto">
              <a:xfrm>
                <a:off x="2995000" y="3047995"/>
                <a:ext cx="571500" cy="1719475"/>
              </a:xfrm>
              <a:prstGeom prst="triangle">
                <a:avLst>
                  <a:gd name="adj" fmla="val 50000"/>
                </a:avLst>
              </a:prstGeom>
              <a:solidFill>
                <a:srgbClr val="FFC000">
                  <a:alpha val="45000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AutoShape 98"/>
              <p:cNvSpPr>
                <a:spLocks noChangeArrowheads="1"/>
              </p:cNvSpPr>
              <p:nvPr/>
            </p:nvSpPr>
            <p:spPr bwMode="auto">
              <a:xfrm>
                <a:off x="1166200" y="4305296"/>
                <a:ext cx="571500" cy="1028700"/>
              </a:xfrm>
              <a:prstGeom prst="triangle">
                <a:avLst>
                  <a:gd name="adj" fmla="val 50000"/>
                </a:avLst>
              </a:prstGeom>
              <a:solidFill>
                <a:srgbClr val="FFC000">
                  <a:alpha val="45000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4" name="Straight Connector 73"/>
              <p:cNvCxnSpPr>
                <a:stCxn id="70" idx="3"/>
                <a:endCxn id="73" idx="0"/>
              </p:cNvCxnSpPr>
              <p:nvPr/>
            </p:nvCxnSpPr>
            <p:spPr bwMode="auto">
              <a:xfrm rot="5400000">
                <a:off x="1202232" y="3628327"/>
                <a:ext cx="926690" cy="427250"/>
              </a:xfrm>
              <a:prstGeom prst="lin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/>
              <p:cNvCxnSpPr>
                <a:stCxn id="70" idx="5"/>
                <a:endCxn id="71" idx="0"/>
              </p:cNvCxnSpPr>
              <p:nvPr/>
            </p:nvCxnSpPr>
            <p:spPr bwMode="auto">
              <a:xfrm rot="16200000" flipH="1">
                <a:off x="1935375" y="3645719"/>
                <a:ext cx="926690" cy="392462"/>
              </a:xfrm>
              <a:prstGeom prst="lin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>
                <a:stCxn id="69" idx="3"/>
                <a:endCxn id="70" idx="0"/>
              </p:cNvCxnSpPr>
              <p:nvPr/>
            </p:nvCxnSpPr>
            <p:spPr bwMode="auto">
              <a:xfrm rot="5400000">
                <a:off x="1861941" y="2474146"/>
                <a:ext cx="693122" cy="33531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>
                <a:stCxn id="69" idx="5"/>
                <a:endCxn id="72" idx="0"/>
              </p:cNvCxnSpPr>
              <p:nvPr/>
            </p:nvCxnSpPr>
            <p:spPr bwMode="auto">
              <a:xfrm rot="16200000" flipH="1">
                <a:off x="2613720" y="2380966"/>
                <a:ext cx="752754" cy="581305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Right Arrow 77"/>
            <p:cNvSpPr/>
            <p:nvPr/>
          </p:nvSpPr>
          <p:spPr bwMode="auto">
            <a:xfrm>
              <a:off x="3872948" y="2743200"/>
              <a:ext cx="1033669" cy="609600"/>
            </a:xfrm>
            <a:prstGeom prst="rightArrow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9" name="Right Arrow 78"/>
            <p:cNvSpPr/>
            <p:nvPr/>
          </p:nvSpPr>
          <p:spPr bwMode="auto">
            <a:xfrm rot="10800000">
              <a:off x="3872948" y="3942522"/>
              <a:ext cx="1033669" cy="609600"/>
            </a:xfrm>
            <a:prstGeom prst="rightArrow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574774" y="2213108"/>
              <a:ext cx="163001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Right rotate</a:t>
              </a:r>
              <a:endParaRPr lang="he-IL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74774" y="4644889"/>
              <a:ext cx="163001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Left rotate</a:t>
              </a:r>
              <a:endParaRPr lang="he-IL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Rounded Rectangular Callout 27"/>
          <p:cNvSpPr/>
          <p:nvPr/>
        </p:nvSpPr>
        <p:spPr bwMode="auto">
          <a:xfrm>
            <a:off x="1034207" y="4916385"/>
            <a:ext cx="6899563" cy="498764"/>
          </a:xfrm>
          <a:prstGeom prst="wedgeRoundRectCallout">
            <a:avLst>
              <a:gd name="adj1" fmla="val -24229"/>
              <a:gd name="adj2" fmla="val 5132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i="1" dirty="0" smtClean="0"/>
              <a:t>       </a:t>
            </a:r>
            <a:r>
              <a:rPr lang="en-US" i="1" dirty="0" smtClean="0"/>
              <a:t>Shifts height/weight Right </a:t>
            </a:r>
            <a:r>
              <a:rPr lang="en-US" i="1" dirty="0" smtClean="0">
                <a:sym typeface="Wingdings" panose="05000000000000000000" pitchFamily="2" charset="2"/>
              </a:rPr>
              <a:t>  Left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1069396" y="5579424"/>
            <a:ext cx="6864374" cy="492825"/>
          </a:xfrm>
          <a:prstGeom prst="wedgeRoundRectCallout">
            <a:avLst>
              <a:gd name="adj1" fmla="val -24229"/>
              <a:gd name="adj2" fmla="val 5132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i="1" dirty="0" smtClean="0"/>
              <a:t>       </a:t>
            </a:r>
            <a:r>
              <a:rPr lang="en-US" i="1" dirty="0" smtClean="0"/>
              <a:t>How about center? </a:t>
            </a: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1055231" y="6217721"/>
            <a:ext cx="6878539" cy="389906"/>
          </a:xfrm>
          <a:prstGeom prst="wedgeRoundRectCallout">
            <a:avLst>
              <a:gd name="adj1" fmla="val -24229"/>
              <a:gd name="adj2" fmla="val 5132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i="1" dirty="0" smtClean="0"/>
              <a:t>Do a double (center – right, and then right -- left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E918-5546-43AB-B378-71FD18127313}" type="slidenum">
              <a:rPr lang="he-IL"/>
              <a:pPr/>
              <a:t>19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Use rotations</a:t>
            </a:r>
          </a:p>
        </p:txBody>
      </p:sp>
      <p:sp>
        <p:nvSpPr>
          <p:cNvPr id="100409" name="Oval 57"/>
          <p:cNvSpPr>
            <a:spLocks noChangeArrowheads="1"/>
          </p:cNvSpPr>
          <p:nvPr/>
        </p:nvSpPr>
        <p:spPr bwMode="auto">
          <a:xfrm>
            <a:off x="2590800" y="160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/>
              <a:t>x</a:t>
            </a:r>
          </a:p>
        </p:txBody>
      </p:sp>
      <p:sp>
        <p:nvSpPr>
          <p:cNvPr id="100411" name="Line 59"/>
          <p:cNvSpPr>
            <a:spLocks noChangeShapeType="1"/>
          </p:cNvSpPr>
          <p:nvPr/>
        </p:nvSpPr>
        <p:spPr bwMode="auto">
          <a:xfrm flipH="1">
            <a:off x="2438400" y="1905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14" name="Oval 62" descr="‎25%‎"/>
          <p:cNvSpPr>
            <a:spLocks noChangeArrowheads="1"/>
          </p:cNvSpPr>
          <p:nvPr/>
        </p:nvSpPr>
        <p:spPr bwMode="auto">
          <a:xfrm>
            <a:off x="22860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/>
              <a:t>y</a:t>
            </a:r>
          </a:p>
        </p:txBody>
      </p:sp>
      <p:sp>
        <p:nvSpPr>
          <p:cNvPr id="100424" name="AutoShape 72"/>
          <p:cNvSpPr>
            <a:spLocks noChangeArrowheads="1"/>
          </p:cNvSpPr>
          <p:nvPr/>
        </p:nvSpPr>
        <p:spPr bwMode="auto">
          <a:xfrm>
            <a:off x="2590800" y="3200400"/>
            <a:ext cx="3810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00425" name="AutoShape 73"/>
          <p:cNvSpPr>
            <a:spLocks noChangeArrowheads="1"/>
          </p:cNvSpPr>
          <p:nvPr/>
        </p:nvSpPr>
        <p:spPr bwMode="auto">
          <a:xfrm>
            <a:off x="3048000" y="2362200"/>
            <a:ext cx="3810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100426" name="Oval 74"/>
          <p:cNvSpPr>
            <a:spLocks noChangeArrowheads="1"/>
          </p:cNvSpPr>
          <p:nvPr/>
        </p:nvSpPr>
        <p:spPr bwMode="auto">
          <a:xfrm>
            <a:off x="5943600" y="160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y</a:t>
            </a:r>
          </a:p>
        </p:txBody>
      </p:sp>
      <p:sp>
        <p:nvSpPr>
          <p:cNvPr id="100435" name="AutoShape 83"/>
          <p:cNvSpPr>
            <a:spLocks noChangeArrowheads="1"/>
          </p:cNvSpPr>
          <p:nvPr/>
        </p:nvSpPr>
        <p:spPr bwMode="auto">
          <a:xfrm>
            <a:off x="5486400" y="2362200"/>
            <a:ext cx="3810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00439" name="Oval 87" descr="‎25%‎"/>
          <p:cNvSpPr>
            <a:spLocks noChangeArrowheads="1"/>
          </p:cNvSpPr>
          <p:nvPr/>
        </p:nvSpPr>
        <p:spPr bwMode="auto">
          <a:xfrm>
            <a:off x="6553200" y="2438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/>
              <a:t>x</a:t>
            </a:r>
          </a:p>
        </p:txBody>
      </p:sp>
      <p:sp>
        <p:nvSpPr>
          <p:cNvPr id="100442" name="AutoShape 90"/>
          <p:cNvSpPr>
            <a:spLocks noChangeArrowheads="1"/>
          </p:cNvSpPr>
          <p:nvPr/>
        </p:nvSpPr>
        <p:spPr bwMode="auto">
          <a:xfrm>
            <a:off x="6172200" y="3200400"/>
            <a:ext cx="3810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/>
              <a:t>B</a:t>
            </a:r>
          </a:p>
        </p:txBody>
      </p:sp>
      <p:sp>
        <p:nvSpPr>
          <p:cNvPr id="100445" name="Line 93"/>
          <p:cNvSpPr>
            <a:spLocks noChangeShapeType="1"/>
          </p:cNvSpPr>
          <p:nvPr/>
        </p:nvSpPr>
        <p:spPr bwMode="auto">
          <a:xfrm>
            <a:off x="6248400" y="1828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47" name="AutoShape 95"/>
          <p:cNvSpPr>
            <a:spLocks noChangeArrowheads="1"/>
          </p:cNvSpPr>
          <p:nvPr/>
        </p:nvSpPr>
        <p:spPr bwMode="auto">
          <a:xfrm>
            <a:off x="6934200" y="3200400"/>
            <a:ext cx="3810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100449" name="Text Box 97"/>
          <p:cNvSpPr txBox="1">
            <a:spLocks noChangeArrowheads="1"/>
          </p:cNvSpPr>
          <p:nvPr/>
        </p:nvSpPr>
        <p:spPr bwMode="auto">
          <a:xfrm>
            <a:off x="3810000" y="2209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&lt;===&gt;</a:t>
            </a:r>
          </a:p>
        </p:txBody>
      </p:sp>
      <p:sp>
        <p:nvSpPr>
          <p:cNvPr id="100450" name="AutoShape 98"/>
          <p:cNvSpPr>
            <a:spLocks noChangeArrowheads="1"/>
          </p:cNvSpPr>
          <p:nvPr/>
        </p:nvSpPr>
        <p:spPr bwMode="auto">
          <a:xfrm>
            <a:off x="1828800" y="3200400"/>
            <a:ext cx="3810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/>
              <a:t>A</a:t>
            </a:r>
          </a:p>
        </p:txBody>
      </p:sp>
      <p:sp>
        <p:nvSpPr>
          <p:cNvPr id="100451" name="Oval 99"/>
          <p:cNvSpPr>
            <a:spLocks noChangeArrowheads="1"/>
          </p:cNvSpPr>
          <p:nvPr/>
        </p:nvSpPr>
        <p:spPr bwMode="auto">
          <a:xfrm>
            <a:off x="2514600" y="4114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52" name="Rectangle 100"/>
          <p:cNvSpPr>
            <a:spLocks noChangeArrowheads="1"/>
          </p:cNvSpPr>
          <p:nvPr/>
        </p:nvSpPr>
        <p:spPr bwMode="auto">
          <a:xfrm>
            <a:off x="2895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54" name="Line 102"/>
          <p:cNvSpPr>
            <a:spLocks noChangeShapeType="1"/>
          </p:cNvSpPr>
          <p:nvPr/>
        </p:nvSpPr>
        <p:spPr bwMode="auto">
          <a:xfrm flipH="1">
            <a:off x="23622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55" name="Line 103"/>
          <p:cNvSpPr>
            <a:spLocks noChangeShapeType="1"/>
          </p:cNvSpPr>
          <p:nvPr/>
        </p:nvSpPr>
        <p:spPr bwMode="auto">
          <a:xfrm>
            <a:off x="27432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56" name="Rectangle 104"/>
          <p:cNvSpPr>
            <a:spLocks noChangeArrowheads="1"/>
          </p:cNvSpPr>
          <p:nvPr/>
        </p:nvSpPr>
        <p:spPr bwMode="auto">
          <a:xfrm>
            <a:off x="2590800" y="5715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57" name="Oval 105" descr="‎25%‎"/>
          <p:cNvSpPr>
            <a:spLocks noChangeArrowheads="1"/>
          </p:cNvSpPr>
          <p:nvPr/>
        </p:nvSpPr>
        <p:spPr bwMode="auto">
          <a:xfrm>
            <a:off x="2209800" y="4876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58" name="Line 106"/>
          <p:cNvSpPr>
            <a:spLocks noChangeShapeType="1"/>
          </p:cNvSpPr>
          <p:nvPr/>
        </p:nvSpPr>
        <p:spPr bwMode="auto">
          <a:xfrm>
            <a:off x="2438400" y="5181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59" name="Line 107"/>
          <p:cNvSpPr>
            <a:spLocks noChangeShapeType="1"/>
          </p:cNvSpPr>
          <p:nvPr/>
        </p:nvSpPr>
        <p:spPr bwMode="auto">
          <a:xfrm flipH="1">
            <a:off x="2057400" y="5181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60" name="Rectangle 108"/>
          <p:cNvSpPr>
            <a:spLocks noChangeArrowheads="1"/>
          </p:cNvSpPr>
          <p:nvPr/>
        </p:nvSpPr>
        <p:spPr bwMode="auto">
          <a:xfrm>
            <a:off x="2286000" y="63246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61" name="Oval 109" descr="‎25%‎"/>
          <p:cNvSpPr>
            <a:spLocks noChangeArrowheads="1"/>
          </p:cNvSpPr>
          <p:nvPr/>
        </p:nvSpPr>
        <p:spPr bwMode="auto">
          <a:xfrm>
            <a:off x="19050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62" name="Rectangle 110"/>
          <p:cNvSpPr>
            <a:spLocks noChangeArrowheads="1"/>
          </p:cNvSpPr>
          <p:nvPr/>
        </p:nvSpPr>
        <p:spPr bwMode="auto">
          <a:xfrm>
            <a:off x="1676400" y="63246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63" name="Line 111"/>
          <p:cNvSpPr>
            <a:spLocks noChangeShapeType="1"/>
          </p:cNvSpPr>
          <p:nvPr/>
        </p:nvSpPr>
        <p:spPr bwMode="auto">
          <a:xfrm>
            <a:off x="2133600" y="6019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64" name="Line 112"/>
          <p:cNvSpPr>
            <a:spLocks noChangeShapeType="1"/>
          </p:cNvSpPr>
          <p:nvPr/>
        </p:nvSpPr>
        <p:spPr bwMode="auto">
          <a:xfrm flipH="1">
            <a:off x="1752600" y="6019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65" name="Text Box 113"/>
          <p:cNvSpPr txBox="1">
            <a:spLocks noChangeArrowheads="1"/>
          </p:cNvSpPr>
          <p:nvPr/>
        </p:nvSpPr>
        <p:spPr bwMode="auto">
          <a:xfrm>
            <a:off x="2057400" y="41068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x</a:t>
            </a:r>
          </a:p>
        </p:txBody>
      </p:sp>
      <p:sp>
        <p:nvSpPr>
          <p:cNvPr id="100466" name="Text Box 114"/>
          <p:cNvSpPr txBox="1">
            <a:spLocks noChangeArrowheads="1"/>
          </p:cNvSpPr>
          <p:nvPr/>
        </p:nvSpPr>
        <p:spPr bwMode="auto">
          <a:xfrm>
            <a:off x="1752600" y="4724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y</a:t>
            </a:r>
          </a:p>
        </p:txBody>
      </p:sp>
      <p:sp>
        <p:nvSpPr>
          <p:cNvPr id="100467" name="Text Box 115"/>
          <p:cNvSpPr txBox="1">
            <a:spLocks noChangeArrowheads="1"/>
          </p:cNvSpPr>
          <p:nvPr/>
        </p:nvSpPr>
        <p:spPr bwMode="auto">
          <a:xfrm>
            <a:off x="1447800" y="5486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z</a:t>
            </a:r>
          </a:p>
        </p:txBody>
      </p:sp>
      <p:sp>
        <p:nvSpPr>
          <p:cNvPr id="100468" name="Oval 116"/>
          <p:cNvSpPr>
            <a:spLocks noChangeArrowheads="1"/>
          </p:cNvSpPr>
          <p:nvPr/>
        </p:nvSpPr>
        <p:spPr bwMode="auto">
          <a:xfrm>
            <a:off x="5638800" y="412273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70" name="Line 118"/>
          <p:cNvSpPr>
            <a:spLocks noChangeShapeType="1"/>
          </p:cNvSpPr>
          <p:nvPr/>
        </p:nvSpPr>
        <p:spPr bwMode="auto">
          <a:xfrm flipH="1">
            <a:off x="5486400" y="4427538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71" name="Line 119"/>
          <p:cNvSpPr>
            <a:spLocks noChangeShapeType="1"/>
          </p:cNvSpPr>
          <p:nvPr/>
        </p:nvSpPr>
        <p:spPr bwMode="auto">
          <a:xfrm>
            <a:off x="5867400" y="4427538"/>
            <a:ext cx="304800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76" name="Rectangle 124"/>
          <p:cNvSpPr>
            <a:spLocks noChangeArrowheads="1"/>
          </p:cNvSpPr>
          <p:nvPr/>
        </p:nvSpPr>
        <p:spPr bwMode="auto">
          <a:xfrm>
            <a:off x="5638800" y="55626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77" name="Oval 125" descr="‎25%‎"/>
          <p:cNvSpPr>
            <a:spLocks noChangeArrowheads="1"/>
          </p:cNvSpPr>
          <p:nvPr/>
        </p:nvSpPr>
        <p:spPr bwMode="auto">
          <a:xfrm>
            <a:off x="5257800" y="4953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78" name="Rectangle 126"/>
          <p:cNvSpPr>
            <a:spLocks noChangeArrowheads="1"/>
          </p:cNvSpPr>
          <p:nvPr/>
        </p:nvSpPr>
        <p:spPr bwMode="auto">
          <a:xfrm>
            <a:off x="5029200" y="55626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79" name="Line 127"/>
          <p:cNvSpPr>
            <a:spLocks noChangeShapeType="1"/>
          </p:cNvSpPr>
          <p:nvPr/>
        </p:nvSpPr>
        <p:spPr bwMode="auto">
          <a:xfrm>
            <a:off x="54864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80" name="Line 128"/>
          <p:cNvSpPr>
            <a:spLocks noChangeShapeType="1"/>
          </p:cNvSpPr>
          <p:nvPr/>
        </p:nvSpPr>
        <p:spPr bwMode="auto">
          <a:xfrm flipH="1">
            <a:off x="51054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82" name="Text Box 130"/>
          <p:cNvSpPr txBox="1">
            <a:spLocks noChangeArrowheads="1"/>
          </p:cNvSpPr>
          <p:nvPr/>
        </p:nvSpPr>
        <p:spPr bwMode="auto">
          <a:xfrm>
            <a:off x="5334000" y="3810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y</a:t>
            </a:r>
          </a:p>
        </p:txBody>
      </p:sp>
      <p:sp>
        <p:nvSpPr>
          <p:cNvPr id="100483" name="Text Box 131"/>
          <p:cNvSpPr txBox="1">
            <a:spLocks noChangeArrowheads="1"/>
          </p:cNvSpPr>
          <p:nvPr/>
        </p:nvSpPr>
        <p:spPr bwMode="auto">
          <a:xfrm>
            <a:off x="4800600" y="4724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z</a:t>
            </a:r>
          </a:p>
        </p:txBody>
      </p:sp>
      <p:sp>
        <p:nvSpPr>
          <p:cNvPr id="100484" name="Rectangle 132"/>
          <p:cNvSpPr>
            <a:spLocks noChangeArrowheads="1"/>
          </p:cNvSpPr>
          <p:nvPr/>
        </p:nvSpPr>
        <p:spPr bwMode="auto">
          <a:xfrm>
            <a:off x="6477000" y="55626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85" name="Oval 133" descr="‎25%‎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86" name="Rectangle 134"/>
          <p:cNvSpPr>
            <a:spLocks noChangeArrowheads="1"/>
          </p:cNvSpPr>
          <p:nvPr/>
        </p:nvSpPr>
        <p:spPr bwMode="auto">
          <a:xfrm>
            <a:off x="5867400" y="55626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87" name="Line 135"/>
          <p:cNvSpPr>
            <a:spLocks noChangeShapeType="1"/>
          </p:cNvSpPr>
          <p:nvPr/>
        </p:nvSpPr>
        <p:spPr bwMode="auto">
          <a:xfrm>
            <a:off x="6324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88" name="Line 136"/>
          <p:cNvSpPr>
            <a:spLocks noChangeShapeType="1"/>
          </p:cNvSpPr>
          <p:nvPr/>
        </p:nvSpPr>
        <p:spPr bwMode="auto">
          <a:xfrm flipH="1">
            <a:off x="59436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89" name="Text Box 137"/>
          <p:cNvSpPr txBox="1">
            <a:spLocks noChangeArrowheads="1"/>
          </p:cNvSpPr>
          <p:nvPr/>
        </p:nvSpPr>
        <p:spPr bwMode="auto">
          <a:xfrm>
            <a:off x="5791200" y="4724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x</a:t>
            </a:r>
          </a:p>
        </p:txBody>
      </p:sp>
      <p:sp>
        <p:nvSpPr>
          <p:cNvPr id="100490" name="Text Box 138"/>
          <p:cNvSpPr txBox="1">
            <a:spLocks noChangeArrowheads="1"/>
          </p:cNvSpPr>
          <p:nvPr/>
        </p:nvSpPr>
        <p:spPr bwMode="auto">
          <a:xfrm>
            <a:off x="3657600" y="4191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===&gt;</a:t>
            </a:r>
          </a:p>
        </p:txBody>
      </p:sp>
      <p:cxnSp>
        <p:nvCxnSpPr>
          <p:cNvPr id="59" name="Straight Connector 58"/>
          <p:cNvCxnSpPr>
            <a:stCxn id="100414" idx="3"/>
            <a:endCxn id="100450" idx="0"/>
          </p:cNvCxnSpPr>
          <p:nvPr/>
        </p:nvCxnSpPr>
        <p:spPr bwMode="auto">
          <a:xfrm rot="5400000">
            <a:off x="1885951" y="2755713"/>
            <a:ext cx="578037" cy="3113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100414" idx="5"/>
            <a:endCxn id="100424" idx="0"/>
          </p:cNvCxnSpPr>
          <p:nvPr/>
        </p:nvCxnSpPr>
        <p:spPr bwMode="auto">
          <a:xfrm rot="16200000" flipH="1">
            <a:off x="2374713" y="2793812"/>
            <a:ext cx="578037" cy="2351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100409" idx="5"/>
            <a:endCxn id="100425" idx="0"/>
          </p:cNvCxnSpPr>
          <p:nvPr/>
        </p:nvCxnSpPr>
        <p:spPr bwMode="auto">
          <a:xfrm rot="16200000" flipH="1">
            <a:off x="2793813" y="1917512"/>
            <a:ext cx="501837" cy="3875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100439" idx="3"/>
            <a:endCxn id="100442" idx="0"/>
          </p:cNvCxnSpPr>
          <p:nvPr/>
        </p:nvCxnSpPr>
        <p:spPr bwMode="auto">
          <a:xfrm rot="5400000">
            <a:off x="6229351" y="2831913"/>
            <a:ext cx="501837" cy="2351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100439" idx="5"/>
            <a:endCxn id="100447" idx="0"/>
          </p:cNvCxnSpPr>
          <p:nvPr/>
        </p:nvCxnSpPr>
        <p:spPr bwMode="auto">
          <a:xfrm rot="16200000" flipH="1">
            <a:off x="6718113" y="2793812"/>
            <a:ext cx="501837" cy="3113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00426" idx="3"/>
            <a:endCxn id="100435" idx="0"/>
          </p:cNvCxnSpPr>
          <p:nvPr/>
        </p:nvCxnSpPr>
        <p:spPr bwMode="auto">
          <a:xfrm rot="5400000">
            <a:off x="5581651" y="1955613"/>
            <a:ext cx="501837" cy="3113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764-6832-45AD-A676-0D1BA3D4DB89}" type="slidenum">
              <a:rPr lang="he-IL"/>
              <a:pPr/>
              <a:t>2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3988"/>
            <a:ext cx="9144000" cy="762000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  <a:latin typeface="+mn-lt"/>
              </a:rPr>
              <a:t>Red</a:t>
            </a:r>
            <a:r>
              <a:rPr lang="en-US" sz="4400" b="1" dirty="0" smtClean="0">
                <a:latin typeface="+mn-lt"/>
              </a:rPr>
              <a:t>-Black</a:t>
            </a:r>
            <a:r>
              <a:rPr lang="en-US" sz="4400" dirty="0" smtClean="0">
                <a:latin typeface="+mn-lt"/>
              </a:rPr>
              <a:t> trees</a:t>
            </a:r>
            <a:br>
              <a:rPr lang="en-US" sz="4400" dirty="0" smtClean="0">
                <a:latin typeface="+mn-lt"/>
              </a:rPr>
            </a:br>
            <a:r>
              <a:rPr lang="en-US" dirty="0" smtClean="0">
                <a:solidFill>
                  <a:srgbClr val="C00000"/>
                </a:solidFill>
                <a:latin typeface="+mn-lt"/>
              </a:rPr>
              <a:t>[Bayer 1972]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[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Guibas-Sedgewick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1978]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4400" y="2130310"/>
            <a:ext cx="7543800" cy="3732923"/>
            <a:chOff x="914400" y="2130310"/>
            <a:chExt cx="7543800" cy="3732923"/>
          </a:xfrm>
        </p:grpSpPr>
        <p:sp>
          <p:nvSpPr>
            <p:cNvPr id="16" name="Oval 5" descr="‎25%‎"/>
            <p:cNvSpPr>
              <a:spLocks noChangeArrowheads="1"/>
            </p:cNvSpPr>
            <p:nvPr/>
          </p:nvSpPr>
          <p:spPr bwMode="auto">
            <a:xfrm>
              <a:off x="3352800" y="2130310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1371600" y="296851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4343400" y="373051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8" descr="‎25%‎"/>
            <p:cNvSpPr>
              <a:spLocks noChangeArrowheads="1"/>
            </p:cNvSpPr>
            <p:nvPr/>
          </p:nvSpPr>
          <p:spPr bwMode="auto">
            <a:xfrm>
              <a:off x="5715000" y="296851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7239000" y="380671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3" descr="‎25%‎"/>
            <p:cNvSpPr>
              <a:spLocks noChangeArrowheads="1"/>
            </p:cNvSpPr>
            <p:nvPr/>
          </p:nvSpPr>
          <p:spPr bwMode="auto">
            <a:xfrm>
              <a:off x="7924800" y="464491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 flipH="1">
              <a:off x="1676400" y="2282710"/>
              <a:ext cx="1676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3657600" y="2282710"/>
              <a:ext cx="2057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H="1">
              <a:off x="4495800" y="319711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6019800" y="319711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" name="Straight Connector 25"/>
            <p:cNvCxnSpPr>
              <a:stCxn id="20" idx="5"/>
              <a:endCxn id="21" idx="1"/>
            </p:cNvCxnSpPr>
            <p:nvPr/>
          </p:nvCxnSpPr>
          <p:spPr bwMode="auto">
            <a:xfrm rot="16200000" flipH="1">
              <a:off x="7422963" y="4143073"/>
              <a:ext cx="622674" cy="47027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620000" y="525451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6858000" y="449251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8305800" y="527845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4800600" y="441631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3962400" y="441631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914400" y="373051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905000" y="373051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4" name="Straight Connector 33"/>
            <p:cNvCxnSpPr>
              <a:stCxn id="17" idx="5"/>
              <a:endCxn id="33" idx="0"/>
            </p:cNvCxnSpPr>
            <p:nvPr/>
          </p:nvCxnSpPr>
          <p:spPr bwMode="auto">
            <a:xfrm rot="16200000" flipH="1">
              <a:off x="1555563" y="3304872"/>
              <a:ext cx="501837" cy="349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7" idx="3"/>
              <a:endCxn id="32" idx="0"/>
            </p:cNvCxnSpPr>
            <p:nvPr/>
          </p:nvCxnSpPr>
          <p:spPr bwMode="auto">
            <a:xfrm rot="5400000">
              <a:off x="952501" y="3266773"/>
              <a:ext cx="501837" cy="4256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18" idx="3"/>
              <a:endCxn id="31" idx="0"/>
            </p:cNvCxnSpPr>
            <p:nvPr/>
          </p:nvCxnSpPr>
          <p:spPr bwMode="auto">
            <a:xfrm rot="5400000">
              <a:off x="4000501" y="4028773"/>
              <a:ext cx="425637" cy="349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8" idx="5"/>
              <a:endCxn id="30" idx="0"/>
            </p:cNvCxnSpPr>
            <p:nvPr/>
          </p:nvCxnSpPr>
          <p:spPr bwMode="auto">
            <a:xfrm rot="16200000" flipH="1">
              <a:off x="4527363" y="4066872"/>
              <a:ext cx="425637" cy="2732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20" idx="3"/>
              <a:endCxn id="28" idx="0"/>
            </p:cNvCxnSpPr>
            <p:nvPr/>
          </p:nvCxnSpPr>
          <p:spPr bwMode="auto">
            <a:xfrm rot="5400000">
              <a:off x="6896101" y="4104973"/>
              <a:ext cx="425637" cy="349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21" idx="3"/>
              <a:endCxn id="27" idx="0"/>
            </p:cNvCxnSpPr>
            <p:nvPr/>
          </p:nvCxnSpPr>
          <p:spPr bwMode="auto">
            <a:xfrm rot="5400000">
              <a:off x="7658101" y="4943173"/>
              <a:ext cx="349437" cy="2732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21" idx="5"/>
              <a:endCxn id="29" idx="0"/>
            </p:cNvCxnSpPr>
            <p:nvPr/>
          </p:nvCxnSpPr>
          <p:spPr bwMode="auto">
            <a:xfrm rot="16200000" flipH="1">
              <a:off x="8096789" y="4993246"/>
              <a:ext cx="373385" cy="1970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" name="TextBox 1"/>
            <p:cNvSpPr txBox="1"/>
            <p:nvPr/>
          </p:nvSpPr>
          <p:spPr>
            <a:xfrm>
              <a:off x="990600" y="5278458"/>
              <a:ext cx="3397438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dirty="0" smtClean="0"/>
                <a:t>External leaves</a:t>
              </a:r>
              <a:endParaRPr lang="he-IL" sz="3200" dirty="0"/>
            </a:p>
          </p:txBody>
        </p:sp>
        <p:cxnSp>
          <p:nvCxnSpPr>
            <p:cNvPr id="4" name="Straight Arrow Connector 3"/>
            <p:cNvCxnSpPr>
              <a:stCxn id="2" idx="0"/>
            </p:cNvCxnSpPr>
            <p:nvPr/>
          </p:nvCxnSpPr>
          <p:spPr bwMode="auto">
            <a:xfrm flipV="1">
              <a:off x="2689319" y="4721110"/>
              <a:ext cx="968281" cy="557348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4D93-6FA2-40CD-AACE-2E5A36F9BF15}" type="slidenum">
              <a:rPr lang="he-IL"/>
              <a:pPr/>
              <a:t>20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Insert (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79" name="Oval 3" descr="‎25%‎"/>
          <p:cNvSpPr>
            <a:spLocks noChangeArrowheads="1"/>
          </p:cNvSpPr>
          <p:nvPr/>
        </p:nvSpPr>
        <p:spPr bwMode="auto">
          <a:xfrm>
            <a:off x="1839913" y="1371600"/>
            <a:ext cx="168275" cy="168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750888" y="1831975"/>
            <a:ext cx="166687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3140075" y="1831975"/>
            <a:ext cx="166688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Oval 6" descr="‎25%‎"/>
          <p:cNvSpPr>
            <a:spLocks noChangeArrowheads="1"/>
          </p:cNvSpPr>
          <p:nvPr/>
        </p:nvSpPr>
        <p:spPr bwMode="auto">
          <a:xfrm>
            <a:off x="2343150" y="2293938"/>
            <a:ext cx="168275" cy="1666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Oval 7" descr="‎25%‎"/>
          <p:cNvSpPr>
            <a:spLocks noChangeArrowheads="1"/>
          </p:cNvSpPr>
          <p:nvPr/>
        </p:nvSpPr>
        <p:spPr bwMode="auto">
          <a:xfrm>
            <a:off x="3978275" y="2293938"/>
            <a:ext cx="166688" cy="1666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Oval 8"/>
          <p:cNvSpPr>
            <a:spLocks noChangeArrowheads="1"/>
          </p:cNvSpPr>
          <p:nvPr/>
        </p:nvSpPr>
        <p:spPr bwMode="auto">
          <a:xfrm>
            <a:off x="1924050" y="2754313"/>
            <a:ext cx="166688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Oval 9"/>
          <p:cNvSpPr>
            <a:spLocks noChangeArrowheads="1"/>
          </p:cNvSpPr>
          <p:nvPr/>
        </p:nvSpPr>
        <p:spPr bwMode="auto">
          <a:xfrm>
            <a:off x="2720975" y="2754313"/>
            <a:ext cx="166688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4354513" y="2754313"/>
            <a:ext cx="168275" cy="168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Oval 12"/>
          <p:cNvSpPr>
            <a:spLocks noChangeArrowheads="1"/>
          </p:cNvSpPr>
          <p:nvPr/>
        </p:nvSpPr>
        <p:spPr bwMode="auto">
          <a:xfrm>
            <a:off x="331788" y="2293938"/>
            <a:ext cx="166687" cy="1666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Oval 13"/>
          <p:cNvSpPr>
            <a:spLocks noChangeArrowheads="1"/>
          </p:cNvSpPr>
          <p:nvPr/>
        </p:nvSpPr>
        <p:spPr bwMode="auto">
          <a:xfrm>
            <a:off x="1127125" y="2293938"/>
            <a:ext cx="168275" cy="1666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4564063" y="3216275"/>
            <a:ext cx="84137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4229100" y="3216275"/>
            <a:ext cx="84138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3" name="Rectangle 17"/>
          <p:cNvSpPr>
            <a:spLocks noChangeArrowheads="1"/>
          </p:cNvSpPr>
          <p:nvPr/>
        </p:nvSpPr>
        <p:spPr bwMode="auto">
          <a:xfrm>
            <a:off x="2930525" y="3216275"/>
            <a:ext cx="82550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4" name="Rectangle 18"/>
          <p:cNvSpPr>
            <a:spLocks noChangeArrowheads="1"/>
          </p:cNvSpPr>
          <p:nvPr/>
        </p:nvSpPr>
        <p:spPr bwMode="auto">
          <a:xfrm>
            <a:off x="2593975" y="3216275"/>
            <a:ext cx="84138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5" name="Rectangle 19"/>
          <p:cNvSpPr>
            <a:spLocks noChangeArrowheads="1"/>
          </p:cNvSpPr>
          <p:nvPr/>
        </p:nvSpPr>
        <p:spPr bwMode="auto">
          <a:xfrm>
            <a:off x="2133600" y="3216275"/>
            <a:ext cx="84138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1798638" y="3216275"/>
            <a:ext cx="82550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1336675" y="2797175"/>
            <a:ext cx="84138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8" name="Rectangle 22"/>
          <p:cNvSpPr>
            <a:spLocks noChangeArrowheads="1"/>
          </p:cNvSpPr>
          <p:nvPr/>
        </p:nvSpPr>
        <p:spPr bwMode="auto">
          <a:xfrm>
            <a:off x="1001713" y="2797175"/>
            <a:ext cx="84137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9" name="Rectangle 23"/>
          <p:cNvSpPr>
            <a:spLocks noChangeArrowheads="1"/>
          </p:cNvSpPr>
          <p:nvPr/>
        </p:nvSpPr>
        <p:spPr bwMode="auto">
          <a:xfrm>
            <a:off x="498475" y="2797175"/>
            <a:ext cx="84138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00" name="Rectangle 24"/>
          <p:cNvSpPr>
            <a:spLocks noChangeArrowheads="1"/>
          </p:cNvSpPr>
          <p:nvPr/>
        </p:nvSpPr>
        <p:spPr bwMode="auto">
          <a:xfrm>
            <a:off x="163513" y="2797175"/>
            <a:ext cx="84137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 flipH="1">
            <a:off x="917575" y="1455738"/>
            <a:ext cx="922338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02" name="Line 26"/>
          <p:cNvSpPr>
            <a:spLocks noChangeShapeType="1"/>
          </p:cNvSpPr>
          <p:nvPr/>
        </p:nvSpPr>
        <p:spPr bwMode="auto">
          <a:xfrm>
            <a:off x="2008188" y="1455738"/>
            <a:ext cx="1131887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03" name="Line 27"/>
          <p:cNvSpPr>
            <a:spLocks noChangeShapeType="1"/>
          </p:cNvSpPr>
          <p:nvPr/>
        </p:nvSpPr>
        <p:spPr bwMode="auto">
          <a:xfrm flipH="1">
            <a:off x="2468563" y="1958975"/>
            <a:ext cx="671512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04" name="Line 28"/>
          <p:cNvSpPr>
            <a:spLocks noChangeShapeType="1"/>
          </p:cNvSpPr>
          <p:nvPr/>
        </p:nvSpPr>
        <p:spPr bwMode="auto">
          <a:xfrm>
            <a:off x="3306763" y="1958975"/>
            <a:ext cx="671512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05" name="Line 29"/>
          <p:cNvSpPr>
            <a:spLocks noChangeShapeType="1"/>
          </p:cNvSpPr>
          <p:nvPr/>
        </p:nvSpPr>
        <p:spPr bwMode="auto">
          <a:xfrm>
            <a:off x="4144963" y="2419350"/>
            <a:ext cx="252412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06" name="Line 30"/>
          <p:cNvSpPr>
            <a:spLocks noChangeShapeType="1"/>
          </p:cNvSpPr>
          <p:nvPr/>
        </p:nvSpPr>
        <p:spPr bwMode="auto">
          <a:xfrm flipH="1">
            <a:off x="3684588" y="2419350"/>
            <a:ext cx="2936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07" name="Line 31"/>
          <p:cNvSpPr>
            <a:spLocks noChangeShapeType="1"/>
          </p:cNvSpPr>
          <p:nvPr/>
        </p:nvSpPr>
        <p:spPr bwMode="auto">
          <a:xfrm>
            <a:off x="2511425" y="2419350"/>
            <a:ext cx="250825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08" name="Line 32"/>
          <p:cNvSpPr>
            <a:spLocks noChangeShapeType="1"/>
          </p:cNvSpPr>
          <p:nvPr/>
        </p:nvSpPr>
        <p:spPr bwMode="auto">
          <a:xfrm flipH="1">
            <a:off x="2049463" y="2419350"/>
            <a:ext cx="293687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09" name="Line 33"/>
          <p:cNvSpPr>
            <a:spLocks noChangeShapeType="1"/>
          </p:cNvSpPr>
          <p:nvPr/>
        </p:nvSpPr>
        <p:spPr bwMode="auto">
          <a:xfrm flipH="1">
            <a:off x="4270375" y="2922588"/>
            <a:ext cx="12700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>
            <a:off x="4479925" y="2922588"/>
            <a:ext cx="12700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13" name="Line 37"/>
          <p:cNvSpPr>
            <a:spLocks noChangeShapeType="1"/>
          </p:cNvSpPr>
          <p:nvPr/>
        </p:nvSpPr>
        <p:spPr bwMode="auto">
          <a:xfrm flipH="1">
            <a:off x="2636838" y="2922588"/>
            <a:ext cx="125412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14" name="Line 38"/>
          <p:cNvSpPr>
            <a:spLocks noChangeShapeType="1"/>
          </p:cNvSpPr>
          <p:nvPr/>
        </p:nvSpPr>
        <p:spPr bwMode="auto">
          <a:xfrm>
            <a:off x="2846388" y="2922588"/>
            <a:ext cx="125412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15" name="Line 39"/>
          <p:cNvSpPr>
            <a:spLocks noChangeShapeType="1"/>
          </p:cNvSpPr>
          <p:nvPr/>
        </p:nvSpPr>
        <p:spPr bwMode="auto">
          <a:xfrm flipH="1">
            <a:off x="1839913" y="2922588"/>
            <a:ext cx="125412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16" name="Line 40"/>
          <p:cNvSpPr>
            <a:spLocks noChangeShapeType="1"/>
          </p:cNvSpPr>
          <p:nvPr/>
        </p:nvSpPr>
        <p:spPr bwMode="auto">
          <a:xfrm>
            <a:off x="2049463" y="2922588"/>
            <a:ext cx="125412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17" name="Line 41"/>
          <p:cNvSpPr>
            <a:spLocks noChangeShapeType="1"/>
          </p:cNvSpPr>
          <p:nvPr/>
        </p:nvSpPr>
        <p:spPr bwMode="auto">
          <a:xfrm>
            <a:off x="876300" y="2000250"/>
            <a:ext cx="293688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18" name="Line 42"/>
          <p:cNvSpPr>
            <a:spLocks noChangeShapeType="1"/>
          </p:cNvSpPr>
          <p:nvPr/>
        </p:nvSpPr>
        <p:spPr bwMode="auto">
          <a:xfrm flipH="1">
            <a:off x="457200" y="2000250"/>
            <a:ext cx="334963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 flipH="1">
            <a:off x="1042988" y="2460625"/>
            <a:ext cx="1270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20" name="Line 44"/>
          <p:cNvSpPr>
            <a:spLocks noChangeShapeType="1"/>
          </p:cNvSpPr>
          <p:nvPr/>
        </p:nvSpPr>
        <p:spPr bwMode="auto">
          <a:xfrm>
            <a:off x="1252538" y="2460625"/>
            <a:ext cx="1270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21" name="Line 45"/>
          <p:cNvSpPr>
            <a:spLocks noChangeShapeType="1"/>
          </p:cNvSpPr>
          <p:nvPr/>
        </p:nvSpPr>
        <p:spPr bwMode="auto">
          <a:xfrm>
            <a:off x="457200" y="2460625"/>
            <a:ext cx="84138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22" name="Line 46"/>
          <p:cNvSpPr>
            <a:spLocks noChangeShapeType="1"/>
          </p:cNvSpPr>
          <p:nvPr/>
        </p:nvSpPr>
        <p:spPr bwMode="auto">
          <a:xfrm flipH="1">
            <a:off x="204788" y="2419350"/>
            <a:ext cx="1270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48" name="Oval 72"/>
          <p:cNvSpPr>
            <a:spLocks noChangeArrowheads="1"/>
          </p:cNvSpPr>
          <p:nvPr/>
        </p:nvSpPr>
        <p:spPr bwMode="auto">
          <a:xfrm>
            <a:off x="3559175" y="2754313"/>
            <a:ext cx="166688" cy="168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49" name="Rectangle 73"/>
          <p:cNvSpPr>
            <a:spLocks noChangeArrowheads="1"/>
          </p:cNvSpPr>
          <p:nvPr/>
        </p:nvSpPr>
        <p:spPr bwMode="auto">
          <a:xfrm>
            <a:off x="3768725" y="3216275"/>
            <a:ext cx="82550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50" name="Line 74"/>
          <p:cNvSpPr>
            <a:spLocks noChangeShapeType="1"/>
          </p:cNvSpPr>
          <p:nvPr/>
        </p:nvSpPr>
        <p:spPr bwMode="auto">
          <a:xfrm flipH="1">
            <a:off x="3475038" y="2922588"/>
            <a:ext cx="125412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51" name="Line 75"/>
          <p:cNvSpPr>
            <a:spLocks noChangeShapeType="1"/>
          </p:cNvSpPr>
          <p:nvPr/>
        </p:nvSpPr>
        <p:spPr bwMode="auto">
          <a:xfrm>
            <a:off x="3684588" y="2922588"/>
            <a:ext cx="125412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52" name="Rectangle 76"/>
          <p:cNvSpPr>
            <a:spLocks noChangeArrowheads="1"/>
          </p:cNvSpPr>
          <p:nvPr/>
        </p:nvSpPr>
        <p:spPr bwMode="auto">
          <a:xfrm>
            <a:off x="3600450" y="3635375"/>
            <a:ext cx="84138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53" name="Oval 77" descr="‎25%‎"/>
          <p:cNvSpPr>
            <a:spLocks noChangeArrowheads="1"/>
          </p:cNvSpPr>
          <p:nvPr/>
        </p:nvSpPr>
        <p:spPr bwMode="auto">
          <a:xfrm>
            <a:off x="3390900" y="3173413"/>
            <a:ext cx="168275" cy="1682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54" name="Line 78"/>
          <p:cNvSpPr>
            <a:spLocks noChangeShapeType="1"/>
          </p:cNvSpPr>
          <p:nvPr/>
        </p:nvSpPr>
        <p:spPr bwMode="auto">
          <a:xfrm>
            <a:off x="3516313" y="3341688"/>
            <a:ext cx="125412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55" name="Line 79"/>
          <p:cNvSpPr>
            <a:spLocks noChangeShapeType="1"/>
          </p:cNvSpPr>
          <p:nvPr/>
        </p:nvSpPr>
        <p:spPr bwMode="auto">
          <a:xfrm flipH="1">
            <a:off x="3306763" y="3341688"/>
            <a:ext cx="125412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56" name="Rectangle 80"/>
          <p:cNvSpPr>
            <a:spLocks noChangeArrowheads="1"/>
          </p:cNvSpPr>
          <p:nvPr/>
        </p:nvSpPr>
        <p:spPr bwMode="auto">
          <a:xfrm>
            <a:off x="3432175" y="3970338"/>
            <a:ext cx="84138" cy="125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57" name="Oval 81" descr="‎25%‎"/>
          <p:cNvSpPr>
            <a:spLocks noChangeArrowheads="1"/>
          </p:cNvSpPr>
          <p:nvPr/>
        </p:nvSpPr>
        <p:spPr bwMode="auto">
          <a:xfrm>
            <a:off x="3222625" y="3635375"/>
            <a:ext cx="168275" cy="1666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58" name="Rectangle 82"/>
          <p:cNvSpPr>
            <a:spLocks noChangeArrowheads="1"/>
          </p:cNvSpPr>
          <p:nvPr/>
        </p:nvSpPr>
        <p:spPr bwMode="auto">
          <a:xfrm>
            <a:off x="3097213" y="3970338"/>
            <a:ext cx="84137" cy="125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59" name="Line 83"/>
          <p:cNvSpPr>
            <a:spLocks noChangeShapeType="1"/>
          </p:cNvSpPr>
          <p:nvPr/>
        </p:nvSpPr>
        <p:spPr bwMode="auto">
          <a:xfrm>
            <a:off x="3349625" y="3802063"/>
            <a:ext cx="8255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60" name="Line 84"/>
          <p:cNvSpPr>
            <a:spLocks noChangeShapeType="1"/>
          </p:cNvSpPr>
          <p:nvPr/>
        </p:nvSpPr>
        <p:spPr bwMode="auto">
          <a:xfrm flipH="1">
            <a:off x="3140075" y="3802063"/>
            <a:ext cx="125413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61" name="Text Box 85"/>
          <p:cNvSpPr txBox="1">
            <a:spLocks noChangeArrowheads="1"/>
          </p:cNvSpPr>
          <p:nvPr/>
        </p:nvSpPr>
        <p:spPr bwMode="auto">
          <a:xfrm>
            <a:off x="3306763" y="2749550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x</a:t>
            </a:r>
          </a:p>
        </p:txBody>
      </p:sp>
      <p:sp>
        <p:nvSpPr>
          <p:cNvPr id="101462" name="Text Box 86"/>
          <p:cNvSpPr txBox="1">
            <a:spLocks noChangeArrowheads="1"/>
          </p:cNvSpPr>
          <p:nvPr/>
        </p:nvSpPr>
        <p:spPr bwMode="auto">
          <a:xfrm>
            <a:off x="3140075" y="3089275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y</a:t>
            </a:r>
          </a:p>
        </p:txBody>
      </p:sp>
      <p:sp>
        <p:nvSpPr>
          <p:cNvPr id="101463" name="Text Box 87"/>
          <p:cNvSpPr txBox="1">
            <a:spLocks noChangeArrowheads="1"/>
          </p:cNvSpPr>
          <p:nvPr/>
        </p:nvSpPr>
        <p:spPr bwMode="auto">
          <a:xfrm>
            <a:off x="2971800" y="3508375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z</a:t>
            </a:r>
          </a:p>
        </p:txBody>
      </p:sp>
      <p:sp>
        <p:nvSpPr>
          <p:cNvPr id="101466" name="Oval 90" descr="‎25%‎"/>
          <p:cNvSpPr>
            <a:spLocks noChangeArrowheads="1"/>
          </p:cNvSpPr>
          <p:nvPr/>
        </p:nvSpPr>
        <p:spPr bwMode="auto">
          <a:xfrm>
            <a:off x="5791200" y="3703638"/>
            <a:ext cx="168275" cy="168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67" name="Oval 91"/>
          <p:cNvSpPr>
            <a:spLocks noChangeArrowheads="1"/>
          </p:cNvSpPr>
          <p:nvPr/>
        </p:nvSpPr>
        <p:spPr bwMode="auto">
          <a:xfrm>
            <a:off x="4702175" y="4164013"/>
            <a:ext cx="166688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68" name="Oval 92"/>
          <p:cNvSpPr>
            <a:spLocks noChangeArrowheads="1"/>
          </p:cNvSpPr>
          <p:nvPr/>
        </p:nvSpPr>
        <p:spPr bwMode="auto">
          <a:xfrm>
            <a:off x="7091363" y="4164013"/>
            <a:ext cx="166687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69" name="Oval 93" descr="‎25%‎"/>
          <p:cNvSpPr>
            <a:spLocks noChangeArrowheads="1"/>
          </p:cNvSpPr>
          <p:nvPr/>
        </p:nvSpPr>
        <p:spPr bwMode="auto">
          <a:xfrm>
            <a:off x="6294438" y="4625975"/>
            <a:ext cx="168275" cy="1666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70" name="Oval 94" descr="‎25%‎"/>
          <p:cNvSpPr>
            <a:spLocks noChangeArrowheads="1"/>
          </p:cNvSpPr>
          <p:nvPr/>
        </p:nvSpPr>
        <p:spPr bwMode="auto">
          <a:xfrm>
            <a:off x="7929563" y="4625975"/>
            <a:ext cx="166687" cy="1666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71" name="Oval 95"/>
          <p:cNvSpPr>
            <a:spLocks noChangeArrowheads="1"/>
          </p:cNvSpPr>
          <p:nvPr/>
        </p:nvSpPr>
        <p:spPr bwMode="auto">
          <a:xfrm>
            <a:off x="5875338" y="5086350"/>
            <a:ext cx="166687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72" name="Oval 96"/>
          <p:cNvSpPr>
            <a:spLocks noChangeArrowheads="1"/>
          </p:cNvSpPr>
          <p:nvPr/>
        </p:nvSpPr>
        <p:spPr bwMode="auto">
          <a:xfrm>
            <a:off x="6672263" y="5086350"/>
            <a:ext cx="166687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73" name="Oval 97"/>
          <p:cNvSpPr>
            <a:spLocks noChangeArrowheads="1"/>
          </p:cNvSpPr>
          <p:nvPr/>
        </p:nvSpPr>
        <p:spPr bwMode="auto">
          <a:xfrm>
            <a:off x="8305800" y="5086350"/>
            <a:ext cx="168275" cy="168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74" name="Oval 98"/>
          <p:cNvSpPr>
            <a:spLocks noChangeArrowheads="1"/>
          </p:cNvSpPr>
          <p:nvPr/>
        </p:nvSpPr>
        <p:spPr bwMode="auto">
          <a:xfrm>
            <a:off x="4283075" y="4625975"/>
            <a:ext cx="166688" cy="1666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75" name="Oval 99"/>
          <p:cNvSpPr>
            <a:spLocks noChangeArrowheads="1"/>
          </p:cNvSpPr>
          <p:nvPr/>
        </p:nvSpPr>
        <p:spPr bwMode="auto">
          <a:xfrm>
            <a:off x="5078413" y="4625975"/>
            <a:ext cx="168275" cy="1666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76" name="Rectangle 100"/>
          <p:cNvSpPr>
            <a:spLocks noChangeArrowheads="1"/>
          </p:cNvSpPr>
          <p:nvPr/>
        </p:nvSpPr>
        <p:spPr bwMode="auto">
          <a:xfrm>
            <a:off x="8515350" y="5546725"/>
            <a:ext cx="84138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77" name="Rectangle 101"/>
          <p:cNvSpPr>
            <a:spLocks noChangeArrowheads="1"/>
          </p:cNvSpPr>
          <p:nvPr/>
        </p:nvSpPr>
        <p:spPr bwMode="auto">
          <a:xfrm>
            <a:off x="8180388" y="5546725"/>
            <a:ext cx="84137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78" name="Rectangle 102"/>
          <p:cNvSpPr>
            <a:spLocks noChangeArrowheads="1"/>
          </p:cNvSpPr>
          <p:nvPr/>
        </p:nvSpPr>
        <p:spPr bwMode="auto">
          <a:xfrm>
            <a:off x="6881813" y="5546725"/>
            <a:ext cx="82550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79" name="Rectangle 103"/>
          <p:cNvSpPr>
            <a:spLocks noChangeArrowheads="1"/>
          </p:cNvSpPr>
          <p:nvPr/>
        </p:nvSpPr>
        <p:spPr bwMode="auto">
          <a:xfrm>
            <a:off x="6545263" y="5546725"/>
            <a:ext cx="84137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80" name="Rectangle 104"/>
          <p:cNvSpPr>
            <a:spLocks noChangeArrowheads="1"/>
          </p:cNvSpPr>
          <p:nvPr/>
        </p:nvSpPr>
        <p:spPr bwMode="auto">
          <a:xfrm>
            <a:off x="6084888" y="5546725"/>
            <a:ext cx="84137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81" name="Rectangle 105"/>
          <p:cNvSpPr>
            <a:spLocks noChangeArrowheads="1"/>
          </p:cNvSpPr>
          <p:nvPr/>
        </p:nvSpPr>
        <p:spPr bwMode="auto">
          <a:xfrm>
            <a:off x="5749925" y="5546725"/>
            <a:ext cx="82550" cy="1254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82" name="Rectangle 106"/>
          <p:cNvSpPr>
            <a:spLocks noChangeArrowheads="1"/>
          </p:cNvSpPr>
          <p:nvPr/>
        </p:nvSpPr>
        <p:spPr bwMode="auto">
          <a:xfrm>
            <a:off x="5287963" y="5127625"/>
            <a:ext cx="84137" cy="12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83" name="Rectangle 107"/>
          <p:cNvSpPr>
            <a:spLocks noChangeArrowheads="1"/>
          </p:cNvSpPr>
          <p:nvPr/>
        </p:nvSpPr>
        <p:spPr bwMode="auto">
          <a:xfrm>
            <a:off x="4953000" y="5127625"/>
            <a:ext cx="84138" cy="12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84" name="Rectangle 108"/>
          <p:cNvSpPr>
            <a:spLocks noChangeArrowheads="1"/>
          </p:cNvSpPr>
          <p:nvPr/>
        </p:nvSpPr>
        <p:spPr bwMode="auto">
          <a:xfrm>
            <a:off x="4449763" y="5127625"/>
            <a:ext cx="84137" cy="12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85" name="Rectangle 109"/>
          <p:cNvSpPr>
            <a:spLocks noChangeArrowheads="1"/>
          </p:cNvSpPr>
          <p:nvPr/>
        </p:nvSpPr>
        <p:spPr bwMode="auto">
          <a:xfrm>
            <a:off x="4114800" y="5127625"/>
            <a:ext cx="84138" cy="12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86" name="Line 110"/>
          <p:cNvSpPr>
            <a:spLocks noChangeShapeType="1"/>
          </p:cNvSpPr>
          <p:nvPr/>
        </p:nvSpPr>
        <p:spPr bwMode="auto">
          <a:xfrm flipH="1">
            <a:off x="4868863" y="3787775"/>
            <a:ext cx="922337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87" name="Line 111"/>
          <p:cNvSpPr>
            <a:spLocks noChangeShapeType="1"/>
          </p:cNvSpPr>
          <p:nvPr/>
        </p:nvSpPr>
        <p:spPr bwMode="auto">
          <a:xfrm>
            <a:off x="5959475" y="3787775"/>
            <a:ext cx="1131888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88" name="Line 112"/>
          <p:cNvSpPr>
            <a:spLocks noChangeShapeType="1"/>
          </p:cNvSpPr>
          <p:nvPr/>
        </p:nvSpPr>
        <p:spPr bwMode="auto">
          <a:xfrm flipH="1">
            <a:off x="6419850" y="4291013"/>
            <a:ext cx="671513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89" name="Line 113"/>
          <p:cNvSpPr>
            <a:spLocks noChangeShapeType="1"/>
          </p:cNvSpPr>
          <p:nvPr/>
        </p:nvSpPr>
        <p:spPr bwMode="auto">
          <a:xfrm>
            <a:off x="7258050" y="4291013"/>
            <a:ext cx="671513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90" name="Line 114"/>
          <p:cNvSpPr>
            <a:spLocks noChangeShapeType="1"/>
          </p:cNvSpPr>
          <p:nvPr/>
        </p:nvSpPr>
        <p:spPr bwMode="auto">
          <a:xfrm>
            <a:off x="8096250" y="4751388"/>
            <a:ext cx="252413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91" name="Line 115"/>
          <p:cNvSpPr>
            <a:spLocks noChangeShapeType="1"/>
          </p:cNvSpPr>
          <p:nvPr/>
        </p:nvSpPr>
        <p:spPr bwMode="auto">
          <a:xfrm flipH="1">
            <a:off x="7635875" y="4751388"/>
            <a:ext cx="293688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92" name="Line 116"/>
          <p:cNvSpPr>
            <a:spLocks noChangeShapeType="1"/>
          </p:cNvSpPr>
          <p:nvPr/>
        </p:nvSpPr>
        <p:spPr bwMode="auto">
          <a:xfrm>
            <a:off x="6462713" y="4751388"/>
            <a:ext cx="250825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93" name="Line 117"/>
          <p:cNvSpPr>
            <a:spLocks noChangeShapeType="1"/>
          </p:cNvSpPr>
          <p:nvPr/>
        </p:nvSpPr>
        <p:spPr bwMode="auto">
          <a:xfrm flipH="1">
            <a:off x="6000750" y="4751388"/>
            <a:ext cx="293688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94" name="Line 118"/>
          <p:cNvSpPr>
            <a:spLocks noChangeShapeType="1"/>
          </p:cNvSpPr>
          <p:nvPr/>
        </p:nvSpPr>
        <p:spPr bwMode="auto">
          <a:xfrm flipH="1">
            <a:off x="8221663" y="5254625"/>
            <a:ext cx="1270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95" name="Line 119"/>
          <p:cNvSpPr>
            <a:spLocks noChangeShapeType="1"/>
          </p:cNvSpPr>
          <p:nvPr/>
        </p:nvSpPr>
        <p:spPr bwMode="auto">
          <a:xfrm>
            <a:off x="8431213" y="5254625"/>
            <a:ext cx="1270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96" name="Line 120"/>
          <p:cNvSpPr>
            <a:spLocks noChangeShapeType="1"/>
          </p:cNvSpPr>
          <p:nvPr/>
        </p:nvSpPr>
        <p:spPr bwMode="auto">
          <a:xfrm flipH="1">
            <a:off x="6588125" y="5254625"/>
            <a:ext cx="125413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97" name="Line 121"/>
          <p:cNvSpPr>
            <a:spLocks noChangeShapeType="1"/>
          </p:cNvSpPr>
          <p:nvPr/>
        </p:nvSpPr>
        <p:spPr bwMode="auto">
          <a:xfrm>
            <a:off x="6797675" y="5254625"/>
            <a:ext cx="125413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98" name="Line 122"/>
          <p:cNvSpPr>
            <a:spLocks noChangeShapeType="1"/>
          </p:cNvSpPr>
          <p:nvPr/>
        </p:nvSpPr>
        <p:spPr bwMode="auto">
          <a:xfrm flipH="1">
            <a:off x="5791200" y="5254625"/>
            <a:ext cx="125413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99" name="Line 123"/>
          <p:cNvSpPr>
            <a:spLocks noChangeShapeType="1"/>
          </p:cNvSpPr>
          <p:nvPr/>
        </p:nvSpPr>
        <p:spPr bwMode="auto">
          <a:xfrm>
            <a:off x="6000750" y="5254625"/>
            <a:ext cx="125413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00" name="Line 124"/>
          <p:cNvSpPr>
            <a:spLocks noChangeShapeType="1"/>
          </p:cNvSpPr>
          <p:nvPr/>
        </p:nvSpPr>
        <p:spPr bwMode="auto">
          <a:xfrm>
            <a:off x="4827588" y="4332288"/>
            <a:ext cx="293687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01" name="Line 125"/>
          <p:cNvSpPr>
            <a:spLocks noChangeShapeType="1"/>
          </p:cNvSpPr>
          <p:nvPr/>
        </p:nvSpPr>
        <p:spPr bwMode="auto">
          <a:xfrm flipH="1">
            <a:off x="4408488" y="4332288"/>
            <a:ext cx="334962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02" name="Line 126"/>
          <p:cNvSpPr>
            <a:spLocks noChangeShapeType="1"/>
          </p:cNvSpPr>
          <p:nvPr/>
        </p:nvSpPr>
        <p:spPr bwMode="auto">
          <a:xfrm flipH="1">
            <a:off x="4994275" y="4792663"/>
            <a:ext cx="12700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03" name="Line 127"/>
          <p:cNvSpPr>
            <a:spLocks noChangeShapeType="1"/>
          </p:cNvSpPr>
          <p:nvPr/>
        </p:nvSpPr>
        <p:spPr bwMode="auto">
          <a:xfrm>
            <a:off x="5203825" y="4792663"/>
            <a:ext cx="12700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04" name="Line 128"/>
          <p:cNvSpPr>
            <a:spLocks noChangeShapeType="1"/>
          </p:cNvSpPr>
          <p:nvPr/>
        </p:nvSpPr>
        <p:spPr bwMode="auto">
          <a:xfrm>
            <a:off x="4408488" y="4792663"/>
            <a:ext cx="84137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05" name="Line 129"/>
          <p:cNvSpPr>
            <a:spLocks noChangeShapeType="1"/>
          </p:cNvSpPr>
          <p:nvPr/>
        </p:nvSpPr>
        <p:spPr bwMode="auto">
          <a:xfrm flipH="1">
            <a:off x="4156075" y="4751388"/>
            <a:ext cx="127000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06" name="Oval 130"/>
          <p:cNvSpPr>
            <a:spLocks noChangeArrowheads="1"/>
          </p:cNvSpPr>
          <p:nvPr/>
        </p:nvSpPr>
        <p:spPr bwMode="auto">
          <a:xfrm>
            <a:off x="7551738" y="5086350"/>
            <a:ext cx="168275" cy="168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07" name="Line 131"/>
          <p:cNvSpPr>
            <a:spLocks noChangeShapeType="1"/>
          </p:cNvSpPr>
          <p:nvPr/>
        </p:nvSpPr>
        <p:spPr bwMode="auto">
          <a:xfrm flipH="1">
            <a:off x="7467600" y="5254625"/>
            <a:ext cx="125413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08" name="Line 132"/>
          <p:cNvSpPr>
            <a:spLocks noChangeShapeType="1"/>
          </p:cNvSpPr>
          <p:nvPr/>
        </p:nvSpPr>
        <p:spPr bwMode="auto">
          <a:xfrm>
            <a:off x="7677150" y="5254625"/>
            <a:ext cx="1682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09" name="Rectangle 133"/>
          <p:cNvSpPr>
            <a:spLocks noChangeArrowheads="1"/>
          </p:cNvSpPr>
          <p:nvPr/>
        </p:nvSpPr>
        <p:spPr bwMode="auto">
          <a:xfrm>
            <a:off x="7551738" y="5878513"/>
            <a:ext cx="84137" cy="125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10" name="Oval 134" descr="‎25%‎"/>
          <p:cNvSpPr>
            <a:spLocks noChangeArrowheads="1"/>
          </p:cNvSpPr>
          <p:nvPr/>
        </p:nvSpPr>
        <p:spPr bwMode="auto">
          <a:xfrm>
            <a:off x="7342188" y="5543550"/>
            <a:ext cx="168275" cy="1666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11" name="Rectangle 135"/>
          <p:cNvSpPr>
            <a:spLocks noChangeArrowheads="1"/>
          </p:cNvSpPr>
          <p:nvPr/>
        </p:nvSpPr>
        <p:spPr bwMode="auto">
          <a:xfrm>
            <a:off x="7216775" y="5878513"/>
            <a:ext cx="84138" cy="125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12" name="Line 136"/>
          <p:cNvSpPr>
            <a:spLocks noChangeShapeType="1"/>
          </p:cNvSpPr>
          <p:nvPr/>
        </p:nvSpPr>
        <p:spPr bwMode="auto">
          <a:xfrm>
            <a:off x="7467600" y="5710238"/>
            <a:ext cx="84138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13" name="Line 137"/>
          <p:cNvSpPr>
            <a:spLocks noChangeShapeType="1"/>
          </p:cNvSpPr>
          <p:nvPr/>
        </p:nvSpPr>
        <p:spPr bwMode="auto">
          <a:xfrm flipH="1">
            <a:off x="7258050" y="5710238"/>
            <a:ext cx="125413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14" name="Text Box 138"/>
          <p:cNvSpPr txBox="1">
            <a:spLocks noChangeArrowheads="1"/>
          </p:cNvSpPr>
          <p:nvPr/>
        </p:nvSpPr>
        <p:spPr bwMode="auto">
          <a:xfrm>
            <a:off x="7239000" y="4876800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y</a:t>
            </a:r>
          </a:p>
        </p:txBody>
      </p:sp>
      <p:sp>
        <p:nvSpPr>
          <p:cNvPr id="101515" name="Text Box 139"/>
          <p:cNvSpPr txBox="1">
            <a:spLocks noChangeArrowheads="1"/>
          </p:cNvSpPr>
          <p:nvPr/>
        </p:nvSpPr>
        <p:spPr bwMode="auto">
          <a:xfrm>
            <a:off x="7010400" y="5334000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z</a:t>
            </a:r>
          </a:p>
        </p:txBody>
      </p:sp>
      <p:sp>
        <p:nvSpPr>
          <p:cNvPr id="101516" name="Rectangle 140"/>
          <p:cNvSpPr>
            <a:spLocks noChangeArrowheads="1"/>
          </p:cNvSpPr>
          <p:nvPr/>
        </p:nvSpPr>
        <p:spPr bwMode="auto">
          <a:xfrm>
            <a:off x="8012113" y="5878513"/>
            <a:ext cx="84137" cy="125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17" name="Oval 141" descr="‎25%‎"/>
          <p:cNvSpPr>
            <a:spLocks noChangeArrowheads="1"/>
          </p:cNvSpPr>
          <p:nvPr/>
        </p:nvSpPr>
        <p:spPr bwMode="auto">
          <a:xfrm>
            <a:off x="7802563" y="5543550"/>
            <a:ext cx="168275" cy="1666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18" name="Rectangle 142"/>
          <p:cNvSpPr>
            <a:spLocks noChangeArrowheads="1"/>
          </p:cNvSpPr>
          <p:nvPr/>
        </p:nvSpPr>
        <p:spPr bwMode="auto">
          <a:xfrm>
            <a:off x="7677150" y="5878513"/>
            <a:ext cx="84138" cy="125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19" name="Line 143"/>
          <p:cNvSpPr>
            <a:spLocks noChangeShapeType="1"/>
          </p:cNvSpPr>
          <p:nvPr/>
        </p:nvSpPr>
        <p:spPr bwMode="auto">
          <a:xfrm>
            <a:off x="7929563" y="5710238"/>
            <a:ext cx="8255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20" name="Line 144"/>
          <p:cNvSpPr>
            <a:spLocks noChangeShapeType="1"/>
          </p:cNvSpPr>
          <p:nvPr/>
        </p:nvSpPr>
        <p:spPr bwMode="auto">
          <a:xfrm flipH="1">
            <a:off x="7720013" y="5710238"/>
            <a:ext cx="125412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21" name="Text Box 145"/>
          <p:cNvSpPr txBox="1">
            <a:spLocks noChangeArrowheads="1"/>
          </p:cNvSpPr>
          <p:nvPr/>
        </p:nvSpPr>
        <p:spPr bwMode="auto">
          <a:xfrm>
            <a:off x="7486650" y="5334000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x</a:t>
            </a:r>
          </a:p>
        </p:txBody>
      </p:sp>
      <p:sp>
        <p:nvSpPr>
          <p:cNvPr id="101522" name="Text Box 146"/>
          <p:cNvSpPr txBox="1">
            <a:spLocks noChangeArrowheads="1"/>
          </p:cNvSpPr>
          <p:nvPr/>
        </p:nvSpPr>
        <p:spPr bwMode="auto">
          <a:xfrm>
            <a:off x="1828800" y="4495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====&gt;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8D91-FAB3-4CD9-A9DA-C6B68161CE33}" type="slidenum">
              <a:rPr lang="he-IL"/>
              <a:pPr/>
              <a:t>21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Insert (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85" name="Oval 61" descr="‎25%‎"/>
          <p:cNvSpPr>
            <a:spLocks noChangeArrowheads="1"/>
          </p:cNvSpPr>
          <p:nvPr/>
        </p:nvSpPr>
        <p:spPr bwMode="auto">
          <a:xfrm>
            <a:off x="3540125" y="1524000"/>
            <a:ext cx="241300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86" name="Oval 62"/>
          <p:cNvSpPr>
            <a:spLocks noChangeArrowheads="1"/>
          </p:cNvSpPr>
          <p:nvPr/>
        </p:nvSpPr>
        <p:spPr bwMode="auto">
          <a:xfrm>
            <a:off x="1982788" y="2182813"/>
            <a:ext cx="238125" cy="2397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87" name="Oval 63"/>
          <p:cNvSpPr>
            <a:spLocks noChangeArrowheads="1"/>
          </p:cNvSpPr>
          <p:nvPr/>
        </p:nvSpPr>
        <p:spPr bwMode="auto">
          <a:xfrm>
            <a:off x="5399088" y="2182813"/>
            <a:ext cx="239712" cy="2397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88" name="Oval 64" descr="‎25%‎"/>
          <p:cNvSpPr>
            <a:spLocks noChangeArrowheads="1"/>
          </p:cNvSpPr>
          <p:nvPr/>
        </p:nvSpPr>
        <p:spPr bwMode="auto">
          <a:xfrm>
            <a:off x="4260850" y="2843213"/>
            <a:ext cx="239713" cy="23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89" name="Oval 65" descr="‎25%‎"/>
          <p:cNvSpPr>
            <a:spLocks noChangeArrowheads="1"/>
          </p:cNvSpPr>
          <p:nvPr/>
        </p:nvSpPr>
        <p:spPr bwMode="auto">
          <a:xfrm>
            <a:off x="6599238" y="2843213"/>
            <a:ext cx="238125" cy="23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90" name="Oval 66"/>
          <p:cNvSpPr>
            <a:spLocks noChangeArrowheads="1"/>
          </p:cNvSpPr>
          <p:nvPr/>
        </p:nvSpPr>
        <p:spPr bwMode="auto">
          <a:xfrm>
            <a:off x="3660775" y="3500438"/>
            <a:ext cx="238125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91" name="Oval 67"/>
          <p:cNvSpPr>
            <a:spLocks noChangeArrowheads="1"/>
          </p:cNvSpPr>
          <p:nvPr/>
        </p:nvSpPr>
        <p:spPr bwMode="auto">
          <a:xfrm>
            <a:off x="4800600" y="3500438"/>
            <a:ext cx="238125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92" name="Oval 68"/>
          <p:cNvSpPr>
            <a:spLocks noChangeArrowheads="1"/>
          </p:cNvSpPr>
          <p:nvPr/>
        </p:nvSpPr>
        <p:spPr bwMode="auto">
          <a:xfrm>
            <a:off x="7135813" y="3500438"/>
            <a:ext cx="241300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93" name="Oval 69"/>
          <p:cNvSpPr>
            <a:spLocks noChangeArrowheads="1"/>
          </p:cNvSpPr>
          <p:nvPr/>
        </p:nvSpPr>
        <p:spPr bwMode="auto">
          <a:xfrm>
            <a:off x="1384300" y="2843213"/>
            <a:ext cx="238125" cy="2381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94" name="Oval 70"/>
          <p:cNvSpPr>
            <a:spLocks noChangeArrowheads="1"/>
          </p:cNvSpPr>
          <p:nvPr/>
        </p:nvSpPr>
        <p:spPr bwMode="auto">
          <a:xfrm>
            <a:off x="2520950" y="2843213"/>
            <a:ext cx="241300" cy="2381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95" name="Rectangle 71"/>
          <p:cNvSpPr>
            <a:spLocks noChangeArrowheads="1"/>
          </p:cNvSpPr>
          <p:nvPr/>
        </p:nvSpPr>
        <p:spPr bwMode="auto">
          <a:xfrm>
            <a:off x="7435850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96" name="Rectangle 72"/>
          <p:cNvSpPr>
            <a:spLocks noChangeArrowheads="1"/>
          </p:cNvSpPr>
          <p:nvPr/>
        </p:nvSpPr>
        <p:spPr bwMode="auto">
          <a:xfrm>
            <a:off x="6956425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97" name="Rectangle 73"/>
          <p:cNvSpPr>
            <a:spLocks noChangeArrowheads="1"/>
          </p:cNvSpPr>
          <p:nvPr/>
        </p:nvSpPr>
        <p:spPr bwMode="auto">
          <a:xfrm>
            <a:off x="5100638" y="4159250"/>
            <a:ext cx="117475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98" name="Rectangle 74"/>
          <p:cNvSpPr>
            <a:spLocks noChangeArrowheads="1"/>
          </p:cNvSpPr>
          <p:nvPr/>
        </p:nvSpPr>
        <p:spPr bwMode="auto">
          <a:xfrm>
            <a:off x="4618038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99" name="Rectangle 75"/>
          <p:cNvSpPr>
            <a:spLocks noChangeArrowheads="1"/>
          </p:cNvSpPr>
          <p:nvPr/>
        </p:nvSpPr>
        <p:spPr bwMode="auto">
          <a:xfrm>
            <a:off x="3960813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00" name="Rectangle 76"/>
          <p:cNvSpPr>
            <a:spLocks noChangeArrowheads="1"/>
          </p:cNvSpPr>
          <p:nvPr/>
        </p:nvSpPr>
        <p:spPr bwMode="auto">
          <a:xfrm>
            <a:off x="3481388" y="4159250"/>
            <a:ext cx="117475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01" name="Rectangle 77"/>
          <p:cNvSpPr>
            <a:spLocks noChangeArrowheads="1"/>
          </p:cNvSpPr>
          <p:nvPr/>
        </p:nvSpPr>
        <p:spPr bwMode="auto">
          <a:xfrm>
            <a:off x="2820988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02" name="Rectangle 78"/>
          <p:cNvSpPr>
            <a:spLocks noChangeArrowheads="1"/>
          </p:cNvSpPr>
          <p:nvPr/>
        </p:nvSpPr>
        <p:spPr bwMode="auto">
          <a:xfrm>
            <a:off x="2341563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03" name="Rectangle 79"/>
          <p:cNvSpPr>
            <a:spLocks noChangeArrowheads="1"/>
          </p:cNvSpPr>
          <p:nvPr/>
        </p:nvSpPr>
        <p:spPr bwMode="auto">
          <a:xfrm>
            <a:off x="1622425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04" name="Rectangle 80"/>
          <p:cNvSpPr>
            <a:spLocks noChangeArrowheads="1"/>
          </p:cNvSpPr>
          <p:nvPr/>
        </p:nvSpPr>
        <p:spPr bwMode="auto">
          <a:xfrm>
            <a:off x="1143000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05" name="Line 81"/>
          <p:cNvSpPr>
            <a:spLocks noChangeShapeType="1"/>
          </p:cNvSpPr>
          <p:nvPr/>
        </p:nvSpPr>
        <p:spPr bwMode="auto">
          <a:xfrm flipH="1">
            <a:off x="2220913" y="1644650"/>
            <a:ext cx="1319212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06" name="Line 82"/>
          <p:cNvSpPr>
            <a:spLocks noChangeShapeType="1"/>
          </p:cNvSpPr>
          <p:nvPr/>
        </p:nvSpPr>
        <p:spPr bwMode="auto">
          <a:xfrm>
            <a:off x="3781425" y="1644650"/>
            <a:ext cx="1617663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07" name="Line 83"/>
          <p:cNvSpPr>
            <a:spLocks noChangeShapeType="1"/>
          </p:cNvSpPr>
          <p:nvPr/>
        </p:nvSpPr>
        <p:spPr bwMode="auto">
          <a:xfrm flipH="1">
            <a:off x="4438650" y="2363788"/>
            <a:ext cx="96043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08" name="Line 84"/>
          <p:cNvSpPr>
            <a:spLocks noChangeShapeType="1"/>
          </p:cNvSpPr>
          <p:nvPr/>
        </p:nvSpPr>
        <p:spPr bwMode="auto">
          <a:xfrm>
            <a:off x="5638800" y="2363788"/>
            <a:ext cx="99060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09" name="Line 85"/>
          <p:cNvSpPr>
            <a:spLocks noChangeShapeType="1"/>
          </p:cNvSpPr>
          <p:nvPr/>
        </p:nvSpPr>
        <p:spPr bwMode="auto">
          <a:xfrm>
            <a:off x="6837363" y="3022600"/>
            <a:ext cx="360362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10" name="Line 86"/>
          <p:cNvSpPr>
            <a:spLocks noChangeShapeType="1"/>
          </p:cNvSpPr>
          <p:nvPr/>
        </p:nvSpPr>
        <p:spPr bwMode="auto">
          <a:xfrm flipH="1">
            <a:off x="6178550" y="3022600"/>
            <a:ext cx="420688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11" name="Line 87"/>
          <p:cNvSpPr>
            <a:spLocks noChangeShapeType="1"/>
          </p:cNvSpPr>
          <p:nvPr/>
        </p:nvSpPr>
        <p:spPr bwMode="auto">
          <a:xfrm>
            <a:off x="4500563" y="3022600"/>
            <a:ext cx="35877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12" name="Line 88"/>
          <p:cNvSpPr>
            <a:spLocks noChangeShapeType="1"/>
          </p:cNvSpPr>
          <p:nvPr/>
        </p:nvSpPr>
        <p:spPr bwMode="auto">
          <a:xfrm flipH="1">
            <a:off x="3840163" y="3022600"/>
            <a:ext cx="4206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13" name="Line 89"/>
          <p:cNvSpPr>
            <a:spLocks noChangeShapeType="1"/>
          </p:cNvSpPr>
          <p:nvPr/>
        </p:nvSpPr>
        <p:spPr bwMode="auto">
          <a:xfrm flipH="1">
            <a:off x="7016750" y="3741738"/>
            <a:ext cx="180975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14" name="Line 90"/>
          <p:cNvSpPr>
            <a:spLocks noChangeShapeType="1"/>
          </p:cNvSpPr>
          <p:nvPr/>
        </p:nvSpPr>
        <p:spPr bwMode="auto">
          <a:xfrm>
            <a:off x="7315200" y="3741738"/>
            <a:ext cx="182563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15" name="Line 91"/>
          <p:cNvSpPr>
            <a:spLocks noChangeShapeType="1"/>
          </p:cNvSpPr>
          <p:nvPr/>
        </p:nvSpPr>
        <p:spPr bwMode="auto">
          <a:xfrm flipH="1">
            <a:off x="4679950" y="3741738"/>
            <a:ext cx="179388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16" name="Line 92"/>
          <p:cNvSpPr>
            <a:spLocks noChangeShapeType="1"/>
          </p:cNvSpPr>
          <p:nvPr/>
        </p:nvSpPr>
        <p:spPr bwMode="auto">
          <a:xfrm>
            <a:off x="4979988" y="3741738"/>
            <a:ext cx="179387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17" name="Line 93"/>
          <p:cNvSpPr>
            <a:spLocks noChangeShapeType="1"/>
          </p:cNvSpPr>
          <p:nvPr/>
        </p:nvSpPr>
        <p:spPr bwMode="auto">
          <a:xfrm flipH="1">
            <a:off x="3540125" y="3741738"/>
            <a:ext cx="179388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18" name="Line 94"/>
          <p:cNvSpPr>
            <a:spLocks noChangeShapeType="1"/>
          </p:cNvSpPr>
          <p:nvPr/>
        </p:nvSpPr>
        <p:spPr bwMode="auto">
          <a:xfrm>
            <a:off x="3840163" y="3741738"/>
            <a:ext cx="179387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19" name="Line 95"/>
          <p:cNvSpPr>
            <a:spLocks noChangeShapeType="1"/>
          </p:cNvSpPr>
          <p:nvPr/>
        </p:nvSpPr>
        <p:spPr bwMode="auto">
          <a:xfrm>
            <a:off x="2162175" y="2422525"/>
            <a:ext cx="420688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0" name="Line 96"/>
          <p:cNvSpPr>
            <a:spLocks noChangeShapeType="1"/>
          </p:cNvSpPr>
          <p:nvPr/>
        </p:nvSpPr>
        <p:spPr bwMode="auto">
          <a:xfrm flipH="1">
            <a:off x="1563688" y="2422525"/>
            <a:ext cx="477837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1" name="Line 97"/>
          <p:cNvSpPr>
            <a:spLocks noChangeShapeType="1"/>
          </p:cNvSpPr>
          <p:nvPr/>
        </p:nvSpPr>
        <p:spPr bwMode="auto">
          <a:xfrm flipH="1">
            <a:off x="2400300" y="3081338"/>
            <a:ext cx="182563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2" name="Line 98"/>
          <p:cNvSpPr>
            <a:spLocks noChangeShapeType="1"/>
          </p:cNvSpPr>
          <p:nvPr/>
        </p:nvSpPr>
        <p:spPr bwMode="auto">
          <a:xfrm>
            <a:off x="2700338" y="3081338"/>
            <a:ext cx="180975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3" name="Line 99"/>
          <p:cNvSpPr>
            <a:spLocks noChangeShapeType="1"/>
          </p:cNvSpPr>
          <p:nvPr/>
        </p:nvSpPr>
        <p:spPr bwMode="auto">
          <a:xfrm>
            <a:off x="1563688" y="3081338"/>
            <a:ext cx="119062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4" name="Line 100"/>
          <p:cNvSpPr>
            <a:spLocks noChangeShapeType="1"/>
          </p:cNvSpPr>
          <p:nvPr/>
        </p:nvSpPr>
        <p:spPr bwMode="auto">
          <a:xfrm flipH="1">
            <a:off x="1201738" y="3022600"/>
            <a:ext cx="182562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5" name="Oval 101"/>
          <p:cNvSpPr>
            <a:spLocks noChangeArrowheads="1"/>
          </p:cNvSpPr>
          <p:nvPr/>
        </p:nvSpPr>
        <p:spPr bwMode="auto">
          <a:xfrm>
            <a:off x="6057900" y="3500438"/>
            <a:ext cx="241300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7" name="Line 103"/>
          <p:cNvSpPr>
            <a:spLocks noChangeShapeType="1"/>
          </p:cNvSpPr>
          <p:nvPr/>
        </p:nvSpPr>
        <p:spPr bwMode="auto">
          <a:xfrm>
            <a:off x="6237288" y="3741738"/>
            <a:ext cx="24130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8" name="Rectangle 104"/>
          <p:cNvSpPr>
            <a:spLocks noChangeArrowheads="1"/>
          </p:cNvSpPr>
          <p:nvPr/>
        </p:nvSpPr>
        <p:spPr bwMode="auto">
          <a:xfrm>
            <a:off x="6057900" y="4633913"/>
            <a:ext cx="120650" cy="1793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9" name="Oval 105" descr="‎25%‎"/>
          <p:cNvSpPr>
            <a:spLocks noChangeArrowheads="1"/>
          </p:cNvSpPr>
          <p:nvPr/>
        </p:nvSpPr>
        <p:spPr bwMode="auto">
          <a:xfrm>
            <a:off x="5757863" y="4154488"/>
            <a:ext cx="241300" cy="23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30" name="Rectangle 106"/>
          <p:cNvSpPr>
            <a:spLocks noChangeArrowheads="1"/>
          </p:cNvSpPr>
          <p:nvPr/>
        </p:nvSpPr>
        <p:spPr bwMode="auto">
          <a:xfrm>
            <a:off x="5578475" y="4633913"/>
            <a:ext cx="120650" cy="1793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32" name="Line 108"/>
          <p:cNvSpPr>
            <a:spLocks noChangeShapeType="1"/>
          </p:cNvSpPr>
          <p:nvPr/>
        </p:nvSpPr>
        <p:spPr bwMode="auto">
          <a:xfrm flipH="1">
            <a:off x="5638800" y="4392613"/>
            <a:ext cx="179388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35" name="Rectangle 111"/>
          <p:cNvSpPr>
            <a:spLocks noChangeArrowheads="1"/>
          </p:cNvSpPr>
          <p:nvPr/>
        </p:nvSpPr>
        <p:spPr bwMode="auto">
          <a:xfrm>
            <a:off x="6716713" y="4633913"/>
            <a:ext cx="120650" cy="1793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36" name="Oval 112" descr="‎25%‎"/>
          <p:cNvSpPr>
            <a:spLocks noChangeArrowheads="1"/>
          </p:cNvSpPr>
          <p:nvPr/>
        </p:nvSpPr>
        <p:spPr bwMode="auto">
          <a:xfrm>
            <a:off x="6416675" y="4154488"/>
            <a:ext cx="241300" cy="23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37" name="Rectangle 113"/>
          <p:cNvSpPr>
            <a:spLocks noChangeArrowheads="1"/>
          </p:cNvSpPr>
          <p:nvPr/>
        </p:nvSpPr>
        <p:spPr bwMode="auto">
          <a:xfrm>
            <a:off x="6237288" y="4633913"/>
            <a:ext cx="120650" cy="1793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38" name="Line 114"/>
          <p:cNvSpPr>
            <a:spLocks noChangeShapeType="1"/>
          </p:cNvSpPr>
          <p:nvPr/>
        </p:nvSpPr>
        <p:spPr bwMode="auto">
          <a:xfrm>
            <a:off x="6599238" y="4392613"/>
            <a:ext cx="1174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39" name="Line 115"/>
          <p:cNvSpPr>
            <a:spLocks noChangeShapeType="1"/>
          </p:cNvSpPr>
          <p:nvPr/>
        </p:nvSpPr>
        <p:spPr bwMode="auto">
          <a:xfrm flipH="1">
            <a:off x="6299200" y="4392613"/>
            <a:ext cx="179388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eft Arrow 56"/>
          <p:cNvSpPr/>
          <p:nvPr/>
        </p:nvSpPr>
        <p:spPr bwMode="auto">
          <a:xfrm rot="5400000">
            <a:off x="5384491" y="5058653"/>
            <a:ext cx="564963" cy="423081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 rot="5400000">
            <a:off x="5761832" y="3823082"/>
            <a:ext cx="448088" cy="214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rot="16200000" flipH="1">
            <a:off x="5902939" y="4418626"/>
            <a:ext cx="276173" cy="15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138E-FB13-40C3-BB12-5D9C5D43EC53}" type="slidenum">
              <a:rPr lang="he-IL"/>
              <a:pPr/>
              <a:t>22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Insert (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51" name="Oval 3" descr="‎25%‎"/>
          <p:cNvSpPr>
            <a:spLocks noChangeArrowheads="1"/>
          </p:cNvSpPr>
          <p:nvPr/>
        </p:nvSpPr>
        <p:spPr bwMode="auto">
          <a:xfrm>
            <a:off x="3540125" y="1524000"/>
            <a:ext cx="241300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Oval 4"/>
          <p:cNvSpPr>
            <a:spLocks noChangeArrowheads="1"/>
          </p:cNvSpPr>
          <p:nvPr/>
        </p:nvSpPr>
        <p:spPr bwMode="auto">
          <a:xfrm>
            <a:off x="1982788" y="2182813"/>
            <a:ext cx="238125" cy="2397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5399088" y="2182813"/>
            <a:ext cx="239712" cy="2397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Oval 6" descr="‎25%‎"/>
          <p:cNvSpPr>
            <a:spLocks noChangeArrowheads="1"/>
          </p:cNvSpPr>
          <p:nvPr/>
        </p:nvSpPr>
        <p:spPr bwMode="auto">
          <a:xfrm>
            <a:off x="4260850" y="2843213"/>
            <a:ext cx="239713" cy="23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Oval 7" descr="‎25%‎"/>
          <p:cNvSpPr>
            <a:spLocks noChangeArrowheads="1"/>
          </p:cNvSpPr>
          <p:nvPr/>
        </p:nvSpPr>
        <p:spPr bwMode="auto">
          <a:xfrm>
            <a:off x="6599238" y="2843213"/>
            <a:ext cx="238125" cy="23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3660775" y="3500438"/>
            <a:ext cx="238125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4800600" y="3500438"/>
            <a:ext cx="238125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Oval 10"/>
          <p:cNvSpPr>
            <a:spLocks noChangeArrowheads="1"/>
          </p:cNvSpPr>
          <p:nvPr/>
        </p:nvSpPr>
        <p:spPr bwMode="auto">
          <a:xfrm>
            <a:off x="7135813" y="3500438"/>
            <a:ext cx="241300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Oval 11"/>
          <p:cNvSpPr>
            <a:spLocks noChangeArrowheads="1"/>
          </p:cNvSpPr>
          <p:nvPr/>
        </p:nvSpPr>
        <p:spPr bwMode="auto">
          <a:xfrm>
            <a:off x="1384300" y="2843213"/>
            <a:ext cx="238125" cy="2381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0" name="Oval 12"/>
          <p:cNvSpPr>
            <a:spLocks noChangeArrowheads="1"/>
          </p:cNvSpPr>
          <p:nvPr/>
        </p:nvSpPr>
        <p:spPr bwMode="auto">
          <a:xfrm>
            <a:off x="2520950" y="2843213"/>
            <a:ext cx="241300" cy="2381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7435850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6956425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5100638" y="4159250"/>
            <a:ext cx="117475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4618038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5" name="Rectangle 17"/>
          <p:cNvSpPr>
            <a:spLocks noChangeArrowheads="1"/>
          </p:cNvSpPr>
          <p:nvPr/>
        </p:nvSpPr>
        <p:spPr bwMode="auto">
          <a:xfrm>
            <a:off x="3960813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Rectangle 18"/>
          <p:cNvSpPr>
            <a:spLocks noChangeArrowheads="1"/>
          </p:cNvSpPr>
          <p:nvPr/>
        </p:nvSpPr>
        <p:spPr bwMode="auto">
          <a:xfrm>
            <a:off x="3481388" y="4159250"/>
            <a:ext cx="117475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Rectangle 19"/>
          <p:cNvSpPr>
            <a:spLocks noChangeArrowheads="1"/>
          </p:cNvSpPr>
          <p:nvPr/>
        </p:nvSpPr>
        <p:spPr bwMode="auto">
          <a:xfrm>
            <a:off x="2820988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2341563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1622425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1143000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 flipH="1">
            <a:off x="2220913" y="1644650"/>
            <a:ext cx="1319212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2" name="Line 24"/>
          <p:cNvSpPr>
            <a:spLocks noChangeShapeType="1"/>
          </p:cNvSpPr>
          <p:nvPr/>
        </p:nvSpPr>
        <p:spPr bwMode="auto">
          <a:xfrm>
            <a:off x="3781425" y="1644650"/>
            <a:ext cx="1617663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3" name="Line 25"/>
          <p:cNvSpPr>
            <a:spLocks noChangeShapeType="1"/>
          </p:cNvSpPr>
          <p:nvPr/>
        </p:nvSpPr>
        <p:spPr bwMode="auto">
          <a:xfrm flipH="1">
            <a:off x="4438650" y="2363788"/>
            <a:ext cx="96043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>
            <a:off x="6837363" y="3022600"/>
            <a:ext cx="360362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6" name="Line 28"/>
          <p:cNvSpPr>
            <a:spLocks noChangeShapeType="1"/>
          </p:cNvSpPr>
          <p:nvPr/>
        </p:nvSpPr>
        <p:spPr bwMode="auto">
          <a:xfrm flipH="1">
            <a:off x="6178550" y="3022600"/>
            <a:ext cx="420688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4500563" y="3022600"/>
            <a:ext cx="35877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 flipH="1">
            <a:off x="3840163" y="3022600"/>
            <a:ext cx="4206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 flipH="1">
            <a:off x="7016750" y="3741738"/>
            <a:ext cx="180975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>
            <a:off x="7315200" y="3741738"/>
            <a:ext cx="182563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 flipH="1">
            <a:off x="4679950" y="3741738"/>
            <a:ext cx="179388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4979988" y="3741738"/>
            <a:ext cx="179387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3" name="Line 35"/>
          <p:cNvSpPr>
            <a:spLocks noChangeShapeType="1"/>
          </p:cNvSpPr>
          <p:nvPr/>
        </p:nvSpPr>
        <p:spPr bwMode="auto">
          <a:xfrm flipH="1">
            <a:off x="3540125" y="3741738"/>
            <a:ext cx="179388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4" name="Line 36"/>
          <p:cNvSpPr>
            <a:spLocks noChangeShapeType="1"/>
          </p:cNvSpPr>
          <p:nvPr/>
        </p:nvSpPr>
        <p:spPr bwMode="auto">
          <a:xfrm>
            <a:off x="3840163" y="3741738"/>
            <a:ext cx="179387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>
            <a:off x="2162175" y="2422525"/>
            <a:ext cx="420688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6" name="Line 38"/>
          <p:cNvSpPr>
            <a:spLocks noChangeShapeType="1"/>
          </p:cNvSpPr>
          <p:nvPr/>
        </p:nvSpPr>
        <p:spPr bwMode="auto">
          <a:xfrm flipH="1">
            <a:off x="1563688" y="2422525"/>
            <a:ext cx="477837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7" name="Line 39"/>
          <p:cNvSpPr>
            <a:spLocks noChangeShapeType="1"/>
          </p:cNvSpPr>
          <p:nvPr/>
        </p:nvSpPr>
        <p:spPr bwMode="auto">
          <a:xfrm flipH="1">
            <a:off x="2400300" y="3081338"/>
            <a:ext cx="182563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8" name="Line 40"/>
          <p:cNvSpPr>
            <a:spLocks noChangeShapeType="1"/>
          </p:cNvSpPr>
          <p:nvPr/>
        </p:nvSpPr>
        <p:spPr bwMode="auto">
          <a:xfrm>
            <a:off x="2700338" y="3081338"/>
            <a:ext cx="180975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9" name="Line 41"/>
          <p:cNvSpPr>
            <a:spLocks noChangeShapeType="1"/>
          </p:cNvSpPr>
          <p:nvPr/>
        </p:nvSpPr>
        <p:spPr bwMode="auto">
          <a:xfrm>
            <a:off x="1563688" y="3081338"/>
            <a:ext cx="119062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90" name="Line 42"/>
          <p:cNvSpPr>
            <a:spLocks noChangeShapeType="1"/>
          </p:cNvSpPr>
          <p:nvPr/>
        </p:nvSpPr>
        <p:spPr bwMode="auto">
          <a:xfrm flipH="1">
            <a:off x="1201738" y="3022600"/>
            <a:ext cx="182562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91" name="Oval 43"/>
          <p:cNvSpPr>
            <a:spLocks noChangeArrowheads="1"/>
          </p:cNvSpPr>
          <p:nvPr/>
        </p:nvSpPr>
        <p:spPr bwMode="auto">
          <a:xfrm>
            <a:off x="6057900" y="3500438"/>
            <a:ext cx="241300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93" name="Line 45"/>
          <p:cNvSpPr>
            <a:spLocks noChangeShapeType="1"/>
          </p:cNvSpPr>
          <p:nvPr/>
        </p:nvSpPr>
        <p:spPr bwMode="auto">
          <a:xfrm>
            <a:off x="6237288" y="3741738"/>
            <a:ext cx="24130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94" name="Rectangle 46"/>
          <p:cNvSpPr>
            <a:spLocks noChangeArrowheads="1"/>
          </p:cNvSpPr>
          <p:nvPr/>
        </p:nvSpPr>
        <p:spPr bwMode="auto">
          <a:xfrm>
            <a:off x="6057900" y="4633913"/>
            <a:ext cx="120650" cy="1793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95" name="Oval 47" descr="‎25%‎"/>
          <p:cNvSpPr>
            <a:spLocks noChangeArrowheads="1"/>
          </p:cNvSpPr>
          <p:nvPr/>
        </p:nvSpPr>
        <p:spPr bwMode="auto">
          <a:xfrm>
            <a:off x="5757863" y="4154488"/>
            <a:ext cx="241300" cy="23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99" name="Rectangle 51"/>
          <p:cNvSpPr>
            <a:spLocks noChangeArrowheads="1"/>
          </p:cNvSpPr>
          <p:nvPr/>
        </p:nvSpPr>
        <p:spPr bwMode="auto">
          <a:xfrm>
            <a:off x="6716713" y="4633913"/>
            <a:ext cx="120650" cy="1793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00" name="Oval 52" descr="‎25%‎"/>
          <p:cNvSpPr>
            <a:spLocks noChangeArrowheads="1"/>
          </p:cNvSpPr>
          <p:nvPr/>
        </p:nvSpPr>
        <p:spPr bwMode="auto">
          <a:xfrm>
            <a:off x="6416675" y="4154488"/>
            <a:ext cx="241300" cy="23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01" name="Rectangle 53"/>
          <p:cNvSpPr>
            <a:spLocks noChangeArrowheads="1"/>
          </p:cNvSpPr>
          <p:nvPr/>
        </p:nvSpPr>
        <p:spPr bwMode="auto">
          <a:xfrm>
            <a:off x="6237288" y="4633913"/>
            <a:ext cx="120650" cy="1793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02" name="Line 54"/>
          <p:cNvSpPr>
            <a:spLocks noChangeShapeType="1"/>
          </p:cNvSpPr>
          <p:nvPr/>
        </p:nvSpPr>
        <p:spPr bwMode="auto">
          <a:xfrm>
            <a:off x="6599238" y="4392613"/>
            <a:ext cx="1174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03" name="Line 55"/>
          <p:cNvSpPr>
            <a:spLocks noChangeShapeType="1"/>
          </p:cNvSpPr>
          <p:nvPr/>
        </p:nvSpPr>
        <p:spPr bwMode="auto">
          <a:xfrm flipH="1">
            <a:off x="6299200" y="4392613"/>
            <a:ext cx="179388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04" name="Rectangle 56"/>
          <p:cNvSpPr>
            <a:spLocks noChangeArrowheads="1"/>
          </p:cNvSpPr>
          <p:nvPr/>
        </p:nvSpPr>
        <p:spPr bwMode="auto">
          <a:xfrm>
            <a:off x="5822950" y="510540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06" name="Oval 58" descr="‎25%‎"/>
          <p:cNvSpPr>
            <a:spLocks noChangeArrowheads="1"/>
          </p:cNvSpPr>
          <p:nvPr/>
        </p:nvSpPr>
        <p:spPr bwMode="auto">
          <a:xfrm>
            <a:off x="5486400" y="4638675"/>
            <a:ext cx="241300" cy="23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07" name="Rectangle 59"/>
          <p:cNvSpPr>
            <a:spLocks noChangeArrowheads="1"/>
          </p:cNvSpPr>
          <p:nvPr/>
        </p:nvSpPr>
        <p:spPr bwMode="auto">
          <a:xfrm>
            <a:off x="5289550" y="510540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Connector 63"/>
          <p:cNvCxnSpPr>
            <a:stCxn id="104453" idx="5"/>
            <a:endCxn id="104455" idx="1"/>
          </p:cNvCxnSpPr>
          <p:nvPr/>
        </p:nvCxnSpPr>
        <p:spPr bwMode="auto">
          <a:xfrm rot="16200000" flipH="1">
            <a:off x="5873570" y="2117545"/>
            <a:ext cx="490666" cy="10304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>
            <a:off x="5761832" y="3823082"/>
            <a:ext cx="448088" cy="214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rot="5400000">
            <a:off x="5559659" y="4405132"/>
            <a:ext cx="280935" cy="1861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rot="16200000" flipH="1">
            <a:off x="5902939" y="4418626"/>
            <a:ext cx="276173" cy="15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rot="16200000" flipH="1">
            <a:off x="5656082" y="4878206"/>
            <a:ext cx="263473" cy="1909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>
            <a:off x="5304071" y="4887732"/>
            <a:ext cx="263473" cy="17186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FC21-75AA-4052-8D40-DA6DB30D5041}" type="slidenum">
              <a:rPr lang="he-IL"/>
              <a:pPr/>
              <a:t>23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Insert (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75" name="Oval 3" descr="‎25%‎"/>
          <p:cNvSpPr>
            <a:spLocks noChangeArrowheads="1"/>
          </p:cNvSpPr>
          <p:nvPr/>
        </p:nvSpPr>
        <p:spPr bwMode="auto">
          <a:xfrm>
            <a:off x="3540125" y="1524000"/>
            <a:ext cx="241300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Oval 4"/>
          <p:cNvSpPr>
            <a:spLocks noChangeArrowheads="1"/>
          </p:cNvSpPr>
          <p:nvPr/>
        </p:nvSpPr>
        <p:spPr bwMode="auto">
          <a:xfrm>
            <a:off x="1982788" y="2182813"/>
            <a:ext cx="238125" cy="2397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Oval 5"/>
          <p:cNvSpPr>
            <a:spLocks noChangeArrowheads="1"/>
          </p:cNvSpPr>
          <p:nvPr/>
        </p:nvSpPr>
        <p:spPr bwMode="auto">
          <a:xfrm>
            <a:off x="5399088" y="2182813"/>
            <a:ext cx="239712" cy="2397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Oval 6" descr="‎25%‎"/>
          <p:cNvSpPr>
            <a:spLocks noChangeArrowheads="1"/>
          </p:cNvSpPr>
          <p:nvPr/>
        </p:nvSpPr>
        <p:spPr bwMode="auto">
          <a:xfrm>
            <a:off x="4260850" y="2843213"/>
            <a:ext cx="239713" cy="23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Oval 7" descr="‎25%‎"/>
          <p:cNvSpPr>
            <a:spLocks noChangeArrowheads="1"/>
          </p:cNvSpPr>
          <p:nvPr/>
        </p:nvSpPr>
        <p:spPr bwMode="auto">
          <a:xfrm>
            <a:off x="6599238" y="2843213"/>
            <a:ext cx="238125" cy="23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Oval 8"/>
          <p:cNvSpPr>
            <a:spLocks noChangeArrowheads="1"/>
          </p:cNvSpPr>
          <p:nvPr/>
        </p:nvSpPr>
        <p:spPr bwMode="auto">
          <a:xfrm>
            <a:off x="3660775" y="3500438"/>
            <a:ext cx="238125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1" name="Oval 9"/>
          <p:cNvSpPr>
            <a:spLocks noChangeArrowheads="1"/>
          </p:cNvSpPr>
          <p:nvPr/>
        </p:nvSpPr>
        <p:spPr bwMode="auto">
          <a:xfrm>
            <a:off x="4800600" y="3500438"/>
            <a:ext cx="238125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Oval 10"/>
          <p:cNvSpPr>
            <a:spLocks noChangeArrowheads="1"/>
          </p:cNvSpPr>
          <p:nvPr/>
        </p:nvSpPr>
        <p:spPr bwMode="auto">
          <a:xfrm>
            <a:off x="7135813" y="3500438"/>
            <a:ext cx="241300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Oval 11"/>
          <p:cNvSpPr>
            <a:spLocks noChangeArrowheads="1"/>
          </p:cNvSpPr>
          <p:nvPr/>
        </p:nvSpPr>
        <p:spPr bwMode="auto">
          <a:xfrm>
            <a:off x="1384300" y="2843213"/>
            <a:ext cx="238125" cy="2381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Oval 12"/>
          <p:cNvSpPr>
            <a:spLocks noChangeArrowheads="1"/>
          </p:cNvSpPr>
          <p:nvPr/>
        </p:nvSpPr>
        <p:spPr bwMode="auto">
          <a:xfrm>
            <a:off x="2520950" y="2843213"/>
            <a:ext cx="241300" cy="2381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7435850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6956425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100638" y="4159250"/>
            <a:ext cx="117475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4618038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3960813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3481388" y="4159250"/>
            <a:ext cx="117475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2820988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2341563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1622425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1143000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 flipH="1">
            <a:off x="2220913" y="1644650"/>
            <a:ext cx="1319212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3781425" y="1644650"/>
            <a:ext cx="1617663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 flipH="1">
            <a:off x="4438650" y="2363788"/>
            <a:ext cx="96043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9" name="Line 27"/>
          <p:cNvSpPr>
            <a:spLocks noChangeShapeType="1"/>
          </p:cNvSpPr>
          <p:nvPr/>
        </p:nvSpPr>
        <p:spPr bwMode="auto">
          <a:xfrm>
            <a:off x="6837363" y="3022600"/>
            <a:ext cx="360362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0" name="Line 28"/>
          <p:cNvSpPr>
            <a:spLocks noChangeShapeType="1"/>
          </p:cNvSpPr>
          <p:nvPr/>
        </p:nvSpPr>
        <p:spPr bwMode="auto">
          <a:xfrm flipH="1">
            <a:off x="6178550" y="3022600"/>
            <a:ext cx="420688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>
            <a:off x="4500563" y="3022600"/>
            <a:ext cx="35877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2" name="Line 30"/>
          <p:cNvSpPr>
            <a:spLocks noChangeShapeType="1"/>
          </p:cNvSpPr>
          <p:nvPr/>
        </p:nvSpPr>
        <p:spPr bwMode="auto">
          <a:xfrm flipH="1">
            <a:off x="3840163" y="3022600"/>
            <a:ext cx="4206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 flipH="1">
            <a:off x="7016750" y="3741738"/>
            <a:ext cx="180975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>
            <a:off x="7315200" y="3741738"/>
            <a:ext cx="182563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 flipH="1">
            <a:off x="4679950" y="3741738"/>
            <a:ext cx="179388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6" name="Line 34"/>
          <p:cNvSpPr>
            <a:spLocks noChangeShapeType="1"/>
          </p:cNvSpPr>
          <p:nvPr/>
        </p:nvSpPr>
        <p:spPr bwMode="auto">
          <a:xfrm>
            <a:off x="4979988" y="3741738"/>
            <a:ext cx="179387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7" name="Line 35"/>
          <p:cNvSpPr>
            <a:spLocks noChangeShapeType="1"/>
          </p:cNvSpPr>
          <p:nvPr/>
        </p:nvSpPr>
        <p:spPr bwMode="auto">
          <a:xfrm flipH="1">
            <a:off x="3540125" y="3741738"/>
            <a:ext cx="179388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8" name="Line 36"/>
          <p:cNvSpPr>
            <a:spLocks noChangeShapeType="1"/>
          </p:cNvSpPr>
          <p:nvPr/>
        </p:nvSpPr>
        <p:spPr bwMode="auto">
          <a:xfrm>
            <a:off x="3840163" y="3741738"/>
            <a:ext cx="179387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9" name="Line 37"/>
          <p:cNvSpPr>
            <a:spLocks noChangeShapeType="1"/>
          </p:cNvSpPr>
          <p:nvPr/>
        </p:nvSpPr>
        <p:spPr bwMode="auto">
          <a:xfrm>
            <a:off x="2162175" y="2422525"/>
            <a:ext cx="420688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10" name="Line 38"/>
          <p:cNvSpPr>
            <a:spLocks noChangeShapeType="1"/>
          </p:cNvSpPr>
          <p:nvPr/>
        </p:nvSpPr>
        <p:spPr bwMode="auto">
          <a:xfrm flipH="1">
            <a:off x="1563688" y="2422525"/>
            <a:ext cx="477837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11" name="Line 39"/>
          <p:cNvSpPr>
            <a:spLocks noChangeShapeType="1"/>
          </p:cNvSpPr>
          <p:nvPr/>
        </p:nvSpPr>
        <p:spPr bwMode="auto">
          <a:xfrm flipH="1">
            <a:off x="2400300" y="3081338"/>
            <a:ext cx="182563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12" name="Line 40"/>
          <p:cNvSpPr>
            <a:spLocks noChangeShapeType="1"/>
          </p:cNvSpPr>
          <p:nvPr/>
        </p:nvSpPr>
        <p:spPr bwMode="auto">
          <a:xfrm>
            <a:off x="2700338" y="3081338"/>
            <a:ext cx="180975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13" name="Line 41"/>
          <p:cNvSpPr>
            <a:spLocks noChangeShapeType="1"/>
          </p:cNvSpPr>
          <p:nvPr/>
        </p:nvSpPr>
        <p:spPr bwMode="auto">
          <a:xfrm>
            <a:off x="1563688" y="3081338"/>
            <a:ext cx="119062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14" name="Line 42"/>
          <p:cNvSpPr>
            <a:spLocks noChangeShapeType="1"/>
          </p:cNvSpPr>
          <p:nvPr/>
        </p:nvSpPr>
        <p:spPr bwMode="auto">
          <a:xfrm flipH="1">
            <a:off x="1201738" y="3022600"/>
            <a:ext cx="182562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15" name="Oval 43" descr="‎25%‎"/>
          <p:cNvSpPr>
            <a:spLocks noChangeArrowheads="1"/>
          </p:cNvSpPr>
          <p:nvPr/>
        </p:nvSpPr>
        <p:spPr bwMode="auto">
          <a:xfrm>
            <a:off x="6057900" y="3500438"/>
            <a:ext cx="241300" cy="241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17" name="Line 45"/>
          <p:cNvSpPr>
            <a:spLocks noChangeShapeType="1"/>
          </p:cNvSpPr>
          <p:nvPr/>
        </p:nvSpPr>
        <p:spPr bwMode="auto">
          <a:xfrm>
            <a:off x="6237288" y="3741738"/>
            <a:ext cx="24130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18" name="Rectangle 46"/>
          <p:cNvSpPr>
            <a:spLocks noChangeArrowheads="1"/>
          </p:cNvSpPr>
          <p:nvPr/>
        </p:nvSpPr>
        <p:spPr bwMode="auto">
          <a:xfrm>
            <a:off x="6057900" y="4633913"/>
            <a:ext cx="120650" cy="1793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19" name="Oval 47"/>
          <p:cNvSpPr>
            <a:spLocks noChangeArrowheads="1"/>
          </p:cNvSpPr>
          <p:nvPr/>
        </p:nvSpPr>
        <p:spPr bwMode="auto">
          <a:xfrm>
            <a:off x="5757863" y="4154488"/>
            <a:ext cx="241300" cy="2381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22" name="Rectangle 50"/>
          <p:cNvSpPr>
            <a:spLocks noChangeArrowheads="1"/>
          </p:cNvSpPr>
          <p:nvPr/>
        </p:nvSpPr>
        <p:spPr bwMode="auto">
          <a:xfrm>
            <a:off x="6716713" y="4633913"/>
            <a:ext cx="120650" cy="1793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23" name="Oval 51"/>
          <p:cNvSpPr>
            <a:spLocks noChangeArrowheads="1"/>
          </p:cNvSpPr>
          <p:nvPr/>
        </p:nvSpPr>
        <p:spPr bwMode="auto">
          <a:xfrm>
            <a:off x="6416675" y="4154488"/>
            <a:ext cx="241300" cy="2381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24" name="Rectangle 52"/>
          <p:cNvSpPr>
            <a:spLocks noChangeArrowheads="1"/>
          </p:cNvSpPr>
          <p:nvPr/>
        </p:nvSpPr>
        <p:spPr bwMode="auto">
          <a:xfrm>
            <a:off x="6237288" y="4633913"/>
            <a:ext cx="120650" cy="1793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25" name="Line 53"/>
          <p:cNvSpPr>
            <a:spLocks noChangeShapeType="1"/>
          </p:cNvSpPr>
          <p:nvPr/>
        </p:nvSpPr>
        <p:spPr bwMode="auto">
          <a:xfrm>
            <a:off x="6599238" y="4392613"/>
            <a:ext cx="1174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26" name="Line 54"/>
          <p:cNvSpPr>
            <a:spLocks noChangeShapeType="1"/>
          </p:cNvSpPr>
          <p:nvPr/>
        </p:nvSpPr>
        <p:spPr bwMode="auto">
          <a:xfrm flipH="1">
            <a:off x="6299200" y="4392613"/>
            <a:ext cx="179388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27" name="Rectangle 55"/>
          <p:cNvSpPr>
            <a:spLocks noChangeArrowheads="1"/>
          </p:cNvSpPr>
          <p:nvPr/>
        </p:nvSpPr>
        <p:spPr bwMode="auto">
          <a:xfrm>
            <a:off x="5822950" y="510540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28" name="Oval 56" descr="‎25%‎"/>
          <p:cNvSpPr>
            <a:spLocks noChangeArrowheads="1"/>
          </p:cNvSpPr>
          <p:nvPr/>
        </p:nvSpPr>
        <p:spPr bwMode="auto">
          <a:xfrm>
            <a:off x="5486400" y="4638675"/>
            <a:ext cx="241300" cy="23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29" name="Rectangle 57"/>
          <p:cNvSpPr>
            <a:spLocks noChangeArrowheads="1"/>
          </p:cNvSpPr>
          <p:nvPr/>
        </p:nvSpPr>
        <p:spPr bwMode="auto">
          <a:xfrm>
            <a:off x="5289550" y="510540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Connector 63"/>
          <p:cNvCxnSpPr>
            <a:stCxn id="105477" idx="5"/>
            <a:endCxn id="105479" idx="1"/>
          </p:cNvCxnSpPr>
          <p:nvPr/>
        </p:nvCxnSpPr>
        <p:spPr bwMode="auto">
          <a:xfrm rot="16200000" flipH="1">
            <a:off x="5873570" y="2117545"/>
            <a:ext cx="490666" cy="10304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05515" idx="3"/>
            <a:endCxn id="105519" idx="0"/>
          </p:cNvCxnSpPr>
          <p:nvPr/>
        </p:nvCxnSpPr>
        <p:spPr bwMode="auto">
          <a:xfrm rot="5400000">
            <a:off x="5761832" y="3823082"/>
            <a:ext cx="448088" cy="214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endCxn id="105528" idx="0"/>
          </p:cNvCxnSpPr>
          <p:nvPr/>
        </p:nvCxnSpPr>
        <p:spPr bwMode="auto">
          <a:xfrm rot="5400000">
            <a:off x="5559659" y="4405132"/>
            <a:ext cx="280935" cy="1861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05519" idx="5"/>
            <a:endCxn id="105518" idx="0"/>
          </p:cNvCxnSpPr>
          <p:nvPr/>
        </p:nvCxnSpPr>
        <p:spPr bwMode="auto">
          <a:xfrm rot="16200000" flipH="1">
            <a:off x="5902939" y="4418626"/>
            <a:ext cx="276173" cy="15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05528" idx="5"/>
            <a:endCxn id="105527" idx="0"/>
          </p:cNvCxnSpPr>
          <p:nvPr/>
        </p:nvCxnSpPr>
        <p:spPr bwMode="auto">
          <a:xfrm rot="16200000" flipH="1">
            <a:off x="5656082" y="4878206"/>
            <a:ext cx="263473" cy="1909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05528" idx="3"/>
          </p:cNvCxnSpPr>
          <p:nvPr/>
        </p:nvCxnSpPr>
        <p:spPr bwMode="auto">
          <a:xfrm rot="5400000">
            <a:off x="5304071" y="4887732"/>
            <a:ext cx="263473" cy="17186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2462-935D-4388-B9E5-98428B4F1220}" type="slidenum">
              <a:rPr lang="he-IL"/>
              <a:pPr/>
              <a:t>24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Insert (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499" name="Oval 3" descr="‎25%‎"/>
          <p:cNvSpPr>
            <a:spLocks noChangeArrowheads="1"/>
          </p:cNvSpPr>
          <p:nvPr/>
        </p:nvSpPr>
        <p:spPr bwMode="auto">
          <a:xfrm>
            <a:off x="3540125" y="1524000"/>
            <a:ext cx="241300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0" name="Oval 4"/>
          <p:cNvSpPr>
            <a:spLocks noChangeArrowheads="1"/>
          </p:cNvSpPr>
          <p:nvPr/>
        </p:nvSpPr>
        <p:spPr bwMode="auto">
          <a:xfrm>
            <a:off x="1982788" y="2182813"/>
            <a:ext cx="238125" cy="2397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Oval 5" descr="‎25%‎"/>
          <p:cNvSpPr>
            <a:spLocks noChangeArrowheads="1"/>
          </p:cNvSpPr>
          <p:nvPr/>
        </p:nvSpPr>
        <p:spPr bwMode="auto">
          <a:xfrm>
            <a:off x="5399088" y="2182813"/>
            <a:ext cx="239712" cy="2397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2" name="Oval 6"/>
          <p:cNvSpPr>
            <a:spLocks noChangeArrowheads="1"/>
          </p:cNvSpPr>
          <p:nvPr/>
        </p:nvSpPr>
        <p:spPr bwMode="auto">
          <a:xfrm>
            <a:off x="4260850" y="2843213"/>
            <a:ext cx="239713" cy="2381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3" name="Oval 7"/>
          <p:cNvSpPr>
            <a:spLocks noChangeArrowheads="1"/>
          </p:cNvSpPr>
          <p:nvPr/>
        </p:nvSpPr>
        <p:spPr bwMode="auto">
          <a:xfrm>
            <a:off x="6599238" y="2843213"/>
            <a:ext cx="238125" cy="2381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Oval 8"/>
          <p:cNvSpPr>
            <a:spLocks noChangeArrowheads="1"/>
          </p:cNvSpPr>
          <p:nvPr/>
        </p:nvSpPr>
        <p:spPr bwMode="auto">
          <a:xfrm>
            <a:off x="3660775" y="3500438"/>
            <a:ext cx="238125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Oval 9"/>
          <p:cNvSpPr>
            <a:spLocks noChangeArrowheads="1"/>
          </p:cNvSpPr>
          <p:nvPr/>
        </p:nvSpPr>
        <p:spPr bwMode="auto">
          <a:xfrm>
            <a:off x="4800600" y="3500438"/>
            <a:ext cx="238125" cy="2413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Oval 10"/>
          <p:cNvSpPr>
            <a:spLocks noChangeArrowheads="1"/>
          </p:cNvSpPr>
          <p:nvPr/>
        </p:nvSpPr>
        <p:spPr bwMode="auto">
          <a:xfrm>
            <a:off x="7135813" y="3500438"/>
            <a:ext cx="241300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Oval 11"/>
          <p:cNvSpPr>
            <a:spLocks noChangeArrowheads="1"/>
          </p:cNvSpPr>
          <p:nvPr/>
        </p:nvSpPr>
        <p:spPr bwMode="auto">
          <a:xfrm>
            <a:off x="1384300" y="2843213"/>
            <a:ext cx="238125" cy="2381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8" name="Oval 12"/>
          <p:cNvSpPr>
            <a:spLocks noChangeArrowheads="1"/>
          </p:cNvSpPr>
          <p:nvPr/>
        </p:nvSpPr>
        <p:spPr bwMode="auto">
          <a:xfrm>
            <a:off x="2520950" y="2843213"/>
            <a:ext cx="241300" cy="2381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7435850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6956425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5100638" y="4159250"/>
            <a:ext cx="117475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4618038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3960813" y="415925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3481388" y="4159250"/>
            <a:ext cx="117475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2820988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2341563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1622425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8" name="Rectangle 22"/>
          <p:cNvSpPr>
            <a:spLocks noChangeArrowheads="1"/>
          </p:cNvSpPr>
          <p:nvPr/>
        </p:nvSpPr>
        <p:spPr bwMode="auto">
          <a:xfrm>
            <a:off x="1143000" y="3560763"/>
            <a:ext cx="120650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19" name="Line 23"/>
          <p:cNvSpPr>
            <a:spLocks noChangeShapeType="1"/>
          </p:cNvSpPr>
          <p:nvPr/>
        </p:nvSpPr>
        <p:spPr bwMode="auto">
          <a:xfrm flipH="1">
            <a:off x="2220913" y="1644650"/>
            <a:ext cx="1319212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20" name="Line 24"/>
          <p:cNvSpPr>
            <a:spLocks noChangeShapeType="1"/>
          </p:cNvSpPr>
          <p:nvPr/>
        </p:nvSpPr>
        <p:spPr bwMode="auto">
          <a:xfrm>
            <a:off x="3781425" y="1644650"/>
            <a:ext cx="1617663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21" name="Line 25"/>
          <p:cNvSpPr>
            <a:spLocks noChangeShapeType="1"/>
          </p:cNvSpPr>
          <p:nvPr/>
        </p:nvSpPr>
        <p:spPr bwMode="auto">
          <a:xfrm flipH="1">
            <a:off x="4438650" y="2363788"/>
            <a:ext cx="96043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23" name="Line 27"/>
          <p:cNvSpPr>
            <a:spLocks noChangeShapeType="1"/>
          </p:cNvSpPr>
          <p:nvPr/>
        </p:nvSpPr>
        <p:spPr bwMode="auto">
          <a:xfrm>
            <a:off x="6837363" y="3022600"/>
            <a:ext cx="360362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24" name="Line 28"/>
          <p:cNvSpPr>
            <a:spLocks noChangeShapeType="1"/>
          </p:cNvSpPr>
          <p:nvPr/>
        </p:nvSpPr>
        <p:spPr bwMode="auto">
          <a:xfrm flipH="1">
            <a:off x="6178550" y="3022600"/>
            <a:ext cx="420688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25" name="Line 29"/>
          <p:cNvSpPr>
            <a:spLocks noChangeShapeType="1"/>
          </p:cNvSpPr>
          <p:nvPr/>
        </p:nvSpPr>
        <p:spPr bwMode="auto">
          <a:xfrm>
            <a:off x="4500563" y="3022600"/>
            <a:ext cx="35877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26" name="Line 30"/>
          <p:cNvSpPr>
            <a:spLocks noChangeShapeType="1"/>
          </p:cNvSpPr>
          <p:nvPr/>
        </p:nvSpPr>
        <p:spPr bwMode="auto">
          <a:xfrm flipH="1">
            <a:off x="3840163" y="3022600"/>
            <a:ext cx="4206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27" name="Line 31"/>
          <p:cNvSpPr>
            <a:spLocks noChangeShapeType="1"/>
          </p:cNvSpPr>
          <p:nvPr/>
        </p:nvSpPr>
        <p:spPr bwMode="auto">
          <a:xfrm flipH="1">
            <a:off x="7016750" y="3741738"/>
            <a:ext cx="180975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28" name="Line 32"/>
          <p:cNvSpPr>
            <a:spLocks noChangeShapeType="1"/>
          </p:cNvSpPr>
          <p:nvPr/>
        </p:nvSpPr>
        <p:spPr bwMode="auto">
          <a:xfrm>
            <a:off x="7315200" y="3741738"/>
            <a:ext cx="182563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29" name="Line 33"/>
          <p:cNvSpPr>
            <a:spLocks noChangeShapeType="1"/>
          </p:cNvSpPr>
          <p:nvPr/>
        </p:nvSpPr>
        <p:spPr bwMode="auto">
          <a:xfrm flipH="1">
            <a:off x="4679950" y="3741738"/>
            <a:ext cx="179388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30" name="Line 34"/>
          <p:cNvSpPr>
            <a:spLocks noChangeShapeType="1"/>
          </p:cNvSpPr>
          <p:nvPr/>
        </p:nvSpPr>
        <p:spPr bwMode="auto">
          <a:xfrm>
            <a:off x="4979988" y="3741738"/>
            <a:ext cx="179387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31" name="Line 35"/>
          <p:cNvSpPr>
            <a:spLocks noChangeShapeType="1"/>
          </p:cNvSpPr>
          <p:nvPr/>
        </p:nvSpPr>
        <p:spPr bwMode="auto">
          <a:xfrm flipH="1">
            <a:off x="3540125" y="3741738"/>
            <a:ext cx="179388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32" name="Line 36"/>
          <p:cNvSpPr>
            <a:spLocks noChangeShapeType="1"/>
          </p:cNvSpPr>
          <p:nvPr/>
        </p:nvSpPr>
        <p:spPr bwMode="auto">
          <a:xfrm>
            <a:off x="3840163" y="3741738"/>
            <a:ext cx="179387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33" name="Line 37"/>
          <p:cNvSpPr>
            <a:spLocks noChangeShapeType="1"/>
          </p:cNvSpPr>
          <p:nvPr/>
        </p:nvSpPr>
        <p:spPr bwMode="auto">
          <a:xfrm>
            <a:off x="2162175" y="2422525"/>
            <a:ext cx="420688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34" name="Line 38"/>
          <p:cNvSpPr>
            <a:spLocks noChangeShapeType="1"/>
          </p:cNvSpPr>
          <p:nvPr/>
        </p:nvSpPr>
        <p:spPr bwMode="auto">
          <a:xfrm flipH="1">
            <a:off x="1563688" y="2422525"/>
            <a:ext cx="477837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35" name="Line 39"/>
          <p:cNvSpPr>
            <a:spLocks noChangeShapeType="1"/>
          </p:cNvSpPr>
          <p:nvPr/>
        </p:nvSpPr>
        <p:spPr bwMode="auto">
          <a:xfrm flipH="1">
            <a:off x="2400300" y="3081338"/>
            <a:ext cx="182563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36" name="Line 40"/>
          <p:cNvSpPr>
            <a:spLocks noChangeShapeType="1"/>
          </p:cNvSpPr>
          <p:nvPr/>
        </p:nvSpPr>
        <p:spPr bwMode="auto">
          <a:xfrm>
            <a:off x="2700338" y="3081338"/>
            <a:ext cx="180975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37" name="Line 41"/>
          <p:cNvSpPr>
            <a:spLocks noChangeShapeType="1"/>
          </p:cNvSpPr>
          <p:nvPr/>
        </p:nvSpPr>
        <p:spPr bwMode="auto">
          <a:xfrm>
            <a:off x="1563688" y="3081338"/>
            <a:ext cx="119062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38" name="Line 42"/>
          <p:cNvSpPr>
            <a:spLocks noChangeShapeType="1"/>
          </p:cNvSpPr>
          <p:nvPr/>
        </p:nvSpPr>
        <p:spPr bwMode="auto">
          <a:xfrm flipH="1">
            <a:off x="1201738" y="3022600"/>
            <a:ext cx="182562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39" name="Oval 43" descr="‎25%‎"/>
          <p:cNvSpPr>
            <a:spLocks noChangeArrowheads="1"/>
          </p:cNvSpPr>
          <p:nvPr/>
        </p:nvSpPr>
        <p:spPr bwMode="auto">
          <a:xfrm>
            <a:off x="6057900" y="3500438"/>
            <a:ext cx="241300" cy="241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41" name="Line 45"/>
          <p:cNvSpPr>
            <a:spLocks noChangeShapeType="1"/>
          </p:cNvSpPr>
          <p:nvPr/>
        </p:nvSpPr>
        <p:spPr bwMode="auto">
          <a:xfrm>
            <a:off x="6237288" y="3741738"/>
            <a:ext cx="24130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42" name="Rectangle 46"/>
          <p:cNvSpPr>
            <a:spLocks noChangeArrowheads="1"/>
          </p:cNvSpPr>
          <p:nvPr/>
        </p:nvSpPr>
        <p:spPr bwMode="auto">
          <a:xfrm>
            <a:off x="6057900" y="4633913"/>
            <a:ext cx="120650" cy="1793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43" name="Oval 47"/>
          <p:cNvSpPr>
            <a:spLocks noChangeArrowheads="1"/>
          </p:cNvSpPr>
          <p:nvPr/>
        </p:nvSpPr>
        <p:spPr bwMode="auto">
          <a:xfrm>
            <a:off x="5757863" y="4154488"/>
            <a:ext cx="241300" cy="2381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46" name="Rectangle 50"/>
          <p:cNvSpPr>
            <a:spLocks noChangeArrowheads="1"/>
          </p:cNvSpPr>
          <p:nvPr/>
        </p:nvSpPr>
        <p:spPr bwMode="auto">
          <a:xfrm>
            <a:off x="6716713" y="4633913"/>
            <a:ext cx="120650" cy="1793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47" name="Oval 51"/>
          <p:cNvSpPr>
            <a:spLocks noChangeArrowheads="1"/>
          </p:cNvSpPr>
          <p:nvPr/>
        </p:nvSpPr>
        <p:spPr bwMode="auto">
          <a:xfrm>
            <a:off x="6416675" y="4154488"/>
            <a:ext cx="241300" cy="2381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48" name="Rectangle 52"/>
          <p:cNvSpPr>
            <a:spLocks noChangeArrowheads="1"/>
          </p:cNvSpPr>
          <p:nvPr/>
        </p:nvSpPr>
        <p:spPr bwMode="auto">
          <a:xfrm>
            <a:off x="6237288" y="4633913"/>
            <a:ext cx="120650" cy="1793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49" name="Line 53"/>
          <p:cNvSpPr>
            <a:spLocks noChangeShapeType="1"/>
          </p:cNvSpPr>
          <p:nvPr/>
        </p:nvSpPr>
        <p:spPr bwMode="auto">
          <a:xfrm>
            <a:off x="6599238" y="4392613"/>
            <a:ext cx="1174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50" name="Line 54"/>
          <p:cNvSpPr>
            <a:spLocks noChangeShapeType="1"/>
          </p:cNvSpPr>
          <p:nvPr/>
        </p:nvSpPr>
        <p:spPr bwMode="auto">
          <a:xfrm flipH="1">
            <a:off x="6299200" y="4392613"/>
            <a:ext cx="179388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51" name="Rectangle 55"/>
          <p:cNvSpPr>
            <a:spLocks noChangeArrowheads="1"/>
          </p:cNvSpPr>
          <p:nvPr/>
        </p:nvSpPr>
        <p:spPr bwMode="auto">
          <a:xfrm>
            <a:off x="5822950" y="510540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52" name="Oval 56" descr="‎25%‎"/>
          <p:cNvSpPr>
            <a:spLocks noChangeArrowheads="1"/>
          </p:cNvSpPr>
          <p:nvPr/>
        </p:nvSpPr>
        <p:spPr bwMode="auto">
          <a:xfrm>
            <a:off x="5486400" y="4638675"/>
            <a:ext cx="241300" cy="23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53" name="Rectangle 57"/>
          <p:cNvSpPr>
            <a:spLocks noChangeArrowheads="1"/>
          </p:cNvSpPr>
          <p:nvPr/>
        </p:nvSpPr>
        <p:spPr bwMode="auto">
          <a:xfrm>
            <a:off x="5289550" y="5105400"/>
            <a:ext cx="120650" cy="1793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Connector 63"/>
          <p:cNvCxnSpPr>
            <a:stCxn id="106501" idx="5"/>
            <a:endCxn id="106503" idx="1"/>
          </p:cNvCxnSpPr>
          <p:nvPr/>
        </p:nvCxnSpPr>
        <p:spPr bwMode="auto">
          <a:xfrm rot="16200000" flipH="1">
            <a:off x="5873570" y="2117545"/>
            <a:ext cx="490666" cy="10304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rot="5400000">
            <a:off x="5761832" y="3823082"/>
            <a:ext cx="448088" cy="214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rot="5400000">
            <a:off x="5559659" y="4405132"/>
            <a:ext cx="280935" cy="1861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16200000" flipH="1">
            <a:off x="5902939" y="4418626"/>
            <a:ext cx="276173" cy="154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6200000" flipH="1">
            <a:off x="5656082" y="4878206"/>
            <a:ext cx="263473" cy="1909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rot="5400000">
            <a:off x="5304071" y="4887732"/>
            <a:ext cx="263473" cy="17186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25</a:t>
            </a:fld>
            <a:endParaRPr lang="en-US"/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381000" y="1933764"/>
            <a:ext cx="3391281" cy="2613690"/>
            <a:chOff x="-13447" y="1143000"/>
            <a:chExt cx="4433047" cy="3416588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2095500" y="1143000"/>
              <a:ext cx="609600" cy="6096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914400" y="2171700"/>
              <a:ext cx="609600" cy="609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3276600" y="2171700"/>
              <a:ext cx="609600" cy="609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1828800" y="3200400"/>
              <a:ext cx="609600" cy="609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7"/>
              <a:endCxn id="3" idx="3"/>
            </p:cNvCxnSpPr>
            <p:nvPr/>
          </p:nvCxnSpPr>
          <p:spPr bwMode="auto">
            <a:xfrm rot="5400000" flipH="1" flipV="1">
              <a:off x="1510926" y="1587126"/>
              <a:ext cx="597648" cy="7500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  <a:endCxn id="5" idx="1"/>
            </p:cNvCxnSpPr>
            <p:nvPr/>
          </p:nvCxnSpPr>
          <p:spPr bwMode="auto">
            <a:xfrm rot="16200000" flipH="1">
              <a:off x="2692026" y="1587126"/>
              <a:ext cx="597648" cy="7500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4" idx="5"/>
              <a:endCxn id="6" idx="1"/>
            </p:cNvCxnSpPr>
            <p:nvPr/>
          </p:nvCxnSpPr>
          <p:spPr bwMode="auto">
            <a:xfrm rot="16200000" flipH="1">
              <a:off x="1377576" y="2749176"/>
              <a:ext cx="597648" cy="4833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4" idx="3"/>
            </p:cNvCxnSpPr>
            <p:nvPr/>
          </p:nvCxnSpPr>
          <p:spPr bwMode="auto">
            <a:xfrm rot="5400000">
              <a:off x="628650" y="2672976"/>
              <a:ext cx="355974" cy="3940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6" idx="3"/>
            </p:cNvCxnSpPr>
            <p:nvPr/>
          </p:nvCxnSpPr>
          <p:spPr bwMode="auto">
            <a:xfrm rot="5400000">
              <a:off x="1562100" y="3682626"/>
              <a:ext cx="317874" cy="3940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5" idx="3"/>
            </p:cNvCxnSpPr>
            <p:nvPr/>
          </p:nvCxnSpPr>
          <p:spPr bwMode="auto">
            <a:xfrm rot="5400000">
              <a:off x="2984313" y="2679513"/>
              <a:ext cx="369048" cy="3940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6" idx="5"/>
            </p:cNvCxnSpPr>
            <p:nvPr/>
          </p:nvCxnSpPr>
          <p:spPr bwMode="auto">
            <a:xfrm rot="16200000" flipH="1">
              <a:off x="2311026" y="3758826"/>
              <a:ext cx="394074" cy="3178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5" idx="5"/>
            </p:cNvCxnSpPr>
            <p:nvPr/>
          </p:nvCxnSpPr>
          <p:spPr bwMode="auto">
            <a:xfrm rot="16200000" flipH="1">
              <a:off x="3777876" y="2711076"/>
              <a:ext cx="355974" cy="3178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1905000" y="2517587"/>
              <a:ext cx="5334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/>
                <a:t>z</a:t>
              </a:r>
              <a:endParaRPr lang="he-IL" sz="3200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2800" y="1441822"/>
              <a:ext cx="533400" cy="7644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/>
                <a:t>w</a:t>
              </a:r>
              <a:endParaRPr lang="he-IL" sz="3200" i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3447" y="2933269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72671" y="3974813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974813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57600" y="2933269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</a:t>
              </a:r>
              <a:endParaRPr lang="he-IL" sz="3200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38400" y="2933269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</p:grpSp>
      <p:sp>
        <p:nvSpPr>
          <p:cNvPr id="103" name="Right Arrow 102"/>
          <p:cNvSpPr/>
          <p:nvPr/>
        </p:nvSpPr>
        <p:spPr bwMode="auto">
          <a:xfrm>
            <a:off x="4229100" y="308820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1" name="Rectangle 4"/>
          <p:cNvSpPr txBox="1">
            <a:spLocks noChangeArrowheads="1"/>
          </p:cNvSpPr>
          <p:nvPr/>
        </p:nvSpPr>
        <p:spPr>
          <a:xfrm>
            <a:off x="190500" y="333298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Insert: Case 1a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5219319" y="1804254"/>
            <a:ext cx="3391281" cy="2743200"/>
            <a:chOff x="5219319" y="1447800"/>
            <a:chExt cx="3391281" cy="2743200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 bwMode="auto">
            <a:xfrm>
              <a:off x="6832663" y="1577310"/>
              <a:ext cx="466344" cy="466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5929122" y="2364266"/>
              <a:ext cx="466344" cy="466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7736205" y="2364266"/>
              <a:ext cx="466344" cy="466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6628638" y="3151221"/>
              <a:ext cx="466344" cy="466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8" name="Straight Connector 87"/>
            <p:cNvCxnSpPr>
              <a:stCxn id="85" idx="7"/>
              <a:endCxn id="84" idx="3"/>
            </p:cNvCxnSpPr>
            <p:nvPr/>
          </p:nvCxnSpPr>
          <p:spPr bwMode="auto">
            <a:xfrm rot="5400000" flipH="1" flipV="1">
              <a:off x="6385464" y="1917066"/>
              <a:ext cx="457201" cy="57378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>
              <a:stCxn id="84" idx="5"/>
              <a:endCxn id="86" idx="1"/>
            </p:cNvCxnSpPr>
            <p:nvPr/>
          </p:nvCxnSpPr>
          <p:spPr bwMode="auto">
            <a:xfrm rot="16200000" flipH="1">
              <a:off x="7289006" y="1917066"/>
              <a:ext cx="457201" cy="57378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85" idx="5"/>
              <a:endCxn id="87" idx="1"/>
            </p:cNvCxnSpPr>
            <p:nvPr/>
          </p:nvCxnSpPr>
          <p:spPr bwMode="auto">
            <a:xfrm rot="16200000" flipH="1">
              <a:off x="6283452" y="2806035"/>
              <a:ext cx="457201" cy="36976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85" idx="3"/>
            </p:cNvCxnSpPr>
            <p:nvPr/>
          </p:nvCxnSpPr>
          <p:spPr bwMode="auto">
            <a:xfrm rot="5400000">
              <a:off x="5710523" y="2747742"/>
              <a:ext cx="272320" cy="3014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>
              <a:stCxn id="87" idx="3"/>
            </p:cNvCxnSpPr>
            <p:nvPr/>
          </p:nvCxnSpPr>
          <p:spPr bwMode="auto">
            <a:xfrm rot="5400000">
              <a:off x="6424612" y="3520124"/>
              <a:ext cx="243174" cy="3014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>
              <a:stCxn id="86" idx="3"/>
            </p:cNvCxnSpPr>
            <p:nvPr/>
          </p:nvCxnSpPr>
          <p:spPr bwMode="auto">
            <a:xfrm rot="5400000">
              <a:off x="7512605" y="2752743"/>
              <a:ext cx="282322" cy="3014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>
              <a:stCxn id="87" idx="5"/>
            </p:cNvCxnSpPr>
            <p:nvPr/>
          </p:nvCxnSpPr>
          <p:spPr bwMode="auto">
            <a:xfrm rot="16200000" flipH="1">
              <a:off x="6997541" y="3578417"/>
              <a:ext cx="301467" cy="2431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86" idx="5"/>
            </p:cNvCxnSpPr>
            <p:nvPr/>
          </p:nvCxnSpPr>
          <p:spPr bwMode="auto">
            <a:xfrm rot="16200000" flipH="1">
              <a:off x="8119681" y="2776888"/>
              <a:ext cx="272320" cy="2431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6686931" y="2628869"/>
              <a:ext cx="408051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/>
                <a:t>z</a:t>
              </a:r>
              <a:endParaRPr lang="he-IL" sz="32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19319" y="294686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973699" y="374364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978396" y="374364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27670" y="294686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</a:t>
              </a:r>
              <a:endParaRPr lang="he-IL" sz="3200" i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94982" y="294686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676900" y="1447800"/>
              <a:ext cx="12192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/>
                <a:t>new z</a:t>
              </a:r>
              <a:endParaRPr lang="he-IL" sz="3200" i="1" dirty="0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0" y="4776054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Recolor </a:t>
            </a:r>
            <a:r>
              <a:rPr lang="en-US" sz="3200" i="1" dirty="0" err="1" smtClean="0"/>
              <a:t>z</a:t>
            </a:r>
            <a:r>
              <a:rPr lang="en-US" sz="3200" dirty="0" err="1" smtClean="0"/>
              <a:t>’s</a:t>
            </a:r>
            <a:r>
              <a:rPr lang="en-US" sz="3200" dirty="0" smtClean="0"/>
              <a:t> parent, uncle and grandparent</a:t>
            </a:r>
            <a:endParaRPr lang="he-IL" sz="3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0" y="5943879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Red rule violation resolved or moved up the tree</a:t>
            </a:r>
            <a:endParaRPr lang="he-IL" sz="3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0" y="5359966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“Black height property” does not change</a:t>
            </a:r>
            <a:endParaRPr lang="he-IL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381000" y="1046354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i="1" dirty="0" smtClean="0"/>
              <a:t>z</a:t>
            </a:r>
            <a:r>
              <a:rPr lang="en-US" sz="3200" dirty="0" smtClean="0"/>
              <a:t>’s uncle </a:t>
            </a:r>
            <a:r>
              <a:rPr lang="en-US" sz="3200" i="1" dirty="0" smtClean="0"/>
              <a:t>w</a:t>
            </a:r>
            <a:r>
              <a:rPr lang="en-US" sz="3200" dirty="0" smtClean="0"/>
              <a:t> is </a:t>
            </a:r>
            <a:r>
              <a:rPr lang="en-US" sz="3200" b="1" dirty="0" smtClean="0">
                <a:solidFill>
                  <a:srgbClr val="FF0000"/>
                </a:solidFill>
              </a:rPr>
              <a:t>red</a:t>
            </a:r>
            <a:r>
              <a:rPr lang="en-US" sz="3200" dirty="0" smtClean="0"/>
              <a:t>, </a:t>
            </a:r>
            <a:r>
              <a:rPr lang="en-US" sz="3200" i="1" dirty="0" smtClean="0"/>
              <a:t>z</a:t>
            </a:r>
            <a:r>
              <a:rPr lang="en-US" sz="3200" dirty="0" smtClean="0"/>
              <a:t> is a </a:t>
            </a:r>
            <a:r>
              <a:rPr lang="en-US" sz="3200" dirty="0" smtClean="0">
                <a:solidFill>
                  <a:srgbClr val="00B050"/>
                </a:solidFill>
              </a:rPr>
              <a:t>right</a:t>
            </a:r>
            <a:r>
              <a:rPr lang="en-US" sz="3200" dirty="0" smtClean="0"/>
              <a:t> child </a:t>
            </a:r>
            <a:endParaRPr lang="he-IL" sz="3200" dirty="0"/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5219319" y="0"/>
            <a:ext cx="4011930" cy="1104783"/>
          </a:xfrm>
          <a:prstGeom prst="wedgeRoundRectCallout">
            <a:avLst>
              <a:gd name="adj1" fmla="val -24180"/>
              <a:gd name="adj2" fmla="val 5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i="1" dirty="0" smtClean="0"/>
              <a:t>       </a:t>
            </a:r>
            <a:r>
              <a:rPr lang="en-US" sz="1600" i="1" dirty="0" smtClean="0"/>
              <a:t>Property WATCH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1" dirty="0" smtClean="0"/>
              <a:t>Binary </a:t>
            </a:r>
            <a:r>
              <a:rPr lang="en-US" sz="1600" i="1" dirty="0"/>
              <a:t>order </a:t>
            </a:r>
            <a:r>
              <a:rPr lang="en-US" sz="1600" i="1" dirty="0" smtClean="0"/>
              <a:t>preservation (letters) </a:t>
            </a:r>
            <a:endParaRPr lang="en-US" sz="16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1" dirty="0"/>
              <a:t>Black depth symmetry preservation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53" grpId="0"/>
      <p:bldP spid="154" grpId="0"/>
      <p:bldP spid="155" grpId="0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26</a:t>
            </a:fld>
            <a:endParaRPr lang="en-US"/>
          </a:p>
        </p:txBody>
      </p:sp>
      <p:grpSp>
        <p:nvGrpSpPr>
          <p:cNvPr id="11" name="Group 147"/>
          <p:cNvGrpSpPr/>
          <p:nvPr/>
        </p:nvGrpSpPr>
        <p:grpSpPr>
          <a:xfrm>
            <a:off x="152400" y="2628594"/>
            <a:ext cx="3924681" cy="2613690"/>
            <a:chOff x="76200" y="3853815"/>
            <a:chExt cx="3924681" cy="2613690"/>
          </a:xfrm>
        </p:grpSpPr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2222944" y="3853815"/>
              <a:ext cx="466344" cy="466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1319403" y="4640771"/>
              <a:ext cx="466344" cy="466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3126486" y="4640771"/>
              <a:ext cx="466344" cy="466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685800" y="5427726"/>
              <a:ext cx="466344" cy="466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9" name="Straight Connector 108"/>
            <p:cNvCxnSpPr>
              <a:stCxn id="106" idx="7"/>
              <a:endCxn id="105" idx="3"/>
            </p:cNvCxnSpPr>
            <p:nvPr/>
          </p:nvCxnSpPr>
          <p:spPr bwMode="auto">
            <a:xfrm rot="5400000" flipH="1" flipV="1">
              <a:off x="1775745" y="4193571"/>
              <a:ext cx="457201" cy="57378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>
              <a:stCxn id="105" idx="5"/>
              <a:endCxn id="107" idx="1"/>
            </p:cNvCxnSpPr>
            <p:nvPr/>
          </p:nvCxnSpPr>
          <p:spPr bwMode="auto">
            <a:xfrm rot="16200000" flipH="1">
              <a:off x="2679287" y="4193571"/>
              <a:ext cx="457201" cy="57378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>
              <a:stCxn id="106" idx="3"/>
              <a:endCxn id="108" idx="0"/>
            </p:cNvCxnSpPr>
            <p:nvPr/>
          </p:nvCxnSpPr>
          <p:spPr bwMode="auto">
            <a:xfrm rot="5400000">
              <a:off x="958883" y="4998910"/>
              <a:ext cx="388905" cy="4687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>
              <a:stCxn id="119" idx="0"/>
              <a:endCxn id="106" idx="5"/>
            </p:cNvCxnSpPr>
            <p:nvPr/>
          </p:nvCxnSpPr>
          <p:spPr bwMode="auto">
            <a:xfrm rot="16200000" flipV="1">
              <a:off x="1744233" y="5012040"/>
              <a:ext cx="196852" cy="25041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>
              <a:stCxn id="108" idx="3"/>
            </p:cNvCxnSpPr>
            <p:nvPr/>
          </p:nvCxnSpPr>
          <p:spPr bwMode="auto">
            <a:xfrm rot="5400000">
              <a:off x="481774" y="5796629"/>
              <a:ext cx="243174" cy="3014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107" idx="3"/>
            </p:cNvCxnSpPr>
            <p:nvPr/>
          </p:nvCxnSpPr>
          <p:spPr bwMode="auto">
            <a:xfrm rot="5400000">
              <a:off x="2902886" y="5029247"/>
              <a:ext cx="282322" cy="3014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>
              <a:stCxn id="108" idx="5"/>
            </p:cNvCxnSpPr>
            <p:nvPr/>
          </p:nvCxnSpPr>
          <p:spPr bwMode="auto">
            <a:xfrm rot="16200000" flipH="1">
              <a:off x="1054703" y="5854922"/>
              <a:ext cx="301467" cy="2431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>
              <a:stCxn id="107" idx="5"/>
            </p:cNvCxnSpPr>
            <p:nvPr/>
          </p:nvCxnSpPr>
          <p:spPr bwMode="auto">
            <a:xfrm rot="16200000" flipH="1">
              <a:off x="3509962" y="5053393"/>
              <a:ext cx="272320" cy="2431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457200" y="4953000"/>
              <a:ext cx="408051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/>
                <a:t>z</a:t>
              </a:r>
              <a:endParaRPr lang="he-IL" sz="3200" i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184779" y="4082414"/>
              <a:ext cx="408051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/>
                <a:t>w</a:t>
              </a:r>
              <a:endParaRPr lang="he-IL" sz="3200" i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676400" y="5235673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6200" y="6020152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14400" y="6020152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17951" y="5235673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</a:t>
              </a:r>
              <a:endParaRPr lang="he-IL" sz="3200" i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85263" y="5235673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</p:grpSp>
      <p:sp>
        <p:nvSpPr>
          <p:cNvPr id="150" name="Right Arrow 149"/>
          <p:cNvSpPr/>
          <p:nvPr/>
        </p:nvSpPr>
        <p:spPr bwMode="auto">
          <a:xfrm>
            <a:off x="4419600" y="3783039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990719" y="2476194"/>
            <a:ext cx="3924681" cy="2766090"/>
            <a:chOff x="4990719" y="1577310"/>
            <a:chExt cx="3924681" cy="2766090"/>
          </a:xfrm>
        </p:grpSpPr>
        <p:sp>
          <p:nvSpPr>
            <p:cNvPr id="129" name="Oval 128"/>
            <p:cNvSpPr>
              <a:spLocks noChangeAspect="1"/>
            </p:cNvSpPr>
            <p:nvPr/>
          </p:nvSpPr>
          <p:spPr bwMode="auto">
            <a:xfrm>
              <a:off x="7137463" y="1729710"/>
              <a:ext cx="466344" cy="466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0" name="Oval 129"/>
            <p:cNvSpPr>
              <a:spLocks noChangeAspect="1"/>
            </p:cNvSpPr>
            <p:nvPr/>
          </p:nvSpPr>
          <p:spPr bwMode="auto">
            <a:xfrm>
              <a:off x="6233922" y="2516666"/>
              <a:ext cx="466344" cy="466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 bwMode="auto">
            <a:xfrm>
              <a:off x="8041005" y="2516666"/>
              <a:ext cx="466344" cy="466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 bwMode="auto">
            <a:xfrm>
              <a:off x="5600319" y="3303621"/>
              <a:ext cx="466344" cy="466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33" name="Straight Connector 132"/>
            <p:cNvCxnSpPr>
              <a:stCxn id="130" idx="7"/>
              <a:endCxn id="129" idx="3"/>
            </p:cNvCxnSpPr>
            <p:nvPr/>
          </p:nvCxnSpPr>
          <p:spPr bwMode="auto">
            <a:xfrm rot="5400000" flipH="1" flipV="1">
              <a:off x="6690264" y="2069466"/>
              <a:ext cx="457201" cy="57378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stCxn id="129" idx="5"/>
              <a:endCxn id="131" idx="1"/>
            </p:cNvCxnSpPr>
            <p:nvPr/>
          </p:nvCxnSpPr>
          <p:spPr bwMode="auto">
            <a:xfrm rot="16200000" flipH="1">
              <a:off x="7593806" y="2069466"/>
              <a:ext cx="457201" cy="57378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stCxn id="130" idx="3"/>
              <a:endCxn id="132" idx="0"/>
            </p:cNvCxnSpPr>
            <p:nvPr/>
          </p:nvCxnSpPr>
          <p:spPr bwMode="auto">
            <a:xfrm rot="5400000">
              <a:off x="5873402" y="2874805"/>
              <a:ext cx="388905" cy="4687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stCxn id="143" idx="0"/>
              <a:endCxn id="130" idx="5"/>
            </p:cNvCxnSpPr>
            <p:nvPr/>
          </p:nvCxnSpPr>
          <p:spPr bwMode="auto">
            <a:xfrm rot="16200000" flipV="1">
              <a:off x="6658752" y="2887935"/>
              <a:ext cx="196852" cy="25041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stCxn id="132" idx="3"/>
            </p:cNvCxnSpPr>
            <p:nvPr/>
          </p:nvCxnSpPr>
          <p:spPr bwMode="auto">
            <a:xfrm rot="5400000">
              <a:off x="5396293" y="3672524"/>
              <a:ext cx="243174" cy="3014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stCxn id="131" idx="3"/>
            </p:cNvCxnSpPr>
            <p:nvPr/>
          </p:nvCxnSpPr>
          <p:spPr bwMode="auto">
            <a:xfrm rot="5400000">
              <a:off x="7817405" y="2905142"/>
              <a:ext cx="282322" cy="3014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stCxn id="132" idx="5"/>
            </p:cNvCxnSpPr>
            <p:nvPr/>
          </p:nvCxnSpPr>
          <p:spPr bwMode="auto">
            <a:xfrm rot="16200000" flipH="1">
              <a:off x="5969222" y="3730817"/>
              <a:ext cx="301467" cy="2431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stCxn id="131" idx="5"/>
            </p:cNvCxnSpPr>
            <p:nvPr/>
          </p:nvCxnSpPr>
          <p:spPr bwMode="auto">
            <a:xfrm rot="16200000" flipH="1">
              <a:off x="8424481" y="2929288"/>
              <a:ext cx="272320" cy="2431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/>
            <p:nvPr/>
          </p:nvSpPr>
          <p:spPr>
            <a:xfrm>
              <a:off x="5371719" y="2828895"/>
              <a:ext cx="408051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/>
                <a:t>z</a:t>
              </a:r>
              <a:endParaRPr lang="he-IL" sz="3200" i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099298" y="1958309"/>
              <a:ext cx="408051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/>
                <a:t>y</a:t>
              </a:r>
              <a:endParaRPr lang="he-IL" sz="3200" i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590919" y="3111568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990719" y="389604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828919" y="389604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332470" y="3111568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</a:t>
              </a:r>
              <a:endParaRPr lang="he-IL" sz="3200" i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399782" y="3111568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943600" y="1577310"/>
              <a:ext cx="12192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/>
                <a:t>new z</a:t>
              </a:r>
              <a:endParaRPr lang="he-IL" sz="3200" i="1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0" y="5775684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Symmetric</a:t>
            </a:r>
            <a:endParaRPr lang="he-IL" sz="3200" dirty="0"/>
          </a:p>
        </p:txBody>
      </p:sp>
      <p:sp>
        <p:nvSpPr>
          <p:cNvPr id="48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Insert: Case 1b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9072" y="104635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/>
              <a:t>z</a:t>
            </a:r>
            <a:r>
              <a:rPr lang="en-US" sz="3200" dirty="0" smtClean="0"/>
              <a:t>’s uncle </a:t>
            </a:r>
            <a:r>
              <a:rPr lang="en-US" sz="3200" i="1" dirty="0" smtClean="0"/>
              <a:t>w</a:t>
            </a:r>
            <a:r>
              <a:rPr lang="en-US" sz="3200" dirty="0" smtClean="0"/>
              <a:t> is </a:t>
            </a:r>
            <a:r>
              <a:rPr lang="en-US" sz="3200" b="1" dirty="0" smtClean="0">
                <a:solidFill>
                  <a:srgbClr val="FF0000"/>
                </a:solidFill>
              </a:rPr>
              <a:t>red</a:t>
            </a:r>
            <a:r>
              <a:rPr lang="en-US" sz="3200" dirty="0" smtClean="0"/>
              <a:t>, </a:t>
            </a:r>
            <a:r>
              <a:rPr lang="en-US" sz="3200" i="1" dirty="0" smtClean="0"/>
              <a:t>z</a:t>
            </a:r>
            <a:r>
              <a:rPr lang="en-US" sz="3200" dirty="0" smtClean="0"/>
              <a:t> is a </a:t>
            </a:r>
            <a:r>
              <a:rPr lang="en-US" sz="3200" dirty="0" smtClean="0">
                <a:solidFill>
                  <a:srgbClr val="00B050"/>
                </a:solidFill>
              </a:rPr>
              <a:t>left</a:t>
            </a:r>
            <a:r>
              <a:rPr lang="en-US" sz="3200" dirty="0" smtClean="0"/>
              <a:t> child 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27</a:t>
            </a:fld>
            <a:endParaRPr lang="en-US"/>
          </a:p>
        </p:txBody>
      </p:sp>
      <p:grpSp>
        <p:nvGrpSpPr>
          <p:cNvPr id="7" name="Group 41"/>
          <p:cNvGrpSpPr>
            <a:grpSpLocks noChangeAspect="1"/>
          </p:cNvGrpSpPr>
          <p:nvPr/>
        </p:nvGrpSpPr>
        <p:grpSpPr>
          <a:xfrm>
            <a:off x="381000" y="1869192"/>
            <a:ext cx="2868930" cy="2613690"/>
            <a:chOff x="-13447" y="1143000"/>
            <a:chExt cx="3750234" cy="3416588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2095500" y="1143000"/>
              <a:ext cx="609600" cy="6096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914400" y="2171700"/>
              <a:ext cx="609600" cy="609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1828800" y="3200400"/>
              <a:ext cx="609600" cy="609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" name="Straight Connector 8"/>
            <p:cNvCxnSpPr>
              <a:stCxn id="4" idx="7"/>
              <a:endCxn id="3" idx="3"/>
            </p:cNvCxnSpPr>
            <p:nvPr/>
          </p:nvCxnSpPr>
          <p:spPr bwMode="auto">
            <a:xfrm rot="5400000" flipH="1" flipV="1">
              <a:off x="1510926" y="1587126"/>
              <a:ext cx="597648" cy="7500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3" idx="5"/>
            </p:cNvCxnSpPr>
            <p:nvPr/>
          </p:nvCxnSpPr>
          <p:spPr bwMode="auto">
            <a:xfrm rot="16200000" flipH="1">
              <a:off x="2692026" y="1587126"/>
              <a:ext cx="597648" cy="7500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4" idx="5"/>
              <a:endCxn id="6" idx="1"/>
            </p:cNvCxnSpPr>
            <p:nvPr/>
          </p:nvCxnSpPr>
          <p:spPr bwMode="auto">
            <a:xfrm rot="16200000" flipH="1">
              <a:off x="1377576" y="2749176"/>
              <a:ext cx="597648" cy="4833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4" idx="3"/>
            </p:cNvCxnSpPr>
            <p:nvPr/>
          </p:nvCxnSpPr>
          <p:spPr bwMode="auto">
            <a:xfrm rot="5400000">
              <a:off x="628650" y="2672976"/>
              <a:ext cx="355974" cy="3940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6" idx="3"/>
            </p:cNvCxnSpPr>
            <p:nvPr/>
          </p:nvCxnSpPr>
          <p:spPr bwMode="auto">
            <a:xfrm rot="5400000">
              <a:off x="1562100" y="3682626"/>
              <a:ext cx="317874" cy="3940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6" idx="5"/>
            </p:cNvCxnSpPr>
            <p:nvPr/>
          </p:nvCxnSpPr>
          <p:spPr bwMode="auto">
            <a:xfrm rot="16200000" flipH="1">
              <a:off x="2311026" y="3758826"/>
              <a:ext cx="394074" cy="3178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1905000" y="2517587"/>
              <a:ext cx="5334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/>
                <a:t>z</a:t>
              </a:r>
              <a:endParaRPr lang="he-IL" sz="3200" i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3447" y="2933269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72671" y="3974813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974813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74787" y="2268608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</p:grpSp>
      <p:grpSp>
        <p:nvGrpSpPr>
          <p:cNvPr id="8" name="Group 82"/>
          <p:cNvGrpSpPr>
            <a:grpSpLocks noChangeAspect="1"/>
          </p:cNvGrpSpPr>
          <p:nvPr/>
        </p:nvGrpSpPr>
        <p:grpSpPr>
          <a:xfrm>
            <a:off x="4648200" y="1869192"/>
            <a:ext cx="3429000" cy="2613690"/>
            <a:chOff x="-760008" y="1143000"/>
            <a:chExt cx="4482353" cy="3416588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 bwMode="auto">
            <a:xfrm>
              <a:off x="2095500" y="1143000"/>
              <a:ext cx="609600" cy="6096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36855" y="3153125"/>
              <a:ext cx="609600" cy="609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1032933" y="2169000"/>
              <a:ext cx="609600" cy="609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8" name="Straight Connector 87"/>
            <p:cNvCxnSpPr>
              <a:stCxn id="87" idx="7"/>
              <a:endCxn id="84" idx="3"/>
            </p:cNvCxnSpPr>
            <p:nvPr/>
          </p:nvCxnSpPr>
          <p:spPr bwMode="auto">
            <a:xfrm rot="5400000" flipH="1" flipV="1">
              <a:off x="1571542" y="1645043"/>
              <a:ext cx="594946" cy="6315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>
              <a:stCxn id="84" idx="5"/>
            </p:cNvCxnSpPr>
            <p:nvPr/>
          </p:nvCxnSpPr>
          <p:spPr bwMode="auto">
            <a:xfrm rot="16200000" flipH="1">
              <a:off x="2692026" y="1587126"/>
              <a:ext cx="597648" cy="7500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85" idx="7"/>
              <a:endCxn id="87" idx="3"/>
            </p:cNvCxnSpPr>
            <p:nvPr/>
          </p:nvCxnSpPr>
          <p:spPr bwMode="auto">
            <a:xfrm rot="5400000" flipH="1" flipV="1">
              <a:off x="563158" y="2683349"/>
              <a:ext cx="553072" cy="56502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85" idx="3"/>
            </p:cNvCxnSpPr>
            <p:nvPr/>
          </p:nvCxnSpPr>
          <p:spPr bwMode="auto">
            <a:xfrm rot="5400000">
              <a:off x="-248895" y="3654401"/>
              <a:ext cx="355974" cy="3940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>
              <a:stCxn id="85" idx="5"/>
            </p:cNvCxnSpPr>
            <p:nvPr/>
          </p:nvCxnSpPr>
          <p:spPr bwMode="auto">
            <a:xfrm rot="16200000" flipH="1">
              <a:off x="551204" y="3679427"/>
              <a:ext cx="288489" cy="27653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>
              <a:stCxn id="87" idx="5"/>
            </p:cNvCxnSpPr>
            <p:nvPr/>
          </p:nvCxnSpPr>
          <p:spPr bwMode="auto">
            <a:xfrm rot="16200000" flipH="1">
              <a:off x="1515159" y="2727426"/>
              <a:ext cx="394074" cy="3178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-560792" y="2965863"/>
              <a:ext cx="5334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/>
                <a:t>z</a:t>
              </a:r>
              <a:endParaRPr lang="he-IL" sz="32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760008" y="3961941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5286" y="3974813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66619" y="3078342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60345" y="2268608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</p:grpSp>
      <p:sp>
        <p:nvSpPr>
          <p:cNvPr id="103" name="Right Arrow 102"/>
          <p:cNvSpPr/>
          <p:nvPr/>
        </p:nvSpPr>
        <p:spPr bwMode="auto">
          <a:xfrm>
            <a:off x="4229100" y="3023637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0" y="4711482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Use a left rotation to convert to </a:t>
            </a:r>
            <a:r>
              <a:rPr lang="en-US" sz="3200" kern="0" dirty="0" smtClean="0">
                <a:solidFill>
                  <a:srgbClr val="0066FF"/>
                </a:solidFill>
                <a:ea typeface="+mj-ea"/>
                <a:cs typeface="Times New Roman" pitchFamily="18" charset="0"/>
              </a:rPr>
              <a:t>case 3</a:t>
            </a:r>
            <a:endParaRPr lang="he-IL" sz="3200" kern="0" dirty="0">
              <a:solidFill>
                <a:srgbClr val="0066FF"/>
              </a:solidFill>
              <a:ea typeface="+mj-ea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5257294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Black heights do not change</a:t>
            </a:r>
            <a:endParaRPr lang="he-IL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0" y="5803107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Note: </a:t>
            </a:r>
            <a:r>
              <a:rPr lang="en-US" sz="3200" dirty="0" smtClean="0">
                <a:sym typeface="Symbol"/>
              </a:rPr>
              <a:t>the roots of ,,, are black</a:t>
            </a:r>
            <a:endParaRPr lang="he-IL" sz="3200" dirty="0"/>
          </a:p>
        </p:txBody>
      </p:sp>
      <p:sp>
        <p:nvSpPr>
          <p:cNvPr id="40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Insert: Case 2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9072" y="104635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/>
              <a:t>z</a:t>
            </a:r>
            <a:r>
              <a:rPr lang="en-US" sz="3200" dirty="0" smtClean="0"/>
              <a:t>’s uncle </a:t>
            </a:r>
            <a:r>
              <a:rPr lang="en-US" sz="3200" i="1" dirty="0" smtClean="0"/>
              <a:t>w</a:t>
            </a:r>
            <a:r>
              <a:rPr lang="en-US" sz="3200" dirty="0" smtClean="0"/>
              <a:t> is </a:t>
            </a:r>
            <a:r>
              <a:rPr lang="en-US" sz="3200" b="1" dirty="0" smtClean="0"/>
              <a:t>black</a:t>
            </a:r>
            <a:r>
              <a:rPr lang="en-US" sz="3200" dirty="0" smtClean="0"/>
              <a:t>, </a:t>
            </a:r>
            <a:r>
              <a:rPr lang="en-US" sz="3200" i="1" dirty="0" smtClean="0"/>
              <a:t>z</a:t>
            </a:r>
            <a:r>
              <a:rPr lang="en-US" sz="3200" dirty="0" smtClean="0"/>
              <a:t> is a </a:t>
            </a:r>
            <a:r>
              <a:rPr lang="en-US" sz="3200" dirty="0" smtClean="0">
                <a:solidFill>
                  <a:srgbClr val="00B050"/>
                </a:solidFill>
              </a:rPr>
              <a:t>right</a:t>
            </a:r>
            <a:r>
              <a:rPr lang="en-US" sz="3200" dirty="0" smtClean="0"/>
              <a:t> child 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53" grpId="0"/>
      <p:bldP spid="56" grpId="0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28</a:t>
            </a:fld>
            <a:endParaRPr lang="en-US"/>
          </a:p>
        </p:txBody>
      </p:sp>
      <p:grpSp>
        <p:nvGrpSpPr>
          <p:cNvPr id="7" name="Group 82"/>
          <p:cNvGrpSpPr>
            <a:grpSpLocks noChangeAspect="1"/>
          </p:cNvGrpSpPr>
          <p:nvPr/>
        </p:nvGrpSpPr>
        <p:grpSpPr>
          <a:xfrm>
            <a:off x="457200" y="1993176"/>
            <a:ext cx="3657600" cy="2613690"/>
            <a:chOff x="-760008" y="1143000"/>
            <a:chExt cx="4781177" cy="3416588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 bwMode="auto">
            <a:xfrm>
              <a:off x="2095500" y="1143000"/>
              <a:ext cx="609600" cy="6096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36855" y="3153125"/>
              <a:ext cx="609600" cy="609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1032933" y="2169000"/>
              <a:ext cx="609600" cy="609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8" name="Straight Connector 87"/>
            <p:cNvCxnSpPr>
              <a:stCxn id="87" idx="7"/>
              <a:endCxn id="84" idx="3"/>
            </p:cNvCxnSpPr>
            <p:nvPr/>
          </p:nvCxnSpPr>
          <p:spPr bwMode="auto">
            <a:xfrm rot="5400000" flipH="1" flipV="1">
              <a:off x="1571542" y="1645043"/>
              <a:ext cx="594946" cy="6315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>
              <a:stCxn id="84" idx="5"/>
            </p:cNvCxnSpPr>
            <p:nvPr/>
          </p:nvCxnSpPr>
          <p:spPr bwMode="auto">
            <a:xfrm rot="16200000" flipH="1">
              <a:off x="2692026" y="1587126"/>
              <a:ext cx="597648" cy="7500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85" idx="7"/>
              <a:endCxn id="87" idx="3"/>
            </p:cNvCxnSpPr>
            <p:nvPr/>
          </p:nvCxnSpPr>
          <p:spPr bwMode="auto">
            <a:xfrm rot="5400000" flipH="1" flipV="1">
              <a:off x="563158" y="2683349"/>
              <a:ext cx="553072" cy="56502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85" idx="3"/>
            </p:cNvCxnSpPr>
            <p:nvPr/>
          </p:nvCxnSpPr>
          <p:spPr bwMode="auto">
            <a:xfrm rot="5400000">
              <a:off x="-248895" y="3654401"/>
              <a:ext cx="355974" cy="3940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>
              <a:stCxn id="85" idx="5"/>
            </p:cNvCxnSpPr>
            <p:nvPr/>
          </p:nvCxnSpPr>
          <p:spPr bwMode="auto">
            <a:xfrm rot="16200000" flipH="1">
              <a:off x="551204" y="3679427"/>
              <a:ext cx="288489" cy="27653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>
              <a:stCxn id="87" idx="5"/>
            </p:cNvCxnSpPr>
            <p:nvPr/>
          </p:nvCxnSpPr>
          <p:spPr bwMode="auto">
            <a:xfrm rot="16200000" flipH="1">
              <a:off x="1515159" y="2727426"/>
              <a:ext cx="394074" cy="3178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-560792" y="2965863"/>
              <a:ext cx="5334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/>
                <a:t>z</a:t>
              </a:r>
              <a:endParaRPr lang="he-IL" sz="32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760008" y="3961941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5286" y="3974813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66619" y="3078342"/>
              <a:ext cx="7620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26659" y="2268608"/>
              <a:ext cx="1394510" cy="7644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 </a:t>
              </a:r>
              <a:endParaRPr lang="he-IL" sz="3200" i="1" dirty="0"/>
            </a:p>
          </p:txBody>
        </p:sp>
      </p:grpSp>
      <p:sp>
        <p:nvSpPr>
          <p:cNvPr id="103" name="Right Arrow 102"/>
          <p:cNvSpPr/>
          <p:nvPr/>
        </p:nvSpPr>
        <p:spPr bwMode="auto">
          <a:xfrm>
            <a:off x="4495800" y="2854266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0" y="5140266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Use a right rotation to resolve</a:t>
            </a:r>
            <a:endParaRPr lang="he-IL" sz="3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0" y="5826066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Note: </a:t>
            </a:r>
            <a:r>
              <a:rPr lang="en-US" sz="3200" dirty="0" smtClean="0">
                <a:sym typeface="Symbol"/>
              </a:rPr>
              <a:t>the roots of ,,, are black</a:t>
            </a:r>
            <a:endParaRPr lang="he-IL" sz="3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5410200" y="1993176"/>
            <a:ext cx="3200400" cy="1979265"/>
            <a:chOff x="5410200" y="1729710"/>
            <a:chExt cx="3200400" cy="1979265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6934200" y="1729710"/>
              <a:ext cx="466344" cy="466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 bwMode="auto">
            <a:xfrm>
              <a:off x="7696200" y="2514600"/>
              <a:ext cx="466344" cy="466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 bwMode="auto">
            <a:xfrm>
              <a:off x="6172200" y="2514600"/>
              <a:ext cx="466344" cy="466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5" name="Straight Connector 44"/>
            <p:cNvCxnSpPr>
              <a:stCxn id="44" idx="7"/>
              <a:endCxn id="42" idx="3"/>
            </p:cNvCxnSpPr>
            <p:nvPr/>
          </p:nvCxnSpPr>
          <p:spPr bwMode="auto">
            <a:xfrm rot="5400000" flipH="1" flipV="1">
              <a:off x="6558805" y="2139204"/>
              <a:ext cx="455134" cy="4322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42" idx="5"/>
              <a:endCxn id="43" idx="1"/>
            </p:cNvCxnSpPr>
            <p:nvPr/>
          </p:nvCxnSpPr>
          <p:spPr bwMode="auto">
            <a:xfrm rot="16200000" flipH="1">
              <a:off x="7320805" y="2139204"/>
              <a:ext cx="455134" cy="4322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43" idx="3"/>
            </p:cNvCxnSpPr>
            <p:nvPr/>
          </p:nvCxnSpPr>
          <p:spPr bwMode="auto">
            <a:xfrm rot="5400000">
              <a:off x="7477602" y="2898077"/>
              <a:ext cx="272320" cy="3014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3" idx="5"/>
            </p:cNvCxnSpPr>
            <p:nvPr/>
          </p:nvCxnSpPr>
          <p:spPr bwMode="auto">
            <a:xfrm rot="16200000" flipH="1">
              <a:off x="8089677" y="2917222"/>
              <a:ext cx="220694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44" idx="5"/>
            </p:cNvCxnSpPr>
            <p:nvPr/>
          </p:nvCxnSpPr>
          <p:spPr bwMode="auto">
            <a:xfrm rot="16200000" flipH="1">
              <a:off x="6541103" y="2941795"/>
              <a:ext cx="301466" cy="2431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5410200" y="3124200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77000" y="3200400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10400" y="3124200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24800" y="3124200"/>
              <a:ext cx="6858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</a:t>
              </a:r>
              <a:endParaRPr lang="he-IL" sz="3200" i="1" dirty="0"/>
            </a:p>
          </p:txBody>
        </p:sp>
        <p:cxnSp>
          <p:nvCxnSpPr>
            <p:cNvPr id="57" name="Straight Connector 56"/>
            <p:cNvCxnSpPr>
              <a:stCxn id="44" idx="3"/>
            </p:cNvCxnSpPr>
            <p:nvPr/>
          </p:nvCxnSpPr>
          <p:spPr bwMode="auto">
            <a:xfrm rot="5400000">
              <a:off x="5964413" y="2891838"/>
              <a:ext cx="255271" cy="2968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Rectangle 4"/>
          <p:cNvSpPr txBox="1">
            <a:spLocks noChangeArrowheads="1"/>
          </p:cNvSpPr>
          <p:nvPr/>
        </p:nvSpPr>
        <p:spPr>
          <a:xfrm>
            <a:off x="0" y="333299"/>
            <a:ext cx="9144000" cy="9298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Insert: Case 3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9072" y="1046355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/>
              <a:t>z</a:t>
            </a:r>
            <a:r>
              <a:rPr lang="en-US" sz="3200" dirty="0" smtClean="0"/>
              <a:t>’s uncle </a:t>
            </a:r>
            <a:r>
              <a:rPr lang="en-US" sz="3200" i="1" dirty="0" smtClean="0"/>
              <a:t>w</a:t>
            </a:r>
            <a:r>
              <a:rPr lang="en-US" sz="3200" dirty="0" smtClean="0"/>
              <a:t> is </a:t>
            </a:r>
            <a:r>
              <a:rPr lang="en-US" sz="3200" b="1" dirty="0" smtClean="0"/>
              <a:t>black</a:t>
            </a:r>
            <a:r>
              <a:rPr lang="en-US" sz="3200" dirty="0" smtClean="0"/>
              <a:t>, </a:t>
            </a:r>
            <a:r>
              <a:rPr lang="en-US" sz="3200" i="1" dirty="0" smtClean="0"/>
              <a:t>z</a:t>
            </a:r>
            <a:r>
              <a:rPr lang="en-US" sz="3200" dirty="0" smtClean="0"/>
              <a:t> is a </a:t>
            </a:r>
            <a:r>
              <a:rPr lang="en-US" sz="3200" dirty="0" smtClean="0">
                <a:solidFill>
                  <a:srgbClr val="00B050"/>
                </a:solidFill>
              </a:rPr>
              <a:t>left</a:t>
            </a:r>
            <a:r>
              <a:rPr lang="en-US" sz="3200" dirty="0" smtClean="0"/>
              <a:t> child 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53" grpId="0"/>
      <p:bldP spid="1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542197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In all cases above, </a:t>
            </a:r>
            <a:r>
              <a:rPr lang="en-US" sz="3600" i="1" dirty="0" smtClean="0"/>
              <a:t>z</a:t>
            </a:r>
            <a:r>
              <a:rPr lang="en-US" sz="3600" dirty="0" smtClean="0"/>
              <a:t>’s parent is a </a:t>
            </a:r>
            <a:r>
              <a:rPr lang="en-US" sz="3600" dirty="0" smtClean="0">
                <a:solidFill>
                  <a:srgbClr val="00B050"/>
                </a:solidFill>
              </a:rPr>
              <a:t>left</a:t>
            </a:r>
            <a:r>
              <a:rPr lang="en-US" sz="3600" dirty="0" smtClean="0"/>
              <a:t> child</a:t>
            </a:r>
            <a:endParaRPr lang="he-IL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5920" y="4478789"/>
            <a:ext cx="9144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The other cases (</a:t>
            </a:r>
            <a:r>
              <a:rPr lang="en-US" sz="3600" i="1" dirty="0" smtClean="0"/>
              <a:t>z</a:t>
            </a:r>
            <a:r>
              <a:rPr lang="en-US" sz="3600" dirty="0" smtClean="0"/>
              <a:t>’s parent is a </a:t>
            </a:r>
            <a:r>
              <a:rPr lang="en-US" sz="3600" dirty="0" smtClean="0">
                <a:solidFill>
                  <a:srgbClr val="00B050"/>
                </a:solidFill>
              </a:rPr>
              <a:t>right</a:t>
            </a:r>
            <a:r>
              <a:rPr lang="en-US" sz="3600" dirty="0" smtClean="0"/>
              <a:t> child)</a:t>
            </a:r>
            <a:br>
              <a:rPr lang="en-US" sz="3600" dirty="0" smtClean="0"/>
            </a:br>
            <a:r>
              <a:rPr lang="en-US" sz="3600" dirty="0" smtClean="0"/>
              <a:t>are </a:t>
            </a:r>
            <a:r>
              <a:rPr lang="en-US" sz="3600" dirty="0" smtClean="0">
                <a:solidFill>
                  <a:srgbClr val="C00000"/>
                </a:solidFill>
              </a:rPr>
              <a:t>mirror images </a:t>
            </a:r>
            <a:r>
              <a:rPr lang="en-US" sz="3600" dirty="0" smtClean="0"/>
              <a:t>of the cases shown</a:t>
            </a:r>
            <a:endParaRPr lang="he-IL" sz="36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441785"/>
            <a:ext cx="91440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All cases covered?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0" y="2376997"/>
            <a:ext cx="91440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Case 1:</a:t>
            </a:r>
            <a:r>
              <a:rPr lang="en-US" sz="3600" dirty="0" smtClean="0"/>
              <a:t> </a:t>
            </a:r>
            <a:r>
              <a:rPr lang="en-US" sz="3600" i="1" dirty="0" smtClean="0"/>
              <a:t>z</a:t>
            </a:r>
            <a:r>
              <a:rPr lang="en-US" sz="3600" dirty="0" smtClean="0"/>
              <a:t>’s uncle is </a:t>
            </a:r>
            <a:r>
              <a:rPr lang="en-US" sz="3600" b="1" dirty="0" smtClean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Case 2: </a:t>
            </a:r>
            <a:r>
              <a:rPr lang="en-US" sz="3600" i="1" dirty="0" smtClean="0"/>
              <a:t>z</a:t>
            </a:r>
            <a:r>
              <a:rPr lang="en-US" sz="3600" dirty="0" smtClean="0"/>
              <a:t>’s uncle is </a:t>
            </a:r>
            <a:r>
              <a:rPr lang="en-US" sz="3600" b="1" dirty="0" smtClean="0"/>
              <a:t>black</a:t>
            </a:r>
            <a:r>
              <a:rPr lang="en-US" sz="3600" dirty="0" smtClean="0"/>
              <a:t> and </a:t>
            </a:r>
            <a:r>
              <a:rPr lang="en-US" sz="3600" i="1" dirty="0" smtClean="0"/>
              <a:t>z</a:t>
            </a:r>
            <a:r>
              <a:rPr lang="en-US" sz="3600" dirty="0" smtClean="0"/>
              <a:t> is a </a:t>
            </a:r>
            <a:r>
              <a:rPr lang="en-US" sz="3600" dirty="0" smtClean="0">
                <a:solidFill>
                  <a:srgbClr val="00B050"/>
                </a:solidFill>
              </a:rPr>
              <a:t>right</a:t>
            </a:r>
            <a:r>
              <a:rPr lang="en-US" sz="3600" dirty="0" smtClean="0"/>
              <a:t> child</a:t>
            </a:r>
          </a:p>
          <a:p>
            <a:pPr algn="ctr"/>
            <a:r>
              <a:rPr lang="en-US" sz="3600" dirty="0">
                <a:solidFill>
                  <a:schemeClr val="accent2"/>
                </a:solidFill>
              </a:rPr>
              <a:t>Case </a:t>
            </a:r>
            <a:r>
              <a:rPr lang="en-US" sz="3600" dirty="0" smtClean="0">
                <a:solidFill>
                  <a:schemeClr val="accent2"/>
                </a:solidFill>
              </a:rPr>
              <a:t>3:</a:t>
            </a:r>
            <a:r>
              <a:rPr lang="en-US" sz="3600" dirty="0" smtClean="0"/>
              <a:t> </a:t>
            </a:r>
            <a:r>
              <a:rPr lang="en-US" sz="3600" i="1" dirty="0"/>
              <a:t>z</a:t>
            </a:r>
            <a:r>
              <a:rPr lang="en-US" sz="3600" dirty="0"/>
              <a:t>’s uncle is </a:t>
            </a:r>
            <a:r>
              <a:rPr lang="en-US" sz="3600" b="1" dirty="0"/>
              <a:t>black</a:t>
            </a:r>
            <a:r>
              <a:rPr lang="en-US" sz="3600" dirty="0"/>
              <a:t> and </a:t>
            </a:r>
            <a:r>
              <a:rPr lang="en-US" sz="3600" i="1" dirty="0"/>
              <a:t>z</a:t>
            </a:r>
            <a:r>
              <a:rPr lang="en-US" sz="3600" dirty="0"/>
              <a:t> is a </a:t>
            </a:r>
            <a:r>
              <a:rPr lang="en-US" sz="3600" dirty="0" smtClean="0">
                <a:solidFill>
                  <a:srgbClr val="00B050"/>
                </a:solidFill>
              </a:rPr>
              <a:t>left</a:t>
            </a:r>
            <a:r>
              <a:rPr lang="en-US" sz="3600" dirty="0" smtClean="0"/>
              <a:t> child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404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764-6832-45AD-A676-0D1BA3D4DB89}" type="slidenum">
              <a:rPr lang="he-IL"/>
              <a:pPr/>
              <a:t>3</a:t>
            </a:fld>
            <a:endParaRPr 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0387" y="1720834"/>
            <a:ext cx="5395965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Binary search </a:t>
            </a:r>
            <a:r>
              <a:rPr lang="en-US" dirty="0" smtClean="0">
                <a:latin typeface="+mn-lt"/>
              </a:rPr>
              <a:t>tree with </a:t>
            </a:r>
            <a:r>
              <a:rPr lang="en-US" i="1" dirty="0" smtClean="0">
                <a:latin typeface="+mn-lt"/>
              </a:rPr>
              <a:t>external</a:t>
            </a:r>
            <a:r>
              <a:rPr lang="en-US" dirty="0" smtClean="0">
                <a:latin typeface="+mn-lt"/>
              </a:rPr>
              <a:t> leaves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" dirty="0" smtClean="0">
                <a:latin typeface="+mn-lt"/>
              </a:rPr>
              <a:t> 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Each </a:t>
            </a:r>
            <a:r>
              <a:rPr lang="en-US" dirty="0">
                <a:latin typeface="+mn-lt"/>
              </a:rPr>
              <a:t>node is colored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red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or </a:t>
            </a:r>
            <a:r>
              <a:rPr lang="en-US" b="1" dirty="0" smtClean="0">
                <a:latin typeface="+mn-lt"/>
              </a:rPr>
              <a:t>black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Each root to leaf path contains the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same number of </a:t>
            </a:r>
            <a:r>
              <a:rPr lang="en-US" b="1" dirty="0" smtClean="0">
                <a:latin typeface="+mn-lt"/>
              </a:rPr>
              <a:t>black</a:t>
            </a:r>
            <a:r>
              <a:rPr lang="en-US" dirty="0" smtClean="0">
                <a:latin typeface="+mn-lt"/>
              </a:rPr>
              <a:t> nodes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The parent of a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red</a:t>
            </a:r>
            <a:r>
              <a:rPr lang="en-US" dirty="0" smtClean="0">
                <a:latin typeface="+mn-lt"/>
              </a:rPr>
              <a:t> node must be </a:t>
            </a:r>
            <a:r>
              <a:rPr lang="en-US" b="1" dirty="0" smtClean="0">
                <a:latin typeface="+mn-lt"/>
              </a:rPr>
              <a:t>black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The root and external leaves are </a:t>
            </a:r>
            <a:r>
              <a:rPr lang="en-US" b="1" dirty="0" smtClean="0">
                <a:latin typeface="+mn-lt"/>
              </a:rPr>
              <a:t>black</a:t>
            </a:r>
            <a:endParaRPr lang="en-US" b="1" dirty="0">
              <a:latin typeface="+mn-lt"/>
            </a:endParaRPr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  <a:latin typeface="+mn-lt"/>
              </a:rPr>
              <a:t>Red</a:t>
            </a:r>
            <a:r>
              <a:rPr lang="en-US" sz="4400" b="1" dirty="0" smtClean="0">
                <a:latin typeface="+mn-lt"/>
              </a:rPr>
              <a:t>-Black</a:t>
            </a:r>
            <a:r>
              <a:rPr lang="en-US" sz="4400" dirty="0" smtClean="0">
                <a:latin typeface="+mn-lt"/>
              </a:rPr>
              <a:t> trees</a:t>
            </a:r>
            <a:endParaRPr lang="en-US" sz="4400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44977" y="2096644"/>
            <a:ext cx="2301394" cy="2499385"/>
            <a:chOff x="914400" y="2130310"/>
            <a:chExt cx="7543800" cy="4246196"/>
          </a:xfrm>
        </p:grpSpPr>
        <p:sp>
          <p:nvSpPr>
            <p:cNvPr id="6" name="Oval 5" descr="‎25%‎"/>
            <p:cNvSpPr>
              <a:spLocks noChangeArrowheads="1"/>
            </p:cNvSpPr>
            <p:nvPr/>
          </p:nvSpPr>
          <p:spPr bwMode="auto">
            <a:xfrm>
              <a:off x="3352800" y="2130310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371600" y="296851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343400" y="373051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 descr="‎25%‎"/>
            <p:cNvSpPr>
              <a:spLocks noChangeArrowheads="1"/>
            </p:cNvSpPr>
            <p:nvPr/>
          </p:nvSpPr>
          <p:spPr bwMode="auto">
            <a:xfrm>
              <a:off x="5715000" y="296851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239000" y="380671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3" descr="‎25%‎"/>
            <p:cNvSpPr>
              <a:spLocks noChangeArrowheads="1"/>
            </p:cNvSpPr>
            <p:nvPr/>
          </p:nvSpPr>
          <p:spPr bwMode="auto">
            <a:xfrm>
              <a:off x="7924800" y="464491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 flipH="1">
              <a:off x="1676400" y="2282710"/>
              <a:ext cx="1676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3657600" y="2282710"/>
              <a:ext cx="2057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 flipH="1">
              <a:off x="4495800" y="319711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>
              <a:off x="6019800" y="319711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 rot="16200000" flipH="1">
              <a:off x="7422963" y="4143073"/>
              <a:ext cx="622674" cy="47027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7620000" y="525451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858000" y="449251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8305800" y="527845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800600" y="441631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962400" y="441631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914400" y="373051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905000" y="373051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Connector 24"/>
            <p:cNvCxnSpPr>
              <a:stCxn id="7" idx="5"/>
              <a:endCxn id="24" idx="0"/>
            </p:cNvCxnSpPr>
            <p:nvPr/>
          </p:nvCxnSpPr>
          <p:spPr bwMode="auto">
            <a:xfrm rot="16200000" flipH="1">
              <a:off x="1555563" y="3304872"/>
              <a:ext cx="501837" cy="349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7" idx="3"/>
              <a:endCxn id="23" idx="0"/>
            </p:cNvCxnSpPr>
            <p:nvPr/>
          </p:nvCxnSpPr>
          <p:spPr bwMode="auto">
            <a:xfrm rot="5400000">
              <a:off x="952501" y="3266773"/>
              <a:ext cx="501837" cy="4256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8" idx="3"/>
              <a:endCxn id="22" idx="0"/>
            </p:cNvCxnSpPr>
            <p:nvPr/>
          </p:nvCxnSpPr>
          <p:spPr bwMode="auto">
            <a:xfrm rot="5400000">
              <a:off x="4000501" y="4028773"/>
              <a:ext cx="425637" cy="349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" idx="5"/>
              <a:endCxn id="21" idx="0"/>
            </p:cNvCxnSpPr>
            <p:nvPr/>
          </p:nvCxnSpPr>
          <p:spPr bwMode="auto">
            <a:xfrm rot="16200000" flipH="1">
              <a:off x="4527363" y="4066872"/>
              <a:ext cx="425637" cy="2732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3"/>
              <a:endCxn id="19" idx="0"/>
            </p:cNvCxnSpPr>
            <p:nvPr/>
          </p:nvCxnSpPr>
          <p:spPr bwMode="auto">
            <a:xfrm rot="5400000">
              <a:off x="6896101" y="4104973"/>
              <a:ext cx="425637" cy="349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11" idx="3"/>
              <a:endCxn id="18" idx="0"/>
            </p:cNvCxnSpPr>
            <p:nvPr/>
          </p:nvCxnSpPr>
          <p:spPr bwMode="auto">
            <a:xfrm rot="5400000">
              <a:off x="7658101" y="4943173"/>
              <a:ext cx="349437" cy="2732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11" idx="5"/>
              <a:endCxn id="20" idx="0"/>
            </p:cNvCxnSpPr>
            <p:nvPr/>
          </p:nvCxnSpPr>
          <p:spPr bwMode="auto">
            <a:xfrm rot="16200000" flipH="1">
              <a:off x="8096789" y="4993246"/>
              <a:ext cx="373385" cy="1970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990599" y="5278457"/>
              <a:ext cx="3397440" cy="10980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800" dirty="0" smtClean="0"/>
                <a:t>External leaves</a:t>
              </a:r>
              <a:endParaRPr lang="he-IL" sz="1800" dirty="0"/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 bwMode="auto">
            <a:xfrm flipV="1">
              <a:off x="2689318" y="4721113"/>
              <a:ext cx="968280" cy="557343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272979" y="4596029"/>
            <a:ext cx="5395965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Implication: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If we show that it is “balanced” and maintain the balance we get logarithmic binary search tree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30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 bwMode="auto">
          <a:xfrm>
            <a:off x="3628644" y="1914144"/>
            <a:ext cx="1676400" cy="685800"/>
          </a:xfrm>
          <a:prstGeom prst="roundRect">
            <a:avLst/>
          </a:prstGeom>
          <a:solidFill>
            <a:schemeClr val="accent1">
              <a:alpha val="4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Case 1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>
          <a:xfrm>
            <a:off x="0" y="441785"/>
            <a:ext cx="91440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Fixing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a </a:t>
            </a:r>
            <a:r>
              <a:rPr kumimoji="0" lang="en-US" sz="40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Red</a:t>
            </a:r>
            <a:r>
              <a:rPr lang="en-US" sz="4000" b="1" kern="0" dirty="0" smtClean="0">
                <a:ea typeface="+mj-ea"/>
                <a:cs typeface="Times New Roman" pitchFamily="18" charset="0"/>
              </a:rPr>
              <a:t>-Black</a:t>
            </a:r>
            <a:r>
              <a:rPr lang="en-US" sz="4000" kern="0" dirty="0" smtClean="0">
                <a:solidFill>
                  <a:srgbClr val="0066FF"/>
                </a:solidFill>
                <a:ea typeface="+mj-ea"/>
                <a:cs typeface="Times New Roman" pitchFamily="18" charset="0"/>
              </a:rPr>
              <a:t> Tree after </a:t>
            </a:r>
            <a:r>
              <a:rPr lang="en-US" sz="4000" kern="0" dirty="0" smtClean="0">
                <a:ea typeface="+mj-ea"/>
                <a:cs typeface="Times New Roman" pitchFamily="18" charset="0"/>
              </a:rPr>
              <a:t>insertion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628644" y="2980944"/>
            <a:ext cx="1676400" cy="685800"/>
          </a:xfrm>
          <a:prstGeom prst="roundRect">
            <a:avLst/>
          </a:prstGeom>
          <a:solidFill>
            <a:schemeClr val="accent1">
              <a:alpha val="4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Case 2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628644" y="4047744"/>
            <a:ext cx="1676400" cy="685800"/>
          </a:xfrm>
          <a:prstGeom prst="roundRect">
            <a:avLst/>
          </a:prstGeom>
          <a:solidFill>
            <a:schemeClr val="accent1">
              <a:alpha val="4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Case 3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628644" y="5114544"/>
            <a:ext cx="1676400" cy="685800"/>
          </a:xfrm>
          <a:prstGeom prst="roundRect">
            <a:avLst/>
          </a:prstGeom>
          <a:solidFill>
            <a:schemeClr val="bg2">
              <a:alpha val="4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finish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Shape 20"/>
          <p:cNvCxnSpPr>
            <a:stCxn id="3" idx="1"/>
            <a:endCxn id="3" idx="0"/>
          </p:cNvCxnSpPr>
          <p:nvPr/>
        </p:nvCxnSpPr>
        <p:spPr bwMode="auto">
          <a:xfrm rot="10800000" flipH="1">
            <a:off x="3628644" y="1914144"/>
            <a:ext cx="838200" cy="342900"/>
          </a:xfrm>
          <a:prstGeom prst="curvedConnector4">
            <a:avLst>
              <a:gd name="adj1" fmla="val -27273"/>
              <a:gd name="adj2" fmla="val 216445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Arrow Connector 24"/>
          <p:cNvCxnSpPr>
            <a:stCxn id="3" idx="2"/>
            <a:endCxn id="14" idx="0"/>
          </p:cNvCxnSpPr>
          <p:nvPr/>
        </p:nvCxnSpPr>
        <p:spPr bwMode="auto">
          <a:xfrm>
            <a:off x="4466844" y="2599944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Straight Arrow Connector 27"/>
          <p:cNvCxnSpPr>
            <a:stCxn id="14" idx="2"/>
            <a:endCxn id="15" idx="0"/>
          </p:cNvCxnSpPr>
          <p:nvPr/>
        </p:nvCxnSpPr>
        <p:spPr bwMode="auto">
          <a:xfrm>
            <a:off x="4466844" y="3666744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Straight Arrow Connector 30"/>
          <p:cNvCxnSpPr>
            <a:stCxn id="15" idx="2"/>
            <a:endCxn id="18" idx="0"/>
          </p:cNvCxnSpPr>
          <p:nvPr/>
        </p:nvCxnSpPr>
        <p:spPr bwMode="auto">
          <a:xfrm>
            <a:off x="4466844" y="4733544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Shape 33"/>
          <p:cNvCxnSpPr>
            <a:stCxn id="3" idx="3"/>
            <a:endCxn id="15" idx="3"/>
          </p:cNvCxnSpPr>
          <p:nvPr/>
        </p:nvCxnSpPr>
        <p:spPr bwMode="auto">
          <a:xfrm>
            <a:off x="5305044" y="2257044"/>
            <a:ext cx="12700" cy="2133600"/>
          </a:xfrm>
          <a:prstGeom prst="curvedConnector3">
            <a:avLst>
              <a:gd name="adj1" fmla="val 362400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hape 33"/>
          <p:cNvCxnSpPr>
            <a:stCxn id="3" idx="3"/>
            <a:endCxn id="18" idx="3"/>
          </p:cNvCxnSpPr>
          <p:nvPr/>
        </p:nvCxnSpPr>
        <p:spPr bwMode="auto">
          <a:xfrm>
            <a:off x="5305044" y="2257044"/>
            <a:ext cx="12700" cy="3200400"/>
          </a:xfrm>
          <a:prstGeom prst="curvedConnector3">
            <a:avLst>
              <a:gd name="adj1" fmla="val 967200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37121" y="1810986"/>
            <a:ext cx="330350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en-US" sz="2800" dirty="0" smtClean="0"/>
              <a:t>an only loop</a:t>
            </a:r>
            <a:br>
              <a:rPr lang="en-US" sz="2800" dirty="0" smtClean="0"/>
            </a:br>
            <a:r>
              <a:rPr lang="en-US" sz="2800" dirty="0" smtClean="0"/>
              <a:t> in </a:t>
            </a:r>
            <a:r>
              <a:rPr lang="en-US" sz="2800" dirty="0" smtClean="0">
                <a:solidFill>
                  <a:schemeClr val="accent2"/>
                </a:solidFill>
              </a:rPr>
              <a:t>Case 1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0B78-F55D-4093-8F80-5A8DB09E286B}" type="slidenum">
              <a:rPr lang="he-IL"/>
              <a:pPr/>
              <a:t>31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6972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chemeClr val="accent2"/>
                </a:solidFill>
              </a:rPr>
              <a:t>Insert</a:t>
            </a:r>
            <a:r>
              <a:rPr lang="en-US" sz="4400" dirty="0"/>
              <a:t> - analysis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0" y="1344474"/>
            <a:ext cx="91440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dirty="0" smtClean="0">
                <a:latin typeface="+mn-lt"/>
              </a:rPr>
              <a:t>Find insertion point –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O(log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en-US" sz="3200" dirty="0" smtClean="0">
                <a:latin typeface="+mn-lt"/>
              </a:rPr>
              <a:t> time</a:t>
            </a:r>
          </a:p>
          <a:p>
            <a:pPr algn="ctr">
              <a:spcBef>
                <a:spcPts val="600"/>
              </a:spcBef>
            </a:pPr>
            <a:r>
              <a:rPr lang="en-US" sz="3200" dirty="0" smtClean="0">
                <a:latin typeface="+mn-lt"/>
              </a:rPr>
              <a:t>Insert –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O(1)</a:t>
            </a:r>
            <a:r>
              <a:rPr lang="en-US" sz="3200" dirty="0" smtClean="0">
                <a:latin typeface="+mn-lt"/>
              </a:rPr>
              <a:t> time</a:t>
            </a:r>
          </a:p>
          <a:p>
            <a:pPr algn="ctr">
              <a:spcBef>
                <a:spcPts val="600"/>
              </a:spcBef>
            </a:pPr>
            <a:r>
              <a:rPr lang="en-US" sz="3200" dirty="0" smtClean="0">
                <a:latin typeface="+mn-lt"/>
              </a:rPr>
              <a:t>Fix the tree –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O(log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en-US" sz="3200" dirty="0" smtClean="0">
                <a:latin typeface="+mn-lt"/>
              </a:rPr>
              <a:t> time</a:t>
            </a:r>
            <a:endParaRPr lang="en-US" sz="3200" dirty="0">
              <a:latin typeface="+mn-lt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221058"/>
            <a:ext cx="91440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Fixing the tree:</a:t>
            </a:r>
          </a:p>
          <a:p>
            <a:pPr algn="ctr">
              <a:spcBef>
                <a:spcPts val="600"/>
              </a:spcBef>
            </a:pPr>
            <a:r>
              <a:rPr lang="en-US" sz="3200" dirty="0" smtClean="0">
                <a:latin typeface="+mn-lt"/>
              </a:rPr>
              <a:t>At most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2 </a:t>
            </a:r>
            <a:r>
              <a:rPr lang="en-US" sz="3200" dirty="0" smtClean="0">
                <a:latin typeface="+mn-lt"/>
              </a:rPr>
              <a:t>rotations</a:t>
            </a:r>
          </a:p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rgbClr val="FF0000"/>
                </a:solidFill>
              </a:rPr>
              <a:t>O(1)</a:t>
            </a:r>
            <a:r>
              <a:rPr lang="en-US" sz="3200" dirty="0"/>
              <a:t> </a:t>
            </a:r>
            <a:r>
              <a:rPr lang="en-US" sz="3200" b="1" dirty="0" smtClean="0"/>
              <a:t>amortized </a:t>
            </a:r>
            <a:r>
              <a:rPr lang="en-US" sz="3200" dirty="0" smtClean="0"/>
              <a:t>time</a:t>
            </a:r>
            <a:endParaRPr lang="en-US" sz="3200" dirty="0" smtClean="0"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5237124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 smtClean="0">
                <a:solidFill>
                  <a:schemeClr val="accent2"/>
                </a:solidFill>
                <a:latin typeface="+mn-lt"/>
              </a:rPr>
              <a:t>Total</a:t>
            </a:r>
            <a:r>
              <a:rPr lang="en-US" sz="3200" dirty="0" smtClean="0">
                <a:latin typeface="+mn-lt"/>
              </a:rPr>
              <a:t> time spent on </a:t>
            </a: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fixing the tree </a:t>
            </a:r>
            <a:r>
              <a:rPr lang="en-US" sz="3200" dirty="0" smtClean="0">
                <a:latin typeface="+mn-lt"/>
              </a:rPr>
              <a:t>while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inserting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dirty="0" smtClean="0">
                <a:latin typeface="+mn-lt"/>
              </a:rPr>
              <a:t> elements is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O(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2B5-F8CD-4FE6-88F0-BBAE4B4EE4FA}" type="slidenum">
              <a:rPr lang="he-IL"/>
              <a:pPr/>
              <a:t>32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r>
              <a:rPr lang="en-US" sz="4000" dirty="0" smtClean="0">
                <a:latin typeface="+mn-lt"/>
              </a:rPr>
              <a:t>Amortized analysis of </a:t>
            </a:r>
            <a:r>
              <a:rPr lang="en-US" sz="4000" dirty="0" smtClean="0">
                <a:solidFill>
                  <a:srgbClr val="00B050"/>
                </a:solidFill>
                <a:latin typeface="+mn-lt"/>
              </a:rPr>
              <a:t>Fixing the tree</a:t>
            </a:r>
            <a:endParaRPr lang="en-US" sz="40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0" y="1384518"/>
            <a:ext cx="9144000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dirty="0" smtClean="0">
                <a:latin typeface="+mn-lt"/>
              </a:rPr>
              <a:t>Inserted nodes are colored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red</a:t>
            </a:r>
          </a:p>
          <a:p>
            <a:pPr algn="ctr">
              <a:spcBef>
                <a:spcPts val="6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Case 1</a:t>
            </a:r>
            <a:r>
              <a:rPr lang="en-US" sz="2800" dirty="0" smtClean="0">
                <a:latin typeface="+mn-lt"/>
              </a:rPr>
              <a:t> is the only non-terminal case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0" y="5079945"/>
            <a:ext cx="9144000" cy="48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latin typeface="+mn-lt"/>
                <a:sym typeface="Symbol" pitchFamily="18" charset="2"/>
              </a:rPr>
              <a:t> = #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red</a:t>
            </a:r>
            <a:r>
              <a:rPr lang="en-US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 </a:t>
            </a:r>
            <a:r>
              <a:rPr lang="en-US" sz="3200" dirty="0" smtClean="0">
                <a:latin typeface="+mn-lt"/>
                <a:sym typeface="Symbol" pitchFamily="18" charset="2"/>
              </a:rPr>
              <a:t>nodes</a:t>
            </a:r>
            <a:endParaRPr lang="en-US" sz="3200" dirty="0"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0" y="3167439"/>
            <a:ext cx="7848600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dirty="0" smtClean="0">
                <a:latin typeface="+mn-lt"/>
              </a:rPr>
              <a:t>2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red </a:t>
            </a:r>
            <a:r>
              <a:rPr lang="en-US" sz="2800" dirty="0" smtClean="0">
                <a:latin typeface="+mn-lt"/>
              </a:rPr>
              <a:t>+ 1 </a:t>
            </a:r>
            <a:r>
              <a:rPr lang="en-US" sz="2800" b="1" dirty="0" smtClean="0">
                <a:latin typeface="+mn-lt"/>
              </a:rPr>
              <a:t>black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  <a:sym typeface="Symbol"/>
              </a:rPr>
              <a:t></a:t>
            </a:r>
            <a:r>
              <a:rPr lang="en-US" sz="2800" dirty="0" smtClean="0">
                <a:latin typeface="+mn-lt"/>
              </a:rPr>
              <a:t>  1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red</a:t>
            </a:r>
            <a:r>
              <a:rPr lang="en-US" sz="2800" dirty="0" smtClean="0">
                <a:latin typeface="+mn-lt"/>
              </a:rPr>
              <a:t> + 2 </a:t>
            </a:r>
            <a:r>
              <a:rPr lang="en-US" sz="2800" b="1" dirty="0" smtClean="0">
                <a:latin typeface="+mn-lt"/>
              </a:rPr>
              <a:t>black</a:t>
            </a:r>
          </a:p>
          <a:p>
            <a:pPr algn="ctr">
              <a:spcBef>
                <a:spcPts val="600"/>
              </a:spcBef>
            </a:pPr>
            <a:r>
              <a:rPr lang="en-US" sz="2800" dirty="0" smtClean="0">
                <a:latin typeface="+mn-lt"/>
              </a:rPr>
              <a:t>Number of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red</a:t>
            </a:r>
            <a:r>
              <a:rPr lang="en-US" sz="2800" dirty="0" smtClean="0">
                <a:latin typeface="+mn-lt"/>
              </a:rPr>
              <a:t> nodes decreases by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572722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In </a:t>
            </a:r>
            <a:r>
              <a:rPr lang="en-US" sz="2800" dirty="0" smtClean="0">
                <a:solidFill>
                  <a:schemeClr val="accent2"/>
                </a:solidFill>
              </a:rPr>
              <a:t>Case 1</a:t>
            </a:r>
            <a:r>
              <a:rPr lang="en-US" sz="2800" dirty="0" smtClean="0"/>
              <a:t>: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791200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Total fix-up time in </a:t>
            </a:r>
            <a:r>
              <a:rPr lang="en-US" sz="2800" i="1" dirty="0" smtClean="0">
                <a:solidFill>
                  <a:schemeClr val="accent2"/>
                </a:solidFill>
              </a:rPr>
              <a:t>n</a:t>
            </a:r>
            <a:r>
              <a:rPr lang="en-US" sz="2800" dirty="0" smtClean="0"/>
              <a:t> insertions </a:t>
            </a:r>
            <a:r>
              <a:rPr lang="en-US" sz="2800" dirty="0" smtClean="0">
                <a:sym typeface="Symbol"/>
              </a:rPr>
              <a:t>= 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O(</a:t>
            </a:r>
            <a:r>
              <a:rPr lang="en-US" sz="2800" i="1" dirty="0" smtClean="0">
                <a:solidFill>
                  <a:schemeClr val="accent2"/>
                </a:solidFill>
                <a:sym typeface="Symbol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)</a:t>
            </a:r>
            <a:endParaRPr lang="he-IL" sz="28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378270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In </a:t>
            </a:r>
            <a:r>
              <a:rPr lang="en-US" sz="2800" i="1" dirty="0" smtClean="0">
                <a:solidFill>
                  <a:schemeClr val="accent2"/>
                </a:solidFill>
              </a:rPr>
              <a:t>n</a:t>
            </a:r>
            <a:r>
              <a:rPr lang="en-US" sz="2800" dirty="0" smtClean="0"/>
              <a:t> insertions 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Case 1 </a:t>
            </a:r>
            <a:r>
              <a:rPr lang="en-US" sz="2800" dirty="0" smtClean="0">
                <a:sym typeface="Symbol"/>
              </a:rPr>
              <a:t>can be executed at most </a:t>
            </a:r>
            <a:r>
              <a:rPr lang="en-US" sz="2800" i="1" dirty="0" smtClean="0">
                <a:solidFill>
                  <a:schemeClr val="accent2"/>
                </a:solidFill>
                <a:sym typeface="Symbol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times! </a:t>
            </a:r>
            <a:endParaRPr lang="he-IL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  <p:bldP spid="7" grpId="0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33</a:t>
            </a:fld>
            <a:endParaRPr lang="en-US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0" y="3048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4400" b="1" kern="0" dirty="0" smtClean="0">
                <a:solidFill>
                  <a:srgbClr val="FF0000"/>
                </a:solidFill>
              </a:rPr>
              <a:t>Red</a:t>
            </a:r>
            <a:r>
              <a:rPr lang="en-US" sz="4400" b="1" kern="0" dirty="0" smtClean="0">
                <a:solidFill>
                  <a:schemeClr val="tx2"/>
                </a:solidFill>
              </a:rPr>
              <a:t>-Black</a:t>
            </a:r>
            <a:r>
              <a:rPr lang="en-US" sz="4400" kern="0" dirty="0" smtClean="0">
                <a:solidFill>
                  <a:schemeClr val="tx2"/>
                </a:solidFill>
              </a:rPr>
              <a:t> trees </a:t>
            </a:r>
            <a:r>
              <a:rPr lang="en-US" sz="4400" kern="0" dirty="0" smtClean="0">
                <a:solidFill>
                  <a:schemeClr val="tx2"/>
                </a:solidFill>
                <a:sym typeface="Symbol"/>
              </a:rPr>
              <a:t>- Implementation</a:t>
            </a:r>
            <a:endParaRPr lang="en-US" sz="4400" kern="0" dirty="0">
              <a:solidFill>
                <a:schemeClr val="tx2"/>
              </a:solidFill>
            </a:endParaRPr>
          </a:p>
        </p:txBody>
      </p: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4914900" y="3405052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8" descr="‎25%‎"/>
          <p:cNvSpPr>
            <a:spLocks noChangeArrowheads="1"/>
          </p:cNvSpPr>
          <p:nvPr/>
        </p:nvSpPr>
        <p:spPr bwMode="auto">
          <a:xfrm>
            <a:off x="5886450" y="2643052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9"/>
          <p:cNvSpPr>
            <a:spLocks noChangeArrowheads="1"/>
          </p:cNvSpPr>
          <p:nvPr/>
        </p:nvSpPr>
        <p:spPr bwMode="auto">
          <a:xfrm>
            <a:off x="6858000" y="3429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13" descr="‎25%‎"/>
          <p:cNvSpPr>
            <a:spLocks noChangeArrowheads="1"/>
          </p:cNvSpPr>
          <p:nvPr/>
        </p:nvSpPr>
        <p:spPr bwMode="auto">
          <a:xfrm>
            <a:off x="7505700" y="4267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" name="Straight Connector 77"/>
          <p:cNvCxnSpPr>
            <a:stCxn id="74" idx="5"/>
            <a:endCxn id="75" idx="1"/>
          </p:cNvCxnSpPr>
          <p:nvPr/>
        </p:nvCxnSpPr>
        <p:spPr bwMode="auto">
          <a:xfrm rot="16200000" flipH="1">
            <a:off x="7022913" y="3784413"/>
            <a:ext cx="622674" cy="4321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16"/>
          <p:cNvSpPr>
            <a:spLocks noChangeArrowheads="1"/>
          </p:cNvSpPr>
          <p:nvPr/>
        </p:nvSpPr>
        <p:spPr bwMode="auto">
          <a:xfrm>
            <a:off x="7239000" y="4888774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17"/>
          <p:cNvSpPr>
            <a:spLocks noChangeArrowheads="1"/>
          </p:cNvSpPr>
          <p:nvPr/>
        </p:nvSpPr>
        <p:spPr bwMode="auto">
          <a:xfrm>
            <a:off x="6477000" y="4102826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7924800" y="4888774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20"/>
          <p:cNvSpPr>
            <a:spLocks noChangeArrowheads="1"/>
          </p:cNvSpPr>
          <p:nvPr/>
        </p:nvSpPr>
        <p:spPr bwMode="auto">
          <a:xfrm>
            <a:off x="5410200" y="4102826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21"/>
          <p:cNvSpPr>
            <a:spLocks noChangeArrowheads="1"/>
          </p:cNvSpPr>
          <p:nvPr/>
        </p:nvSpPr>
        <p:spPr bwMode="auto">
          <a:xfrm>
            <a:off x="4572000" y="4102826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" name="Straight Connector 85"/>
          <p:cNvCxnSpPr>
            <a:stCxn id="72" idx="3"/>
            <a:endCxn id="83" idx="0"/>
          </p:cNvCxnSpPr>
          <p:nvPr/>
        </p:nvCxnSpPr>
        <p:spPr bwMode="auto">
          <a:xfrm rot="5400000">
            <a:off x="4585064" y="3728352"/>
            <a:ext cx="437611" cy="3113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72" idx="5"/>
            <a:endCxn id="82" idx="0"/>
          </p:cNvCxnSpPr>
          <p:nvPr/>
        </p:nvCxnSpPr>
        <p:spPr bwMode="auto">
          <a:xfrm rot="16200000" flipH="1">
            <a:off x="5111926" y="3728351"/>
            <a:ext cx="437611" cy="3113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74" idx="3"/>
            <a:endCxn id="80" idx="0"/>
          </p:cNvCxnSpPr>
          <p:nvPr/>
        </p:nvCxnSpPr>
        <p:spPr bwMode="auto">
          <a:xfrm rot="5400000">
            <a:off x="6521088" y="3721276"/>
            <a:ext cx="413663" cy="3494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75" idx="3"/>
            <a:endCxn id="79" idx="0"/>
          </p:cNvCxnSpPr>
          <p:nvPr/>
        </p:nvCxnSpPr>
        <p:spPr bwMode="auto">
          <a:xfrm rot="5400000">
            <a:off x="7252064" y="4590500"/>
            <a:ext cx="361411" cy="2351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75" idx="5"/>
            <a:endCxn id="81" idx="0"/>
          </p:cNvCxnSpPr>
          <p:nvPr/>
        </p:nvCxnSpPr>
        <p:spPr bwMode="auto">
          <a:xfrm rot="16200000" flipH="1">
            <a:off x="7702726" y="4590499"/>
            <a:ext cx="361411" cy="2351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stCxn id="72" idx="7"/>
            <a:endCxn id="73" idx="3"/>
          </p:cNvCxnSpPr>
          <p:nvPr/>
        </p:nvCxnSpPr>
        <p:spPr bwMode="auto">
          <a:xfrm rot="5400000" flipH="1" flipV="1">
            <a:off x="5279838" y="2798440"/>
            <a:ext cx="546474" cy="75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74" idx="1"/>
            <a:endCxn id="73" idx="5"/>
          </p:cNvCxnSpPr>
          <p:nvPr/>
        </p:nvCxnSpPr>
        <p:spPr bwMode="auto">
          <a:xfrm rot="16200000" flipV="1">
            <a:off x="6239414" y="2810414"/>
            <a:ext cx="570422" cy="75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70"/>
          <p:cNvGrpSpPr/>
          <p:nvPr/>
        </p:nvGrpSpPr>
        <p:grpSpPr>
          <a:xfrm>
            <a:off x="247650" y="2133600"/>
            <a:ext cx="3562350" cy="1755220"/>
            <a:chOff x="3124200" y="1752600"/>
            <a:chExt cx="3562350" cy="1755220"/>
          </a:xfrm>
        </p:grpSpPr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3825874" y="2620169"/>
              <a:ext cx="2727325" cy="5143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4283075" y="2634457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4735512" y="2634457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4964113" y="2882900"/>
              <a:ext cx="552450" cy="5572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 flipH="1">
              <a:off x="3659186" y="2844800"/>
              <a:ext cx="427038" cy="5572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 Box 37"/>
            <p:cNvSpPr txBox="1">
              <a:spLocks noChangeArrowheads="1"/>
            </p:cNvSpPr>
            <p:nvPr/>
          </p:nvSpPr>
          <p:spPr bwMode="auto">
            <a:xfrm>
              <a:off x="4537868" y="3134023"/>
              <a:ext cx="795337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right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 Box 38"/>
            <p:cNvSpPr txBox="1">
              <a:spLocks noChangeArrowheads="1"/>
            </p:cNvSpPr>
            <p:nvPr/>
          </p:nvSpPr>
          <p:spPr bwMode="auto">
            <a:xfrm>
              <a:off x="5573712" y="2177405"/>
              <a:ext cx="742950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key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3659187" y="3138488"/>
              <a:ext cx="823913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left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3124200" y="1952625"/>
              <a:ext cx="349250" cy="45720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3473450" y="2270125"/>
              <a:ext cx="352425" cy="3540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5173662" y="2634457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43"/>
            <p:cNvSpPr>
              <a:spLocks noChangeShapeType="1"/>
            </p:cNvSpPr>
            <p:nvPr/>
          </p:nvSpPr>
          <p:spPr bwMode="auto">
            <a:xfrm flipV="1">
              <a:off x="4505325" y="1752600"/>
              <a:ext cx="0" cy="11477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44"/>
            <p:cNvSpPr txBox="1">
              <a:spLocks noChangeArrowheads="1"/>
            </p:cNvSpPr>
            <p:nvPr/>
          </p:nvSpPr>
          <p:spPr bwMode="auto">
            <a:xfrm>
              <a:off x="3974306" y="2177405"/>
              <a:ext cx="1062038" cy="369332"/>
            </a:xfrm>
            <a:prstGeom prst="rect">
              <a:avLst/>
            </a:prstGeom>
            <a:solidFill>
              <a:schemeClr val="bg1"/>
            </a:solidFill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parent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42"/>
            <p:cNvSpPr>
              <a:spLocks noChangeShapeType="1"/>
            </p:cNvSpPr>
            <p:nvPr/>
          </p:nvSpPr>
          <p:spPr bwMode="auto">
            <a:xfrm>
              <a:off x="5621337" y="2634457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 Box 38"/>
            <p:cNvSpPr txBox="1">
              <a:spLocks noChangeArrowheads="1"/>
            </p:cNvSpPr>
            <p:nvPr/>
          </p:nvSpPr>
          <p:spPr bwMode="auto">
            <a:xfrm>
              <a:off x="5017294" y="2177405"/>
              <a:ext cx="742950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Line 42"/>
            <p:cNvSpPr>
              <a:spLocks noChangeShapeType="1"/>
            </p:cNvSpPr>
            <p:nvPr/>
          </p:nvSpPr>
          <p:spPr bwMode="auto">
            <a:xfrm>
              <a:off x="6096000" y="2634457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38"/>
            <p:cNvSpPr txBox="1">
              <a:spLocks noChangeArrowheads="1"/>
            </p:cNvSpPr>
            <p:nvPr/>
          </p:nvSpPr>
          <p:spPr bwMode="auto">
            <a:xfrm>
              <a:off x="5943600" y="3124200"/>
              <a:ext cx="742950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color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34</a:t>
            </a:fld>
            <a:endParaRPr lang="en-US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0" y="3048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4400" b="1" kern="0" dirty="0" smtClean="0">
                <a:solidFill>
                  <a:srgbClr val="FF0000"/>
                </a:solidFill>
              </a:rPr>
              <a:t>Red</a:t>
            </a:r>
            <a:r>
              <a:rPr lang="en-US" sz="4400" b="1" kern="0" dirty="0" smtClean="0">
                <a:solidFill>
                  <a:schemeClr val="tx2"/>
                </a:solidFill>
              </a:rPr>
              <a:t>-Black</a:t>
            </a:r>
            <a:r>
              <a:rPr lang="en-US" sz="4400" kern="0" dirty="0" smtClean="0">
                <a:solidFill>
                  <a:schemeClr val="tx2"/>
                </a:solidFill>
              </a:rPr>
              <a:t> trees </a:t>
            </a:r>
            <a:r>
              <a:rPr lang="en-US" sz="4400" kern="0" dirty="0" smtClean="0">
                <a:solidFill>
                  <a:schemeClr val="tx2"/>
                </a:solidFill>
                <a:sym typeface="Symbol"/>
              </a:rPr>
              <a:t>- Implementation</a:t>
            </a:r>
            <a:endParaRPr lang="en-US" sz="4400" kern="0" dirty="0">
              <a:solidFill>
                <a:schemeClr val="tx2"/>
              </a:solidFill>
            </a:endParaRPr>
          </a:p>
        </p:txBody>
      </p:sp>
      <p:grpSp>
        <p:nvGrpSpPr>
          <p:cNvPr id="3" name="Group 70"/>
          <p:cNvGrpSpPr/>
          <p:nvPr/>
        </p:nvGrpSpPr>
        <p:grpSpPr>
          <a:xfrm>
            <a:off x="247650" y="2133600"/>
            <a:ext cx="3562350" cy="1755220"/>
            <a:chOff x="3124200" y="1752600"/>
            <a:chExt cx="3562350" cy="1755220"/>
          </a:xfrm>
        </p:grpSpPr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825874" y="2620169"/>
              <a:ext cx="2727325" cy="5143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4283075" y="2634457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4735512" y="2634457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4964113" y="2882900"/>
              <a:ext cx="552450" cy="5572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 flipH="1">
              <a:off x="3659186" y="2844800"/>
              <a:ext cx="427038" cy="5572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4537868" y="3134023"/>
              <a:ext cx="795337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right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38"/>
            <p:cNvSpPr txBox="1">
              <a:spLocks noChangeArrowheads="1"/>
            </p:cNvSpPr>
            <p:nvPr/>
          </p:nvSpPr>
          <p:spPr bwMode="auto">
            <a:xfrm>
              <a:off x="5573712" y="2177405"/>
              <a:ext cx="742950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key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 Box 39"/>
            <p:cNvSpPr txBox="1">
              <a:spLocks noChangeArrowheads="1"/>
            </p:cNvSpPr>
            <p:nvPr/>
          </p:nvSpPr>
          <p:spPr bwMode="auto">
            <a:xfrm>
              <a:off x="3659187" y="3138488"/>
              <a:ext cx="823913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left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 Box 40"/>
            <p:cNvSpPr txBox="1">
              <a:spLocks noChangeArrowheads="1"/>
            </p:cNvSpPr>
            <p:nvPr/>
          </p:nvSpPr>
          <p:spPr bwMode="auto">
            <a:xfrm>
              <a:off x="3124200" y="1952625"/>
              <a:ext cx="349250" cy="45720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>
              <a:off x="3473450" y="2270125"/>
              <a:ext cx="352425" cy="3540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Line 42"/>
            <p:cNvSpPr>
              <a:spLocks noChangeShapeType="1"/>
            </p:cNvSpPr>
            <p:nvPr/>
          </p:nvSpPr>
          <p:spPr bwMode="auto">
            <a:xfrm>
              <a:off x="5173662" y="2634457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43"/>
            <p:cNvSpPr>
              <a:spLocks noChangeShapeType="1"/>
            </p:cNvSpPr>
            <p:nvPr/>
          </p:nvSpPr>
          <p:spPr bwMode="auto">
            <a:xfrm flipV="1">
              <a:off x="4505325" y="1752600"/>
              <a:ext cx="0" cy="11477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 Box 44"/>
            <p:cNvSpPr txBox="1">
              <a:spLocks noChangeArrowheads="1"/>
            </p:cNvSpPr>
            <p:nvPr/>
          </p:nvSpPr>
          <p:spPr bwMode="auto">
            <a:xfrm>
              <a:off x="3974306" y="2177405"/>
              <a:ext cx="1062038" cy="369332"/>
            </a:xfrm>
            <a:prstGeom prst="rect">
              <a:avLst/>
            </a:prstGeom>
            <a:solidFill>
              <a:schemeClr val="bg1"/>
            </a:solidFill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parent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42"/>
            <p:cNvSpPr>
              <a:spLocks noChangeShapeType="1"/>
            </p:cNvSpPr>
            <p:nvPr/>
          </p:nvSpPr>
          <p:spPr bwMode="auto">
            <a:xfrm>
              <a:off x="5621337" y="2634457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auto">
            <a:xfrm>
              <a:off x="5017294" y="2177405"/>
              <a:ext cx="742950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42"/>
            <p:cNvSpPr>
              <a:spLocks noChangeShapeType="1"/>
            </p:cNvSpPr>
            <p:nvPr/>
          </p:nvSpPr>
          <p:spPr bwMode="auto">
            <a:xfrm>
              <a:off x="6096000" y="2634457"/>
              <a:ext cx="0" cy="485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>
              <a:off x="5943600" y="3124200"/>
              <a:ext cx="742950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color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4914900" y="3405052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8" descr="‎25%‎"/>
          <p:cNvSpPr>
            <a:spLocks noChangeArrowheads="1"/>
          </p:cNvSpPr>
          <p:nvPr/>
        </p:nvSpPr>
        <p:spPr bwMode="auto">
          <a:xfrm>
            <a:off x="5886450" y="2643052"/>
            <a:ext cx="304800" cy="304800"/>
          </a:xfrm>
          <a:prstGeom prst="ellipse">
            <a:avLst/>
          </a:prstGeom>
          <a:solidFill>
            <a:srgbClr val="2C001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9"/>
          <p:cNvSpPr>
            <a:spLocks noChangeArrowheads="1"/>
          </p:cNvSpPr>
          <p:nvPr/>
        </p:nvSpPr>
        <p:spPr bwMode="auto">
          <a:xfrm>
            <a:off x="6858000" y="3429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13" descr="‎25%‎"/>
          <p:cNvSpPr>
            <a:spLocks noChangeArrowheads="1"/>
          </p:cNvSpPr>
          <p:nvPr/>
        </p:nvSpPr>
        <p:spPr bwMode="auto">
          <a:xfrm>
            <a:off x="7505700" y="4267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" name="Straight Connector 77"/>
          <p:cNvCxnSpPr>
            <a:stCxn id="74" idx="5"/>
            <a:endCxn id="75" idx="1"/>
          </p:cNvCxnSpPr>
          <p:nvPr/>
        </p:nvCxnSpPr>
        <p:spPr bwMode="auto">
          <a:xfrm rot="16200000" flipH="1">
            <a:off x="7022913" y="3784413"/>
            <a:ext cx="622674" cy="4321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16"/>
          <p:cNvSpPr>
            <a:spLocks noChangeArrowheads="1"/>
          </p:cNvSpPr>
          <p:nvPr/>
        </p:nvSpPr>
        <p:spPr bwMode="auto">
          <a:xfrm>
            <a:off x="7239000" y="4888774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17"/>
          <p:cNvSpPr>
            <a:spLocks noChangeArrowheads="1"/>
          </p:cNvSpPr>
          <p:nvPr/>
        </p:nvSpPr>
        <p:spPr bwMode="auto">
          <a:xfrm>
            <a:off x="6477000" y="4102826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7924800" y="4888774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20"/>
          <p:cNvSpPr>
            <a:spLocks noChangeArrowheads="1"/>
          </p:cNvSpPr>
          <p:nvPr/>
        </p:nvSpPr>
        <p:spPr bwMode="auto">
          <a:xfrm>
            <a:off x="5410200" y="4102826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21"/>
          <p:cNvSpPr>
            <a:spLocks noChangeArrowheads="1"/>
          </p:cNvSpPr>
          <p:nvPr/>
        </p:nvSpPr>
        <p:spPr bwMode="auto">
          <a:xfrm>
            <a:off x="4572000" y="4102826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" name="Straight Connector 85"/>
          <p:cNvCxnSpPr>
            <a:stCxn id="72" idx="3"/>
            <a:endCxn id="83" idx="0"/>
          </p:cNvCxnSpPr>
          <p:nvPr/>
        </p:nvCxnSpPr>
        <p:spPr bwMode="auto">
          <a:xfrm rot="5400000">
            <a:off x="4585064" y="3728352"/>
            <a:ext cx="437611" cy="3113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72" idx="5"/>
            <a:endCxn id="82" idx="0"/>
          </p:cNvCxnSpPr>
          <p:nvPr/>
        </p:nvCxnSpPr>
        <p:spPr bwMode="auto">
          <a:xfrm rot="16200000" flipH="1">
            <a:off x="5111926" y="3728351"/>
            <a:ext cx="437611" cy="3113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74" idx="3"/>
            <a:endCxn id="80" idx="0"/>
          </p:cNvCxnSpPr>
          <p:nvPr/>
        </p:nvCxnSpPr>
        <p:spPr bwMode="auto">
          <a:xfrm rot="5400000">
            <a:off x="6521088" y="3721276"/>
            <a:ext cx="413663" cy="3494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75" idx="3"/>
            <a:endCxn id="79" idx="0"/>
          </p:cNvCxnSpPr>
          <p:nvPr/>
        </p:nvCxnSpPr>
        <p:spPr bwMode="auto">
          <a:xfrm rot="5400000">
            <a:off x="7252064" y="4590500"/>
            <a:ext cx="361411" cy="2351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75" idx="5"/>
            <a:endCxn id="81" idx="0"/>
          </p:cNvCxnSpPr>
          <p:nvPr/>
        </p:nvCxnSpPr>
        <p:spPr bwMode="auto">
          <a:xfrm rot="16200000" flipH="1">
            <a:off x="7702726" y="4590499"/>
            <a:ext cx="361411" cy="2351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stCxn id="72" idx="7"/>
            <a:endCxn id="73" idx="3"/>
          </p:cNvCxnSpPr>
          <p:nvPr/>
        </p:nvCxnSpPr>
        <p:spPr bwMode="auto">
          <a:xfrm rot="5400000" flipH="1" flipV="1">
            <a:off x="5279838" y="2798440"/>
            <a:ext cx="546474" cy="75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74" idx="1"/>
            <a:endCxn id="73" idx="5"/>
          </p:cNvCxnSpPr>
          <p:nvPr/>
        </p:nvCxnSpPr>
        <p:spPr bwMode="auto">
          <a:xfrm rot="16200000" flipV="1">
            <a:off x="6239414" y="2810414"/>
            <a:ext cx="570422" cy="75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8" descr="‎25%‎"/>
          <p:cNvSpPr>
            <a:spLocks noChangeAspect="1" noChangeArrowheads="1"/>
          </p:cNvSpPr>
          <p:nvPr/>
        </p:nvSpPr>
        <p:spPr bwMode="auto">
          <a:xfrm>
            <a:off x="7010400" y="1828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73" idx="7"/>
            <a:endCxn id="42" idx="3"/>
          </p:cNvCxnSpPr>
          <p:nvPr/>
        </p:nvCxnSpPr>
        <p:spPr bwMode="auto">
          <a:xfrm rot="5400000" flipH="1" flipV="1">
            <a:off x="6377662" y="1987996"/>
            <a:ext cx="468644" cy="93074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04800" y="4724400"/>
            <a:ext cx="5791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Add a dummy root (sentinel)</a:t>
            </a:r>
            <a:endParaRPr lang="he-IL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5923002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The real root is the left child of the dummy root</a:t>
            </a:r>
            <a:endParaRPr lang="he-IL" sz="2800" dirty="0"/>
          </a:p>
        </p:txBody>
      </p:sp>
      <p:cxnSp>
        <p:nvCxnSpPr>
          <p:cNvPr id="55" name="Straight Arrow Connector 54"/>
          <p:cNvCxnSpPr>
            <a:stCxn id="68" idx="3"/>
            <a:endCxn id="42" idx="1"/>
          </p:cNvCxnSpPr>
          <p:nvPr/>
        </p:nvCxnSpPr>
        <p:spPr bwMode="auto">
          <a:xfrm>
            <a:off x="6553200" y="1663988"/>
            <a:ext cx="524155" cy="23176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019800" y="1371600"/>
            <a:ext cx="533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/>
              <a:t>T</a:t>
            </a:r>
            <a:endParaRPr lang="he-IL" sz="32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152400" y="5323701"/>
            <a:ext cx="7772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The dummy root is </a:t>
            </a:r>
            <a:r>
              <a:rPr lang="en-US" sz="2800" b="1" dirty="0" smtClean="0"/>
              <a:t>black</a:t>
            </a:r>
            <a:r>
              <a:rPr lang="en-US" sz="2800" dirty="0" smtClean="0"/>
              <a:t> and has key </a:t>
            </a:r>
            <a:r>
              <a:rPr lang="en-US" sz="2800" dirty="0" smtClean="0">
                <a:sym typeface="Symbol"/>
              </a:rPr>
              <a:t>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3" grpId="0"/>
      <p:bldP spid="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35</a:t>
            </a:fld>
            <a:endParaRPr lang="en-US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0" y="3048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4400" b="1" kern="0" dirty="0" smtClean="0">
                <a:solidFill>
                  <a:srgbClr val="FF0000"/>
                </a:solidFill>
              </a:rPr>
              <a:t>Red</a:t>
            </a:r>
            <a:r>
              <a:rPr lang="en-US" sz="4400" b="1" kern="0" dirty="0" smtClean="0">
                <a:solidFill>
                  <a:schemeClr val="tx2"/>
                </a:solidFill>
              </a:rPr>
              <a:t>-Black</a:t>
            </a:r>
            <a:r>
              <a:rPr lang="en-US" sz="4400" kern="0" dirty="0" smtClean="0">
                <a:solidFill>
                  <a:schemeClr val="tx2"/>
                </a:solidFill>
              </a:rPr>
              <a:t> trees </a:t>
            </a:r>
            <a:r>
              <a:rPr lang="en-US" sz="4400" kern="0" dirty="0" smtClean="0">
                <a:solidFill>
                  <a:schemeClr val="tx2"/>
                </a:solidFill>
                <a:sym typeface="Symbol"/>
              </a:rPr>
              <a:t>- Implementation</a:t>
            </a:r>
            <a:endParaRPr lang="en-US" sz="4400" kern="0" dirty="0">
              <a:solidFill>
                <a:schemeClr val="tx2"/>
              </a:solidFill>
            </a:endParaRPr>
          </a:p>
        </p:txBody>
      </p: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4914900" y="3405052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8" descr="‎25%‎"/>
          <p:cNvSpPr>
            <a:spLocks noChangeArrowheads="1"/>
          </p:cNvSpPr>
          <p:nvPr/>
        </p:nvSpPr>
        <p:spPr bwMode="auto">
          <a:xfrm>
            <a:off x="5886450" y="2643052"/>
            <a:ext cx="304800" cy="304800"/>
          </a:xfrm>
          <a:prstGeom prst="ellipse">
            <a:avLst/>
          </a:prstGeom>
          <a:solidFill>
            <a:srgbClr val="2C001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9"/>
          <p:cNvSpPr>
            <a:spLocks noChangeArrowheads="1"/>
          </p:cNvSpPr>
          <p:nvPr/>
        </p:nvSpPr>
        <p:spPr bwMode="auto">
          <a:xfrm>
            <a:off x="6858000" y="3429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13" descr="‎25%‎"/>
          <p:cNvSpPr>
            <a:spLocks noChangeArrowheads="1"/>
          </p:cNvSpPr>
          <p:nvPr/>
        </p:nvSpPr>
        <p:spPr bwMode="auto">
          <a:xfrm>
            <a:off x="7505700" y="4267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" name="Straight Connector 77"/>
          <p:cNvCxnSpPr>
            <a:stCxn id="74" idx="5"/>
            <a:endCxn id="75" idx="1"/>
          </p:cNvCxnSpPr>
          <p:nvPr/>
        </p:nvCxnSpPr>
        <p:spPr bwMode="auto">
          <a:xfrm rot="16200000" flipH="1">
            <a:off x="7022913" y="3784413"/>
            <a:ext cx="622674" cy="432174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stCxn id="72" idx="7"/>
            <a:endCxn id="73" idx="3"/>
          </p:cNvCxnSpPr>
          <p:nvPr/>
        </p:nvCxnSpPr>
        <p:spPr bwMode="auto">
          <a:xfrm rot="5400000" flipH="1" flipV="1">
            <a:off x="5279838" y="2798440"/>
            <a:ext cx="546474" cy="756024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74" idx="1"/>
            <a:endCxn id="73" idx="5"/>
          </p:cNvCxnSpPr>
          <p:nvPr/>
        </p:nvCxnSpPr>
        <p:spPr bwMode="auto">
          <a:xfrm rot="16200000" flipV="1">
            <a:off x="6239414" y="2810414"/>
            <a:ext cx="570422" cy="756024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73" idx="7"/>
          </p:cNvCxnSpPr>
          <p:nvPr/>
        </p:nvCxnSpPr>
        <p:spPr bwMode="auto">
          <a:xfrm rot="5400000" flipH="1" flipV="1">
            <a:off x="6301462" y="1934114"/>
            <a:ext cx="598726" cy="908424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8100" y="1524000"/>
            <a:ext cx="5791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Replace all external leaves </a:t>
            </a:r>
            <a:br>
              <a:rPr lang="en-US" sz="2800" dirty="0" smtClean="0"/>
            </a:br>
            <a:r>
              <a:rPr lang="en-US" sz="2800" dirty="0" smtClean="0"/>
              <a:t>by another sentinel, called </a:t>
            </a:r>
            <a:r>
              <a:rPr lang="en-US" sz="2800" i="1" dirty="0" smtClean="0"/>
              <a:t>NULL</a:t>
            </a:r>
            <a:endParaRPr lang="he-IL" sz="2800" i="1" dirty="0"/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5715000" y="5486400"/>
            <a:ext cx="7620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Curved Connector 51"/>
          <p:cNvCxnSpPr>
            <a:stCxn id="72" idx="2"/>
            <a:endCxn id="45" idx="1"/>
          </p:cNvCxnSpPr>
          <p:nvPr/>
        </p:nvCxnSpPr>
        <p:spPr bwMode="auto">
          <a:xfrm rot="10800000" flipH="1" flipV="1">
            <a:off x="4914900" y="3557452"/>
            <a:ext cx="800100" cy="2195648"/>
          </a:xfrm>
          <a:prstGeom prst="curvedConnector3">
            <a:avLst>
              <a:gd name="adj1" fmla="val -28571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5" name="Curved Connector 51"/>
          <p:cNvCxnSpPr>
            <a:stCxn id="72" idx="6"/>
          </p:cNvCxnSpPr>
          <p:nvPr/>
        </p:nvCxnSpPr>
        <p:spPr bwMode="auto">
          <a:xfrm>
            <a:off x="5219700" y="3557452"/>
            <a:ext cx="647700" cy="1928948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5" name="Curved Connector 51"/>
          <p:cNvCxnSpPr>
            <a:stCxn id="74" idx="2"/>
            <a:endCxn id="45" idx="0"/>
          </p:cNvCxnSpPr>
          <p:nvPr/>
        </p:nvCxnSpPr>
        <p:spPr bwMode="auto">
          <a:xfrm rot="10800000" flipV="1">
            <a:off x="6096000" y="3581400"/>
            <a:ext cx="762000" cy="1905000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9" name="Curved Connector 51"/>
          <p:cNvCxnSpPr>
            <a:stCxn id="75" idx="2"/>
          </p:cNvCxnSpPr>
          <p:nvPr/>
        </p:nvCxnSpPr>
        <p:spPr bwMode="auto">
          <a:xfrm rot="10800000" flipV="1">
            <a:off x="6362700" y="4419600"/>
            <a:ext cx="1143000" cy="1066800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1" name="Curved Connector 51"/>
          <p:cNvCxnSpPr>
            <a:stCxn id="75" idx="6"/>
            <a:endCxn id="45" idx="3"/>
          </p:cNvCxnSpPr>
          <p:nvPr/>
        </p:nvCxnSpPr>
        <p:spPr bwMode="auto">
          <a:xfrm flipH="1">
            <a:off x="6477000" y="4419600"/>
            <a:ext cx="1333500" cy="1333500"/>
          </a:xfrm>
          <a:prstGeom prst="curvedConnector3">
            <a:avLst>
              <a:gd name="adj1" fmla="val -17143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5410200" y="6167735"/>
            <a:ext cx="1371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NULL</a:t>
            </a:r>
            <a:endParaRPr lang="he-IL" dirty="0"/>
          </a:p>
        </p:txBody>
      </p:sp>
      <p:sp>
        <p:nvSpPr>
          <p:cNvPr id="137" name="TextBox 136"/>
          <p:cNvSpPr txBox="1"/>
          <p:nvPr/>
        </p:nvSpPr>
        <p:spPr>
          <a:xfrm>
            <a:off x="38100" y="2743200"/>
            <a:ext cx="5791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i="1" dirty="0" smtClean="0"/>
              <a:t>NULL</a:t>
            </a:r>
            <a:r>
              <a:rPr lang="en-US" sz="2800" dirty="0" smtClean="0"/>
              <a:t> is a </a:t>
            </a:r>
            <a:r>
              <a:rPr lang="en-US" sz="2800" b="1" dirty="0" smtClean="0"/>
              <a:t>black</a:t>
            </a:r>
            <a:r>
              <a:rPr lang="en-US" sz="2800" dirty="0" smtClean="0"/>
              <a:t> </a:t>
            </a:r>
            <a:r>
              <a:rPr lang="en-US" sz="2800" i="1" dirty="0" smtClean="0"/>
              <a:t>Tree-Node</a:t>
            </a:r>
            <a:endParaRPr lang="he-IL" sz="2800" i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0" y="3742904"/>
            <a:ext cx="5791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Writing to </a:t>
            </a:r>
            <a:r>
              <a:rPr lang="en-US" sz="2800" i="1" dirty="0" err="1" smtClean="0"/>
              <a:t>NULL.parent</a:t>
            </a:r>
            <a:r>
              <a:rPr lang="en-US" sz="2800" i="1" dirty="0" smtClean="0"/>
              <a:t> </a:t>
            </a:r>
            <a:br>
              <a:rPr lang="en-US" sz="2800" i="1" dirty="0" smtClean="0"/>
            </a:br>
            <a:r>
              <a:rPr lang="en-US" sz="2800" dirty="0" smtClean="0"/>
              <a:t>is harmless</a:t>
            </a:r>
            <a:endParaRPr lang="he-IL" sz="2800" dirty="0"/>
          </a:p>
        </p:txBody>
      </p:sp>
      <p:sp>
        <p:nvSpPr>
          <p:cNvPr id="150" name="Oval 8" descr="‎25%‎"/>
          <p:cNvSpPr>
            <a:spLocks noChangeAspect="1" noChangeArrowheads="1"/>
          </p:cNvSpPr>
          <p:nvPr/>
        </p:nvSpPr>
        <p:spPr bwMode="auto">
          <a:xfrm>
            <a:off x="7010400" y="1828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sym typeface="Symbol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2" idx="3"/>
            <a:endCxn id="150" idx="1"/>
          </p:cNvCxnSpPr>
          <p:nvPr/>
        </p:nvCxnSpPr>
        <p:spPr bwMode="auto">
          <a:xfrm>
            <a:off x="6553200" y="1663988"/>
            <a:ext cx="524155" cy="23176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6019800" y="1371600"/>
            <a:ext cx="533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/>
              <a:t>T</a:t>
            </a:r>
            <a:endParaRPr lang="he-IL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36</a:t>
            </a:fld>
            <a:endParaRPr lang="en-US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1143127"/>
            <a:ext cx="4152615" cy="1019431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724400" y="1143000"/>
            <a:ext cx="4153132" cy="1019558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1000" y="2467358"/>
            <a:ext cx="4154166" cy="173230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724141" y="2467358"/>
            <a:ext cx="4155200" cy="1376400"/>
          </a:xfrm>
          <a:prstGeom prst="rect">
            <a:avLst/>
          </a:prstGeom>
          <a:noFill/>
          <a:ln/>
          <a:effectLst/>
        </p:spPr>
      </p:pic>
      <p:sp>
        <p:nvSpPr>
          <p:cNvPr id="13" name="TextBox 12"/>
          <p:cNvSpPr txBox="1"/>
          <p:nvPr/>
        </p:nvSpPr>
        <p:spPr>
          <a:xfrm>
            <a:off x="0" y="4419600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2"/>
                </a:solidFill>
              </a:rPr>
              <a:t>Transplant</a:t>
            </a:r>
            <a:r>
              <a:rPr lang="en-US" sz="2800" dirty="0" smtClean="0"/>
              <a:t> – Replace the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of </a:t>
            </a:r>
            <a:r>
              <a:rPr lang="en-US" sz="2800" i="1" dirty="0" smtClean="0"/>
              <a:t>x</a:t>
            </a:r>
            <a:r>
              <a:rPr lang="en-US" sz="2800" dirty="0" smtClean="0"/>
              <a:t> by the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of </a:t>
            </a:r>
            <a:r>
              <a:rPr lang="en-US" sz="2800" i="1" dirty="0" smtClean="0"/>
              <a:t>y</a:t>
            </a:r>
            <a:endParaRPr lang="he-IL" sz="2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953000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2"/>
                </a:solidFill>
              </a:rPr>
              <a:t>Replace</a:t>
            </a:r>
            <a:r>
              <a:rPr lang="en-US" sz="2800" dirty="0" smtClean="0"/>
              <a:t> – Replace </a:t>
            </a:r>
            <a:r>
              <a:rPr lang="en-US" sz="2800" i="1" dirty="0" smtClean="0"/>
              <a:t>x</a:t>
            </a:r>
            <a:r>
              <a:rPr lang="en-US" sz="2800" dirty="0" smtClean="0"/>
              <a:t> by </a:t>
            </a:r>
            <a:r>
              <a:rPr lang="en-US" sz="2800" i="1" dirty="0" smtClean="0"/>
              <a:t>y</a:t>
            </a:r>
            <a:endParaRPr lang="he-IL" sz="2800" i="1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4400" kern="0" dirty="0" smtClean="0">
                <a:solidFill>
                  <a:schemeClr val="accent2"/>
                </a:solidFill>
              </a:rPr>
              <a:t>Basic operations</a:t>
            </a:r>
            <a:endParaRPr lang="en-US" sz="4400" kern="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702448"/>
            <a:ext cx="9144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/>
              <a:t>x </a:t>
            </a:r>
            <a:r>
              <a:rPr lang="en-US" dirty="0" smtClean="0"/>
              <a:t>may be the (real) root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37</a:t>
            </a:fld>
            <a:endParaRPr lang="en-US"/>
          </a:p>
        </p:txBody>
      </p:sp>
      <p:pic>
        <p:nvPicPr>
          <p:cNvPr id="53" name="Picture 5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514341" y="3429000"/>
            <a:ext cx="4154166" cy="1631394"/>
          </a:xfrm>
          <a:prstGeom prst="rect">
            <a:avLst/>
          </a:prstGeom>
          <a:noFill/>
          <a:ln/>
          <a:effectLst/>
        </p:spPr>
      </p:pic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0" y="228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3600" kern="0" dirty="0" smtClean="0">
                <a:solidFill>
                  <a:schemeClr val="accent2"/>
                </a:solidFill>
              </a:rPr>
              <a:t>Left Rotation</a:t>
            </a:r>
            <a:endParaRPr lang="en-US" sz="3600" kern="0" dirty="0">
              <a:solidFill>
                <a:schemeClr val="accent2"/>
              </a:solidFill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4419600" y="1828800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5334000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All special cases handled automatically!</a:t>
            </a:r>
            <a:endParaRPr lang="he-IL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0" y="5816025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>
                <a:sym typeface="Symbol"/>
              </a:rPr>
              <a:t>,, may be </a:t>
            </a:r>
            <a:r>
              <a:rPr lang="en-US" sz="2800" i="1" dirty="0" smtClean="0">
                <a:sym typeface="Symbol"/>
              </a:rPr>
              <a:t>NULL</a:t>
            </a:r>
            <a:r>
              <a:rPr lang="en-US" sz="2800" dirty="0" smtClean="0">
                <a:sym typeface="Symbol"/>
              </a:rPr>
              <a:t>.  </a:t>
            </a:r>
            <a:r>
              <a:rPr lang="en-US" sz="2800" i="1" dirty="0" smtClean="0">
                <a:sym typeface="Symbol"/>
              </a:rPr>
              <a:t>x</a:t>
            </a:r>
            <a:r>
              <a:rPr lang="en-US" sz="2800" dirty="0" smtClean="0">
                <a:sym typeface="Symbol"/>
              </a:rPr>
              <a:t> may be the root.</a:t>
            </a:r>
            <a:endParaRPr lang="he-IL" sz="28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1600200" y="914401"/>
            <a:ext cx="2342007" cy="2133599"/>
            <a:chOff x="1600200" y="914401"/>
            <a:chExt cx="2342007" cy="2133599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 bwMode="auto">
            <a:xfrm>
              <a:off x="2310003" y="122126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3009519" y="2008221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22" name="Straight Connector 21"/>
            <p:cNvCxnSpPr>
              <a:stCxn id="18" idx="5"/>
              <a:endCxn id="19" idx="1"/>
            </p:cNvCxnSpPr>
            <p:nvPr/>
          </p:nvCxnSpPr>
          <p:spPr bwMode="auto">
            <a:xfrm rot="16200000" flipH="1">
              <a:off x="2664333" y="1663035"/>
              <a:ext cx="457201" cy="369761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8" idx="3"/>
            </p:cNvCxnSpPr>
            <p:nvPr/>
          </p:nvCxnSpPr>
          <p:spPr bwMode="auto">
            <a:xfrm rot="5400000">
              <a:off x="2091404" y="1604742"/>
              <a:ext cx="272320" cy="3014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9" idx="3"/>
            </p:cNvCxnSpPr>
            <p:nvPr/>
          </p:nvCxnSpPr>
          <p:spPr bwMode="auto">
            <a:xfrm rot="5400000">
              <a:off x="2805494" y="2377124"/>
              <a:ext cx="243174" cy="3014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9" idx="5"/>
            </p:cNvCxnSpPr>
            <p:nvPr/>
          </p:nvCxnSpPr>
          <p:spPr bwMode="auto">
            <a:xfrm rot="16200000" flipH="1">
              <a:off x="3378422" y="2435417"/>
              <a:ext cx="301467" cy="2431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1600200" y="180386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54580" y="260064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59277" y="260064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cxnSp>
          <p:nvCxnSpPr>
            <p:cNvPr id="54" name="Straight Connector 53"/>
            <p:cNvCxnSpPr>
              <a:endCxn id="18" idx="0"/>
            </p:cNvCxnSpPr>
            <p:nvPr/>
          </p:nvCxnSpPr>
          <p:spPr bwMode="auto">
            <a:xfrm rot="5400000">
              <a:off x="2451656" y="1005920"/>
              <a:ext cx="306866" cy="12382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5181600" y="914400"/>
            <a:ext cx="2209800" cy="2133600"/>
            <a:chOff x="5181600" y="914400"/>
            <a:chExt cx="2209800" cy="213360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5791200" y="1972056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 bwMode="auto">
            <a:xfrm>
              <a:off x="6553200" y="1219200"/>
              <a:ext cx="466344" cy="4663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y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38" name="Straight Connector 37"/>
            <p:cNvCxnSpPr>
              <a:stCxn id="34" idx="7"/>
              <a:endCxn id="35" idx="3"/>
            </p:cNvCxnSpPr>
            <p:nvPr/>
          </p:nvCxnSpPr>
          <p:spPr bwMode="auto">
            <a:xfrm rot="5400000" flipH="1" flipV="1">
              <a:off x="6193822" y="1612677"/>
              <a:ext cx="423100" cy="432246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34" idx="3"/>
            </p:cNvCxnSpPr>
            <p:nvPr/>
          </p:nvCxnSpPr>
          <p:spPr bwMode="auto">
            <a:xfrm rot="5400000">
              <a:off x="5572601" y="2355532"/>
              <a:ext cx="272320" cy="30146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34" idx="5"/>
            </p:cNvCxnSpPr>
            <p:nvPr/>
          </p:nvCxnSpPr>
          <p:spPr bwMode="auto">
            <a:xfrm rot="16200000" flipH="1">
              <a:off x="6184677" y="2374677"/>
              <a:ext cx="220694" cy="2115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5" idx="5"/>
            </p:cNvCxnSpPr>
            <p:nvPr/>
          </p:nvCxnSpPr>
          <p:spPr bwMode="auto">
            <a:xfrm rot="16200000" flipH="1">
              <a:off x="6922103" y="1646396"/>
              <a:ext cx="301467" cy="2431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5181600" y="2590800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6000" y="260064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8470" y="191484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cxnSp>
          <p:nvCxnSpPr>
            <p:cNvPr id="57" name="Straight Connector 56"/>
            <p:cNvCxnSpPr>
              <a:endCxn id="35" idx="0"/>
            </p:cNvCxnSpPr>
            <p:nvPr/>
          </p:nvCxnSpPr>
          <p:spPr bwMode="auto">
            <a:xfrm rot="5400000">
              <a:off x="6716461" y="984312"/>
              <a:ext cx="304799" cy="1649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38</a:t>
            </a:fld>
            <a:endParaRPr lang="en-US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8363" y="533400"/>
            <a:ext cx="5872028" cy="570853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39</a:t>
            </a:fld>
            <a:endParaRPr lang="en-US"/>
          </a:p>
        </p:txBody>
      </p:sp>
      <p:pic>
        <p:nvPicPr>
          <p:cNvPr id="21" name="Picture 2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69466" y="304800"/>
            <a:ext cx="4574548" cy="6242429"/>
          </a:xfrm>
          <a:prstGeom prst="rect">
            <a:avLst/>
          </a:prstGeom>
          <a:noFill/>
          <a:ln/>
          <a:effectLst/>
        </p:spPr>
      </p:pic>
      <p:sp>
        <p:nvSpPr>
          <p:cNvPr id="11" name="Right Brace 10"/>
          <p:cNvSpPr/>
          <p:nvPr/>
        </p:nvSpPr>
        <p:spPr bwMode="auto">
          <a:xfrm>
            <a:off x="5295900" y="1676400"/>
            <a:ext cx="381000" cy="14478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5295900" y="3455408"/>
            <a:ext cx="381000" cy="8382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 bwMode="auto">
          <a:xfrm>
            <a:off x="5295900" y="4369808"/>
            <a:ext cx="381000" cy="8382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3600" y="2209800"/>
            <a:ext cx="1600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Case 1</a:t>
            </a:r>
            <a:endParaRPr lang="he-IL" b="1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3600" y="3607808"/>
            <a:ext cx="1600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Case 2</a:t>
            </a:r>
            <a:endParaRPr lang="he-IL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4522208"/>
            <a:ext cx="1600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Case 3</a:t>
            </a:r>
            <a:endParaRPr lang="he-IL" b="1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4100" y="5486400"/>
            <a:ext cx="2133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/>
              <a:t>p</a:t>
            </a:r>
            <a:r>
              <a:rPr lang="en-US" sz="3200" dirty="0" smtClean="0">
                <a:sym typeface="Symbol"/>
              </a:rPr>
              <a:t> </a:t>
            </a:r>
            <a:r>
              <a:rPr lang="en-US" sz="3200" i="1" dirty="0" smtClean="0"/>
              <a:t>parent</a:t>
            </a:r>
            <a:endParaRPr lang="he-IL" sz="32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34099" y="457200"/>
            <a:ext cx="2684437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See also CLRS</a:t>
            </a:r>
            <a:br>
              <a:rPr lang="en-US" sz="3200" dirty="0" smtClean="0"/>
            </a:br>
            <a:r>
              <a:rPr lang="en-US" sz="3200" dirty="0" smtClean="0"/>
              <a:t>Chapter 13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764-6832-45AD-A676-0D1BA3D4DB89}" type="slidenum">
              <a:rPr lang="he-IL"/>
              <a:pPr/>
              <a:t>4</a:t>
            </a:fld>
            <a:endParaRPr lang="en-US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381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-Black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trees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400" y="4953000"/>
            <a:ext cx="7086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Paths from each node to the leaves</a:t>
            </a:r>
            <a:br>
              <a:rPr lang="en-US" sz="3600" dirty="0" smtClean="0"/>
            </a:br>
            <a:r>
              <a:rPr lang="en-US" sz="3600" dirty="0" smtClean="0"/>
              <a:t>have the same black length</a:t>
            </a:r>
            <a:endParaRPr lang="he-IL" sz="3600" dirty="0"/>
          </a:p>
        </p:txBody>
      </p:sp>
      <p:sp>
        <p:nvSpPr>
          <p:cNvPr id="28" name="Oval 5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4343400" y="3200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8" descr="‎25%‎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72390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3" descr="‎25%‎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6019800" y="2667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Straight Connector 37"/>
          <p:cNvCxnSpPr>
            <a:stCxn id="32" idx="5"/>
            <a:endCxn id="33" idx="1"/>
          </p:cNvCxnSpPr>
          <p:nvPr/>
        </p:nvCxnSpPr>
        <p:spPr bwMode="auto">
          <a:xfrm rot="16200000" flipH="1">
            <a:off x="7422963" y="3612963"/>
            <a:ext cx="622674" cy="4702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620000" y="47244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858000" y="39624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8305800" y="4748348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4800600" y="38862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3962400" y="38862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914400" y="32004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1905000" y="32004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/>
          <p:cNvCxnSpPr>
            <a:stCxn id="29" idx="5"/>
            <a:endCxn id="45" idx="0"/>
          </p:cNvCxnSpPr>
          <p:nvPr/>
        </p:nvCxnSpPr>
        <p:spPr bwMode="auto">
          <a:xfrm rot="16200000" flipH="1">
            <a:off x="1555563" y="2774762"/>
            <a:ext cx="501837" cy="3494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9" idx="3"/>
            <a:endCxn id="44" idx="0"/>
          </p:cNvCxnSpPr>
          <p:nvPr/>
        </p:nvCxnSpPr>
        <p:spPr bwMode="auto">
          <a:xfrm rot="5400000">
            <a:off x="952501" y="2736663"/>
            <a:ext cx="501837" cy="4256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30" idx="3"/>
            <a:endCxn id="43" idx="0"/>
          </p:cNvCxnSpPr>
          <p:nvPr/>
        </p:nvCxnSpPr>
        <p:spPr bwMode="auto">
          <a:xfrm rot="5400000">
            <a:off x="4000501" y="3498663"/>
            <a:ext cx="425637" cy="3494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0" idx="5"/>
            <a:endCxn id="42" idx="0"/>
          </p:cNvCxnSpPr>
          <p:nvPr/>
        </p:nvCxnSpPr>
        <p:spPr bwMode="auto">
          <a:xfrm rot="16200000" flipH="1">
            <a:off x="4527363" y="3536762"/>
            <a:ext cx="425637" cy="273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32" idx="3"/>
            <a:endCxn id="40" idx="0"/>
          </p:cNvCxnSpPr>
          <p:nvPr/>
        </p:nvCxnSpPr>
        <p:spPr bwMode="auto">
          <a:xfrm rot="5400000">
            <a:off x="6896101" y="3574863"/>
            <a:ext cx="425637" cy="3494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33" idx="3"/>
            <a:endCxn id="39" idx="0"/>
          </p:cNvCxnSpPr>
          <p:nvPr/>
        </p:nvCxnSpPr>
        <p:spPr bwMode="auto">
          <a:xfrm rot="5400000">
            <a:off x="7658101" y="4413063"/>
            <a:ext cx="349437" cy="273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33" idx="5"/>
            <a:endCxn id="41" idx="0"/>
          </p:cNvCxnSpPr>
          <p:nvPr/>
        </p:nvCxnSpPr>
        <p:spPr bwMode="auto">
          <a:xfrm rot="16200000" flipH="1">
            <a:off x="8096789" y="4463136"/>
            <a:ext cx="373385" cy="197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Freeform 5"/>
          <p:cNvSpPr/>
          <p:nvPr/>
        </p:nvSpPr>
        <p:spPr bwMode="auto">
          <a:xfrm>
            <a:off x="1542197" y="1746913"/>
            <a:ext cx="1965278" cy="1569493"/>
          </a:xfrm>
          <a:custGeom>
            <a:avLst/>
            <a:gdLst>
              <a:gd name="connsiteX0" fmla="*/ 1965278 w 1965278"/>
              <a:gd name="connsiteY0" fmla="*/ 0 h 1569493"/>
              <a:gd name="connsiteX1" fmla="*/ 0 w 1965278"/>
              <a:gd name="connsiteY1" fmla="*/ 832514 h 1569493"/>
              <a:gd name="connsiteX2" fmla="*/ 450376 w 1965278"/>
              <a:gd name="connsiteY2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278" h="1569493">
                <a:moveTo>
                  <a:pt x="1965278" y="0"/>
                </a:moveTo>
                <a:lnTo>
                  <a:pt x="0" y="832514"/>
                </a:lnTo>
                <a:lnTo>
                  <a:pt x="450376" y="1569493"/>
                </a:lnTo>
              </a:path>
            </a:pathLst>
          </a:custGeom>
          <a:noFill/>
          <a:ln w="666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507475" y="1719618"/>
            <a:ext cx="2388358" cy="2265528"/>
          </a:xfrm>
          <a:custGeom>
            <a:avLst/>
            <a:gdLst>
              <a:gd name="connsiteX0" fmla="*/ 0 w 2388358"/>
              <a:gd name="connsiteY0" fmla="*/ 0 h 2265528"/>
              <a:gd name="connsiteX1" fmla="*/ 2388358 w 2388358"/>
              <a:gd name="connsiteY1" fmla="*/ 859809 h 2265528"/>
              <a:gd name="connsiteX2" fmla="*/ 968991 w 2388358"/>
              <a:gd name="connsiteY2" fmla="*/ 1569492 h 2265528"/>
              <a:gd name="connsiteX3" fmla="*/ 518615 w 2388358"/>
              <a:gd name="connsiteY3" fmla="*/ 2265528 h 226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358" h="2265528">
                <a:moveTo>
                  <a:pt x="0" y="0"/>
                </a:moveTo>
                <a:lnTo>
                  <a:pt x="2388358" y="859809"/>
                </a:lnTo>
                <a:lnTo>
                  <a:pt x="968991" y="1569492"/>
                </a:lnTo>
                <a:lnTo>
                  <a:pt x="518615" y="2265528"/>
                </a:lnTo>
              </a:path>
            </a:pathLst>
          </a:custGeom>
          <a:noFill/>
          <a:ln w="666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" name="Freeform 7"/>
          <p:cNvSpPr/>
          <p:nvPr/>
        </p:nvSpPr>
        <p:spPr bwMode="auto">
          <a:xfrm>
            <a:off x="3521122" y="1705970"/>
            <a:ext cx="3903260" cy="2320120"/>
          </a:xfrm>
          <a:custGeom>
            <a:avLst/>
            <a:gdLst>
              <a:gd name="connsiteX0" fmla="*/ 0 w 3903260"/>
              <a:gd name="connsiteY0" fmla="*/ 0 h 2320120"/>
              <a:gd name="connsiteX1" fmla="*/ 2333768 w 3903260"/>
              <a:gd name="connsiteY1" fmla="*/ 887105 h 2320120"/>
              <a:gd name="connsiteX2" fmla="*/ 3903260 w 3903260"/>
              <a:gd name="connsiteY2" fmla="*/ 1733266 h 2320120"/>
              <a:gd name="connsiteX3" fmla="*/ 3398293 w 3903260"/>
              <a:gd name="connsiteY3" fmla="*/ 2320120 h 232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3260" h="2320120">
                <a:moveTo>
                  <a:pt x="0" y="0"/>
                </a:moveTo>
                <a:lnTo>
                  <a:pt x="2333768" y="887105"/>
                </a:lnTo>
                <a:lnTo>
                  <a:pt x="3903260" y="1733266"/>
                </a:lnTo>
                <a:lnTo>
                  <a:pt x="3398293" y="2320120"/>
                </a:lnTo>
              </a:path>
            </a:pathLst>
          </a:custGeom>
          <a:noFill/>
          <a:ln w="666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Freeform 8"/>
          <p:cNvSpPr/>
          <p:nvPr/>
        </p:nvSpPr>
        <p:spPr bwMode="auto">
          <a:xfrm>
            <a:off x="3548418" y="1719618"/>
            <a:ext cx="4831307" cy="3138985"/>
          </a:xfrm>
          <a:custGeom>
            <a:avLst/>
            <a:gdLst>
              <a:gd name="connsiteX0" fmla="*/ 0 w 4831307"/>
              <a:gd name="connsiteY0" fmla="*/ 0 h 3138985"/>
              <a:gd name="connsiteX1" fmla="*/ 2361063 w 4831307"/>
              <a:gd name="connsiteY1" fmla="*/ 873457 h 3138985"/>
              <a:gd name="connsiteX2" fmla="*/ 3875964 w 4831307"/>
              <a:gd name="connsiteY2" fmla="*/ 1719618 h 3138985"/>
              <a:gd name="connsiteX3" fmla="*/ 4544704 w 4831307"/>
              <a:gd name="connsiteY3" fmla="*/ 2565779 h 3138985"/>
              <a:gd name="connsiteX4" fmla="*/ 4831307 w 4831307"/>
              <a:gd name="connsiteY4" fmla="*/ 3138985 h 313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1307" h="3138985">
                <a:moveTo>
                  <a:pt x="0" y="0"/>
                </a:moveTo>
                <a:lnTo>
                  <a:pt x="2361063" y="873457"/>
                </a:lnTo>
                <a:lnTo>
                  <a:pt x="3875964" y="1719618"/>
                </a:lnTo>
                <a:lnTo>
                  <a:pt x="4544704" y="2565779"/>
                </a:lnTo>
                <a:lnTo>
                  <a:pt x="4831307" y="3138985"/>
                </a:lnTo>
              </a:path>
            </a:pathLst>
          </a:custGeom>
          <a:noFill/>
          <a:ln w="666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1703-919E-4360-A8FC-B34D663D67A5}" type="slidenum">
              <a:rPr lang="he-IL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Deletions 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190919" y="244743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Slightly more complicated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291691" y="3204251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If the node to be deleted has </a:t>
            </a:r>
            <a:r>
              <a:rPr lang="en-US" b="1" dirty="0" smtClean="0">
                <a:latin typeface="+mn-lt"/>
              </a:rPr>
              <a:t>two children</a:t>
            </a:r>
            <a:r>
              <a:rPr lang="en-US" dirty="0" smtClean="0">
                <a:latin typeface="+mn-lt"/>
              </a:rPr>
              <a:t>,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we </a:t>
            </a:r>
            <a:r>
              <a:rPr lang="en-US" b="1" u="sng" dirty="0" smtClean="0">
                <a:latin typeface="+mn-lt"/>
              </a:rPr>
              <a:t>delete its </a:t>
            </a:r>
            <a:r>
              <a:rPr lang="en-US" b="1" u="sng" dirty="0" smtClean="0">
                <a:solidFill>
                  <a:srgbClr val="00B050"/>
                </a:solidFill>
                <a:latin typeface="+mn-lt"/>
              </a:rPr>
              <a:t>successor</a:t>
            </a:r>
            <a:r>
              <a:rPr lang="en-US" b="1" u="sng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from the tree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and use it to </a:t>
            </a:r>
            <a:r>
              <a:rPr lang="en-US" b="1" dirty="0" smtClean="0">
                <a:latin typeface="+mn-lt"/>
              </a:rPr>
              <a:t>replace</a:t>
            </a:r>
            <a:r>
              <a:rPr lang="en-US" dirty="0" smtClean="0">
                <a:latin typeface="+mn-lt"/>
              </a:rPr>
              <a:t> the node to be deleted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82127" y="497102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Let’s see some examples…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Oval 3" descr="‎25%‎"/>
          <p:cNvSpPr>
            <a:spLocks noChangeArrowheads="1"/>
          </p:cNvSpPr>
          <p:nvPr/>
        </p:nvSpPr>
        <p:spPr bwMode="auto">
          <a:xfrm>
            <a:off x="6417194" y="1438449"/>
            <a:ext cx="131179" cy="136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564528" y="1812964"/>
            <a:ext cx="131179" cy="136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7433834" y="1812964"/>
            <a:ext cx="131179" cy="136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 descr="‎25%‎"/>
          <p:cNvSpPr>
            <a:spLocks noChangeArrowheads="1"/>
          </p:cNvSpPr>
          <p:nvPr/>
        </p:nvSpPr>
        <p:spPr bwMode="auto">
          <a:xfrm>
            <a:off x="6810732" y="2187479"/>
            <a:ext cx="131179" cy="1361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8089731" y="2187479"/>
            <a:ext cx="131179" cy="136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482783" y="2561994"/>
            <a:ext cx="131179" cy="136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105885" y="2561994"/>
            <a:ext cx="131179" cy="136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0" descr="‎25%‎"/>
          <p:cNvSpPr>
            <a:spLocks noChangeArrowheads="1"/>
          </p:cNvSpPr>
          <p:nvPr/>
        </p:nvSpPr>
        <p:spPr bwMode="auto">
          <a:xfrm>
            <a:off x="7761782" y="2561994"/>
            <a:ext cx="131179" cy="1361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1" descr="‎25%‎"/>
          <p:cNvSpPr>
            <a:spLocks noChangeArrowheads="1"/>
          </p:cNvSpPr>
          <p:nvPr/>
        </p:nvSpPr>
        <p:spPr bwMode="auto">
          <a:xfrm>
            <a:off x="8384884" y="2561994"/>
            <a:ext cx="131179" cy="1361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5236579" y="2187479"/>
            <a:ext cx="131179" cy="136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5859681" y="2187479"/>
            <a:ext cx="131179" cy="136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8548859" y="2936509"/>
            <a:ext cx="65590" cy="10214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8286500" y="2936509"/>
            <a:ext cx="65590" cy="10214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7925757" y="2936509"/>
            <a:ext cx="65590" cy="10214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7663398" y="2936509"/>
            <a:ext cx="65590" cy="10214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7269860" y="2936509"/>
            <a:ext cx="65590" cy="10214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7007501" y="2936509"/>
            <a:ext cx="65590" cy="10214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6646758" y="2936509"/>
            <a:ext cx="65590" cy="10214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384399" y="2936509"/>
            <a:ext cx="65590" cy="10214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023656" y="2596040"/>
            <a:ext cx="65590" cy="10214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5761297" y="2596040"/>
            <a:ext cx="65590" cy="10214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5367759" y="2596040"/>
            <a:ext cx="65590" cy="10214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5105400" y="2596040"/>
            <a:ext cx="65590" cy="10214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5695707" y="1506543"/>
            <a:ext cx="721487" cy="340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6548373" y="1506543"/>
            <a:ext cx="885461" cy="340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 flipH="1">
            <a:off x="6909116" y="1915104"/>
            <a:ext cx="524718" cy="272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6941911" y="2289619"/>
            <a:ext cx="196769" cy="272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H="1">
            <a:off x="6581168" y="2289619"/>
            <a:ext cx="229564" cy="272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8319295" y="2698181"/>
            <a:ext cx="98385" cy="2383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8483269" y="2698181"/>
            <a:ext cx="98385" cy="2383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H="1">
            <a:off x="7696193" y="2698181"/>
            <a:ext cx="98385" cy="2383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7860167" y="2698181"/>
            <a:ext cx="98385" cy="2383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7040296" y="2698181"/>
            <a:ext cx="98385" cy="2383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7204270" y="2698181"/>
            <a:ext cx="98385" cy="2383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>
            <a:off x="6417194" y="2698181"/>
            <a:ext cx="98385" cy="2383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6581168" y="2698181"/>
            <a:ext cx="98385" cy="2383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5794092" y="2323666"/>
            <a:ext cx="98385" cy="272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5958066" y="2323666"/>
            <a:ext cx="98385" cy="272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5334964" y="2323666"/>
            <a:ext cx="65590" cy="272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H="1">
            <a:off x="5138195" y="2289619"/>
            <a:ext cx="98385" cy="306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" name="Straight Connector 48"/>
          <p:cNvCxnSpPr>
            <a:stCxn id="13" idx="5"/>
            <a:endCxn id="17" idx="0"/>
          </p:cNvCxnSpPr>
          <p:nvPr/>
        </p:nvCxnSpPr>
        <p:spPr bwMode="auto">
          <a:xfrm rot="16200000" flipH="1">
            <a:off x="8196951" y="2308470"/>
            <a:ext cx="258272" cy="2487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endCxn id="13" idx="1"/>
          </p:cNvCxnSpPr>
          <p:nvPr/>
        </p:nvCxnSpPr>
        <p:spPr bwMode="auto">
          <a:xfrm>
            <a:off x="7499424" y="1881058"/>
            <a:ext cx="609518" cy="3263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rot="5400000">
            <a:off x="7852238" y="2325235"/>
            <a:ext cx="278216" cy="2351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16200000" flipH="1">
            <a:off x="5671748" y="1933955"/>
            <a:ext cx="258272" cy="2487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5313818" y="1917558"/>
            <a:ext cx="258272" cy="2815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Left Arrow 56"/>
          <p:cNvSpPr/>
          <p:nvPr/>
        </p:nvSpPr>
        <p:spPr bwMode="auto">
          <a:xfrm rot="18703955">
            <a:off x="7581995" y="1669269"/>
            <a:ext cx="252430" cy="18208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90919" y="177688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Similar in nature to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insertions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0" name="Left Arrow 59"/>
          <p:cNvSpPr/>
          <p:nvPr/>
        </p:nvSpPr>
        <p:spPr bwMode="auto">
          <a:xfrm rot="18703955">
            <a:off x="7766745" y="2302298"/>
            <a:ext cx="252430" cy="18208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82127" y="4488027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  <a:sym typeface="Wingdings" panose="05000000000000000000" pitchFamily="2" charset="2"/>
              </a:rPr>
              <a:t>		 Deleted node has at most one child!!!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63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59" grpId="0"/>
      <p:bldP spid="50" grpId="0"/>
      <p:bldP spid="6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1703-919E-4360-A8FC-B34D663D67A5}" type="slidenum">
              <a:rPr lang="he-IL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800" y="1600200"/>
            <a:ext cx="8427702" cy="3581400"/>
            <a:chOff x="304800" y="1600200"/>
            <a:chExt cx="8427702" cy="3581400"/>
          </a:xfrm>
        </p:grpSpPr>
        <p:sp>
          <p:nvSpPr>
            <p:cNvPr id="116739" name="Oval 3" descr="‎25%‎"/>
            <p:cNvSpPr>
              <a:spLocks noChangeArrowheads="1"/>
            </p:cNvSpPr>
            <p:nvPr/>
          </p:nvSpPr>
          <p:spPr bwMode="auto">
            <a:xfrm>
              <a:off x="3352800" y="1600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0" name="Oval 4"/>
            <p:cNvSpPr>
              <a:spLocks noChangeArrowheads="1"/>
            </p:cNvSpPr>
            <p:nvPr/>
          </p:nvSpPr>
          <p:spPr bwMode="auto">
            <a:xfrm>
              <a:off x="1371600" y="24384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Oval 5"/>
            <p:cNvSpPr>
              <a:spLocks noChangeArrowheads="1"/>
            </p:cNvSpPr>
            <p:nvPr/>
          </p:nvSpPr>
          <p:spPr bwMode="auto">
            <a:xfrm>
              <a:off x="5715000" y="24384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" name="Oval 6" descr="‎25%‎"/>
            <p:cNvSpPr>
              <a:spLocks noChangeArrowheads="1"/>
            </p:cNvSpPr>
            <p:nvPr/>
          </p:nvSpPr>
          <p:spPr bwMode="auto">
            <a:xfrm>
              <a:off x="4267200" y="32766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3" name="Oval 7"/>
            <p:cNvSpPr>
              <a:spLocks noChangeArrowheads="1"/>
            </p:cNvSpPr>
            <p:nvPr/>
          </p:nvSpPr>
          <p:spPr bwMode="auto">
            <a:xfrm>
              <a:off x="7239000" y="3276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Oval 8"/>
            <p:cNvSpPr>
              <a:spLocks noChangeArrowheads="1"/>
            </p:cNvSpPr>
            <p:nvPr/>
          </p:nvSpPr>
          <p:spPr bwMode="auto">
            <a:xfrm>
              <a:off x="3505200" y="41148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5" name="Oval 9"/>
            <p:cNvSpPr>
              <a:spLocks noChangeArrowheads="1"/>
            </p:cNvSpPr>
            <p:nvPr/>
          </p:nvSpPr>
          <p:spPr bwMode="auto">
            <a:xfrm>
              <a:off x="4953000" y="41148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6" name="Oval 10" descr="‎25%‎"/>
            <p:cNvSpPr>
              <a:spLocks noChangeArrowheads="1"/>
            </p:cNvSpPr>
            <p:nvPr/>
          </p:nvSpPr>
          <p:spPr bwMode="auto">
            <a:xfrm>
              <a:off x="6477000" y="4114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Oval 11" descr="‎25%‎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8" name="Oval 12"/>
            <p:cNvSpPr>
              <a:spLocks noChangeArrowheads="1"/>
            </p:cNvSpPr>
            <p:nvPr/>
          </p:nvSpPr>
          <p:spPr bwMode="auto">
            <a:xfrm>
              <a:off x="609600" y="3276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9" name="Oval 13"/>
            <p:cNvSpPr>
              <a:spLocks noChangeArrowheads="1"/>
            </p:cNvSpPr>
            <p:nvPr/>
          </p:nvSpPr>
          <p:spPr bwMode="auto">
            <a:xfrm>
              <a:off x="2057400" y="3276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Rectangle 14"/>
            <p:cNvSpPr>
              <a:spLocks noChangeArrowheads="1"/>
            </p:cNvSpPr>
            <p:nvPr/>
          </p:nvSpPr>
          <p:spPr bwMode="auto">
            <a:xfrm>
              <a:off x="83058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1" name="Rectangle 15"/>
            <p:cNvSpPr>
              <a:spLocks noChangeArrowheads="1"/>
            </p:cNvSpPr>
            <p:nvPr/>
          </p:nvSpPr>
          <p:spPr bwMode="auto">
            <a:xfrm>
              <a:off x="76962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2" name="Rectangle 16"/>
            <p:cNvSpPr>
              <a:spLocks noChangeArrowheads="1"/>
            </p:cNvSpPr>
            <p:nvPr/>
          </p:nvSpPr>
          <p:spPr bwMode="auto">
            <a:xfrm>
              <a:off x="68580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Rectangle 17"/>
            <p:cNvSpPr>
              <a:spLocks noChangeArrowheads="1"/>
            </p:cNvSpPr>
            <p:nvPr/>
          </p:nvSpPr>
          <p:spPr bwMode="auto">
            <a:xfrm>
              <a:off x="62484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4" name="Rectangle 18"/>
            <p:cNvSpPr>
              <a:spLocks noChangeArrowheads="1"/>
            </p:cNvSpPr>
            <p:nvPr/>
          </p:nvSpPr>
          <p:spPr bwMode="auto">
            <a:xfrm>
              <a:off x="53340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5" name="Rectangle 19"/>
            <p:cNvSpPr>
              <a:spLocks noChangeArrowheads="1"/>
            </p:cNvSpPr>
            <p:nvPr/>
          </p:nvSpPr>
          <p:spPr bwMode="auto">
            <a:xfrm>
              <a:off x="47244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Rectangle 20"/>
            <p:cNvSpPr>
              <a:spLocks noChangeArrowheads="1"/>
            </p:cNvSpPr>
            <p:nvPr/>
          </p:nvSpPr>
          <p:spPr bwMode="auto">
            <a:xfrm>
              <a:off x="38862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7" name="Rectangle 21"/>
            <p:cNvSpPr>
              <a:spLocks noChangeArrowheads="1"/>
            </p:cNvSpPr>
            <p:nvPr/>
          </p:nvSpPr>
          <p:spPr bwMode="auto">
            <a:xfrm>
              <a:off x="32766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8" name="Rectangle 22"/>
            <p:cNvSpPr>
              <a:spLocks noChangeArrowheads="1"/>
            </p:cNvSpPr>
            <p:nvPr/>
          </p:nvSpPr>
          <p:spPr bwMode="auto">
            <a:xfrm>
              <a:off x="24384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Rectangle 23"/>
            <p:cNvSpPr>
              <a:spLocks noChangeArrowheads="1"/>
            </p:cNvSpPr>
            <p:nvPr/>
          </p:nvSpPr>
          <p:spPr bwMode="auto">
            <a:xfrm>
              <a:off x="18288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0" name="Rectangle 24"/>
            <p:cNvSpPr>
              <a:spLocks noChangeArrowheads="1"/>
            </p:cNvSpPr>
            <p:nvPr/>
          </p:nvSpPr>
          <p:spPr bwMode="auto">
            <a:xfrm>
              <a:off x="9144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1" name="Rectangle 25"/>
            <p:cNvSpPr>
              <a:spLocks noChangeArrowheads="1"/>
            </p:cNvSpPr>
            <p:nvPr/>
          </p:nvSpPr>
          <p:spPr bwMode="auto">
            <a:xfrm>
              <a:off x="3048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Line 26"/>
            <p:cNvSpPr>
              <a:spLocks noChangeShapeType="1"/>
            </p:cNvSpPr>
            <p:nvPr/>
          </p:nvSpPr>
          <p:spPr bwMode="auto">
            <a:xfrm flipH="1">
              <a:off x="1676400" y="1752600"/>
              <a:ext cx="1676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3657600" y="1752600"/>
              <a:ext cx="2057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4" name="Line 28"/>
            <p:cNvSpPr>
              <a:spLocks noChangeShapeType="1"/>
            </p:cNvSpPr>
            <p:nvPr/>
          </p:nvSpPr>
          <p:spPr bwMode="auto">
            <a:xfrm flipH="1">
              <a:off x="4495800" y="266700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8" name="Line 32"/>
            <p:cNvSpPr>
              <a:spLocks noChangeShapeType="1"/>
            </p:cNvSpPr>
            <p:nvPr/>
          </p:nvSpPr>
          <p:spPr bwMode="auto">
            <a:xfrm>
              <a:off x="4572000" y="3505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9" name="Line 33"/>
            <p:cNvSpPr>
              <a:spLocks noChangeShapeType="1"/>
            </p:cNvSpPr>
            <p:nvPr/>
          </p:nvSpPr>
          <p:spPr bwMode="auto">
            <a:xfrm flipH="1">
              <a:off x="3733800" y="35052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0" name="Line 34"/>
            <p:cNvSpPr>
              <a:spLocks noChangeShapeType="1"/>
            </p:cNvSpPr>
            <p:nvPr/>
          </p:nvSpPr>
          <p:spPr bwMode="auto">
            <a:xfrm flipH="1">
              <a:off x="77724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1" name="Line 35"/>
            <p:cNvSpPr>
              <a:spLocks noChangeShapeType="1"/>
            </p:cNvSpPr>
            <p:nvPr/>
          </p:nvSpPr>
          <p:spPr bwMode="auto">
            <a:xfrm>
              <a:off x="81534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2" name="Line 36"/>
            <p:cNvSpPr>
              <a:spLocks noChangeShapeType="1"/>
            </p:cNvSpPr>
            <p:nvPr/>
          </p:nvSpPr>
          <p:spPr bwMode="auto">
            <a:xfrm flipH="1">
              <a:off x="63246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3" name="Line 37"/>
            <p:cNvSpPr>
              <a:spLocks noChangeShapeType="1"/>
            </p:cNvSpPr>
            <p:nvPr/>
          </p:nvSpPr>
          <p:spPr bwMode="auto">
            <a:xfrm>
              <a:off x="67056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4" name="Line 38"/>
            <p:cNvSpPr>
              <a:spLocks noChangeShapeType="1"/>
            </p:cNvSpPr>
            <p:nvPr/>
          </p:nvSpPr>
          <p:spPr bwMode="auto">
            <a:xfrm flipH="1">
              <a:off x="48006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51816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 flipH="1">
              <a:off x="33528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>
              <a:off x="37338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 flipH="1">
              <a:off x="1905000" y="35814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>
              <a:off x="2286000" y="35814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838200" y="35814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H="1">
              <a:off x="381000" y="35052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3" name="Straight Connector 52"/>
            <p:cNvCxnSpPr>
              <a:stCxn id="116743" idx="5"/>
              <a:endCxn id="116747" idx="0"/>
            </p:cNvCxnSpPr>
            <p:nvPr/>
          </p:nvCxnSpPr>
          <p:spPr bwMode="auto">
            <a:xfrm rot="16200000" flipH="1">
              <a:off x="7499163" y="3536762"/>
              <a:ext cx="578037" cy="5780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endCxn id="116743" idx="1"/>
            </p:cNvCxnSpPr>
            <p:nvPr/>
          </p:nvCxnSpPr>
          <p:spPr bwMode="auto">
            <a:xfrm>
              <a:off x="5867400" y="2590800"/>
              <a:ext cx="1416237" cy="730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5400000">
              <a:off x="6699063" y="3574863"/>
              <a:ext cx="622674" cy="54647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rot="16200000" flipH="1">
              <a:off x="1631763" y="2698562"/>
              <a:ext cx="578037" cy="5780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800101" y="2660463"/>
              <a:ext cx="578037" cy="6542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Left Arrow 3"/>
            <p:cNvSpPr/>
            <p:nvPr/>
          </p:nvSpPr>
          <p:spPr bwMode="auto">
            <a:xfrm rot="18703955">
              <a:off x="8238480" y="3682434"/>
              <a:ext cx="564963" cy="423081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96932" y="1075174"/>
            <a:ext cx="3269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Blacks -</a:t>
            </a:r>
            <a:r>
              <a:rPr lang="en-US" sz="1600" dirty="0" smtClean="0"/>
              <a:t> the holly structure; must be balanced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rgbClr val="FF0000"/>
                </a:solidFill>
              </a:rPr>
              <a:t>Reds</a:t>
            </a:r>
            <a:r>
              <a:rPr lang="en-US" sz="1600" dirty="0" smtClean="0"/>
              <a:t> – you can get rid easily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35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1703-919E-4360-A8FC-B34D663D67A5}" type="slidenum">
              <a:rPr lang="he-IL"/>
              <a:pPr/>
              <a:t>42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739" name="Oval 3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Oval 4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1" name="Oval 5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Oval 6" descr="‎25%‎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Oval 7"/>
          <p:cNvSpPr>
            <a:spLocks noChangeArrowheads="1"/>
          </p:cNvSpPr>
          <p:nvPr/>
        </p:nvSpPr>
        <p:spPr bwMode="auto">
          <a:xfrm>
            <a:off x="72390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49530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Oval 10" descr="‎25%‎"/>
          <p:cNvSpPr>
            <a:spLocks noChangeArrowheads="1"/>
          </p:cNvSpPr>
          <p:nvPr/>
        </p:nvSpPr>
        <p:spPr bwMode="auto">
          <a:xfrm>
            <a:off x="64770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7664344" y="4079528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6858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62484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5334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47244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2438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1828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>
            <a:off x="4572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>
            <a:off x="7511944" y="3546128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 flipH="1">
            <a:off x="6324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3" name="Line 37"/>
          <p:cNvSpPr>
            <a:spLocks noChangeShapeType="1"/>
          </p:cNvSpPr>
          <p:nvPr/>
        </p:nvSpPr>
        <p:spPr bwMode="auto">
          <a:xfrm>
            <a:off x="6705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4" name="Line 38"/>
          <p:cNvSpPr>
            <a:spLocks noChangeShapeType="1"/>
          </p:cNvSpPr>
          <p:nvPr/>
        </p:nvSpPr>
        <p:spPr bwMode="auto">
          <a:xfrm flipH="1">
            <a:off x="4800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5" name="Line 39"/>
          <p:cNvSpPr>
            <a:spLocks noChangeShapeType="1"/>
          </p:cNvSpPr>
          <p:nvPr/>
        </p:nvSpPr>
        <p:spPr bwMode="auto">
          <a:xfrm>
            <a:off x="5181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6" name="Line 40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7" name="Line 41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0" name="Line 44"/>
          <p:cNvSpPr>
            <a:spLocks noChangeShapeType="1"/>
          </p:cNvSpPr>
          <p:nvPr/>
        </p:nvSpPr>
        <p:spPr bwMode="auto">
          <a:xfrm flipH="1">
            <a:off x="1905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1" name="Line 45"/>
          <p:cNvSpPr>
            <a:spLocks noChangeShapeType="1"/>
          </p:cNvSpPr>
          <p:nvPr/>
        </p:nvSpPr>
        <p:spPr bwMode="auto">
          <a:xfrm>
            <a:off x="2286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2" name="Line 46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3" name="Line 47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" name="Straight Connector 56"/>
          <p:cNvCxnSpPr>
            <a:endCxn id="116743" idx="1"/>
          </p:cNvCxnSpPr>
          <p:nvPr/>
        </p:nvCxnSpPr>
        <p:spPr bwMode="auto">
          <a:xfrm>
            <a:off x="5867400" y="2590800"/>
            <a:ext cx="1416237" cy="7304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5400000">
            <a:off x="6699063" y="3574863"/>
            <a:ext cx="622674" cy="5464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16200000" flipH="1">
            <a:off x="1631763" y="2698562"/>
            <a:ext cx="578037" cy="578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800101" y="266046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Left Arrow 49"/>
          <p:cNvSpPr/>
          <p:nvPr/>
        </p:nvSpPr>
        <p:spPr bwMode="auto">
          <a:xfrm rot="18703955">
            <a:off x="7511881" y="2807078"/>
            <a:ext cx="564963" cy="423081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27"/>
          <p:cNvSpPr>
            <a:spLocks noChangeShapeType="1"/>
          </p:cNvSpPr>
          <p:nvPr/>
        </p:nvSpPr>
        <p:spPr bwMode="auto">
          <a:xfrm>
            <a:off x="5867400" y="25908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1703-919E-4360-A8FC-B34D663D67A5}" type="slidenum">
              <a:rPr lang="he-IL"/>
              <a:pPr/>
              <a:t>43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739" name="Oval 3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Oval 4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1" name="Oval 5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Oval 6" descr="‎25%‎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49530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5334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47244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2438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1828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>
            <a:off x="4572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248400" y="4114800"/>
            <a:ext cx="762000" cy="1066800"/>
            <a:chOff x="6248400" y="4114800"/>
            <a:chExt cx="762000" cy="1066800"/>
          </a:xfrm>
        </p:grpSpPr>
        <p:sp>
          <p:nvSpPr>
            <p:cNvPr id="116746" name="Oval 10" descr="‎25%‎"/>
            <p:cNvSpPr>
              <a:spLocks noChangeArrowheads="1"/>
            </p:cNvSpPr>
            <p:nvPr/>
          </p:nvSpPr>
          <p:spPr bwMode="auto">
            <a:xfrm>
              <a:off x="6477000" y="4114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2" name="Rectangle 16"/>
            <p:cNvSpPr>
              <a:spLocks noChangeArrowheads="1"/>
            </p:cNvSpPr>
            <p:nvPr/>
          </p:nvSpPr>
          <p:spPr bwMode="auto">
            <a:xfrm>
              <a:off x="68580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Rectangle 17"/>
            <p:cNvSpPr>
              <a:spLocks noChangeArrowheads="1"/>
            </p:cNvSpPr>
            <p:nvPr/>
          </p:nvSpPr>
          <p:spPr bwMode="auto">
            <a:xfrm>
              <a:off x="6248400" y="4953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2" name="Line 36"/>
            <p:cNvSpPr>
              <a:spLocks noChangeShapeType="1"/>
            </p:cNvSpPr>
            <p:nvPr/>
          </p:nvSpPr>
          <p:spPr bwMode="auto">
            <a:xfrm flipH="1">
              <a:off x="63246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3" name="Line 37"/>
            <p:cNvSpPr>
              <a:spLocks noChangeShapeType="1"/>
            </p:cNvSpPr>
            <p:nvPr/>
          </p:nvSpPr>
          <p:spPr bwMode="auto">
            <a:xfrm>
              <a:off x="6705600" y="4419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74" name="Line 38"/>
          <p:cNvSpPr>
            <a:spLocks noChangeShapeType="1"/>
          </p:cNvSpPr>
          <p:nvPr/>
        </p:nvSpPr>
        <p:spPr bwMode="auto">
          <a:xfrm flipH="1">
            <a:off x="4800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5" name="Line 39"/>
          <p:cNvSpPr>
            <a:spLocks noChangeShapeType="1"/>
          </p:cNvSpPr>
          <p:nvPr/>
        </p:nvSpPr>
        <p:spPr bwMode="auto">
          <a:xfrm>
            <a:off x="5181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6" name="Line 40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7" name="Line 41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0" name="Line 44"/>
          <p:cNvSpPr>
            <a:spLocks noChangeShapeType="1"/>
          </p:cNvSpPr>
          <p:nvPr/>
        </p:nvSpPr>
        <p:spPr bwMode="auto">
          <a:xfrm flipH="1">
            <a:off x="1905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1" name="Line 45"/>
          <p:cNvSpPr>
            <a:spLocks noChangeShapeType="1"/>
          </p:cNvSpPr>
          <p:nvPr/>
        </p:nvSpPr>
        <p:spPr bwMode="auto">
          <a:xfrm>
            <a:off x="2286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2" name="Line 46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3" name="Line 47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Straight Connector 53"/>
          <p:cNvCxnSpPr/>
          <p:nvPr/>
        </p:nvCxnSpPr>
        <p:spPr bwMode="auto">
          <a:xfrm rot="16200000" flipH="1">
            <a:off x="1631763" y="2698562"/>
            <a:ext cx="578037" cy="578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800101" y="266046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Left Arrow 49"/>
          <p:cNvSpPr/>
          <p:nvPr/>
        </p:nvSpPr>
        <p:spPr bwMode="auto">
          <a:xfrm rot="18703955">
            <a:off x="7511881" y="2807078"/>
            <a:ext cx="564963" cy="423081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7239000" y="3352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2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08281 -0.11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1" animBg="1"/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1703-919E-4360-A8FC-B34D663D67A5}" type="slidenum">
              <a:rPr lang="he-IL"/>
              <a:pPr/>
              <a:t>44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739" name="Oval 3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Oval 4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1" name="Oval 5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Oval 6" descr="‎25%‎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49530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5334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47244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2438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1828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>
            <a:off x="4572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4" name="Line 38"/>
          <p:cNvSpPr>
            <a:spLocks noChangeShapeType="1"/>
          </p:cNvSpPr>
          <p:nvPr/>
        </p:nvSpPr>
        <p:spPr bwMode="auto">
          <a:xfrm flipH="1">
            <a:off x="4800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5" name="Line 39"/>
          <p:cNvSpPr>
            <a:spLocks noChangeShapeType="1"/>
          </p:cNvSpPr>
          <p:nvPr/>
        </p:nvSpPr>
        <p:spPr bwMode="auto">
          <a:xfrm>
            <a:off x="5181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6" name="Line 40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7" name="Line 41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0" name="Line 44"/>
          <p:cNvSpPr>
            <a:spLocks noChangeShapeType="1"/>
          </p:cNvSpPr>
          <p:nvPr/>
        </p:nvSpPr>
        <p:spPr bwMode="auto">
          <a:xfrm flipH="1">
            <a:off x="1905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1" name="Line 45"/>
          <p:cNvSpPr>
            <a:spLocks noChangeShapeType="1"/>
          </p:cNvSpPr>
          <p:nvPr/>
        </p:nvSpPr>
        <p:spPr bwMode="auto">
          <a:xfrm>
            <a:off x="2286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2" name="Line 46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3" name="Line 47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Straight Connector 53"/>
          <p:cNvCxnSpPr/>
          <p:nvPr/>
        </p:nvCxnSpPr>
        <p:spPr bwMode="auto">
          <a:xfrm rot="16200000" flipH="1">
            <a:off x="1631763" y="2698562"/>
            <a:ext cx="578037" cy="578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800101" y="266046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Left Arrow 3"/>
          <p:cNvSpPr/>
          <p:nvPr/>
        </p:nvSpPr>
        <p:spPr bwMode="auto">
          <a:xfrm rot="18703955">
            <a:off x="5222272" y="3682434"/>
            <a:ext cx="564963" cy="423081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67400" y="2590800"/>
            <a:ext cx="1902402" cy="1831398"/>
            <a:chOff x="5867400" y="2590800"/>
            <a:chExt cx="1902402" cy="1831398"/>
          </a:xfrm>
        </p:grpSpPr>
        <p:sp>
          <p:nvSpPr>
            <p:cNvPr id="58" name="Oval 10" descr="‎25%‎"/>
            <p:cNvSpPr>
              <a:spLocks noChangeArrowheads="1"/>
            </p:cNvSpPr>
            <p:nvPr/>
          </p:nvSpPr>
          <p:spPr bwMode="auto">
            <a:xfrm>
              <a:off x="7236402" y="335539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76174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70078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 flipH="1">
              <a:off x="7084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7465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5867400" y="2590800"/>
              <a:ext cx="1524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>
            <a:spLocks noChangeAspect="1"/>
          </p:cNvSpPr>
          <p:nvPr/>
        </p:nvSpPr>
        <p:spPr bwMode="auto">
          <a:xfrm>
            <a:off x="4648200" y="3886200"/>
            <a:ext cx="699516" cy="6995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856C-F93E-49B3-B20F-DAF441CB6836}" type="slidenum">
              <a:rPr lang="he-IL"/>
              <a:pPr/>
              <a:t>45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763" name="Oval 3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Oval 4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Oval 5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Oval 6" descr="‎25%‎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4953000" y="41148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2438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1828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5" name="Rectangle 25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88" name="Line 28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92" name="Line 32"/>
          <p:cNvSpPr>
            <a:spLocks noChangeShapeType="1"/>
          </p:cNvSpPr>
          <p:nvPr/>
        </p:nvSpPr>
        <p:spPr bwMode="auto">
          <a:xfrm>
            <a:off x="4572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93" name="Line 33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00" name="Line 40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01" name="Line 41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04" name="Line 44"/>
          <p:cNvSpPr>
            <a:spLocks noChangeShapeType="1"/>
          </p:cNvSpPr>
          <p:nvPr/>
        </p:nvSpPr>
        <p:spPr bwMode="auto">
          <a:xfrm flipH="1">
            <a:off x="1905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05" name="Line 45"/>
          <p:cNvSpPr>
            <a:spLocks noChangeShapeType="1"/>
          </p:cNvSpPr>
          <p:nvPr/>
        </p:nvSpPr>
        <p:spPr bwMode="auto">
          <a:xfrm>
            <a:off x="2286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06" name="Line 46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07" name="Line 47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" name="Straight Connector 49"/>
          <p:cNvCxnSpPr/>
          <p:nvPr/>
        </p:nvCxnSpPr>
        <p:spPr bwMode="auto">
          <a:xfrm rot="16200000" flipH="1">
            <a:off x="1631763" y="2698562"/>
            <a:ext cx="578037" cy="578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5400000">
            <a:off x="800101" y="266046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5867400" y="2590800"/>
            <a:ext cx="1902402" cy="1831398"/>
            <a:chOff x="5867400" y="2590800"/>
            <a:chExt cx="1902402" cy="1831398"/>
          </a:xfrm>
        </p:grpSpPr>
        <p:sp>
          <p:nvSpPr>
            <p:cNvPr id="63" name="Oval 10" descr="‎25%‎"/>
            <p:cNvSpPr>
              <a:spLocks noChangeArrowheads="1"/>
            </p:cNvSpPr>
            <p:nvPr/>
          </p:nvSpPr>
          <p:spPr bwMode="auto">
            <a:xfrm>
              <a:off x="7236402" y="335539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76174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70078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 flipH="1">
              <a:off x="7084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7"/>
            <p:cNvSpPr>
              <a:spLocks noChangeShapeType="1"/>
            </p:cNvSpPr>
            <p:nvPr/>
          </p:nvSpPr>
          <p:spPr bwMode="auto">
            <a:xfrm>
              <a:off x="7465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7"/>
            <p:cNvSpPr>
              <a:spLocks noChangeShapeType="1"/>
            </p:cNvSpPr>
            <p:nvPr/>
          </p:nvSpPr>
          <p:spPr bwMode="auto">
            <a:xfrm>
              <a:off x="5867400" y="2590800"/>
              <a:ext cx="1524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6642-C9E1-4128-8419-5BDC550EB6F2}" type="slidenum">
              <a:rPr lang="he-IL"/>
              <a:pPr/>
              <a:t>46</a:t>
            </a:fld>
            <a:endParaRPr lang="en-US"/>
          </a:p>
        </p:txBody>
      </p:sp>
      <p:sp>
        <p:nvSpPr>
          <p:cNvPr id="118787" name="Oval 3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Oval 4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Oval 5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Oval 6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2" name="Oval 8" descr="‎25%‎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4953000" y="41148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>
            <a:off x="2438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1828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7" name="Rectangle 23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0" name="Line 26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4" name="Line 30"/>
          <p:cNvSpPr>
            <a:spLocks noChangeShapeType="1"/>
          </p:cNvSpPr>
          <p:nvPr/>
        </p:nvSpPr>
        <p:spPr bwMode="auto">
          <a:xfrm>
            <a:off x="4572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5" name="Line 31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0" name="Line 36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1" name="Line 37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4" name="Line 40"/>
          <p:cNvSpPr>
            <a:spLocks noChangeShapeType="1"/>
          </p:cNvSpPr>
          <p:nvPr/>
        </p:nvSpPr>
        <p:spPr bwMode="auto">
          <a:xfrm flipH="1">
            <a:off x="1905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5" name="Line 41"/>
          <p:cNvSpPr>
            <a:spLocks noChangeShapeType="1"/>
          </p:cNvSpPr>
          <p:nvPr/>
        </p:nvSpPr>
        <p:spPr bwMode="auto">
          <a:xfrm>
            <a:off x="2286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6" name="Line 42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7" name="Line 43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Straight Connector 51"/>
          <p:cNvCxnSpPr>
            <a:stCxn id="118788" idx="5"/>
            <a:endCxn id="118796" idx="0"/>
          </p:cNvCxnSpPr>
          <p:nvPr/>
        </p:nvCxnSpPr>
        <p:spPr bwMode="auto">
          <a:xfrm rot="16200000" flipH="1">
            <a:off x="1631763" y="2698562"/>
            <a:ext cx="578037" cy="578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rot="5400000">
            <a:off x="800101" y="266046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867400" y="2590800"/>
            <a:ext cx="1902402" cy="1831398"/>
            <a:chOff x="5867400" y="2590800"/>
            <a:chExt cx="1902402" cy="1831398"/>
          </a:xfrm>
        </p:grpSpPr>
        <p:sp>
          <p:nvSpPr>
            <p:cNvPr id="55" name="Oval 10" descr="‎25%‎"/>
            <p:cNvSpPr>
              <a:spLocks noChangeArrowheads="1"/>
            </p:cNvSpPr>
            <p:nvPr/>
          </p:nvSpPr>
          <p:spPr bwMode="auto">
            <a:xfrm>
              <a:off x="7236402" y="335539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76174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70078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 flipH="1">
              <a:off x="7084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7465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5867400" y="2590800"/>
              <a:ext cx="1524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E14F-0743-42A7-8B63-5991A6BA136D}" type="slidenum">
              <a:rPr lang="he-IL"/>
              <a:pPr/>
              <a:t>47</a:t>
            </a:fld>
            <a:endParaRPr 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811" name="Oval 3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3" name="Oval 5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Oval 6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Oval 8" descr="‎25%‎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5" name="Rectangle 17"/>
          <p:cNvSpPr>
            <a:spLocks noChangeArrowheads="1"/>
          </p:cNvSpPr>
          <p:nvPr/>
        </p:nvSpPr>
        <p:spPr bwMode="auto">
          <a:xfrm>
            <a:off x="4953000" y="41148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2438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9" name="Rectangle 21"/>
          <p:cNvSpPr>
            <a:spLocks noChangeArrowheads="1"/>
          </p:cNvSpPr>
          <p:nvPr/>
        </p:nvSpPr>
        <p:spPr bwMode="auto">
          <a:xfrm>
            <a:off x="1828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0" name="Rectangle 22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2" name="Line 24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>
            <a:off x="4572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5" name="Line 37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8" name="Line 40"/>
          <p:cNvSpPr>
            <a:spLocks noChangeShapeType="1"/>
          </p:cNvSpPr>
          <p:nvPr/>
        </p:nvSpPr>
        <p:spPr bwMode="auto">
          <a:xfrm flipH="1">
            <a:off x="1905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9" name="Line 41"/>
          <p:cNvSpPr>
            <a:spLocks noChangeShapeType="1"/>
          </p:cNvSpPr>
          <p:nvPr/>
        </p:nvSpPr>
        <p:spPr bwMode="auto">
          <a:xfrm>
            <a:off x="2286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0" name="Line 42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1" name="Line 43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" name="Straight Connector 56"/>
          <p:cNvCxnSpPr>
            <a:stCxn id="119812" idx="5"/>
            <a:endCxn id="119820" idx="0"/>
          </p:cNvCxnSpPr>
          <p:nvPr/>
        </p:nvCxnSpPr>
        <p:spPr bwMode="auto">
          <a:xfrm rot="16200000" flipH="1">
            <a:off x="1631763" y="2698562"/>
            <a:ext cx="578037" cy="578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19812" idx="3"/>
            <a:endCxn id="119819" idx="0"/>
          </p:cNvCxnSpPr>
          <p:nvPr/>
        </p:nvCxnSpPr>
        <p:spPr bwMode="auto">
          <a:xfrm rot="5400000">
            <a:off x="800101" y="266046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Left Arrow 51"/>
          <p:cNvSpPr/>
          <p:nvPr/>
        </p:nvSpPr>
        <p:spPr bwMode="auto">
          <a:xfrm rot="18703955">
            <a:off x="2362085" y="2851625"/>
            <a:ext cx="564963" cy="423081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867400" y="2590800"/>
            <a:ext cx="1902402" cy="1831398"/>
            <a:chOff x="5867400" y="2590800"/>
            <a:chExt cx="1902402" cy="1831398"/>
          </a:xfrm>
        </p:grpSpPr>
        <p:sp>
          <p:nvSpPr>
            <p:cNvPr id="56" name="Oval 10" descr="‎25%‎"/>
            <p:cNvSpPr>
              <a:spLocks noChangeArrowheads="1"/>
            </p:cNvSpPr>
            <p:nvPr/>
          </p:nvSpPr>
          <p:spPr bwMode="auto">
            <a:xfrm>
              <a:off x="7236402" y="335539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76174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7"/>
            <p:cNvSpPr>
              <a:spLocks noChangeArrowheads="1"/>
            </p:cNvSpPr>
            <p:nvPr/>
          </p:nvSpPr>
          <p:spPr bwMode="auto">
            <a:xfrm>
              <a:off x="70078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6"/>
            <p:cNvSpPr>
              <a:spLocks noChangeShapeType="1"/>
            </p:cNvSpPr>
            <p:nvPr/>
          </p:nvSpPr>
          <p:spPr bwMode="auto">
            <a:xfrm flipH="1">
              <a:off x="7084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7"/>
            <p:cNvSpPr>
              <a:spLocks noChangeShapeType="1"/>
            </p:cNvSpPr>
            <p:nvPr/>
          </p:nvSpPr>
          <p:spPr bwMode="auto">
            <a:xfrm>
              <a:off x="7465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7"/>
            <p:cNvSpPr>
              <a:spLocks noChangeShapeType="1"/>
            </p:cNvSpPr>
            <p:nvPr/>
          </p:nvSpPr>
          <p:spPr bwMode="auto">
            <a:xfrm>
              <a:off x="5867400" y="2590800"/>
              <a:ext cx="1524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>
            <a:spLocks noChangeAspect="1"/>
          </p:cNvSpPr>
          <p:nvPr/>
        </p:nvSpPr>
        <p:spPr bwMode="auto">
          <a:xfrm>
            <a:off x="1770356" y="3062054"/>
            <a:ext cx="699516" cy="6995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AEA7-0581-4384-9088-19F13FFB079B}" type="slidenum">
              <a:rPr lang="he-IL"/>
              <a:pPr/>
              <a:t>48</a:t>
            </a:fld>
            <a:endParaRPr lang="en-US"/>
          </a:p>
        </p:txBody>
      </p:sp>
      <p:sp>
        <p:nvSpPr>
          <p:cNvPr id="120835" name="Oval 3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6" name="Oval 4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7" name="Oval 5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Oval 6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Oval 8" descr="‎25%‎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4953000" y="41148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3" name="Rectangle 21"/>
          <p:cNvSpPr>
            <a:spLocks noChangeArrowheads="1"/>
          </p:cNvSpPr>
          <p:nvPr/>
        </p:nvSpPr>
        <p:spPr bwMode="auto">
          <a:xfrm>
            <a:off x="2057400" y="32766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4572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rot="5400000">
            <a:off x="800101" y="266046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endCxn id="120853" idx="0"/>
          </p:cNvCxnSpPr>
          <p:nvPr/>
        </p:nvCxnSpPr>
        <p:spPr bwMode="auto">
          <a:xfrm>
            <a:off x="1631763" y="2698562"/>
            <a:ext cx="501837" cy="5780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5867400" y="2590800"/>
            <a:ext cx="1902402" cy="1831398"/>
            <a:chOff x="5867400" y="2590800"/>
            <a:chExt cx="1902402" cy="1831398"/>
          </a:xfrm>
        </p:grpSpPr>
        <p:sp>
          <p:nvSpPr>
            <p:cNvPr id="54" name="Oval 10" descr="‎25%‎"/>
            <p:cNvSpPr>
              <a:spLocks noChangeArrowheads="1"/>
            </p:cNvSpPr>
            <p:nvPr/>
          </p:nvSpPr>
          <p:spPr bwMode="auto">
            <a:xfrm>
              <a:off x="7236402" y="335539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76174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70078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 flipH="1">
              <a:off x="7084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7465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>
              <a:off x="5867400" y="2590800"/>
              <a:ext cx="1524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>
            <a:spLocks noChangeAspect="1"/>
          </p:cNvSpPr>
          <p:nvPr/>
        </p:nvSpPr>
        <p:spPr bwMode="auto">
          <a:xfrm>
            <a:off x="1161094" y="2227556"/>
            <a:ext cx="699516" cy="6995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54CB-19EE-4DF4-8FD8-6E1634C25FE7}" type="slidenum">
              <a:rPr lang="he-IL"/>
              <a:pPr/>
              <a:t>49</a:t>
            </a:fld>
            <a:endParaRPr lang="en-US"/>
          </a:p>
        </p:txBody>
      </p:sp>
      <p:sp>
        <p:nvSpPr>
          <p:cNvPr id="121859" name="Oval 3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0" name="Oval 4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1" name="Oval 5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4" name="Oval 8" descr="‎25%‎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7" name="Oval 11" descr="‎25%‎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4953000" y="41148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2057400" y="32766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6" name="Rectangle 20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7" name="Rectangle 21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80" name="Line 24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84" name="Line 28"/>
          <p:cNvSpPr>
            <a:spLocks noChangeShapeType="1"/>
          </p:cNvSpPr>
          <p:nvPr/>
        </p:nvSpPr>
        <p:spPr bwMode="auto">
          <a:xfrm>
            <a:off x="4572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85" name="Line 29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90" name="Line 34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91" name="Line 35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95" name="Line 39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rot="5400000">
            <a:off x="800101" y="266046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endCxn id="121875" idx="0"/>
          </p:cNvCxnSpPr>
          <p:nvPr/>
        </p:nvCxnSpPr>
        <p:spPr bwMode="auto">
          <a:xfrm>
            <a:off x="1631763" y="2698562"/>
            <a:ext cx="501837" cy="5780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5867400" y="2590800"/>
            <a:ext cx="1902402" cy="1831398"/>
            <a:chOff x="5867400" y="2590800"/>
            <a:chExt cx="1902402" cy="1831398"/>
          </a:xfrm>
        </p:grpSpPr>
        <p:sp>
          <p:nvSpPr>
            <p:cNvPr id="54" name="Oval 10" descr="‎25%‎"/>
            <p:cNvSpPr>
              <a:spLocks noChangeArrowheads="1"/>
            </p:cNvSpPr>
            <p:nvPr/>
          </p:nvSpPr>
          <p:spPr bwMode="auto">
            <a:xfrm>
              <a:off x="7236402" y="335539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76174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70078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 flipH="1">
              <a:off x="7084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7465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>
              <a:off x="5867400" y="2590800"/>
              <a:ext cx="1524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764-6832-45AD-A676-0D1BA3D4DB89}" type="slidenum">
              <a:rPr lang="he-IL"/>
              <a:pPr/>
              <a:t>5</a:t>
            </a:fld>
            <a:endParaRPr lang="en-US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381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-Black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trees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400" y="4953000"/>
            <a:ext cx="7086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What is the maximal height of a 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Red</a:t>
            </a:r>
            <a:r>
              <a:rPr lang="en-US" sz="3600" b="1" dirty="0" smtClean="0"/>
              <a:t>-Black</a:t>
            </a:r>
            <a:r>
              <a:rPr lang="en-US" sz="3600" dirty="0" smtClean="0"/>
              <a:t> tree containing </a:t>
            </a:r>
            <a:r>
              <a:rPr lang="en-US" sz="3600" i="1" dirty="0" smtClean="0">
                <a:solidFill>
                  <a:schemeClr val="accent2"/>
                </a:solidFill>
              </a:rPr>
              <a:t>n</a:t>
            </a:r>
            <a:r>
              <a:rPr lang="en-US" sz="3600" dirty="0" smtClean="0"/>
              <a:t> nodes?</a:t>
            </a:r>
            <a:endParaRPr lang="he-IL" sz="3600" dirty="0"/>
          </a:p>
        </p:txBody>
      </p:sp>
      <p:sp>
        <p:nvSpPr>
          <p:cNvPr id="28" name="Oval 5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4343400" y="3200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8" descr="‎25%‎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72390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3" descr="‎25%‎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6019800" y="2667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Straight Connector 37"/>
          <p:cNvCxnSpPr>
            <a:stCxn id="32" idx="5"/>
            <a:endCxn id="33" idx="1"/>
          </p:cNvCxnSpPr>
          <p:nvPr/>
        </p:nvCxnSpPr>
        <p:spPr bwMode="auto">
          <a:xfrm rot="16200000" flipH="1">
            <a:off x="7422963" y="3612963"/>
            <a:ext cx="622674" cy="4702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620000" y="47244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858000" y="39624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8305800" y="4748348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4800600" y="38862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3962400" y="38862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914400" y="32004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1905000" y="32004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/>
          <p:cNvCxnSpPr>
            <a:stCxn id="29" idx="5"/>
            <a:endCxn id="45" idx="0"/>
          </p:cNvCxnSpPr>
          <p:nvPr/>
        </p:nvCxnSpPr>
        <p:spPr bwMode="auto">
          <a:xfrm rot="16200000" flipH="1">
            <a:off x="1555563" y="2774762"/>
            <a:ext cx="501837" cy="3494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9" idx="3"/>
            <a:endCxn id="44" idx="0"/>
          </p:cNvCxnSpPr>
          <p:nvPr/>
        </p:nvCxnSpPr>
        <p:spPr bwMode="auto">
          <a:xfrm rot="5400000">
            <a:off x="952501" y="2736663"/>
            <a:ext cx="501837" cy="4256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30" idx="3"/>
            <a:endCxn id="43" idx="0"/>
          </p:cNvCxnSpPr>
          <p:nvPr/>
        </p:nvCxnSpPr>
        <p:spPr bwMode="auto">
          <a:xfrm rot="5400000">
            <a:off x="4000501" y="3498663"/>
            <a:ext cx="425637" cy="3494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0" idx="5"/>
            <a:endCxn id="42" idx="0"/>
          </p:cNvCxnSpPr>
          <p:nvPr/>
        </p:nvCxnSpPr>
        <p:spPr bwMode="auto">
          <a:xfrm rot="16200000" flipH="1">
            <a:off x="4527363" y="3536762"/>
            <a:ext cx="425637" cy="273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32" idx="3"/>
            <a:endCxn id="40" idx="0"/>
          </p:cNvCxnSpPr>
          <p:nvPr/>
        </p:nvCxnSpPr>
        <p:spPr bwMode="auto">
          <a:xfrm rot="5400000">
            <a:off x="6896101" y="3574863"/>
            <a:ext cx="425637" cy="3494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33" idx="3"/>
            <a:endCxn id="39" idx="0"/>
          </p:cNvCxnSpPr>
          <p:nvPr/>
        </p:nvCxnSpPr>
        <p:spPr bwMode="auto">
          <a:xfrm rot="5400000">
            <a:off x="7658101" y="4413063"/>
            <a:ext cx="349437" cy="273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33" idx="5"/>
            <a:endCxn id="41" idx="0"/>
          </p:cNvCxnSpPr>
          <p:nvPr/>
        </p:nvCxnSpPr>
        <p:spPr bwMode="auto">
          <a:xfrm rot="16200000" flipH="1">
            <a:off x="8096789" y="4463136"/>
            <a:ext cx="373385" cy="197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22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>
            <a:spLocks noChangeAspect="1"/>
          </p:cNvSpPr>
          <p:nvPr/>
        </p:nvSpPr>
        <p:spPr bwMode="auto">
          <a:xfrm>
            <a:off x="3141956" y="1403410"/>
            <a:ext cx="699516" cy="6995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C50B-DFE2-4CA0-8221-CCFACEE423FC}" type="slidenum">
              <a:rPr lang="he-IL"/>
              <a:pPr/>
              <a:t>50</a:t>
            </a:fld>
            <a:endParaRPr lang="en-US"/>
          </a:p>
        </p:txBody>
      </p:sp>
      <p:sp>
        <p:nvSpPr>
          <p:cNvPr id="122883" name="Oval 3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4" name="Oval 4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6" name="Oval 6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Oval 8" descr="‎25%‎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1" name="Oval 11" descr="‎25%‎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6" name="Rectangle 16"/>
          <p:cNvSpPr>
            <a:spLocks noChangeArrowheads="1"/>
          </p:cNvSpPr>
          <p:nvPr/>
        </p:nvSpPr>
        <p:spPr bwMode="auto">
          <a:xfrm>
            <a:off x="4953000" y="41148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7" name="Rectangle 17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2057400" y="32766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0" name="Rectangle 20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1" name="Rectangle 21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3" name="Line 23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4" name="Line 24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8" name="Line 28"/>
          <p:cNvSpPr>
            <a:spLocks noChangeShapeType="1"/>
          </p:cNvSpPr>
          <p:nvPr/>
        </p:nvSpPr>
        <p:spPr bwMode="auto">
          <a:xfrm>
            <a:off x="4572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9" name="Line 29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4" name="Line 34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5" name="Line 35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8" name="Line 38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9" name="Line 39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sz="4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US" sz="4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rot="5400000">
            <a:off x="800101" y="266046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631763" y="2698562"/>
            <a:ext cx="501837" cy="5780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5867400" y="2590800"/>
            <a:ext cx="1902402" cy="1831398"/>
            <a:chOff x="5867400" y="2590800"/>
            <a:chExt cx="1902402" cy="1831398"/>
          </a:xfrm>
        </p:grpSpPr>
        <p:sp>
          <p:nvSpPr>
            <p:cNvPr id="54" name="Oval 10" descr="‎25%‎"/>
            <p:cNvSpPr>
              <a:spLocks noChangeArrowheads="1"/>
            </p:cNvSpPr>
            <p:nvPr/>
          </p:nvSpPr>
          <p:spPr bwMode="auto">
            <a:xfrm>
              <a:off x="7236402" y="335539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76174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7007802" y="419359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 flipH="1">
              <a:off x="7084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7465002" y="3660198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>
              <a:off x="5867400" y="2590800"/>
              <a:ext cx="1524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885" name="Oval 5" descr="‎25%‎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3D88-D618-4AC9-890B-51E753753CF7}" type="slidenum">
              <a:rPr lang="he-IL"/>
              <a:pPr/>
              <a:t>51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Deleting a node from a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b="1" dirty="0" smtClean="0"/>
              <a:t>-Black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17526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Remove the node from the tree</a:t>
            </a:r>
            <a:endParaRPr lang="en-US" dirty="0">
              <a:latin typeface="+mn-lt"/>
            </a:endParaRP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74944" y="2290669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n-lt"/>
                <a:sym typeface="Symbol" pitchFamily="18" charset="2"/>
              </a:rPr>
              <a:t>If </a:t>
            </a:r>
            <a:r>
              <a:rPr lang="en-US" dirty="0" smtClean="0">
                <a:latin typeface="+mn-lt"/>
                <a:sym typeface="Symbol" pitchFamily="18" charset="2"/>
              </a:rPr>
              <a:t>it was </a:t>
            </a:r>
            <a:r>
              <a:rPr lang="en-US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red</a:t>
            </a:r>
            <a:r>
              <a:rPr lang="en-US" dirty="0" smtClean="0">
                <a:latin typeface="+mn-lt"/>
                <a:sym typeface="Symbol" pitchFamily="18" charset="2"/>
              </a:rPr>
              <a:t> or had a </a:t>
            </a:r>
            <a:r>
              <a:rPr lang="en-US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red</a:t>
            </a:r>
            <a:r>
              <a:rPr lang="en-US" dirty="0" smtClean="0">
                <a:latin typeface="+mn-lt"/>
                <a:sym typeface="Symbol" pitchFamily="18" charset="2"/>
              </a:rPr>
              <a:t> child we are done</a:t>
            </a:r>
            <a:endParaRPr lang="en-US" dirty="0">
              <a:latin typeface="+mn-lt"/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89309" y="3406285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Otherwise we get a node that requires “</a:t>
            </a:r>
            <a:r>
              <a:rPr lang="en-US" b="1" dirty="0" smtClean="0">
                <a:latin typeface="+mn-lt"/>
              </a:rPr>
              <a:t>extra blackness</a:t>
            </a:r>
            <a:r>
              <a:rPr lang="en-US" dirty="0" smtClean="0">
                <a:latin typeface="+mn-lt"/>
              </a:rPr>
              <a:t>”</a:t>
            </a:r>
            <a:endParaRPr lang="en-US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99357" y="3929558"/>
            <a:ext cx="7239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Apply a transformation that either moves the </a:t>
            </a:r>
            <a:r>
              <a:rPr lang="en-US" dirty="0" smtClean="0"/>
              <a:t>“extra blackness” up the tree, or gets rid of it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88825" y="4857540"/>
            <a:ext cx="792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An </a:t>
            </a:r>
            <a:r>
              <a:rPr lang="en-US" dirty="0" smtClean="0"/>
              <a:t>“extra blackness” at the root may be removed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4647" y="1346287"/>
            <a:ext cx="1971299" cy="1340771"/>
            <a:chOff x="7024647" y="1346287"/>
            <a:chExt cx="1971299" cy="1340771"/>
          </a:xfrm>
        </p:grpSpPr>
        <p:sp>
          <p:nvSpPr>
            <p:cNvPr id="12" name="Oval 3" descr="‎25%‎"/>
            <p:cNvSpPr>
              <a:spLocks noChangeArrowheads="1"/>
            </p:cNvSpPr>
            <p:nvPr/>
          </p:nvSpPr>
          <p:spPr bwMode="auto">
            <a:xfrm>
              <a:off x="7829539" y="1346287"/>
              <a:ext cx="80489" cy="1141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7306359" y="1660084"/>
              <a:ext cx="80489" cy="11410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8453330" y="1660084"/>
              <a:ext cx="80489" cy="11410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8071006" y="1973882"/>
              <a:ext cx="80489" cy="1141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8" descr="‎25%‎"/>
            <p:cNvSpPr>
              <a:spLocks noChangeArrowheads="1"/>
            </p:cNvSpPr>
            <p:nvPr/>
          </p:nvSpPr>
          <p:spPr bwMode="auto">
            <a:xfrm>
              <a:off x="7869783" y="2287679"/>
              <a:ext cx="80489" cy="11410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7105136" y="1973882"/>
              <a:ext cx="80489" cy="11410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7487460" y="1973882"/>
              <a:ext cx="80489" cy="11410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252107" y="2287679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7970395" y="2601477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809417" y="2601477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7588071" y="2316206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7427093" y="2316206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7185625" y="2316206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7024647" y="2316206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386848" y="1403341"/>
              <a:ext cx="442691" cy="285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7910028" y="1403341"/>
              <a:ext cx="543302" cy="285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8131373" y="1745666"/>
              <a:ext cx="321957" cy="22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8151496" y="2059463"/>
              <a:ext cx="120734" cy="22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H="1">
              <a:off x="7930150" y="2059463"/>
              <a:ext cx="140856" cy="22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flipH="1">
              <a:off x="7829539" y="2401788"/>
              <a:ext cx="60367" cy="199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7930150" y="2401788"/>
              <a:ext cx="60367" cy="199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 flipH="1">
              <a:off x="7447215" y="2087990"/>
              <a:ext cx="60367" cy="22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7547827" y="2087990"/>
              <a:ext cx="60367" cy="22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7165503" y="2087990"/>
              <a:ext cx="40245" cy="22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 flipH="1">
              <a:off x="7044769" y="2059463"/>
              <a:ext cx="60367" cy="256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Straight Connector 36"/>
            <p:cNvCxnSpPr>
              <a:stCxn id="13" idx="5"/>
              <a:endCxn id="18" idx="0"/>
            </p:cNvCxnSpPr>
            <p:nvPr/>
          </p:nvCxnSpPr>
          <p:spPr bwMode="auto">
            <a:xfrm rot="16200000" flipH="1">
              <a:off x="7343183" y="1789360"/>
              <a:ext cx="216400" cy="152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13" idx="3"/>
              <a:endCxn id="17" idx="0"/>
            </p:cNvCxnSpPr>
            <p:nvPr/>
          </p:nvCxnSpPr>
          <p:spPr bwMode="auto">
            <a:xfrm rot="5400000">
              <a:off x="7123564" y="1779299"/>
              <a:ext cx="216400" cy="17276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Left Arrow 38"/>
            <p:cNvSpPr/>
            <p:nvPr/>
          </p:nvSpPr>
          <p:spPr bwMode="auto">
            <a:xfrm rot="18703955">
              <a:off x="7966663" y="2229822"/>
              <a:ext cx="211506" cy="111724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493575" y="1717139"/>
              <a:ext cx="502371" cy="685622"/>
              <a:chOff x="5867400" y="2590800"/>
              <a:chExt cx="1902402" cy="1831398"/>
            </a:xfrm>
          </p:grpSpPr>
          <p:sp>
            <p:nvSpPr>
              <p:cNvPr id="41" name="Oval 10" descr="‎25%‎"/>
              <p:cNvSpPr>
                <a:spLocks noChangeArrowheads="1"/>
              </p:cNvSpPr>
              <p:nvPr/>
            </p:nvSpPr>
            <p:spPr bwMode="auto">
              <a:xfrm>
                <a:off x="7236402" y="3355398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6"/>
              <p:cNvSpPr>
                <a:spLocks noChangeArrowheads="1"/>
              </p:cNvSpPr>
              <p:nvPr/>
            </p:nvSpPr>
            <p:spPr bwMode="auto">
              <a:xfrm>
                <a:off x="7617402" y="4193598"/>
                <a:ext cx="152400" cy="2286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17"/>
              <p:cNvSpPr>
                <a:spLocks noChangeArrowheads="1"/>
              </p:cNvSpPr>
              <p:nvPr/>
            </p:nvSpPr>
            <p:spPr bwMode="auto">
              <a:xfrm>
                <a:off x="7007802" y="4193598"/>
                <a:ext cx="152400" cy="2286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36"/>
              <p:cNvSpPr>
                <a:spLocks noChangeShapeType="1"/>
              </p:cNvSpPr>
              <p:nvPr/>
            </p:nvSpPr>
            <p:spPr bwMode="auto">
              <a:xfrm flipH="1">
                <a:off x="7084002" y="3660198"/>
                <a:ext cx="2286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37"/>
              <p:cNvSpPr>
                <a:spLocks noChangeShapeType="1"/>
              </p:cNvSpPr>
              <p:nvPr/>
            </p:nvSpPr>
            <p:spPr bwMode="auto">
              <a:xfrm>
                <a:off x="7465002" y="3660198"/>
                <a:ext cx="2286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>
                <a:off x="5867400" y="2590800"/>
                <a:ext cx="1524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eft Arrow 46"/>
            <p:cNvSpPr/>
            <p:nvPr/>
          </p:nvSpPr>
          <p:spPr bwMode="auto">
            <a:xfrm rot="18703955">
              <a:off x="8213410" y="1888470"/>
              <a:ext cx="211506" cy="111724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067263" y="3519506"/>
            <a:ext cx="1971299" cy="1340771"/>
            <a:chOff x="7067263" y="3519506"/>
            <a:chExt cx="1971299" cy="1340771"/>
          </a:xfrm>
        </p:grpSpPr>
        <p:sp>
          <p:nvSpPr>
            <p:cNvPr id="49" name="Oval 3" descr="‎25%‎"/>
            <p:cNvSpPr>
              <a:spLocks noChangeArrowheads="1"/>
            </p:cNvSpPr>
            <p:nvPr/>
          </p:nvSpPr>
          <p:spPr bwMode="auto">
            <a:xfrm>
              <a:off x="7872155" y="3519506"/>
              <a:ext cx="80489" cy="1141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7348975" y="3833303"/>
              <a:ext cx="80489" cy="11410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5"/>
            <p:cNvSpPr>
              <a:spLocks noChangeArrowheads="1"/>
            </p:cNvSpPr>
            <p:nvPr/>
          </p:nvSpPr>
          <p:spPr bwMode="auto">
            <a:xfrm>
              <a:off x="8495946" y="3833303"/>
              <a:ext cx="80489" cy="11410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8113622" y="4147101"/>
              <a:ext cx="80489" cy="1141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8" descr="‎25%‎"/>
            <p:cNvSpPr>
              <a:spLocks noChangeArrowheads="1"/>
            </p:cNvSpPr>
            <p:nvPr/>
          </p:nvSpPr>
          <p:spPr bwMode="auto">
            <a:xfrm>
              <a:off x="7912399" y="4460898"/>
              <a:ext cx="80489" cy="11410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1"/>
            <p:cNvSpPr>
              <a:spLocks noChangeArrowheads="1"/>
            </p:cNvSpPr>
            <p:nvPr/>
          </p:nvSpPr>
          <p:spPr bwMode="auto">
            <a:xfrm>
              <a:off x="7147752" y="4147101"/>
              <a:ext cx="80489" cy="11410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7530076" y="4147101"/>
              <a:ext cx="80489" cy="11410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8294723" y="4460898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8013011" y="4774696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7852033" y="4774696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7630687" y="4489425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7469709" y="4489425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7228241" y="4489425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7067263" y="4489425"/>
              <a:ext cx="40245" cy="855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 flipH="1">
              <a:off x="7429464" y="3576560"/>
              <a:ext cx="442691" cy="285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7952644" y="3576560"/>
              <a:ext cx="543302" cy="285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 flipH="1">
              <a:off x="8173989" y="3918885"/>
              <a:ext cx="321957" cy="22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0"/>
            <p:cNvSpPr>
              <a:spLocks noChangeShapeType="1"/>
            </p:cNvSpPr>
            <p:nvPr/>
          </p:nvSpPr>
          <p:spPr bwMode="auto">
            <a:xfrm>
              <a:off x="8194112" y="4232682"/>
              <a:ext cx="120734" cy="22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1"/>
            <p:cNvSpPr>
              <a:spLocks noChangeShapeType="1"/>
            </p:cNvSpPr>
            <p:nvPr/>
          </p:nvSpPr>
          <p:spPr bwMode="auto">
            <a:xfrm flipH="1">
              <a:off x="7972766" y="4232682"/>
              <a:ext cx="140856" cy="22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6"/>
            <p:cNvSpPr>
              <a:spLocks noChangeShapeType="1"/>
            </p:cNvSpPr>
            <p:nvPr/>
          </p:nvSpPr>
          <p:spPr bwMode="auto">
            <a:xfrm flipH="1">
              <a:off x="7872155" y="4575007"/>
              <a:ext cx="60367" cy="199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7"/>
            <p:cNvSpPr>
              <a:spLocks noChangeShapeType="1"/>
            </p:cNvSpPr>
            <p:nvPr/>
          </p:nvSpPr>
          <p:spPr bwMode="auto">
            <a:xfrm>
              <a:off x="7972766" y="4575007"/>
              <a:ext cx="60367" cy="199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 flipH="1">
              <a:off x="7489831" y="4261209"/>
              <a:ext cx="60367" cy="22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41"/>
            <p:cNvSpPr>
              <a:spLocks noChangeShapeType="1"/>
            </p:cNvSpPr>
            <p:nvPr/>
          </p:nvSpPr>
          <p:spPr bwMode="auto">
            <a:xfrm>
              <a:off x="7590443" y="4261209"/>
              <a:ext cx="60367" cy="22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42"/>
            <p:cNvSpPr>
              <a:spLocks noChangeShapeType="1"/>
            </p:cNvSpPr>
            <p:nvPr/>
          </p:nvSpPr>
          <p:spPr bwMode="auto">
            <a:xfrm>
              <a:off x="7208119" y="4261209"/>
              <a:ext cx="40245" cy="22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43"/>
            <p:cNvSpPr>
              <a:spLocks noChangeShapeType="1"/>
            </p:cNvSpPr>
            <p:nvPr/>
          </p:nvSpPr>
          <p:spPr bwMode="auto">
            <a:xfrm flipH="1">
              <a:off x="7087385" y="4232682"/>
              <a:ext cx="60367" cy="256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4" name="Straight Connector 73"/>
            <p:cNvCxnSpPr>
              <a:stCxn id="50" idx="5"/>
              <a:endCxn id="55" idx="0"/>
            </p:cNvCxnSpPr>
            <p:nvPr/>
          </p:nvCxnSpPr>
          <p:spPr bwMode="auto">
            <a:xfrm rot="16200000" flipH="1">
              <a:off x="7385799" y="3962579"/>
              <a:ext cx="216400" cy="152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50" idx="3"/>
              <a:endCxn id="54" idx="0"/>
            </p:cNvCxnSpPr>
            <p:nvPr/>
          </p:nvCxnSpPr>
          <p:spPr bwMode="auto">
            <a:xfrm rot="5400000">
              <a:off x="7166180" y="3952518"/>
              <a:ext cx="216400" cy="17276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7" name="Group 76"/>
            <p:cNvGrpSpPr/>
            <p:nvPr/>
          </p:nvGrpSpPr>
          <p:grpSpPr>
            <a:xfrm>
              <a:off x="8536191" y="3890358"/>
              <a:ext cx="502371" cy="685622"/>
              <a:chOff x="5867400" y="2590800"/>
              <a:chExt cx="1902402" cy="1831398"/>
            </a:xfrm>
          </p:grpSpPr>
          <p:sp>
            <p:nvSpPr>
              <p:cNvPr id="79" name="Oval 10" descr="‎25%‎"/>
              <p:cNvSpPr>
                <a:spLocks noChangeArrowheads="1"/>
              </p:cNvSpPr>
              <p:nvPr/>
            </p:nvSpPr>
            <p:spPr bwMode="auto">
              <a:xfrm>
                <a:off x="7236402" y="3355398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16"/>
              <p:cNvSpPr>
                <a:spLocks noChangeArrowheads="1"/>
              </p:cNvSpPr>
              <p:nvPr/>
            </p:nvSpPr>
            <p:spPr bwMode="auto">
              <a:xfrm>
                <a:off x="7617402" y="4193598"/>
                <a:ext cx="152400" cy="2286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7"/>
              <p:cNvSpPr>
                <a:spLocks noChangeArrowheads="1"/>
              </p:cNvSpPr>
              <p:nvPr/>
            </p:nvSpPr>
            <p:spPr bwMode="auto">
              <a:xfrm>
                <a:off x="7007802" y="4193598"/>
                <a:ext cx="152400" cy="2286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36"/>
              <p:cNvSpPr>
                <a:spLocks noChangeShapeType="1"/>
              </p:cNvSpPr>
              <p:nvPr/>
            </p:nvSpPr>
            <p:spPr bwMode="auto">
              <a:xfrm flipH="1">
                <a:off x="7084002" y="3660198"/>
                <a:ext cx="2286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37"/>
              <p:cNvSpPr>
                <a:spLocks noChangeShapeType="1"/>
              </p:cNvSpPr>
              <p:nvPr/>
            </p:nvSpPr>
            <p:spPr bwMode="auto">
              <a:xfrm>
                <a:off x="7465002" y="3660198"/>
                <a:ext cx="2286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27"/>
              <p:cNvSpPr>
                <a:spLocks noChangeShapeType="1"/>
              </p:cNvSpPr>
              <p:nvPr/>
            </p:nvSpPr>
            <p:spPr bwMode="auto">
              <a:xfrm>
                <a:off x="5867400" y="2590800"/>
                <a:ext cx="1524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8" name="Left Arrow 77"/>
            <p:cNvSpPr/>
            <p:nvPr/>
          </p:nvSpPr>
          <p:spPr bwMode="auto">
            <a:xfrm rot="18703955">
              <a:off x="7571488" y="4007653"/>
              <a:ext cx="211506" cy="111724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  <p:bldP spid="115717" grpId="0"/>
      <p:bldP spid="115718" grpId="0"/>
      <p:bldP spid="9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>
            <a:spLocks noChangeAspect="1"/>
          </p:cNvSpPr>
          <p:nvPr/>
        </p:nvSpPr>
        <p:spPr bwMode="auto">
          <a:xfrm>
            <a:off x="1008678" y="2934336"/>
            <a:ext cx="699516" cy="6995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52</a:t>
            </a:fld>
            <a:endParaRPr lang="en-US"/>
          </a:p>
        </p:txBody>
      </p:sp>
      <p:sp>
        <p:nvSpPr>
          <p:cNvPr id="151" name="Rectangle 4"/>
          <p:cNvSpPr txBox="1">
            <a:spLocks noChangeArrowheads="1"/>
          </p:cNvSpPr>
          <p:nvPr/>
        </p:nvSpPr>
        <p:spPr>
          <a:xfrm>
            <a:off x="0" y="441785"/>
            <a:ext cx="91440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Delete: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5" name="Oval 104"/>
          <p:cNvSpPr>
            <a:spLocks noChangeAspect="1"/>
          </p:cNvSpPr>
          <p:nvPr/>
        </p:nvSpPr>
        <p:spPr bwMode="auto">
          <a:xfrm>
            <a:off x="1973179" y="2225646"/>
            <a:ext cx="466344" cy="46634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B</a:t>
            </a:r>
            <a:endParaRPr kumimoji="0" lang="he-IL" sz="24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108881" y="3037191"/>
            <a:ext cx="2194941" cy="466344"/>
            <a:chOff x="1395603" y="2516666"/>
            <a:chExt cx="2194941" cy="466344"/>
          </a:xfrm>
        </p:grpSpPr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1395603" y="2516666"/>
              <a:ext cx="466344" cy="466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3124200" y="2516666"/>
              <a:ext cx="466344" cy="466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109" name="Straight Connector 108"/>
          <p:cNvCxnSpPr>
            <a:stCxn id="106" idx="7"/>
            <a:endCxn id="105" idx="3"/>
          </p:cNvCxnSpPr>
          <p:nvPr/>
        </p:nvCxnSpPr>
        <p:spPr bwMode="auto">
          <a:xfrm rot="5400000" flipH="1" flipV="1">
            <a:off x="1533308" y="2597319"/>
            <a:ext cx="481789" cy="5345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>
            <a:stCxn id="105" idx="5"/>
            <a:endCxn id="107" idx="1"/>
          </p:cNvCxnSpPr>
          <p:nvPr/>
        </p:nvCxnSpPr>
        <p:spPr bwMode="auto">
          <a:xfrm rot="16200000" flipH="1">
            <a:off x="2397606" y="2597317"/>
            <a:ext cx="481789" cy="534545"/>
          </a:xfrm>
          <a:prstGeom prst="line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106" idx="3"/>
          </p:cNvCxnSpPr>
          <p:nvPr/>
        </p:nvCxnSpPr>
        <p:spPr bwMode="auto">
          <a:xfrm rot="5400000">
            <a:off x="886179" y="3405340"/>
            <a:ext cx="261097" cy="32089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>
            <a:endCxn id="106" idx="5"/>
          </p:cNvCxnSpPr>
          <p:nvPr/>
        </p:nvCxnSpPr>
        <p:spPr bwMode="auto">
          <a:xfrm rot="10800000">
            <a:off x="1506930" y="3435242"/>
            <a:ext cx="263748" cy="26109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stCxn id="107" idx="3"/>
          </p:cNvCxnSpPr>
          <p:nvPr/>
        </p:nvCxnSpPr>
        <p:spPr bwMode="auto">
          <a:xfrm rot="5400000">
            <a:off x="2524956" y="3536212"/>
            <a:ext cx="481789" cy="27984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>
            <a:stCxn id="107" idx="5"/>
          </p:cNvCxnSpPr>
          <p:nvPr/>
        </p:nvCxnSpPr>
        <p:spPr bwMode="auto">
          <a:xfrm rot="16200000" flipH="1">
            <a:off x="3134556" y="3536212"/>
            <a:ext cx="481789" cy="27984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645822" y="2977878"/>
            <a:ext cx="408051" cy="492443"/>
          </a:xfrm>
          <a:prstGeom prst="rect">
            <a:avLst/>
          </a:prstGeom>
          <a:noFill/>
        </p:spPr>
        <p:txBody>
          <a:bodyPr wrap="square" lIns="0" tIns="0" rIns="0" bIns="0" rtlCol="1" anchor="ctr" anchorCtr="0">
            <a:spAutoFit/>
          </a:bodyPr>
          <a:lstStyle/>
          <a:p>
            <a:pPr algn="ctr"/>
            <a:r>
              <a:rPr lang="en-US" sz="3200" i="1" dirty="0" smtClean="0"/>
              <a:t>x</a:t>
            </a:r>
            <a:endParaRPr lang="he-IL" sz="3200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75278" y="3568761"/>
            <a:ext cx="5829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ym typeface="Symbol"/>
              </a:rPr>
              <a:t></a:t>
            </a:r>
            <a:endParaRPr lang="he-IL" sz="3200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389678" y="3637472"/>
            <a:ext cx="582930" cy="4473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ym typeface="Symbol"/>
              </a:rPr>
              <a:t></a:t>
            </a:r>
            <a:endParaRPr lang="he-IL" sz="32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296802" y="3854832"/>
            <a:ext cx="5829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ym typeface="Symbol"/>
              </a:rPr>
              <a:t></a:t>
            </a:r>
            <a:endParaRPr lang="he-IL" sz="3200" i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188038" y="3854832"/>
            <a:ext cx="5829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ym typeface="Symbol"/>
              </a:rPr>
              <a:t></a:t>
            </a:r>
            <a:endParaRPr lang="he-IL" sz="3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370878" y="2992392"/>
            <a:ext cx="408051" cy="492443"/>
          </a:xfrm>
          <a:prstGeom prst="rect">
            <a:avLst/>
          </a:prstGeom>
          <a:noFill/>
        </p:spPr>
        <p:txBody>
          <a:bodyPr wrap="square" lIns="0" tIns="0" rIns="0" bIns="0" rtlCol="1" anchor="ctr" anchorCtr="0">
            <a:spAutoFit/>
          </a:bodyPr>
          <a:lstStyle/>
          <a:p>
            <a:pPr algn="ctr"/>
            <a:r>
              <a:rPr lang="en-US" sz="3200" i="1" dirty="0" smtClean="0"/>
              <a:t>w</a:t>
            </a:r>
            <a:endParaRPr lang="he-IL" sz="3200" i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-9072" y="1216833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/>
              <a:t>Look at x</a:t>
            </a:r>
            <a:r>
              <a:rPr lang="en-US" sz="3200" dirty="0" smtClean="0"/>
              <a:t>’s sibling : </a:t>
            </a:r>
            <a:r>
              <a:rPr lang="en-US" sz="3200" b="1" dirty="0" smtClean="0">
                <a:solidFill>
                  <a:srgbClr val="FF0000"/>
                </a:solidFill>
              </a:rPr>
              <a:t>red </a:t>
            </a:r>
            <a:r>
              <a:rPr lang="en-US" sz="3200" b="1" dirty="0" smtClean="0"/>
              <a:t>or black?</a:t>
            </a:r>
            <a:endParaRPr lang="he-IL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7952" y="4675380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Who said x has a sibling? </a:t>
            </a:r>
          </a:p>
          <a:p>
            <a:r>
              <a:rPr lang="en-US" sz="3200" dirty="0" smtClean="0">
                <a:solidFill>
                  <a:schemeClr val="accent2"/>
                </a:solidFill>
              </a:rPr>
              <a:t>Since it is “double black”</a:t>
            </a:r>
            <a:endParaRPr lang="he-IL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>
            <a:spLocks noChangeAspect="1"/>
          </p:cNvSpPr>
          <p:nvPr/>
        </p:nvSpPr>
        <p:spPr bwMode="auto">
          <a:xfrm>
            <a:off x="1008678" y="2934336"/>
            <a:ext cx="699516" cy="699516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53</a:t>
            </a:fld>
            <a:endParaRPr lang="en-US"/>
          </a:p>
        </p:txBody>
      </p:sp>
      <p:sp>
        <p:nvSpPr>
          <p:cNvPr id="150" name="Right Arrow 149"/>
          <p:cNvSpPr/>
          <p:nvPr/>
        </p:nvSpPr>
        <p:spPr bwMode="auto">
          <a:xfrm>
            <a:off x="4466706" y="3086736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1" name="Rectangle 4"/>
          <p:cNvSpPr txBox="1">
            <a:spLocks noChangeArrowheads="1"/>
          </p:cNvSpPr>
          <p:nvPr/>
        </p:nvSpPr>
        <p:spPr>
          <a:xfrm>
            <a:off x="0" y="441785"/>
            <a:ext cx="91440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Delete: Case 1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5" name="Oval 104"/>
          <p:cNvSpPr>
            <a:spLocks noChangeAspect="1"/>
          </p:cNvSpPr>
          <p:nvPr/>
        </p:nvSpPr>
        <p:spPr bwMode="auto">
          <a:xfrm>
            <a:off x="1973179" y="2225646"/>
            <a:ext cx="466344" cy="46634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B</a:t>
            </a:r>
            <a:endParaRPr kumimoji="0" lang="he-IL" sz="24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108881" y="3037191"/>
            <a:ext cx="2194941" cy="466344"/>
            <a:chOff x="1395603" y="2516666"/>
            <a:chExt cx="2194941" cy="466344"/>
          </a:xfrm>
        </p:grpSpPr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1395603" y="2516666"/>
              <a:ext cx="466344" cy="466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3124200" y="2516666"/>
              <a:ext cx="466344" cy="466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109" name="Straight Connector 108"/>
          <p:cNvCxnSpPr>
            <a:stCxn id="106" idx="7"/>
            <a:endCxn id="105" idx="3"/>
          </p:cNvCxnSpPr>
          <p:nvPr/>
        </p:nvCxnSpPr>
        <p:spPr bwMode="auto">
          <a:xfrm rot="5400000" flipH="1" flipV="1">
            <a:off x="1533308" y="2597319"/>
            <a:ext cx="481789" cy="5345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>
            <a:stCxn id="105" idx="5"/>
            <a:endCxn id="107" idx="1"/>
          </p:cNvCxnSpPr>
          <p:nvPr/>
        </p:nvCxnSpPr>
        <p:spPr bwMode="auto">
          <a:xfrm rot="16200000" flipH="1">
            <a:off x="2397606" y="2597317"/>
            <a:ext cx="481789" cy="534545"/>
          </a:xfrm>
          <a:prstGeom prst="line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106" idx="3"/>
          </p:cNvCxnSpPr>
          <p:nvPr/>
        </p:nvCxnSpPr>
        <p:spPr bwMode="auto">
          <a:xfrm rot="5400000">
            <a:off x="886179" y="3405340"/>
            <a:ext cx="261097" cy="32089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>
            <a:endCxn id="106" idx="5"/>
          </p:cNvCxnSpPr>
          <p:nvPr/>
        </p:nvCxnSpPr>
        <p:spPr bwMode="auto">
          <a:xfrm rot="10800000">
            <a:off x="1506930" y="3435242"/>
            <a:ext cx="263748" cy="26109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stCxn id="107" idx="3"/>
          </p:cNvCxnSpPr>
          <p:nvPr/>
        </p:nvCxnSpPr>
        <p:spPr bwMode="auto">
          <a:xfrm rot="5400000">
            <a:off x="2524956" y="3536212"/>
            <a:ext cx="481789" cy="27984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>
            <a:stCxn id="107" idx="5"/>
          </p:cNvCxnSpPr>
          <p:nvPr/>
        </p:nvCxnSpPr>
        <p:spPr bwMode="auto">
          <a:xfrm rot="16200000" flipH="1">
            <a:off x="3134556" y="3536212"/>
            <a:ext cx="481789" cy="27984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645822" y="2977878"/>
            <a:ext cx="408051" cy="492443"/>
          </a:xfrm>
          <a:prstGeom prst="rect">
            <a:avLst/>
          </a:prstGeom>
          <a:noFill/>
        </p:spPr>
        <p:txBody>
          <a:bodyPr wrap="square" lIns="0" tIns="0" rIns="0" bIns="0" rtlCol="1" anchor="ctr" anchorCtr="0">
            <a:spAutoFit/>
          </a:bodyPr>
          <a:lstStyle/>
          <a:p>
            <a:pPr algn="ctr"/>
            <a:r>
              <a:rPr lang="en-US" sz="3200" i="1" dirty="0" smtClean="0"/>
              <a:t>x</a:t>
            </a:r>
            <a:endParaRPr lang="he-IL" sz="3200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75278" y="3568761"/>
            <a:ext cx="5829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ym typeface="Symbol"/>
              </a:rPr>
              <a:t></a:t>
            </a:r>
            <a:endParaRPr lang="he-IL" sz="3200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389678" y="3637472"/>
            <a:ext cx="582930" cy="4473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ym typeface="Symbol"/>
              </a:rPr>
              <a:t></a:t>
            </a:r>
            <a:endParaRPr lang="he-IL" sz="32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296802" y="3854832"/>
            <a:ext cx="5829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ym typeface="Symbol"/>
              </a:rPr>
              <a:t></a:t>
            </a:r>
            <a:endParaRPr lang="he-IL" sz="3200" i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188038" y="3854832"/>
            <a:ext cx="5829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smtClean="0">
                <a:sym typeface="Symbol"/>
              </a:rPr>
              <a:t></a:t>
            </a:r>
            <a:endParaRPr lang="he-IL" sz="3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370878" y="2992392"/>
            <a:ext cx="408051" cy="492443"/>
          </a:xfrm>
          <a:prstGeom prst="rect">
            <a:avLst/>
          </a:prstGeom>
          <a:noFill/>
        </p:spPr>
        <p:txBody>
          <a:bodyPr wrap="square" lIns="0" tIns="0" rIns="0" bIns="0" rtlCol="1" anchor="ctr" anchorCtr="0">
            <a:spAutoFit/>
          </a:bodyPr>
          <a:lstStyle/>
          <a:p>
            <a:pPr algn="ctr"/>
            <a:r>
              <a:rPr lang="en-US" sz="3200" i="1" dirty="0" smtClean="0"/>
              <a:t>w</a:t>
            </a:r>
            <a:endParaRPr lang="he-IL" sz="3200" i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5154190" y="2172336"/>
            <a:ext cx="3248883" cy="2946975"/>
            <a:chOff x="4724400" y="1676400"/>
            <a:chExt cx="3248883" cy="2946975"/>
          </a:xfrm>
        </p:grpSpPr>
        <p:sp>
          <p:nvSpPr>
            <p:cNvPr id="83" name="TextBox 82"/>
            <p:cNvSpPr txBox="1"/>
            <p:nvPr/>
          </p:nvSpPr>
          <p:spPr>
            <a:xfrm flipH="1">
              <a:off x="4751070" y="4038600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 bwMode="auto">
            <a:xfrm>
              <a:off x="5134428" y="3180840"/>
              <a:ext cx="699516" cy="699516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 flipH="1">
              <a:off x="6749225" y="1676400"/>
              <a:ext cx="466344" cy="466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 flipH="1">
              <a:off x="5884926" y="2487945"/>
              <a:ext cx="466344" cy="466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4" name="Straight Connector 73"/>
            <p:cNvCxnSpPr>
              <a:endCxn id="72" idx="3"/>
            </p:cNvCxnSpPr>
            <p:nvPr/>
          </p:nvCxnSpPr>
          <p:spPr bwMode="auto">
            <a:xfrm rot="16200000" flipV="1">
              <a:off x="7173651" y="2048073"/>
              <a:ext cx="481789" cy="53454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72" idx="5"/>
              <a:endCxn id="96" idx="1"/>
            </p:cNvCxnSpPr>
            <p:nvPr/>
          </p:nvCxnSpPr>
          <p:spPr bwMode="auto">
            <a:xfrm rot="5400000">
              <a:off x="6309353" y="2048071"/>
              <a:ext cx="481789" cy="534545"/>
            </a:xfrm>
            <a:prstGeom prst="line">
              <a:avLst/>
            </a:prstGeom>
            <a:noFill/>
            <a:ln w="508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96" idx="3"/>
            </p:cNvCxnSpPr>
            <p:nvPr/>
          </p:nvCxnSpPr>
          <p:spPr bwMode="auto">
            <a:xfrm rot="16200000" flipH="1">
              <a:off x="6182003" y="2986966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96" idx="5"/>
              <a:endCxn id="94" idx="1"/>
            </p:cNvCxnSpPr>
            <p:nvPr/>
          </p:nvCxnSpPr>
          <p:spPr bwMode="auto">
            <a:xfrm rot="5400000">
              <a:off x="5572403" y="2986966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 flipH="1">
              <a:off x="4724400" y="3200400"/>
              <a:ext cx="408051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x</a:t>
              </a:r>
              <a:endParaRPr lang="he-IL" sz="3200" i="1" dirty="0"/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5513070" y="4038600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85" name="TextBox 84"/>
            <p:cNvSpPr txBox="1"/>
            <p:nvPr/>
          </p:nvSpPr>
          <p:spPr>
            <a:xfrm flipH="1">
              <a:off x="6234590" y="3299490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</a:t>
              </a:r>
              <a:endParaRPr lang="he-IL" sz="3200" i="1" dirty="0"/>
            </a:p>
          </p:txBody>
        </p:sp>
        <p:sp>
          <p:nvSpPr>
            <p:cNvPr id="87" name="TextBox 86"/>
            <p:cNvSpPr txBox="1"/>
            <p:nvPr/>
          </p:nvSpPr>
          <p:spPr>
            <a:xfrm flipH="1">
              <a:off x="7390353" y="2511236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</a:t>
              </a:r>
              <a:endParaRPr lang="he-IL" sz="3200" i="1" dirty="0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 bwMode="auto">
            <a:xfrm flipH="1">
              <a:off x="5275326" y="3299490"/>
              <a:ext cx="466344" cy="466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0" name="Straight Connector 89"/>
            <p:cNvCxnSpPr>
              <a:stCxn id="94" idx="3"/>
            </p:cNvCxnSpPr>
            <p:nvPr/>
          </p:nvCxnSpPr>
          <p:spPr bwMode="auto">
            <a:xfrm rot="16200000" flipH="1">
              <a:off x="5575092" y="3795822"/>
              <a:ext cx="341062" cy="1444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94" idx="5"/>
            </p:cNvCxnSpPr>
            <p:nvPr/>
          </p:nvCxnSpPr>
          <p:spPr bwMode="auto">
            <a:xfrm rot="5400000">
              <a:off x="5060843" y="3768768"/>
              <a:ext cx="354006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7" name="TextBox 126"/>
          <p:cNvSpPr txBox="1"/>
          <p:nvPr/>
        </p:nvSpPr>
        <p:spPr>
          <a:xfrm>
            <a:off x="-9072" y="1216833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err="1" smtClean="0"/>
              <a:t>x</a:t>
            </a:r>
            <a:r>
              <a:rPr lang="en-US" sz="3200" dirty="0" err="1" smtClean="0"/>
              <a:t>’s</a:t>
            </a:r>
            <a:r>
              <a:rPr lang="en-US" sz="3200" dirty="0" smtClean="0"/>
              <a:t> sibling </a:t>
            </a:r>
            <a:r>
              <a:rPr lang="en-US" sz="3200" i="1" dirty="0" smtClean="0"/>
              <a:t>w</a:t>
            </a:r>
            <a:r>
              <a:rPr lang="en-US" sz="3200" dirty="0" smtClean="0"/>
              <a:t> is </a:t>
            </a:r>
            <a:r>
              <a:rPr lang="en-US" sz="3200" b="1" dirty="0" smtClean="0">
                <a:solidFill>
                  <a:srgbClr val="FF0000"/>
                </a:solidFill>
              </a:rPr>
              <a:t>red</a:t>
            </a:r>
            <a:endParaRPr lang="he-IL" sz="32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11420" y="5362744"/>
            <a:ext cx="9144000" cy="1077218"/>
            <a:chOff x="-740927" y="5362744"/>
            <a:chExt cx="9144000" cy="1077218"/>
          </a:xfrm>
        </p:grpSpPr>
        <p:sp>
          <p:nvSpPr>
            <p:cNvPr id="59" name="TextBox 58"/>
            <p:cNvSpPr txBox="1"/>
            <p:nvPr/>
          </p:nvSpPr>
          <p:spPr>
            <a:xfrm>
              <a:off x="-740927" y="5362744"/>
              <a:ext cx="9144000" cy="10772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dirty="0" smtClean="0"/>
                <a:t>“Extra-blackness” went down</a:t>
              </a:r>
            </a:p>
            <a:p>
              <a:pPr algn="ctr"/>
              <a:r>
                <a:rPr lang="en-US" sz="3200" dirty="0" smtClean="0"/>
                <a:t>This can only happen </a:t>
              </a:r>
              <a:r>
                <a:rPr lang="en-US" sz="3200" dirty="0" smtClean="0">
                  <a:solidFill>
                    <a:schemeClr val="accent2"/>
                  </a:solidFill>
                </a:rPr>
                <a:t>once </a:t>
              </a:r>
              <a:r>
                <a:rPr lang="en-US" sz="3200" dirty="0" smtClean="0"/>
                <a:t>(    black)</a:t>
              </a:r>
              <a:endParaRPr lang="he-IL" sz="3200" dirty="0"/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5326543" y="5855187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</a:t>
              </a:r>
              <a:endParaRPr lang="he-IL" sz="3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3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54</a:t>
            </a:fld>
            <a:endParaRPr lang="en-US"/>
          </a:p>
        </p:txBody>
      </p:sp>
      <p:sp>
        <p:nvSpPr>
          <p:cNvPr id="151" name="Rectangle 4"/>
          <p:cNvSpPr txBox="1">
            <a:spLocks noChangeArrowheads="1"/>
          </p:cNvSpPr>
          <p:nvPr/>
        </p:nvSpPr>
        <p:spPr>
          <a:xfrm>
            <a:off x="0" y="441785"/>
            <a:ext cx="91440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Delete: Case 2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0" y="1122705"/>
            <a:ext cx="9144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 smtClean="0"/>
              <a:t>x</a:t>
            </a:r>
            <a:r>
              <a:rPr lang="en-US" sz="2800" dirty="0" smtClean="0"/>
              <a:t>’s sibling </a:t>
            </a:r>
            <a:r>
              <a:rPr lang="en-US" sz="2800" i="1" dirty="0" smtClean="0"/>
              <a:t>w</a:t>
            </a:r>
            <a:r>
              <a:rPr lang="en-US" sz="2800" dirty="0" smtClean="0"/>
              <a:t> is </a:t>
            </a:r>
            <a:r>
              <a:rPr lang="en-US" sz="2800" b="1" dirty="0" smtClean="0"/>
              <a:t>black</a:t>
            </a:r>
            <a:r>
              <a:rPr lang="en-US" sz="2800" dirty="0" smtClean="0"/>
              <a:t>,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and</a:t>
            </a:r>
            <a:r>
              <a:rPr lang="en-US" sz="2800" b="1" dirty="0" smtClean="0"/>
              <a:t> </a:t>
            </a:r>
            <a:r>
              <a:rPr lang="en-US" sz="2800" dirty="0" smtClean="0"/>
              <a:t>both children of </a:t>
            </a:r>
            <a:r>
              <a:rPr lang="en-US" sz="2800" i="1" dirty="0" smtClean="0"/>
              <a:t>w</a:t>
            </a:r>
            <a:r>
              <a:rPr lang="en-US" sz="2800" dirty="0" smtClean="0"/>
              <a:t> are </a:t>
            </a:r>
            <a:r>
              <a:rPr lang="en-US" sz="2800" b="1" dirty="0" smtClean="0"/>
              <a:t>black</a:t>
            </a:r>
            <a:endParaRPr lang="he-IL" sz="2800" b="1" dirty="0"/>
          </a:p>
        </p:txBody>
      </p:sp>
      <p:sp>
        <p:nvSpPr>
          <p:cNvPr id="150" name="Right Arrow 149"/>
          <p:cNvSpPr/>
          <p:nvPr/>
        </p:nvSpPr>
        <p:spPr bwMode="auto">
          <a:xfrm>
            <a:off x="4296228" y="3381198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304800" y="2520108"/>
            <a:ext cx="3810000" cy="2941261"/>
            <a:chOff x="304800" y="1729710"/>
            <a:chExt cx="3810000" cy="2941261"/>
          </a:xfrm>
        </p:grpSpPr>
        <p:sp>
          <p:nvSpPr>
            <p:cNvPr id="124" name="Oval 123"/>
            <p:cNvSpPr>
              <a:spLocks noChangeAspect="1"/>
            </p:cNvSpPr>
            <p:nvPr/>
          </p:nvSpPr>
          <p:spPr bwMode="auto">
            <a:xfrm>
              <a:off x="838200" y="2438400"/>
              <a:ext cx="699516" cy="699516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1802701" y="1729710"/>
              <a:ext cx="466344" cy="46634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938403" y="2541255"/>
              <a:ext cx="2194941" cy="466344"/>
              <a:chOff x="1395603" y="2516666"/>
              <a:chExt cx="2194941" cy="466344"/>
            </a:xfrm>
          </p:grpSpPr>
          <p:sp>
            <p:nvSpPr>
              <p:cNvPr id="106" name="Oval 105"/>
              <p:cNvSpPr>
                <a:spLocks noChangeAspect="1"/>
              </p:cNvSpPr>
              <p:nvPr/>
            </p:nvSpPr>
            <p:spPr bwMode="auto">
              <a:xfrm>
                <a:off x="1395603" y="2516666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A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7" name="Oval 106"/>
              <p:cNvSpPr>
                <a:spLocks noChangeAspect="1"/>
              </p:cNvSpPr>
              <p:nvPr/>
            </p:nvSpPr>
            <p:spPr bwMode="auto">
              <a:xfrm>
                <a:off x="3124200" y="2516666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109" name="Straight Connector 108"/>
            <p:cNvCxnSpPr>
              <a:stCxn id="106" idx="7"/>
              <a:endCxn id="105" idx="3"/>
            </p:cNvCxnSpPr>
            <p:nvPr/>
          </p:nvCxnSpPr>
          <p:spPr bwMode="auto">
            <a:xfrm rot="5400000" flipH="1" flipV="1">
              <a:off x="1362830" y="2101383"/>
              <a:ext cx="481789" cy="53454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>
              <a:stCxn id="105" idx="5"/>
              <a:endCxn id="107" idx="1"/>
            </p:cNvCxnSpPr>
            <p:nvPr/>
          </p:nvCxnSpPr>
          <p:spPr bwMode="auto">
            <a:xfrm rot="16200000" flipH="1">
              <a:off x="2227128" y="2101381"/>
              <a:ext cx="481789" cy="5345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>
              <a:stCxn id="106" idx="3"/>
            </p:cNvCxnSpPr>
            <p:nvPr/>
          </p:nvCxnSpPr>
          <p:spPr bwMode="auto">
            <a:xfrm rot="5400000">
              <a:off x="715701" y="2909404"/>
              <a:ext cx="261097" cy="32089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>
              <a:endCxn id="106" idx="5"/>
            </p:cNvCxnSpPr>
            <p:nvPr/>
          </p:nvCxnSpPr>
          <p:spPr bwMode="auto">
            <a:xfrm rot="10800000">
              <a:off x="1336452" y="2939306"/>
              <a:ext cx="263748" cy="2610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>
              <a:stCxn id="108" idx="3"/>
            </p:cNvCxnSpPr>
            <p:nvPr/>
          </p:nvCxnSpPr>
          <p:spPr bwMode="auto">
            <a:xfrm rot="5400000">
              <a:off x="1792986" y="3786665"/>
              <a:ext cx="368525" cy="2968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107" idx="3"/>
              <a:endCxn id="108" idx="7"/>
            </p:cNvCxnSpPr>
            <p:nvPr/>
          </p:nvCxnSpPr>
          <p:spPr bwMode="auto">
            <a:xfrm rot="5400000">
              <a:off x="2354478" y="3040276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>
              <a:stCxn id="108" idx="5"/>
            </p:cNvCxnSpPr>
            <p:nvPr/>
          </p:nvCxnSpPr>
          <p:spPr bwMode="auto">
            <a:xfrm rot="16200000" flipH="1">
              <a:off x="2415062" y="3791237"/>
              <a:ext cx="292324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>
              <a:stCxn id="107" idx="5"/>
              <a:endCxn id="49" idx="1"/>
            </p:cNvCxnSpPr>
            <p:nvPr/>
          </p:nvCxnSpPr>
          <p:spPr bwMode="auto">
            <a:xfrm rot="16200000" flipH="1">
              <a:off x="2964078" y="3040276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475344" y="2481942"/>
              <a:ext cx="408051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x</a:t>
              </a:r>
              <a:endParaRPr lang="he-IL" sz="3200" i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4800" y="3072825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19200" y="314153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474470" y="415490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769870" y="412464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</a:t>
              </a:r>
              <a:endParaRPr lang="he-IL" sz="3200" i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286000" y="415490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2057400" y="3352800"/>
              <a:ext cx="1685544" cy="466344"/>
              <a:chOff x="2514600" y="3352800"/>
              <a:chExt cx="1685544" cy="466344"/>
            </a:xfrm>
          </p:grpSpPr>
          <p:sp>
            <p:nvSpPr>
              <p:cNvPr id="108" name="Oval 107"/>
              <p:cNvSpPr>
                <a:spLocks noChangeAspect="1"/>
              </p:cNvSpPr>
              <p:nvPr/>
            </p:nvSpPr>
            <p:spPr bwMode="auto">
              <a:xfrm>
                <a:off x="2514600" y="3352800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 bwMode="auto">
              <a:xfrm>
                <a:off x="3733800" y="3352800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E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200400" y="2496456"/>
              <a:ext cx="408051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w</a:t>
              </a:r>
              <a:endParaRPr lang="he-IL" sz="3200" i="1" dirty="0"/>
            </a:p>
          </p:txBody>
        </p:sp>
        <p:cxnSp>
          <p:nvCxnSpPr>
            <p:cNvPr id="62" name="Straight Connector 61"/>
            <p:cNvCxnSpPr>
              <a:stCxn id="49" idx="3"/>
            </p:cNvCxnSpPr>
            <p:nvPr/>
          </p:nvCxnSpPr>
          <p:spPr bwMode="auto">
            <a:xfrm rot="5400000">
              <a:off x="3052572" y="3822479"/>
              <a:ext cx="363952" cy="2206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stCxn id="49" idx="5"/>
            </p:cNvCxnSpPr>
            <p:nvPr/>
          </p:nvCxnSpPr>
          <p:spPr bwMode="auto">
            <a:xfrm rot="16200000" flipH="1">
              <a:off x="3603421" y="3822078"/>
              <a:ext cx="354006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3531870" y="4086196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</a:t>
              </a:r>
              <a:endParaRPr lang="he-IL" sz="3200" i="1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76800" y="2390598"/>
            <a:ext cx="3810000" cy="3048000"/>
            <a:chOff x="4876800" y="1600200"/>
            <a:chExt cx="3810000" cy="3048000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6234684" y="1600200"/>
              <a:ext cx="699516" cy="699516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6374701" y="1706939"/>
              <a:ext cx="466344" cy="46634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grpSp>
          <p:nvGrpSpPr>
            <p:cNvPr id="64" name="Group 68"/>
            <p:cNvGrpSpPr/>
            <p:nvPr/>
          </p:nvGrpSpPr>
          <p:grpSpPr>
            <a:xfrm>
              <a:off x="5510403" y="2518484"/>
              <a:ext cx="2194941" cy="466344"/>
              <a:chOff x="1395603" y="2516666"/>
              <a:chExt cx="2194941" cy="466344"/>
            </a:xfrm>
          </p:grpSpPr>
          <p:sp>
            <p:nvSpPr>
              <p:cNvPr id="65" name="Oval 64"/>
              <p:cNvSpPr>
                <a:spLocks noChangeAspect="1"/>
              </p:cNvSpPr>
              <p:nvPr/>
            </p:nvSpPr>
            <p:spPr bwMode="auto">
              <a:xfrm>
                <a:off x="1395603" y="2516666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A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 bwMode="auto">
              <a:xfrm>
                <a:off x="3124200" y="2516666"/>
                <a:ext cx="466344" cy="46634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68" name="Straight Connector 67"/>
            <p:cNvCxnSpPr>
              <a:endCxn id="61" idx="3"/>
            </p:cNvCxnSpPr>
            <p:nvPr/>
          </p:nvCxnSpPr>
          <p:spPr bwMode="auto">
            <a:xfrm rot="5400000" flipH="1" flipV="1">
              <a:off x="5934830" y="2078612"/>
              <a:ext cx="481789" cy="53454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stCxn id="61" idx="5"/>
            </p:cNvCxnSpPr>
            <p:nvPr/>
          </p:nvCxnSpPr>
          <p:spPr bwMode="auto">
            <a:xfrm rot="16200000" flipH="1">
              <a:off x="6799128" y="2078610"/>
              <a:ext cx="481789" cy="5345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5287701" y="2886633"/>
              <a:ext cx="261097" cy="32089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10800000">
              <a:off x="5908452" y="2916535"/>
              <a:ext cx="263748" cy="2610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rot="5400000">
              <a:off x="6364986" y="3763894"/>
              <a:ext cx="368525" cy="2968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rot="5400000">
              <a:off x="6926478" y="3017505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rot="16200000" flipH="1">
              <a:off x="6987062" y="3768466"/>
              <a:ext cx="292324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rot="16200000" flipH="1">
              <a:off x="7536078" y="3017505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029201" y="1643742"/>
              <a:ext cx="1143000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new x</a:t>
              </a:r>
              <a:endParaRPr lang="he-IL" sz="3200" i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76800" y="3050054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791200" y="3118765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46470" y="413213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41870" y="410187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</a:t>
              </a:r>
              <a:endParaRPr lang="he-IL" sz="3200" i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858000" y="413213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  <p:grpSp>
          <p:nvGrpSpPr>
            <p:cNvPr id="104" name="Group 67"/>
            <p:cNvGrpSpPr/>
            <p:nvPr/>
          </p:nvGrpSpPr>
          <p:grpSpPr>
            <a:xfrm>
              <a:off x="6629400" y="3330029"/>
              <a:ext cx="1685544" cy="466344"/>
              <a:chOff x="2514600" y="3352800"/>
              <a:chExt cx="1685544" cy="466344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 bwMode="auto">
              <a:xfrm>
                <a:off x="2514600" y="3352800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 bwMode="auto">
              <a:xfrm>
                <a:off x="3733800" y="3352800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E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7772400" y="2473685"/>
              <a:ext cx="408051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w</a:t>
              </a:r>
              <a:endParaRPr lang="he-IL" sz="3200" i="1" dirty="0"/>
            </a:p>
          </p:txBody>
        </p:sp>
        <p:cxnSp>
          <p:nvCxnSpPr>
            <p:cNvPr id="129" name="Straight Connector 128"/>
            <p:cNvCxnSpPr/>
            <p:nvPr/>
          </p:nvCxnSpPr>
          <p:spPr bwMode="auto">
            <a:xfrm rot="5400000">
              <a:off x="7624572" y="3799708"/>
              <a:ext cx="363952" cy="2206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rot="16200000" flipH="1">
              <a:off x="8175421" y="3799307"/>
              <a:ext cx="354006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8103870" y="4063425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</a:t>
              </a:r>
              <a:endParaRPr lang="he-IL" sz="3200" i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-2580" y="5568051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If </a:t>
            </a:r>
            <a:r>
              <a:rPr lang="en-US" sz="3200" i="1" dirty="0" smtClean="0"/>
              <a:t>B</a:t>
            </a:r>
            <a:r>
              <a:rPr lang="en-US" sz="3200" dirty="0" smtClean="0"/>
              <a:t> is </a:t>
            </a:r>
            <a:r>
              <a:rPr lang="en-US" sz="3200" b="1" dirty="0" smtClean="0">
                <a:solidFill>
                  <a:srgbClr val="FF0000"/>
                </a:solidFill>
              </a:rPr>
              <a:t>red</a:t>
            </a:r>
            <a:r>
              <a:rPr lang="en-US" sz="3200" dirty="0" smtClean="0"/>
              <a:t>, it is made </a:t>
            </a:r>
            <a:r>
              <a:rPr lang="en-US" sz="3200" b="1" dirty="0" smtClean="0"/>
              <a:t>black</a:t>
            </a:r>
            <a:r>
              <a:rPr lang="en-US" sz="3200" dirty="0" smtClean="0"/>
              <a:t> and we are done</a:t>
            </a:r>
            <a:endParaRPr lang="he-IL" sz="3200" b="1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67746" y="507228"/>
            <a:ext cx="1943745" cy="1464076"/>
          </a:xfrm>
          <a:prstGeom prst="wedgeRoundRectCallout">
            <a:avLst>
              <a:gd name="adj1" fmla="val -247793"/>
              <a:gd name="adj2" fmla="val 13017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Things are balanced.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Lets push problem upwards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55</a:t>
            </a:fld>
            <a:endParaRPr lang="en-US"/>
          </a:p>
        </p:txBody>
      </p:sp>
      <p:sp>
        <p:nvSpPr>
          <p:cNvPr id="150" name="Right Arrow 149"/>
          <p:cNvSpPr/>
          <p:nvPr/>
        </p:nvSpPr>
        <p:spPr bwMode="auto">
          <a:xfrm>
            <a:off x="4296228" y="3381198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1" name="Rectangle 4"/>
          <p:cNvSpPr txBox="1">
            <a:spLocks noChangeArrowheads="1"/>
          </p:cNvSpPr>
          <p:nvPr/>
        </p:nvSpPr>
        <p:spPr>
          <a:xfrm>
            <a:off x="0" y="221810"/>
            <a:ext cx="9144000" cy="1143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Delete: Case 2</a:t>
            </a:r>
            <a:endParaRPr lang="en-US" sz="3600" kern="0" dirty="0">
              <a:solidFill>
                <a:srgbClr val="0066FF"/>
              </a:solidFill>
              <a:ea typeface="+mj-ea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Properties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to watch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30873" y="4697818"/>
            <a:ext cx="91440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Binary order preservation: </a:t>
            </a:r>
            <a:r>
              <a:rPr lang="en-US" sz="2800" dirty="0" smtClean="0"/>
              <a:t>just follow the letters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Black depth symmetry preservation</a:t>
            </a:r>
            <a:r>
              <a:rPr lang="en-US" sz="2800" b="1" dirty="0" smtClean="0"/>
              <a:t>: for each node all black paths downwards are the same</a:t>
            </a:r>
            <a:endParaRPr lang="he-IL" sz="2800" b="1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130873" y="1426891"/>
            <a:ext cx="3810000" cy="2941261"/>
            <a:chOff x="304800" y="1729710"/>
            <a:chExt cx="3810000" cy="2941261"/>
          </a:xfrm>
        </p:grpSpPr>
        <p:sp>
          <p:nvSpPr>
            <p:cNvPr id="124" name="Oval 123"/>
            <p:cNvSpPr>
              <a:spLocks noChangeAspect="1"/>
            </p:cNvSpPr>
            <p:nvPr/>
          </p:nvSpPr>
          <p:spPr bwMode="auto">
            <a:xfrm>
              <a:off x="838200" y="2438400"/>
              <a:ext cx="699516" cy="699516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1802701" y="1729710"/>
              <a:ext cx="466344" cy="46634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938403" y="2541255"/>
              <a:ext cx="2194941" cy="466344"/>
              <a:chOff x="1395603" y="2516666"/>
              <a:chExt cx="2194941" cy="466344"/>
            </a:xfrm>
          </p:grpSpPr>
          <p:sp>
            <p:nvSpPr>
              <p:cNvPr id="106" name="Oval 105"/>
              <p:cNvSpPr>
                <a:spLocks noChangeAspect="1"/>
              </p:cNvSpPr>
              <p:nvPr/>
            </p:nvSpPr>
            <p:spPr bwMode="auto">
              <a:xfrm>
                <a:off x="1395603" y="2516666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A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7" name="Oval 106"/>
              <p:cNvSpPr>
                <a:spLocks noChangeAspect="1"/>
              </p:cNvSpPr>
              <p:nvPr/>
            </p:nvSpPr>
            <p:spPr bwMode="auto">
              <a:xfrm>
                <a:off x="3124200" y="2516666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109" name="Straight Connector 108"/>
            <p:cNvCxnSpPr>
              <a:stCxn id="106" idx="7"/>
              <a:endCxn id="105" idx="3"/>
            </p:cNvCxnSpPr>
            <p:nvPr/>
          </p:nvCxnSpPr>
          <p:spPr bwMode="auto">
            <a:xfrm rot="5400000" flipH="1" flipV="1">
              <a:off x="1362830" y="2101383"/>
              <a:ext cx="481789" cy="53454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>
              <a:stCxn id="105" idx="5"/>
              <a:endCxn id="107" idx="1"/>
            </p:cNvCxnSpPr>
            <p:nvPr/>
          </p:nvCxnSpPr>
          <p:spPr bwMode="auto">
            <a:xfrm rot="16200000" flipH="1">
              <a:off x="2227128" y="2101381"/>
              <a:ext cx="481789" cy="5345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>
              <a:stCxn id="106" idx="3"/>
            </p:cNvCxnSpPr>
            <p:nvPr/>
          </p:nvCxnSpPr>
          <p:spPr bwMode="auto">
            <a:xfrm rot="5400000">
              <a:off x="715701" y="2909404"/>
              <a:ext cx="261097" cy="32089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>
              <a:endCxn id="106" idx="5"/>
            </p:cNvCxnSpPr>
            <p:nvPr/>
          </p:nvCxnSpPr>
          <p:spPr bwMode="auto">
            <a:xfrm rot="10800000">
              <a:off x="1336452" y="2939306"/>
              <a:ext cx="263748" cy="2610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>
              <a:stCxn id="108" idx="3"/>
            </p:cNvCxnSpPr>
            <p:nvPr/>
          </p:nvCxnSpPr>
          <p:spPr bwMode="auto">
            <a:xfrm rot="5400000">
              <a:off x="1792986" y="3786665"/>
              <a:ext cx="368525" cy="2968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107" idx="3"/>
              <a:endCxn id="108" idx="7"/>
            </p:cNvCxnSpPr>
            <p:nvPr/>
          </p:nvCxnSpPr>
          <p:spPr bwMode="auto">
            <a:xfrm rot="5400000">
              <a:off x="2354478" y="3040276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>
              <a:stCxn id="108" idx="5"/>
            </p:cNvCxnSpPr>
            <p:nvPr/>
          </p:nvCxnSpPr>
          <p:spPr bwMode="auto">
            <a:xfrm rot="16200000" flipH="1">
              <a:off x="2415062" y="3791237"/>
              <a:ext cx="292324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>
              <a:stCxn id="107" idx="5"/>
              <a:endCxn id="49" idx="1"/>
            </p:cNvCxnSpPr>
            <p:nvPr/>
          </p:nvCxnSpPr>
          <p:spPr bwMode="auto">
            <a:xfrm rot="16200000" flipH="1">
              <a:off x="2964078" y="3040276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475344" y="2481942"/>
              <a:ext cx="408051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x</a:t>
              </a:r>
              <a:endParaRPr lang="he-IL" sz="3200" i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4800" y="3072825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19200" y="314153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474470" y="415490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769870" y="412464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</a:t>
              </a:r>
              <a:endParaRPr lang="he-IL" sz="3200" i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286000" y="415490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2057400" y="3352800"/>
              <a:ext cx="1685544" cy="466344"/>
              <a:chOff x="2514600" y="3352800"/>
              <a:chExt cx="1685544" cy="466344"/>
            </a:xfrm>
          </p:grpSpPr>
          <p:sp>
            <p:nvSpPr>
              <p:cNvPr id="108" name="Oval 107"/>
              <p:cNvSpPr>
                <a:spLocks noChangeAspect="1"/>
              </p:cNvSpPr>
              <p:nvPr/>
            </p:nvSpPr>
            <p:spPr bwMode="auto">
              <a:xfrm>
                <a:off x="2514600" y="3352800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 bwMode="auto">
              <a:xfrm>
                <a:off x="3733800" y="3352800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E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200400" y="2496456"/>
              <a:ext cx="408051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w</a:t>
              </a:r>
              <a:endParaRPr lang="he-IL" sz="3200" i="1" dirty="0"/>
            </a:p>
          </p:txBody>
        </p:sp>
        <p:cxnSp>
          <p:nvCxnSpPr>
            <p:cNvPr id="62" name="Straight Connector 61"/>
            <p:cNvCxnSpPr>
              <a:stCxn id="49" idx="3"/>
            </p:cNvCxnSpPr>
            <p:nvPr/>
          </p:nvCxnSpPr>
          <p:spPr bwMode="auto">
            <a:xfrm rot="5400000">
              <a:off x="3052572" y="3822479"/>
              <a:ext cx="363952" cy="2206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stCxn id="49" idx="5"/>
            </p:cNvCxnSpPr>
            <p:nvPr/>
          </p:nvCxnSpPr>
          <p:spPr bwMode="auto">
            <a:xfrm rot="16200000" flipH="1">
              <a:off x="3603421" y="3822078"/>
              <a:ext cx="354006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3531870" y="4086196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</a:t>
              </a:r>
              <a:endParaRPr lang="he-IL" sz="3200" i="1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07093" y="1321268"/>
            <a:ext cx="3810000" cy="3048000"/>
            <a:chOff x="4876800" y="1600200"/>
            <a:chExt cx="3810000" cy="3048000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6234684" y="1600200"/>
              <a:ext cx="699516" cy="699516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6374701" y="1706939"/>
              <a:ext cx="466344" cy="46634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grpSp>
          <p:nvGrpSpPr>
            <p:cNvPr id="64" name="Group 68"/>
            <p:cNvGrpSpPr/>
            <p:nvPr/>
          </p:nvGrpSpPr>
          <p:grpSpPr>
            <a:xfrm>
              <a:off x="5510403" y="2518484"/>
              <a:ext cx="2194941" cy="466344"/>
              <a:chOff x="1395603" y="2516666"/>
              <a:chExt cx="2194941" cy="466344"/>
            </a:xfrm>
          </p:grpSpPr>
          <p:sp>
            <p:nvSpPr>
              <p:cNvPr id="65" name="Oval 64"/>
              <p:cNvSpPr>
                <a:spLocks noChangeAspect="1"/>
              </p:cNvSpPr>
              <p:nvPr/>
            </p:nvSpPr>
            <p:spPr bwMode="auto">
              <a:xfrm>
                <a:off x="1395603" y="2516666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A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 bwMode="auto">
              <a:xfrm>
                <a:off x="3124200" y="2516666"/>
                <a:ext cx="466344" cy="46634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68" name="Straight Connector 67"/>
            <p:cNvCxnSpPr>
              <a:endCxn id="61" idx="3"/>
            </p:cNvCxnSpPr>
            <p:nvPr/>
          </p:nvCxnSpPr>
          <p:spPr bwMode="auto">
            <a:xfrm rot="5400000" flipH="1" flipV="1">
              <a:off x="5934830" y="2078612"/>
              <a:ext cx="481789" cy="53454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stCxn id="61" idx="5"/>
            </p:cNvCxnSpPr>
            <p:nvPr/>
          </p:nvCxnSpPr>
          <p:spPr bwMode="auto">
            <a:xfrm rot="16200000" flipH="1">
              <a:off x="6799128" y="2078610"/>
              <a:ext cx="481789" cy="5345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5287701" y="2886633"/>
              <a:ext cx="261097" cy="32089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10800000">
              <a:off x="5908452" y="2916535"/>
              <a:ext cx="263748" cy="2610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rot="5400000">
              <a:off x="6364986" y="3763894"/>
              <a:ext cx="368525" cy="2968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rot="5400000">
              <a:off x="6926478" y="3017505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rot="16200000" flipH="1">
              <a:off x="6987062" y="3768466"/>
              <a:ext cx="292324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rot="16200000" flipH="1">
              <a:off x="7536078" y="3017505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029201" y="1643742"/>
              <a:ext cx="1143000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new x</a:t>
              </a:r>
              <a:endParaRPr lang="he-IL" sz="3200" i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76800" y="3050054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791200" y="3118765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46470" y="413213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41870" y="410187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</a:t>
              </a:r>
              <a:endParaRPr lang="he-IL" sz="3200" i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858000" y="413213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  <p:grpSp>
          <p:nvGrpSpPr>
            <p:cNvPr id="104" name="Group 67"/>
            <p:cNvGrpSpPr/>
            <p:nvPr/>
          </p:nvGrpSpPr>
          <p:grpSpPr>
            <a:xfrm>
              <a:off x="6629400" y="3330029"/>
              <a:ext cx="1685544" cy="466344"/>
              <a:chOff x="2514600" y="3352800"/>
              <a:chExt cx="1685544" cy="466344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 bwMode="auto">
              <a:xfrm>
                <a:off x="2514600" y="3352800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 bwMode="auto">
              <a:xfrm>
                <a:off x="3733800" y="3352800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E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7772400" y="2473685"/>
              <a:ext cx="408051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w</a:t>
              </a:r>
              <a:endParaRPr lang="he-IL" sz="3200" i="1" dirty="0"/>
            </a:p>
          </p:txBody>
        </p:sp>
        <p:cxnSp>
          <p:nvCxnSpPr>
            <p:cNvPr id="129" name="Straight Connector 128"/>
            <p:cNvCxnSpPr/>
            <p:nvPr/>
          </p:nvCxnSpPr>
          <p:spPr bwMode="auto">
            <a:xfrm rot="5400000">
              <a:off x="7624572" y="3799708"/>
              <a:ext cx="363952" cy="2206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rot="16200000" flipH="1">
              <a:off x="8175421" y="3799307"/>
              <a:ext cx="354006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8103870" y="4063425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</a:t>
              </a:r>
              <a:endParaRPr lang="he-IL" sz="3200" i="1" dirty="0"/>
            </a:p>
          </p:txBody>
        </p:sp>
      </p:grpSp>
      <p:sp>
        <p:nvSpPr>
          <p:cNvPr id="74" name="Rounded Rectangular Callout 73"/>
          <p:cNvSpPr/>
          <p:nvPr/>
        </p:nvSpPr>
        <p:spPr bwMode="auto">
          <a:xfrm>
            <a:off x="4953000" y="70874"/>
            <a:ext cx="4011930" cy="1104783"/>
          </a:xfrm>
          <a:prstGeom prst="wedgeRoundRectCallout">
            <a:avLst>
              <a:gd name="adj1" fmla="val -24573"/>
              <a:gd name="adj2" fmla="val 6339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i="1" dirty="0" smtClean="0"/>
              <a:t>       </a:t>
            </a:r>
            <a:r>
              <a:rPr lang="en-US" sz="1600" i="1" dirty="0" smtClean="0"/>
              <a:t>Property WATCH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1" dirty="0" smtClean="0"/>
              <a:t>Binary </a:t>
            </a:r>
            <a:r>
              <a:rPr lang="en-US" sz="1600" i="1" dirty="0"/>
              <a:t>order </a:t>
            </a:r>
            <a:r>
              <a:rPr lang="en-US" sz="1600" i="1" dirty="0" smtClean="0"/>
              <a:t>preservation (letters) </a:t>
            </a:r>
            <a:endParaRPr lang="en-US" sz="16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1" dirty="0"/>
              <a:t>Black depth symmetry preservation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911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56</a:t>
            </a:fld>
            <a:endParaRPr lang="en-US"/>
          </a:p>
        </p:txBody>
      </p:sp>
      <p:sp>
        <p:nvSpPr>
          <p:cNvPr id="150" name="Right Arrow 149"/>
          <p:cNvSpPr/>
          <p:nvPr/>
        </p:nvSpPr>
        <p:spPr bwMode="auto">
          <a:xfrm>
            <a:off x="4038600" y="3365700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1" name="Rectangle 4"/>
          <p:cNvSpPr txBox="1">
            <a:spLocks noChangeArrowheads="1"/>
          </p:cNvSpPr>
          <p:nvPr/>
        </p:nvSpPr>
        <p:spPr>
          <a:xfrm>
            <a:off x="381000" y="32279"/>
            <a:ext cx="9144000" cy="1143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Delete: Case 3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75344" y="1149129"/>
            <a:ext cx="9144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 err="1" smtClean="0"/>
              <a:t>x</a:t>
            </a:r>
            <a:r>
              <a:rPr lang="en-US" sz="2800" dirty="0" err="1" smtClean="0"/>
              <a:t>’s</a:t>
            </a:r>
            <a:r>
              <a:rPr lang="en-US" sz="2800" dirty="0" smtClean="0"/>
              <a:t> sibling </a:t>
            </a:r>
            <a:r>
              <a:rPr lang="en-US" sz="2800" i="1" dirty="0" smtClean="0"/>
              <a:t>w</a:t>
            </a:r>
            <a:r>
              <a:rPr lang="en-US" sz="2800" dirty="0" smtClean="0"/>
              <a:t> is </a:t>
            </a:r>
            <a:r>
              <a:rPr lang="en-US" sz="2800" b="1" dirty="0" smtClean="0"/>
              <a:t>black</a:t>
            </a:r>
            <a:r>
              <a:rPr lang="en-US" sz="2800" dirty="0" smtClean="0"/>
              <a:t>,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i="1" dirty="0" err="1" smtClean="0"/>
              <a:t>w</a:t>
            </a:r>
            <a:r>
              <a:rPr lang="en-US" sz="2800" dirty="0" err="1" smtClean="0"/>
              <a:t>’s</a:t>
            </a:r>
            <a:r>
              <a:rPr lang="en-US" sz="2800" dirty="0" smtClean="0"/>
              <a:t> left child is </a:t>
            </a:r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r>
              <a:rPr lang="en-US" sz="2800" dirty="0" smtClean="0"/>
              <a:t>, and </a:t>
            </a:r>
            <a:r>
              <a:rPr lang="en-US" sz="2800" i="1" dirty="0" err="1" smtClean="0"/>
              <a:t>w</a:t>
            </a:r>
            <a:r>
              <a:rPr lang="en-US" sz="2800" dirty="0" err="1" smtClean="0"/>
              <a:t>’s</a:t>
            </a:r>
            <a:r>
              <a:rPr lang="en-US" sz="2800" dirty="0" smtClean="0"/>
              <a:t> right child is </a:t>
            </a:r>
            <a:r>
              <a:rPr lang="en-US" sz="2800" b="1" dirty="0" smtClean="0"/>
              <a:t>black</a:t>
            </a:r>
            <a:endParaRPr lang="he-IL" sz="2800" b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304800" y="2504610"/>
            <a:ext cx="3810000" cy="2941261"/>
            <a:chOff x="304800" y="1729710"/>
            <a:chExt cx="3810000" cy="2941261"/>
          </a:xfrm>
        </p:grpSpPr>
        <p:sp>
          <p:nvSpPr>
            <p:cNvPr id="124" name="Oval 123"/>
            <p:cNvSpPr>
              <a:spLocks noChangeAspect="1"/>
            </p:cNvSpPr>
            <p:nvPr/>
          </p:nvSpPr>
          <p:spPr bwMode="auto">
            <a:xfrm>
              <a:off x="838200" y="2438400"/>
              <a:ext cx="699516" cy="699516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1802701" y="1729710"/>
              <a:ext cx="466344" cy="46634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grpSp>
          <p:nvGrpSpPr>
            <p:cNvPr id="3" name="Group 68"/>
            <p:cNvGrpSpPr/>
            <p:nvPr/>
          </p:nvGrpSpPr>
          <p:grpSpPr>
            <a:xfrm>
              <a:off x="938403" y="2541255"/>
              <a:ext cx="2194941" cy="466344"/>
              <a:chOff x="1395603" y="2516666"/>
              <a:chExt cx="2194941" cy="466344"/>
            </a:xfrm>
          </p:grpSpPr>
          <p:sp>
            <p:nvSpPr>
              <p:cNvPr id="106" name="Oval 105"/>
              <p:cNvSpPr>
                <a:spLocks noChangeAspect="1"/>
              </p:cNvSpPr>
              <p:nvPr/>
            </p:nvSpPr>
            <p:spPr bwMode="auto">
              <a:xfrm>
                <a:off x="1395603" y="2516666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A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7" name="Oval 106"/>
              <p:cNvSpPr>
                <a:spLocks noChangeAspect="1"/>
              </p:cNvSpPr>
              <p:nvPr/>
            </p:nvSpPr>
            <p:spPr bwMode="auto">
              <a:xfrm>
                <a:off x="3124200" y="2516666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109" name="Straight Connector 108"/>
            <p:cNvCxnSpPr>
              <a:stCxn id="106" idx="7"/>
              <a:endCxn id="105" idx="3"/>
            </p:cNvCxnSpPr>
            <p:nvPr/>
          </p:nvCxnSpPr>
          <p:spPr bwMode="auto">
            <a:xfrm rot="5400000" flipH="1" flipV="1">
              <a:off x="1362830" y="2101383"/>
              <a:ext cx="481789" cy="53454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>
              <a:stCxn id="105" idx="5"/>
              <a:endCxn id="107" idx="1"/>
            </p:cNvCxnSpPr>
            <p:nvPr/>
          </p:nvCxnSpPr>
          <p:spPr bwMode="auto">
            <a:xfrm rot="16200000" flipH="1">
              <a:off x="2227128" y="2101381"/>
              <a:ext cx="481789" cy="53454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>
              <a:stCxn id="106" idx="3"/>
            </p:cNvCxnSpPr>
            <p:nvPr/>
          </p:nvCxnSpPr>
          <p:spPr bwMode="auto">
            <a:xfrm rot="5400000">
              <a:off x="715701" y="2909404"/>
              <a:ext cx="261097" cy="32089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>
              <a:endCxn id="106" idx="5"/>
            </p:cNvCxnSpPr>
            <p:nvPr/>
          </p:nvCxnSpPr>
          <p:spPr bwMode="auto">
            <a:xfrm rot="10800000">
              <a:off x="1336452" y="2939306"/>
              <a:ext cx="263748" cy="2610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>
              <a:stCxn id="108" idx="3"/>
            </p:cNvCxnSpPr>
            <p:nvPr/>
          </p:nvCxnSpPr>
          <p:spPr bwMode="auto">
            <a:xfrm rot="5400000">
              <a:off x="1792986" y="3786665"/>
              <a:ext cx="368525" cy="2968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107" idx="3"/>
              <a:endCxn id="108" idx="7"/>
            </p:cNvCxnSpPr>
            <p:nvPr/>
          </p:nvCxnSpPr>
          <p:spPr bwMode="auto">
            <a:xfrm rot="5400000">
              <a:off x="2354478" y="3040276"/>
              <a:ext cx="481789" cy="279846"/>
            </a:xfrm>
            <a:prstGeom prst="line">
              <a:avLst/>
            </a:prstGeom>
            <a:noFill/>
            <a:ln w="635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>
              <a:stCxn id="108" idx="5"/>
            </p:cNvCxnSpPr>
            <p:nvPr/>
          </p:nvCxnSpPr>
          <p:spPr bwMode="auto">
            <a:xfrm rot="16200000" flipH="1">
              <a:off x="2415062" y="3791237"/>
              <a:ext cx="292324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>
              <a:stCxn id="107" idx="5"/>
              <a:endCxn id="49" idx="1"/>
            </p:cNvCxnSpPr>
            <p:nvPr/>
          </p:nvCxnSpPr>
          <p:spPr bwMode="auto">
            <a:xfrm rot="16200000" flipH="1">
              <a:off x="2964078" y="3040276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475344" y="2481942"/>
              <a:ext cx="408051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x</a:t>
              </a:r>
              <a:endParaRPr lang="he-IL" sz="3200" i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4800" y="3072825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19200" y="314153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474470" y="415490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769870" y="412464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</a:t>
              </a:r>
              <a:endParaRPr lang="he-IL" sz="3200" i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286000" y="415490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  <p:grpSp>
          <p:nvGrpSpPr>
            <p:cNvPr id="4" name="Group 67"/>
            <p:cNvGrpSpPr/>
            <p:nvPr/>
          </p:nvGrpSpPr>
          <p:grpSpPr>
            <a:xfrm>
              <a:off x="2057400" y="3352800"/>
              <a:ext cx="1685544" cy="466344"/>
              <a:chOff x="2514600" y="3352800"/>
              <a:chExt cx="1685544" cy="466344"/>
            </a:xfrm>
          </p:grpSpPr>
          <p:sp>
            <p:nvSpPr>
              <p:cNvPr id="108" name="Oval 107"/>
              <p:cNvSpPr>
                <a:spLocks noChangeAspect="1"/>
              </p:cNvSpPr>
              <p:nvPr/>
            </p:nvSpPr>
            <p:spPr bwMode="auto">
              <a:xfrm>
                <a:off x="2514600" y="3352800"/>
                <a:ext cx="466344" cy="46634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 bwMode="auto">
              <a:xfrm>
                <a:off x="3733800" y="3352800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E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200400" y="2496456"/>
              <a:ext cx="408051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w</a:t>
              </a:r>
              <a:endParaRPr lang="he-IL" sz="3200" i="1" dirty="0"/>
            </a:p>
          </p:txBody>
        </p:sp>
        <p:cxnSp>
          <p:nvCxnSpPr>
            <p:cNvPr id="62" name="Straight Connector 61"/>
            <p:cNvCxnSpPr>
              <a:stCxn id="49" idx="3"/>
            </p:cNvCxnSpPr>
            <p:nvPr/>
          </p:nvCxnSpPr>
          <p:spPr bwMode="auto">
            <a:xfrm rot="5400000">
              <a:off x="3052572" y="3822479"/>
              <a:ext cx="363952" cy="2206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stCxn id="49" idx="5"/>
            </p:cNvCxnSpPr>
            <p:nvPr/>
          </p:nvCxnSpPr>
          <p:spPr bwMode="auto">
            <a:xfrm rot="16200000" flipH="1">
              <a:off x="3603421" y="3822078"/>
              <a:ext cx="354006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3531870" y="4086196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</a:t>
              </a:r>
              <a:endParaRPr lang="he-IL" sz="3200" i="1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572000" y="2580810"/>
            <a:ext cx="4392930" cy="3680490"/>
            <a:chOff x="4572000" y="1805910"/>
            <a:chExt cx="4392930" cy="3680490"/>
          </a:xfrm>
        </p:grpSpPr>
        <p:sp>
          <p:nvSpPr>
            <p:cNvPr id="74" name="Oval 73"/>
            <p:cNvSpPr>
              <a:spLocks noChangeAspect="1"/>
            </p:cNvSpPr>
            <p:nvPr/>
          </p:nvSpPr>
          <p:spPr bwMode="auto">
            <a:xfrm>
              <a:off x="5105400" y="2514600"/>
              <a:ext cx="699516" cy="699516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6019800" y="1805910"/>
              <a:ext cx="466344" cy="46634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35" name="Oval 134"/>
            <p:cNvSpPr>
              <a:spLocks noChangeAspect="1"/>
            </p:cNvSpPr>
            <p:nvPr/>
          </p:nvSpPr>
          <p:spPr bwMode="auto">
            <a:xfrm>
              <a:off x="5205603" y="2617455"/>
              <a:ext cx="466344" cy="466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 bwMode="auto">
            <a:xfrm>
              <a:off x="6858000" y="2617455"/>
              <a:ext cx="466344" cy="466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7" name="Straight Connector 76"/>
            <p:cNvCxnSpPr>
              <a:stCxn id="135" idx="7"/>
              <a:endCxn id="75" idx="3"/>
            </p:cNvCxnSpPr>
            <p:nvPr/>
          </p:nvCxnSpPr>
          <p:spPr bwMode="auto">
            <a:xfrm rot="5400000" flipH="1" flipV="1">
              <a:off x="5604979" y="2202634"/>
              <a:ext cx="481789" cy="48444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75" idx="5"/>
              <a:endCxn id="136" idx="1"/>
            </p:cNvCxnSpPr>
            <p:nvPr/>
          </p:nvCxnSpPr>
          <p:spPr bwMode="auto">
            <a:xfrm rot="16200000" flipH="1">
              <a:off x="6431178" y="2190631"/>
              <a:ext cx="481789" cy="5084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135" idx="3"/>
            </p:cNvCxnSpPr>
            <p:nvPr/>
          </p:nvCxnSpPr>
          <p:spPr bwMode="auto">
            <a:xfrm rot="5400000">
              <a:off x="4982901" y="2985604"/>
              <a:ext cx="261097" cy="32089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endCxn id="135" idx="5"/>
            </p:cNvCxnSpPr>
            <p:nvPr/>
          </p:nvCxnSpPr>
          <p:spPr bwMode="auto">
            <a:xfrm rot="10800000">
              <a:off x="5603652" y="3015506"/>
              <a:ext cx="263748" cy="2610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133" idx="3"/>
            </p:cNvCxnSpPr>
            <p:nvPr/>
          </p:nvCxnSpPr>
          <p:spPr bwMode="auto">
            <a:xfrm rot="5400000">
              <a:off x="7920228" y="4736879"/>
              <a:ext cx="373096" cy="21155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>
              <a:stCxn id="133" idx="5"/>
            </p:cNvCxnSpPr>
            <p:nvPr/>
          </p:nvCxnSpPr>
          <p:spPr bwMode="auto">
            <a:xfrm rot="16200000" flipH="1">
              <a:off x="8501918" y="4696493"/>
              <a:ext cx="292324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stCxn id="136" idx="5"/>
              <a:endCxn id="134" idx="1"/>
            </p:cNvCxnSpPr>
            <p:nvPr/>
          </p:nvCxnSpPr>
          <p:spPr bwMode="auto">
            <a:xfrm rot="16200000" flipH="1">
              <a:off x="7231278" y="3040276"/>
              <a:ext cx="405589" cy="356046"/>
            </a:xfrm>
            <a:prstGeom prst="line">
              <a:avLst/>
            </a:prstGeom>
            <a:noFill/>
            <a:ln w="635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4742544" y="2558142"/>
              <a:ext cx="408051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x</a:t>
              </a:r>
              <a:endParaRPr lang="he-IL" sz="3200" i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72000" y="3149025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86400" y="321773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275070" y="3301425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</a:t>
              </a:r>
              <a:endParaRPr lang="he-IL" sz="3200" i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46670" y="4901625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</a:t>
              </a:r>
              <a:endParaRPr lang="he-IL" sz="3200" i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34200" y="412464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 bwMode="auto">
            <a:xfrm>
              <a:off x="8144256" y="4258056"/>
              <a:ext cx="466344" cy="466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E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 bwMode="auto">
            <a:xfrm>
              <a:off x="7543800" y="3352800"/>
              <a:ext cx="466344" cy="4663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315200" y="2555557"/>
              <a:ext cx="1295400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new w</a:t>
              </a:r>
              <a:endParaRPr lang="he-IL" sz="3200" i="1" dirty="0"/>
            </a:p>
          </p:txBody>
        </p:sp>
        <p:cxnSp>
          <p:nvCxnSpPr>
            <p:cNvPr id="95" name="Straight Connector 94"/>
            <p:cNvCxnSpPr>
              <a:stCxn id="134" idx="3"/>
            </p:cNvCxnSpPr>
            <p:nvPr/>
          </p:nvCxnSpPr>
          <p:spPr bwMode="auto">
            <a:xfrm rot="5400000">
              <a:off x="7319772" y="3822479"/>
              <a:ext cx="363952" cy="2206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>
              <a:stCxn id="134" idx="5"/>
              <a:endCxn id="133" idx="0"/>
            </p:cNvCxnSpPr>
            <p:nvPr/>
          </p:nvCxnSpPr>
          <p:spPr bwMode="auto">
            <a:xfrm rot="16200000" flipH="1">
              <a:off x="7906035" y="3786663"/>
              <a:ext cx="507206" cy="43557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8382000" y="4901625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</a:t>
              </a:r>
              <a:endParaRPr lang="he-IL" sz="3200" i="1" dirty="0"/>
            </a:p>
          </p:txBody>
        </p:sp>
        <p:cxnSp>
          <p:nvCxnSpPr>
            <p:cNvPr id="138" name="Straight Connector 137"/>
            <p:cNvCxnSpPr>
              <a:stCxn id="136" idx="3"/>
            </p:cNvCxnSpPr>
            <p:nvPr/>
          </p:nvCxnSpPr>
          <p:spPr bwMode="auto">
            <a:xfrm rot="5400000">
              <a:off x="6571100" y="3073806"/>
              <a:ext cx="413497" cy="2968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126057" y="5431006"/>
            <a:ext cx="4350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 smtClean="0"/>
              <a:t>:</a:t>
            </a:r>
            <a:endParaRPr lang="he-IL" sz="1800" b="1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953000" y="70874"/>
            <a:ext cx="4011930" cy="1294788"/>
          </a:xfrm>
          <a:prstGeom prst="wedgeRoundRectCallout">
            <a:avLst>
              <a:gd name="adj1" fmla="val -24573"/>
              <a:gd name="adj2" fmla="val 6339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i="1" dirty="0" smtClean="0"/>
              <a:t>       Property WATCH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i="1" dirty="0" smtClean="0"/>
              <a:t>Binary </a:t>
            </a:r>
            <a:r>
              <a:rPr lang="en-US" sz="1800" i="1" dirty="0"/>
              <a:t>order </a:t>
            </a:r>
            <a:r>
              <a:rPr lang="en-US" sz="1800" i="1" dirty="0" smtClean="0"/>
              <a:t>preservation (letters) </a:t>
            </a:r>
            <a:endParaRPr lang="en-US" sz="1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i="1" dirty="0"/>
              <a:t>Black depth symmetry preservation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57</a:t>
            </a:fld>
            <a:endParaRPr lang="en-US"/>
          </a:p>
        </p:txBody>
      </p:sp>
      <p:sp>
        <p:nvSpPr>
          <p:cNvPr id="150" name="Right Arrow 149"/>
          <p:cNvSpPr/>
          <p:nvPr/>
        </p:nvSpPr>
        <p:spPr bwMode="auto">
          <a:xfrm>
            <a:off x="4451886" y="3274002"/>
            <a:ext cx="533400" cy="3048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1" name="Rectangle 4"/>
          <p:cNvSpPr txBox="1">
            <a:spLocks noChangeArrowheads="1"/>
          </p:cNvSpPr>
          <p:nvPr/>
        </p:nvSpPr>
        <p:spPr>
          <a:xfrm>
            <a:off x="0" y="441785"/>
            <a:ext cx="9144000" cy="1143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Delete: Case 4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0936" y="1080663"/>
            <a:ext cx="9144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i="1" dirty="0" smtClean="0"/>
              <a:t>x</a:t>
            </a:r>
            <a:r>
              <a:rPr lang="en-US" sz="3200" dirty="0" smtClean="0"/>
              <a:t>’s sibling </a:t>
            </a:r>
            <a:r>
              <a:rPr lang="en-US" sz="3200" i="1" dirty="0" smtClean="0"/>
              <a:t>w</a:t>
            </a:r>
            <a:r>
              <a:rPr lang="en-US" sz="3200" dirty="0" smtClean="0"/>
              <a:t> is </a:t>
            </a:r>
            <a:r>
              <a:rPr lang="en-US" sz="3200" b="1" dirty="0" smtClean="0"/>
              <a:t>black</a:t>
            </a:r>
            <a:r>
              <a:rPr lang="en-US" sz="3200" dirty="0" smtClean="0"/>
              <a:t>,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and </a:t>
            </a:r>
            <a:r>
              <a:rPr lang="en-US" sz="3200" i="1" dirty="0" smtClean="0"/>
              <a:t>w</a:t>
            </a:r>
            <a:r>
              <a:rPr lang="en-US" sz="3200" dirty="0" smtClean="0"/>
              <a:t>’s right child is </a:t>
            </a:r>
            <a:r>
              <a:rPr lang="en-US" sz="3200" b="1" dirty="0" smtClean="0">
                <a:solidFill>
                  <a:srgbClr val="FF0000"/>
                </a:solidFill>
              </a:rPr>
              <a:t>red </a:t>
            </a:r>
            <a:r>
              <a:rPr lang="en-US" sz="3200" b="1" dirty="0" smtClean="0">
                <a:sym typeface="Wingdings" panose="05000000000000000000" pitchFamily="2" charset="2"/>
              </a:rPr>
              <a:t></a:t>
            </a:r>
          </a:p>
          <a:p>
            <a:r>
              <a:rPr lang="en-US" sz="3200" i="1" dirty="0" smtClean="0">
                <a:sym typeface="Wingdings" panose="05000000000000000000" pitchFamily="2" charset="2"/>
              </a:rPr>
              <a:t>                         Left rotate and paint</a:t>
            </a:r>
            <a:endParaRPr lang="he-IL" sz="3200" i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413286" y="2489112"/>
            <a:ext cx="3810000" cy="2941261"/>
            <a:chOff x="304800" y="1729710"/>
            <a:chExt cx="3810000" cy="2941261"/>
          </a:xfrm>
        </p:grpSpPr>
        <p:sp>
          <p:nvSpPr>
            <p:cNvPr id="124" name="Oval 123"/>
            <p:cNvSpPr>
              <a:spLocks noChangeAspect="1"/>
            </p:cNvSpPr>
            <p:nvPr/>
          </p:nvSpPr>
          <p:spPr bwMode="auto">
            <a:xfrm>
              <a:off x="838200" y="2438400"/>
              <a:ext cx="699516" cy="699516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1802701" y="1729710"/>
              <a:ext cx="466344" cy="46634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938403" y="2541255"/>
              <a:ext cx="2194941" cy="466344"/>
              <a:chOff x="1395603" y="2516666"/>
              <a:chExt cx="2194941" cy="466344"/>
            </a:xfrm>
          </p:grpSpPr>
          <p:sp>
            <p:nvSpPr>
              <p:cNvPr id="106" name="Oval 105"/>
              <p:cNvSpPr>
                <a:spLocks noChangeAspect="1"/>
              </p:cNvSpPr>
              <p:nvPr/>
            </p:nvSpPr>
            <p:spPr bwMode="auto">
              <a:xfrm>
                <a:off x="1395603" y="2516666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A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7" name="Oval 106"/>
              <p:cNvSpPr>
                <a:spLocks noChangeAspect="1"/>
              </p:cNvSpPr>
              <p:nvPr/>
            </p:nvSpPr>
            <p:spPr bwMode="auto">
              <a:xfrm>
                <a:off x="3124200" y="2516666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D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109" name="Straight Connector 108"/>
            <p:cNvCxnSpPr>
              <a:stCxn id="106" idx="7"/>
              <a:endCxn id="105" idx="3"/>
            </p:cNvCxnSpPr>
            <p:nvPr/>
          </p:nvCxnSpPr>
          <p:spPr bwMode="auto">
            <a:xfrm rot="5400000" flipH="1" flipV="1">
              <a:off x="1362830" y="2101383"/>
              <a:ext cx="481789" cy="53454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>
              <a:stCxn id="105" idx="5"/>
              <a:endCxn id="107" idx="1"/>
            </p:cNvCxnSpPr>
            <p:nvPr/>
          </p:nvCxnSpPr>
          <p:spPr bwMode="auto">
            <a:xfrm rot="16200000" flipH="1">
              <a:off x="2227128" y="2101381"/>
              <a:ext cx="481789" cy="534545"/>
            </a:xfrm>
            <a:prstGeom prst="line">
              <a:avLst/>
            </a:prstGeom>
            <a:noFill/>
            <a:ln w="635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>
              <a:stCxn id="106" idx="3"/>
            </p:cNvCxnSpPr>
            <p:nvPr/>
          </p:nvCxnSpPr>
          <p:spPr bwMode="auto">
            <a:xfrm rot="5400000">
              <a:off x="715701" y="2909404"/>
              <a:ext cx="261097" cy="32089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>
              <a:endCxn id="106" idx="5"/>
            </p:cNvCxnSpPr>
            <p:nvPr/>
          </p:nvCxnSpPr>
          <p:spPr bwMode="auto">
            <a:xfrm rot="10800000">
              <a:off x="1336452" y="2939306"/>
              <a:ext cx="263748" cy="2610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>
              <a:stCxn id="108" idx="3"/>
            </p:cNvCxnSpPr>
            <p:nvPr/>
          </p:nvCxnSpPr>
          <p:spPr bwMode="auto">
            <a:xfrm rot="5400000">
              <a:off x="1792986" y="3786665"/>
              <a:ext cx="368525" cy="2968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107" idx="3"/>
              <a:endCxn id="108" idx="7"/>
            </p:cNvCxnSpPr>
            <p:nvPr/>
          </p:nvCxnSpPr>
          <p:spPr bwMode="auto">
            <a:xfrm rot="5400000">
              <a:off x="2354478" y="3040276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>
              <a:stCxn id="108" idx="5"/>
            </p:cNvCxnSpPr>
            <p:nvPr/>
          </p:nvCxnSpPr>
          <p:spPr bwMode="auto">
            <a:xfrm rot="16200000" flipH="1">
              <a:off x="2415062" y="3791237"/>
              <a:ext cx="292324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>
              <a:stCxn id="107" idx="5"/>
              <a:endCxn id="49" idx="1"/>
            </p:cNvCxnSpPr>
            <p:nvPr/>
          </p:nvCxnSpPr>
          <p:spPr bwMode="auto">
            <a:xfrm rot="16200000" flipH="1">
              <a:off x="2964078" y="3040276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475344" y="2481942"/>
              <a:ext cx="408051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x</a:t>
              </a:r>
              <a:endParaRPr lang="he-IL" sz="3200" i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4800" y="3072825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19200" y="3141536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474470" y="415490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</a:t>
              </a:r>
              <a:endParaRPr lang="he-IL" sz="3200" i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769870" y="412464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</a:t>
              </a:r>
              <a:endParaRPr lang="he-IL" sz="3200" i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286000" y="4154907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2057400" y="3352800"/>
              <a:ext cx="1685544" cy="466344"/>
              <a:chOff x="2514600" y="3352800"/>
              <a:chExt cx="1685544" cy="466344"/>
            </a:xfrm>
          </p:grpSpPr>
          <p:sp>
            <p:nvSpPr>
              <p:cNvPr id="108" name="Oval 107"/>
              <p:cNvSpPr>
                <a:spLocks noChangeAspect="1"/>
              </p:cNvSpPr>
              <p:nvPr/>
            </p:nvSpPr>
            <p:spPr bwMode="auto">
              <a:xfrm>
                <a:off x="2514600" y="3352800"/>
                <a:ext cx="466344" cy="466344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 bwMode="auto">
              <a:xfrm>
                <a:off x="3733800" y="3352800"/>
                <a:ext cx="466344" cy="46634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E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200400" y="2496456"/>
              <a:ext cx="408051" cy="492443"/>
            </a:xfrm>
            <a:prstGeom prst="rect">
              <a:avLst/>
            </a:prstGeom>
            <a:noFill/>
          </p:spPr>
          <p:txBody>
            <a:bodyPr wrap="square" lIns="0" tIns="0" rIns="0" bIns="0" rtlCol="1" anchor="ctr" anchorCtr="0">
              <a:spAutoFit/>
            </a:bodyPr>
            <a:lstStyle/>
            <a:p>
              <a:pPr algn="ctr"/>
              <a:r>
                <a:rPr lang="en-US" sz="3200" i="1" dirty="0" smtClean="0"/>
                <a:t>w</a:t>
              </a:r>
              <a:endParaRPr lang="he-IL" sz="3200" i="1" dirty="0"/>
            </a:p>
          </p:txBody>
        </p:sp>
        <p:cxnSp>
          <p:nvCxnSpPr>
            <p:cNvPr id="62" name="Straight Connector 61"/>
            <p:cNvCxnSpPr>
              <a:stCxn id="49" idx="3"/>
            </p:cNvCxnSpPr>
            <p:nvPr/>
          </p:nvCxnSpPr>
          <p:spPr bwMode="auto">
            <a:xfrm rot="5400000">
              <a:off x="3052572" y="3822479"/>
              <a:ext cx="363952" cy="2206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stCxn id="49" idx="5"/>
            </p:cNvCxnSpPr>
            <p:nvPr/>
          </p:nvCxnSpPr>
          <p:spPr bwMode="auto">
            <a:xfrm rot="16200000" flipH="1">
              <a:off x="3603421" y="3822078"/>
              <a:ext cx="354006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3531870" y="4086196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</a:t>
              </a:r>
              <a:endParaRPr lang="he-IL" sz="3200" i="1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859556" y="2435802"/>
            <a:ext cx="3783330" cy="2946975"/>
            <a:chOff x="4751070" y="1676400"/>
            <a:chExt cx="3783330" cy="2946975"/>
          </a:xfrm>
        </p:grpSpPr>
        <p:sp>
          <p:nvSpPr>
            <p:cNvPr id="64" name="TextBox 63"/>
            <p:cNvSpPr txBox="1"/>
            <p:nvPr/>
          </p:nvSpPr>
          <p:spPr>
            <a:xfrm flipH="1">
              <a:off x="4751070" y="4038600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</a:t>
              </a:r>
              <a:endParaRPr lang="he-IL" sz="3200" i="1" dirty="0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 flipH="1">
              <a:off x="6749225" y="1676400"/>
              <a:ext cx="466344" cy="46634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grpSp>
          <p:nvGrpSpPr>
            <p:cNvPr id="68" name="Group 68"/>
            <p:cNvGrpSpPr/>
            <p:nvPr/>
          </p:nvGrpSpPr>
          <p:grpSpPr>
            <a:xfrm flipH="1">
              <a:off x="5884926" y="2487945"/>
              <a:ext cx="2194941" cy="466344"/>
              <a:chOff x="1395603" y="2516666"/>
              <a:chExt cx="2194941" cy="466344"/>
            </a:xfrm>
          </p:grpSpPr>
          <p:sp>
            <p:nvSpPr>
              <p:cNvPr id="128" name="Oval 127"/>
              <p:cNvSpPr>
                <a:spLocks noChangeAspect="1"/>
              </p:cNvSpPr>
              <p:nvPr/>
            </p:nvSpPr>
            <p:spPr bwMode="auto">
              <a:xfrm>
                <a:off x="1395603" y="2516666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E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 bwMode="auto">
              <a:xfrm>
                <a:off x="3124200" y="2516666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B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69" name="Straight Connector 68"/>
            <p:cNvCxnSpPr>
              <a:stCxn id="128" idx="7"/>
              <a:endCxn id="66" idx="3"/>
            </p:cNvCxnSpPr>
            <p:nvPr/>
          </p:nvCxnSpPr>
          <p:spPr bwMode="auto">
            <a:xfrm rot="16200000" flipV="1">
              <a:off x="7173651" y="2048073"/>
              <a:ext cx="481789" cy="53454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66" idx="5"/>
              <a:endCxn id="129" idx="1"/>
            </p:cNvCxnSpPr>
            <p:nvPr/>
          </p:nvCxnSpPr>
          <p:spPr bwMode="auto">
            <a:xfrm rot="5400000">
              <a:off x="6309353" y="2048071"/>
              <a:ext cx="481789" cy="534545"/>
            </a:xfrm>
            <a:prstGeom prst="line">
              <a:avLst/>
            </a:prstGeom>
            <a:noFill/>
            <a:ln w="508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stCxn id="128" idx="3"/>
            </p:cNvCxnSpPr>
            <p:nvPr/>
          </p:nvCxnSpPr>
          <p:spPr bwMode="auto">
            <a:xfrm rot="16200000" flipH="1">
              <a:off x="8041472" y="2856094"/>
              <a:ext cx="261097" cy="32089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endCxn id="128" idx="5"/>
            </p:cNvCxnSpPr>
            <p:nvPr/>
          </p:nvCxnSpPr>
          <p:spPr bwMode="auto">
            <a:xfrm rot="10800000" flipH="1">
              <a:off x="7418070" y="2885996"/>
              <a:ext cx="263748" cy="2610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118" idx="3"/>
            </p:cNvCxnSpPr>
            <p:nvPr/>
          </p:nvCxnSpPr>
          <p:spPr bwMode="auto">
            <a:xfrm rot="16200000" flipH="1">
              <a:off x="6870492" y="3719622"/>
              <a:ext cx="264862" cy="2206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129" idx="3"/>
              <a:endCxn id="118" idx="7"/>
            </p:cNvCxnSpPr>
            <p:nvPr/>
          </p:nvCxnSpPr>
          <p:spPr bwMode="auto">
            <a:xfrm rot="16200000" flipH="1">
              <a:off x="6182003" y="2986966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>
              <a:stCxn id="118" idx="5"/>
            </p:cNvCxnSpPr>
            <p:nvPr/>
          </p:nvCxnSpPr>
          <p:spPr bwMode="auto">
            <a:xfrm rot="5400000">
              <a:off x="6310884" y="3737927"/>
              <a:ext cx="292324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>
              <a:stCxn id="129" idx="5"/>
              <a:endCxn id="126" idx="1"/>
            </p:cNvCxnSpPr>
            <p:nvPr/>
          </p:nvCxnSpPr>
          <p:spPr bwMode="auto">
            <a:xfrm rot="5400000">
              <a:off x="5572403" y="2986966"/>
              <a:ext cx="481789" cy="27984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 flipH="1">
              <a:off x="5513070" y="4038600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</a:t>
              </a:r>
              <a:endParaRPr lang="he-IL" sz="3200" i="1" dirty="0"/>
            </a:p>
          </p:txBody>
        </p:sp>
        <p:sp>
          <p:nvSpPr>
            <p:cNvPr id="97" name="TextBox 96"/>
            <p:cNvSpPr txBox="1"/>
            <p:nvPr/>
          </p:nvSpPr>
          <p:spPr>
            <a:xfrm flipH="1">
              <a:off x="5970270" y="3987225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</a:t>
              </a:r>
              <a:endParaRPr lang="he-IL" sz="32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 flipH="1">
              <a:off x="7037070" y="3048000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</a:t>
              </a:r>
              <a:endParaRPr lang="he-IL" sz="3200" i="1" dirty="0"/>
            </a:p>
          </p:txBody>
        </p:sp>
        <p:sp>
          <p:nvSpPr>
            <p:cNvPr id="99" name="TextBox 98"/>
            <p:cNvSpPr txBox="1"/>
            <p:nvPr/>
          </p:nvSpPr>
          <p:spPr>
            <a:xfrm flipH="1">
              <a:off x="6732270" y="4038600"/>
              <a:ext cx="582930" cy="4473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</a:t>
              </a:r>
              <a:endParaRPr lang="he-IL" sz="3200" i="1" dirty="0"/>
            </a:p>
          </p:txBody>
        </p:sp>
        <p:grpSp>
          <p:nvGrpSpPr>
            <p:cNvPr id="100" name="Group 67"/>
            <p:cNvGrpSpPr/>
            <p:nvPr/>
          </p:nvGrpSpPr>
          <p:grpSpPr>
            <a:xfrm flipH="1">
              <a:off x="5275326" y="3299490"/>
              <a:ext cx="1685544" cy="466344"/>
              <a:chOff x="2514600" y="3352800"/>
              <a:chExt cx="1685544" cy="466344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 bwMode="auto">
              <a:xfrm>
                <a:off x="2514600" y="3352800"/>
                <a:ext cx="466344" cy="466344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C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 bwMode="auto">
              <a:xfrm>
                <a:off x="3733800" y="3352800"/>
                <a:ext cx="466344" cy="46634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A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cxnSp>
          <p:nvCxnSpPr>
            <p:cNvPr id="101" name="Straight Connector 100"/>
            <p:cNvCxnSpPr>
              <a:stCxn id="126" idx="3"/>
            </p:cNvCxnSpPr>
            <p:nvPr/>
          </p:nvCxnSpPr>
          <p:spPr bwMode="auto">
            <a:xfrm rot="16200000" flipH="1">
              <a:off x="5575092" y="3795822"/>
              <a:ext cx="341062" cy="1444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>
              <a:stCxn id="126" idx="5"/>
            </p:cNvCxnSpPr>
            <p:nvPr/>
          </p:nvCxnSpPr>
          <p:spPr bwMode="auto">
            <a:xfrm rot="5400000">
              <a:off x="5060843" y="3768768"/>
              <a:ext cx="354006" cy="21155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 flipH="1">
              <a:off x="7951470" y="3136612"/>
              <a:ext cx="58293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i="1" dirty="0" smtClean="0">
                  <a:sym typeface="Symbol"/>
                </a:rPr>
                <a:t></a:t>
              </a:r>
              <a:endParaRPr lang="he-IL" sz="3200" i="1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-2580" y="5625882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“Extra-blackness” disappeared!</a:t>
            </a:r>
          </a:p>
        </p:txBody>
      </p:sp>
      <p:sp>
        <p:nvSpPr>
          <p:cNvPr id="58" name="Rounded Rectangular Callout 57"/>
          <p:cNvSpPr/>
          <p:nvPr/>
        </p:nvSpPr>
        <p:spPr bwMode="auto">
          <a:xfrm>
            <a:off x="4953000" y="70874"/>
            <a:ext cx="4011930" cy="1294788"/>
          </a:xfrm>
          <a:prstGeom prst="wedgeRoundRectCallout">
            <a:avLst>
              <a:gd name="adj1" fmla="val -24573"/>
              <a:gd name="adj2" fmla="val 6339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i="1" dirty="0" smtClean="0"/>
              <a:t>       Property WATCH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i="1" dirty="0" smtClean="0"/>
              <a:t>Binary </a:t>
            </a:r>
            <a:r>
              <a:rPr lang="en-US" sz="1800" i="1" dirty="0"/>
              <a:t>order </a:t>
            </a:r>
            <a:r>
              <a:rPr lang="en-US" sz="1800" i="1" dirty="0" smtClean="0"/>
              <a:t>preservation (letters) </a:t>
            </a:r>
            <a:endParaRPr lang="en-US" sz="1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i="1" dirty="0"/>
              <a:t>Black depth symmetry preservation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58</a:t>
            </a:fld>
            <a:endParaRPr lang="en-US"/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>
          <a:xfrm>
            <a:off x="0" y="304800"/>
            <a:ext cx="9144000" cy="85361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Deletions from 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Red</a:t>
            </a:r>
            <a:r>
              <a:rPr lang="en-US" sz="4400" b="1" kern="0" dirty="0" smtClean="0">
                <a:ea typeface="+mj-ea"/>
                <a:cs typeface="Times New Roman" pitchFamily="18" charset="0"/>
              </a:rPr>
              <a:t>-Black</a:t>
            </a:r>
            <a:r>
              <a:rPr lang="en-US" sz="4400" kern="0" dirty="0" smtClean="0">
                <a:solidFill>
                  <a:srgbClr val="0066FF"/>
                </a:solidFill>
                <a:ea typeface="+mj-ea"/>
                <a:cs typeface="Times New Roman" pitchFamily="18" charset="0"/>
              </a:rPr>
              <a:t> Tree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08021" y="2720390"/>
            <a:ext cx="330350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en-US" sz="2800" dirty="0" smtClean="0"/>
              <a:t>an only loop</a:t>
            </a:r>
            <a:br>
              <a:rPr lang="en-US" sz="2800" dirty="0" smtClean="0"/>
            </a:br>
            <a:r>
              <a:rPr lang="en-US" sz="2800" dirty="0" smtClean="0"/>
              <a:t> in </a:t>
            </a:r>
            <a:r>
              <a:rPr lang="en-US" sz="2800" dirty="0" smtClean="0">
                <a:solidFill>
                  <a:schemeClr val="accent2"/>
                </a:solidFill>
              </a:rPr>
              <a:t>Case 2</a:t>
            </a:r>
            <a:r>
              <a:rPr lang="en-US" sz="2800" b="1" dirty="0" smtClean="0"/>
              <a:t>b</a:t>
            </a:r>
            <a:endParaRPr lang="he-IL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79916" y="1329582"/>
            <a:ext cx="5141502" cy="5075159"/>
            <a:chOff x="1388235" y="1333500"/>
            <a:chExt cx="5141502" cy="5075159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806776" y="4482509"/>
              <a:ext cx="1676400" cy="685800"/>
            </a:xfrm>
            <a:prstGeom prst="roundRect">
              <a:avLst/>
            </a:prstGeom>
            <a:solidFill>
              <a:schemeClr val="tx2">
                <a:lumMod val="50000"/>
                <a:lumOff val="50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Finish</a:t>
              </a:r>
              <a:endParaRPr kumimoji="0" 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hape 7"/>
            <p:cNvCxnSpPr>
              <a:stCxn id="3" idx="1"/>
            </p:cNvCxnSpPr>
            <p:nvPr/>
          </p:nvCxnSpPr>
          <p:spPr bwMode="auto">
            <a:xfrm rot="10800000">
              <a:off x="2169522" y="2722971"/>
              <a:ext cx="1637254" cy="3336438"/>
            </a:xfrm>
            <a:prstGeom prst="curved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Rounded Rectangle 17"/>
            <p:cNvSpPr/>
            <p:nvPr/>
          </p:nvSpPr>
          <p:spPr bwMode="auto">
            <a:xfrm>
              <a:off x="3733800" y="1333500"/>
              <a:ext cx="1676400" cy="685800"/>
            </a:xfrm>
            <a:prstGeom prst="roundRect">
              <a:avLst/>
            </a:prstGeom>
            <a:solidFill>
              <a:schemeClr val="accent1"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Case 1</a:t>
              </a:r>
              <a:endParaRPr kumimoji="0" 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88235" y="1753785"/>
              <a:ext cx="2057400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All cases</a:t>
              </a:r>
              <a:br>
                <a:rPr lang="en-US" sz="2800" dirty="0" smtClean="0"/>
              </a:br>
              <a:r>
                <a:rPr lang="en-US" sz="2800" dirty="0" smtClean="0"/>
                <a:t>above</a:t>
              </a:r>
              <a:endParaRPr lang="he-IL" sz="2800" dirty="0"/>
            </a:p>
          </p:txBody>
        </p:sp>
        <p:sp>
          <p:nvSpPr>
            <p:cNvPr id="3" name="Rounded Rectangle 2"/>
            <p:cNvSpPr/>
            <p:nvPr/>
          </p:nvSpPr>
          <p:spPr bwMode="auto">
            <a:xfrm>
              <a:off x="3806776" y="5716509"/>
              <a:ext cx="1676400" cy="685800"/>
            </a:xfrm>
            <a:prstGeom prst="roundRect">
              <a:avLst/>
            </a:prstGeom>
            <a:solidFill>
              <a:schemeClr val="accent1"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Case 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2</a:t>
              </a: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4853336" y="2380071"/>
              <a:ext cx="1676400" cy="685800"/>
            </a:xfrm>
            <a:prstGeom prst="roundRect">
              <a:avLst/>
            </a:prstGeom>
            <a:solidFill>
              <a:schemeClr val="accent1"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Case 3</a:t>
              </a:r>
              <a:endParaRPr kumimoji="0" 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4853337" y="3422385"/>
              <a:ext cx="1676400" cy="685800"/>
            </a:xfrm>
            <a:prstGeom prst="roundRect">
              <a:avLst/>
            </a:prstGeom>
            <a:solidFill>
              <a:schemeClr val="accent1"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Case 4</a:t>
              </a:r>
              <a:endParaRPr kumimoji="0" 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760216" y="2818332"/>
              <a:ext cx="1676400" cy="685800"/>
            </a:xfrm>
            <a:prstGeom prst="roundRect">
              <a:avLst/>
            </a:prstGeom>
            <a:solidFill>
              <a:schemeClr val="accent1"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Case 2</a:t>
              </a:r>
              <a:r>
                <a:rPr lang="en-US" b="1" dirty="0">
                  <a:solidFill>
                    <a:srgbClr val="FF0000"/>
                  </a:solidFill>
                </a:rPr>
                <a:t>r</a:t>
              </a:r>
              <a:endParaRPr kumimoji="0" lang="he-IL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cxnSp>
          <p:nvCxnSpPr>
            <p:cNvPr id="33" name="Curved Connector 32"/>
            <p:cNvCxnSpPr>
              <a:stCxn id="18" idx="2"/>
              <a:endCxn id="4" idx="0"/>
            </p:cNvCxnSpPr>
            <p:nvPr/>
          </p:nvCxnSpPr>
          <p:spPr bwMode="auto">
            <a:xfrm rot="16200000" flipH="1">
              <a:off x="4951383" y="1639917"/>
              <a:ext cx="360771" cy="1119536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18" idx="2"/>
              <a:endCxn id="25" idx="0"/>
            </p:cNvCxnSpPr>
            <p:nvPr/>
          </p:nvCxnSpPr>
          <p:spPr bwMode="auto">
            <a:xfrm rot="5400000">
              <a:off x="3685692" y="1932024"/>
              <a:ext cx="799032" cy="973584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5" name="Curved Connector 44"/>
            <p:cNvCxnSpPr>
              <a:stCxn id="4" idx="2"/>
              <a:endCxn id="5" idx="0"/>
            </p:cNvCxnSpPr>
            <p:nvPr/>
          </p:nvCxnSpPr>
          <p:spPr bwMode="auto">
            <a:xfrm rot="16200000" flipH="1">
              <a:off x="5513279" y="3244127"/>
              <a:ext cx="356514" cy="1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0" name="Curved Connector 49"/>
            <p:cNvCxnSpPr>
              <a:stCxn id="25" idx="2"/>
              <a:endCxn id="6" idx="0"/>
            </p:cNvCxnSpPr>
            <p:nvPr/>
          </p:nvCxnSpPr>
          <p:spPr bwMode="auto">
            <a:xfrm rot="16200000" flipH="1">
              <a:off x="3632508" y="3470040"/>
              <a:ext cx="978377" cy="1046560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1" name="Curved Connector 50"/>
            <p:cNvCxnSpPr>
              <a:stCxn id="5" idx="2"/>
              <a:endCxn id="6" idx="0"/>
            </p:cNvCxnSpPr>
            <p:nvPr/>
          </p:nvCxnSpPr>
          <p:spPr bwMode="auto">
            <a:xfrm rot="5400000">
              <a:off x="4981095" y="3772067"/>
              <a:ext cx="374324" cy="1046561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4" name="Curved Connector 53"/>
            <p:cNvCxnSpPr>
              <a:stCxn id="3" idx="2"/>
              <a:endCxn id="3" idx="0"/>
            </p:cNvCxnSpPr>
            <p:nvPr/>
          </p:nvCxnSpPr>
          <p:spPr bwMode="auto">
            <a:xfrm rot="5400000" flipH="1">
              <a:off x="4302076" y="6059409"/>
              <a:ext cx="685800" cy="12700"/>
            </a:xfrm>
            <a:prstGeom prst="curvedConnector5">
              <a:avLst>
                <a:gd name="adj1" fmla="val -33333"/>
                <a:gd name="adj2" fmla="val -10027118"/>
                <a:gd name="adj3" fmla="val 133333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9" name="Curved Connector 18"/>
            <p:cNvCxnSpPr>
              <a:stCxn id="18" idx="2"/>
              <a:endCxn id="5" idx="1"/>
            </p:cNvCxnSpPr>
            <p:nvPr/>
          </p:nvCxnSpPr>
          <p:spPr bwMode="auto">
            <a:xfrm rot="16200000" flipH="1">
              <a:off x="3839676" y="2751623"/>
              <a:ext cx="1745985" cy="281337"/>
            </a:xfrm>
            <a:prstGeom prst="curved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Curved Connector 21"/>
            <p:cNvCxnSpPr>
              <a:stCxn id="3" idx="0"/>
              <a:endCxn id="6" idx="2"/>
            </p:cNvCxnSpPr>
            <p:nvPr/>
          </p:nvCxnSpPr>
          <p:spPr bwMode="auto">
            <a:xfrm rot="5400000" flipH="1" flipV="1">
              <a:off x="4370876" y="5442409"/>
              <a:ext cx="548200" cy="12700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5002273" y="4294871"/>
            <a:ext cx="3802304" cy="1881418"/>
            <a:chOff x="304801" y="2390598"/>
            <a:chExt cx="8153398" cy="3171101"/>
          </a:xfrm>
        </p:grpSpPr>
        <p:sp>
          <p:nvSpPr>
            <p:cNvPr id="23" name="Right Arrow 22"/>
            <p:cNvSpPr/>
            <p:nvPr/>
          </p:nvSpPr>
          <p:spPr bwMode="auto">
            <a:xfrm>
              <a:off x="4296230" y="3381198"/>
              <a:ext cx="533400" cy="304799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4801" y="2520108"/>
              <a:ext cx="3810001" cy="3041591"/>
              <a:chOff x="304800" y="1729710"/>
              <a:chExt cx="3810000" cy="3041591"/>
            </a:xfrm>
          </p:grpSpPr>
          <p:sp>
            <p:nvSpPr>
              <p:cNvPr id="61" name="Oval 60"/>
              <p:cNvSpPr>
                <a:spLocks noChangeAspect="1"/>
              </p:cNvSpPr>
              <p:nvPr/>
            </p:nvSpPr>
            <p:spPr bwMode="auto">
              <a:xfrm>
                <a:off x="838200" y="2438400"/>
                <a:ext cx="699516" cy="699516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1802701" y="1729710"/>
                <a:ext cx="466344" cy="466344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63" name="Group 68"/>
              <p:cNvGrpSpPr/>
              <p:nvPr/>
            </p:nvGrpSpPr>
            <p:grpSpPr>
              <a:xfrm>
                <a:off x="938403" y="2541255"/>
                <a:ext cx="2194941" cy="466344"/>
                <a:chOff x="1395603" y="2516666"/>
                <a:chExt cx="2194941" cy="466344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 bwMode="auto">
                <a:xfrm>
                  <a:off x="1395603" y="2516666"/>
                  <a:ext cx="466344" cy="46634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itchFamily="18" charset="0"/>
                    </a:rPr>
                    <a:t>A</a:t>
                  </a:r>
                  <a:endParaRPr kumimoji="0" lang="he-IL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86" name="Oval 85"/>
                <p:cNvSpPr>
                  <a:spLocks noChangeAspect="1"/>
                </p:cNvSpPr>
                <p:nvPr/>
              </p:nvSpPr>
              <p:spPr bwMode="auto">
                <a:xfrm>
                  <a:off x="3124200" y="2516666"/>
                  <a:ext cx="466344" cy="46634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itchFamily="18" charset="0"/>
                    </a:rPr>
                    <a:t>D</a:t>
                  </a:r>
                  <a:endParaRPr kumimoji="0" lang="he-IL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85" idx="7"/>
                <a:endCxn id="62" idx="3"/>
              </p:cNvCxnSpPr>
              <p:nvPr/>
            </p:nvCxnSpPr>
            <p:spPr bwMode="auto">
              <a:xfrm rot="5400000" flipH="1" flipV="1">
                <a:off x="1362830" y="2101383"/>
                <a:ext cx="481789" cy="5345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/>
              <p:cNvCxnSpPr>
                <a:stCxn id="62" idx="5"/>
                <a:endCxn id="86" idx="1"/>
              </p:cNvCxnSpPr>
              <p:nvPr/>
            </p:nvCxnSpPr>
            <p:spPr bwMode="auto">
              <a:xfrm rot="16200000" flipH="1">
                <a:off x="2227128" y="2101381"/>
                <a:ext cx="481789" cy="53454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>
                <a:stCxn id="85" idx="3"/>
              </p:cNvCxnSpPr>
              <p:nvPr/>
            </p:nvCxnSpPr>
            <p:spPr bwMode="auto">
              <a:xfrm rot="5400000">
                <a:off x="715701" y="2909404"/>
                <a:ext cx="261097" cy="32089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>
                <a:endCxn id="85" idx="5"/>
              </p:cNvCxnSpPr>
              <p:nvPr/>
            </p:nvCxnSpPr>
            <p:spPr bwMode="auto">
              <a:xfrm rot="10800000">
                <a:off x="1336452" y="2939306"/>
                <a:ext cx="263748" cy="2610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>
                <a:stCxn id="83" idx="3"/>
              </p:cNvCxnSpPr>
              <p:nvPr/>
            </p:nvCxnSpPr>
            <p:spPr bwMode="auto">
              <a:xfrm rot="5400000">
                <a:off x="1792986" y="3786665"/>
                <a:ext cx="368525" cy="29689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>
                <a:stCxn id="86" idx="3"/>
                <a:endCxn id="83" idx="7"/>
              </p:cNvCxnSpPr>
              <p:nvPr/>
            </p:nvCxnSpPr>
            <p:spPr bwMode="auto">
              <a:xfrm rot="5400000">
                <a:off x="2354478" y="3040276"/>
                <a:ext cx="481789" cy="27984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/>
              <p:cNvCxnSpPr>
                <a:stCxn id="83" idx="5"/>
              </p:cNvCxnSpPr>
              <p:nvPr/>
            </p:nvCxnSpPr>
            <p:spPr bwMode="auto">
              <a:xfrm rot="16200000" flipH="1">
                <a:off x="2415062" y="3791237"/>
                <a:ext cx="292324" cy="21155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/>
              <p:cNvCxnSpPr>
                <a:stCxn id="86" idx="5"/>
                <a:endCxn id="84" idx="1"/>
              </p:cNvCxnSpPr>
              <p:nvPr/>
            </p:nvCxnSpPr>
            <p:spPr bwMode="auto">
              <a:xfrm rot="16200000" flipH="1">
                <a:off x="2964078" y="3040276"/>
                <a:ext cx="481789" cy="27984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304800" y="3072825"/>
                <a:ext cx="582930" cy="61639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endParaRPr lang="he-IL" sz="3200" i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474470" y="4154908"/>
                <a:ext cx="582930" cy="61639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3200" i="1" dirty="0" smtClean="0">
                    <a:sym typeface="Symbol"/>
                  </a:rPr>
                  <a:t></a:t>
                </a:r>
                <a:endParaRPr lang="he-IL" sz="3200" i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769870" y="4124647"/>
                <a:ext cx="582930" cy="61639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3200" i="1" dirty="0" smtClean="0">
                    <a:sym typeface="Symbol"/>
                  </a:rPr>
                  <a:t></a:t>
                </a:r>
                <a:endParaRPr lang="he-IL" sz="3200" i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286000" y="4154907"/>
                <a:ext cx="582930" cy="61639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3200" i="1" dirty="0" smtClean="0">
                    <a:sym typeface="Symbol"/>
                  </a:rPr>
                  <a:t></a:t>
                </a:r>
                <a:endParaRPr lang="he-IL" sz="3200" i="1" dirty="0"/>
              </a:p>
            </p:txBody>
          </p:sp>
          <p:grpSp>
            <p:nvGrpSpPr>
              <p:cNvPr id="78" name="Group 67"/>
              <p:cNvGrpSpPr/>
              <p:nvPr/>
            </p:nvGrpSpPr>
            <p:grpSpPr>
              <a:xfrm>
                <a:off x="2057400" y="3352800"/>
                <a:ext cx="1685544" cy="466344"/>
                <a:chOff x="2514600" y="3352800"/>
                <a:chExt cx="1685544" cy="466344"/>
              </a:xfrm>
            </p:grpSpPr>
            <p:sp>
              <p:nvSpPr>
                <p:cNvPr id="83" name="Oval 82"/>
                <p:cNvSpPr>
                  <a:spLocks noChangeAspect="1"/>
                </p:cNvSpPr>
                <p:nvPr/>
              </p:nvSpPr>
              <p:spPr bwMode="auto">
                <a:xfrm>
                  <a:off x="2514600" y="3352800"/>
                  <a:ext cx="466344" cy="46634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itchFamily="18" charset="0"/>
                    </a:rPr>
                    <a:t>C</a:t>
                  </a:r>
                  <a:endParaRPr kumimoji="0" lang="he-IL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84" name="Oval 83"/>
                <p:cNvSpPr>
                  <a:spLocks noChangeAspect="1"/>
                </p:cNvSpPr>
                <p:nvPr/>
              </p:nvSpPr>
              <p:spPr bwMode="auto">
                <a:xfrm>
                  <a:off x="3733800" y="3352800"/>
                  <a:ext cx="466344" cy="46634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itchFamily="18" charset="0"/>
                    </a:rPr>
                    <a:t>E</a:t>
                  </a:r>
                  <a:endParaRPr kumimoji="0" lang="he-IL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cxnSp>
            <p:nvCxnSpPr>
              <p:cNvPr id="80" name="Straight Connector 79"/>
              <p:cNvCxnSpPr>
                <a:stCxn id="84" idx="3"/>
              </p:cNvCxnSpPr>
              <p:nvPr/>
            </p:nvCxnSpPr>
            <p:spPr bwMode="auto">
              <a:xfrm rot="5400000">
                <a:off x="3052572" y="3822479"/>
                <a:ext cx="363952" cy="220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>
                <a:stCxn id="84" idx="5"/>
              </p:cNvCxnSpPr>
              <p:nvPr/>
            </p:nvCxnSpPr>
            <p:spPr bwMode="auto">
              <a:xfrm rot="16200000" flipH="1">
                <a:off x="3603421" y="3822078"/>
                <a:ext cx="354006" cy="21155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3531870" y="4086196"/>
                <a:ext cx="582930" cy="61639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endParaRPr lang="he-IL" sz="3200" i="1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029200" y="2390598"/>
              <a:ext cx="3428999" cy="2496403"/>
              <a:chOff x="5029201" y="1600200"/>
              <a:chExt cx="3428998" cy="2496403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 bwMode="auto">
              <a:xfrm>
                <a:off x="6234684" y="1600200"/>
                <a:ext cx="699516" cy="699516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2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 bwMode="auto">
              <a:xfrm>
                <a:off x="6374701" y="1706939"/>
                <a:ext cx="466344" cy="466344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effectLst/>
                    <a:latin typeface="Times New Roman" pitchFamily="18" charset="0"/>
                  </a:rPr>
                  <a:t>B</a:t>
                </a:r>
                <a:endParaRPr kumimoji="0" lang="he-IL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29" name="Group 68"/>
              <p:cNvGrpSpPr/>
              <p:nvPr/>
            </p:nvGrpSpPr>
            <p:grpSpPr>
              <a:xfrm>
                <a:off x="5510403" y="2518484"/>
                <a:ext cx="2194941" cy="466344"/>
                <a:chOff x="1395603" y="2516666"/>
                <a:chExt cx="2194941" cy="466344"/>
              </a:xfrm>
            </p:grpSpPr>
            <p:sp>
              <p:nvSpPr>
                <p:cNvPr id="59" name="Oval 58"/>
                <p:cNvSpPr>
                  <a:spLocks noChangeAspect="1"/>
                </p:cNvSpPr>
                <p:nvPr/>
              </p:nvSpPr>
              <p:spPr bwMode="auto">
                <a:xfrm>
                  <a:off x="1395603" y="2516666"/>
                  <a:ext cx="466344" cy="46634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itchFamily="18" charset="0"/>
                    </a:rPr>
                    <a:t>A</a:t>
                  </a:r>
                  <a:endParaRPr kumimoji="0" lang="he-IL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 bwMode="auto">
                <a:xfrm>
                  <a:off x="3124200" y="2516666"/>
                  <a:ext cx="466344" cy="466344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itchFamily="18" charset="0"/>
                    </a:rPr>
                    <a:t>D</a:t>
                  </a:r>
                  <a:endParaRPr kumimoji="0" lang="he-IL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cxnSp>
            <p:nvCxnSpPr>
              <p:cNvPr id="30" name="Straight Connector 29"/>
              <p:cNvCxnSpPr>
                <a:endCxn id="28" idx="3"/>
              </p:cNvCxnSpPr>
              <p:nvPr/>
            </p:nvCxnSpPr>
            <p:spPr bwMode="auto">
              <a:xfrm rot="5400000" flipH="1" flipV="1">
                <a:off x="5934830" y="2078612"/>
                <a:ext cx="481789" cy="53454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>
                <a:stCxn id="28" idx="5"/>
              </p:cNvCxnSpPr>
              <p:nvPr/>
            </p:nvCxnSpPr>
            <p:spPr bwMode="auto">
              <a:xfrm rot="16200000" flipH="1">
                <a:off x="6799128" y="2078610"/>
                <a:ext cx="481789" cy="53454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rot="5400000">
                <a:off x="5287701" y="2886633"/>
                <a:ext cx="261097" cy="32089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rot="10800000">
                <a:off x="5908452" y="2916535"/>
                <a:ext cx="263748" cy="2610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rot="5400000">
                <a:off x="6364986" y="3763894"/>
                <a:ext cx="368525" cy="29689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rot="5400000">
                <a:off x="6926478" y="3017505"/>
                <a:ext cx="481789" cy="27984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rot="16200000" flipH="1">
                <a:off x="6987062" y="3768466"/>
                <a:ext cx="292324" cy="21155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 rot="16200000" flipH="1">
                <a:off x="7536078" y="3017505"/>
                <a:ext cx="481789" cy="27984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5029201" y="1727755"/>
                <a:ext cx="1143000" cy="324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spAutoFit/>
              </a:bodyPr>
              <a:lstStyle/>
              <a:p>
                <a:pPr algn="ctr"/>
                <a:r>
                  <a:rPr lang="en-US" sz="2000" i="1" dirty="0" smtClean="0"/>
                  <a:t>new x</a:t>
                </a:r>
                <a:endParaRPr lang="he-IL" sz="2000" i="1" dirty="0"/>
              </a:p>
            </p:txBody>
          </p:sp>
          <p:grpSp>
            <p:nvGrpSpPr>
              <p:cNvPr id="48" name="Group 67"/>
              <p:cNvGrpSpPr/>
              <p:nvPr/>
            </p:nvGrpSpPr>
            <p:grpSpPr>
              <a:xfrm>
                <a:off x="6629400" y="3330029"/>
                <a:ext cx="1685544" cy="466344"/>
                <a:chOff x="2514600" y="3352800"/>
                <a:chExt cx="1685544" cy="466344"/>
              </a:xfrm>
            </p:grpSpPr>
            <p:sp>
              <p:nvSpPr>
                <p:cNvPr id="56" name="Oval 55"/>
                <p:cNvSpPr>
                  <a:spLocks noChangeAspect="1"/>
                </p:cNvSpPr>
                <p:nvPr/>
              </p:nvSpPr>
              <p:spPr bwMode="auto">
                <a:xfrm>
                  <a:off x="2514600" y="3352800"/>
                  <a:ext cx="466344" cy="46634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itchFamily="18" charset="0"/>
                    </a:rPr>
                    <a:t>C</a:t>
                  </a:r>
                  <a:endParaRPr kumimoji="0" lang="he-IL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 bwMode="auto">
                <a:xfrm>
                  <a:off x="3733800" y="3352800"/>
                  <a:ext cx="466344" cy="46634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itchFamily="18" charset="0"/>
                    </a:rPr>
                    <a:t>E</a:t>
                  </a:r>
                  <a:endParaRPr kumimoji="0" lang="he-IL" sz="2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cxnSp>
            <p:nvCxnSpPr>
              <p:cNvPr id="52" name="Straight Connector 51"/>
              <p:cNvCxnSpPr/>
              <p:nvPr/>
            </p:nvCxnSpPr>
            <p:spPr bwMode="auto">
              <a:xfrm rot="5400000">
                <a:off x="7624572" y="3799708"/>
                <a:ext cx="363952" cy="2206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rot="16200000" flipH="1">
                <a:off x="8175421" y="3799307"/>
                <a:ext cx="354006" cy="21155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0196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0B78-F55D-4093-8F80-5A8DB09E286B}" type="slidenum">
              <a:rPr lang="he-IL"/>
              <a:pPr/>
              <a:t>59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2"/>
                </a:solidFill>
              </a:rPr>
              <a:t>Delete</a:t>
            </a:r>
            <a:r>
              <a:rPr lang="en-US" sz="4400" dirty="0" smtClean="0"/>
              <a:t> </a:t>
            </a:r>
            <a:r>
              <a:rPr lang="en-US" sz="4400" dirty="0"/>
              <a:t>- analysis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0" y="1143000"/>
            <a:ext cx="91440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dirty="0" smtClean="0">
                <a:latin typeface="+mn-lt"/>
              </a:rPr>
              <a:t>Find the successor (if needed) –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O(log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en-US" sz="3200" dirty="0" smtClean="0">
                <a:latin typeface="+mn-lt"/>
              </a:rPr>
              <a:t> time</a:t>
            </a:r>
          </a:p>
          <a:p>
            <a:pPr algn="ctr">
              <a:spcBef>
                <a:spcPts val="600"/>
              </a:spcBef>
            </a:pPr>
            <a:r>
              <a:rPr lang="en-US" sz="3200" dirty="0" smtClean="0">
                <a:latin typeface="+mn-lt"/>
              </a:rPr>
              <a:t>Delete –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O(1)</a:t>
            </a:r>
            <a:r>
              <a:rPr lang="en-US" sz="3200" dirty="0" smtClean="0">
                <a:latin typeface="+mn-lt"/>
              </a:rPr>
              <a:t> time</a:t>
            </a:r>
          </a:p>
          <a:p>
            <a:pPr algn="ctr">
              <a:spcBef>
                <a:spcPts val="600"/>
              </a:spcBef>
            </a:pPr>
            <a:r>
              <a:rPr lang="en-US" sz="3200" dirty="0" smtClean="0">
                <a:latin typeface="+mn-lt"/>
              </a:rPr>
              <a:t>Fix the tree –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O(log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en-US" sz="3200" dirty="0" smtClean="0">
                <a:latin typeface="+mn-lt"/>
              </a:rPr>
              <a:t> time</a:t>
            </a:r>
            <a:endParaRPr lang="en-US" sz="3200" dirty="0">
              <a:latin typeface="+mn-lt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004086"/>
            <a:ext cx="91440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Fixing the tree:</a:t>
            </a:r>
          </a:p>
          <a:p>
            <a:pPr algn="ctr">
              <a:spcBef>
                <a:spcPts val="600"/>
              </a:spcBef>
            </a:pPr>
            <a:r>
              <a:rPr lang="en-US" sz="3200" dirty="0" smtClean="0">
                <a:latin typeface="+mn-lt"/>
              </a:rPr>
              <a:t>At most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3 </a:t>
            </a:r>
            <a:r>
              <a:rPr lang="en-US" sz="3200" dirty="0" smtClean="0">
                <a:latin typeface="+mn-lt"/>
              </a:rPr>
              <a:t>rotations</a:t>
            </a:r>
          </a:p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rgbClr val="FF0000"/>
                </a:solidFill>
              </a:rPr>
              <a:t>O(1)</a:t>
            </a:r>
            <a:r>
              <a:rPr lang="en-US" sz="3200" dirty="0"/>
              <a:t> </a:t>
            </a:r>
            <a:r>
              <a:rPr lang="en-US" sz="3200" b="1" dirty="0"/>
              <a:t>amortized </a:t>
            </a:r>
            <a:r>
              <a:rPr lang="en-US" sz="3200" dirty="0" smtClean="0"/>
              <a:t>time</a:t>
            </a:r>
            <a:endParaRPr lang="en-US" sz="32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4989156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 smtClean="0">
                <a:solidFill>
                  <a:schemeClr val="accent2"/>
                </a:solidFill>
                <a:latin typeface="+mn-lt"/>
              </a:rPr>
              <a:t>Total</a:t>
            </a:r>
            <a:r>
              <a:rPr lang="en-US" sz="3200" dirty="0" smtClean="0">
                <a:latin typeface="+mn-lt"/>
              </a:rPr>
              <a:t> time spend on </a:t>
            </a:r>
            <a:r>
              <a:rPr lang="en-US" sz="3200" dirty="0" smtClean="0">
                <a:solidFill>
                  <a:srgbClr val="00B050"/>
                </a:solidFill>
                <a:latin typeface="+mn-lt"/>
              </a:rPr>
              <a:t>fixing the tree 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while performing a sequence of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dirty="0" smtClean="0">
                <a:latin typeface="+mn-lt"/>
              </a:rPr>
              <a:t>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solidFill>
                  <a:schemeClr val="accent2"/>
                </a:solidFill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and </a:t>
            </a:r>
            <a:r>
              <a:rPr lang="en-US" sz="3200" dirty="0" smtClean="0">
                <a:solidFill>
                  <a:schemeClr val="accent2"/>
                </a:solidFill>
                <a:latin typeface="+mn-lt"/>
              </a:rPr>
              <a:t>delete</a:t>
            </a:r>
            <a:r>
              <a:rPr lang="en-US" sz="3200" dirty="0" smtClean="0">
                <a:latin typeface="+mn-lt"/>
              </a:rPr>
              <a:t> operations is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O(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764-6832-45AD-A676-0D1BA3D4DB89}" type="slidenum">
              <a:rPr lang="he-IL"/>
              <a:pPr/>
              <a:t>6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2"/>
                </a:solidFill>
              </a:rPr>
              <a:t>Height</a:t>
            </a:r>
            <a:r>
              <a:rPr lang="en-US" sz="4400" dirty="0" smtClean="0"/>
              <a:t> and </a:t>
            </a:r>
            <a:r>
              <a:rPr lang="en-US" sz="4400" b="1" dirty="0" smtClean="0"/>
              <a:t>Black</a:t>
            </a:r>
            <a:r>
              <a:rPr lang="en-US" sz="4400" dirty="0" smtClean="0"/>
              <a:t> height</a:t>
            </a:r>
            <a:endParaRPr lang="en-US" sz="4400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432027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Black</a:t>
            </a:r>
            <a:r>
              <a:rPr lang="en-US" dirty="0" smtClean="0">
                <a:latin typeface="+mn-lt"/>
              </a:rPr>
              <a:t> height - Number of </a:t>
            </a:r>
            <a:r>
              <a:rPr lang="en-US" b="1" dirty="0" smtClean="0">
                <a:latin typeface="+mn-lt"/>
              </a:rPr>
              <a:t>black</a:t>
            </a:r>
            <a:r>
              <a:rPr lang="en-US" dirty="0" smtClean="0">
                <a:latin typeface="+mn-lt"/>
              </a:rPr>
              <a:t> nodes on paths from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the node to the external leaves (excluding the node) </a:t>
            </a:r>
            <a:endParaRPr lang="en-US" dirty="0"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-45069" y="527814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Height  </a:t>
            </a:r>
            <a:r>
              <a:rPr lang="en-US" dirty="0" smtClean="0">
                <a:latin typeface="+mn-lt"/>
                <a:sym typeface="Symbol"/>
              </a:rPr>
              <a:t>  2  </a:t>
            </a:r>
            <a:r>
              <a:rPr lang="en-US" b="1" dirty="0" smtClean="0">
                <a:latin typeface="+mn-lt"/>
                <a:sym typeface="Symbol"/>
              </a:rPr>
              <a:t>black</a:t>
            </a:r>
            <a:r>
              <a:rPr lang="en-US" dirty="0" smtClean="0">
                <a:latin typeface="+mn-lt"/>
                <a:sym typeface="Symbol"/>
              </a:rPr>
              <a:t> height</a:t>
            </a:r>
            <a:endParaRPr lang="en-US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0243" y="950288"/>
            <a:ext cx="7889358" cy="3345950"/>
            <a:chOff x="340242" y="950288"/>
            <a:chExt cx="8692241" cy="3869170"/>
          </a:xfrm>
        </p:grpSpPr>
        <p:sp>
          <p:nvSpPr>
            <p:cNvPr id="53" name="Oval 5" descr="‎25%‎"/>
            <p:cNvSpPr>
              <a:spLocks noChangeArrowheads="1"/>
            </p:cNvSpPr>
            <p:nvPr/>
          </p:nvSpPr>
          <p:spPr bwMode="auto">
            <a:xfrm>
              <a:off x="3352800" y="1295400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1371600" y="2133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4343400" y="2895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8" descr="‎25%‎"/>
            <p:cNvSpPr>
              <a:spLocks noChangeArrowheads="1"/>
            </p:cNvSpPr>
            <p:nvPr/>
          </p:nvSpPr>
          <p:spPr bwMode="auto">
            <a:xfrm>
              <a:off x="5715000" y="21336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3" descr="‎25%‎"/>
            <p:cNvSpPr>
              <a:spLocks noChangeArrowheads="1"/>
            </p:cNvSpPr>
            <p:nvPr/>
          </p:nvSpPr>
          <p:spPr bwMode="auto">
            <a:xfrm>
              <a:off x="7924800" y="38100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H="1">
              <a:off x="1676400" y="1447800"/>
              <a:ext cx="1676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>
              <a:off x="3657600" y="1447800"/>
              <a:ext cx="2057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 flipH="1">
              <a:off x="4495800" y="236220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5"/>
            <p:cNvSpPr>
              <a:spLocks noChangeShapeType="1"/>
            </p:cNvSpPr>
            <p:nvPr/>
          </p:nvSpPr>
          <p:spPr bwMode="auto">
            <a:xfrm>
              <a:off x="6019800" y="23622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" name="Straight Connector 66"/>
            <p:cNvCxnSpPr>
              <a:stCxn id="61" idx="5"/>
              <a:endCxn id="62" idx="1"/>
            </p:cNvCxnSpPr>
            <p:nvPr/>
          </p:nvCxnSpPr>
          <p:spPr bwMode="auto">
            <a:xfrm rot="16200000" flipH="1">
              <a:off x="7422963" y="3308163"/>
              <a:ext cx="622674" cy="47027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7620000" y="44196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6858000" y="36576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8305800" y="4443548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20"/>
            <p:cNvSpPr>
              <a:spLocks noChangeArrowheads="1"/>
            </p:cNvSpPr>
            <p:nvPr/>
          </p:nvSpPr>
          <p:spPr bwMode="auto">
            <a:xfrm>
              <a:off x="4800600" y="35814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3962400" y="35814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22"/>
            <p:cNvSpPr>
              <a:spLocks noChangeArrowheads="1"/>
            </p:cNvSpPr>
            <p:nvPr/>
          </p:nvSpPr>
          <p:spPr bwMode="auto">
            <a:xfrm>
              <a:off x="914400" y="28956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1905000" y="28956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5" name="Straight Connector 74"/>
            <p:cNvCxnSpPr>
              <a:stCxn id="55" idx="5"/>
              <a:endCxn id="74" idx="0"/>
            </p:cNvCxnSpPr>
            <p:nvPr/>
          </p:nvCxnSpPr>
          <p:spPr bwMode="auto">
            <a:xfrm rot="16200000" flipH="1">
              <a:off x="1555563" y="2469962"/>
              <a:ext cx="501837" cy="349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3"/>
              <a:endCxn id="73" idx="0"/>
            </p:cNvCxnSpPr>
            <p:nvPr/>
          </p:nvCxnSpPr>
          <p:spPr bwMode="auto">
            <a:xfrm rot="5400000">
              <a:off x="952501" y="2431863"/>
              <a:ext cx="501837" cy="4256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7" idx="3"/>
              <a:endCxn id="72" idx="0"/>
            </p:cNvCxnSpPr>
            <p:nvPr/>
          </p:nvCxnSpPr>
          <p:spPr bwMode="auto">
            <a:xfrm rot="5400000">
              <a:off x="4000501" y="3193863"/>
              <a:ext cx="425637" cy="349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7" idx="5"/>
              <a:endCxn id="71" idx="0"/>
            </p:cNvCxnSpPr>
            <p:nvPr/>
          </p:nvCxnSpPr>
          <p:spPr bwMode="auto">
            <a:xfrm rot="16200000" flipH="1">
              <a:off x="4527363" y="3231962"/>
              <a:ext cx="425637" cy="2732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61" idx="3"/>
              <a:endCxn id="69" idx="0"/>
            </p:cNvCxnSpPr>
            <p:nvPr/>
          </p:nvCxnSpPr>
          <p:spPr bwMode="auto">
            <a:xfrm rot="5400000">
              <a:off x="6896101" y="3270063"/>
              <a:ext cx="425637" cy="349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62" idx="3"/>
              <a:endCxn id="68" idx="0"/>
            </p:cNvCxnSpPr>
            <p:nvPr/>
          </p:nvCxnSpPr>
          <p:spPr bwMode="auto">
            <a:xfrm rot="5400000">
              <a:off x="7658101" y="4108263"/>
              <a:ext cx="349437" cy="2732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62" idx="5"/>
              <a:endCxn id="70" idx="0"/>
            </p:cNvCxnSpPr>
            <p:nvPr/>
          </p:nvCxnSpPr>
          <p:spPr bwMode="auto">
            <a:xfrm rot="16200000" flipH="1">
              <a:off x="8096789" y="4158336"/>
              <a:ext cx="373385" cy="1970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8120416" y="3700783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1</a:t>
              </a:r>
              <a:endParaRPr lang="he-IL" sz="28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40586" y="2831811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2</a:t>
              </a:r>
              <a:endParaRPr lang="he-IL" sz="2800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9073" y="1975058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3</a:t>
              </a:r>
              <a:endParaRPr lang="he-IL" sz="28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45477" y="950288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4</a:t>
              </a:r>
              <a:endParaRPr lang="he-IL" sz="2800" dirty="0">
                <a:solidFill>
                  <a:schemeClr val="accent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2359" y="2755612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1</a:t>
              </a:r>
              <a:endParaRPr lang="he-IL" sz="2800" dirty="0">
                <a:solidFill>
                  <a:schemeClr val="accent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0336" y="1975058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1</a:t>
              </a:r>
              <a:endParaRPr lang="he-IL" sz="28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57400" y="2786390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0</a:t>
              </a:r>
              <a:endParaRPr lang="he-IL" sz="2800" dirty="0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3000" y="3425418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0</a:t>
              </a:r>
              <a:endParaRPr lang="he-IL" sz="2800" dirty="0">
                <a:solidFill>
                  <a:schemeClr val="accent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30986" y="3510290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0</a:t>
              </a:r>
              <a:endParaRPr lang="he-IL" sz="28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64056" y="4296238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2"/>
                  </a:solidFill>
                </a:rPr>
                <a:t>0</a:t>
              </a:r>
              <a:endParaRPr lang="he-IL" sz="28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7914" y="1986120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1</a:t>
              </a:r>
              <a:endParaRPr lang="he-IL" sz="2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99520" y="950288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2</a:t>
              </a:r>
              <a:endParaRPr lang="he-IL" sz="2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76650" y="2755612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1</a:t>
              </a:r>
              <a:endParaRPr lang="he-IL" sz="2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33702" y="2831812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1</a:t>
              </a:r>
              <a:endParaRPr lang="he-IL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47793" y="3700783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1</a:t>
              </a:r>
              <a:endParaRPr lang="he-IL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46573" y="1993612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2</a:t>
              </a:r>
              <a:endParaRPr lang="he-IL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0242" y="2748290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0</a:t>
              </a:r>
              <a:endParaRPr lang="he-IL" sz="2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92436" y="3433605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0</a:t>
              </a:r>
              <a:endParaRPr lang="he-IL" sz="2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61096" y="3510290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0</a:t>
              </a:r>
              <a:endParaRPr lang="he-IL" sz="2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10400" y="4272290"/>
              <a:ext cx="56842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0</a:t>
              </a:r>
              <a:endParaRPr lang="he-IL" sz="2800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07331" y="589221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Since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REDS </a:t>
            </a:r>
            <a:r>
              <a:rPr lang="en-US" dirty="0" smtClean="0">
                <a:latin typeface="+mn-lt"/>
              </a:rPr>
              <a:t>can only double…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82" grpId="0"/>
      <p:bldP spid="8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CA29-2D8A-4A4D-81C6-B59D9FD4AD2B}" type="slidenum">
              <a:rPr lang="he-IL"/>
              <a:pPr/>
              <a:t>60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1882"/>
            <a:ext cx="9144000" cy="685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Delete</a:t>
            </a:r>
            <a:r>
              <a:rPr lang="en-US" dirty="0">
                <a:latin typeface="+mn-lt"/>
              </a:rPr>
              <a:t> +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Insert</a:t>
            </a:r>
            <a:r>
              <a:rPr lang="en-US" dirty="0" smtClean="0">
                <a:latin typeface="+mn-lt"/>
              </a:rPr>
              <a:t> – Non-terminal cases</a:t>
            </a:r>
            <a:endParaRPr lang="en-US" dirty="0">
              <a:latin typeface="+mn-lt"/>
            </a:endParaRPr>
          </a:p>
        </p:txBody>
      </p:sp>
      <p:grpSp>
        <p:nvGrpSpPr>
          <p:cNvPr id="128" name="Group 127"/>
          <p:cNvGrpSpPr>
            <a:grpSpLocks noChangeAspect="1"/>
          </p:cNvGrpSpPr>
          <p:nvPr/>
        </p:nvGrpSpPr>
        <p:grpSpPr>
          <a:xfrm>
            <a:off x="778706" y="3216473"/>
            <a:ext cx="7502311" cy="1659293"/>
            <a:chOff x="1526380" y="1600200"/>
            <a:chExt cx="5788820" cy="1280319"/>
          </a:xfrm>
        </p:grpSpPr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6122634" y="1600200"/>
              <a:ext cx="445942" cy="445942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1526380" y="2115844"/>
              <a:ext cx="445942" cy="445942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0052" name="Oval 4"/>
            <p:cNvSpPr>
              <a:spLocks noChangeArrowheads="1"/>
            </p:cNvSpPr>
            <p:nvPr/>
          </p:nvSpPr>
          <p:spPr bwMode="auto">
            <a:xfrm>
              <a:off x="2136775" y="1687513"/>
              <a:ext cx="217488" cy="215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3" name="Oval 5"/>
            <p:cNvSpPr>
              <a:spLocks noChangeArrowheads="1"/>
            </p:cNvSpPr>
            <p:nvPr/>
          </p:nvSpPr>
          <p:spPr bwMode="auto">
            <a:xfrm>
              <a:off x="1643063" y="2219325"/>
              <a:ext cx="217487" cy="219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4" name="Oval 6"/>
            <p:cNvSpPr>
              <a:spLocks noChangeArrowheads="1"/>
            </p:cNvSpPr>
            <p:nvPr/>
          </p:nvSpPr>
          <p:spPr bwMode="auto">
            <a:xfrm>
              <a:off x="2733675" y="2230438"/>
              <a:ext cx="217488" cy="2174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5" name="Line 7"/>
            <p:cNvSpPr>
              <a:spLocks noChangeShapeType="1"/>
            </p:cNvSpPr>
            <p:nvPr/>
          </p:nvSpPr>
          <p:spPr bwMode="auto">
            <a:xfrm flipH="1">
              <a:off x="2571750" y="2392363"/>
              <a:ext cx="161925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6" name="Line 8"/>
            <p:cNvSpPr>
              <a:spLocks noChangeShapeType="1"/>
            </p:cNvSpPr>
            <p:nvPr/>
          </p:nvSpPr>
          <p:spPr bwMode="auto">
            <a:xfrm>
              <a:off x="2951163" y="2392363"/>
              <a:ext cx="109537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7" name="Line 9"/>
            <p:cNvSpPr>
              <a:spLocks noChangeShapeType="1"/>
            </p:cNvSpPr>
            <p:nvPr/>
          </p:nvSpPr>
          <p:spPr bwMode="auto">
            <a:xfrm>
              <a:off x="2354263" y="1849438"/>
              <a:ext cx="434975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8" name="Line 10"/>
            <p:cNvSpPr>
              <a:spLocks noChangeShapeType="1"/>
            </p:cNvSpPr>
            <p:nvPr/>
          </p:nvSpPr>
          <p:spPr bwMode="auto">
            <a:xfrm flipH="1">
              <a:off x="1757363" y="1849438"/>
              <a:ext cx="379412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2982913" y="2663031"/>
              <a:ext cx="217487" cy="2174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2460625" y="2663031"/>
              <a:ext cx="217488" cy="2174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6251575" y="1698625"/>
              <a:ext cx="217488" cy="215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757863" y="2230438"/>
              <a:ext cx="217487" cy="219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4" name="Oval 16" descr="‎25%‎"/>
            <p:cNvSpPr>
              <a:spLocks noChangeArrowheads="1"/>
            </p:cNvSpPr>
            <p:nvPr/>
          </p:nvSpPr>
          <p:spPr bwMode="auto">
            <a:xfrm>
              <a:off x="6848475" y="2241550"/>
              <a:ext cx="217488" cy="2174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0065" name="Line 17"/>
            <p:cNvSpPr>
              <a:spLocks noChangeShapeType="1"/>
            </p:cNvSpPr>
            <p:nvPr/>
          </p:nvSpPr>
          <p:spPr bwMode="auto">
            <a:xfrm flipH="1">
              <a:off x="6686550" y="2403475"/>
              <a:ext cx="161925" cy="27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6" name="Line 18"/>
            <p:cNvSpPr>
              <a:spLocks noChangeShapeType="1"/>
            </p:cNvSpPr>
            <p:nvPr/>
          </p:nvSpPr>
          <p:spPr bwMode="auto">
            <a:xfrm>
              <a:off x="7065963" y="2403475"/>
              <a:ext cx="109537" cy="27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7" name="Line 19"/>
            <p:cNvSpPr>
              <a:spLocks noChangeShapeType="1"/>
            </p:cNvSpPr>
            <p:nvPr/>
          </p:nvSpPr>
          <p:spPr bwMode="auto">
            <a:xfrm>
              <a:off x="6469063" y="1860550"/>
              <a:ext cx="434975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8" name="Line 20"/>
            <p:cNvSpPr>
              <a:spLocks noChangeShapeType="1"/>
            </p:cNvSpPr>
            <p:nvPr/>
          </p:nvSpPr>
          <p:spPr bwMode="auto">
            <a:xfrm flipH="1">
              <a:off x="5872163" y="1860550"/>
              <a:ext cx="379412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7097713" y="2663032"/>
              <a:ext cx="217487" cy="2174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6575425" y="2663032"/>
              <a:ext cx="217488" cy="2174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ight Arrow 115"/>
            <p:cNvSpPr/>
            <p:nvPr/>
          </p:nvSpPr>
          <p:spPr bwMode="auto">
            <a:xfrm>
              <a:off x="4229100" y="2133600"/>
              <a:ext cx="533400" cy="304800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86402" y="1600200"/>
              <a:ext cx="2201333" cy="45121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dirty="0" smtClean="0"/>
                <a:t>Delete: Case 2</a:t>
              </a:r>
              <a:endParaRPr lang="he-IL" sz="3200" dirty="0"/>
            </a:p>
          </p:txBody>
        </p:sp>
      </p:grp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621562" y="1382770"/>
            <a:ext cx="7639812" cy="1431950"/>
            <a:chOff x="1712913" y="3228975"/>
            <a:chExt cx="5305425" cy="1104900"/>
          </a:xfrm>
        </p:grpSpPr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2463800" y="3271838"/>
              <a:ext cx="177800" cy="177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6" name="Oval 28" descr="‎25%‎"/>
            <p:cNvSpPr>
              <a:spLocks noChangeArrowheads="1"/>
            </p:cNvSpPr>
            <p:nvPr/>
          </p:nvSpPr>
          <p:spPr bwMode="auto">
            <a:xfrm>
              <a:off x="2022475" y="3714750"/>
              <a:ext cx="176213" cy="177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0" name="Oval 32" descr="‎25%‎"/>
            <p:cNvSpPr>
              <a:spLocks noChangeArrowheads="1"/>
            </p:cNvSpPr>
            <p:nvPr/>
          </p:nvSpPr>
          <p:spPr bwMode="auto">
            <a:xfrm>
              <a:off x="1712913" y="4157663"/>
              <a:ext cx="176212" cy="176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6" name="Oval 38" descr="‎25%‎"/>
            <p:cNvSpPr>
              <a:spLocks noChangeArrowheads="1"/>
            </p:cNvSpPr>
            <p:nvPr/>
          </p:nvSpPr>
          <p:spPr bwMode="auto">
            <a:xfrm>
              <a:off x="2949575" y="3714750"/>
              <a:ext cx="177800" cy="177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3" name="Line 45"/>
            <p:cNvSpPr>
              <a:spLocks noChangeShapeType="1"/>
            </p:cNvSpPr>
            <p:nvPr/>
          </p:nvSpPr>
          <p:spPr bwMode="auto">
            <a:xfrm>
              <a:off x="2641600" y="3405188"/>
              <a:ext cx="352425" cy="309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4" name="Line 46"/>
            <p:cNvSpPr>
              <a:spLocks noChangeShapeType="1"/>
            </p:cNvSpPr>
            <p:nvPr/>
          </p:nvSpPr>
          <p:spPr bwMode="auto">
            <a:xfrm flipH="1">
              <a:off x="2154238" y="3405188"/>
              <a:ext cx="309562" cy="309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5" name="Oval 47" descr="‎25%‎"/>
            <p:cNvSpPr>
              <a:spLocks noChangeArrowheads="1"/>
            </p:cNvSpPr>
            <p:nvPr/>
          </p:nvSpPr>
          <p:spPr bwMode="auto">
            <a:xfrm>
              <a:off x="6354763" y="3228975"/>
              <a:ext cx="176212" cy="1762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6" name="Oval 48"/>
            <p:cNvSpPr>
              <a:spLocks noChangeArrowheads="1"/>
            </p:cNvSpPr>
            <p:nvPr/>
          </p:nvSpPr>
          <p:spPr bwMode="auto">
            <a:xfrm>
              <a:off x="5911850" y="3670300"/>
              <a:ext cx="177800" cy="177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9" name="Oval 51" descr="‎25%‎"/>
            <p:cNvSpPr>
              <a:spLocks noChangeArrowheads="1"/>
            </p:cNvSpPr>
            <p:nvPr/>
          </p:nvSpPr>
          <p:spPr bwMode="auto">
            <a:xfrm>
              <a:off x="5602288" y="4113213"/>
              <a:ext cx="177800" cy="176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5" name="Oval 57"/>
            <p:cNvSpPr>
              <a:spLocks noChangeArrowheads="1"/>
            </p:cNvSpPr>
            <p:nvPr/>
          </p:nvSpPr>
          <p:spPr bwMode="auto">
            <a:xfrm>
              <a:off x="6840538" y="3670300"/>
              <a:ext cx="177800" cy="177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11" name="Line 63"/>
            <p:cNvSpPr>
              <a:spLocks noChangeShapeType="1"/>
            </p:cNvSpPr>
            <p:nvPr/>
          </p:nvSpPr>
          <p:spPr bwMode="auto">
            <a:xfrm flipH="1">
              <a:off x="5735638" y="3803650"/>
              <a:ext cx="220662" cy="309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12" name="Line 64"/>
            <p:cNvSpPr>
              <a:spLocks noChangeShapeType="1"/>
            </p:cNvSpPr>
            <p:nvPr/>
          </p:nvSpPr>
          <p:spPr bwMode="auto">
            <a:xfrm>
              <a:off x="6530975" y="3360738"/>
              <a:ext cx="354013" cy="309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13" name="Line 65"/>
            <p:cNvSpPr>
              <a:spLocks noChangeShapeType="1"/>
            </p:cNvSpPr>
            <p:nvPr/>
          </p:nvSpPr>
          <p:spPr bwMode="auto">
            <a:xfrm flipH="1">
              <a:off x="6045200" y="3360738"/>
              <a:ext cx="309563" cy="309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1" name="Straight Connector 140"/>
            <p:cNvCxnSpPr>
              <a:stCxn id="130076" idx="3"/>
              <a:endCxn id="130080" idx="0"/>
            </p:cNvCxnSpPr>
            <p:nvPr/>
          </p:nvCxnSpPr>
          <p:spPr bwMode="auto">
            <a:xfrm rot="5400000">
              <a:off x="1779075" y="3888456"/>
              <a:ext cx="291151" cy="24726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Right Arrow 117"/>
            <p:cNvSpPr/>
            <p:nvPr/>
          </p:nvSpPr>
          <p:spPr bwMode="auto">
            <a:xfrm>
              <a:off x="4229100" y="3810000"/>
              <a:ext cx="533400" cy="304800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429000" y="3348335"/>
              <a:ext cx="2133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dirty="0" smtClean="0"/>
                <a:t>Insert: Case 1a</a:t>
              </a:r>
              <a:endParaRPr lang="he-IL" sz="3200" dirty="0"/>
            </a:p>
          </p:txBody>
        </p:sp>
      </p:grpSp>
      <p:sp>
        <p:nvSpPr>
          <p:cNvPr id="134" name="Text Box 3"/>
          <p:cNvSpPr txBox="1">
            <a:spLocks noChangeArrowheads="1"/>
          </p:cNvSpPr>
          <p:nvPr/>
        </p:nvSpPr>
        <p:spPr bwMode="auto">
          <a:xfrm>
            <a:off x="2053001" y="5657621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 </a:t>
            </a:r>
            <a:r>
              <a:rPr lang="en-US" dirty="0">
                <a:sym typeface="Symbol" pitchFamily="18" charset="2"/>
              </a:rPr>
              <a:t>=  </a:t>
            </a:r>
            <a:endParaRPr lang="en-US" dirty="0"/>
          </a:p>
        </p:txBody>
      </p:sp>
      <p:sp>
        <p:nvSpPr>
          <p:cNvPr id="144" name="Text Box 9"/>
          <p:cNvSpPr txBox="1">
            <a:spLocks noChangeArrowheads="1"/>
          </p:cNvSpPr>
          <p:nvPr/>
        </p:nvSpPr>
        <p:spPr bwMode="auto">
          <a:xfrm>
            <a:off x="3043601" y="5581421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#(</a:t>
            </a:r>
            <a:endParaRPr lang="en-US" dirty="0"/>
          </a:p>
        </p:txBody>
      </p:sp>
      <p:sp>
        <p:nvSpPr>
          <p:cNvPr id="145" name="Text Box 10"/>
          <p:cNvSpPr txBox="1">
            <a:spLocks noChangeArrowheads="1"/>
          </p:cNvSpPr>
          <p:nvPr/>
        </p:nvSpPr>
        <p:spPr bwMode="auto">
          <a:xfrm>
            <a:off x="4415201" y="5581421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146" name="Text Box 11"/>
          <p:cNvSpPr txBox="1">
            <a:spLocks noChangeArrowheads="1"/>
          </p:cNvSpPr>
          <p:nvPr/>
        </p:nvSpPr>
        <p:spPr bwMode="auto">
          <a:xfrm>
            <a:off x="4720001" y="5611584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+ </a:t>
            </a:r>
            <a:endParaRPr lang="en-US" dirty="0"/>
          </a:p>
        </p:txBody>
      </p: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5101001" y="5581421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2 #(</a:t>
            </a:r>
            <a:endParaRPr lang="en-US" dirty="0"/>
          </a:p>
        </p:txBody>
      </p:sp>
      <p:sp>
        <p:nvSpPr>
          <p:cNvPr id="153" name="Text Box 18"/>
          <p:cNvSpPr txBox="1">
            <a:spLocks noChangeArrowheads="1"/>
          </p:cNvSpPr>
          <p:nvPr/>
        </p:nvSpPr>
        <p:spPr bwMode="auto">
          <a:xfrm>
            <a:off x="6777401" y="5581421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)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99226" y="5613171"/>
            <a:ext cx="739775" cy="654050"/>
            <a:chOff x="3599226" y="5613171"/>
            <a:chExt cx="739775" cy="654050"/>
          </a:xfrm>
        </p:grpSpPr>
        <p:sp>
          <p:nvSpPr>
            <p:cNvPr id="136" name="Oval 4"/>
            <p:cNvSpPr>
              <a:spLocks noChangeArrowheads="1"/>
            </p:cNvSpPr>
            <p:nvPr/>
          </p:nvSpPr>
          <p:spPr bwMode="auto">
            <a:xfrm>
              <a:off x="3872276" y="5613171"/>
              <a:ext cx="217488" cy="2174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7"/>
            <p:cNvSpPr>
              <a:spLocks noChangeArrowheads="1"/>
            </p:cNvSpPr>
            <p:nvPr/>
          </p:nvSpPr>
          <p:spPr bwMode="auto">
            <a:xfrm>
              <a:off x="4121514" y="6030684"/>
              <a:ext cx="217487" cy="2174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8"/>
            <p:cNvSpPr>
              <a:spLocks noChangeArrowheads="1"/>
            </p:cNvSpPr>
            <p:nvPr/>
          </p:nvSpPr>
          <p:spPr bwMode="auto">
            <a:xfrm>
              <a:off x="3599226" y="6049734"/>
              <a:ext cx="217488" cy="2174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5" name="Straight Connector 154"/>
            <p:cNvCxnSpPr>
              <a:stCxn id="136" idx="5"/>
              <a:endCxn id="142" idx="0"/>
            </p:cNvCxnSpPr>
            <p:nvPr/>
          </p:nvCxnSpPr>
          <p:spPr bwMode="auto">
            <a:xfrm rot="16200000" flipH="1">
              <a:off x="4028149" y="5828574"/>
              <a:ext cx="231875" cy="17234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>
              <a:stCxn id="136" idx="3"/>
            </p:cNvCxnSpPr>
            <p:nvPr/>
          </p:nvCxnSpPr>
          <p:spPr bwMode="auto">
            <a:xfrm rot="5400000">
              <a:off x="3696858" y="5831355"/>
              <a:ext cx="239815" cy="17472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010639" y="5613171"/>
            <a:ext cx="766762" cy="654050"/>
            <a:chOff x="6010639" y="5613171"/>
            <a:chExt cx="766762" cy="654050"/>
          </a:xfrm>
        </p:grpSpPr>
        <p:sp>
          <p:nvSpPr>
            <p:cNvPr id="147" name="Oval 12"/>
            <p:cNvSpPr>
              <a:spLocks noChangeArrowheads="1"/>
            </p:cNvSpPr>
            <p:nvPr/>
          </p:nvSpPr>
          <p:spPr bwMode="auto">
            <a:xfrm>
              <a:off x="6283689" y="5613171"/>
              <a:ext cx="244475" cy="2174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5" descr="‎25%‎"/>
            <p:cNvSpPr>
              <a:spLocks noChangeArrowheads="1"/>
            </p:cNvSpPr>
            <p:nvPr/>
          </p:nvSpPr>
          <p:spPr bwMode="auto">
            <a:xfrm>
              <a:off x="6532926" y="6030684"/>
              <a:ext cx="244475" cy="217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16" descr="‎25%‎"/>
            <p:cNvSpPr>
              <a:spLocks noChangeArrowheads="1"/>
            </p:cNvSpPr>
            <p:nvPr/>
          </p:nvSpPr>
          <p:spPr bwMode="auto">
            <a:xfrm>
              <a:off x="6010639" y="6049734"/>
              <a:ext cx="244475" cy="217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0" name="Straight Connector 159"/>
            <p:cNvCxnSpPr>
              <a:stCxn id="147" idx="5"/>
              <a:endCxn id="150" idx="0"/>
            </p:cNvCxnSpPr>
            <p:nvPr/>
          </p:nvCxnSpPr>
          <p:spPr bwMode="auto">
            <a:xfrm rot="16200000" flipH="1">
              <a:off x="6457825" y="5833344"/>
              <a:ext cx="231875" cy="16280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/>
            <p:cNvCxnSpPr>
              <a:stCxn id="147" idx="3"/>
              <a:endCxn id="151" idx="0"/>
            </p:cNvCxnSpPr>
            <p:nvPr/>
          </p:nvCxnSpPr>
          <p:spPr bwMode="auto">
            <a:xfrm rot="5400000">
              <a:off x="6100723" y="5830964"/>
              <a:ext cx="250925" cy="18661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4438022" y="4402685"/>
            <a:ext cx="381794" cy="436563"/>
            <a:chOff x="3599226" y="5613171"/>
            <a:chExt cx="739775" cy="654050"/>
          </a:xfrm>
        </p:grpSpPr>
        <p:sp>
          <p:nvSpPr>
            <p:cNvPr id="68" name="Oval 4"/>
            <p:cNvSpPr>
              <a:spLocks noChangeArrowheads="1"/>
            </p:cNvSpPr>
            <p:nvPr/>
          </p:nvSpPr>
          <p:spPr bwMode="auto">
            <a:xfrm>
              <a:off x="3872276" y="5613171"/>
              <a:ext cx="217488" cy="2174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4121514" y="6030684"/>
              <a:ext cx="217487" cy="2174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3599226" y="6049734"/>
              <a:ext cx="217488" cy="2174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1" name="Straight Connector 70"/>
            <p:cNvCxnSpPr>
              <a:stCxn id="68" idx="5"/>
              <a:endCxn id="69" idx="0"/>
            </p:cNvCxnSpPr>
            <p:nvPr/>
          </p:nvCxnSpPr>
          <p:spPr bwMode="auto">
            <a:xfrm rot="16200000" flipH="1">
              <a:off x="4028149" y="5828574"/>
              <a:ext cx="231875" cy="17234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68" idx="3"/>
            </p:cNvCxnSpPr>
            <p:nvPr/>
          </p:nvCxnSpPr>
          <p:spPr bwMode="auto">
            <a:xfrm rot="5400000">
              <a:off x="3696858" y="5831355"/>
              <a:ext cx="239815" cy="17472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3415804" y="2622823"/>
            <a:ext cx="447070" cy="291396"/>
            <a:chOff x="6010639" y="5613171"/>
            <a:chExt cx="766762" cy="654050"/>
          </a:xfrm>
        </p:grpSpPr>
        <p:sp>
          <p:nvSpPr>
            <p:cNvPr id="75" name="Oval 12"/>
            <p:cNvSpPr>
              <a:spLocks noChangeArrowheads="1"/>
            </p:cNvSpPr>
            <p:nvPr/>
          </p:nvSpPr>
          <p:spPr bwMode="auto">
            <a:xfrm>
              <a:off x="6283689" y="5613171"/>
              <a:ext cx="244475" cy="2174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15" descr="‎25%‎"/>
            <p:cNvSpPr>
              <a:spLocks noChangeArrowheads="1"/>
            </p:cNvSpPr>
            <p:nvPr/>
          </p:nvSpPr>
          <p:spPr bwMode="auto">
            <a:xfrm>
              <a:off x="6532926" y="6030684"/>
              <a:ext cx="244475" cy="217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16" descr="‎25%‎"/>
            <p:cNvSpPr>
              <a:spLocks noChangeArrowheads="1"/>
            </p:cNvSpPr>
            <p:nvPr/>
          </p:nvSpPr>
          <p:spPr bwMode="auto">
            <a:xfrm>
              <a:off x="6010639" y="6049734"/>
              <a:ext cx="244475" cy="217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" name="Straight Connector 77"/>
            <p:cNvCxnSpPr>
              <a:stCxn id="75" idx="5"/>
              <a:endCxn id="76" idx="0"/>
            </p:cNvCxnSpPr>
            <p:nvPr/>
          </p:nvCxnSpPr>
          <p:spPr bwMode="auto">
            <a:xfrm rot="16200000" flipH="1">
              <a:off x="6457825" y="5833344"/>
              <a:ext cx="231875" cy="16280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75" idx="3"/>
              <a:endCxn id="77" idx="0"/>
            </p:cNvCxnSpPr>
            <p:nvPr/>
          </p:nvCxnSpPr>
          <p:spPr bwMode="auto">
            <a:xfrm rot="5400000">
              <a:off x="6100723" y="5830964"/>
              <a:ext cx="250925" cy="18661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5405404" y="2655341"/>
            <a:ext cx="381794" cy="306990"/>
            <a:chOff x="3599226" y="5613171"/>
            <a:chExt cx="739775" cy="654050"/>
          </a:xfrm>
        </p:grpSpPr>
        <p:sp>
          <p:nvSpPr>
            <p:cNvPr id="81" name="Oval 4"/>
            <p:cNvSpPr>
              <a:spLocks noChangeArrowheads="1"/>
            </p:cNvSpPr>
            <p:nvPr/>
          </p:nvSpPr>
          <p:spPr bwMode="auto">
            <a:xfrm>
              <a:off x="3872276" y="5613171"/>
              <a:ext cx="217488" cy="2174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7"/>
            <p:cNvSpPr>
              <a:spLocks noChangeArrowheads="1"/>
            </p:cNvSpPr>
            <p:nvPr/>
          </p:nvSpPr>
          <p:spPr bwMode="auto">
            <a:xfrm>
              <a:off x="4121514" y="6030684"/>
              <a:ext cx="217487" cy="2174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3599226" y="6049734"/>
              <a:ext cx="217488" cy="2174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4" name="Straight Connector 83"/>
            <p:cNvCxnSpPr>
              <a:stCxn id="81" idx="5"/>
              <a:endCxn id="82" idx="0"/>
            </p:cNvCxnSpPr>
            <p:nvPr/>
          </p:nvCxnSpPr>
          <p:spPr bwMode="auto">
            <a:xfrm rot="16200000" flipH="1">
              <a:off x="4028149" y="5828574"/>
              <a:ext cx="231875" cy="17234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>
              <a:stCxn id="81" idx="3"/>
            </p:cNvCxnSpPr>
            <p:nvPr/>
          </p:nvCxnSpPr>
          <p:spPr bwMode="auto">
            <a:xfrm rot="5400000">
              <a:off x="3696858" y="5831355"/>
              <a:ext cx="239815" cy="17472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4414300" y="2681105"/>
            <a:ext cx="28529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 smtClean="0"/>
              <a:t>(Possibly          )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561D-13BD-4A1E-83A1-DF4207C7AE76}" type="slidenum">
              <a:rPr lang="he-IL"/>
              <a:pPr/>
              <a:t>61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Joining</a:t>
            </a:r>
            <a:r>
              <a:rPr lang="en-US" dirty="0" smtClean="0"/>
              <a:t> two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-Black trees</a:t>
            </a:r>
            <a:endParaRPr lang="en-US" dirty="0"/>
          </a:p>
        </p:txBody>
      </p:sp>
      <p:sp>
        <p:nvSpPr>
          <p:cNvPr id="131075" name="AutoShape 3"/>
          <p:cNvSpPr>
            <a:spLocks noChangeArrowheads="1"/>
          </p:cNvSpPr>
          <p:nvPr/>
        </p:nvSpPr>
        <p:spPr bwMode="auto">
          <a:xfrm>
            <a:off x="2209800" y="2057400"/>
            <a:ext cx="1371600" cy="12954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4419600" y="1981200"/>
            <a:ext cx="1600200" cy="20574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0" y="4350603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Suppose that all keys in </a:t>
            </a:r>
            <a:r>
              <a:rPr lang="en-US" sz="2800" i="1" dirty="0" smtClean="0">
                <a:latin typeface="+mn-lt"/>
              </a:rPr>
              <a:t>T</a:t>
            </a:r>
            <a:r>
              <a:rPr lang="en-US" sz="2800" baseline="-250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 are less than </a:t>
            </a:r>
            <a:r>
              <a:rPr lang="en-US" sz="2800" i="1" dirty="0" err="1" smtClean="0">
                <a:latin typeface="+mn-lt"/>
              </a:rPr>
              <a:t>x.key</a:t>
            </a:r>
            <a:r>
              <a:rPr lang="en-US" sz="2800" i="1" dirty="0" smtClean="0">
                <a:latin typeface="+mn-lt"/>
              </a:rPr>
              <a:t/>
            </a:r>
            <a:br>
              <a:rPr lang="en-US" sz="2800" i="1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and that all keys in </a:t>
            </a:r>
            <a:r>
              <a:rPr lang="en-US" sz="2800" i="1" dirty="0" smtClean="0">
                <a:latin typeface="+mn-lt"/>
              </a:rPr>
              <a:t>T</a:t>
            </a:r>
            <a:r>
              <a:rPr lang="en-US" sz="2800" baseline="-25000" dirty="0" smtClean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 are greater than </a:t>
            </a:r>
            <a:r>
              <a:rPr lang="en-US" sz="2800" i="1" dirty="0" err="1" smtClean="0">
                <a:latin typeface="+mn-lt"/>
              </a:rPr>
              <a:t>x.key</a:t>
            </a:r>
            <a:endParaRPr lang="en-US" sz="2800" i="1" dirty="0">
              <a:latin typeface="+mn-lt"/>
            </a:endParaRP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2667000" y="1524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4953000" y="144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3877056" y="1219200"/>
            <a:ext cx="349758" cy="34975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0" y="54864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Simply joining them would create a very unbalanced tree</a:t>
            </a:r>
            <a:endParaRPr lang="en-US" sz="2800" i="1" dirty="0">
              <a:latin typeface="+mn-lt"/>
            </a:endParaRPr>
          </a:p>
        </p:txBody>
      </p:sp>
      <p:cxnSp>
        <p:nvCxnSpPr>
          <p:cNvPr id="16" name="Straight Connector 15"/>
          <p:cNvCxnSpPr>
            <a:stCxn id="12" idx="3"/>
            <a:endCxn id="131075" idx="0"/>
          </p:cNvCxnSpPr>
          <p:nvPr/>
        </p:nvCxnSpPr>
        <p:spPr bwMode="auto">
          <a:xfrm rot="5400000">
            <a:off x="3142108" y="1271230"/>
            <a:ext cx="539663" cy="103267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2" idx="5"/>
            <a:endCxn id="131076" idx="0"/>
          </p:cNvCxnSpPr>
          <p:nvPr/>
        </p:nvCxnSpPr>
        <p:spPr bwMode="auto">
          <a:xfrm rot="16200000" flipH="1">
            <a:off x="4465915" y="1227414"/>
            <a:ext cx="463463" cy="104410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72200" y="2108537"/>
            <a:ext cx="2286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accent2"/>
                </a:solidFill>
              </a:rPr>
              <a:t>Join(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1</a:t>
            </a:r>
            <a:r>
              <a:rPr lang="en-US" sz="3200" dirty="0" smtClean="0">
                <a:solidFill>
                  <a:schemeClr val="accent2"/>
                </a:solidFill>
              </a:rPr>
              <a:t>,</a:t>
            </a:r>
            <a:r>
              <a:rPr lang="en-US" sz="3200" i="1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>
                <a:solidFill>
                  <a:schemeClr val="accent2"/>
                </a:solidFill>
              </a:rPr>
              <a:t>,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2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0" y="595378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Black rule may be violated</a:t>
            </a:r>
            <a:endParaRPr lang="en-US" sz="28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/>
      <p:bldP spid="14" grpId="0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561D-13BD-4A1E-83A1-DF4207C7AE76}" type="slidenum">
              <a:rPr lang="he-IL"/>
              <a:pPr/>
              <a:t>62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Joining</a:t>
            </a:r>
            <a:r>
              <a:rPr lang="en-US" dirty="0" smtClean="0"/>
              <a:t> two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-Black trees</a:t>
            </a:r>
            <a:endParaRPr lang="en-US" dirty="0"/>
          </a:p>
        </p:txBody>
      </p:sp>
      <p:sp>
        <p:nvSpPr>
          <p:cNvPr id="131075" name="AutoShape 3"/>
          <p:cNvSpPr>
            <a:spLocks noChangeArrowheads="1"/>
          </p:cNvSpPr>
          <p:nvPr/>
        </p:nvSpPr>
        <p:spPr bwMode="auto">
          <a:xfrm>
            <a:off x="2590800" y="2667000"/>
            <a:ext cx="1371600" cy="12954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4419600" y="1447800"/>
            <a:ext cx="1600200" cy="25146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0" y="40386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Find a </a:t>
            </a:r>
            <a:r>
              <a:rPr lang="en-US" sz="2800" b="1" dirty="0" smtClean="0">
                <a:latin typeface="+mn-lt"/>
              </a:rPr>
              <a:t>black</a:t>
            </a:r>
            <a:r>
              <a:rPr lang="en-US" sz="2800" dirty="0" smtClean="0">
                <a:latin typeface="+mn-lt"/>
              </a:rPr>
              <a:t> node </a:t>
            </a:r>
            <a:r>
              <a:rPr lang="en-US" sz="2800" i="1" dirty="0" smtClean="0">
                <a:latin typeface="+mn-lt"/>
              </a:rPr>
              <a:t>z</a:t>
            </a:r>
            <a:r>
              <a:rPr lang="en-US" sz="2800" dirty="0" smtClean="0">
                <a:latin typeface="+mn-lt"/>
              </a:rPr>
              <a:t> on the left spine of </a:t>
            </a:r>
            <a:r>
              <a:rPr lang="en-US" sz="2800" i="1" dirty="0" smtClean="0">
                <a:latin typeface="+mn-lt"/>
              </a:rPr>
              <a:t>T</a:t>
            </a:r>
            <a:r>
              <a:rPr lang="en-US" sz="2800" baseline="-25000" dirty="0" smtClean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 with the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same black height as the black height of the root of </a:t>
            </a:r>
            <a:r>
              <a:rPr lang="en-US" sz="2800" i="1" dirty="0" smtClean="0">
                <a:latin typeface="+mn-lt"/>
              </a:rPr>
              <a:t>T</a:t>
            </a:r>
            <a:r>
              <a:rPr lang="en-US" sz="2800" baseline="-25000" dirty="0" smtClean="0">
                <a:latin typeface="+mn-lt"/>
              </a:rPr>
              <a:t>1</a:t>
            </a:r>
            <a:endParaRPr lang="en-US" sz="2800" i="1" dirty="0">
              <a:latin typeface="+mn-lt"/>
            </a:endParaRP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3048000" y="2057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4953000" y="914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3962400" y="2209800"/>
            <a:ext cx="349758" cy="34975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219200" y="5029200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Color </a:t>
            </a:r>
            <a:r>
              <a:rPr lang="en-US" sz="2800" i="1" dirty="0" smtClean="0">
                <a:latin typeface="+mn-lt"/>
              </a:rPr>
              <a:t>x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red</a:t>
            </a:r>
            <a:endParaRPr lang="en-US" sz="2800" b="1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6" name="Straight Connector 15"/>
          <p:cNvCxnSpPr>
            <a:stCxn id="12" idx="2"/>
            <a:endCxn id="131075" idx="0"/>
          </p:cNvCxnSpPr>
          <p:nvPr/>
        </p:nvCxnSpPr>
        <p:spPr bwMode="auto">
          <a:xfrm rot="10800000" flipV="1">
            <a:off x="3276600" y="2384678"/>
            <a:ext cx="685800" cy="28232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2" idx="7"/>
            <a:endCxn id="15" idx="2"/>
          </p:cNvCxnSpPr>
          <p:nvPr/>
        </p:nvCxnSpPr>
        <p:spPr bwMode="auto">
          <a:xfrm rot="5400000" flipH="1" flipV="1">
            <a:off x="4478297" y="1938719"/>
            <a:ext cx="104942" cy="53966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800600" y="1981200"/>
            <a:ext cx="349758" cy="34975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y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4679442" y="2514600"/>
            <a:ext cx="349758" cy="34975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</a:rPr>
              <a:t>z</a:t>
            </a:r>
            <a:endParaRPr kumimoji="0" lang="he-IL" sz="2400" b="0" i="1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2" idx="6"/>
            <a:endCxn id="18" idx="1"/>
          </p:cNvCxnSpPr>
          <p:nvPr/>
        </p:nvCxnSpPr>
        <p:spPr bwMode="auto">
          <a:xfrm>
            <a:off x="4312158" y="2384679"/>
            <a:ext cx="418505" cy="18114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2819400" y="5029200"/>
            <a:ext cx="617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Fix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red </a:t>
            </a:r>
            <a:r>
              <a:rPr lang="en-US" sz="2800" dirty="0" smtClean="0">
                <a:latin typeface="+mn-lt"/>
              </a:rPr>
              <a:t>rule as in insert</a:t>
            </a:r>
            <a:endParaRPr lang="en-US" sz="2800" i="1" dirty="0"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0" y="55626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O(log 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)</a:t>
            </a:r>
            <a:r>
              <a:rPr lang="en-US" sz="2800" dirty="0" smtClean="0">
                <a:latin typeface="+mn-lt"/>
              </a:rPr>
              <a:t> time</a:t>
            </a:r>
            <a:endParaRPr lang="en-US" sz="2800" i="1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2200" y="2108537"/>
            <a:ext cx="2286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accent2"/>
                </a:solidFill>
              </a:rPr>
              <a:t>Join(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1</a:t>
            </a:r>
            <a:r>
              <a:rPr lang="en-US" sz="3200" dirty="0" smtClean="0">
                <a:solidFill>
                  <a:schemeClr val="accent2"/>
                </a:solidFill>
              </a:rPr>
              <a:t>,</a:t>
            </a:r>
            <a:r>
              <a:rPr lang="en-US" sz="3200" i="1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>
                <a:solidFill>
                  <a:schemeClr val="accent2"/>
                </a:solidFill>
              </a:rPr>
              <a:t>,</a:t>
            </a:r>
            <a:r>
              <a:rPr lang="en-US" sz="3200" i="1" dirty="0" smtClean="0">
                <a:solidFill>
                  <a:schemeClr val="accent2"/>
                </a:solidFill>
              </a:rPr>
              <a:t>T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2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02998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O(</a:t>
            </a:r>
            <a:r>
              <a:rPr lang="en-US" sz="2800" i="1" dirty="0" err="1" smtClean="0">
                <a:solidFill>
                  <a:schemeClr val="accent2"/>
                </a:solidFill>
                <a:latin typeface="+mn-lt"/>
              </a:rPr>
              <a:t>bh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  <a:latin typeface="+mn-lt"/>
              </a:rPr>
              <a:t>2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)−</a:t>
            </a:r>
            <a:r>
              <a:rPr lang="en-US" sz="2800" i="1" dirty="0" err="1" smtClean="0">
                <a:solidFill>
                  <a:schemeClr val="accent2"/>
                </a:solidFill>
                <a:latin typeface="+mn-lt"/>
              </a:rPr>
              <a:t>bh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  <a:latin typeface="+mn-lt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)+1)</a:t>
            </a:r>
            <a:r>
              <a:rPr lang="en-US" sz="2800" dirty="0" smtClean="0">
                <a:latin typeface="+mn-lt"/>
              </a:rPr>
              <a:t> time, if </a:t>
            </a:r>
            <a:r>
              <a:rPr lang="en-US" sz="2800" i="1" dirty="0" err="1" smtClean="0">
                <a:solidFill>
                  <a:schemeClr val="accent2"/>
                </a:solidFill>
                <a:latin typeface="+mn-lt"/>
              </a:rPr>
              <a:t>bh</a:t>
            </a:r>
            <a:r>
              <a:rPr lang="en-US" sz="2800" dirty="0" err="1" smtClean="0">
                <a:latin typeface="+mn-lt"/>
              </a:rPr>
              <a:t>’s</a:t>
            </a:r>
            <a:r>
              <a:rPr lang="en-US" sz="2800" dirty="0" smtClean="0">
                <a:latin typeface="+mn-lt"/>
              </a:rPr>
              <a:t> maintained explicitly</a:t>
            </a:r>
            <a:endParaRPr lang="en-US" sz="2800" i="1" dirty="0">
              <a:latin typeface="+mn-lt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04800" y="1447800"/>
            <a:ext cx="2743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Assume</a:t>
            </a:r>
            <a:br>
              <a:rPr lang="en-US" sz="2800" dirty="0" smtClean="0">
                <a:latin typeface="+mn-lt"/>
              </a:rPr>
            </a:br>
            <a:r>
              <a:rPr lang="en-US" sz="2800" i="1" dirty="0" err="1" smtClean="0">
                <a:solidFill>
                  <a:schemeClr val="accent2"/>
                </a:solidFill>
              </a:rPr>
              <a:t>bh</a:t>
            </a:r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1</a:t>
            </a:r>
            <a:r>
              <a:rPr lang="en-US" sz="2800" dirty="0" smtClean="0">
                <a:solidFill>
                  <a:schemeClr val="accent2"/>
                </a:solidFill>
              </a:rPr>
              <a:t>) ≤ </a:t>
            </a:r>
            <a:r>
              <a:rPr lang="en-US" sz="2800" i="1" dirty="0" err="1" smtClean="0">
                <a:solidFill>
                  <a:schemeClr val="accent2"/>
                </a:solidFill>
              </a:rPr>
              <a:t>bh</a:t>
            </a:r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800" dirty="0" smtClean="0">
                <a:solidFill>
                  <a:schemeClr val="accent2"/>
                </a:solidFill>
              </a:rPr>
              <a:t>)</a:t>
            </a:r>
            <a:r>
              <a:rPr lang="en-US" sz="2800" dirty="0" smtClean="0">
                <a:latin typeface="+mn-lt"/>
              </a:rPr>
              <a:t> </a:t>
            </a:r>
            <a:endParaRPr lang="en-US" sz="2800" b="1" i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/>
      <p:bldP spid="14" grpId="0"/>
      <p:bldP spid="15" grpId="0" animBg="1"/>
      <p:bldP spid="18" grpId="0" animBg="1"/>
      <p:bldP spid="30" grpId="0"/>
      <p:bldP spid="34" grpId="0"/>
      <p:bldP spid="20" grpId="0"/>
      <p:bldP spid="2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63</a:t>
            </a:fld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457200" y="609600"/>
            <a:ext cx="3200400" cy="5791200"/>
            <a:chOff x="457200" y="609600"/>
            <a:chExt cx="3200400" cy="579120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2362200" y="609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1866900" y="1308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1371600" y="2006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1905000" y="2705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1371600" y="3403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e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1866900" y="4102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f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2362200" y="4800600"/>
              <a:ext cx="349758" cy="34975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1" name="Straight Connector 10"/>
            <p:cNvCxnSpPr>
              <a:stCxn id="3" idx="3"/>
              <a:endCxn id="4" idx="7"/>
            </p:cNvCxnSpPr>
            <p:nvPr/>
          </p:nvCxnSpPr>
          <p:spPr bwMode="auto">
            <a:xfrm rot="5400000">
              <a:off x="2063837" y="10097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4" idx="3"/>
              <a:endCxn id="5" idx="7"/>
            </p:cNvCxnSpPr>
            <p:nvPr/>
          </p:nvCxnSpPr>
          <p:spPr bwMode="auto">
            <a:xfrm rot="5400000">
              <a:off x="1568537" y="17082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5" idx="5"/>
              <a:endCxn id="6" idx="1"/>
            </p:cNvCxnSpPr>
            <p:nvPr/>
          </p:nvCxnSpPr>
          <p:spPr bwMode="auto">
            <a:xfrm rot="16200000" flipH="1">
              <a:off x="1587587" y="2387687"/>
              <a:ext cx="451184" cy="286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6" idx="3"/>
              <a:endCxn id="7" idx="7"/>
            </p:cNvCxnSpPr>
            <p:nvPr/>
          </p:nvCxnSpPr>
          <p:spPr bwMode="auto">
            <a:xfrm rot="5400000">
              <a:off x="1587587" y="3086187"/>
              <a:ext cx="451184" cy="286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7" idx="5"/>
              <a:endCxn id="8" idx="1"/>
            </p:cNvCxnSpPr>
            <p:nvPr/>
          </p:nvCxnSpPr>
          <p:spPr bwMode="auto">
            <a:xfrm rot="16200000" flipH="1">
              <a:off x="1568537" y="38037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8" idx="5"/>
              <a:endCxn id="9" idx="1"/>
            </p:cNvCxnSpPr>
            <p:nvPr/>
          </p:nvCxnSpPr>
          <p:spPr bwMode="auto">
            <a:xfrm rot="16200000" flipH="1">
              <a:off x="2063837" y="45022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Isosceles Triangle 27"/>
            <p:cNvSpPr/>
            <p:nvPr/>
          </p:nvSpPr>
          <p:spPr bwMode="auto">
            <a:xfrm>
              <a:off x="457200" y="26670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685800" y="41148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1295400" y="48006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828800" y="54864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2" name="Straight Connector 31"/>
            <p:cNvCxnSpPr>
              <a:stCxn id="5" idx="3"/>
              <a:endCxn id="28" idx="0"/>
            </p:cNvCxnSpPr>
            <p:nvPr/>
          </p:nvCxnSpPr>
          <p:spPr bwMode="auto">
            <a:xfrm rot="5400000">
              <a:off x="911480" y="2155658"/>
              <a:ext cx="361863" cy="6608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" idx="3"/>
              <a:endCxn id="29" idx="0"/>
            </p:cNvCxnSpPr>
            <p:nvPr/>
          </p:nvCxnSpPr>
          <p:spPr bwMode="auto">
            <a:xfrm rot="5400000">
              <a:off x="1000380" y="3692358"/>
              <a:ext cx="412663" cy="4322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8" idx="3"/>
              <a:endCxn id="30" idx="0"/>
            </p:cNvCxnSpPr>
            <p:nvPr/>
          </p:nvCxnSpPr>
          <p:spPr bwMode="auto">
            <a:xfrm rot="5400000">
              <a:off x="1559180" y="4441658"/>
              <a:ext cx="399963" cy="3179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9" idx="3"/>
              <a:endCxn id="31" idx="0"/>
            </p:cNvCxnSpPr>
            <p:nvPr/>
          </p:nvCxnSpPr>
          <p:spPr bwMode="auto">
            <a:xfrm rot="5400000">
              <a:off x="2079880" y="5152858"/>
              <a:ext cx="387263" cy="2798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Isosceles Triangle 46"/>
            <p:cNvSpPr/>
            <p:nvPr/>
          </p:nvSpPr>
          <p:spPr bwMode="auto">
            <a:xfrm>
              <a:off x="3048000" y="1219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>
              <a:off x="2438400" y="1905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>
              <a:off x="2590800" y="3429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G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>
              <a:off x="2895600" y="54864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5" name="Straight Connector 54"/>
            <p:cNvCxnSpPr>
              <a:stCxn id="3" idx="5"/>
              <a:endCxn id="47" idx="0"/>
            </p:cNvCxnSpPr>
            <p:nvPr/>
          </p:nvCxnSpPr>
          <p:spPr bwMode="auto">
            <a:xfrm rot="16200000" flipH="1">
              <a:off x="2851237" y="717636"/>
              <a:ext cx="3110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4" idx="5"/>
              <a:endCxn id="52" idx="0"/>
            </p:cNvCxnSpPr>
            <p:nvPr/>
          </p:nvCxnSpPr>
          <p:spPr bwMode="auto">
            <a:xfrm rot="16200000" flipH="1">
              <a:off x="2305137" y="1466936"/>
              <a:ext cx="298363" cy="5777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6" idx="5"/>
              <a:endCxn id="53" idx="0"/>
            </p:cNvCxnSpPr>
            <p:nvPr/>
          </p:nvCxnSpPr>
          <p:spPr bwMode="auto">
            <a:xfrm rot="16200000" flipH="1">
              <a:off x="2336887" y="2870286"/>
              <a:ext cx="4253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9" idx="5"/>
              <a:endCxn id="54" idx="0"/>
            </p:cNvCxnSpPr>
            <p:nvPr/>
          </p:nvCxnSpPr>
          <p:spPr bwMode="auto">
            <a:xfrm rot="16200000" flipH="1">
              <a:off x="2736937" y="5022936"/>
              <a:ext cx="387263" cy="5396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3962400" y="2819400"/>
            <a:ext cx="2581469" cy="3048000"/>
            <a:chOff x="4038600" y="2667000"/>
            <a:chExt cx="2581469" cy="3048000"/>
          </a:xfrm>
        </p:grpSpPr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5225177" y="3403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e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5725955" y="4102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f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72" name="Straight Connector 71"/>
            <p:cNvCxnSpPr>
              <a:stCxn id="68" idx="5"/>
              <a:endCxn id="69" idx="1"/>
            </p:cNvCxnSpPr>
            <p:nvPr/>
          </p:nvCxnSpPr>
          <p:spPr bwMode="auto">
            <a:xfrm rot="16200000" flipH="1">
              <a:off x="5424853" y="3800998"/>
              <a:ext cx="451184" cy="25346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69" idx="5"/>
              <a:endCxn id="77" idx="0"/>
            </p:cNvCxnSpPr>
            <p:nvPr/>
          </p:nvCxnSpPr>
          <p:spPr bwMode="auto">
            <a:xfrm rot="16200000" flipH="1">
              <a:off x="5969899" y="4455229"/>
              <a:ext cx="399963" cy="29077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Isosceles Triangle 73"/>
            <p:cNvSpPr/>
            <p:nvPr/>
          </p:nvSpPr>
          <p:spPr bwMode="auto">
            <a:xfrm>
              <a:off x="4038600" y="35814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 bwMode="auto">
            <a:xfrm>
              <a:off x="4648200" y="41148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 bwMode="auto">
            <a:xfrm>
              <a:off x="5181600" y="48006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Isosceles Triangle 76"/>
            <p:cNvSpPr/>
            <p:nvPr/>
          </p:nvSpPr>
          <p:spPr bwMode="auto">
            <a:xfrm>
              <a:off x="6010469" y="48006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8" name="Straight Connector 77"/>
            <p:cNvCxnSpPr>
              <a:stCxn id="68" idx="3"/>
              <a:endCxn id="75" idx="0"/>
            </p:cNvCxnSpPr>
            <p:nvPr/>
          </p:nvCxnSpPr>
          <p:spPr bwMode="auto">
            <a:xfrm rot="5400000">
              <a:off x="4908368" y="3746769"/>
              <a:ext cx="412663" cy="32339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69" idx="3"/>
              <a:endCxn id="76" idx="0"/>
            </p:cNvCxnSpPr>
            <p:nvPr/>
          </p:nvCxnSpPr>
          <p:spPr bwMode="auto">
            <a:xfrm rot="5400000">
              <a:off x="5431807" y="4455230"/>
              <a:ext cx="399963" cy="2907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4724400" y="26670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87" name="Straight Connector 86"/>
            <p:cNvCxnSpPr>
              <a:stCxn id="86" idx="5"/>
              <a:endCxn id="68" idx="1"/>
            </p:cNvCxnSpPr>
            <p:nvPr/>
          </p:nvCxnSpPr>
          <p:spPr bwMode="auto">
            <a:xfrm rot="16200000" flipH="1">
              <a:off x="4905025" y="3083448"/>
              <a:ext cx="489284" cy="25346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>
              <a:stCxn id="86" idx="3"/>
              <a:endCxn id="74" idx="0"/>
            </p:cNvCxnSpPr>
            <p:nvPr/>
          </p:nvCxnSpPr>
          <p:spPr bwMode="auto">
            <a:xfrm rot="5400000">
              <a:off x="4251580" y="3057358"/>
              <a:ext cx="615863" cy="4322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67400" y="609600"/>
            <a:ext cx="2895600" cy="3048000"/>
            <a:chOff x="5715000" y="609600"/>
            <a:chExt cx="2895600" cy="3048000"/>
          </a:xfrm>
        </p:grpSpPr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7315200" y="609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6819900" y="1308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6324600" y="2006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94" name="Straight Connector 93"/>
            <p:cNvCxnSpPr>
              <a:stCxn id="91" idx="3"/>
              <a:endCxn id="92" idx="7"/>
            </p:cNvCxnSpPr>
            <p:nvPr/>
          </p:nvCxnSpPr>
          <p:spPr bwMode="auto">
            <a:xfrm rot="5400000">
              <a:off x="7016837" y="10097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92" idx="3"/>
              <a:endCxn id="93" idx="7"/>
            </p:cNvCxnSpPr>
            <p:nvPr/>
          </p:nvCxnSpPr>
          <p:spPr bwMode="auto">
            <a:xfrm rot="5400000">
              <a:off x="6521537" y="17082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>
              <a:stCxn id="93" idx="5"/>
            </p:cNvCxnSpPr>
            <p:nvPr/>
          </p:nvCxnSpPr>
          <p:spPr bwMode="auto">
            <a:xfrm rot="16200000" flipH="1">
              <a:off x="6540587" y="2387687"/>
              <a:ext cx="451184" cy="286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>
              <a:stCxn id="93" idx="3"/>
              <a:endCxn id="103" idx="0"/>
            </p:cNvCxnSpPr>
            <p:nvPr/>
          </p:nvCxnSpPr>
          <p:spPr bwMode="auto">
            <a:xfrm rot="5400000">
              <a:off x="5978780" y="2346158"/>
              <a:ext cx="438063" cy="3560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Isosceles Triangle 97"/>
            <p:cNvSpPr/>
            <p:nvPr/>
          </p:nvSpPr>
          <p:spPr bwMode="auto">
            <a:xfrm>
              <a:off x="8001000" y="1219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Isosceles Triangle 98"/>
            <p:cNvSpPr/>
            <p:nvPr/>
          </p:nvSpPr>
          <p:spPr bwMode="auto">
            <a:xfrm>
              <a:off x="7391400" y="1905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>
              <a:stCxn id="91" idx="5"/>
              <a:endCxn id="98" idx="0"/>
            </p:cNvCxnSpPr>
            <p:nvPr/>
          </p:nvCxnSpPr>
          <p:spPr bwMode="auto">
            <a:xfrm rot="16200000" flipH="1">
              <a:off x="7804237" y="717636"/>
              <a:ext cx="3110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>
              <a:stCxn id="92" idx="5"/>
              <a:endCxn id="99" idx="0"/>
            </p:cNvCxnSpPr>
            <p:nvPr/>
          </p:nvCxnSpPr>
          <p:spPr bwMode="auto">
            <a:xfrm rot="16200000" flipH="1">
              <a:off x="7258137" y="1466936"/>
              <a:ext cx="298363" cy="5777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Isosceles Triangle 101"/>
            <p:cNvSpPr/>
            <p:nvPr/>
          </p:nvSpPr>
          <p:spPr bwMode="auto">
            <a:xfrm>
              <a:off x="6601407" y="2743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G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" name="Isosceles Triangle 102"/>
            <p:cNvSpPr/>
            <p:nvPr/>
          </p:nvSpPr>
          <p:spPr bwMode="auto">
            <a:xfrm>
              <a:off x="5715000" y="2743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5257800" y="1631442"/>
            <a:ext cx="349758" cy="34975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>
          <a:xfrm>
            <a:off x="0" y="304800"/>
            <a:ext cx="91440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Splitting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64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04800"/>
            <a:ext cx="91440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Balanced and Efficient Splitting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33400" y="2133600"/>
            <a:ext cx="1371600" cy="12954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209800" y="2057400"/>
            <a:ext cx="1600200" cy="2057400"/>
          </a:xfrm>
          <a:prstGeom prst="triangle">
            <a:avLst>
              <a:gd name="adj" fmla="val 50000"/>
            </a:avLst>
          </a:prstGeom>
          <a:solidFill>
            <a:srgbClr val="92D050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1972056" y="1295400"/>
            <a:ext cx="349758" cy="34975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y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>
            <a:stCxn id="8" idx="3"/>
            <a:endCxn id="4" idx="0"/>
          </p:cNvCxnSpPr>
          <p:nvPr/>
        </p:nvCxnSpPr>
        <p:spPr bwMode="auto">
          <a:xfrm rot="5400000">
            <a:off x="1351408" y="1461730"/>
            <a:ext cx="539663" cy="80407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8" idx="5"/>
            <a:endCxn id="5" idx="0"/>
          </p:cNvCxnSpPr>
          <p:nvPr/>
        </p:nvCxnSpPr>
        <p:spPr bwMode="auto">
          <a:xfrm rot="16200000" flipH="1">
            <a:off x="2408515" y="1456014"/>
            <a:ext cx="463463" cy="73930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1021842" y="2895600"/>
            <a:ext cx="349758" cy="349758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x</a:t>
            </a:r>
            <a:endParaRPr kumimoji="0" lang="he-IL" sz="2400" b="0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568514" y="1828800"/>
            <a:ext cx="1746686" cy="355159"/>
          </a:xfrm>
          <a:prstGeom prst="rect">
            <a:avLst/>
          </a:prstGeom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597101" y="2337114"/>
            <a:ext cx="3783749" cy="35509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267200" y="2845360"/>
            <a:ext cx="4720285" cy="355039"/>
          </a:xfrm>
          <a:prstGeom prst="rect">
            <a:avLst/>
          </a:prstGeom>
          <a:noFill/>
          <a:ln/>
          <a:effectLst/>
        </p:spPr>
      </p:pic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648200" y="3446592"/>
            <a:ext cx="342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O(log 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)</a:t>
            </a:r>
            <a:r>
              <a:rPr lang="en-US" sz="2800" dirty="0" smtClean="0">
                <a:latin typeface="+mn-lt"/>
              </a:rPr>
              <a:t> time!</a:t>
            </a:r>
            <a:endParaRPr lang="en-US" sz="2800" i="1" dirty="0"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0" y="4254648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Suppose we join 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  <a:latin typeface="+mn-lt"/>
              </a:rPr>
              <a:t>1</a:t>
            </a:r>
            <a:r>
              <a:rPr lang="en-US" sz="2800" i="1" dirty="0" smtClean="0">
                <a:solidFill>
                  <a:schemeClr val="accent2"/>
                </a:solidFill>
              </a:rPr>
              <a:t> ,T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800" i="1" dirty="0" smtClean="0">
                <a:solidFill>
                  <a:schemeClr val="accent2"/>
                </a:solidFill>
              </a:rPr>
              <a:t> ,…,</a:t>
            </a:r>
            <a:r>
              <a:rPr lang="en-US" sz="2800" i="1" dirty="0" err="1" smtClean="0">
                <a:solidFill>
                  <a:schemeClr val="accent2"/>
                </a:solidFill>
              </a:rPr>
              <a:t>T</a:t>
            </a:r>
            <a:r>
              <a:rPr lang="en-US" sz="2800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sz="2800" i="1" dirty="0" smtClean="0">
                <a:solidFill>
                  <a:schemeClr val="accent2"/>
                </a:solidFill>
              </a:rPr>
              <a:t/>
            </a:r>
            <a:br>
              <a:rPr lang="en-US" sz="2800" i="1" dirty="0" smtClean="0">
                <a:solidFill>
                  <a:schemeClr val="accent2"/>
                </a:solidFill>
              </a:rPr>
            </a:br>
            <a:r>
              <a:rPr lang="en-US" sz="2800" dirty="0" smtClean="0"/>
              <a:t>where </a:t>
            </a:r>
            <a:r>
              <a:rPr lang="en-US" sz="2800" i="1" dirty="0" err="1" smtClean="0">
                <a:solidFill>
                  <a:schemeClr val="accent2"/>
                </a:solidFill>
              </a:rPr>
              <a:t>bh</a:t>
            </a:r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1</a:t>
            </a:r>
            <a:r>
              <a:rPr lang="en-US" sz="2800" dirty="0" smtClean="0">
                <a:solidFill>
                  <a:schemeClr val="accent2"/>
                </a:solidFill>
              </a:rPr>
              <a:t>) 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 </a:t>
            </a:r>
            <a:r>
              <a:rPr lang="en-US" sz="2800" i="1" dirty="0" err="1" smtClean="0">
                <a:solidFill>
                  <a:schemeClr val="accent2"/>
                </a:solidFill>
              </a:rPr>
              <a:t>bh</a:t>
            </a:r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</a:rPr>
              <a:t>T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800" dirty="0" smtClean="0">
                <a:solidFill>
                  <a:schemeClr val="accent2"/>
                </a:solidFill>
              </a:rPr>
              <a:t>) 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 </a:t>
            </a:r>
            <a:r>
              <a:rPr lang="en-US" sz="2800" i="1" dirty="0" smtClean="0">
                <a:solidFill>
                  <a:schemeClr val="accent2"/>
                </a:solidFill>
              </a:rPr>
              <a:t> …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sym typeface="Symbol"/>
              </a:rPr>
              <a:t> </a:t>
            </a:r>
            <a:r>
              <a:rPr lang="en-US" sz="2800" i="1" dirty="0" smtClean="0">
                <a:solidFill>
                  <a:schemeClr val="accent2"/>
                </a:solidFill>
              </a:rPr>
              <a:t> </a:t>
            </a:r>
            <a:r>
              <a:rPr lang="en-US" sz="2800" i="1" dirty="0" err="1" smtClean="0">
                <a:solidFill>
                  <a:schemeClr val="accent2"/>
                </a:solidFill>
              </a:rPr>
              <a:t>bh</a:t>
            </a:r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i="1" dirty="0" err="1" smtClean="0">
                <a:solidFill>
                  <a:schemeClr val="accent2"/>
                </a:solidFill>
              </a:rPr>
              <a:t>T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sz="2800" dirty="0" smtClean="0">
                <a:solidFill>
                  <a:schemeClr val="accent2"/>
                </a:solidFill>
              </a:rPr>
              <a:t>)</a:t>
            </a:r>
            <a:endParaRPr lang="en-US" sz="2800" dirty="0">
              <a:latin typeface="+mn-lt"/>
            </a:endParaRPr>
          </a:p>
        </p:txBody>
      </p:sp>
      <p:pic>
        <p:nvPicPr>
          <p:cNvPr id="26" name="Picture 25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184" y="5865720"/>
            <a:ext cx="7620016" cy="762002"/>
          </a:xfrm>
          <a:prstGeom prst="rect">
            <a:avLst/>
          </a:prstGeom>
          <a:noFill/>
          <a:ln/>
          <a:effectLst/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0" y="53172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Time is</a:t>
            </a:r>
            <a:r>
              <a:rPr lang="en-US" sz="2800" dirty="0" smtClean="0">
                <a:sym typeface="Symbol"/>
              </a:rPr>
              <a:t> 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  <a:sym typeface="Symbol"/>
              </a:rPr>
              <a:t>(exact argument is a little more complicated)</a:t>
            </a:r>
            <a:endParaRPr lang="en-US" sz="28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</a:rPr>
              <a:t>Additional dictionary operations</a:t>
            </a:r>
            <a:endParaRPr lang="he-IL" sz="4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272-6EB8-4A28-9AAE-E8399F2CA895}" type="slidenum">
              <a:rPr lang="he-IL" smtClean="0"/>
              <a:pPr/>
              <a:t>65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752600"/>
            <a:ext cx="9144000" cy="114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Select(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– Return the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1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-th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largest item in 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b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US" sz="32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(indices start from 0)</a:t>
            </a:r>
            <a:endParaRPr kumimoji="0" lang="en-US" sz="32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Rank(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–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Return the rank of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D,</a:t>
            </a:r>
            <a:b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US" sz="32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(i.e., the number of items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32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is</a:t>
            </a:r>
            <a:r>
              <a:rPr kumimoji="0" lang="en-US" sz="32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larger than)</a:t>
            </a:r>
            <a:endParaRPr kumimoji="0" lang="en-US" sz="32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4434739"/>
            <a:ext cx="9144000" cy="75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Can we still use </a:t>
            </a:r>
            <a:r>
              <a:rPr kumimoji="0" lang="en-US" sz="36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Red</a:t>
            </a:r>
            <a:r>
              <a:rPr kumimoji="0" lang="en-US" sz="36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-Black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trees?</a:t>
            </a:r>
            <a:endParaRPr kumimoji="0" lang="en-US" sz="36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272939"/>
            <a:ext cx="9144000" cy="75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Keep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sub-tree sizes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!</a:t>
            </a:r>
            <a:endParaRPr kumimoji="0" lang="en-US" sz="36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1703-919E-4360-A8FC-B34D663D67A5}" type="slidenum">
              <a:rPr lang="he-IL"/>
              <a:pPr/>
              <a:t>66</a:t>
            </a:fld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0" y="5105400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err="1" smtClean="0"/>
              <a:t>x.size</a:t>
            </a:r>
            <a:r>
              <a:rPr lang="en-US" sz="3200" i="1" dirty="0" smtClean="0"/>
              <a:t> </a:t>
            </a:r>
            <a:r>
              <a:rPr lang="en-US" sz="3200" dirty="0" smtClean="0"/>
              <a:t>= </a:t>
            </a:r>
            <a:r>
              <a:rPr lang="en-US" sz="3200" i="1" dirty="0" err="1" smtClean="0"/>
              <a:t>x.left.size</a:t>
            </a:r>
            <a:r>
              <a:rPr lang="en-US" sz="3200" dirty="0" smtClean="0"/>
              <a:t> + </a:t>
            </a:r>
            <a:r>
              <a:rPr lang="en-US" sz="3200" i="1" dirty="0" err="1" smtClean="0"/>
              <a:t>x.right.size</a:t>
            </a:r>
            <a:r>
              <a:rPr lang="en-US" sz="3200" dirty="0" smtClean="0"/>
              <a:t> + 1</a:t>
            </a:r>
            <a:endParaRPr lang="he-IL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304800" y="685800"/>
            <a:ext cx="8458200" cy="3733800"/>
            <a:chOff x="304800" y="685800"/>
            <a:chExt cx="8458200" cy="3733800"/>
          </a:xfrm>
        </p:grpSpPr>
        <p:sp>
          <p:nvSpPr>
            <p:cNvPr id="116739" name="Oval 3" descr="‎25%‎"/>
            <p:cNvSpPr>
              <a:spLocks noChangeArrowheads="1"/>
            </p:cNvSpPr>
            <p:nvPr/>
          </p:nvSpPr>
          <p:spPr bwMode="auto">
            <a:xfrm>
              <a:off x="3352800" y="83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0" name="Oval 4"/>
            <p:cNvSpPr>
              <a:spLocks noChangeArrowheads="1"/>
            </p:cNvSpPr>
            <p:nvPr/>
          </p:nvSpPr>
          <p:spPr bwMode="auto">
            <a:xfrm>
              <a:off x="1371600" y="16764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Oval 5"/>
            <p:cNvSpPr>
              <a:spLocks noChangeArrowheads="1"/>
            </p:cNvSpPr>
            <p:nvPr/>
          </p:nvSpPr>
          <p:spPr bwMode="auto">
            <a:xfrm>
              <a:off x="5715000" y="16764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" name="Oval 6" descr="‎25%‎"/>
            <p:cNvSpPr>
              <a:spLocks noChangeArrowheads="1"/>
            </p:cNvSpPr>
            <p:nvPr/>
          </p:nvSpPr>
          <p:spPr bwMode="auto">
            <a:xfrm>
              <a:off x="4267200" y="25146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3" name="Oval 7"/>
            <p:cNvSpPr>
              <a:spLocks noChangeArrowheads="1"/>
            </p:cNvSpPr>
            <p:nvPr/>
          </p:nvSpPr>
          <p:spPr bwMode="auto">
            <a:xfrm>
              <a:off x="7239000" y="2514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Oval 8"/>
            <p:cNvSpPr>
              <a:spLocks noChangeArrowheads="1"/>
            </p:cNvSpPr>
            <p:nvPr/>
          </p:nvSpPr>
          <p:spPr bwMode="auto">
            <a:xfrm>
              <a:off x="3505200" y="33528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5" name="Oval 9"/>
            <p:cNvSpPr>
              <a:spLocks noChangeArrowheads="1"/>
            </p:cNvSpPr>
            <p:nvPr/>
          </p:nvSpPr>
          <p:spPr bwMode="auto">
            <a:xfrm>
              <a:off x="4953000" y="33528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Oval 11" descr="‎25%‎"/>
            <p:cNvSpPr>
              <a:spLocks noChangeArrowheads="1"/>
            </p:cNvSpPr>
            <p:nvPr/>
          </p:nvSpPr>
          <p:spPr bwMode="auto">
            <a:xfrm>
              <a:off x="7924800" y="3352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8" name="Oval 12"/>
            <p:cNvSpPr>
              <a:spLocks noChangeArrowheads="1"/>
            </p:cNvSpPr>
            <p:nvPr/>
          </p:nvSpPr>
          <p:spPr bwMode="auto">
            <a:xfrm>
              <a:off x="609600" y="2514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9" name="Oval 13"/>
            <p:cNvSpPr>
              <a:spLocks noChangeArrowheads="1"/>
            </p:cNvSpPr>
            <p:nvPr/>
          </p:nvSpPr>
          <p:spPr bwMode="auto">
            <a:xfrm>
              <a:off x="2057400" y="2514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Rectangle 14"/>
            <p:cNvSpPr>
              <a:spLocks noChangeArrowheads="1"/>
            </p:cNvSpPr>
            <p:nvPr/>
          </p:nvSpPr>
          <p:spPr bwMode="auto">
            <a:xfrm>
              <a:off x="83058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1" name="Rectangle 15"/>
            <p:cNvSpPr>
              <a:spLocks noChangeArrowheads="1"/>
            </p:cNvSpPr>
            <p:nvPr/>
          </p:nvSpPr>
          <p:spPr bwMode="auto">
            <a:xfrm>
              <a:off x="76962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2" name="Rectangle 16"/>
            <p:cNvSpPr>
              <a:spLocks noChangeArrowheads="1"/>
            </p:cNvSpPr>
            <p:nvPr/>
          </p:nvSpPr>
          <p:spPr bwMode="auto">
            <a:xfrm>
              <a:off x="6553200" y="33528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4" name="Rectangle 18"/>
            <p:cNvSpPr>
              <a:spLocks noChangeArrowheads="1"/>
            </p:cNvSpPr>
            <p:nvPr/>
          </p:nvSpPr>
          <p:spPr bwMode="auto">
            <a:xfrm>
              <a:off x="53340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5" name="Rectangle 19"/>
            <p:cNvSpPr>
              <a:spLocks noChangeArrowheads="1"/>
            </p:cNvSpPr>
            <p:nvPr/>
          </p:nvSpPr>
          <p:spPr bwMode="auto">
            <a:xfrm>
              <a:off x="47244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Rectangle 20"/>
            <p:cNvSpPr>
              <a:spLocks noChangeArrowheads="1"/>
            </p:cNvSpPr>
            <p:nvPr/>
          </p:nvSpPr>
          <p:spPr bwMode="auto">
            <a:xfrm>
              <a:off x="38862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7" name="Rectangle 21"/>
            <p:cNvSpPr>
              <a:spLocks noChangeArrowheads="1"/>
            </p:cNvSpPr>
            <p:nvPr/>
          </p:nvSpPr>
          <p:spPr bwMode="auto">
            <a:xfrm>
              <a:off x="32766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8" name="Rectangle 22"/>
            <p:cNvSpPr>
              <a:spLocks noChangeArrowheads="1"/>
            </p:cNvSpPr>
            <p:nvPr/>
          </p:nvSpPr>
          <p:spPr bwMode="auto">
            <a:xfrm>
              <a:off x="2438400" y="3429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Rectangle 23"/>
            <p:cNvSpPr>
              <a:spLocks noChangeArrowheads="1"/>
            </p:cNvSpPr>
            <p:nvPr/>
          </p:nvSpPr>
          <p:spPr bwMode="auto">
            <a:xfrm>
              <a:off x="1828800" y="3429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0" name="Rectangle 24"/>
            <p:cNvSpPr>
              <a:spLocks noChangeArrowheads="1"/>
            </p:cNvSpPr>
            <p:nvPr/>
          </p:nvSpPr>
          <p:spPr bwMode="auto">
            <a:xfrm>
              <a:off x="914400" y="3429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1" name="Rectangle 25"/>
            <p:cNvSpPr>
              <a:spLocks noChangeArrowheads="1"/>
            </p:cNvSpPr>
            <p:nvPr/>
          </p:nvSpPr>
          <p:spPr bwMode="auto">
            <a:xfrm>
              <a:off x="304800" y="3429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Line 26"/>
            <p:cNvSpPr>
              <a:spLocks noChangeShapeType="1"/>
            </p:cNvSpPr>
            <p:nvPr/>
          </p:nvSpPr>
          <p:spPr bwMode="auto">
            <a:xfrm flipH="1">
              <a:off x="1676400" y="990600"/>
              <a:ext cx="1676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3657600" y="990600"/>
              <a:ext cx="2057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4" name="Line 28"/>
            <p:cNvSpPr>
              <a:spLocks noChangeShapeType="1"/>
            </p:cNvSpPr>
            <p:nvPr/>
          </p:nvSpPr>
          <p:spPr bwMode="auto">
            <a:xfrm flipH="1">
              <a:off x="4495800" y="190500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8" name="Line 32"/>
            <p:cNvSpPr>
              <a:spLocks noChangeShapeType="1"/>
            </p:cNvSpPr>
            <p:nvPr/>
          </p:nvSpPr>
          <p:spPr bwMode="auto">
            <a:xfrm>
              <a:off x="4572000" y="2743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9" name="Line 33"/>
            <p:cNvSpPr>
              <a:spLocks noChangeShapeType="1"/>
            </p:cNvSpPr>
            <p:nvPr/>
          </p:nvSpPr>
          <p:spPr bwMode="auto">
            <a:xfrm flipH="1">
              <a:off x="3733800" y="27432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0" name="Line 34"/>
            <p:cNvSpPr>
              <a:spLocks noChangeShapeType="1"/>
            </p:cNvSpPr>
            <p:nvPr/>
          </p:nvSpPr>
          <p:spPr bwMode="auto">
            <a:xfrm flipH="1">
              <a:off x="77724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1" name="Line 35"/>
            <p:cNvSpPr>
              <a:spLocks noChangeShapeType="1"/>
            </p:cNvSpPr>
            <p:nvPr/>
          </p:nvSpPr>
          <p:spPr bwMode="auto">
            <a:xfrm>
              <a:off x="81534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4" name="Line 38"/>
            <p:cNvSpPr>
              <a:spLocks noChangeShapeType="1"/>
            </p:cNvSpPr>
            <p:nvPr/>
          </p:nvSpPr>
          <p:spPr bwMode="auto">
            <a:xfrm flipH="1">
              <a:off x="48006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51816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 flipH="1">
              <a:off x="33528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>
              <a:off x="37338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>
              <a:off x="1600200" y="19812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 flipH="1">
              <a:off x="838200" y="19812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 flipH="1">
              <a:off x="1905000" y="28194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>
              <a:off x="2286000" y="28194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838200" y="28194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H="1">
              <a:off x="381000" y="27432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3" name="Straight Connector 52"/>
            <p:cNvCxnSpPr>
              <a:stCxn id="116743" idx="5"/>
              <a:endCxn id="116747" idx="0"/>
            </p:cNvCxnSpPr>
            <p:nvPr/>
          </p:nvCxnSpPr>
          <p:spPr bwMode="auto">
            <a:xfrm rot="16200000" flipH="1">
              <a:off x="7499163" y="2774762"/>
              <a:ext cx="578037" cy="5780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16743" idx="3"/>
              <a:endCxn id="116752" idx="0"/>
            </p:cNvCxnSpPr>
            <p:nvPr/>
          </p:nvCxnSpPr>
          <p:spPr bwMode="auto">
            <a:xfrm rot="5400000">
              <a:off x="6667501" y="2736663"/>
              <a:ext cx="578037" cy="6542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116741" idx="5"/>
              <a:endCxn id="116743" idx="0"/>
            </p:cNvCxnSpPr>
            <p:nvPr/>
          </p:nvCxnSpPr>
          <p:spPr bwMode="auto">
            <a:xfrm rot="16200000" flipH="1">
              <a:off x="6394263" y="1517462"/>
              <a:ext cx="578037" cy="14162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3733800" y="685800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10</a:t>
              </a:r>
              <a:endParaRPr lang="he-IL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1600200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38200" y="2436167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he-IL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86000" y="2436167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he-IL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72000" y="2436167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he-IL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43800" y="2436167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he-IL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3276600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he-IL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96000" y="1524000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he-IL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3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he-IL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57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3D923-CD3D-4175-86F1-497DE91FAD52}" type="slidenum">
              <a:rPr lang="he-IL" smtClean="0"/>
              <a:pPr/>
              <a:t>67</a:t>
            </a:fld>
            <a:endParaRPr lang="da-DK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304" y="241947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sz="4400" dirty="0" smtClean="0">
                <a:solidFill>
                  <a:srgbClr val="FF0000"/>
                </a:solidFill>
              </a:rPr>
              <a:t>Selection</a:t>
            </a:r>
          </a:p>
        </p:txBody>
      </p:sp>
      <p:pic>
        <p:nvPicPr>
          <p:cNvPr id="2" name="Picture 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379" y="2112308"/>
            <a:ext cx="4856184" cy="3706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81830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Note:</a:t>
            </a:r>
            <a:r>
              <a:rPr lang="en-US" sz="3200" i="1" dirty="0" smtClean="0"/>
              <a:t> </a:t>
            </a:r>
            <a:r>
              <a:rPr lang="en-US" sz="3200" dirty="0" smtClean="0"/>
              <a:t>0 </a:t>
            </a:r>
            <a:r>
              <a:rPr lang="en-US" sz="3200" dirty="0" smtClean="0">
                <a:sym typeface="Symbol"/>
              </a:rPr>
              <a:t> </a:t>
            </a:r>
            <a:r>
              <a:rPr lang="en-US" sz="3200" i="1" dirty="0" err="1" smtClean="0">
                <a:sym typeface="Symbol"/>
              </a:rPr>
              <a:t>i</a:t>
            </a:r>
            <a:r>
              <a:rPr lang="en-US" sz="3200" i="1" dirty="0" smtClean="0">
                <a:sym typeface="Symbol"/>
              </a:rPr>
              <a:t> </a:t>
            </a:r>
            <a:r>
              <a:rPr lang="en-US" sz="3200" dirty="0" smtClean="0">
                <a:sym typeface="Symbol"/>
              </a:rPr>
              <a:t>&lt; </a:t>
            </a:r>
            <a:r>
              <a:rPr lang="en-US" sz="3200" i="1" dirty="0" smtClean="0">
                <a:sym typeface="Symbol"/>
              </a:rPr>
              <a:t>n</a:t>
            </a:r>
            <a:endParaRPr lang="he-IL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4825526" y="-54428"/>
            <a:ext cx="4343400" cy="2590800"/>
            <a:chOff x="304800" y="685800"/>
            <a:chExt cx="8458200" cy="3733800"/>
          </a:xfrm>
        </p:grpSpPr>
        <p:sp>
          <p:nvSpPr>
            <p:cNvPr id="8" name="Oval 3" descr="‎25%‎"/>
            <p:cNvSpPr>
              <a:spLocks noChangeArrowheads="1"/>
            </p:cNvSpPr>
            <p:nvPr/>
          </p:nvSpPr>
          <p:spPr bwMode="auto">
            <a:xfrm>
              <a:off x="3352800" y="83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371600" y="16764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5715000" y="16764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6" descr="‎25%‎"/>
            <p:cNvSpPr>
              <a:spLocks noChangeArrowheads="1"/>
            </p:cNvSpPr>
            <p:nvPr/>
          </p:nvSpPr>
          <p:spPr bwMode="auto">
            <a:xfrm>
              <a:off x="4267200" y="25146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7239000" y="2514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3505200" y="33528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953000" y="33528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1" descr="‎25%‎"/>
            <p:cNvSpPr>
              <a:spLocks noChangeArrowheads="1"/>
            </p:cNvSpPr>
            <p:nvPr/>
          </p:nvSpPr>
          <p:spPr bwMode="auto">
            <a:xfrm>
              <a:off x="7924800" y="3352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609600" y="2514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2057400" y="2514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3058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76962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6553200" y="33528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3340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7244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8862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276600" y="4191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438400" y="3429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828800" y="3429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914400" y="3429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04800" y="342900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1676400" y="990600"/>
              <a:ext cx="1676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657600" y="990600"/>
              <a:ext cx="2057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4495800" y="1905000"/>
              <a:ext cx="1219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572000" y="27432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3733800" y="27432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7724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81534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H="1">
              <a:off x="48006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51816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 flipH="1">
              <a:off x="33528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3733800" y="3657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1600200" y="19812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838200" y="19812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H="1">
              <a:off x="1905000" y="28194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2286000" y="28194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838200" y="2819400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381000" y="27432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" name="Straight Connector 45"/>
            <p:cNvCxnSpPr>
              <a:stCxn id="12" idx="5"/>
              <a:endCxn id="15" idx="0"/>
            </p:cNvCxnSpPr>
            <p:nvPr/>
          </p:nvCxnSpPr>
          <p:spPr bwMode="auto">
            <a:xfrm rot="16200000" flipH="1">
              <a:off x="7499163" y="2774762"/>
              <a:ext cx="578037" cy="5780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12" idx="3"/>
              <a:endCxn id="20" idx="0"/>
            </p:cNvCxnSpPr>
            <p:nvPr/>
          </p:nvCxnSpPr>
          <p:spPr bwMode="auto">
            <a:xfrm rot="5400000">
              <a:off x="6667501" y="2736663"/>
              <a:ext cx="578037" cy="6542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10" idx="5"/>
              <a:endCxn id="12" idx="0"/>
            </p:cNvCxnSpPr>
            <p:nvPr/>
          </p:nvCxnSpPr>
          <p:spPr bwMode="auto">
            <a:xfrm rot="16200000" flipH="1">
              <a:off x="6394263" y="1517462"/>
              <a:ext cx="578037" cy="14162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3733800" y="685800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10</a:t>
              </a:r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6400" y="1600200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he-IL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8200" y="2436167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he-IL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000" y="2436167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he-IL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72000" y="2436167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3800" y="2436167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he-IL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53400" y="3276600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he-IL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0" y="1524000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he-IL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7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68</a:t>
            </a:fld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457200" y="609600"/>
            <a:ext cx="3200400" cy="5791200"/>
            <a:chOff x="457200" y="609600"/>
            <a:chExt cx="3200400" cy="579120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 bwMode="auto">
            <a:xfrm>
              <a:off x="2362200" y="609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 bwMode="auto">
            <a:xfrm>
              <a:off x="1866900" y="1308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1371600" y="2006600"/>
              <a:ext cx="349758" cy="34975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1905000" y="2705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1371600" y="3403600"/>
              <a:ext cx="349758" cy="34975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e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1866900" y="4102100"/>
              <a:ext cx="349758" cy="34975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f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2362200" y="4800600"/>
              <a:ext cx="349758" cy="34975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1" name="Straight Connector 10"/>
            <p:cNvCxnSpPr>
              <a:stCxn id="3" idx="3"/>
              <a:endCxn id="4" idx="7"/>
            </p:cNvCxnSpPr>
            <p:nvPr/>
          </p:nvCxnSpPr>
          <p:spPr bwMode="auto">
            <a:xfrm rot="5400000">
              <a:off x="2063837" y="10097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4" idx="3"/>
              <a:endCxn id="5" idx="7"/>
            </p:cNvCxnSpPr>
            <p:nvPr/>
          </p:nvCxnSpPr>
          <p:spPr bwMode="auto">
            <a:xfrm rot="5400000">
              <a:off x="1568537" y="17082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5" idx="5"/>
              <a:endCxn id="6" idx="1"/>
            </p:cNvCxnSpPr>
            <p:nvPr/>
          </p:nvCxnSpPr>
          <p:spPr bwMode="auto">
            <a:xfrm rot="16200000" flipH="1">
              <a:off x="1587587" y="2387687"/>
              <a:ext cx="451184" cy="286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6" idx="3"/>
              <a:endCxn id="7" idx="7"/>
            </p:cNvCxnSpPr>
            <p:nvPr/>
          </p:nvCxnSpPr>
          <p:spPr bwMode="auto">
            <a:xfrm rot="5400000">
              <a:off x="1587587" y="3086187"/>
              <a:ext cx="451184" cy="286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7" idx="5"/>
              <a:endCxn id="8" idx="1"/>
            </p:cNvCxnSpPr>
            <p:nvPr/>
          </p:nvCxnSpPr>
          <p:spPr bwMode="auto">
            <a:xfrm rot="16200000" flipH="1">
              <a:off x="1568537" y="38037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8" idx="5"/>
              <a:endCxn id="9" idx="1"/>
            </p:cNvCxnSpPr>
            <p:nvPr/>
          </p:nvCxnSpPr>
          <p:spPr bwMode="auto">
            <a:xfrm rot="16200000" flipH="1">
              <a:off x="2063837" y="45022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Isosceles Triangle 27"/>
            <p:cNvSpPr/>
            <p:nvPr/>
          </p:nvSpPr>
          <p:spPr bwMode="auto">
            <a:xfrm>
              <a:off x="457200" y="26670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685800" y="41148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1295400" y="48006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828800" y="54864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2" name="Straight Connector 31"/>
            <p:cNvCxnSpPr>
              <a:stCxn id="5" idx="3"/>
              <a:endCxn id="28" idx="0"/>
            </p:cNvCxnSpPr>
            <p:nvPr/>
          </p:nvCxnSpPr>
          <p:spPr bwMode="auto">
            <a:xfrm rot="5400000">
              <a:off x="911480" y="2155658"/>
              <a:ext cx="361863" cy="6608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7" idx="3"/>
              <a:endCxn id="29" idx="0"/>
            </p:cNvCxnSpPr>
            <p:nvPr/>
          </p:nvCxnSpPr>
          <p:spPr bwMode="auto">
            <a:xfrm rot="5400000">
              <a:off x="1000380" y="3692358"/>
              <a:ext cx="412663" cy="4322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8" idx="3"/>
              <a:endCxn id="30" idx="0"/>
            </p:cNvCxnSpPr>
            <p:nvPr/>
          </p:nvCxnSpPr>
          <p:spPr bwMode="auto">
            <a:xfrm rot="5400000">
              <a:off x="1559180" y="4441658"/>
              <a:ext cx="399963" cy="3179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9" idx="3"/>
              <a:endCxn id="31" idx="0"/>
            </p:cNvCxnSpPr>
            <p:nvPr/>
          </p:nvCxnSpPr>
          <p:spPr bwMode="auto">
            <a:xfrm rot="5400000">
              <a:off x="2079880" y="5152858"/>
              <a:ext cx="387263" cy="2798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Isosceles Triangle 46"/>
            <p:cNvSpPr/>
            <p:nvPr/>
          </p:nvSpPr>
          <p:spPr bwMode="auto">
            <a:xfrm>
              <a:off x="3048000" y="1219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>
              <a:off x="2438400" y="1905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>
              <a:off x="2590800" y="3429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G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 bwMode="auto">
            <a:xfrm>
              <a:off x="2895600" y="54864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5" name="Straight Connector 54"/>
            <p:cNvCxnSpPr>
              <a:stCxn id="3" idx="5"/>
              <a:endCxn id="47" idx="0"/>
            </p:cNvCxnSpPr>
            <p:nvPr/>
          </p:nvCxnSpPr>
          <p:spPr bwMode="auto">
            <a:xfrm rot="16200000" flipH="1">
              <a:off x="2851237" y="717636"/>
              <a:ext cx="3110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4" idx="5"/>
              <a:endCxn id="52" idx="0"/>
            </p:cNvCxnSpPr>
            <p:nvPr/>
          </p:nvCxnSpPr>
          <p:spPr bwMode="auto">
            <a:xfrm rot="16200000" flipH="1">
              <a:off x="2305137" y="1466936"/>
              <a:ext cx="298363" cy="5777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6" idx="5"/>
              <a:endCxn id="53" idx="0"/>
            </p:cNvCxnSpPr>
            <p:nvPr/>
          </p:nvCxnSpPr>
          <p:spPr bwMode="auto">
            <a:xfrm rot="16200000" flipH="1">
              <a:off x="2336887" y="2870286"/>
              <a:ext cx="4253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9" idx="5"/>
              <a:endCxn id="54" idx="0"/>
            </p:cNvCxnSpPr>
            <p:nvPr/>
          </p:nvCxnSpPr>
          <p:spPr bwMode="auto">
            <a:xfrm rot="16200000" flipH="1">
              <a:off x="2736937" y="5022936"/>
              <a:ext cx="387263" cy="5396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8" name="Rectangle 2"/>
          <p:cNvSpPr txBox="1">
            <a:spLocks noChangeArrowheads="1"/>
          </p:cNvSpPr>
          <p:nvPr/>
        </p:nvSpPr>
        <p:spPr>
          <a:xfrm>
            <a:off x="0" y="304800"/>
            <a:ext cx="91440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Rank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9828" y="2133600"/>
            <a:ext cx="3314010" cy="293073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86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3D923-CD3D-4175-86F1-497DE91FAD52}" type="slidenum">
              <a:rPr lang="he-IL" smtClean="0"/>
              <a:pPr/>
              <a:t>69</a:t>
            </a:fld>
            <a:endParaRPr lang="da-DK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504496" y="335576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sz="4400" dirty="0" smtClean="0">
                <a:solidFill>
                  <a:srgbClr val="FF0000"/>
                </a:solidFill>
              </a:rPr>
              <a:t>Rank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1680" y="2129684"/>
            <a:ext cx="5378141" cy="3239006"/>
          </a:xfrm>
          <a:prstGeom prst="rect">
            <a:avLst/>
          </a:prstGeom>
          <a:noFill/>
          <a:ln/>
          <a:effectLst/>
        </p:spPr>
      </p:pic>
      <p:sp>
        <p:nvSpPr>
          <p:cNvPr id="6" name="TextBox 5"/>
          <p:cNvSpPr txBox="1"/>
          <p:nvPr/>
        </p:nvSpPr>
        <p:spPr>
          <a:xfrm>
            <a:off x="0" y="581830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Assume </a:t>
            </a:r>
            <a:r>
              <a:rPr lang="en-US" sz="3200" dirty="0" err="1" smtClean="0"/>
              <a:t>NULL.</a:t>
            </a:r>
            <a:r>
              <a:rPr lang="en-US" sz="3200" i="1" dirty="0" err="1" smtClean="0"/>
              <a:t>size</a:t>
            </a:r>
            <a:r>
              <a:rPr lang="en-US" sz="3200" dirty="0" smtClean="0"/>
              <a:t>=0</a:t>
            </a:r>
            <a:endParaRPr lang="he-IL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5960973" y="289120"/>
            <a:ext cx="2473368" cy="5267071"/>
            <a:chOff x="457200" y="609600"/>
            <a:chExt cx="3200400" cy="5791200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2362200" y="6096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a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1866900" y="1308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b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1371600" y="2006600"/>
              <a:ext cx="349758" cy="34975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c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 bwMode="auto">
            <a:xfrm>
              <a:off x="1905000" y="2705100"/>
              <a:ext cx="349758" cy="34975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d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 bwMode="auto">
            <a:xfrm>
              <a:off x="1371600" y="3403600"/>
              <a:ext cx="349758" cy="34975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e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 bwMode="auto">
            <a:xfrm>
              <a:off x="1866900" y="4102100"/>
              <a:ext cx="349758" cy="34975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f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 bwMode="auto">
            <a:xfrm>
              <a:off x="2362200" y="4800600"/>
              <a:ext cx="349758" cy="34975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1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</a:rPr>
                <a:t>x</a:t>
              </a:r>
              <a:endParaRPr kumimoji="0" lang="he-IL" sz="2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Straight Connector 14"/>
            <p:cNvCxnSpPr>
              <a:stCxn id="8" idx="3"/>
              <a:endCxn id="9" idx="7"/>
            </p:cNvCxnSpPr>
            <p:nvPr/>
          </p:nvCxnSpPr>
          <p:spPr bwMode="auto">
            <a:xfrm rot="5400000">
              <a:off x="2063837" y="10097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9" idx="3"/>
              <a:endCxn id="10" idx="7"/>
            </p:cNvCxnSpPr>
            <p:nvPr/>
          </p:nvCxnSpPr>
          <p:spPr bwMode="auto">
            <a:xfrm rot="5400000">
              <a:off x="1568537" y="17082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 rot="16200000" flipH="1">
              <a:off x="1587587" y="2387687"/>
              <a:ext cx="451184" cy="286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11" idx="3"/>
              <a:endCxn id="12" idx="7"/>
            </p:cNvCxnSpPr>
            <p:nvPr/>
          </p:nvCxnSpPr>
          <p:spPr bwMode="auto">
            <a:xfrm rot="5400000">
              <a:off x="1587587" y="3086187"/>
              <a:ext cx="451184" cy="2860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2" idx="5"/>
              <a:endCxn id="13" idx="1"/>
            </p:cNvCxnSpPr>
            <p:nvPr/>
          </p:nvCxnSpPr>
          <p:spPr bwMode="auto">
            <a:xfrm rot="16200000" flipH="1">
              <a:off x="1568537" y="38037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5"/>
              <a:endCxn id="14" idx="1"/>
            </p:cNvCxnSpPr>
            <p:nvPr/>
          </p:nvCxnSpPr>
          <p:spPr bwMode="auto">
            <a:xfrm rot="16200000" flipH="1">
              <a:off x="2063837" y="4502237"/>
              <a:ext cx="451184" cy="24798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Isosceles Triangle 20"/>
            <p:cNvSpPr/>
            <p:nvPr/>
          </p:nvSpPr>
          <p:spPr bwMode="auto">
            <a:xfrm>
              <a:off x="457200" y="26670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 bwMode="auto">
            <a:xfrm>
              <a:off x="685800" y="41148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>
              <a:off x="1295400" y="48006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>
              <a:off x="1828800" y="5486400"/>
              <a:ext cx="609600" cy="914400"/>
            </a:xfrm>
            <a:prstGeom prst="triangle">
              <a:avLst/>
            </a:prstGeom>
            <a:solidFill>
              <a:srgbClr val="92D05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5" name="Straight Connector 24"/>
            <p:cNvCxnSpPr>
              <a:stCxn id="10" idx="3"/>
              <a:endCxn id="21" idx="0"/>
            </p:cNvCxnSpPr>
            <p:nvPr/>
          </p:nvCxnSpPr>
          <p:spPr bwMode="auto">
            <a:xfrm rot="5400000">
              <a:off x="911480" y="2155658"/>
              <a:ext cx="361863" cy="6608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2" idx="3"/>
              <a:endCxn id="22" idx="0"/>
            </p:cNvCxnSpPr>
            <p:nvPr/>
          </p:nvCxnSpPr>
          <p:spPr bwMode="auto">
            <a:xfrm rot="5400000">
              <a:off x="1000380" y="3692358"/>
              <a:ext cx="412663" cy="4322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13" idx="3"/>
              <a:endCxn id="23" idx="0"/>
            </p:cNvCxnSpPr>
            <p:nvPr/>
          </p:nvCxnSpPr>
          <p:spPr bwMode="auto">
            <a:xfrm rot="5400000">
              <a:off x="1559180" y="4441658"/>
              <a:ext cx="399963" cy="3179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14" idx="3"/>
              <a:endCxn id="24" idx="0"/>
            </p:cNvCxnSpPr>
            <p:nvPr/>
          </p:nvCxnSpPr>
          <p:spPr bwMode="auto">
            <a:xfrm rot="5400000">
              <a:off x="2079880" y="5152858"/>
              <a:ext cx="387263" cy="2798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Isosceles Triangle 28"/>
            <p:cNvSpPr/>
            <p:nvPr/>
          </p:nvSpPr>
          <p:spPr bwMode="auto">
            <a:xfrm>
              <a:off x="3048000" y="12192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2438400" y="1905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2590800" y="34290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G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>
              <a:off x="2895600" y="5486400"/>
              <a:ext cx="609600" cy="914400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</a:t>
              </a:r>
              <a:endParaRPr kumimoji="0" lang="he-I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3" name="Straight Connector 32"/>
            <p:cNvCxnSpPr>
              <a:stCxn id="8" idx="5"/>
              <a:endCxn id="29" idx="0"/>
            </p:cNvCxnSpPr>
            <p:nvPr/>
          </p:nvCxnSpPr>
          <p:spPr bwMode="auto">
            <a:xfrm rot="16200000" flipH="1">
              <a:off x="2851237" y="717636"/>
              <a:ext cx="3110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9" idx="5"/>
              <a:endCxn id="30" idx="0"/>
            </p:cNvCxnSpPr>
            <p:nvPr/>
          </p:nvCxnSpPr>
          <p:spPr bwMode="auto">
            <a:xfrm rot="16200000" flipH="1">
              <a:off x="2305137" y="1466936"/>
              <a:ext cx="298363" cy="5777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1" idx="5"/>
              <a:endCxn id="31" idx="0"/>
            </p:cNvCxnSpPr>
            <p:nvPr/>
          </p:nvCxnSpPr>
          <p:spPr bwMode="auto">
            <a:xfrm rot="16200000" flipH="1">
              <a:off x="2336887" y="2870286"/>
              <a:ext cx="425363" cy="6920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14" idx="5"/>
              <a:endCxn id="32" idx="0"/>
            </p:cNvCxnSpPr>
            <p:nvPr/>
          </p:nvCxnSpPr>
          <p:spPr bwMode="auto">
            <a:xfrm rot="16200000" flipH="1">
              <a:off x="2736937" y="5022936"/>
              <a:ext cx="387263" cy="53966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764-6832-45AD-A676-0D1BA3D4DB89}" type="slidenum">
              <a:rPr lang="he-IL"/>
              <a:pPr/>
              <a:t>7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0368"/>
            <a:ext cx="9144000" cy="914400"/>
          </a:xfrm>
        </p:spPr>
        <p:txBody>
          <a:bodyPr/>
          <a:lstStyle/>
          <a:p>
            <a:pPr lvl="0"/>
            <a:r>
              <a:rPr lang="en-US" sz="4400" dirty="0" smtClean="0">
                <a:solidFill>
                  <a:schemeClr val="accent2"/>
                </a:solidFill>
              </a:rPr>
              <a:t>Height</a:t>
            </a:r>
            <a:r>
              <a:rPr lang="en-US" sz="4400" dirty="0" smtClean="0"/>
              <a:t> of </a:t>
            </a:r>
            <a:r>
              <a:rPr lang="en-US" sz="4400" b="1" dirty="0">
                <a:solidFill>
                  <a:srgbClr val="FF0000"/>
                </a:solidFill>
              </a:rPr>
              <a:t>Red</a:t>
            </a:r>
            <a:r>
              <a:rPr lang="en-US" sz="4400" b="1" dirty="0"/>
              <a:t>-Black</a:t>
            </a:r>
            <a:r>
              <a:rPr lang="en-US" sz="4400" dirty="0"/>
              <a:t> </a:t>
            </a:r>
            <a:r>
              <a:rPr lang="en-US" sz="4400" dirty="0" smtClean="0"/>
              <a:t>trees </a:t>
            </a:r>
            <a:endParaRPr lang="en-US" sz="4400" dirty="0"/>
          </a:p>
        </p:txBody>
      </p:sp>
      <p:sp>
        <p:nvSpPr>
          <p:cNvPr id="51" name="TextBox 50"/>
          <p:cNvSpPr txBox="1"/>
          <p:nvPr/>
        </p:nvSpPr>
        <p:spPr>
          <a:xfrm>
            <a:off x="434949" y="143676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Lemma: </a:t>
            </a:r>
            <a:r>
              <a:rPr lang="en-US" sz="2800" dirty="0" smtClean="0">
                <a:latin typeface="+mn-lt"/>
              </a:rPr>
              <a:t>The </a:t>
            </a:r>
            <a:r>
              <a:rPr lang="en-US" sz="2800" dirty="0" err="1" smtClean="0">
                <a:latin typeface="+mn-lt"/>
              </a:rPr>
              <a:t>subtree</a:t>
            </a:r>
            <a:r>
              <a:rPr lang="en-US" sz="2800" dirty="0" smtClean="0">
                <a:latin typeface="+mn-lt"/>
              </a:rPr>
              <a:t> of a node of </a:t>
            </a:r>
            <a:r>
              <a:rPr lang="en-US" sz="2800" b="1" dirty="0" smtClean="0">
                <a:latin typeface="+mn-lt"/>
              </a:rPr>
              <a:t>black</a:t>
            </a:r>
            <a:r>
              <a:rPr lang="en-US" sz="2800" dirty="0" smtClean="0">
                <a:latin typeface="+mn-lt"/>
              </a:rPr>
              <a:t> height 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k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chemeClr val="accent2"/>
                </a:solidFill>
                <a:latin typeface="+mn-lt"/>
              </a:rPr>
            </a:br>
            <a:r>
              <a:rPr lang="en-US" sz="2800" dirty="0" smtClean="0">
                <a:latin typeface="+mn-lt"/>
              </a:rPr>
              <a:t>contains at least 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2</a:t>
            </a:r>
            <a:r>
              <a:rPr lang="en-US" sz="2800" i="1" baseline="30000" dirty="0" smtClean="0">
                <a:solidFill>
                  <a:schemeClr val="accent2"/>
                </a:solidFill>
                <a:latin typeface="+mn-lt"/>
              </a:rPr>
              <a:t>k</a:t>
            </a:r>
            <a:r>
              <a:rPr lang="en-US" sz="2800" dirty="0" smtClean="0">
                <a:solidFill>
                  <a:schemeClr val="accent2"/>
                </a:solidFill>
                <a:latin typeface="+mn-lt"/>
                <a:sym typeface="Symbol"/>
              </a:rPr>
              <a:t>1</a:t>
            </a:r>
            <a:r>
              <a:rPr lang="en-US" sz="2800" dirty="0" smtClean="0">
                <a:latin typeface="+mn-lt"/>
                <a:sym typeface="Symbol"/>
              </a:rPr>
              <a:t> nodes</a:t>
            </a:r>
            <a:endParaRPr lang="en-US" sz="2800" dirty="0"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5770" y="2966360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Corollary: </a:t>
            </a:r>
            <a:r>
              <a:rPr lang="en-US" sz="2800" dirty="0" smtClean="0">
                <a:latin typeface="+mn-lt"/>
              </a:rPr>
              <a:t>The </a:t>
            </a:r>
            <a:r>
              <a:rPr lang="en-US" sz="2800" b="1" dirty="0" smtClean="0">
                <a:latin typeface="+mn-lt"/>
              </a:rPr>
              <a:t>black</a:t>
            </a:r>
            <a:r>
              <a:rPr lang="en-US" sz="2800" dirty="0" smtClean="0">
                <a:latin typeface="+mn-lt"/>
              </a:rPr>
              <a:t> height of a </a:t>
            </a:r>
            <a:r>
              <a:rPr lang="en-US" sz="2800" b="1" dirty="0">
                <a:solidFill>
                  <a:srgbClr val="FF0000"/>
                </a:solidFill>
              </a:rPr>
              <a:t>Red</a:t>
            </a:r>
            <a:r>
              <a:rPr lang="en-US" sz="2800" b="1" dirty="0"/>
              <a:t>-Black</a:t>
            </a:r>
            <a:r>
              <a:rPr lang="en-US" sz="2800" dirty="0"/>
              <a:t> </a:t>
            </a:r>
            <a:r>
              <a:rPr lang="en-US" sz="2800" dirty="0" smtClean="0"/>
              <a:t>tree</a:t>
            </a:r>
            <a:br>
              <a:rPr lang="en-US" sz="2800" dirty="0" smtClean="0"/>
            </a:br>
            <a:r>
              <a:rPr lang="en-US" sz="2800" dirty="0" smtClean="0"/>
              <a:t>containing </a:t>
            </a:r>
            <a:r>
              <a:rPr lang="en-US" sz="2800" i="1" dirty="0" smtClean="0">
                <a:solidFill>
                  <a:schemeClr val="accent2"/>
                </a:solidFill>
              </a:rPr>
              <a:t>n</a:t>
            </a:r>
            <a:r>
              <a:rPr lang="en-US" sz="2800" dirty="0" smtClean="0"/>
              <a:t> nodes is at most </a:t>
            </a:r>
            <a:r>
              <a:rPr lang="en-US" sz="2800" dirty="0" smtClean="0">
                <a:solidFill>
                  <a:schemeClr val="accent2"/>
                </a:solidFill>
              </a:rPr>
              <a:t>log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</a:rPr>
              <a:t>n</a:t>
            </a:r>
            <a:r>
              <a:rPr lang="en-US" sz="2800" dirty="0" smtClean="0">
                <a:solidFill>
                  <a:schemeClr val="accent2"/>
                </a:solidFill>
              </a:rPr>
              <a:t>+1)</a:t>
            </a:r>
            <a:r>
              <a:rPr lang="en-US" sz="2800" dirty="0" smtClean="0">
                <a:latin typeface="+mn-lt"/>
              </a:rPr>
              <a:t> </a:t>
            </a:r>
            <a:endParaRPr lang="en-US" sz="2800" dirty="0"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5770" y="443609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Corollary: </a:t>
            </a:r>
            <a:r>
              <a:rPr lang="en-US" sz="2800" dirty="0" smtClean="0">
                <a:latin typeface="+mn-lt"/>
              </a:rPr>
              <a:t>The height of a </a:t>
            </a:r>
            <a:r>
              <a:rPr lang="en-US" sz="2800" b="1" dirty="0">
                <a:solidFill>
                  <a:srgbClr val="FF0000"/>
                </a:solidFill>
              </a:rPr>
              <a:t>Red</a:t>
            </a:r>
            <a:r>
              <a:rPr lang="en-US" sz="2800" b="1" dirty="0"/>
              <a:t>-Black</a:t>
            </a:r>
            <a:r>
              <a:rPr lang="en-US" sz="2800" dirty="0"/>
              <a:t> </a:t>
            </a:r>
            <a:r>
              <a:rPr lang="en-US" sz="2800" dirty="0" smtClean="0"/>
              <a:t>tree</a:t>
            </a:r>
            <a:br>
              <a:rPr lang="en-US" sz="2800" dirty="0" smtClean="0"/>
            </a:br>
            <a:r>
              <a:rPr lang="en-US" sz="2800" dirty="0" smtClean="0"/>
              <a:t>containing </a:t>
            </a:r>
            <a:r>
              <a:rPr lang="en-US" sz="2800" i="1" dirty="0" smtClean="0">
                <a:solidFill>
                  <a:schemeClr val="accent2"/>
                </a:solidFill>
              </a:rPr>
              <a:t>n</a:t>
            </a:r>
            <a:r>
              <a:rPr lang="en-US" sz="2800" dirty="0" smtClean="0"/>
              <a:t> nodes is at most </a:t>
            </a:r>
            <a:r>
              <a:rPr lang="en-US" sz="2800" dirty="0" smtClean="0">
                <a:solidFill>
                  <a:schemeClr val="accent2"/>
                </a:solidFill>
              </a:rPr>
              <a:t>2</a:t>
            </a:r>
            <a:r>
              <a:rPr lang="en-US" sz="7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log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i="1" dirty="0" smtClean="0">
                <a:solidFill>
                  <a:schemeClr val="accent2"/>
                </a:solidFill>
              </a:rPr>
              <a:t>n</a:t>
            </a:r>
            <a:r>
              <a:rPr lang="en-US" sz="2800" dirty="0" smtClean="0">
                <a:solidFill>
                  <a:schemeClr val="accent2"/>
                </a:solidFill>
              </a:rPr>
              <a:t>+1)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 </a:t>
            </a:r>
            <a:endParaRPr 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059" y="242234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Proof: next page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459" y="403598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Proof: set </a:t>
            </a:r>
            <a:r>
              <a:rPr lang="en-US" sz="2000" i="1" dirty="0">
                <a:solidFill>
                  <a:schemeClr val="accent2"/>
                </a:solidFill>
              </a:rPr>
              <a:t>n 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=</a:t>
            </a:r>
            <a:r>
              <a:rPr lang="en-US" sz="2000" dirty="0" smtClean="0">
                <a:solidFill>
                  <a:schemeClr val="accent2"/>
                </a:solidFill>
              </a:rPr>
              <a:t>2</a:t>
            </a:r>
            <a:r>
              <a:rPr lang="en-US" sz="2000" i="1" baseline="30000" dirty="0" smtClean="0">
                <a:solidFill>
                  <a:schemeClr val="accent2"/>
                </a:solidFill>
              </a:rPr>
              <a:t>k</a:t>
            </a:r>
            <a:r>
              <a:rPr lang="en-US" sz="2000" dirty="0">
                <a:solidFill>
                  <a:schemeClr val="accent2"/>
                </a:solidFill>
                <a:sym typeface="Symbol"/>
              </a:rPr>
              <a:t>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1 in lemma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 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013" y="539019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Proof: add reds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56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83" grpId="0"/>
      <p:bldP spid="86" grpId="0"/>
      <p:bldP spid="7" grpId="0"/>
      <p:bldP spid="8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70ADC-0B5C-4CED-B293-9113B00E796F}" type="slidenum">
              <a:rPr lang="he-IL" smtClean="0"/>
              <a:pPr/>
              <a:t>70</a:t>
            </a:fld>
            <a:endParaRPr lang="da-DK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9009"/>
            <a:ext cx="9144000" cy="843366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Easy to maintain </a:t>
            </a:r>
            <a:r>
              <a:rPr lang="en-US" sz="4000" dirty="0" smtClean="0">
                <a:solidFill>
                  <a:schemeClr val="accent2"/>
                </a:solidFill>
              </a:rPr>
              <a:t>sizes</a:t>
            </a:r>
          </a:p>
        </p:txBody>
      </p:sp>
      <p:sp>
        <p:nvSpPr>
          <p:cNvPr id="25" name="Oval 57"/>
          <p:cNvSpPr>
            <a:spLocks noChangeArrowheads="1"/>
          </p:cNvSpPr>
          <p:nvPr/>
        </p:nvSpPr>
        <p:spPr bwMode="auto">
          <a:xfrm>
            <a:off x="2327840" y="1383512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62" descr="‎25%‎"/>
          <p:cNvSpPr>
            <a:spLocks noChangeArrowheads="1"/>
          </p:cNvSpPr>
          <p:nvPr/>
        </p:nvSpPr>
        <p:spPr bwMode="auto">
          <a:xfrm>
            <a:off x="1830884" y="2466878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72"/>
          <p:cNvSpPr>
            <a:spLocks noChangeArrowheads="1"/>
          </p:cNvSpPr>
          <p:nvPr/>
        </p:nvSpPr>
        <p:spPr bwMode="auto">
          <a:xfrm>
            <a:off x="2327840" y="3783812"/>
            <a:ext cx="571500" cy="1028700"/>
          </a:xfrm>
          <a:prstGeom prst="triangle">
            <a:avLst>
              <a:gd name="adj" fmla="val 50000"/>
            </a:avLst>
          </a:prstGeom>
          <a:solidFill>
            <a:srgbClr val="FFC000">
              <a:alpha val="45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8" name="AutoShape 73"/>
          <p:cNvSpPr>
            <a:spLocks noChangeArrowheads="1"/>
          </p:cNvSpPr>
          <p:nvPr/>
        </p:nvSpPr>
        <p:spPr bwMode="auto">
          <a:xfrm>
            <a:off x="3013640" y="2526512"/>
            <a:ext cx="571500" cy="1028700"/>
          </a:xfrm>
          <a:prstGeom prst="triangle">
            <a:avLst>
              <a:gd name="adj" fmla="val 50000"/>
            </a:avLst>
          </a:prstGeom>
          <a:solidFill>
            <a:srgbClr val="FFC000">
              <a:alpha val="45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9" name="AutoShape 98"/>
          <p:cNvSpPr>
            <a:spLocks noChangeArrowheads="1"/>
          </p:cNvSpPr>
          <p:nvPr/>
        </p:nvSpPr>
        <p:spPr bwMode="auto">
          <a:xfrm>
            <a:off x="1184840" y="3783812"/>
            <a:ext cx="571500" cy="1634990"/>
          </a:xfrm>
          <a:prstGeom prst="triangle">
            <a:avLst>
              <a:gd name="adj" fmla="val 50000"/>
            </a:avLst>
          </a:prstGeom>
          <a:solidFill>
            <a:srgbClr val="FFC000">
              <a:alpha val="45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cxnSp>
        <p:nvCxnSpPr>
          <p:cNvPr id="30" name="Straight Connector 29"/>
          <p:cNvCxnSpPr>
            <a:stCxn id="26" idx="3"/>
            <a:endCxn id="29" idx="0"/>
          </p:cNvCxnSpPr>
          <p:nvPr/>
        </p:nvCxnSpPr>
        <p:spPr bwMode="auto">
          <a:xfrm rot="5400000">
            <a:off x="1220871" y="3106843"/>
            <a:ext cx="926689" cy="42724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6" idx="5"/>
            <a:endCxn id="27" idx="0"/>
          </p:cNvCxnSpPr>
          <p:nvPr/>
        </p:nvCxnSpPr>
        <p:spPr bwMode="auto">
          <a:xfrm rot="16200000" flipH="1">
            <a:off x="1954015" y="3124235"/>
            <a:ext cx="926690" cy="392462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5" idx="3"/>
            <a:endCxn id="26" idx="0"/>
          </p:cNvCxnSpPr>
          <p:nvPr/>
        </p:nvCxnSpPr>
        <p:spPr bwMode="auto">
          <a:xfrm rot="5400000">
            <a:off x="1880581" y="1952662"/>
            <a:ext cx="693122" cy="3353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5" idx="5"/>
            <a:endCxn id="28" idx="0"/>
          </p:cNvCxnSpPr>
          <p:nvPr/>
        </p:nvCxnSpPr>
        <p:spPr bwMode="auto">
          <a:xfrm rot="16200000" flipH="1">
            <a:off x="2632360" y="1859480"/>
            <a:ext cx="752756" cy="58130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Group 67"/>
          <p:cNvGrpSpPr/>
          <p:nvPr/>
        </p:nvGrpSpPr>
        <p:grpSpPr>
          <a:xfrm flipH="1">
            <a:off x="5763438" y="1416640"/>
            <a:ext cx="2400300" cy="3429000"/>
            <a:chOff x="1166200" y="1904996"/>
            <a:chExt cx="2400300" cy="3429000"/>
          </a:xfrm>
        </p:grpSpPr>
        <p:sp>
          <p:nvSpPr>
            <p:cNvPr id="35" name="Oval 57"/>
            <p:cNvSpPr>
              <a:spLocks noChangeArrowheads="1"/>
            </p:cNvSpPr>
            <p:nvPr/>
          </p:nvSpPr>
          <p:spPr bwMode="auto">
            <a:xfrm>
              <a:off x="2309200" y="1904996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62" descr="‎25%‎"/>
            <p:cNvSpPr>
              <a:spLocks noChangeArrowheads="1"/>
            </p:cNvSpPr>
            <p:nvPr/>
          </p:nvSpPr>
          <p:spPr bwMode="auto">
            <a:xfrm>
              <a:off x="1812244" y="2988362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AutoShape 72"/>
            <p:cNvSpPr>
              <a:spLocks noChangeArrowheads="1"/>
            </p:cNvSpPr>
            <p:nvPr/>
          </p:nvSpPr>
          <p:spPr bwMode="auto">
            <a:xfrm>
              <a:off x="2309200" y="4305296"/>
              <a:ext cx="571500" cy="102870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" name="AutoShape 73"/>
            <p:cNvSpPr>
              <a:spLocks noChangeArrowheads="1"/>
            </p:cNvSpPr>
            <p:nvPr/>
          </p:nvSpPr>
          <p:spPr bwMode="auto">
            <a:xfrm>
              <a:off x="2995000" y="3047995"/>
              <a:ext cx="571500" cy="1719475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AutoShape 98"/>
            <p:cNvSpPr>
              <a:spLocks noChangeArrowheads="1"/>
            </p:cNvSpPr>
            <p:nvPr/>
          </p:nvSpPr>
          <p:spPr bwMode="auto">
            <a:xfrm>
              <a:off x="1166200" y="4305296"/>
              <a:ext cx="571500" cy="102870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45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Connector 39"/>
            <p:cNvCxnSpPr>
              <a:stCxn id="36" idx="3"/>
              <a:endCxn id="39" idx="0"/>
            </p:cNvCxnSpPr>
            <p:nvPr/>
          </p:nvCxnSpPr>
          <p:spPr bwMode="auto">
            <a:xfrm rot="5400000">
              <a:off x="1202232" y="3628327"/>
              <a:ext cx="926690" cy="427250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6" idx="5"/>
              <a:endCxn id="37" idx="0"/>
            </p:cNvCxnSpPr>
            <p:nvPr/>
          </p:nvCxnSpPr>
          <p:spPr bwMode="auto">
            <a:xfrm rot="16200000" flipH="1">
              <a:off x="1935375" y="3645719"/>
              <a:ext cx="926690" cy="392462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35" idx="3"/>
              <a:endCxn id="36" idx="0"/>
            </p:cNvCxnSpPr>
            <p:nvPr/>
          </p:nvCxnSpPr>
          <p:spPr bwMode="auto">
            <a:xfrm rot="5400000">
              <a:off x="1861941" y="2474146"/>
              <a:ext cx="693122" cy="33531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35" idx="5"/>
              <a:endCxn id="38" idx="0"/>
            </p:cNvCxnSpPr>
            <p:nvPr/>
          </p:nvCxnSpPr>
          <p:spPr bwMode="auto">
            <a:xfrm rot="16200000" flipH="1">
              <a:off x="2613720" y="2380966"/>
              <a:ext cx="752754" cy="58130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Right Arrow 43"/>
          <p:cNvSpPr/>
          <p:nvPr/>
        </p:nvSpPr>
        <p:spPr bwMode="auto">
          <a:xfrm>
            <a:off x="4275896" y="2185272"/>
            <a:ext cx="1033669" cy="609600"/>
          </a:xfrm>
          <a:prstGeom prst="rightArrow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77722" y="1655180"/>
            <a:ext cx="16300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rotate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val 62" descr="‎25%‎"/>
          <p:cNvSpPr>
            <a:spLocks noChangeArrowheads="1"/>
          </p:cNvSpPr>
          <p:nvPr/>
        </p:nvSpPr>
        <p:spPr bwMode="auto">
          <a:xfrm>
            <a:off x="1241991" y="358834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Oval 62" descr="‎25%‎"/>
          <p:cNvSpPr>
            <a:spLocks noChangeArrowheads="1"/>
          </p:cNvSpPr>
          <p:nvPr/>
        </p:nvSpPr>
        <p:spPr bwMode="auto">
          <a:xfrm>
            <a:off x="2368833" y="358834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62" descr="‎25%‎"/>
          <p:cNvSpPr>
            <a:spLocks noChangeArrowheads="1"/>
          </p:cNvSpPr>
          <p:nvPr/>
        </p:nvSpPr>
        <p:spPr bwMode="auto">
          <a:xfrm>
            <a:off x="3070791" y="237328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Oval 62" descr="‎25%‎"/>
          <p:cNvSpPr>
            <a:spLocks noChangeArrowheads="1"/>
          </p:cNvSpPr>
          <p:nvPr/>
        </p:nvSpPr>
        <p:spPr bwMode="auto">
          <a:xfrm>
            <a:off x="7649386" y="358834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val 62" descr="‎25%‎"/>
          <p:cNvSpPr>
            <a:spLocks noChangeArrowheads="1"/>
          </p:cNvSpPr>
          <p:nvPr/>
        </p:nvSpPr>
        <p:spPr bwMode="auto">
          <a:xfrm>
            <a:off x="6506387" y="358834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Oval 62" descr="‎25%‎"/>
          <p:cNvSpPr>
            <a:spLocks noChangeArrowheads="1"/>
          </p:cNvSpPr>
          <p:nvPr/>
        </p:nvSpPr>
        <p:spPr bwMode="auto">
          <a:xfrm>
            <a:off x="5820588" y="2373281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5246072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err="1" smtClean="0"/>
              <a:t>y.size</a:t>
            </a:r>
            <a:r>
              <a:rPr lang="en-US" sz="3200" i="1" dirty="0" smtClean="0"/>
              <a:t> </a:t>
            </a:r>
            <a:r>
              <a:rPr lang="en-US" sz="3200" dirty="0" smtClean="0"/>
              <a:t>= </a:t>
            </a:r>
            <a:r>
              <a:rPr lang="en-US" sz="3200" i="1" dirty="0" err="1" smtClean="0"/>
              <a:t>b.size</a:t>
            </a:r>
            <a:r>
              <a:rPr lang="en-US" sz="3200" dirty="0" smtClean="0"/>
              <a:t> + </a:t>
            </a:r>
            <a:r>
              <a:rPr lang="en-US" sz="3200" i="1" dirty="0" err="1" smtClean="0"/>
              <a:t>c.size</a:t>
            </a:r>
            <a:r>
              <a:rPr lang="en-US" sz="3200" dirty="0" smtClean="0"/>
              <a:t> + 1</a:t>
            </a:r>
            <a:endParaRPr lang="he-IL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566976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err="1" smtClean="0"/>
              <a:t>x.size</a:t>
            </a:r>
            <a:r>
              <a:rPr lang="en-US" sz="3200" i="1" dirty="0" smtClean="0"/>
              <a:t> </a:t>
            </a:r>
            <a:r>
              <a:rPr lang="en-US" sz="3200" dirty="0" smtClean="0"/>
              <a:t>= </a:t>
            </a:r>
            <a:r>
              <a:rPr lang="en-US" sz="3200" i="1" dirty="0" err="1" smtClean="0"/>
              <a:t>a.size</a:t>
            </a:r>
            <a:r>
              <a:rPr lang="en-US" sz="3200" dirty="0" smtClean="0"/>
              <a:t> + </a:t>
            </a:r>
            <a:r>
              <a:rPr lang="en-US" sz="3200" i="1" dirty="0" err="1" smtClean="0"/>
              <a:t>y.size</a:t>
            </a:r>
            <a:r>
              <a:rPr lang="en-US" sz="3200" dirty="0" smtClean="0"/>
              <a:t> + 1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2807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Finger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Search trees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>
            <a:off x="1447800" y="1828800"/>
            <a:ext cx="2286000" cy="2971800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 bwMode="auto">
          <a:xfrm flipV="1">
            <a:off x="911075" y="4762500"/>
            <a:ext cx="433891" cy="56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230624" y="1694688"/>
            <a:ext cx="393801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Maintain a pointer to the </a:t>
            </a:r>
            <a:r>
              <a:rPr lang="en-US" sz="3200" b="1" dirty="0" smtClean="0">
                <a:solidFill>
                  <a:srgbClr val="7030A0"/>
                </a:solidFill>
              </a:rPr>
              <a:t>minimum</a:t>
            </a:r>
            <a:r>
              <a:rPr lang="en-US" sz="3200" dirty="0" smtClean="0"/>
              <a:t> element</a:t>
            </a:r>
            <a:endParaRPr lang="he-IL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90016" y="4303776"/>
            <a:ext cx="4389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/>
              <a:t>T</a:t>
            </a:r>
            <a:endParaRPr lang="he-IL" i="1" dirty="0"/>
          </a:p>
        </p:txBody>
      </p:sp>
      <p:sp>
        <p:nvSpPr>
          <p:cNvPr id="16" name="Isosceles Triangle 15"/>
          <p:cNvSpPr>
            <a:spLocks noChangeAspect="1"/>
          </p:cNvSpPr>
          <p:nvPr/>
        </p:nvSpPr>
        <p:spPr bwMode="auto">
          <a:xfrm>
            <a:off x="1441704" y="3304032"/>
            <a:ext cx="1155895" cy="1502664"/>
          </a:xfrm>
          <a:prstGeom prst="triangle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8912" y="3200400"/>
            <a:ext cx="393801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2"/>
                </a:solidFill>
              </a:rPr>
              <a:t>Select</a:t>
            </a:r>
            <a:r>
              <a:rPr lang="en-US" sz="3600" dirty="0" smtClean="0">
                <a:solidFill>
                  <a:schemeClr val="accent2"/>
                </a:solidFill>
              </a:rPr>
              <a:t>(</a:t>
            </a:r>
            <a:r>
              <a:rPr lang="en-US" sz="3600" i="1" dirty="0" err="1" smtClean="0">
                <a:solidFill>
                  <a:schemeClr val="accent2"/>
                </a:solidFill>
              </a:rPr>
              <a:t>T</a:t>
            </a:r>
            <a:r>
              <a:rPr lang="en-US" sz="3600" dirty="0" err="1" smtClean="0">
                <a:solidFill>
                  <a:schemeClr val="accent2"/>
                </a:solidFill>
              </a:rPr>
              <a:t>,</a:t>
            </a:r>
            <a:r>
              <a:rPr lang="en-US" sz="3600" i="1" dirty="0" err="1" smtClean="0">
                <a:solidFill>
                  <a:schemeClr val="accent2"/>
                </a:solidFill>
              </a:rPr>
              <a:t>k</a:t>
            </a:r>
            <a:r>
              <a:rPr lang="en-US" sz="3600" dirty="0" smtClean="0">
                <a:solidFill>
                  <a:schemeClr val="accent2"/>
                </a:solidFill>
              </a:rPr>
              <a:t>)</a:t>
            </a:r>
            <a:r>
              <a:rPr lang="en-US" sz="3600" dirty="0" smtClean="0"/>
              <a:t> in 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O(log </a:t>
            </a:r>
            <a:r>
              <a:rPr lang="en-US" sz="3600" i="1" dirty="0" smtClean="0">
                <a:solidFill>
                  <a:srgbClr val="FF0000"/>
                </a:solidFill>
              </a:rPr>
              <a:t>k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r>
              <a:rPr lang="en-US" sz="3600" dirty="0" smtClean="0"/>
              <a:t> time</a:t>
            </a:r>
            <a:endParaRPr lang="he-IL" sz="36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1344966" y="4648200"/>
            <a:ext cx="228600" cy="2286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72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905359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Lists </a:t>
            </a:r>
            <a:r>
              <a:rPr lang="en-US" sz="4400" kern="0" dirty="0" smtClean="0">
                <a:latin typeface="+mj-lt"/>
                <a:ea typeface="+mj-ea"/>
                <a:cs typeface="+mj-cs"/>
              </a:rPr>
              <a:t>as</a:t>
            </a:r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smtClean="0">
                <a:solidFill>
                  <a:schemeClr val="accent2"/>
                </a:solidFill>
              </a:rPr>
              <a:t>Trees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824061" y="2420920"/>
            <a:ext cx="2312987" cy="3854450"/>
            <a:chOff x="3660" y="1156"/>
            <a:chExt cx="1457" cy="2428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660" y="1156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a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4467" y="2170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e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140" y="1663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b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14" name="AutoShape 19"/>
            <p:cNvCxnSpPr>
              <a:cxnSpLocks noChangeShapeType="1"/>
              <a:stCxn id="11" idx="5"/>
              <a:endCxn id="13" idx="1"/>
            </p:cNvCxnSpPr>
            <p:nvPr/>
          </p:nvCxnSpPr>
          <p:spPr bwMode="auto">
            <a:xfrm rot="16200000" flipH="1">
              <a:off x="3901" y="1422"/>
              <a:ext cx="301" cy="26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20"/>
            <p:cNvCxnSpPr>
              <a:cxnSpLocks noChangeShapeType="1"/>
              <a:stCxn id="12" idx="0"/>
              <a:endCxn id="13" idx="5"/>
            </p:cNvCxnSpPr>
            <p:nvPr/>
          </p:nvCxnSpPr>
          <p:spPr bwMode="auto">
            <a:xfrm rot="16200000" flipV="1">
              <a:off x="4379" y="1931"/>
              <a:ext cx="258" cy="2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4116" y="2695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d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4815" y="2695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f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18" name="AutoShape 25"/>
            <p:cNvCxnSpPr>
              <a:cxnSpLocks noChangeShapeType="1"/>
              <a:stCxn id="17" idx="0"/>
              <a:endCxn id="12" idx="5"/>
            </p:cNvCxnSpPr>
            <p:nvPr/>
          </p:nvCxnSpPr>
          <p:spPr bwMode="auto">
            <a:xfrm rot="16200000" flipV="1">
              <a:off x="4708" y="2437"/>
              <a:ext cx="276" cy="24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6"/>
            <p:cNvCxnSpPr>
              <a:cxnSpLocks noChangeShapeType="1"/>
              <a:stCxn id="16" idx="0"/>
              <a:endCxn id="12" idx="3"/>
            </p:cNvCxnSpPr>
            <p:nvPr/>
          </p:nvCxnSpPr>
          <p:spPr bwMode="auto">
            <a:xfrm rot="5400000" flipH="1" flipV="1">
              <a:off x="4251" y="2435"/>
              <a:ext cx="276" cy="24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0" name="Oval 28"/>
            <p:cNvSpPr>
              <a:spLocks noChangeArrowheads="1"/>
            </p:cNvSpPr>
            <p:nvPr/>
          </p:nvSpPr>
          <p:spPr bwMode="auto">
            <a:xfrm>
              <a:off x="3762" y="3292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c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21" name="AutoShape 29"/>
            <p:cNvCxnSpPr>
              <a:cxnSpLocks noChangeShapeType="1"/>
              <a:stCxn id="20" idx="0"/>
              <a:endCxn id="16" idx="3"/>
            </p:cNvCxnSpPr>
            <p:nvPr/>
          </p:nvCxnSpPr>
          <p:spPr bwMode="auto">
            <a:xfrm rot="5400000" flipH="1" flipV="1">
              <a:off x="3863" y="2995"/>
              <a:ext cx="348" cy="24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2" name="Group 41"/>
          <p:cNvGrpSpPr>
            <a:grpSpLocks/>
          </p:cNvGrpSpPr>
          <p:nvPr/>
        </p:nvGrpSpPr>
        <p:grpSpPr bwMode="auto">
          <a:xfrm>
            <a:off x="1032986" y="2540128"/>
            <a:ext cx="3543300" cy="2089150"/>
            <a:chOff x="587" y="1282"/>
            <a:chExt cx="2232" cy="131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971" y="1767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b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025" y="1767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e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482" y="1282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d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26" name="AutoShape 33"/>
            <p:cNvCxnSpPr>
              <a:cxnSpLocks noChangeShapeType="1"/>
              <a:stCxn id="23" idx="7"/>
              <a:endCxn id="25" idx="3"/>
            </p:cNvCxnSpPr>
            <p:nvPr/>
          </p:nvCxnSpPr>
          <p:spPr bwMode="auto">
            <a:xfrm rot="5400000" flipH="1" flipV="1">
              <a:off x="1238" y="1522"/>
              <a:ext cx="278" cy="29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7" name="AutoShape 34"/>
            <p:cNvCxnSpPr>
              <a:cxnSpLocks noChangeShapeType="1"/>
              <a:stCxn id="24" idx="1"/>
              <a:endCxn id="25" idx="5"/>
            </p:cNvCxnSpPr>
            <p:nvPr/>
          </p:nvCxnSpPr>
          <p:spPr bwMode="auto">
            <a:xfrm rot="16200000" flipV="1">
              <a:off x="1765" y="1506"/>
              <a:ext cx="278" cy="32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355" y="2306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c</a:t>
              </a:r>
              <a:endParaRPr lang="en-US" sz="2800" i="1" dirty="0">
                <a:latin typeface="Times New Roman" pitchFamily="18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517" y="2306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f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30" name="AutoShape 37"/>
            <p:cNvCxnSpPr>
              <a:cxnSpLocks noChangeShapeType="1"/>
              <a:stCxn id="29" idx="1"/>
              <a:endCxn id="24" idx="5"/>
            </p:cNvCxnSpPr>
            <p:nvPr/>
          </p:nvCxnSpPr>
          <p:spPr bwMode="auto">
            <a:xfrm rot="16200000" flipV="1">
              <a:off x="2255" y="2043"/>
              <a:ext cx="333" cy="27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" name="AutoShape 38"/>
            <p:cNvCxnSpPr>
              <a:cxnSpLocks noChangeShapeType="1"/>
              <a:stCxn id="28" idx="0"/>
              <a:endCxn id="23" idx="5"/>
            </p:cNvCxnSpPr>
            <p:nvPr/>
          </p:nvCxnSpPr>
          <p:spPr bwMode="auto">
            <a:xfrm rot="16200000" flipV="1">
              <a:off x="1222" y="2022"/>
              <a:ext cx="290" cy="27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87" y="2306"/>
              <a:ext cx="302" cy="2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i="1" dirty="0" smtClean="0">
                  <a:latin typeface="Times New Roman" pitchFamily="18" charset="0"/>
                </a:rPr>
                <a:t>a</a:t>
              </a:r>
              <a:endParaRPr lang="en-US" sz="2800" i="1" dirty="0">
                <a:latin typeface="Times New Roman" pitchFamily="18" charset="0"/>
              </a:endParaRPr>
            </a:p>
          </p:txBody>
        </p:sp>
        <p:cxnSp>
          <p:nvCxnSpPr>
            <p:cNvPr id="35" name="AutoShape 40"/>
            <p:cNvCxnSpPr>
              <a:cxnSpLocks noChangeShapeType="1"/>
              <a:stCxn id="34" idx="0"/>
              <a:endCxn id="23" idx="3"/>
            </p:cNvCxnSpPr>
            <p:nvPr/>
          </p:nvCxnSpPr>
          <p:spPr bwMode="auto">
            <a:xfrm rot="5400000" flipH="1" flipV="1">
              <a:off x="731" y="2022"/>
              <a:ext cx="290" cy="27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593662" y="4162057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0007" y="4167911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46082" y="4880997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63773" y="4868297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98245" y="5827344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56533" y="2542013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66336" y="3320731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82032" y="3320732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57111" y="4162056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7017" y="4042975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0177" y="2422805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71711" y="3242894"/>
            <a:ext cx="476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he-IL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86359"/>
            <a:ext cx="914399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 smtClean="0"/>
              <a:t>[ </a:t>
            </a:r>
            <a:r>
              <a:rPr lang="en-US" sz="4000" i="1" dirty="0" smtClean="0"/>
              <a:t>a b c d e </a:t>
            </a:r>
            <a:r>
              <a:rPr lang="en-US" sz="4000" dirty="0" smtClean="0"/>
              <a:t>]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1740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73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905359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Lists </a:t>
            </a:r>
            <a:r>
              <a:rPr lang="en-US" sz="4400" kern="0" dirty="0" smtClean="0">
                <a:latin typeface="+mj-lt"/>
                <a:ea typeface="+mj-ea"/>
                <a:cs typeface="+mj-cs"/>
              </a:rPr>
              <a:t>as</a:t>
            </a:r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smtClean="0">
                <a:solidFill>
                  <a:schemeClr val="accent2"/>
                </a:solidFill>
              </a:rPr>
              <a:t>Trees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1349604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Maintain the items in a tree:</a:t>
            </a:r>
            <a:br>
              <a:rPr lang="en-US" sz="3200" dirty="0" smtClean="0"/>
            </a:br>
            <a:r>
              <a:rPr lang="en-US" sz="3200" i="1" dirty="0" err="1" smtClean="0"/>
              <a:t>i</a:t>
            </a:r>
            <a:r>
              <a:rPr lang="en-US" sz="3200" dirty="0" err="1" smtClean="0"/>
              <a:t>-th</a:t>
            </a:r>
            <a:r>
              <a:rPr lang="en-US" sz="3200" dirty="0" smtClean="0"/>
              <a:t> item in node of rank </a:t>
            </a:r>
            <a:r>
              <a:rPr lang="en-US" sz="3200" i="1" dirty="0" err="1" smtClean="0"/>
              <a:t>i</a:t>
            </a:r>
            <a:endParaRPr lang="he-IL" sz="32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12918" y="255586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List-Node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chemeClr val="accent2"/>
                </a:solidFill>
                <a:sym typeface="Wingdings" pitchFamily="2" charset="2"/>
              </a:rPr>
              <a:t>Tree-Node</a:t>
            </a:r>
            <a:endParaRPr lang="he-IL" sz="3200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5160" y="3266196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Tree-Nodes have no explicit key</a:t>
            </a:r>
            <a:br>
              <a:rPr lang="en-US" sz="3200" dirty="0" smtClean="0"/>
            </a:br>
            <a:r>
              <a:rPr lang="en-US" sz="3200" dirty="0" smtClean="0"/>
              <a:t>(Implicitly maintained ranks play the role of keys)</a:t>
            </a:r>
            <a:endParaRPr lang="he-IL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758" y="4487958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Retrieve</a:t>
            </a:r>
            <a:r>
              <a:rPr lang="en-US" sz="3200" dirty="0" smtClean="0"/>
              <a:t>(</a:t>
            </a:r>
            <a:r>
              <a:rPr lang="en-US" sz="3200" i="1" dirty="0" err="1" smtClean="0"/>
              <a:t>L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i</a:t>
            </a:r>
            <a:r>
              <a:rPr lang="en-US" sz="3200" dirty="0" smtClean="0"/>
              <a:t>)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chemeClr val="accent2"/>
                </a:solidFill>
                <a:sym typeface="Wingdings" pitchFamily="2" charset="2"/>
              </a:rPr>
              <a:t>Select</a:t>
            </a:r>
            <a:r>
              <a:rPr lang="en-US" sz="3200" dirty="0" smtClean="0">
                <a:sym typeface="Wingdings" pitchFamily="2" charset="2"/>
              </a:rPr>
              <a:t>(</a:t>
            </a:r>
            <a:r>
              <a:rPr lang="en-US" sz="3200" i="1" dirty="0" err="1" smtClean="0">
                <a:sym typeface="Wingdings" pitchFamily="2" charset="2"/>
              </a:rPr>
              <a:t>L</a:t>
            </a:r>
            <a:r>
              <a:rPr lang="en-US" sz="3200" dirty="0" err="1" smtClean="0">
                <a:sym typeface="Wingdings" pitchFamily="2" charset="2"/>
              </a:rPr>
              <a:t>,</a:t>
            </a:r>
            <a:r>
              <a:rPr lang="en-US" sz="3200" i="1" dirty="0" err="1" smtClean="0">
                <a:sym typeface="Wingdings" pitchFamily="2" charset="2"/>
              </a:rPr>
              <a:t>i</a:t>
            </a:r>
            <a:r>
              <a:rPr lang="en-US" sz="3200" dirty="0" smtClean="0">
                <a:sym typeface="Wingdings" pitchFamily="2" charset="2"/>
              </a:rPr>
              <a:t>)</a:t>
            </a:r>
            <a:endParaRPr lang="he-IL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20676" y="5198286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Select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accent2"/>
                </a:solidFill>
              </a:rPr>
              <a:t>Insert-</a:t>
            </a:r>
            <a:r>
              <a:rPr lang="en-US" sz="3200" dirty="0" err="1" smtClean="0">
                <a:solidFill>
                  <a:schemeClr val="accent2"/>
                </a:solidFill>
              </a:rPr>
              <a:t>Fixup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chemeClr val="accent2"/>
                </a:solidFill>
              </a:rPr>
              <a:t>Delete-</a:t>
            </a:r>
            <a:r>
              <a:rPr lang="en-US" sz="3200" dirty="0" err="1" smtClean="0">
                <a:solidFill>
                  <a:schemeClr val="accent2"/>
                </a:solidFill>
              </a:rPr>
              <a:t>Fixup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/>
              <a:t>do not use keys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66167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2" grpId="0"/>
      <p:bldP spid="53" grpId="0"/>
      <p:bldP spid="54" grpId="0"/>
      <p:bldP spid="5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74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65502"/>
            <a:ext cx="9144000" cy="905359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Lists </a:t>
            </a:r>
            <a:r>
              <a:rPr lang="en-US" sz="4400" kern="0" dirty="0" smtClean="0">
                <a:latin typeface="+mj-lt"/>
                <a:ea typeface="+mj-ea"/>
                <a:cs typeface="+mj-cs"/>
              </a:rPr>
              <a:t>as</a:t>
            </a:r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smtClean="0">
                <a:solidFill>
                  <a:schemeClr val="accent2"/>
                </a:solidFill>
              </a:rPr>
              <a:t>Trees: </a:t>
            </a:r>
            <a:r>
              <a:rPr lang="en-US" sz="4400" kern="0" dirty="0" smtClean="0"/>
              <a:t>Insert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676" y="1370280"/>
            <a:ext cx="91440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To insert a node </a:t>
            </a:r>
            <a:r>
              <a:rPr lang="en-US" sz="3200" i="1" dirty="0" smtClean="0"/>
              <a:t>z</a:t>
            </a:r>
            <a:r>
              <a:rPr lang="en-US" sz="3200" dirty="0" smtClean="0"/>
              <a:t> in the </a:t>
            </a:r>
            <a:r>
              <a:rPr lang="en-US" sz="3200" i="1" dirty="0" err="1" smtClean="0"/>
              <a:t>i</a:t>
            </a:r>
            <a:r>
              <a:rPr lang="en-US" sz="3200" dirty="0" err="1" smtClean="0"/>
              <a:t>-th</a:t>
            </a:r>
            <a:r>
              <a:rPr lang="en-US" sz="3200" dirty="0" smtClean="0"/>
              <a:t> position, where </a:t>
            </a:r>
            <a:r>
              <a:rPr lang="en-US" sz="3200" i="1" dirty="0" err="1" smtClean="0"/>
              <a:t>i</a:t>
            </a:r>
            <a:r>
              <a:rPr lang="en-US" sz="3200" dirty="0" smtClean="0"/>
              <a:t>&lt;</a:t>
            </a:r>
            <a:r>
              <a:rPr lang="en-US" sz="3200" i="1" dirty="0" smtClean="0"/>
              <a:t>n</a:t>
            </a:r>
            <a:r>
              <a:rPr lang="en-US" sz="3200" dirty="0" smtClean="0"/>
              <a:t>:</a:t>
            </a:r>
          </a:p>
          <a:p>
            <a:pPr algn="ctr"/>
            <a:r>
              <a:rPr lang="en-US" sz="3200" dirty="0" smtClean="0"/>
              <a:t>Find the current node of rank </a:t>
            </a:r>
            <a:r>
              <a:rPr lang="en-US" sz="3200" i="1" dirty="0" err="1" smtClean="0"/>
              <a:t>i</a:t>
            </a:r>
            <a:r>
              <a:rPr lang="en-US" sz="3200" dirty="0" smtClean="0"/>
              <a:t>.</a:t>
            </a:r>
          </a:p>
          <a:p>
            <a:pPr algn="ctr"/>
            <a:r>
              <a:rPr lang="en-US" sz="3200" dirty="0" smtClean="0">
                <a:sym typeface="Symbol"/>
              </a:rPr>
              <a:t>If it has no </a:t>
            </a:r>
            <a:r>
              <a:rPr lang="en-US" sz="3200" dirty="0" smtClean="0">
                <a:solidFill>
                  <a:srgbClr val="00B050"/>
                </a:solidFill>
                <a:sym typeface="Symbol"/>
              </a:rPr>
              <a:t>left</a:t>
            </a:r>
            <a:r>
              <a:rPr lang="en-US" sz="3200" dirty="0" smtClean="0">
                <a:sym typeface="Symbol"/>
              </a:rPr>
              <a:t> child, make </a:t>
            </a:r>
            <a:r>
              <a:rPr lang="en-US" sz="3200" i="1" dirty="0" smtClean="0">
                <a:sym typeface="Symbol"/>
              </a:rPr>
              <a:t>z</a:t>
            </a:r>
            <a:r>
              <a:rPr lang="en-US" sz="3200" dirty="0" smtClean="0">
                <a:sym typeface="Symbol"/>
              </a:rPr>
              <a:t> its </a:t>
            </a:r>
            <a:r>
              <a:rPr lang="en-US" sz="3200" dirty="0" smtClean="0">
                <a:solidFill>
                  <a:srgbClr val="00B050"/>
                </a:solidFill>
                <a:sym typeface="Symbol"/>
              </a:rPr>
              <a:t>left</a:t>
            </a:r>
            <a:r>
              <a:rPr lang="en-US" sz="3200" dirty="0" smtClean="0">
                <a:sym typeface="Symbol"/>
              </a:rPr>
              <a:t> child.</a:t>
            </a:r>
          </a:p>
          <a:p>
            <a:pPr algn="ctr"/>
            <a:r>
              <a:rPr lang="en-US" sz="3200" dirty="0" smtClean="0">
                <a:sym typeface="Symbol"/>
              </a:rPr>
              <a:t>Otherwise, find its predecessor </a:t>
            </a:r>
          </a:p>
          <a:p>
            <a:pPr algn="ctr"/>
            <a:r>
              <a:rPr lang="en-US" sz="3200" dirty="0" smtClean="0">
                <a:sym typeface="Symbol"/>
              </a:rPr>
              <a:t>and make </a:t>
            </a:r>
            <a:r>
              <a:rPr lang="en-US" sz="3200" i="1" dirty="0" smtClean="0">
                <a:sym typeface="Symbol"/>
              </a:rPr>
              <a:t>z</a:t>
            </a:r>
            <a:r>
              <a:rPr lang="en-US" sz="3200" dirty="0" smtClean="0">
                <a:sym typeface="Symbol"/>
              </a:rPr>
              <a:t> its </a:t>
            </a:r>
            <a:r>
              <a:rPr lang="en-US" sz="3200" dirty="0" smtClean="0">
                <a:solidFill>
                  <a:srgbClr val="C00000"/>
                </a:solidFill>
                <a:sym typeface="Symbol"/>
              </a:rPr>
              <a:t>right</a:t>
            </a:r>
            <a:r>
              <a:rPr lang="en-US" sz="3200" dirty="0" smtClean="0">
                <a:sym typeface="Symbol"/>
              </a:rPr>
              <a:t> child.</a:t>
            </a:r>
            <a:endParaRPr lang="en-US" sz="3200" dirty="0">
              <a:sym typeface="Symbo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971396"/>
            <a:ext cx="9144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To insert a node </a:t>
            </a:r>
            <a:r>
              <a:rPr lang="en-US" sz="3200" i="1" dirty="0" smtClean="0"/>
              <a:t>z</a:t>
            </a:r>
            <a:r>
              <a:rPr lang="en-US" sz="3200" dirty="0" smtClean="0"/>
              <a:t> in the last position (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=n)</a:t>
            </a:r>
            <a:r>
              <a:rPr lang="en-US" sz="3200" dirty="0" smtClean="0"/>
              <a:t>:</a:t>
            </a:r>
          </a:p>
          <a:p>
            <a:pPr algn="ctr"/>
            <a:r>
              <a:rPr lang="en-US" sz="3200" dirty="0" smtClean="0"/>
              <a:t>Find the last node and</a:t>
            </a:r>
          </a:p>
          <a:p>
            <a:pPr algn="ctr"/>
            <a:r>
              <a:rPr lang="en-US" sz="3200" dirty="0" smtClean="0"/>
              <a:t>make </a:t>
            </a:r>
            <a:r>
              <a:rPr lang="en-US" sz="3200" i="1" dirty="0" smtClean="0"/>
              <a:t>z</a:t>
            </a:r>
            <a:r>
              <a:rPr lang="en-US" sz="3200" dirty="0" smtClean="0"/>
              <a:t> </a:t>
            </a:r>
            <a:r>
              <a:rPr lang="en-US" sz="3200" smtClean="0"/>
              <a:t>its </a:t>
            </a:r>
            <a:r>
              <a:rPr lang="en-US" sz="3200" smtClean="0">
                <a:solidFill>
                  <a:srgbClr val="00B050"/>
                </a:solidFill>
              </a:rPr>
              <a:t>right</a:t>
            </a:r>
            <a:r>
              <a:rPr lang="en-US" sz="3200" smtClean="0"/>
              <a:t> </a:t>
            </a:r>
            <a:r>
              <a:rPr lang="en-US" sz="3200" dirty="0" smtClean="0"/>
              <a:t>child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16" y="5549612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Fix the tree (</a:t>
            </a:r>
            <a:r>
              <a:rPr lang="en-US" sz="3200" dirty="0" smtClean="0">
                <a:solidFill>
                  <a:schemeClr val="accent2"/>
                </a:solidFill>
              </a:rPr>
              <a:t>Insert-</a:t>
            </a:r>
            <a:r>
              <a:rPr lang="en-US" sz="3200" dirty="0" err="1" smtClean="0">
                <a:solidFill>
                  <a:schemeClr val="accent2"/>
                </a:solidFill>
              </a:rPr>
              <a:t>Fixup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10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75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65502"/>
            <a:ext cx="9144000" cy="905359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Lists </a:t>
            </a:r>
            <a:r>
              <a:rPr lang="en-US" sz="4400" kern="0" dirty="0" smtClean="0">
                <a:latin typeface="+mj-lt"/>
                <a:ea typeface="+mj-ea"/>
                <a:cs typeface="+mj-cs"/>
              </a:rPr>
              <a:t>as</a:t>
            </a:r>
            <a:r>
              <a:rPr lang="en-US" sz="4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smtClean="0">
                <a:solidFill>
                  <a:schemeClr val="accent2"/>
                </a:solidFill>
              </a:rPr>
              <a:t>Trees: </a:t>
            </a:r>
            <a:r>
              <a:rPr lang="en-US" sz="4400" kern="0" dirty="0" smtClean="0"/>
              <a:t>Delete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676" y="1602750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Delete a node </a:t>
            </a:r>
            <a:r>
              <a:rPr lang="en-US" sz="3200" i="1" dirty="0" smtClean="0"/>
              <a:t>z</a:t>
            </a:r>
            <a:r>
              <a:rPr lang="en-US" sz="3200" dirty="0" smtClean="0"/>
              <a:t> in the same way</a:t>
            </a:r>
            <a:br>
              <a:rPr lang="en-US" sz="3200" dirty="0" smtClean="0"/>
            </a:br>
            <a:r>
              <a:rPr lang="en-US" sz="3200" dirty="0" smtClean="0"/>
              <a:t>a node is removed from a search tree</a:t>
            </a:r>
            <a:endParaRPr lang="en-US" sz="32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2243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6345-ED94-40A6-9B8C-0F501178A775}" type="slidenum">
              <a:rPr lang="he-IL"/>
              <a:pPr/>
              <a:t>76</a:t>
            </a:fld>
            <a:endParaRPr lang="da-DK" dirty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2660"/>
            <a:ext cx="9144000" cy="1050488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2"/>
                </a:solidFill>
              </a:rPr>
              <a:t>Implementation</a:t>
            </a:r>
            <a:r>
              <a:rPr lang="en-US" sz="4400" dirty="0" smtClean="0">
                <a:solidFill>
                  <a:srgbClr val="33CC33"/>
                </a:solidFill>
              </a:rPr>
              <a:t> of lists</a:t>
            </a:r>
            <a:endParaRPr lang="en-US" sz="4400" dirty="0">
              <a:solidFill>
                <a:schemeClr val="accent6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11188"/>
              </p:ext>
            </p:extLst>
          </p:nvPr>
        </p:nvGraphicFramePr>
        <p:xfrm>
          <a:off x="778175" y="1492903"/>
          <a:ext cx="7608182" cy="441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862"/>
                <a:gridCol w="1632857"/>
                <a:gridCol w="1580606"/>
                <a:gridCol w="1632857"/>
              </a:tblGrid>
              <a:tr h="738614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dirty="0" smtClean="0"/>
                        <a:t>Circular</a:t>
                      </a:r>
                      <a:br>
                        <a:rPr lang="en-US" sz="3000" dirty="0" smtClean="0"/>
                      </a:br>
                      <a:r>
                        <a:rPr lang="en-US" sz="3000" dirty="0" smtClean="0"/>
                        <a:t> arrays</a:t>
                      </a:r>
                      <a:endParaRPr lang="he-IL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/>
                        <a:t>Doubly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Linked lists</a:t>
                      </a:r>
                      <a:endParaRPr lang="he-IL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/>
                        <a:t>Red-Black</a:t>
                      </a:r>
                      <a:r>
                        <a:rPr lang="en-US" sz="2800" baseline="0" dirty="0" smtClean="0"/>
                        <a:t> Trees</a:t>
                      </a:r>
                      <a:endParaRPr lang="he-IL" sz="2800" dirty="0"/>
                    </a:p>
                  </a:txBody>
                  <a:tcPr anchor="ctr"/>
                </a:tc>
              </a:tr>
              <a:tr h="738614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Insert/Delete-First</a:t>
                      </a:r>
                      <a:br>
                        <a:rPr lang="en-US" sz="2400" dirty="0" smtClean="0">
                          <a:solidFill>
                            <a:schemeClr val="accent6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accent6"/>
                          </a:solidFill>
                        </a:rPr>
                        <a:t>Insert/Delete-Last</a:t>
                      </a:r>
                      <a:endParaRPr lang="he-IL" sz="2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he-I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O(1)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738614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Insert/Delete(</a:t>
                      </a:r>
                      <a:r>
                        <a:rPr lang="en-US" sz="3200" i="1" dirty="0" err="1" smtClean="0">
                          <a:solidFill>
                            <a:schemeClr val="accent6"/>
                          </a:solidFill>
                        </a:rPr>
                        <a:t>i</a:t>
                      </a:r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he-IL" sz="32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+1)</a:t>
                      </a:r>
                      <a:endParaRPr lang="he-I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O(</a:t>
                      </a:r>
                      <a:r>
                        <a:rPr lang="en-US" sz="3200" i="1" dirty="0" smtClean="0"/>
                        <a:t>i</a:t>
                      </a:r>
                      <a:r>
                        <a:rPr lang="en-US" sz="3200" dirty="0" smtClean="0"/>
                        <a:t>+1)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738614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Retrieve(</a:t>
                      </a:r>
                      <a:r>
                        <a:rPr lang="en-US" sz="3200" i="1" dirty="0" err="1" smtClean="0">
                          <a:solidFill>
                            <a:schemeClr val="accent6"/>
                          </a:solidFill>
                        </a:rPr>
                        <a:t>i</a:t>
                      </a:r>
                      <a:r>
                        <a:rPr lang="en-US" sz="3200" dirty="0" smtClean="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he-IL" sz="32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he-I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O(</a:t>
                      </a:r>
                      <a:r>
                        <a:rPr lang="en-US" sz="3200" i="1" dirty="0" smtClean="0"/>
                        <a:t>i</a:t>
                      </a:r>
                      <a:r>
                        <a:rPr lang="en-US" sz="3200" dirty="0" smtClean="0"/>
                        <a:t>+1)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738614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err="1" smtClean="0">
                          <a:solidFill>
                            <a:schemeClr val="accent6"/>
                          </a:solidFill>
                        </a:rPr>
                        <a:t>Concat</a:t>
                      </a:r>
                      <a:endParaRPr lang="he-IL" sz="32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+1)</a:t>
                      </a:r>
                      <a:endParaRPr lang="he-I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O(1)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O(log </a:t>
                      </a:r>
                      <a:r>
                        <a:rPr lang="en-US" sz="3200" i="1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he-IL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Structures, CS, TAU, RB-Tree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56DB-72AB-44BD-BB20-258535355F5F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AVL TREE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522" y="1289447"/>
            <a:ext cx="7710488" cy="2650331"/>
          </a:xfrm>
        </p:spPr>
        <p:txBody>
          <a:bodyPr/>
          <a:lstStyle/>
          <a:p>
            <a:pPr algn="l" rtl="0"/>
            <a:r>
              <a:rPr lang="en-US" altLang="en-US" sz="2700" dirty="0">
                <a:solidFill>
                  <a:srgbClr val="000099"/>
                </a:solidFill>
              </a:rPr>
              <a:t>Similar to RB-tree (but different) </a:t>
            </a:r>
          </a:p>
          <a:p>
            <a:pPr algn="l" rtl="0"/>
            <a:r>
              <a:rPr lang="en-US" altLang="en-US" sz="2700" dirty="0">
                <a:solidFill>
                  <a:srgbClr val="000099"/>
                </a:solidFill>
              </a:rPr>
              <a:t>Counts the height of each sub-tree explicitly </a:t>
            </a:r>
          </a:p>
          <a:p>
            <a:pPr algn="l" rtl="0"/>
            <a:r>
              <a:rPr lang="en-US" altLang="en-US" sz="2700" dirty="0">
                <a:solidFill>
                  <a:srgbClr val="000099"/>
                </a:solidFill>
              </a:rPr>
              <a:t>PROPERTY:  For sub-tree T: </a:t>
            </a:r>
          </a:p>
          <a:p>
            <a:pPr lvl="1" algn="l" rtl="0"/>
            <a:r>
              <a:rPr lang="en-US" altLang="en-US" sz="2400" dirty="0">
                <a:solidFill>
                  <a:srgbClr val="000099"/>
                </a:solidFill>
              </a:rPr>
              <a:t>| Height (Right(T)) – Height (Left(T)) | &lt;= 1 </a:t>
            </a:r>
          </a:p>
          <a:p>
            <a:pPr algn="l" rtl="0"/>
            <a:endParaRPr lang="en-US" altLang="en-US" sz="2700" dirty="0"/>
          </a:p>
        </p:txBody>
      </p:sp>
      <p:grpSp>
        <p:nvGrpSpPr>
          <p:cNvPr id="65543" name="Group 7"/>
          <p:cNvGrpSpPr>
            <a:grpSpLocks/>
          </p:cNvGrpSpPr>
          <p:nvPr/>
        </p:nvGrpSpPr>
        <p:grpSpPr bwMode="auto">
          <a:xfrm>
            <a:off x="6126957" y="4114800"/>
            <a:ext cx="898922" cy="1112044"/>
            <a:chOff x="5146" y="3456"/>
            <a:chExt cx="755" cy="934"/>
          </a:xfrm>
        </p:grpSpPr>
        <p:sp>
          <p:nvSpPr>
            <p:cNvPr id="65540" name="Line 4"/>
            <p:cNvSpPr>
              <a:spLocks noChangeShapeType="1"/>
            </p:cNvSpPr>
            <p:nvPr/>
          </p:nvSpPr>
          <p:spPr bwMode="auto">
            <a:xfrm flipH="1">
              <a:off x="5146" y="3507"/>
              <a:ext cx="294" cy="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541" name="Line 5"/>
            <p:cNvSpPr>
              <a:spLocks noChangeShapeType="1"/>
            </p:cNvSpPr>
            <p:nvPr/>
          </p:nvSpPr>
          <p:spPr bwMode="auto">
            <a:xfrm>
              <a:off x="5453" y="3456"/>
              <a:ext cx="448" cy="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542" name="Line 6"/>
            <p:cNvSpPr>
              <a:spLocks noChangeShapeType="1"/>
            </p:cNvSpPr>
            <p:nvPr/>
          </p:nvSpPr>
          <p:spPr bwMode="auto">
            <a:xfrm flipH="1">
              <a:off x="5146" y="4352"/>
              <a:ext cx="729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5544" name="Group 8"/>
          <p:cNvGrpSpPr>
            <a:grpSpLocks/>
          </p:cNvGrpSpPr>
          <p:nvPr/>
        </p:nvGrpSpPr>
        <p:grpSpPr bwMode="auto">
          <a:xfrm>
            <a:off x="4426744" y="4457700"/>
            <a:ext cx="898922" cy="1112044"/>
            <a:chOff x="5146" y="3456"/>
            <a:chExt cx="755" cy="934"/>
          </a:xfrm>
        </p:grpSpPr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 flipH="1">
              <a:off x="5146" y="3507"/>
              <a:ext cx="294" cy="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546" name="Line 10"/>
            <p:cNvSpPr>
              <a:spLocks noChangeShapeType="1"/>
            </p:cNvSpPr>
            <p:nvPr/>
          </p:nvSpPr>
          <p:spPr bwMode="auto">
            <a:xfrm>
              <a:off x="5453" y="3456"/>
              <a:ext cx="448" cy="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547" name="Line 11"/>
            <p:cNvSpPr>
              <a:spLocks noChangeShapeType="1"/>
            </p:cNvSpPr>
            <p:nvPr/>
          </p:nvSpPr>
          <p:spPr bwMode="auto">
            <a:xfrm flipH="1">
              <a:off x="5146" y="4352"/>
              <a:ext cx="729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5548" name="Line 12"/>
          <p:cNvSpPr>
            <a:spLocks noChangeShapeType="1"/>
          </p:cNvSpPr>
          <p:nvPr/>
        </p:nvSpPr>
        <p:spPr bwMode="auto">
          <a:xfrm flipV="1">
            <a:off x="4800601" y="3352800"/>
            <a:ext cx="640556" cy="1173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H="1" flipV="1">
            <a:off x="5470922" y="3383756"/>
            <a:ext cx="1051322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endParaRPr lang="en-US"/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6965157" y="4480323"/>
            <a:ext cx="594122" cy="29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000099"/>
                </a:solidFill>
              </a:rPr>
              <a:t>H-2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756422" y="4945857"/>
            <a:ext cx="594122" cy="29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000099"/>
                </a:solidFill>
              </a:rPr>
              <a:t>H-1</a:t>
            </a:r>
          </a:p>
        </p:txBody>
      </p:sp>
    </p:spTree>
    <p:extLst>
      <p:ext uri="{BB962C8B-B14F-4D97-AF65-F5344CB8AC3E}">
        <p14:creationId xmlns:p14="http://schemas.microsoft.com/office/powerpoint/2010/main" val="36884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Structures, CS, TAU, RB-Tree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E5EE-151D-4693-88D3-E7A21971A7E5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065" y="163566"/>
            <a:ext cx="7729538" cy="3750469"/>
          </a:xfrm>
        </p:spPr>
        <p:txBody>
          <a:bodyPr/>
          <a:lstStyle/>
          <a:p>
            <a:pPr algn="l" rtl="0"/>
            <a:r>
              <a:rPr lang="en-US" altLang="en-US" b="1" i="1" dirty="0"/>
              <a:t>n(h): </a:t>
            </a:r>
            <a:r>
              <a:rPr lang="en-US" altLang="en-US" dirty="0"/>
              <a:t>the minimum number of internal nodes of an AVL tree of height h</a:t>
            </a:r>
          </a:p>
          <a:p>
            <a:pPr algn="l" rtl="0"/>
            <a:r>
              <a:rPr lang="en-US" altLang="en-US" dirty="0"/>
              <a:t>n=1, 2 easy. </a:t>
            </a:r>
          </a:p>
          <a:p>
            <a:pPr algn="l" rtl="0"/>
            <a:r>
              <a:rPr lang="en-US" altLang="en-US" dirty="0"/>
              <a:t>For </a:t>
            </a:r>
            <a:r>
              <a:rPr lang="en-US" altLang="en-US" b="1" i="1" dirty="0"/>
              <a:t>n&gt;2</a:t>
            </a:r>
            <a:r>
              <a:rPr lang="en-US" altLang="en-US" dirty="0"/>
              <a:t> an AVL at height </a:t>
            </a:r>
            <a:r>
              <a:rPr lang="en-US" altLang="en-US" i="1" dirty="0"/>
              <a:t>h </a:t>
            </a:r>
            <a:r>
              <a:rPr lang="en-US" altLang="en-US" dirty="0"/>
              <a:t>contains:</a:t>
            </a:r>
          </a:p>
          <a:p>
            <a:pPr lvl="1" algn="l" rtl="0"/>
            <a:r>
              <a:rPr lang="en-US" altLang="en-US" b="1" i="1" dirty="0"/>
              <a:t>root</a:t>
            </a:r>
          </a:p>
          <a:p>
            <a:pPr lvl="1" algn="l" rtl="0"/>
            <a:r>
              <a:rPr lang="en-US" altLang="en-US" b="1" i="1" dirty="0"/>
              <a:t>1 sub-tree of height h-1</a:t>
            </a:r>
          </a:p>
          <a:p>
            <a:pPr lvl="1" algn="l" rtl="0"/>
            <a:r>
              <a:rPr lang="en-US" altLang="en-US" b="1" i="1" dirty="0"/>
              <a:t>1 sub-tree of height h-2</a:t>
            </a:r>
          </a:p>
          <a:p>
            <a:pPr algn="l" rtl="0"/>
            <a:r>
              <a:rPr lang="en-US" altLang="en-US" b="1" i="1" dirty="0">
                <a:sym typeface="Wingdings" pitchFamily="2" charset="2"/>
              </a:rPr>
              <a:t> n(h) = 1 + n(h-1) + n(h-2)</a:t>
            </a:r>
          </a:p>
          <a:p>
            <a:pPr algn="l" rtl="0"/>
            <a:r>
              <a:rPr lang="en-US" altLang="en-US" b="1" i="1" dirty="0">
                <a:sym typeface="Wingdings" pitchFamily="2" charset="2"/>
              </a:rPr>
              <a:t> n(h) &gt; 2n(h-2) </a:t>
            </a:r>
          </a:p>
          <a:p>
            <a:pPr algn="l" rtl="0"/>
            <a:endParaRPr lang="en-US" altLang="en-US" b="1" i="1" dirty="0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625977"/>
              </p:ext>
            </p:extLst>
          </p:nvPr>
        </p:nvGraphicFramePr>
        <p:xfrm>
          <a:off x="1373325" y="5132991"/>
          <a:ext cx="3898106" cy="478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485720" imgH="228600" progId="Equation.3">
                  <p:embed/>
                </p:oleObj>
              </mc:Choice>
              <mc:Fallback>
                <p:oleObj name="Equation" r:id="rId4" imgW="1485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325" y="5132991"/>
                        <a:ext cx="3898106" cy="47863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907722"/>
              </p:ext>
            </p:extLst>
          </p:nvPr>
        </p:nvGraphicFramePr>
        <p:xfrm>
          <a:off x="1388105" y="5700426"/>
          <a:ext cx="3025379" cy="444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1384200" imgH="203040" progId="Equation.3">
                  <p:embed/>
                </p:oleObj>
              </mc:Choice>
              <mc:Fallback>
                <p:oleObj name="Equation" r:id="rId6" imgW="1384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105" y="5700426"/>
                        <a:ext cx="3025379" cy="44410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76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Structures, CS, TAU, RB-Tree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7DBE-35DE-4313-B8D0-B13C40730116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48862" y="0"/>
            <a:ext cx="7772400" cy="1143000"/>
          </a:xfrm>
        </p:spPr>
        <p:txBody>
          <a:bodyPr/>
          <a:lstStyle/>
          <a:p>
            <a:r>
              <a:rPr lang="en-US" altLang="en-US" dirty="0"/>
              <a:t>AVL </a:t>
            </a:r>
            <a:r>
              <a:rPr lang="en-US" altLang="en-US" dirty="0">
                <a:latin typeface="Arial"/>
              </a:rPr>
              <a:t>–</a:t>
            </a:r>
            <a:r>
              <a:rPr lang="en-US" altLang="en-US" dirty="0"/>
              <a:t> principle of operation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646" y="1169850"/>
            <a:ext cx="8180784" cy="5136356"/>
          </a:xfrm>
        </p:spPr>
        <p:txBody>
          <a:bodyPr/>
          <a:lstStyle/>
          <a:p>
            <a:pPr algn="l" rtl="0"/>
            <a:r>
              <a:rPr lang="en-US" altLang="en-US" sz="3000" dirty="0">
                <a:solidFill>
                  <a:srgbClr val="000099"/>
                </a:solidFill>
              </a:rPr>
              <a:t>Principles:</a:t>
            </a:r>
          </a:p>
          <a:p>
            <a:pPr lvl="1" algn="l" rtl="0"/>
            <a:r>
              <a:rPr lang="en-US" altLang="en-US" sz="2700" dirty="0">
                <a:solidFill>
                  <a:srgbClr val="000099"/>
                </a:solidFill>
              </a:rPr>
              <a:t>Insert + delete as in binary search tree. </a:t>
            </a:r>
          </a:p>
          <a:p>
            <a:pPr lvl="1" algn="l" rtl="0"/>
            <a:r>
              <a:rPr lang="en-US" altLang="en-US" sz="2700" dirty="0">
                <a:solidFill>
                  <a:srgbClr val="000099"/>
                </a:solidFill>
              </a:rPr>
              <a:t>After operation: the balance principle may be violated.</a:t>
            </a:r>
          </a:p>
          <a:p>
            <a:pPr lvl="1" algn="l" rtl="0"/>
            <a:r>
              <a:rPr lang="en-US" altLang="en-US" sz="2700" dirty="0">
                <a:solidFill>
                  <a:srgbClr val="000099"/>
                </a:solidFill>
              </a:rPr>
              <a:t>From bottom to top: </a:t>
            </a:r>
          </a:p>
          <a:p>
            <a:pPr lvl="2" algn="l" rtl="0"/>
            <a:r>
              <a:rPr lang="en-US" altLang="en-US" dirty="0">
                <a:solidFill>
                  <a:srgbClr val="000099"/>
                </a:solidFill>
              </a:rPr>
              <a:t>Update height</a:t>
            </a:r>
          </a:p>
          <a:p>
            <a:pPr lvl="2" algn="l" rtl="0"/>
            <a:r>
              <a:rPr lang="en-US" altLang="en-US" dirty="0">
                <a:solidFill>
                  <a:srgbClr val="000099"/>
                </a:solidFill>
              </a:rPr>
              <a:t>Examine balance</a:t>
            </a:r>
          </a:p>
          <a:p>
            <a:pPr lvl="2" algn="l" rtl="0"/>
            <a:r>
              <a:rPr lang="en-US" altLang="en-US" dirty="0">
                <a:solidFill>
                  <a:srgbClr val="000099"/>
                </a:solidFill>
              </a:rPr>
              <a:t>If balance is violated – violation by at most 1 </a:t>
            </a:r>
          </a:p>
          <a:p>
            <a:pPr lvl="2" algn="l" rtl="0"/>
            <a:r>
              <a:rPr lang="en-US" altLang="en-US" dirty="0">
                <a:solidFill>
                  <a:srgbClr val="000099"/>
                </a:solidFill>
                <a:sym typeface="Wingdings" pitchFamily="2" charset="2"/>
              </a:rPr>
              <a:t> correct by rotation. </a:t>
            </a:r>
          </a:p>
          <a:p>
            <a:pPr lvl="2" algn="l" rtl="0"/>
            <a:r>
              <a:rPr lang="en-US" altLang="en-US" dirty="0">
                <a:solidFill>
                  <a:srgbClr val="000099"/>
                </a:solidFill>
                <a:sym typeface="Wingdings" pitchFamily="2" charset="2"/>
              </a:rPr>
              <a:t>4 cases of rotation: LL RR LR RL (two of them symmetric to each other)</a:t>
            </a:r>
            <a:endParaRPr lang="en-US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764-6832-45AD-A676-0D1BA3D4DB89}" type="slidenum">
              <a:rPr lang="he-IL"/>
              <a:pPr/>
              <a:t>8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1882"/>
            <a:ext cx="9144000" cy="914400"/>
          </a:xfrm>
        </p:spPr>
        <p:txBody>
          <a:bodyPr/>
          <a:lstStyle/>
          <a:p>
            <a:pPr lvl="0"/>
            <a:r>
              <a:rPr lang="en-US" sz="4400" dirty="0" smtClean="0">
                <a:solidFill>
                  <a:schemeClr val="accent2"/>
                </a:solidFill>
              </a:rPr>
              <a:t>Height</a:t>
            </a:r>
            <a:r>
              <a:rPr lang="en-US" sz="4400" dirty="0" smtClean="0"/>
              <a:t> of </a:t>
            </a:r>
            <a:r>
              <a:rPr lang="en-US" sz="4400" b="1" dirty="0">
                <a:solidFill>
                  <a:srgbClr val="FF0000"/>
                </a:solidFill>
              </a:rPr>
              <a:t>Red</a:t>
            </a:r>
            <a:r>
              <a:rPr lang="en-US" sz="4400" b="1" dirty="0"/>
              <a:t>-Black</a:t>
            </a:r>
            <a:r>
              <a:rPr lang="en-US" sz="4400" dirty="0"/>
              <a:t> </a:t>
            </a:r>
            <a:r>
              <a:rPr lang="en-US" sz="4400" dirty="0" smtClean="0"/>
              <a:t>trees </a:t>
            </a:r>
            <a:endParaRPr lang="en-US" sz="4400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149663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+mn-lt"/>
              </a:rPr>
              <a:t>Lemma: </a:t>
            </a:r>
            <a:r>
              <a:rPr lang="en-US" sz="3000" dirty="0" smtClean="0">
                <a:latin typeface="+mn-lt"/>
              </a:rPr>
              <a:t>The </a:t>
            </a:r>
            <a:r>
              <a:rPr lang="en-US" sz="3000" dirty="0" err="1" smtClean="0">
                <a:latin typeface="+mn-lt"/>
              </a:rPr>
              <a:t>subtree</a:t>
            </a:r>
            <a:r>
              <a:rPr lang="en-US" sz="3000" dirty="0" smtClean="0">
                <a:latin typeface="+mn-lt"/>
              </a:rPr>
              <a:t> of a node of </a:t>
            </a:r>
            <a:r>
              <a:rPr lang="en-US" sz="3000" b="1" dirty="0" smtClean="0">
                <a:latin typeface="+mn-lt"/>
              </a:rPr>
              <a:t>black</a:t>
            </a:r>
            <a:r>
              <a:rPr lang="en-US" sz="3000" dirty="0" smtClean="0">
                <a:latin typeface="+mn-lt"/>
              </a:rPr>
              <a:t> height </a:t>
            </a:r>
            <a:r>
              <a:rPr lang="en-US" sz="3000" i="1" dirty="0" smtClean="0">
                <a:solidFill>
                  <a:schemeClr val="accent2"/>
                </a:solidFill>
                <a:latin typeface="+mn-lt"/>
              </a:rPr>
              <a:t>k</a:t>
            </a:r>
            <a:r>
              <a:rPr lang="en-US" sz="3000" dirty="0" smtClean="0">
                <a:solidFill>
                  <a:schemeClr val="accent2"/>
                </a:solidFill>
                <a:latin typeface="+mn-lt"/>
              </a:rPr>
              <a:t/>
            </a:r>
            <a:br>
              <a:rPr lang="en-US" sz="3000" dirty="0" smtClean="0">
                <a:solidFill>
                  <a:schemeClr val="accent2"/>
                </a:solidFill>
                <a:latin typeface="+mn-lt"/>
              </a:rPr>
            </a:br>
            <a:r>
              <a:rPr lang="en-US" sz="3000" dirty="0" smtClean="0">
                <a:latin typeface="+mn-lt"/>
              </a:rPr>
              <a:t>contains at least </a:t>
            </a:r>
            <a:r>
              <a:rPr lang="en-US" sz="3000" dirty="0" smtClean="0">
                <a:solidFill>
                  <a:schemeClr val="accent2"/>
                </a:solidFill>
                <a:latin typeface="+mn-lt"/>
              </a:rPr>
              <a:t>2</a:t>
            </a:r>
            <a:r>
              <a:rPr lang="en-US" sz="3000" i="1" baseline="30000" dirty="0" smtClean="0">
                <a:solidFill>
                  <a:schemeClr val="accent2"/>
                </a:solidFill>
                <a:latin typeface="+mn-lt"/>
              </a:rPr>
              <a:t>k</a:t>
            </a:r>
            <a:r>
              <a:rPr lang="en-US" sz="3000" dirty="0" smtClean="0">
                <a:solidFill>
                  <a:schemeClr val="accent2"/>
                </a:solidFill>
                <a:latin typeface="+mn-lt"/>
                <a:sym typeface="Symbol"/>
              </a:rPr>
              <a:t>1</a:t>
            </a:r>
            <a:r>
              <a:rPr lang="en-US" sz="3000" dirty="0" smtClean="0">
                <a:latin typeface="+mn-lt"/>
                <a:sym typeface="Symbol"/>
              </a:rPr>
              <a:t> nodes</a:t>
            </a:r>
            <a:endParaRPr lang="en-US" sz="3000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6823" y="2791644"/>
            <a:ext cx="4824574" cy="2493278"/>
            <a:chOff x="1805" y="2791644"/>
            <a:chExt cx="4824574" cy="2493278"/>
          </a:xfrm>
        </p:grpSpPr>
        <p:sp>
          <p:nvSpPr>
            <p:cNvPr id="7" name="Isosceles Triangle 6"/>
            <p:cNvSpPr/>
            <p:nvPr/>
          </p:nvSpPr>
          <p:spPr bwMode="auto">
            <a:xfrm>
              <a:off x="448056" y="3839850"/>
              <a:ext cx="2286000" cy="1445072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Isosceles Triangle 7"/>
            <p:cNvSpPr>
              <a:spLocks noChangeAspect="1"/>
            </p:cNvSpPr>
            <p:nvPr/>
          </p:nvSpPr>
          <p:spPr bwMode="auto">
            <a:xfrm>
              <a:off x="2929128" y="3839850"/>
              <a:ext cx="1789176" cy="1226231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1476756" y="3763956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3709416" y="3770052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 bwMode="auto">
            <a:xfrm>
              <a:off x="2616708" y="2940996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1" idx="3"/>
              <a:endCxn id="9" idx="7"/>
            </p:cNvCxnSpPr>
            <p:nvPr/>
          </p:nvCxnSpPr>
          <p:spPr bwMode="auto">
            <a:xfrm rot="5400000">
              <a:off x="1830374" y="2977622"/>
              <a:ext cx="661316" cy="97830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11" idx="5"/>
              <a:endCxn id="10" idx="1"/>
            </p:cNvCxnSpPr>
            <p:nvPr/>
          </p:nvCxnSpPr>
          <p:spPr bwMode="auto">
            <a:xfrm rot="16200000" flipH="1">
              <a:off x="2943656" y="3004292"/>
              <a:ext cx="667412" cy="93106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805" y="3304410"/>
              <a:ext cx="1508760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2"/>
                  </a:solidFill>
                </a:rPr>
                <a:t>k</a:t>
              </a:r>
              <a:r>
                <a:rPr lang="en-US" sz="2000" i="1" dirty="0" smtClean="0"/>
                <a:t>  (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red</a:t>
              </a:r>
              <a:r>
                <a:rPr lang="en-US" sz="2000" i="1" dirty="0" smtClean="0"/>
                <a:t>) </a:t>
              </a:r>
              <a:r>
                <a:rPr lang="en-US" sz="2000" dirty="0" smtClean="0"/>
                <a:t>or </a:t>
              </a:r>
              <a:r>
                <a:rPr lang="en-US" sz="2000" i="1" dirty="0" smtClean="0"/>
                <a:t/>
              </a:r>
              <a:br>
                <a:rPr lang="en-US" sz="2000" i="1" dirty="0" smtClean="0"/>
              </a:br>
              <a:r>
                <a:rPr lang="en-US" sz="2000" i="1" dirty="0" smtClean="0">
                  <a:solidFill>
                    <a:schemeClr val="accent2"/>
                  </a:solidFill>
                </a:rPr>
                <a:t>k</a:t>
              </a:r>
              <a:r>
                <a:rPr lang="en-US" sz="2000" dirty="0" smtClean="0"/>
                <a:t>−1 (black)</a:t>
              </a:r>
              <a:endParaRPr lang="he-IL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56816" y="2791644"/>
              <a:ext cx="81686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</a:rPr>
                <a:t>k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9515" y="3491821"/>
              <a:ext cx="816864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2"/>
                  </a:solidFill>
                </a:rPr>
                <a:t>k</a:t>
              </a:r>
              <a:r>
                <a:rPr lang="en-US" i="1" dirty="0" smtClean="0"/>
                <a:t> </a:t>
              </a:r>
              <a:r>
                <a:rPr lang="en-US" dirty="0" smtClean="0"/>
                <a:t>or</a:t>
              </a:r>
              <a:br>
                <a:rPr lang="en-US" dirty="0" smtClean="0"/>
              </a:br>
              <a:r>
                <a:rPr lang="en-US" i="1" dirty="0" smtClean="0">
                  <a:solidFill>
                    <a:schemeClr val="accent2"/>
                  </a:solidFill>
                </a:rPr>
                <a:t>k</a:t>
              </a:r>
              <a:r>
                <a:rPr lang="en-US" dirty="0" smtClean="0"/>
                <a:t>−1</a:t>
              </a:r>
              <a:endParaRPr lang="he-IL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68260" y="4881294"/>
            <a:ext cx="888492" cy="461665"/>
            <a:chOff x="1768260" y="3161016"/>
            <a:chExt cx="888492" cy="461665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2428152" y="3310368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68260" y="3161016"/>
              <a:ext cx="81686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1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8080" y="5540703"/>
            <a:ext cx="2388743" cy="46931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5498" y="3833343"/>
            <a:ext cx="2388747" cy="46931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765680" y="3173934"/>
            <a:ext cx="842691" cy="461665"/>
            <a:chOff x="1765680" y="3173934"/>
            <a:chExt cx="842691" cy="461665"/>
          </a:xfrm>
        </p:grpSpPr>
        <p:sp>
          <p:nvSpPr>
            <p:cNvPr id="25" name="TextBox 24"/>
            <p:cNvSpPr txBox="1"/>
            <p:nvPr/>
          </p:nvSpPr>
          <p:spPr>
            <a:xfrm>
              <a:off x="1765680" y="3173934"/>
              <a:ext cx="81686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0</a:t>
              </a:r>
              <a:endParaRPr lang="he-IL" dirty="0">
                <a:solidFill>
                  <a:schemeClr val="accent2"/>
                </a:solidFill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2455971" y="3304410"/>
              <a:ext cx="152400" cy="2286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21236" y="5494331"/>
            <a:ext cx="3819122" cy="1031377"/>
            <a:chOff x="4221236" y="5494331"/>
            <a:chExt cx="3819122" cy="1031377"/>
          </a:xfrm>
        </p:grpSpPr>
        <p:pic>
          <p:nvPicPr>
            <p:cNvPr id="19" name="Picture 18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35871" y="5494331"/>
              <a:ext cx="3304487" cy="1031377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2908222"/>
                </p:ext>
              </p:extLst>
            </p:nvPr>
          </p:nvGraphicFramePr>
          <p:xfrm>
            <a:off x="4221236" y="5540703"/>
            <a:ext cx="486846" cy="383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10" imgW="126720" imgH="152280" progId="Equation.DSMT4">
                    <p:embed/>
                  </p:oleObj>
                </mc:Choice>
                <mc:Fallback>
                  <p:oleObj name="Equation" r:id="rId10" imgW="12672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221236" y="5540703"/>
                          <a:ext cx="486846" cy="3832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1017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80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156972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AVL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trees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G.M. </a:t>
            </a:r>
            <a:r>
              <a:rPr lang="en-US" sz="3200" b="1" kern="0" dirty="0" err="1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200" kern="0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delson-</a:t>
            </a:r>
            <a:r>
              <a:rPr lang="en-US" sz="3200" b="1" kern="0" dirty="0" err="1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3200" kern="0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elskii</a:t>
            </a:r>
            <a:r>
              <a:rPr lang="en-US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smtClean="0">
                <a:latin typeface="+mj-lt"/>
                <a:ea typeface="+mj-ea"/>
                <a:cs typeface="+mj-cs"/>
              </a:rPr>
              <a:t>and</a:t>
            </a:r>
            <a:r>
              <a:rPr lang="en-US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E.M. </a:t>
            </a:r>
            <a:r>
              <a:rPr lang="en-US" sz="3200" b="1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andis </a:t>
            </a:r>
            <a:r>
              <a:rPr lang="en-US" sz="3200" kern="0" dirty="0" smtClean="0">
                <a:latin typeface="+mj-lt"/>
                <a:ea typeface="+mj-ea"/>
                <a:cs typeface="+mj-cs"/>
              </a:rPr>
              <a:t>(1962)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>
            <a:off x="448056" y="3126942"/>
            <a:ext cx="2286000" cy="2971800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 bwMode="auto">
          <a:xfrm>
            <a:off x="2929128" y="3126942"/>
            <a:ext cx="1789176" cy="2325929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1476756" y="3051048"/>
            <a:ext cx="228600" cy="2286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709416" y="3057144"/>
            <a:ext cx="228600" cy="2286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2616708" y="2228088"/>
            <a:ext cx="228600" cy="2286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8" idx="3"/>
            <a:endCxn id="6" idx="7"/>
          </p:cNvCxnSpPr>
          <p:nvPr/>
        </p:nvCxnSpPr>
        <p:spPr bwMode="auto">
          <a:xfrm rot="5400000">
            <a:off x="1830374" y="2264714"/>
            <a:ext cx="661316" cy="97830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8" idx="5"/>
            <a:endCxn id="7" idx="1"/>
          </p:cNvCxnSpPr>
          <p:nvPr/>
        </p:nvCxnSpPr>
        <p:spPr bwMode="auto">
          <a:xfrm rot="16200000" flipH="1">
            <a:off x="2943656" y="2291384"/>
            <a:ext cx="667412" cy="93106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33984" y="2938272"/>
            <a:ext cx="8168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/>
              <a:t>k</a:t>
            </a:r>
            <a:r>
              <a:rPr lang="en-US" dirty="0" smtClean="0"/>
              <a:t>−1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3931920" y="2944368"/>
            <a:ext cx="8168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/>
              <a:t>k</a:t>
            </a:r>
            <a:r>
              <a:rPr lang="en-US" dirty="0" smtClean="0"/>
              <a:t>−2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1956816" y="2078736"/>
            <a:ext cx="8168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i="1" dirty="0" smtClean="0"/>
              <a:t>k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5340096" y="2279904"/>
            <a:ext cx="318211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The depth of two siblings differs by at most 1</a:t>
            </a:r>
            <a:endParaRPr lang="he-IL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358384" y="4175760"/>
            <a:ext cx="318211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Need only one extra bit per node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49AF-BA13-484A-881D-CCD24E670940}" type="slidenum">
              <a:rPr lang="he-IL" smtClean="0"/>
              <a:pPr/>
              <a:t>81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381000"/>
            <a:ext cx="9144000" cy="156972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AVL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trees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G.M. </a:t>
            </a:r>
            <a:r>
              <a:rPr lang="en-US" sz="3200" b="1" kern="0" dirty="0" err="1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200" kern="0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delson-</a:t>
            </a:r>
            <a:r>
              <a:rPr lang="en-US" sz="3200" b="1" kern="0" dirty="0" err="1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3200" kern="0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elskii</a:t>
            </a:r>
            <a:r>
              <a:rPr lang="en-US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smtClean="0">
                <a:latin typeface="+mj-lt"/>
                <a:ea typeface="+mj-ea"/>
                <a:cs typeface="+mj-cs"/>
              </a:rPr>
              <a:t>and</a:t>
            </a:r>
            <a:r>
              <a:rPr lang="en-US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E.M. </a:t>
            </a:r>
            <a:r>
              <a:rPr lang="en-US" sz="3200" b="1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andis </a:t>
            </a:r>
            <a:r>
              <a:rPr lang="en-US" sz="3200" kern="0" dirty="0" smtClean="0">
                <a:latin typeface="+mj-lt"/>
                <a:ea typeface="+mj-ea"/>
                <a:cs typeface="+mj-cs"/>
              </a:rPr>
              <a:t>(1962)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707136" y="2005584"/>
            <a:ext cx="2474976" cy="2237232"/>
            <a:chOff x="679417" y="1975344"/>
            <a:chExt cx="4521114" cy="4086822"/>
          </a:xfrm>
        </p:grpSpPr>
        <p:sp>
          <p:nvSpPr>
            <p:cNvPr id="4" name="Isosceles Triangle 3"/>
            <p:cNvSpPr/>
            <p:nvPr/>
          </p:nvSpPr>
          <p:spPr bwMode="auto">
            <a:xfrm>
              <a:off x="740664" y="3090366"/>
              <a:ext cx="2286000" cy="2971800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Isosceles Triangle 4"/>
            <p:cNvSpPr>
              <a:spLocks noChangeAspect="1"/>
            </p:cNvSpPr>
            <p:nvPr/>
          </p:nvSpPr>
          <p:spPr bwMode="auto">
            <a:xfrm>
              <a:off x="3221736" y="3090366"/>
              <a:ext cx="1789176" cy="2325929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1769364" y="3014472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4002024" y="3020568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2909316" y="2191512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" name="Straight Connector 9"/>
            <p:cNvCxnSpPr>
              <a:stCxn id="8" idx="3"/>
              <a:endCxn id="6" idx="7"/>
            </p:cNvCxnSpPr>
            <p:nvPr/>
          </p:nvCxnSpPr>
          <p:spPr bwMode="auto">
            <a:xfrm rot="5400000">
              <a:off x="2122982" y="2228138"/>
              <a:ext cx="661316" cy="97830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8" idx="5"/>
              <a:endCxn id="7" idx="1"/>
            </p:cNvCxnSpPr>
            <p:nvPr/>
          </p:nvCxnSpPr>
          <p:spPr bwMode="auto">
            <a:xfrm rot="16200000" flipH="1">
              <a:off x="3236264" y="2254808"/>
              <a:ext cx="667412" cy="93106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679417" y="2901695"/>
              <a:ext cx="1064039" cy="6184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/>
                <a:t>k</a:t>
              </a:r>
              <a:r>
                <a:rPr lang="en-US" sz="1600" dirty="0" smtClean="0"/>
                <a:t>−1</a:t>
              </a:r>
              <a:endParaRPr lang="he-IL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24527" y="2907793"/>
              <a:ext cx="976004" cy="6184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/>
                <a:t>k</a:t>
              </a:r>
              <a:r>
                <a:rPr lang="en-US" sz="1600" dirty="0" smtClean="0"/>
                <a:t>−2</a:t>
              </a:r>
              <a:endParaRPr lang="he-IL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82610" y="1975344"/>
              <a:ext cx="816865" cy="6184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i="1" dirty="0" smtClean="0"/>
                <a:t>k</a:t>
              </a:r>
              <a:endParaRPr lang="he-IL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35680" y="2182368"/>
            <a:ext cx="519379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i="1" dirty="0" err="1" smtClean="0">
                <a:solidFill>
                  <a:schemeClr val="accent2"/>
                </a:solidFill>
              </a:rPr>
              <a:t>S</a:t>
            </a:r>
            <a:r>
              <a:rPr lang="en-US" sz="3200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sz="3200" i="1" baseline="-25000" dirty="0" smtClean="0"/>
              <a:t> </a:t>
            </a:r>
            <a:r>
              <a:rPr lang="en-US" sz="3200" i="1" dirty="0" smtClean="0"/>
              <a:t>– </a:t>
            </a:r>
            <a:r>
              <a:rPr lang="en-US" sz="3200" dirty="0" smtClean="0"/>
              <a:t>minimal number of nodes in an AVL tree of depth </a:t>
            </a:r>
            <a:r>
              <a:rPr lang="en-US" sz="3200" i="1" dirty="0" smtClean="0">
                <a:solidFill>
                  <a:schemeClr val="accent2"/>
                </a:solidFill>
              </a:rPr>
              <a:t>k</a:t>
            </a:r>
            <a:endParaRPr lang="he-IL" sz="3200" i="1" dirty="0">
              <a:solidFill>
                <a:schemeClr val="accent2"/>
              </a:solidFill>
            </a:endParaRPr>
          </a:p>
        </p:txBody>
      </p:sp>
      <p:pic>
        <p:nvPicPr>
          <p:cNvPr id="19" name="Picture 1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411214" y="3650488"/>
            <a:ext cx="3634885" cy="360680"/>
          </a:xfrm>
          <a:prstGeom prst="rect">
            <a:avLst/>
          </a:prstGeom>
        </p:spPr>
      </p:pic>
      <p:pic>
        <p:nvPicPr>
          <p:cNvPr id="23" name="Picture 2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15269" y="4266183"/>
            <a:ext cx="3560885" cy="360404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548698" y="4918454"/>
            <a:ext cx="2607750" cy="868495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72680" y="6064503"/>
            <a:ext cx="1833615" cy="468110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2571" y="4772151"/>
            <a:ext cx="4709163" cy="431439"/>
          </a:xfrm>
          <a:prstGeom prst="rect">
            <a:avLst/>
          </a:prstGeom>
          <a:noFill/>
          <a:ln/>
          <a:effectLst/>
        </p:spPr>
      </p:pic>
      <p:sp>
        <p:nvSpPr>
          <p:cNvPr id="32" name="TextBox 31"/>
          <p:cNvSpPr txBox="1"/>
          <p:nvPr/>
        </p:nvSpPr>
        <p:spPr>
          <a:xfrm>
            <a:off x="304800" y="5230368"/>
            <a:ext cx="454761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Balance maintained through rotations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764-6832-45AD-A676-0D1BA3D4DB89}" type="slidenum">
              <a:rPr lang="he-IL"/>
              <a:pPr/>
              <a:t>9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10200"/>
            <a:ext cx="9144000" cy="1143000"/>
          </a:xfrm>
        </p:spPr>
        <p:txBody>
          <a:bodyPr/>
          <a:lstStyle/>
          <a:p>
            <a:r>
              <a:rPr lang="en-US" dirty="0" smtClean="0"/>
              <a:t>Fold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nodes into their parents</a:t>
            </a:r>
            <a:endParaRPr lang="en-US" dirty="0"/>
          </a:p>
        </p:txBody>
      </p:sp>
      <p:sp>
        <p:nvSpPr>
          <p:cNvPr id="94213" name="Oval 5" descr="‎25%‎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6" name="Oval 8" descr="‎25%‎"/>
          <p:cNvSpPr>
            <a:spLocks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72390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4953000" y="4114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0" name="Oval 12" descr="‎25%‎"/>
          <p:cNvSpPr>
            <a:spLocks noChangeArrowheads="1"/>
          </p:cNvSpPr>
          <p:nvPr/>
        </p:nvSpPr>
        <p:spPr bwMode="auto">
          <a:xfrm>
            <a:off x="64770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1" name="Oval 13" descr="‎25%‎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6096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3" name="Oval 15"/>
          <p:cNvSpPr>
            <a:spLocks noChangeArrowheads="1"/>
          </p:cNvSpPr>
          <p:nvPr/>
        </p:nvSpPr>
        <p:spPr bwMode="auto">
          <a:xfrm>
            <a:off x="2057400" y="3276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83058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769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6858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62484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53340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47244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38862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3276600" y="4953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2438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1828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9144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5" name="Rectangle 27"/>
          <p:cNvSpPr>
            <a:spLocks noChangeArrowheads="1"/>
          </p:cNvSpPr>
          <p:nvPr/>
        </p:nvSpPr>
        <p:spPr bwMode="auto">
          <a:xfrm>
            <a:off x="304800" y="4191000"/>
            <a:ext cx="152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 flipH="1">
            <a:off x="1676400" y="1752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7" name="Line 29"/>
          <p:cNvSpPr>
            <a:spLocks noChangeShapeType="1"/>
          </p:cNvSpPr>
          <p:nvPr/>
        </p:nvSpPr>
        <p:spPr bwMode="auto">
          <a:xfrm>
            <a:off x="3657600" y="17526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8" name="Line 30"/>
          <p:cNvSpPr>
            <a:spLocks noChangeShapeType="1"/>
          </p:cNvSpPr>
          <p:nvPr/>
        </p:nvSpPr>
        <p:spPr bwMode="auto">
          <a:xfrm flipH="1">
            <a:off x="4495800" y="2667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>
            <a:off x="6019800" y="2667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49" name="Line 41"/>
          <p:cNvSpPr>
            <a:spLocks noChangeShapeType="1"/>
          </p:cNvSpPr>
          <p:nvPr/>
        </p:nvSpPr>
        <p:spPr bwMode="auto">
          <a:xfrm flipH="1">
            <a:off x="3733800" y="3505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0" name="Line 42"/>
          <p:cNvSpPr>
            <a:spLocks noChangeShapeType="1"/>
          </p:cNvSpPr>
          <p:nvPr/>
        </p:nvSpPr>
        <p:spPr bwMode="auto">
          <a:xfrm flipH="1">
            <a:off x="77724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1" name="Line 43"/>
          <p:cNvSpPr>
            <a:spLocks noChangeShapeType="1"/>
          </p:cNvSpPr>
          <p:nvPr/>
        </p:nvSpPr>
        <p:spPr bwMode="auto">
          <a:xfrm>
            <a:off x="81534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3" name="Line 45"/>
          <p:cNvSpPr>
            <a:spLocks noChangeShapeType="1"/>
          </p:cNvSpPr>
          <p:nvPr/>
        </p:nvSpPr>
        <p:spPr bwMode="auto">
          <a:xfrm flipH="1">
            <a:off x="6324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4" name="Line 46"/>
          <p:cNvSpPr>
            <a:spLocks noChangeShapeType="1"/>
          </p:cNvSpPr>
          <p:nvPr/>
        </p:nvSpPr>
        <p:spPr bwMode="auto">
          <a:xfrm>
            <a:off x="6705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5" name="Line 47"/>
          <p:cNvSpPr>
            <a:spLocks noChangeShapeType="1"/>
          </p:cNvSpPr>
          <p:nvPr/>
        </p:nvSpPr>
        <p:spPr bwMode="auto">
          <a:xfrm flipH="1">
            <a:off x="4800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6" name="Line 48"/>
          <p:cNvSpPr>
            <a:spLocks noChangeShapeType="1"/>
          </p:cNvSpPr>
          <p:nvPr/>
        </p:nvSpPr>
        <p:spPr bwMode="auto">
          <a:xfrm>
            <a:off x="5181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7" name="Line 49"/>
          <p:cNvSpPr>
            <a:spLocks noChangeShapeType="1"/>
          </p:cNvSpPr>
          <p:nvPr/>
        </p:nvSpPr>
        <p:spPr bwMode="auto">
          <a:xfrm flipH="1">
            <a:off x="3352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58" name="Line 50"/>
          <p:cNvSpPr>
            <a:spLocks noChangeShapeType="1"/>
          </p:cNvSpPr>
          <p:nvPr/>
        </p:nvSpPr>
        <p:spPr bwMode="auto">
          <a:xfrm>
            <a:off x="37338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1" name="Line 53"/>
          <p:cNvSpPr>
            <a:spLocks noChangeShapeType="1"/>
          </p:cNvSpPr>
          <p:nvPr/>
        </p:nvSpPr>
        <p:spPr bwMode="auto">
          <a:xfrm flipH="1">
            <a:off x="1905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2" name="Line 54"/>
          <p:cNvSpPr>
            <a:spLocks noChangeShapeType="1"/>
          </p:cNvSpPr>
          <p:nvPr/>
        </p:nvSpPr>
        <p:spPr bwMode="auto">
          <a:xfrm>
            <a:off x="22860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>
            <a:off x="838200" y="3581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64" name="Line 56"/>
          <p:cNvSpPr>
            <a:spLocks noChangeShapeType="1"/>
          </p:cNvSpPr>
          <p:nvPr/>
        </p:nvSpPr>
        <p:spPr bwMode="auto">
          <a:xfrm flipH="1">
            <a:off x="3810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Straight Connector 51"/>
          <p:cNvCxnSpPr>
            <a:stCxn id="94217" idx="3"/>
            <a:endCxn id="94220" idx="7"/>
          </p:cNvCxnSpPr>
          <p:nvPr/>
        </p:nvCxnSpPr>
        <p:spPr bwMode="auto">
          <a:xfrm rot="5400000">
            <a:off x="6699063" y="3574863"/>
            <a:ext cx="622674" cy="5464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94217" idx="5"/>
            <a:endCxn id="94221" idx="1"/>
          </p:cNvCxnSpPr>
          <p:nvPr/>
        </p:nvCxnSpPr>
        <p:spPr bwMode="auto">
          <a:xfrm rot="16200000" flipH="1">
            <a:off x="7422963" y="3612963"/>
            <a:ext cx="622674" cy="4702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94216" idx="5"/>
            <a:endCxn id="94219" idx="0"/>
          </p:cNvCxnSpPr>
          <p:nvPr/>
        </p:nvCxnSpPr>
        <p:spPr bwMode="auto">
          <a:xfrm rot="16200000" flipH="1">
            <a:off x="4527363" y="3536762"/>
            <a:ext cx="578037" cy="578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94214" idx="5"/>
            <a:endCxn id="94223" idx="0"/>
          </p:cNvCxnSpPr>
          <p:nvPr/>
        </p:nvCxnSpPr>
        <p:spPr bwMode="auto">
          <a:xfrm rot="16200000" flipH="1">
            <a:off x="1631763" y="2698562"/>
            <a:ext cx="578037" cy="578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94214" idx="3"/>
            <a:endCxn id="94222" idx="0"/>
          </p:cNvCxnSpPr>
          <p:nvPr/>
        </p:nvCxnSpPr>
        <p:spPr bwMode="auto">
          <a:xfrm rot="5400000">
            <a:off x="800101" y="2660463"/>
            <a:ext cx="578037" cy="6542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0" y="3048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4400" b="1" kern="0" dirty="0" smtClean="0">
                <a:solidFill>
                  <a:srgbClr val="FF0000"/>
                </a:solidFill>
              </a:rPr>
              <a:t>Red</a:t>
            </a:r>
            <a:r>
              <a:rPr lang="en-US" sz="4400" b="1" kern="0" dirty="0" smtClean="0">
                <a:solidFill>
                  <a:schemeClr val="tx2"/>
                </a:solidFill>
              </a:rPr>
              <a:t>-Black</a:t>
            </a:r>
            <a:r>
              <a:rPr lang="en-US" sz="4400" kern="0" dirty="0" smtClean="0">
                <a:solidFill>
                  <a:schemeClr val="tx2"/>
                </a:solidFill>
              </a:rPr>
              <a:t> trees </a:t>
            </a:r>
            <a:r>
              <a:rPr lang="en-US" sz="4400" kern="0" dirty="0" smtClean="0">
                <a:solidFill>
                  <a:schemeClr val="tx2"/>
                </a:solidFill>
                <a:sym typeface="Symbol"/>
              </a:rPr>
              <a:t> 2-4 trees</a:t>
            </a:r>
            <a:r>
              <a:rPr lang="en-US" sz="4400" kern="0" dirty="0" smtClean="0">
                <a:solidFill>
                  <a:schemeClr val="tx2"/>
                </a:solidFill>
              </a:rPr>
              <a:t> </a:t>
            </a:r>
            <a:endParaRPr lang="en-US" sz="4400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2^1-1 \;=\; 1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1"/>
  <p:tag name="PICTUREFILESIZE" val="24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25in}{&#10;\begin{function}[H]&#10;\SetVline \dontprintsemicolon&#10;$\mbox{\tt Transplant}(x,y)$&#10;$\mbox{\tt Left-Child}(y,x.left)$&#10;$\mbox{\tt Right-Child}(y,x.right)$&#10;\caption{Replace(\mbox{$x,y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3"/>
  <p:tag name="PICTUREFILESIZE" val="3177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25in}{&#10;\begin{function}[H]&#10;\SetVline \dontprintsemicolon&#10;$y \gets x.right$ \;&#10;$\mbox{\tt Transplant}(x,y)$&#10;$\mbox{\tt Right-Child}(x,y.left)$&#10;$\mbox{\tt Left-Child}(y,x)$&#10;\caption{Left-Rotate(\mbox{$x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3"/>
  <p:tag name="PICTUREFILESIZE" val="344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&#10;\parbox{2.5in}{&#10;\begin{function}[H]&#10;\SetVline \dontprintsemicolon&#10;\BlankLine&#10;$y\gets \mbox{\tt RB-Tree-Position}(T,z.key)$ \;&#10;\If{$z.key=y.key$}{$\vphantom{|}$\bf error}&#10;\BlankLine&#10;$z.parent \gets y$ \;&#10;$z.left \gets NULL$\;&#10;$z.right\gets NULL$\;&#10;$z.color \gets RED$\;&#10;\BlankLine&#10;\eIf{$z.key&lt;y.key$}&#10;{&#10;    $y.left \gets z$ \;&#10;}&#10;{   &#10;    $y.right \gets z$ \;&#10;}&#10;\BlankLine&#10;$\mbox{\tt RB-Insert-Fixup}(T,z)$&#10;\caption{RB-Tree-Insert(\mbox{$T,z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81"/>
  <p:tag name="PICTUREFILESIZE" val="770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&#10;\parbox{2.5in}{&#10;\begin{function}[H]&#10;\SetVline \dontprintsemicolon&#10;\BlankLine&#10;\While{$z.p.color=RED$}&#10;{&#10;      \eIf{$z.p=z.p.p.left$}&#10;     {&#10; $y\gets z.p.p.right$ \;&#10; \uIf{$y.color=RED$}&#10; {&#10;  $z.p.color \gets BLACK$ \;&#10;  $y.color \gets BLACK$ \;&#10;  $z.p.p.color \gets RED$ \;&#10;  $z\gets z.p.p$&#10; }&#10; \Else&#10; {&#10;  \If{$z=z.p.right$}&#10;  {&#10;   $\vphantom{|}z\gets z.p$ \;&#10;   $\mbox{\tt Left-Rotate}(z)$&#10;  }&#10;  $z.p.color \gets BLACK$ \;&#10;  $z.p.p.color \gets RED$ \;&#10;  $\mbox{\tt Right-Rotate}(z.p.p)$&#10; }&#10;     }&#10;    {&#10;         $\vphantom{|}\ldots$&#10;    }&#10;}&#10;\BlankLine&#10;$T.left.color\gets BLACK$&#10;\caption{RB-Insert-Fixup(\mbox{$T,z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81"/>
  <p:tag name="PICTUREFILESIZE" val="13025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box{\tt Split}(y,x):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4"/>
  <p:tag name="PICTUREFILESIZE" val="450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langle T_1,T_2 \rangle \gets \mbox{\tt Split}(y.left,x)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17"/>
  <p:tag name="PICTUREFILESIZE" val="886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mbox{\bf return} $\langle\; T_1,\mbox{\tt Join}(T_2,y,y.right) \;\rangle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46"/>
  <p:tag name="PICTUREFILESIZE" val="1037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\sum_{i=1}^{k-1} (bh(T_i)-bh(T_{i+1})+1) \;=\; bh(T_1)-bh(T_k) + (k-1) \;=\; O(\log n)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300"/>
  <p:tag name="PICTUREFILESIZE" val="2213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5in}{&#10;\begin{function}[H]&#10;\SetVline \dontprintsemicolon&#10;\BlankLine&#10;$r\gets x.left.size$ \;&#10;\BlankLine&#10;\uIf{$i=r$}&#10;{\Return{$x$}}&#10;\uElseIf{$i&lt;r$}&#10;{\Return{${\tt Select}(x.left,i)$}}&#10;\Else&#10;{\Return{${\tt Select}(x.right,i-r-1)$}}&#10;\caption{Select(\mbox{$x,i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81"/>
  <p:tag name="PICTUREFILESIZE" val="498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\begin{array}{c}&#10;rank(x) \;=\; \\[2pt]&#10;(size(A)+1) \;+ \\&#10;(size(B)+1) \;+ \\&#10;(size(C)+1) \;+ \\&#10;size(D)&#10;\end{array}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9"/>
  <p:tag name="PICTUREFILESIZE" val="211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2^0-1 \;=\; 0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1"/>
  <p:tag name="PICTUREFILESIZE" val="279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5in}{&#10;\begin{function}[H]&#10;\SetVline \dontprintsemicolon&#10;\BlankLine&#10;$r\gets x.left.size$ \;&#10;$y \gets x$ \;&#10;\BlankLine&#10;\While{$y\ne T.root$}&#10;{&#10;    \If{$y=y.parent.right$}&#10;    {$r\gets r+y.parent.left.size+1$}&#10;    $y \gets y.parent$&#10;}&#10;\BlankLine&#10;\Return{$r$}&#10;\caption{Rank(\mbox{$T,x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81"/>
  <p:tag name="PICTUREFILESIZE" val="496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S_k \;\ge\; S_{k-1}+S_{k-2}+1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1"/>
  <p:tag name="PICTUREFILESIZE" val="48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S_{-1} \;=\; 0 \quad,\quad S_0 \;=\; 1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99"/>
  <p:tag name="PICTUREFILESIZE" val="40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By induction:\\&#10; $S_k \;=\; F_{k+3}-1$&#10;\end{center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9"/>
  <p:tag name="PICTUREFILESIZE" val="781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F_{k+2} \;\ge\; \phi^k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1"/>
  <p:tag name="PICTUREFILESIZE" val="389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height \;\le\; \log_\phi n \approx 1.44\log_2 n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31"/>
  <p:tag name="PICTUREFILESIZE" val="92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\begin{array}{c}2(2^{k-1}-1)+1\\&#10; \;=\; 2^k-1\end{array}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7"/>
  <p:tag name="PICTUREFILESIZE" val="58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2^{bh}-1 \;\le\; n$$&#10;% $$ \;\le\; \frac{1}{3}(4^{bh}-1)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6"/>
  <p:tag name="PICTUREFILESIZE" val="356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bh \;\le\; \log_2(n+1)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7"/>
  <p:tag name="PICTUREFILESIZE" val="57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h \;\le\; 2\log_2(n+1)$$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9"/>
  <p:tag name="PICTUREFILESIZE" val="574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25in}{&#10;\begin{function}[H]&#10;\SetVline \dontprintsemicolon&#10;$x.left \gets y$ \;&#10;$y.parent \gets x$&#10;\caption{Left-Child(\mbox{$x,y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3"/>
  <p:tag name="PICTUREFILESIZE" val="180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25in}{&#10;\begin{function}[H]&#10;\SetVline \dontprintsemicolon&#10;$x.right \gets y$ \;&#10;$y.parent \gets x$&#10;\caption{Right-Child(\mbox{$x,y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3"/>
  <p:tag name="PICTUREFILESIZE" val="192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boxruled,vlined]{algorithm2e}&#10;&#10;\newcommand{\f}[1]{[#1]}&#10;&#10;\begin{document}&#10;&#10;\parbox{2.25in}{&#10;\begin{function}[H]&#10;\SetVline \dontprintsemicolon&#10;\eIf{$x=x.parent.left$}&#10;{$\mbox{\tt Left-Child}(x.parent,y)$}&#10;{$\mbox{\tt Right-Child}(x.parent,y)$}&#10;\caption{Transplant(\mbox{$x,y$})}&#10;\end{function}&#10;} 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3"/>
  <p:tag name="PICTUREFILESIZE" val="38056"/>
</p:tagLst>
</file>

<file path=ppt/theme/theme1.xml><?xml version="1.0" encoding="utf-8"?>
<a:theme xmlns:a="http://schemas.openxmlformats.org/drawingml/2006/main" name="עיצוב ברירת מחדל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עיצוב ברירת מחדל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12063</TotalTime>
  <Words>2348</Words>
  <Application>Microsoft Office PowerPoint</Application>
  <PresentationFormat>On-screen Show (4:3)</PresentationFormat>
  <Paragraphs>917</Paragraphs>
  <Slides>81</Slides>
  <Notes>66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4" baseType="lpstr">
      <vt:lpstr>עיצוב ברירת מחדל</vt:lpstr>
      <vt:lpstr>Equation</vt:lpstr>
      <vt:lpstr>Microsoft Equation 3.0</vt:lpstr>
      <vt:lpstr> Data Structures </vt:lpstr>
      <vt:lpstr>Red-Black trees [Bayer 1972] [Guibas-Sedgewick 1978]</vt:lpstr>
      <vt:lpstr>Red-Black trees</vt:lpstr>
      <vt:lpstr>PowerPoint Presentation</vt:lpstr>
      <vt:lpstr>PowerPoint Presentation</vt:lpstr>
      <vt:lpstr>Height and Black height</vt:lpstr>
      <vt:lpstr>Height of Red-Black trees </vt:lpstr>
      <vt:lpstr>Height of Red-Black trees </vt:lpstr>
      <vt:lpstr>Fold red nodes into their parents</vt:lpstr>
      <vt:lpstr>Fold red nodes into their parents</vt:lpstr>
      <vt:lpstr>PowerPoint Presentation</vt:lpstr>
      <vt:lpstr>PowerPoint Presentation</vt:lpstr>
      <vt:lpstr>Insert</vt:lpstr>
      <vt:lpstr>Insert</vt:lpstr>
      <vt:lpstr>Insert (cont.)</vt:lpstr>
      <vt:lpstr>Insert (cont.)</vt:lpstr>
      <vt:lpstr>Insert (cont.)</vt:lpstr>
      <vt:lpstr>Rotations</vt:lpstr>
      <vt:lpstr>Use rotations</vt:lpstr>
      <vt:lpstr>Insert (cont.)</vt:lpstr>
      <vt:lpstr>Insert (cont.)</vt:lpstr>
      <vt:lpstr>Insert (cont.)</vt:lpstr>
      <vt:lpstr>Insert (cont.)</vt:lpstr>
      <vt:lpstr>Insert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- analysis</vt:lpstr>
      <vt:lpstr>Amortized analysis of Fixing the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Deletions from Red-Black trees</vt:lpstr>
      <vt:lpstr>Delete</vt:lpstr>
      <vt:lpstr>Delete</vt:lpstr>
      <vt:lpstr>Delete</vt:lpstr>
      <vt:lpstr>Delete</vt:lpstr>
      <vt:lpstr>Delete (cont.)</vt:lpstr>
      <vt:lpstr>Delete (cont.)</vt:lpstr>
      <vt:lpstr>Delete (cont.)</vt:lpstr>
      <vt:lpstr>Delete (cont.)</vt:lpstr>
      <vt:lpstr>Delete (cont.)</vt:lpstr>
      <vt:lpstr>Delete (cont.)</vt:lpstr>
      <vt:lpstr>Deleting a node from a Red-Black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 - analysis</vt:lpstr>
      <vt:lpstr>Delete + Insert – Non-terminal cases</vt:lpstr>
      <vt:lpstr>Joining two Red-Black trees</vt:lpstr>
      <vt:lpstr>Joining two Red-Black trees</vt:lpstr>
      <vt:lpstr>PowerPoint Presentation</vt:lpstr>
      <vt:lpstr>PowerPoint Presentation</vt:lpstr>
      <vt:lpstr>Additional dictionary operations</vt:lpstr>
      <vt:lpstr>PowerPoint Presentation</vt:lpstr>
      <vt:lpstr>Selection</vt:lpstr>
      <vt:lpstr>PowerPoint Presentation</vt:lpstr>
      <vt:lpstr>Rank</vt:lpstr>
      <vt:lpstr>Easy to maintain sizes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lists</vt:lpstr>
      <vt:lpstr>AVL TREE</vt:lpstr>
      <vt:lpstr>PowerPoint Presentation</vt:lpstr>
      <vt:lpstr>AVL – principle of operation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heaps</dc:title>
  <dc:creator>Sintec</dc:creator>
  <cp:lastModifiedBy>HL</cp:lastModifiedBy>
  <cp:revision>394</cp:revision>
  <cp:lastPrinted>2001-03-28T07:58:47Z</cp:lastPrinted>
  <dcterms:created xsi:type="dcterms:W3CDTF">2001-03-12T19:37:19Z</dcterms:created>
  <dcterms:modified xsi:type="dcterms:W3CDTF">2015-04-27T12:34:38Z</dcterms:modified>
</cp:coreProperties>
</file>