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Slides/notesSlide5.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0" r:id="rId2"/>
  </p:sldMasterIdLst>
  <p:notesMasterIdLst>
    <p:notesMasterId r:id="rId27"/>
  </p:notesMasterIdLst>
  <p:sldIdLst>
    <p:sldId id="306" r:id="rId3"/>
    <p:sldId id="288" r:id="rId4"/>
    <p:sldId id="289" r:id="rId5"/>
    <p:sldId id="294" r:id="rId6"/>
    <p:sldId id="307" r:id="rId7"/>
    <p:sldId id="308" r:id="rId8"/>
    <p:sldId id="309" r:id="rId9"/>
    <p:sldId id="310" r:id="rId10"/>
    <p:sldId id="311" r:id="rId11"/>
    <p:sldId id="312" r:id="rId12"/>
    <p:sldId id="313" r:id="rId13"/>
    <p:sldId id="295" r:id="rId14"/>
    <p:sldId id="305" r:id="rId15"/>
    <p:sldId id="293" r:id="rId16"/>
    <p:sldId id="290" r:id="rId17"/>
    <p:sldId id="304" r:id="rId18"/>
    <p:sldId id="302" r:id="rId19"/>
    <p:sldId id="296" r:id="rId20"/>
    <p:sldId id="297" r:id="rId21"/>
    <p:sldId id="291" r:id="rId22"/>
    <p:sldId id="298" r:id="rId23"/>
    <p:sldId id="299" r:id="rId24"/>
    <p:sldId id="303" r:id="rId25"/>
    <p:sldId id="292" r:id="rId26"/>
  </p:sldIdLst>
  <p:sldSz cx="9906000" cy="6858000" type="A4"/>
  <p:notesSz cx="6858000" cy="9144000"/>
  <p:defaultTextStyle>
    <a:defPPr>
      <a:defRPr lang="en-US"/>
    </a:defPPr>
    <a:lvl1pPr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352">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Peak" initials="" lastIdx="8" clrIdx="0"/>
  <p:cmAuthor id="1" name="Shay Barak" initials="SB"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414"/>
    <a:srgbClr val="D2E200"/>
    <a:srgbClr val="000000"/>
    <a:srgbClr val="C3D4DF"/>
    <a:srgbClr val="245491"/>
    <a:srgbClr val="E2E9EE"/>
    <a:srgbClr val="D1DEE7"/>
    <a:srgbClr val="003366"/>
    <a:srgbClr val="EFF3F6"/>
    <a:srgbClr val="DDE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2" autoAdjust="0"/>
    <p:restoredTop sz="96121" autoAdjust="0"/>
  </p:normalViewPr>
  <p:slideViewPr>
    <p:cSldViewPr snapToGrid="0" snapToObjects="1">
      <p:cViewPr varScale="1">
        <p:scale>
          <a:sx n="114" d="100"/>
          <a:sy n="114" d="100"/>
        </p:scale>
        <p:origin x="-1668" y="-96"/>
      </p:cViewPr>
      <p:guideLst>
        <p:guide orient="horz" pos="352"/>
        <p:guide pos="312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charset="0"/>
              </a:defRPr>
            </a:lvl1pPr>
          </a:lstStyle>
          <a:p>
            <a:fld id="{3EEE9B47-791B-47F7-AE03-C0D580CA0B67}" type="slidenum">
              <a:rPr lang="en-US"/>
              <a:pPr/>
              <a:t>‹#›</a:t>
            </a:fld>
            <a:endParaRPr lang="en-US"/>
          </a:p>
        </p:txBody>
      </p:sp>
    </p:spTree>
    <p:extLst>
      <p:ext uri="{BB962C8B-B14F-4D97-AF65-F5344CB8AC3E}">
        <p14:creationId xmlns:p14="http://schemas.microsoft.com/office/powerpoint/2010/main" val="1738816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1</a:t>
            </a:fld>
            <a:endParaRPr lang="en-US">
              <a:solidFill>
                <a:prstClr val="black"/>
              </a:solidFill>
            </a:endParaRPr>
          </a:p>
        </p:txBody>
      </p:sp>
    </p:spTree>
    <p:extLst>
      <p:ext uri="{BB962C8B-B14F-4D97-AF65-F5344CB8AC3E}">
        <p14:creationId xmlns:p14="http://schemas.microsoft.com/office/powerpoint/2010/main" val="251210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2</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2</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2</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0559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29436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15</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15</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15</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15</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3159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20</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20</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20</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20</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711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C0482CFB-D83D-4EE1-A955-94C0788DA3D1}" type="slidenum">
              <a:rPr lang="en-US" smtClean="0">
                <a:latin typeface="Calibri" pitchFamily="34" charset="0"/>
              </a:rPr>
              <a:pPr fontAlgn="base">
                <a:spcBef>
                  <a:spcPct val="0"/>
                </a:spcBef>
                <a:spcAft>
                  <a:spcPct val="0"/>
                </a:spcAft>
                <a:defRPr/>
              </a:pPr>
              <a:t>24</a:t>
            </a:fld>
            <a:endParaRPr lang="en-US" smtClean="0">
              <a:latin typeface="Calibri" pitchFamily="34" charset="0"/>
            </a:endParaRPr>
          </a:p>
        </p:txBody>
      </p:sp>
      <p:sp>
        <p:nvSpPr>
          <p:cNvPr id="29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730C3CAA-957A-4267-9510-1B8F5AB080B0}" type="slidenum">
              <a:rPr lang="ar-SA" sz="1200">
                <a:latin typeface="Arial" charset="0"/>
              </a:rPr>
              <a:pPr algn="r" eaLnBrk="1" hangingPunct="1"/>
              <a:t>24</a:t>
            </a:fld>
            <a:endParaRPr lang="en-US" sz="1200">
              <a:latin typeface="Arial" charset="0"/>
            </a:endParaRPr>
          </a:p>
        </p:txBody>
      </p:sp>
      <p:sp>
        <p:nvSpPr>
          <p:cNvPr id="2970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9DFD449B-9F88-46D7-9356-D2123ED038E1}" type="slidenum">
              <a:rPr lang="ar-SA" sz="1200">
                <a:latin typeface="Arial" charset="0"/>
              </a:rPr>
              <a:pPr algn="r" eaLnBrk="1" hangingPunct="1"/>
              <a:t>24</a:t>
            </a:fld>
            <a:endParaRPr lang="en-US" sz="1200">
              <a:latin typeface="Arial" charset="0"/>
            </a:endParaRPr>
          </a:p>
        </p:txBody>
      </p:sp>
      <p:sp>
        <p:nvSpPr>
          <p:cNvPr id="2970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B59AADA-F6F5-447D-B14A-5814DBA16BC5}" type="slidenum">
              <a:rPr lang="ar-SA" sz="1200">
                <a:latin typeface="Arial" charset="0"/>
              </a:rPr>
              <a:pPr algn="r" eaLnBrk="1" hangingPunct="1"/>
              <a:t>24</a:t>
            </a:fld>
            <a:endParaRPr lang="en-US" sz="1200">
              <a:latin typeface="Arial" charset="0"/>
            </a:endParaRPr>
          </a:p>
        </p:txBody>
      </p:sp>
      <p:sp>
        <p:nvSpPr>
          <p:cNvPr id="29702"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50304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187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21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5546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0" y="9525"/>
            <a:ext cx="9906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indent="-342900">
                <a:buClr>
                  <a:srgbClr val="000073"/>
                </a:buClr>
              </a:pPr>
              <a:endParaRPr lang="en-US" dirty="0" smtClean="0">
                <a:solidFill>
                  <a:srgbClr val="4E4E4E"/>
                </a:solidFill>
                <a:latin typeface="Arial" pitchFamily="34" charset="0"/>
              </a:endParaRPr>
            </a:p>
          </p:txBody>
        </p:sp>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374608239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dirty="0">
              <a:solidFill>
                <a:srgbClr val="4E4E4E">
                  <a:tint val="75000"/>
                </a:srgbClr>
              </a:solidFill>
            </a:endParaRPr>
          </a:p>
        </p:txBody>
      </p:sp>
    </p:spTree>
    <p:extLst>
      <p:ext uri="{BB962C8B-B14F-4D97-AF65-F5344CB8AC3E}">
        <p14:creationId xmlns:p14="http://schemas.microsoft.com/office/powerpoint/2010/main" val="3391307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6047726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92469727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Clr>
                <a:srgbClr val="000073"/>
              </a:buClr>
              <a:buSzPct val="115000"/>
              <a:buFont typeface="Wingdings" pitchFamily="2" charset="2"/>
              <a:buChar char="§"/>
            </a:pPr>
            <a:endParaRPr lang="en-US" sz="2000">
              <a:solidFill>
                <a:srgbClr val="4E4E4E"/>
              </a:solidFill>
              <a:latin typeface="Arial" pitchFamily="34" charset="0"/>
              <a:cs typeface="Arial" charset="0"/>
            </a:endParaRPr>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35818888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66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42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507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108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645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338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3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86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ClrTx/>
              <a:buSzTx/>
              <a:buFontTx/>
              <a:buNone/>
            </a:pPr>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ClrTx/>
              <a:buSzTx/>
              <a:buFontTx/>
              <a:buNone/>
            </a:pPr>
            <a:r>
              <a:rPr lang="en-US" smtClean="0">
                <a:solidFill>
                  <a:prstClr val="black">
                    <a:tint val="75000"/>
                  </a:prstClr>
                </a:solidFill>
                <a:latin typeface="Calibri"/>
              </a:rPr>
              <a:t>Roei Ben-Harush 2015</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ClrTx/>
              <a:buSzTx/>
              <a:buFontTx/>
              <a:buNone/>
            </a:pPr>
            <a:fld id="{207C8CA8-5E58-41A5-B705-D7DA8F4AD60D}" type="slidenum">
              <a:rPr lang="en-US" smtClean="0">
                <a:solidFill>
                  <a:prstClr val="black">
                    <a:tint val="75000"/>
                  </a:prstClr>
                </a:solidFill>
                <a:latin typeface="Calibri"/>
              </a:rPr>
              <a:pPr fontAlgn="auto">
                <a:spcBef>
                  <a:spcPts val="0"/>
                </a:spcBef>
                <a:spcAft>
                  <a:spcPts val="0"/>
                </a:spcAft>
                <a:buClrTx/>
                <a:buSzTx/>
                <a:buFontTx/>
                <a:buNone/>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103783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000073"/>
              </a:buClr>
              <a:buFont typeface="Wingdings" pitchFamily="2" charset="2"/>
              <a:buChar char="n"/>
            </a:pPr>
            <a:endParaRPr lang="en-US" dirty="0">
              <a:solidFill>
                <a:srgbClr val="4E4E4E"/>
              </a:solidFill>
              <a:latin typeface="Arial" pitchFamily="34" charset="0"/>
            </a:endParaRPr>
          </a:p>
        </p:txBody>
      </p:sp>
      <p:sp>
        <p:nvSpPr>
          <p:cNvPr id="3" name="Footer Placeholder 2"/>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
                <a:srgbClr val="000073"/>
              </a:buClr>
            </a:pPr>
            <a:r>
              <a:rPr lang="en-US" smtClean="0">
                <a:solidFill>
                  <a:srgbClr val="4E4E4E">
                    <a:tint val="75000"/>
                  </a:srgbClr>
                </a:solidFill>
              </a:rPr>
              <a:t>Roei Ben-Harush 2015</a:t>
            </a:r>
            <a:endParaRPr lang="en-US" dirty="0">
              <a:solidFill>
                <a:srgbClr val="4E4E4E">
                  <a:tint val="75000"/>
                </a:srgbClr>
              </a:solidFill>
            </a:endParaRPr>
          </a:p>
        </p:txBody>
      </p:sp>
    </p:spTree>
    <p:extLst>
      <p:ext uri="{BB962C8B-B14F-4D97-AF65-F5344CB8AC3E}">
        <p14:creationId xmlns:p14="http://schemas.microsoft.com/office/powerpoint/2010/main" val="138986802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rivial_File_Transfer_Protocol" TargetMode="External"/><Relationship Id="rId2" Type="http://schemas.openxmlformats.org/officeDocument/2006/relationships/slideLayout" Target="../slideLayouts/slideLayout13.xml"/><Relationship Id="rId1" Type="http://schemas.openxmlformats.org/officeDocument/2006/relationships/themeOverride" Target="../theme/themeOverride4.xml"/><Relationship Id="rId5" Type="http://schemas.openxmlformats.org/officeDocument/2006/relationships/hyperlink" Target="http://en.wikipedia.org/wiki/H.323" TargetMode="External"/><Relationship Id="rId4" Type="http://schemas.openxmlformats.org/officeDocument/2006/relationships/hyperlink" Target="http://en.wikipedia.org/wiki/Session_Initiation_Protoco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hemeOverride" Target="../theme/themeOverride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dirty="0"/>
              <a:t>Lecture 4: </a:t>
            </a:r>
            <a:r>
              <a:rPr lang="en-US" dirty="0" err="1" smtClean="0"/>
              <a:t>Stateful</a:t>
            </a:r>
            <a:r>
              <a:rPr lang="en-US" dirty="0" smtClean="0"/>
              <a:t> Inspection</a:t>
            </a:r>
            <a:r>
              <a:rPr lang="en-US" dirty="0"/>
              <a:t>, </a:t>
            </a:r>
            <a:r>
              <a:rPr lang="en-US" dirty="0" smtClean="0"/>
              <a:t>Advanced Protocols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Tree>
    <p:extLst>
      <p:ext uri="{BB962C8B-B14F-4D97-AF65-F5344CB8AC3E}">
        <p14:creationId xmlns:p14="http://schemas.microsoft.com/office/powerpoint/2010/main" val="69727507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3(cont.): check in the connection table and pass it</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921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11"/>
                                        </p:tgtEl>
                                        <p:attrNameLst>
                                          <p:attrName>style.color</p:attrName>
                                        </p:attrNameLst>
                                      </p:cBhvr>
                                      <p:by>
                                        <p:hsl h="7200000" s="0" l="0"/>
                                      </p:by>
                                    </p:animClr>
                                    <p:animClr clrSpc="hsl" dir="cw">
                                      <p:cBhvr>
                                        <p:cTn id="12" dur="500" fill="hold"/>
                                        <p:tgtEl>
                                          <p:spTgt spid="11"/>
                                        </p:tgtEl>
                                        <p:attrNameLst>
                                          <p:attrName>fillcolor</p:attrName>
                                        </p:attrNameLst>
                                      </p:cBhvr>
                                      <p:by>
                                        <p:hsl h="7200000" s="0" l="0"/>
                                      </p:by>
                                    </p:animClr>
                                    <p:animClr clrSpc="hsl" dir="cw">
                                      <p:cBhvr>
                                        <p:cTn id="13" dur="500" fill="hold"/>
                                        <p:tgtEl>
                                          <p:spTgt spid="11"/>
                                        </p:tgtEl>
                                        <p:attrNameLst>
                                          <p:attrName>stroke.color</p:attrName>
                                        </p:attrNameLst>
                                      </p:cBhvr>
                                      <p:by>
                                        <p:hsl h="7200000" s="0" l="0"/>
                                      </p:by>
                                    </p:animClr>
                                    <p:set>
                                      <p:cBhvr>
                                        <p:cTn id="1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table – a closer look</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a:p>
          <a:p>
            <a:endParaRPr lang="en-US" dirty="0" smtClean="0"/>
          </a:p>
          <a:p>
            <a:r>
              <a:rPr lang="en-US" dirty="0"/>
              <a:t>Each 2-way session </a:t>
            </a:r>
            <a:r>
              <a:rPr lang="en-US" dirty="0" smtClean="0"/>
              <a:t>is represented </a:t>
            </a:r>
            <a:r>
              <a:rPr lang="en-US" dirty="0"/>
              <a:t>by two </a:t>
            </a:r>
            <a:r>
              <a:rPr lang="en-US" dirty="0" smtClean="0"/>
              <a:t>rows in the connection table, one for each direction</a:t>
            </a:r>
          </a:p>
          <a:p>
            <a:r>
              <a:rPr lang="en-US" dirty="0" smtClean="0"/>
              <a:t> The last row is a SYN packet which passed the static rule table, and now we wait for the SYN-ACK packet with ACK == 1</a:t>
            </a:r>
            <a:endParaRPr lang="en-US" dirty="0"/>
          </a:p>
          <a:p>
            <a:pPr marL="0" indent="0">
              <a:buNone/>
            </a:pPr>
            <a:endParaRPr lang="en-US" dirty="0" smtClean="0"/>
          </a:p>
          <a:p>
            <a:pPr marL="0" indent="0">
              <a:buNone/>
            </a:pPr>
            <a:endParaRPr lang="en-US"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528983516"/>
              </p:ext>
            </p:extLst>
          </p:nvPr>
        </p:nvGraphicFramePr>
        <p:xfrm>
          <a:off x="366713" y="1325563"/>
          <a:ext cx="9169400" cy="2966720"/>
        </p:xfrm>
        <a:graphic>
          <a:graphicData uri="http://schemas.openxmlformats.org/drawingml/2006/table">
            <a:tbl>
              <a:tblPr firstRow="1" bandRow="1">
                <a:tableStyleId>{5C22544A-7EE6-4342-B048-85BDC9FD1C3A}</a:tableStyleId>
              </a:tblPr>
              <a:tblGrid>
                <a:gridCol w="1833880"/>
                <a:gridCol w="1833880"/>
                <a:gridCol w="1833880"/>
                <a:gridCol w="1833880"/>
                <a:gridCol w="1833880"/>
              </a:tblGrid>
              <a:tr h="370840">
                <a:tc>
                  <a:txBody>
                    <a:bodyPr/>
                    <a:lstStyle/>
                    <a:p>
                      <a:r>
                        <a:rPr lang="en-US" dirty="0" smtClean="0"/>
                        <a:t>Source IP</a:t>
                      </a:r>
                      <a:endParaRPr lang="en-US" dirty="0"/>
                    </a:p>
                  </a:txBody>
                  <a:tcPr/>
                </a:tc>
                <a:tc>
                  <a:txBody>
                    <a:bodyPr/>
                    <a:lstStyle/>
                    <a:p>
                      <a:r>
                        <a:rPr lang="en-US" dirty="0" err="1" smtClean="0"/>
                        <a:t>Dest</a:t>
                      </a:r>
                      <a:r>
                        <a:rPr lang="en-US" dirty="0" smtClean="0"/>
                        <a:t>. IP</a:t>
                      </a:r>
                      <a:endParaRPr lang="en-US" dirty="0"/>
                    </a:p>
                  </a:txBody>
                  <a:tcPr/>
                </a:tc>
                <a:tc>
                  <a:txBody>
                    <a:bodyPr/>
                    <a:lstStyle/>
                    <a:p>
                      <a:r>
                        <a:rPr lang="en-US" dirty="0" smtClean="0"/>
                        <a:t>Source</a:t>
                      </a:r>
                      <a:r>
                        <a:rPr lang="en-US" baseline="0" dirty="0" smtClean="0"/>
                        <a:t> Port</a:t>
                      </a:r>
                      <a:endParaRPr lang="en-US" dirty="0"/>
                    </a:p>
                  </a:txBody>
                  <a:tcPr/>
                </a:tc>
                <a:tc>
                  <a:txBody>
                    <a:bodyPr/>
                    <a:lstStyle/>
                    <a:p>
                      <a:r>
                        <a:rPr lang="en-US" dirty="0" err="1" smtClean="0"/>
                        <a:t>Dest</a:t>
                      </a:r>
                      <a:r>
                        <a:rPr lang="en-US" dirty="0" smtClean="0"/>
                        <a:t>. </a:t>
                      </a:r>
                      <a:r>
                        <a:rPr lang="en-US" baseline="0" dirty="0" smtClean="0"/>
                        <a:t>Port</a:t>
                      </a:r>
                      <a:endParaRPr lang="en-US" dirty="0"/>
                    </a:p>
                  </a:txBody>
                  <a:tcPr/>
                </a:tc>
                <a:tc>
                  <a:txBody>
                    <a:bodyPr/>
                    <a:lstStyle/>
                    <a:p>
                      <a:r>
                        <a:rPr lang="en-US" dirty="0" smtClean="0"/>
                        <a:t>State</a:t>
                      </a:r>
                      <a:endParaRPr lang="en-US" dirty="0"/>
                    </a:p>
                  </a:txBody>
                  <a:tcPr/>
                </a:tc>
              </a:tr>
              <a:tr h="370840">
                <a:tc>
                  <a:txBody>
                    <a:bodyPr/>
                    <a:lstStyle/>
                    <a:p>
                      <a:r>
                        <a:rPr lang="en-US" dirty="0" smtClean="0"/>
                        <a:t>192.168.1.15</a:t>
                      </a:r>
                      <a:endParaRPr lang="en-US" dirty="0"/>
                    </a:p>
                  </a:txBody>
                  <a:tcPr>
                    <a:solidFill>
                      <a:schemeClr val="accent2">
                        <a:lumMod val="20000"/>
                        <a:lumOff val="80000"/>
                      </a:schemeClr>
                    </a:solidFill>
                  </a:tcPr>
                </a:tc>
                <a:tc>
                  <a:txBody>
                    <a:bodyPr/>
                    <a:lstStyle/>
                    <a:p>
                      <a:r>
                        <a:rPr lang="en-US" dirty="0" smtClean="0"/>
                        <a:t>212.69.12.131</a:t>
                      </a:r>
                      <a:endParaRPr lang="en-US" dirty="0"/>
                    </a:p>
                  </a:txBody>
                  <a:tcPr>
                    <a:solidFill>
                      <a:schemeClr val="accent2">
                        <a:lumMod val="20000"/>
                        <a:lumOff val="80000"/>
                      </a:schemeClr>
                    </a:solidFill>
                  </a:tcPr>
                </a:tc>
                <a:tc>
                  <a:txBody>
                    <a:bodyPr/>
                    <a:lstStyle/>
                    <a:p>
                      <a:r>
                        <a:rPr lang="en-US" dirty="0" smtClean="0"/>
                        <a:t>5319</a:t>
                      </a:r>
                      <a:endParaRPr lang="en-US" dirty="0"/>
                    </a:p>
                  </a:txBody>
                  <a:tcPr>
                    <a:solidFill>
                      <a:schemeClr val="accent2">
                        <a:lumMod val="20000"/>
                        <a:lumOff val="80000"/>
                      </a:schemeClr>
                    </a:solidFill>
                  </a:tcPr>
                </a:tc>
                <a:tc>
                  <a:txBody>
                    <a:bodyPr/>
                    <a:lstStyle/>
                    <a:p>
                      <a:r>
                        <a:rPr lang="en-US" dirty="0" smtClean="0"/>
                        <a:t>44431</a:t>
                      </a:r>
                      <a:endParaRPr lang="en-US" dirty="0"/>
                    </a:p>
                  </a:txBody>
                  <a:tcPr>
                    <a:solidFill>
                      <a:schemeClr val="accent2">
                        <a:lumMod val="20000"/>
                        <a:lumOff val="80000"/>
                      </a:schemeClr>
                    </a:solidFill>
                  </a:tcPr>
                </a:tc>
                <a:tc>
                  <a:txBody>
                    <a:bodyPr/>
                    <a:lstStyle/>
                    <a:p>
                      <a:r>
                        <a:rPr lang="en-US" sz="1600" dirty="0" smtClean="0"/>
                        <a:t>Wait for </a:t>
                      </a:r>
                      <a:r>
                        <a:rPr lang="en-US" sz="1600" dirty="0" err="1" smtClean="0"/>
                        <a:t>Syn-ack</a:t>
                      </a:r>
                      <a:endParaRPr lang="en-US" sz="1600" dirty="0"/>
                    </a:p>
                  </a:txBody>
                  <a:tcPr>
                    <a:solidFill>
                      <a:schemeClr val="accent2">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212.69.12.131</a:t>
                      </a:r>
                    </a:p>
                  </a:txBody>
                  <a:tcPr>
                    <a:solidFill>
                      <a:schemeClr val="accent2">
                        <a:lumMod val="20000"/>
                        <a:lumOff val="80000"/>
                      </a:schemeClr>
                    </a:solidFill>
                  </a:tcPr>
                </a:tc>
                <a:tc>
                  <a:txBody>
                    <a:bodyPr/>
                    <a:lstStyle/>
                    <a:p>
                      <a:r>
                        <a:rPr lang="en-US" dirty="0" smtClean="0"/>
                        <a:t>192.168.1.15</a:t>
                      </a:r>
                      <a:endParaRPr lang="en-US" dirty="0"/>
                    </a:p>
                  </a:txBody>
                  <a:tcPr>
                    <a:solidFill>
                      <a:schemeClr val="accent2">
                        <a:lumMod val="20000"/>
                        <a:lumOff val="80000"/>
                      </a:schemeClr>
                    </a:solidFill>
                  </a:tcPr>
                </a:tc>
                <a:tc>
                  <a:txBody>
                    <a:bodyPr/>
                    <a:lstStyle/>
                    <a:p>
                      <a:r>
                        <a:rPr lang="en-US" dirty="0" smtClean="0"/>
                        <a:t>44431</a:t>
                      </a:r>
                      <a:endParaRPr lang="en-US" dirty="0"/>
                    </a:p>
                  </a:txBody>
                  <a:tcPr>
                    <a:solidFill>
                      <a:schemeClr val="accent2">
                        <a:lumMod val="20000"/>
                        <a:lumOff val="80000"/>
                      </a:schemeClr>
                    </a:solidFill>
                  </a:tcPr>
                </a:tc>
                <a:tc>
                  <a:txBody>
                    <a:bodyPr/>
                    <a:lstStyle/>
                    <a:p>
                      <a:r>
                        <a:rPr lang="en-US" dirty="0" smtClean="0"/>
                        <a:t>5319</a:t>
                      </a:r>
                      <a:endParaRPr 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Syn-ack</a:t>
                      </a:r>
                      <a:r>
                        <a:rPr lang="en-US" dirty="0" smtClean="0"/>
                        <a:t> sent</a:t>
                      </a:r>
                    </a:p>
                  </a:txBody>
                  <a:tcPr>
                    <a:solidFill>
                      <a:schemeClr val="accent2">
                        <a:lumMod val="20000"/>
                        <a:lumOff val="80000"/>
                      </a:schemeClr>
                    </a:solidFill>
                  </a:tcPr>
                </a:tc>
              </a:tr>
              <a:tr h="370840">
                <a:tc>
                  <a:txBody>
                    <a:bodyPr/>
                    <a:lstStyle/>
                    <a:p>
                      <a:r>
                        <a:rPr lang="en-US" dirty="0" smtClean="0"/>
                        <a:t>192.168.1.31</a:t>
                      </a:r>
                      <a:endParaRPr lang="en-US" dirty="0"/>
                    </a:p>
                  </a:txBody>
                  <a:tcPr>
                    <a:solidFill>
                      <a:schemeClr val="accent3">
                        <a:lumMod val="20000"/>
                        <a:lumOff val="80000"/>
                      </a:schemeClr>
                    </a:solidFill>
                  </a:tcPr>
                </a:tc>
                <a:tc>
                  <a:txBody>
                    <a:bodyPr/>
                    <a:lstStyle/>
                    <a:p>
                      <a:r>
                        <a:rPr lang="en-US" dirty="0" smtClean="0"/>
                        <a:t>10.0.1.1</a:t>
                      </a:r>
                      <a:endParaRPr lang="en-US" dirty="0"/>
                    </a:p>
                  </a:txBody>
                  <a:tcPr>
                    <a:solidFill>
                      <a:schemeClr val="accent3">
                        <a:lumMod val="20000"/>
                        <a:lumOff val="80000"/>
                      </a:schemeClr>
                    </a:solidFill>
                  </a:tcPr>
                </a:tc>
                <a:tc>
                  <a:txBody>
                    <a:bodyPr/>
                    <a:lstStyle/>
                    <a:p>
                      <a:r>
                        <a:rPr lang="en-US" dirty="0" smtClean="0"/>
                        <a:t>8841</a:t>
                      </a:r>
                      <a:endParaRPr lang="en-US" dirty="0"/>
                    </a:p>
                  </a:txBody>
                  <a:tcPr>
                    <a:solidFill>
                      <a:schemeClr val="accent3">
                        <a:lumMod val="20000"/>
                        <a:lumOff val="80000"/>
                      </a:schemeClr>
                    </a:solidFill>
                  </a:tcPr>
                </a:tc>
                <a:tc>
                  <a:txBody>
                    <a:bodyPr/>
                    <a:lstStyle/>
                    <a:p>
                      <a:r>
                        <a:rPr lang="en-US" dirty="0" smtClean="0"/>
                        <a:t>21</a:t>
                      </a:r>
                      <a:endParaRPr lang="en-US" dirty="0"/>
                    </a:p>
                  </a:txBody>
                  <a:tcPr>
                    <a:solidFill>
                      <a:schemeClr val="accent3">
                        <a:lumMod val="20000"/>
                        <a:lumOff val="80000"/>
                      </a:schemeClr>
                    </a:solidFill>
                  </a:tcPr>
                </a:tc>
                <a:tc>
                  <a:txBody>
                    <a:bodyPr/>
                    <a:lstStyle/>
                    <a:p>
                      <a:r>
                        <a:rPr lang="en-US" dirty="0" smtClean="0"/>
                        <a:t>ftp established</a:t>
                      </a:r>
                      <a:endParaRPr lang="en-US" dirty="0"/>
                    </a:p>
                  </a:txBody>
                  <a:tcPr>
                    <a:solidFill>
                      <a:schemeClr val="accent3">
                        <a:lumMod val="20000"/>
                        <a:lumOff val="80000"/>
                      </a:schemeClr>
                    </a:solidFill>
                  </a:tcPr>
                </a:tc>
              </a:tr>
              <a:tr h="370840">
                <a:tc>
                  <a:txBody>
                    <a:bodyPr/>
                    <a:lstStyle/>
                    <a:p>
                      <a:r>
                        <a:rPr lang="en-US" dirty="0" smtClean="0"/>
                        <a:t>10.0.1.1</a:t>
                      </a:r>
                      <a:endParaRPr lang="en-US" dirty="0"/>
                    </a:p>
                  </a:txBody>
                  <a:tcPr>
                    <a:solidFill>
                      <a:schemeClr val="accent3">
                        <a:lumMod val="20000"/>
                        <a:lumOff val="80000"/>
                      </a:schemeClr>
                    </a:solidFill>
                  </a:tcPr>
                </a:tc>
                <a:tc>
                  <a:txBody>
                    <a:bodyPr/>
                    <a:lstStyle/>
                    <a:p>
                      <a:r>
                        <a:rPr lang="en-US" dirty="0" smtClean="0"/>
                        <a:t>192.168.1.31</a:t>
                      </a:r>
                      <a:endParaRPr lang="en-US" dirty="0"/>
                    </a:p>
                  </a:txBody>
                  <a:tcPr>
                    <a:solidFill>
                      <a:schemeClr val="accent3">
                        <a:lumMod val="20000"/>
                        <a:lumOff val="80000"/>
                      </a:schemeClr>
                    </a:solidFill>
                  </a:tcPr>
                </a:tc>
                <a:tc>
                  <a:txBody>
                    <a:bodyPr/>
                    <a:lstStyle/>
                    <a:p>
                      <a:r>
                        <a:rPr lang="en-US" dirty="0" smtClean="0"/>
                        <a:t>21</a:t>
                      </a:r>
                      <a:endParaRPr lang="en-US" dirty="0"/>
                    </a:p>
                  </a:txBody>
                  <a:tcPr>
                    <a:solidFill>
                      <a:schemeClr val="accent3">
                        <a:lumMod val="20000"/>
                        <a:lumOff val="80000"/>
                      </a:schemeClr>
                    </a:solidFill>
                  </a:tcPr>
                </a:tc>
                <a:tc>
                  <a:txBody>
                    <a:bodyPr/>
                    <a:lstStyle/>
                    <a:p>
                      <a:r>
                        <a:rPr lang="en-US" dirty="0" smtClean="0"/>
                        <a:t>8841</a:t>
                      </a:r>
                      <a:endParaRPr lang="en-US" dirty="0"/>
                    </a:p>
                  </a:txBody>
                  <a:tcPr>
                    <a:solidFill>
                      <a:schemeClr val="accent3">
                        <a:lumMod val="20000"/>
                        <a:lumOff val="80000"/>
                      </a:schemeClr>
                    </a:solidFill>
                  </a:tcPr>
                </a:tc>
                <a:tc>
                  <a:txBody>
                    <a:bodyPr/>
                    <a:lstStyle/>
                    <a:p>
                      <a:r>
                        <a:rPr lang="en-US" dirty="0" smtClean="0"/>
                        <a:t>ftp established</a:t>
                      </a:r>
                      <a:endParaRPr lang="en-US" dirty="0"/>
                    </a:p>
                  </a:txBody>
                  <a:tcPr>
                    <a:solidFill>
                      <a:schemeClr val="accent3">
                        <a:lumMod val="20000"/>
                        <a:lumOff val="80000"/>
                      </a:schemeClr>
                    </a:solidFill>
                  </a:tcPr>
                </a:tc>
              </a:tr>
              <a:tr h="370840">
                <a:tc>
                  <a:txBody>
                    <a:bodyPr/>
                    <a:lstStyle/>
                    <a:p>
                      <a:r>
                        <a:rPr lang="en-US" dirty="0" smtClean="0"/>
                        <a:t>192.168.1.31</a:t>
                      </a:r>
                      <a:endParaRPr lang="en-US" dirty="0"/>
                    </a:p>
                  </a:txBody>
                  <a:tcPr>
                    <a:solidFill>
                      <a:schemeClr val="accent4">
                        <a:lumMod val="20000"/>
                        <a:lumOff val="80000"/>
                      </a:schemeClr>
                    </a:solidFill>
                  </a:tcPr>
                </a:tc>
                <a:tc>
                  <a:txBody>
                    <a:bodyPr/>
                    <a:lstStyle/>
                    <a:p>
                      <a:r>
                        <a:rPr lang="en-US" dirty="0" smtClean="0"/>
                        <a:t>10.0.1.1</a:t>
                      </a:r>
                      <a:endParaRPr lang="en-US" dirty="0"/>
                    </a:p>
                  </a:txBody>
                  <a:tcPr>
                    <a:solidFill>
                      <a:schemeClr val="accent4">
                        <a:lumMod val="20000"/>
                        <a:lumOff val="80000"/>
                      </a:schemeClr>
                    </a:solidFill>
                  </a:tcPr>
                </a:tc>
                <a:tc>
                  <a:txBody>
                    <a:bodyPr/>
                    <a:lstStyle/>
                    <a:p>
                      <a:r>
                        <a:rPr lang="en-US" dirty="0" smtClean="0"/>
                        <a:t>8988</a:t>
                      </a:r>
                      <a:endParaRPr lang="en-US" dirty="0"/>
                    </a:p>
                  </a:txBody>
                  <a:tcPr>
                    <a:solidFill>
                      <a:schemeClr val="accent4">
                        <a:lumMod val="20000"/>
                        <a:lumOff val="80000"/>
                      </a:schemeClr>
                    </a:solidFill>
                  </a:tcPr>
                </a:tc>
                <a:tc>
                  <a:txBody>
                    <a:bodyPr/>
                    <a:lstStyle/>
                    <a:p>
                      <a:r>
                        <a:rPr lang="en-US" dirty="0" smtClean="0"/>
                        <a:t>20</a:t>
                      </a:r>
                      <a:endParaRPr lang="en-US" dirty="0"/>
                    </a:p>
                  </a:txBody>
                  <a:tcPr>
                    <a:solidFill>
                      <a:schemeClr val="accent4">
                        <a:lumMod val="20000"/>
                        <a:lumOff val="80000"/>
                      </a:schemeClr>
                    </a:solidFill>
                  </a:tcPr>
                </a:tc>
                <a:tc>
                  <a:txBody>
                    <a:bodyPr/>
                    <a:lstStyle/>
                    <a:p>
                      <a:r>
                        <a:rPr lang="en-US" dirty="0" smtClean="0"/>
                        <a:t>ftp data session</a:t>
                      </a:r>
                      <a:endParaRPr lang="en-US" dirty="0"/>
                    </a:p>
                  </a:txBody>
                  <a:tcPr>
                    <a:solidFill>
                      <a:schemeClr val="accent4">
                        <a:lumMod val="20000"/>
                        <a:lumOff val="80000"/>
                      </a:schemeClr>
                    </a:solidFill>
                  </a:tcPr>
                </a:tc>
              </a:tr>
              <a:tr h="370840">
                <a:tc>
                  <a:txBody>
                    <a:bodyPr/>
                    <a:lstStyle/>
                    <a:p>
                      <a:r>
                        <a:rPr lang="en-US" dirty="0" smtClean="0"/>
                        <a:t>10.0.1.1</a:t>
                      </a:r>
                      <a:endParaRPr lang="en-US" dirty="0"/>
                    </a:p>
                  </a:txBody>
                  <a:tcPr>
                    <a:solidFill>
                      <a:schemeClr val="accent4">
                        <a:lumMod val="20000"/>
                        <a:lumOff val="80000"/>
                      </a:schemeClr>
                    </a:solidFill>
                  </a:tcPr>
                </a:tc>
                <a:tc>
                  <a:txBody>
                    <a:bodyPr/>
                    <a:lstStyle/>
                    <a:p>
                      <a:r>
                        <a:rPr lang="en-US" dirty="0" smtClean="0"/>
                        <a:t>192.168.1.31</a:t>
                      </a:r>
                      <a:endParaRPr lang="en-US" dirty="0"/>
                    </a:p>
                  </a:txBody>
                  <a:tcPr>
                    <a:solidFill>
                      <a:schemeClr val="accent4">
                        <a:lumMod val="20000"/>
                        <a:lumOff val="80000"/>
                      </a:schemeClr>
                    </a:solidFill>
                  </a:tcPr>
                </a:tc>
                <a:tc>
                  <a:txBody>
                    <a:bodyPr/>
                    <a:lstStyle/>
                    <a:p>
                      <a:r>
                        <a:rPr lang="en-US" dirty="0" smtClean="0"/>
                        <a:t>20</a:t>
                      </a:r>
                      <a:endParaRPr lang="en-US" dirty="0"/>
                    </a:p>
                  </a:txBody>
                  <a:tcPr>
                    <a:solidFill>
                      <a:schemeClr val="accent4">
                        <a:lumMod val="20000"/>
                        <a:lumOff val="80000"/>
                      </a:schemeClr>
                    </a:solidFill>
                  </a:tcPr>
                </a:tc>
                <a:tc>
                  <a:txBody>
                    <a:bodyPr/>
                    <a:lstStyle/>
                    <a:p>
                      <a:r>
                        <a:rPr lang="en-US" dirty="0" smtClean="0"/>
                        <a:t>8988</a:t>
                      </a:r>
                      <a:endParaRPr lang="en-US" dirty="0"/>
                    </a:p>
                  </a:txBody>
                  <a:tcPr>
                    <a:solidFill>
                      <a:schemeClr val="accent4">
                        <a:lumMod val="20000"/>
                        <a:lumOff val="80000"/>
                      </a:schemeClr>
                    </a:solidFill>
                  </a:tcPr>
                </a:tc>
                <a:tc>
                  <a:txBody>
                    <a:bodyPr/>
                    <a:lstStyle/>
                    <a:p>
                      <a:r>
                        <a:rPr lang="en-US" dirty="0" smtClean="0"/>
                        <a:t>ftp data session</a:t>
                      </a:r>
                      <a:endParaRPr lang="en-US" dirty="0"/>
                    </a:p>
                  </a:txBody>
                  <a:tcPr>
                    <a:solidFill>
                      <a:schemeClr val="accent4">
                        <a:lumMod val="20000"/>
                        <a:lumOff val="80000"/>
                      </a:schemeClr>
                    </a:solidFill>
                  </a:tcPr>
                </a:tc>
              </a:tr>
              <a:tr h="370840">
                <a:tc>
                  <a:txBody>
                    <a:bodyPr/>
                    <a:lstStyle/>
                    <a:p>
                      <a:r>
                        <a:rPr lang="en-US" dirty="0" smtClean="0"/>
                        <a:t>192.168.1.31</a:t>
                      </a:r>
                      <a:endParaRPr lang="en-US" dirty="0"/>
                    </a:p>
                  </a:txBody>
                  <a:tcPr>
                    <a:solidFill>
                      <a:schemeClr val="accent4"/>
                    </a:solidFill>
                  </a:tcPr>
                </a:tc>
                <a:tc>
                  <a:txBody>
                    <a:bodyPr/>
                    <a:lstStyle/>
                    <a:p>
                      <a:r>
                        <a:rPr lang="en-US" dirty="0" smtClean="0"/>
                        <a:t>10.0.1.1</a:t>
                      </a:r>
                      <a:endParaRPr lang="en-US" dirty="0"/>
                    </a:p>
                  </a:txBody>
                  <a:tcPr>
                    <a:solidFill>
                      <a:schemeClr val="accent4"/>
                    </a:solidFill>
                  </a:tcPr>
                </a:tc>
                <a:tc>
                  <a:txBody>
                    <a:bodyPr/>
                    <a:lstStyle/>
                    <a:p>
                      <a:r>
                        <a:rPr lang="en-US" dirty="0" smtClean="0"/>
                        <a:t>10156</a:t>
                      </a:r>
                      <a:endParaRPr lang="en-US" dirty="0"/>
                    </a:p>
                  </a:txBody>
                  <a:tcPr>
                    <a:solidFill>
                      <a:schemeClr val="accent4"/>
                    </a:solidFill>
                  </a:tcPr>
                </a:tc>
                <a:tc>
                  <a:txBody>
                    <a:bodyPr/>
                    <a:lstStyle/>
                    <a:p>
                      <a:r>
                        <a:rPr lang="en-US" dirty="0" smtClean="0"/>
                        <a:t>80</a:t>
                      </a:r>
                      <a:endParaRPr lang="en-US" dirty="0"/>
                    </a:p>
                  </a:txBody>
                  <a:tcPr>
                    <a:solidFill>
                      <a:schemeClr val="accent4"/>
                    </a:solidFill>
                  </a:tcPr>
                </a:tc>
                <a:tc>
                  <a:txBody>
                    <a:bodyPr/>
                    <a:lstStyle/>
                    <a:p>
                      <a:r>
                        <a:rPr lang="en-US" dirty="0" err="1" smtClean="0"/>
                        <a:t>Syn</a:t>
                      </a:r>
                      <a:r>
                        <a:rPr lang="en-US" baseline="0" dirty="0" smtClean="0"/>
                        <a:t> sent</a:t>
                      </a:r>
                      <a:endParaRPr lang="en-US" dirty="0"/>
                    </a:p>
                  </a:txBody>
                  <a:tcPr>
                    <a:solidFill>
                      <a:schemeClr val="accent4"/>
                    </a:solidFill>
                  </a:tcPr>
                </a:tc>
              </a:tr>
            </a:tbl>
          </a:graphicData>
        </a:graphic>
      </p:graphicFrame>
    </p:spTree>
    <p:extLst>
      <p:ext uri="{BB962C8B-B14F-4D97-AF65-F5344CB8AC3E}">
        <p14:creationId xmlns:p14="http://schemas.microsoft.com/office/powerpoint/2010/main" val="25374137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table</a:t>
            </a:r>
            <a:endParaRPr lang="en-US" dirty="0"/>
          </a:p>
        </p:txBody>
      </p:sp>
      <p:sp>
        <p:nvSpPr>
          <p:cNvPr id="3" name="Content Placeholder 2"/>
          <p:cNvSpPr>
            <a:spLocks noGrp="1"/>
          </p:cNvSpPr>
          <p:nvPr>
            <p:ph idx="1"/>
          </p:nvPr>
        </p:nvSpPr>
        <p:spPr/>
        <p:txBody>
          <a:bodyPr/>
          <a:lstStyle/>
          <a:p>
            <a:r>
              <a:rPr lang="en-US" dirty="0" smtClean="0"/>
              <a:t>Each approved connection will be saved in a dynamic table</a:t>
            </a:r>
          </a:p>
          <a:p>
            <a:r>
              <a:rPr lang="en-US" dirty="0" smtClean="0"/>
              <a:t>Each row will contain data about the saved connection</a:t>
            </a:r>
          </a:p>
          <a:p>
            <a:pPr lvl="1"/>
            <a:r>
              <a:rPr lang="en-US" dirty="0" smtClean="0"/>
              <a:t>Source IP address</a:t>
            </a:r>
          </a:p>
          <a:p>
            <a:pPr lvl="1"/>
            <a:r>
              <a:rPr lang="en-US" dirty="0" smtClean="0"/>
              <a:t>Source port</a:t>
            </a:r>
          </a:p>
          <a:p>
            <a:pPr lvl="1"/>
            <a:r>
              <a:rPr lang="en-US" dirty="0" smtClean="0"/>
              <a:t>Destination IP address</a:t>
            </a:r>
          </a:p>
          <a:p>
            <a:pPr lvl="1"/>
            <a:r>
              <a:rPr lang="en-US" dirty="0" smtClean="0"/>
              <a:t>Destination port</a:t>
            </a:r>
          </a:p>
          <a:p>
            <a:pPr lvl="1"/>
            <a:r>
              <a:rPr lang="en-US" dirty="0" smtClean="0">
                <a:solidFill>
                  <a:schemeClr val="accent3"/>
                </a:solidFill>
              </a:rPr>
              <a:t>State</a:t>
            </a:r>
            <a:endParaRPr lang="en-US" dirty="0">
              <a:solidFill>
                <a:schemeClr val="accent3"/>
              </a:solidFill>
            </a:endParaRPr>
          </a:p>
          <a:p>
            <a:r>
              <a:rPr lang="en-US" dirty="0" smtClean="0"/>
              <a:t>Protocols can have several states and we always need to know the current state of the connection. For example:</a:t>
            </a:r>
          </a:p>
          <a:p>
            <a:pPr lvl="1"/>
            <a:r>
              <a:rPr lang="en-US" dirty="0" smtClean="0"/>
              <a:t>3-way handshake and waiting for “</a:t>
            </a:r>
            <a:r>
              <a:rPr lang="en-US" dirty="0" err="1" smtClean="0"/>
              <a:t>syn</a:t>
            </a:r>
            <a:r>
              <a:rPr lang="en-US" dirty="0" smtClean="0"/>
              <a:t> </a:t>
            </a:r>
            <a:r>
              <a:rPr lang="en-US" dirty="0" err="1" smtClean="0"/>
              <a:t>ack</a:t>
            </a:r>
            <a:r>
              <a:rPr lang="en-US" dirty="0" smtClean="0"/>
              <a:t>” from server</a:t>
            </a:r>
          </a:p>
          <a:p>
            <a:pPr lvl="1"/>
            <a:r>
              <a:rPr lang="en-US" dirty="0" smtClean="0"/>
              <a:t>Ftp connection who wait to receive “ready” status from server</a:t>
            </a:r>
          </a:p>
          <a:p>
            <a:pPr lvl="1"/>
            <a:r>
              <a:rPr lang="en-US" dirty="0" smtClean="0"/>
              <a:t>Etc.</a:t>
            </a:r>
          </a:p>
        </p:txBody>
      </p:sp>
    </p:spTree>
    <p:extLst>
      <p:ext uri="{BB962C8B-B14F-4D97-AF65-F5344CB8AC3E}">
        <p14:creationId xmlns:p14="http://schemas.microsoft.com/office/powerpoint/2010/main" val="3980786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(Linux’s </a:t>
            </a:r>
            <a:r>
              <a:rPr lang="en-US" dirty="0" err="1" smtClean="0"/>
              <a:t>iptables</a:t>
            </a:r>
            <a:r>
              <a:rPr lang="en-US" dirty="0" smtClean="0"/>
              <a:t>)</a:t>
            </a:r>
            <a:endParaRPr lang="en-US" dirty="0"/>
          </a:p>
        </p:txBody>
      </p:sp>
      <p:sp>
        <p:nvSpPr>
          <p:cNvPr id="3" name="Content Placeholder 2"/>
          <p:cNvSpPr>
            <a:spLocks noGrp="1"/>
          </p:cNvSpPr>
          <p:nvPr>
            <p:ph idx="1"/>
          </p:nvPr>
        </p:nvSpPr>
        <p:spPr>
          <a:xfrm>
            <a:off x="366316" y="1102597"/>
            <a:ext cx="9169929" cy="4992624"/>
          </a:xfrm>
        </p:spPr>
        <p:txBody>
          <a:bodyPr/>
          <a:lstStyle/>
          <a:p>
            <a:r>
              <a:rPr lang="en-US" dirty="0" smtClean="0"/>
              <a:t>Alternative: support </a:t>
            </a:r>
            <a:r>
              <a:rPr lang="en-US" dirty="0" err="1" smtClean="0"/>
              <a:t>stateful</a:t>
            </a:r>
            <a:r>
              <a:rPr lang="en-US" dirty="0" smtClean="0"/>
              <a:t> rules in the main table.</a:t>
            </a:r>
          </a:p>
          <a:p>
            <a:r>
              <a:rPr lang="en-US" dirty="0" smtClean="0"/>
              <a:t>For example, </a:t>
            </a:r>
            <a:r>
              <a:rPr lang="en-US" dirty="0" err="1" smtClean="0"/>
              <a:t>iptables</a:t>
            </a:r>
            <a:r>
              <a:rPr lang="en-US" dirty="0" smtClean="0"/>
              <a:t> pass </a:t>
            </a:r>
            <a:r>
              <a:rPr lang="en-US" b="1" dirty="0" smtClean="0"/>
              <a:t>every</a:t>
            </a:r>
            <a:r>
              <a:rPr lang="en-US" dirty="0" smtClean="0"/>
              <a:t> packet (even those of established connection) through the same rule table</a:t>
            </a:r>
          </a:p>
          <a:p>
            <a:r>
              <a:rPr lang="en-US" dirty="0" smtClean="0"/>
              <a:t>The table has the </a:t>
            </a:r>
            <a:r>
              <a:rPr lang="en-US" dirty="0"/>
              <a:t>ability </a:t>
            </a:r>
            <a:r>
              <a:rPr lang="en-US" dirty="0" smtClean="0"/>
              <a:t>to invoke modules, loaded into the Linux kernel.</a:t>
            </a:r>
          </a:p>
          <a:p>
            <a:r>
              <a:rPr lang="en-US" dirty="0" smtClean="0"/>
              <a:t>Modules can work on all layers, and can access </a:t>
            </a:r>
            <a:r>
              <a:rPr lang="en-US" dirty="0" err="1" smtClean="0"/>
              <a:t>stateful</a:t>
            </a:r>
            <a:r>
              <a:rPr lang="en-US" dirty="0" smtClean="0"/>
              <a:t> data structures:</a:t>
            </a:r>
          </a:p>
          <a:p>
            <a:pPr lvl="2"/>
            <a:r>
              <a:rPr lang="en-US" dirty="0" smtClean="0"/>
              <a:t>inspect </a:t>
            </a:r>
            <a:r>
              <a:rPr lang="en-US" dirty="0"/>
              <a:t>IP address, ports, or even GEOIP lookup of IP address</a:t>
            </a:r>
          </a:p>
          <a:p>
            <a:pPr lvl="2"/>
            <a:r>
              <a:rPr lang="en-US" dirty="0" smtClean="0"/>
              <a:t>inspect </a:t>
            </a:r>
            <a:r>
              <a:rPr lang="en-US" dirty="0"/>
              <a:t>specific bytes, or doing a string search, in the raw packet</a:t>
            </a:r>
          </a:p>
          <a:p>
            <a:pPr lvl="2"/>
            <a:r>
              <a:rPr lang="en-US" dirty="0" smtClean="0"/>
              <a:t>inspect </a:t>
            </a:r>
            <a:r>
              <a:rPr lang="en-US" dirty="0"/>
              <a:t>MAC address</a:t>
            </a:r>
          </a:p>
          <a:p>
            <a:pPr lvl="2"/>
            <a:r>
              <a:rPr lang="en-US" dirty="0" smtClean="0"/>
              <a:t>inspect </a:t>
            </a:r>
            <a:r>
              <a:rPr lang="en-US" dirty="0"/>
              <a:t>flags of TCP/UDP/ICMP</a:t>
            </a:r>
          </a:p>
          <a:p>
            <a:pPr lvl="2"/>
            <a:r>
              <a:rPr lang="en-US" b="1" dirty="0" err="1" smtClean="0"/>
              <a:t>stateful</a:t>
            </a:r>
            <a:r>
              <a:rPr lang="en-US" b="1" dirty="0" smtClean="0"/>
              <a:t> </a:t>
            </a:r>
            <a:r>
              <a:rPr lang="en-US" b="1" dirty="0"/>
              <a:t>connection </a:t>
            </a:r>
            <a:r>
              <a:rPr lang="en-US" b="1" dirty="0" smtClean="0"/>
              <a:t>tracking: look up a dynamic connection table</a:t>
            </a:r>
            <a:endParaRPr lang="en-US" b="1" dirty="0"/>
          </a:p>
          <a:p>
            <a:pPr lvl="2"/>
            <a:r>
              <a:rPr lang="en-US" dirty="0" smtClean="0"/>
              <a:t>And many more</a:t>
            </a:r>
          </a:p>
        </p:txBody>
      </p:sp>
    </p:spTree>
    <p:extLst>
      <p:ext uri="{BB962C8B-B14F-4D97-AF65-F5344CB8AC3E}">
        <p14:creationId xmlns:p14="http://schemas.microsoft.com/office/powerpoint/2010/main" val="286883780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inspection</a:t>
            </a:r>
            <a:endParaRPr lang="en-US" dirty="0"/>
          </a:p>
        </p:txBody>
      </p:sp>
      <p:sp>
        <p:nvSpPr>
          <p:cNvPr id="3" name="Content Placeholder 2"/>
          <p:cNvSpPr>
            <a:spLocks noGrp="1"/>
          </p:cNvSpPr>
          <p:nvPr>
            <p:ph idx="1"/>
          </p:nvPr>
        </p:nvSpPr>
        <p:spPr/>
        <p:txBody>
          <a:bodyPr/>
          <a:lstStyle/>
          <a:p>
            <a:r>
              <a:rPr lang="en-US" dirty="0" smtClean="0"/>
              <a:t>Some protocols required connection tracking to establish a secured connection</a:t>
            </a:r>
          </a:p>
          <a:p>
            <a:pPr lvl="1"/>
            <a:r>
              <a:rPr lang="en-US" dirty="0" smtClean="0"/>
              <a:t>We can’t just allow traffic from numerous ports</a:t>
            </a:r>
          </a:p>
          <a:p>
            <a:r>
              <a:rPr lang="en-US" dirty="0" smtClean="0"/>
              <a:t> Both in TCP and UDP there are protocols as such:</a:t>
            </a:r>
          </a:p>
          <a:p>
            <a:pPr lvl="1"/>
            <a:r>
              <a:rPr lang="en-US" dirty="0" smtClean="0">
                <a:hlinkClick r:id="rId3"/>
              </a:rPr>
              <a:t>TFTP</a:t>
            </a:r>
            <a:endParaRPr lang="en-US" dirty="0" smtClean="0"/>
          </a:p>
          <a:p>
            <a:pPr lvl="2"/>
            <a:r>
              <a:rPr lang="en-US" dirty="0" smtClean="0"/>
              <a:t>Both client and server open random ports and connect with each other</a:t>
            </a:r>
          </a:p>
          <a:p>
            <a:pPr lvl="1"/>
            <a:r>
              <a:rPr lang="en-US" dirty="0" smtClean="0"/>
              <a:t>VoIP protocols</a:t>
            </a:r>
          </a:p>
          <a:p>
            <a:pPr lvl="2"/>
            <a:r>
              <a:rPr lang="en-US" dirty="0" smtClean="0">
                <a:hlinkClick r:id="rId4"/>
              </a:rPr>
              <a:t>SIP</a:t>
            </a:r>
            <a:endParaRPr lang="en-US" dirty="0" smtClean="0"/>
          </a:p>
          <a:p>
            <a:pPr lvl="2"/>
            <a:r>
              <a:rPr lang="en-US" dirty="0" smtClean="0">
                <a:hlinkClick r:id="rId5"/>
              </a:rPr>
              <a:t>H.323</a:t>
            </a:r>
            <a:r>
              <a:rPr lang="en-US" dirty="0" smtClean="0"/>
              <a:t> protocols</a:t>
            </a:r>
          </a:p>
          <a:p>
            <a:pPr lvl="1"/>
            <a:r>
              <a:rPr lang="en-US" dirty="0" smtClean="0"/>
              <a:t>Basically anything on top TCP (and some UDP also)</a:t>
            </a:r>
          </a:p>
          <a:p>
            <a:pPr lvl="1"/>
            <a:endParaRPr lang="en-US" dirty="0" smtClean="0"/>
          </a:p>
          <a:p>
            <a:pPr lvl="1"/>
            <a:endParaRPr lang="en-US" dirty="0" smtClean="0"/>
          </a:p>
        </p:txBody>
      </p:sp>
    </p:spTree>
    <p:extLst>
      <p:ext uri="{BB962C8B-B14F-4D97-AF65-F5344CB8AC3E}">
        <p14:creationId xmlns:p14="http://schemas.microsoft.com/office/powerpoint/2010/main" val="33721096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protection techniques</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File Transfer Protocol - FTP</a:t>
              </a: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0246" name="Group 9"/>
          <p:cNvGrpSpPr>
            <a:grpSpLocks/>
          </p:cNvGrpSpPr>
          <p:nvPr/>
        </p:nvGrpSpPr>
        <p:grpSpPr bwMode="auto">
          <a:xfrm>
            <a:off x="1293284" y="4292600"/>
            <a:ext cx="7384785" cy="655638"/>
            <a:chOff x="1193800" y="4293333"/>
            <a:chExt cx="6816724" cy="655515"/>
          </a:xfrm>
        </p:grpSpPr>
        <p:sp>
          <p:nvSpPr>
            <p:cNvPr id="10247"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a:t>
              </a:r>
              <a:r>
                <a:rPr lang="en-US" sz="2600" dirty="0" smtClean="0">
                  <a:solidFill>
                    <a:srgbClr val="464646"/>
                  </a:solidFill>
                  <a:latin typeface="Arial" charset="0"/>
                </a:rPr>
                <a:t>next Assignment</a:t>
              </a:r>
              <a:endParaRPr lang="en-US" sz="2600" dirty="0">
                <a:latin typeface="Arial" charset="0"/>
              </a:endParaRPr>
            </a:p>
          </p:txBody>
        </p:sp>
        <p:grpSp>
          <p:nvGrpSpPr>
            <p:cNvPr id="10248" name="Group 8"/>
            <p:cNvGrpSpPr>
              <a:grpSpLocks/>
            </p:cNvGrpSpPr>
            <p:nvPr/>
          </p:nvGrpSpPr>
          <p:grpSpPr bwMode="auto">
            <a:xfrm>
              <a:off x="1193800" y="4293333"/>
              <a:ext cx="6756401" cy="655515"/>
              <a:chOff x="1193800" y="4293333"/>
              <a:chExt cx="6756401" cy="655515"/>
            </a:xfrm>
          </p:grpSpPr>
          <p:sp>
            <p:nvSpPr>
              <p:cNvPr id="1024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5188498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(File Transfer Protocol)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The client send the server the port it’s open for data connection</a:t>
            </a:r>
          </a:p>
          <a:p>
            <a:r>
              <a:rPr lang="en-US" dirty="0" smtClean="0"/>
              <a:t>The </a:t>
            </a:r>
            <a:r>
              <a:rPr lang="en-US" dirty="0"/>
              <a:t>firewall need to be able to open connections to arbitrary high ports for it to function properly.</a:t>
            </a:r>
          </a:p>
          <a:p>
            <a:r>
              <a:rPr lang="en-US" dirty="0" smtClean="0"/>
              <a:t>Thus, the firewall needs to read the payload (the data itself) of the packet to realize we are in FTP connection and identify the FTP command that specifies the receive port number to open.</a:t>
            </a:r>
          </a:p>
          <a:p>
            <a:r>
              <a:rPr lang="en-US" dirty="0" smtClean="0"/>
              <a:t>The command is inside a TCP stream</a:t>
            </a:r>
          </a:p>
          <a:p>
            <a:pPr lvl="1"/>
            <a:r>
              <a:rPr lang="en-US" dirty="0" smtClean="0"/>
              <a:t>May be, for example, fragmented across several TCP packets, so inspecting packets individually does not suffice</a:t>
            </a:r>
          </a:p>
          <a:p>
            <a:pPr marL="457200" lvl="1" indent="0">
              <a:buNone/>
            </a:pPr>
            <a:endParaRPr lang="en-US" dirty="0"/>
          </a:p>
          <a:p>
            <a:endParaRPr lang="en-US" dirty="0"/>
          </a:p>
        </p:txBody>
      </p:sp>
    </p:spTree>
    <p:extLst>
      <p:ext uri="{BB962C8B-B14F-4D97-AF65-F5344CB8AC3E}">
        <p14:creationId xmlns:p14="http://schemas.microsoft.com/office/powerpoint/2010/main" val="12866795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Transfer Protocol - FTP</a:t>
            </a:r>
          </a:p>
        </p:txBody>
      </p:sp>
      <p:sp>
        <p:nvSpPr>
          <p:cNvPr id="3" name="Content Placeholder 2"/>
          <p:cNvSpPr>
            <a:spLocks noGrp="1"/>
          </p:cNvSpPr>
          <p:nvPr>
            <p:ph idx="1"/>
          </p:nvPr>
        </p:nvSpPr>
        <p:spPr/>
        <p:txBody>
          <a:bodyPr/>
          <a:lstStyle/>
          <a:p>
            <a:endParaRPr lang="en-US" dirty="0"/>
          </a:p>
        </p:txBody>
      </p:sp>
      <p:cxnSp>
        <p:nvCxnSpPr>
          <p:cNvPr id="6" name="Straight Connector 5"/>
          <p:cNvCxnSpPr/>
          <p:nvPr/>
        </p:nvCxnSpPr>
        <p:spPr bwMode="auto">
          <a:xfrm>
            <a:off x="4148667" y="2391832"/>
            <a:ext cx="8466" cy="163406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bwMode="auto">
          <a:xfrm>
            <a:off x="5748867" y="2391831"/>
            <a:ext cx="8466" cy="163406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2643717" y="2391831"/>
            <a:ext cx="8466" cy="3712636"/>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bwMode="auto">
          <a:xfrm>
            <a:off x="7340599" y="2342065"/>
            <a:ext cx="8466" cy="3653368"/>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bwMode="auto">
          <a:xfrm>
            <a:off x="4157133" y="2391832"/>
            <a:ext cx="1600200" cy="249768"/>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a:off x="4157133" y="2768600"/>
            <a:ext cx="1600200" cy="13546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4148667" y="3039533"/>
            <a:ext cx="1608666" cy="169331"/>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2793999" y="1972733"/>
            <a:ext cx="1159934" cy="369332"/>
          </a:xfrm>
          <a:prstGeom prst="rect">
            <a:avLst/>
          </a:prstGeom>
          <a:noFill/>
        </p:spPr>
        <p:txBody>
          <a:bodyPr wrap="square" rtlCol="0">
            <a:spAutoFit/>
          </a:bodyPr>
          <a:lstStyle/>
          <a:p>
            <a:pPr algn="ctr"/>
            <a:r>
              <a:rPr lang="en-US" sz="1800" dirty="0" smtClean="0"/>
              <a:t>Client</a:t>
            </a:r>
            <a:endParaRPr lang="en-US" sz="1800" dirty="0"/>
          </a:p>
        </p:txBody>
      </p:sp>
      <p:sp>
        <p:nvSpPr>
          <p:cNvPr id="20" name="TextBox 19"/>
          <p:cNvSpPr txBox="1"/>
          <p:nvPr/>
        </p:nvSpPr>
        <p:spPr>
          <a:xfrm>
            <a:off x="5952066" y="1972733"/>
            <a:ext cx="1159934" cy="369332"/>
          </a:xfrm>
          <a:prstGeom prst="rect">
            <a:avLst/>
          </a:prstGeom>
          <a:noFill/>
        </p:spPr>
        <p:txBody>
          <a:bodyPr wrap="square" rtlCol="0">
            <a:spAutoFit/>
          </a:bodyPr>
          <a:lstStyle/>
          <a:p>
            <a:pPr algn="ctr"/>
            <a:r>
              <a:rPr lang="en-US" sz="1800" dirty="0" smtClean="0"/>
              <a:t>Server</a:t>
            </a:r>
            <a:endParaRPr lang="en-US" sz="1800" dirty="0"/>
          </a:p>
        </p:txBody>
      </p:sp>
      <p:cxnSp>
        <p:nvCxnSpPr>
          <p:cNvPr id="21" name="Straight Arrow Connector 20"/>
          <p:cNvCxnSpPr/>
          <p:nvPr/>
        </p:nvCxnSpPr>
        <p:spPr bwMode="auto">
          <a:xfrm>
            <a:off x="4148667" y="3661832"/>
            <a:ext cx="1600200" cy="249768"/>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H="1">
            <a:off x="2643717" y="4292600"/>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2643717" y="4732869"/>
            <a:ext cx="4705348" cy="16721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H="1">
            <a:off x="2643717" y="4995337"/>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a:off x="2660649" y="5522383"/>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rot="563829">
            <a:off x="4368800" y="2839028"/>
            <a:ext cx="1159934" cy="276999"/>
          </a:xfrm>
          <a:prstGeom prst="rect">
            <a:avLst/>
          </a:prstGeom>
          <a:noFill/>
        </p:spPr>
        <p:txBody>
          <a:bodyPr wrap="square" rtlCol="0">
            <a:spAutoFit/>
          </a:bodyPr>
          <a:lstStyle/>
          <a:p>
            <a:pPr algn="ctr"/>
            <a:r>
              <a:rPr lang="en-US" sz="1200" dirty="0" err="1" smtClean="0"/>
              <a:t>Ack</a:t>
            </a:r>
            <a:endParaRPr lang="en-US" sz="1200" dirty="0"/>
          </a:p>
        </p:txBody>
      </p:sp>
      <p:sp>
        <p:nvSpPr>
          <p:cNvPr id="33" name="TextBox 32"/>
          <p:cNvSpPr txBox="1"/>
          <p:nvPr/>
        </p:nvSpPr>
        <p:spPr>
          <a:xfrm rot="563829">
            <a:off x="4407959" y="2271765"/>
            <a:ext cx="1159934" cy="276999"/>
          </a:xfrm>
          <a:prstGeom prst="rect">
            <a:avLst/>
          </a:prstGeom>
          <a:noFill/>
        </p:spPr>
        <p:txBody>
          <a:bodyPr wrap="square" rtlCol="0">
            <a:spAutoFit/>
          </a:bodyPr>
          <a:lstStyle/>
          <a:p>
            <a:pPr algn="ctr"/>
            <a:r>
              <a:rPr lang="en-US" sz="1200" dirty="0" err="1" smtClean="0"/>
              <a:t>Syn</a:t>
            </a:r>
            <a:endParaRPr lang="en-US" sz="1200" dirty="0"/>
          </a:p>
        </p:txBody>
      </p:sp>
      <p:sp>
        <p:nvSpPr>
          <p:cNvPr id="34" name="TextBox 33"/>
          <p:cNvSpPr txBox="1"/>
          <p:nvPr/>
        </p:nvSpPr>
        <p:spPr>
          <a:xfrm rot="563829">
            <a:off x="4407957" y="3479501"/>
            <a:ext cx="1159934" cy="276999"/>
          </a:xfrm>
          <a:prstGeom prst="rect">
            <a:avLst/>
          </a:prstGeom>
          <a:noFill/>
        </p:spPr>
        <p:txBody>
          <a:bodyPr wrap="square" rtlCol="0">
            <a:spAutoFit/>
          </a:bodyPr>
          <a:lstStyle/>
          <a:p>
            <a:pPr algn="ctr"/>
            <a:r>
              <a:rPr lang="en-US" sz="1200" dirty="0" smtClean="0"/>
              <a:t>get </a:t>
            </a:r>
            <a:r>
              <a:rPr lang="en-US" sz="1200" dirty="0" err="1" smtClean="0"/>
              <a:t>a.out</a:t>
            </a:r>
            <a:r>
              <a:rPr lang="en-US" sz="1200" dirty="0" smtClean="0"/>
              <a:t> </a:t>
            </a:r>
            <a:endParaRPr lang="en-US" sz="1200" dirty="0"/>
          </a:p>
        </p:txBody>
      </p:sp>
      <p:sp>
        <p:nvSpPr>
          <p:cNvPr id="35" name="TextBox 34"/>
          <p:cNvSpPr txBox="1"/>
          <p:nvPr/>
        </p:nvSpPr>
        <p:spPr>
          <a:xfrm rot="21354215">
            <a:off x="4416424" y="2574725"/>
            <a:ext cx="1159934" cy="276999"/>
          </a:xfrm>
          <a:prstGeom prst="rect">
            <a:avLst/>
          </a:prstGeom>
          <a:noFill/>
        </p:spPr>
        <p:txBody>
          <a:bodyPr wrap="square" rtlCol="0">
            <a:spAutoFit/>
          </a:bodyPr>
          <a:lstStyle/>
          <a:p>
            <a:pPr algn="ctr"/>
            <a:r>
              <a:rPr lang="en-US" sz="1200" dirty="0" err="1" smtClean="0"/>
              <a:t>Syn+Ack</a:t>
            </a:r>
            <a:endParaRPr lang="en-US" sz="1200" dirty="0"/>
          </a:p>
        </p:txBody>
      </p:sp>
      <p:sp>
        <p:nvSpPr>
          <p:cNvPr id="36" name="TextBox 35"/>
          <p:cNvSpPr txBox="1"/>
          <p:nvPr/>
        </p:nvSpPr>
        <p:spPr>
          <a:xfrm rot="21436458">
            <a:off x="4407959" y="4109650"/>
            <a:ext cx="1159934" cy="276999"/>
          </a:xfrm>
          <a:prstGeom prst="rect">
            <a:avLst/>
          </a:prstGeom>
          <a:noFill/>
        </p:spPr>
        <p:txBody>
          <a:bodyPr wrap="square" rtlCol="0">
            <a:spAutoFit/>
          </a:bodyPr>
          <a:lstStyle/>
          <a:p>
            <a:pPr algn="ctr"/>
            <a:r>
              <a:rPr lang="en-US" sz="1200" dirty="0" err="1" smtClean="0"/>
              <a:t>Syn</a:t>
            </a:r>
            <a:endParaRPr lang="en-US" sz="1200" dirty="0"/>
          </a:p>
        </p:txBody>
      </p:sp>
      <p:sp>
        <p:nvSpPr>
          <p:cNvPr id="37" name="TextBox 36"/>
          <p:cNvSpPr txBox="1"/>
          <p:nvPr/>
        </p:nvSpPr>
        <p:spPr>
          <a:xfrm rot="21436458">
            <a:off x="4411133" y="4864244"/>
            <a:ext cx="1159934" cy="276999"/>
          </a:xfrm>
          <a:prstGeom prst="rect">
            <a:avLst/>
          </a:prstGeom>
          <a:noFill/>
        </p:spPr>
        <p:txBody>
          <a:bodyPr wrap="square" rtlCol="0">
            <a:spAutoFit/>
          </a:bodyPr>
          <a:lstStyle/>
          <a:p>
            <a:pPr algn="ctr"/>
            <a:r>
              <a:rPr lang="en-US" sz="1200" dirty="0" err="1" smtClean="0"/>
              <a:t>Ack</a:t>
            </a:r>
            <a:endParaRPr lang="en-US" sz="1200" dirty="0"/>
          </a:p>
        </p:txBody>
      </p:sp>
      <p:sp>
        <p:nvSpPr>
          <p:cNvPr id="38" name="TextBox 37"/>
          <p:cNvSpPr txBox="1"/>
          <p:nvPr/>
        </p:nvSpPr>
        <p:spPr>
          <a:xfrm rot="177543">
            <a:off x="4424890" y="4512056"/>
            <a:ext cx="1159934" cy="276999"/>
          </a:xfrm>
          <a:prstGeom prst="rect">
            <a:avLst/>
          </a:prstGeom>
          <a:noFill/>
        </p:spPr>
        <p:txBody>
          <a:bodyPr wrap="square" rtlCol="0">
            <a:spAutoFit/>
          </a:bodyPr>
          <a:lstStyle/>
          <a:p>
            <a:pPr algn="ctr"/>
            <a:r>
              <a:rPr lang="en-US" sz="1200" dirty="0" err="1" smtClean="0"/>
              <a:t>Syn+Ack</a:t>
            </a:r>
            <a:endParaRPr lang="en-US" sz="1200" dirty="0"/>
          </a:p>
        </p:txBody>
      </p:sp>
      <p:sp>
        <p:nvSpPr>
          <p:cNvPr id="39" name="TextBox 38"/>
          <p:cNvSpPr txBox="1"/>
          <p:nvPr/>
        </p:nvSpPr>
        <p:spPr>
          <a:xfrm rot="21436458">
            <a:off x="4411133" y="5383883"/>
            <a:ext cx="1159934" cy="276999"/>
          </a:xfrm>
          <a:prstGeom prst="rect">
            <a:avLst/>
          </a:prstGeom>
          <a:noFill/>
        </p:spPr>
        <p:txBody>
          <a:bodyPr wrap="square" rtlCol="0">
            <a:spAutoFit/>
          </a:bodyPr>
          <a:lstStyle/>
          <a:p>
            <a:pPr algn="ctr"/>
            <a:r>
              <a:rPr lang="en-US" sz="1200" dirty="0" err="1" smtClean="0"/>
              <a:t>a.out</a:t>
            </a:r>
            <a:endParaRPr lang="en-US" sz="1200" dirty="0"/>
          </a:p>
        </p:txBody>
      </p:sp>
      <p:sp>
        <p:nvSpPr>
          <p:cNvPr id="40" name="TextBox 39"/>
          <p:cNvSpPr txBox="1"/>
          <p:nvPr/>
        </p:nvSpPr>
        <p:spPr>
          <a:xfrm>
            <a:off x="3577166" y="2114833"/>
            <a:ext cx="1159934" cy="276999"/>
          </a:xfrm>
          <a:prstGeom prst="rect">
            <a:avLst/>
          </a:prstGeom>
          <a:noFill/>
        </p:spPr>
        <p:txBody>
          <a:bodyPr wrap="square" rtlCol="0">
            <a:spAutoFit/>
          </a:bodyPr>
          <a:lstStyle/>
          <a:p>
            <a:pPr algn="ctr"/>
            <a:r>
              <a:rPr lang="en-US" sz="1200" dirty="0" smtClean="0"/>
              <a:t>X</a:t>
            </a:r>
            <a:endParaRPr lang="en-US" sz="1200" dirty="0"/>
          </a:p>
        </p:txBody>
      </p:sp>
      <p:sp>
        <p:nvSpPr>
          <p:cNvPr id="41" name="TextBox 40"/>
          <p:cNvSpPr txBox="1"/>
          <p:nvPr/>
        </p:nvSpPr>
        <p:spPr>
          <a:xfrm>
            <a:off x="5168900" y="2114833"/>
            <a:ext cx="1159934" cy="276999"/>
          </a:xfrm>
          <a:prstGeom prst="rect">
            <a:avLst/>
          </a:prstGeom>
          <a:noFill/>
        </p:spPr>
        <p:txBody>
          <a:bodyPr wrap="square" rtlCol="0">
            <a:spAutoFit/>
          </a:bodyPr>
          <a:lstStyle/>
          <a:p>
            <a:pPr algn="ctr"/>
            <a:r>
              <a:rPr lang="en-US" sz="1200" dirty="0" smtClean="0"/>
              <a:t>21</a:t>
            </a:r>
            <a:endParaRPr lang="en-US" sz="1200" dirty="0"/>
          </a:p>
        </p:txBody>
      </p:sp>
      <p:sp>
        <p:nvSpPr>
          <p:cNvPr id="42" name="TextBox 41"/>
          <p:cNvSpPr txBox="1"/>
          <p:nvPr/>
        </p:nvSpPr>
        <p:spPr>
          <a:xfrm>
            <a:off x="6752166" y="2133265"/>
            <a:ext cx="1159934" cy="276999"/>
          </a:xfrm>
          <a:prstGeom prst="rect">
            <a:avLst/>
          </a:prstGeom>
          <a:noFill/>
        </p:spPr>
        <p:txBody>
          <a:bodyPr wrap="square" rtlCol="0">
            <a:spAutoFit/>
          </a:bodyPr>
          <a:lstStyle/>
          <a:p>
            <a:pPr algn="ctr"/>
            <a:r>
              <a:rPr lang="en-US" sz="1200" dirty="0" smtClean="0"/>
              <a:t>20</a:t>
            </a:r>
            <a:endParaRPr lang="en-US" sz="1200" dirty="0"/>
          </a:p>
        </p:txBody>
      </p:sp>
      <p:sp>
        <p:nvSpPr>
          <p:cNvPr id="43" name="TextBox 42"/>
          <p:cNvSpPr txBox="1"/>
          <p:nvPr/>
        </p:nvSpPr>
        <p:spPr>
          <a:xfrm>
            <a:off x="2080682" y="2131431"/>
            <a:ext cx="1159934" cy="276999"/>
          </a:xfrm>
          <a:prstGeom prst="rect">
            <a:avLst/>
          </a:prstGeom>
          <a:noFill/>
        </p:spPr>
        <p:txBody>
          <a:bodyPr wrap="square" rtlCol="0">
            <a:spAutoFit/>
          </a:bodyPr>
          <a:lstStyle/>
          <a:p>
            <a:pPr algn="ctr"/>
            <a:r>
              <a:rPr lang="en-US" sz="1200" dirty="0" smtClean="0"/>
              <a:t>Y</a:t>
            </a:r>
            <a:endParaRPr lang="en-US" sz="1200" dirty="0"/>
          </a:p>
        </p:txBody>
      </p:sp>
    </p:spTree>
    <p:extLst>
      <p:ext uri="{BB962C8B-B14F-4D97-AF65-F5344CB8AC3E}">
        <p14:creationId xmlns:p14="http://schemas.microsoft.com/office/powerpoint/2010/main" val="36758785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Transfer Protocol - FTP</a:t>
            </a:r>
            <a:endParaRPr lang="en-US" dirty="0"/>
          </a:p>
        </p:txBody>
      </p:sp>
      <p:sp>
        <p:nvSpPr>
          <p:cNvPr id="3" name="Content Placeholder 2"/>
          <p:cNvSpPr>
            <a:spLocks noGrp="1"/>
          </p:cNvSpPr>
          <p:nvPr>
            <p:ph idx="1"/>
          </p:nvPr>
        </p:nvSpPr>
        <p:spPr/>
        <p:txBody>
          <a:bodyPr/>
          <a:lstStyle/>
          <a:p>
            <a:r>
              <a:rPr lang="en-US" dirty="0" smtClean="0"/>
              <a:t>Can be enforced only in </a:t>
            </a:r>
            <a:r>
              <a:rPr lang="en-US" dirty="0" err="1" smtClean="0"/>
              <a:t>stateful</a:t>
            </a:r>
            <a:r>
              <a:rPr lang="en-US" dirty="0" smtClean="0"/>
              <a:t> inspection.</a:t>
            </a:r>
          </a:p>
          <a:p>
            <a:r>
              <a:rPr lang="en-US" dirty="0" smtClean="0"/>
              <a:t>Receive port number to open in the packet’s payload</a:t>
            </a:r>
          </a:p>
          <a:p>
            <a:r>
              <a:rPr lang="en-US" dirty="0" smtClean="0"/>
              <a:t>After connection is established, the client send to the server a packet with a special request, called PORT</a:t>
            </a:r>
          </a:p>
          <a:p>
            <a:r>
              <a:rPr lang="en-US" dirty="0"/>
              <a:t>A PORT request asks the server to use a different </a:t>
            </a:r>
            <a:r>
              <a:rPr lang="en-US" dirty="0" smtClean="0"/>
              <a:t>port to the data </a:t>
            </a:r>
            <a:r>
              <a:rPr lang="en-US" dirty="0"/>
              <a:t>connection: the server makes a TCP connection to the </a:t>
            </a:r>
            <a:r>
              <a:rPr lang="en-US" dirty="0" smtClean="0"/>
              <a:t>client though this port.</a:t>
            </a:r>
          </a:p>
          <a:p>
            <a:r>
              <a:rPr lang="en-US" dirty="0"/>
              <a:t>The PORT request has a parameter in the </a:t>
            </a:r>
            <a:r>
              <a:rPr lang="en-US" dirty="0" smtClean="0"/>
              <a:t>form:</a:t>
            </a:r>
          </a:p>
          <a:p>
            <a:pPr lvl="1"/>
            <a:r>
              <a:rPr lang="en-US" i="1" dirty="0" smtClean="0"/>
              <a:t>h1</a:t>
            </a:r>
            <a:r>
              <a:rPr lang="en-US" dirty="0" smtClean="0"/>
              <a:t>,</a:t>
            </a:r>
            <a:r>
              <a:rPr lang="en-US" i="1" dirty="0" smtClean="0"/>
              <a:t>h2</a:t>
            </a:r>
            <a:r>
              <a:rPr lang="en-US" dirty="0" smtClean="0"/>
              <a:t>,</a:t>
            </a:r>
            <a:r>
              <a:rPr lang="en-US" i="1" dirty="0" smtClean="0"/>
              <a:t>h3</a:t>
            </a:r>
            <a:r>
              <a:rPr lang="en-US" dirty="0" smtClean="0"/>
              <a:t>,</a:t>
            </a:r>
            <a:r>
              <a:rPr lang="en-US" i="1" dirty="0" smtClean="0"/>
              <a:t>h4</a:t>
            </a:r>
            <a:r>
              <a:rPr lang="en-US" dirty="0" smtClean="0"/>
              <a:t>,</a:t>
            </a:r>
            <a:r>
              <a:rPr lang="en-US" i="1" dirty="0" smtClean="0"/>
              <a:t>p1</a:t>
            </a:r>
            <a:r>
              <a:rPr lang="en-US" dirty="0" smtClean="0"/>
              <a:t>,</a:t>
            </a:r>
            <a:r>
              <a:rPr lang="en-US" i="1" dirty="0" smtClean="0"/>
              <a:t>p2</a:t>
            </a:r>
          </a:p>
          <a:p>
            <a:pPr lvl="1"/>
            <a:r>
              <a:rPr lang="en-US" dirty="0"/>
              <a:t>the client is listening for connections on TCP port </a:t>
            </a:r>
            <a:r>
              <a:rPr lang="en-US" i="1" dirty="0"/>
              <a:t>p1</a:t>
            </a:r>
            <a:r>
              <a:rPr lang="en-US" dirty="0"/>
              <a:t>*256+</a:t>
            </a:r>
            <a:r>
              <a:rPr lang="en-US" i="1" dirty="0"/>
              <a:t>p2</a:t>
            </a:r>
            <a:r>
              <a:rPr lang="en-US" dirty="0"/>
              <a:t> at IP address </a:t>
            </a:r>
            <a:r>
              <a:rPr lang="en-US" i="1" dirty="0"/>
              <a:t>h1</a:t>
            </a:r>
            <a:r>
              <a:rPr lang="en-US" dirty="0"/>
              <a:t>.</a:t>
            </a:r>
            <a:r>
              <a:rPr lang="en-US" i="1" dirty="0"/>
              <a:t>h2</a:t>
            </a:r>
            <a:r>
              <a:rPr lang="en-US" dirty="0"/>
              <a:t>.</a:t>
            </a:r>
            <a:r>
              <a:rPr lang="en-US" i="1" dirty="0"/>
              <a:t>h3</a:t>
            </a:r>
            <a:r>
              <a:rPr lang="en-US" dirty="0"/>
              <a:t>.</a:t>
            </a:r>
            <a:r>
              <a:rPr lang="en-US" i="1" dirty="0"/>
              <a:t>h4</a:t>
            </a:r>
            <a:r>
              <a:rPr lang="en-US" dirty="0" smtClean="0"/>
              <a:t>.</a:t>
            </a:r>
          </a:p>
        </p:txBody>
      </p:sp>
    </p:spTree>
    <p:extLst>
      <p:ext uri="{BB962C8B-B14F-4D97-AF65-F5344CB8AC3E}">
        <p14:creationId xmlns:p14="http://schemas.microsoft.com/office/powerpoint/2010/main" val="25187055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Transfer Protocol - FTP</a:t>
            </a:r>
          </a:p>
        </p:txBody>
      </p:sp>
      <p:sp>
        <p:nvSpPr>
          <p:cNvPr id="3" name="Content Placeholder 2"/>
          <p:cNvSpPr>
            <a:spLocks noGrp="1"/>
          </p:cNvSpPr>
          <p:nvPr>
            <p:ph idx="1"/>
          </p:nvPr>
        </p:nvSpPr>
        <p:spPr/>
        <p:txBody>
          <a:bodyPr/>
          <a:lstStyle/>
          <a:p>
            <a:r>
              <a:rPr lang="en-US" dirty="0" smtClean="0"/>
              <a:t>For example, after a connection from 10.0.1.1 to FTP server 10.0.2.2, the client send the following textual command on the TCP connection:</a:t>
            </a:r>
          </a:p>
          <a:p>
            <a:pPr marL="457200" lvl="1" indent="0">
              <a:buNone/>
            </a:pPr>
            <a:r>
              <a:rPr lang="en-US" dirty="0" smtClean="0">
                <a:latin typeface="Courier New" panose="02070309020205020404" pitchFamily="49" charset="0"/>
                <a:cs typeface="Courier New" panose="02070309020205020404" pitchFamily="49" charset="0"/>
              </a:rPr>
              <a:t>PORT 10,0,1,1,165,126</a:t>
            </a:r>
          </a:p>
          <a:p>
            <a:r>
              <a:rPr lang="en-US" dirty="0" smtClean="0"/>
              <a:t>The server understand that client at IP address 10.0.1.1 has opened the port 165*256+126=42366 for transferring a file</a:t>
            </a:r>
          </a:p>
          <a:p>
            <a:r>
              <a:rPr lang="en-US" dirty="0" smtClean="0"/>
              <a:t>Our firewall now should keep track of packets who reach to this port and IP address, and not automatically drop them, but to inspect them and see if they're related to the ftp connection</a:t>
            </a:r>
            <a:endParaRPr lang="en-US" dirty="0"/>
          </a:p>
        </p:txBody>
      </p:sp>
    </p:spTree>
    <p:extLst>
      <p:ext uri="{BB962C8B-B14F-4D97-AF65-F5344CB8AC3E}">
        <p14:creationId xmlns:p14="http://schemas.microsoft.com/office/powerpoint/2010/main" val="3994369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latin typeface="Arial" charset="0"/>
              </a:rPr>
              <a:t>Agenda</a:t>
            </a:r>
          </a:p>
        </p:txBody>
      </p:sp>
      <p:grpSp>
        <p:nvGrpSpPr>
          <p:cNvPr id="8195" name="Group 12"/>
          <p:cNvGrpSpPr>
            <a:grpSpLocks/>
          </p:cNvGrpSpPr>
          <p:nvPr/>
        </p:nvGrpSpPr>
        <p:grpSpPr bwMode="auto">
          <a:xfrm>
            <a:off x="1293284" y="1749425"/>
            <a:ext cx="7384785" cy="1417552"/>
            <a:chOff x="1193800" y="1749425"/>
            <a:chExt cx="6816724" cy="1417552"/>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267453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File Transfer Protocol - FTP</a:t>
              </a:r>
              <a:endParaRPr lang="en-US" sz="2600" dirty="0">
                <a:latin typeface="Arial" charset="0"/>
              </a:endParaRPr>
            </a:p>
          </p:txBody>
        </p:sp>
      </p:grpSp>
      <p:grpSp>
        <p:nvGrpSpPr>
          <p:cNvPr id="8196" name="Group 11"/>
          <p:cNvGrpSpPr>
            <a:grpSpLocks/>
          </p:cNvGrpSpPr>
          <p:nvPr/>
        </p:nvGrpSpPr>
        <p:grpSpPr bwMode="auto">
          <a:xfrm>
            <a:off x="1293284" y="2593975"/>
            <a:ext cx="7384785" cy="1416332"/>
            <a:chOff x="1193800" y="2593487"/>
            <a:chExt cx="6816724" cy="1417389"/>
          </a:xfrm>
        </p:grpSpPr>
        <p:sp>
          <p:nvSpPr>
            <p:cNvPr id="8211"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smtClean="0">
                  <a:solidFill>
                    <a:srgbClr val="464646"/>
                  </a:solidFill>
                  <a:latin typeface="Arial" charset="0"/>
                </a:rPr>
                <a:t>HyperText</a:t>
              </a:r>
              <a:r>
                <a:rPr lang="en-US" sz="2600" dirty="0" smtClean="0">
                  <a:solidFill>
                    <a:srgbClr val="464646"/>
                  </a:solidFill>
                  <a:latin typeface="Arial" charset="0"/>
                </a:rPr>
                <a:t> Transfer Protocol - HTTP</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40"/>
            <a:ext cx="7384785" cy="1429199"/>
            <a:chOff x="1193800" y="3437548"/>
            <a:chExt cx="6816724" cy="1427869"/>
          </a:xfrm>
        </p:grpSpPr>
        <p:sp>
          <p:nvSpPr>
            <p:cNvPr id="8205" name="Text Box 6"/>
            <p:cNvSpPr txBox="1">
              <a:spLocks noChangeArrowheads="1"/>
            </p:cNvSpPr>
            <p:nvPr/>
          </p:nvSpPr>
          <p:spPr bwMode="auto">
            <a:xfrm>
              <a:off x="1982787" y="437297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a:t>
              </a:r>
              <a:r>
                <a:rPr lang="en-US" sz="2600" dirty="0" smtClean="0">
                  <a:solidFill>
                    <a:srgbClr val="464646"/>
                  </a:solidFill>
                  <a:latin typeface="Arial" charset="0"/>
                </a:rPr>
                <a:t>next Assignment</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8200" name="Group 8"/>
          <p:cNvGrpSpPr>
            <a:grpSpLocks/>
          </p:cNvGrpSpPr>
          <p:nvPr/>
        </p:nvGrpSpPr>
        <p:grpSpPr bwMode="auto">
          <a:xfrm>
            <a:off x="1293284" y="4292600"/>
            <a:ext cx="7319435" cy="655638"/>
            <a:chOff x="1193800" y="4293333"/>
            <a:chExt cx="6756401" cy="655515"/>
          </a:xfrm>
        </p:grpSpPr>
        <p:sp>
          <p:nvSpPr>
            <p:cNvPr id="8201"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sp>
        <p:nvSpPr>
          <p:cNvPr id="25" name="Text Box 6"/>
          <p:cNvSpPr txBox="1">
            <a:spLocks noChangeArrowheads="1"/>
          </p:cNvSpPr>
          <p:nvPr/>
        </p:nvSpPr>
        <p:spPr bwMode="auto">
          <a:xfrm>
            <a:off x="2148020" y="1830181"/>
            <a:ext cx="6530049" cy="49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Advanced protection techniques</a:t>
            </a:r>
            <a:endParaRPr lang="en-US" sz="2600" dirty="0">
              <a:latin typeface="Arial" charset="0"/>
            </a:endParaRPr>
          </a:p>
        </p:txBody>
      </p:sp>
    </p:spTree>
    <p:extLst>
      <p:ext uri="{BB962C8B-B14F-4D97-AF65-F5344CB8AC3E}">
        <p14:creationId xmlns:p14="http://schemas.microsoft.com/office/powerpoint/2010/main" val="20975696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protection techniques</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37730"/>
            <a:ext cx="7384785" cy="655637"/>
            <a:chOff x="1193800" y="3437548"/>
            <a:chExt cx="6816724" cy="655027"/>
          </a:xfrm>
        </p:grpSpPr>
        <p:sp>
          <p:nvSpPr>
            <p:cNvPr id="27" name="Text Box 6"/>
            <p:cNvSpPr txBox="1">
              <a:spLocks noChangeArrowheads="1"/>
            </p:cNvSpPr>
            <p:nvPr/>
          </p:nvSpPr>
          <p:spPr bwMode="auto">
            <a:xfrm>
              <a:off x="1982788" y="3520018"/>
              <a:ext cx="602773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err="1">
                  <a:solidFill>
                    <a:schemeClr val="accent3"/>
                  </a:solidFill>
                  <a:latin typeface="Arial" pitchFamily="34" charset="0"/>
                </a:rPr>
                <a:t>HyperText</a:t>
              </a:r>
              <a:r>
                <a:rPr lang="en-US" sz="2600" b="1" dirty="0">
                  <a:solidFill>
                    <a:schemeClr val="accent3"/>
                  </a:solidFill>
                  <a:latin typeface="Arial" pitchFamily="34" charset="0"/>
                </a:rPr>
                <a:t> Transfer Protocol - HTTP</a:t>
              </a: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1270" name="Group 9"/>
          <p:cNvGrpSpPr>
            <a:grpSpLocks/>
          </p:cNvGrpSpPr>
          <p:nvPr/>
        </p:nvGrpSpPr>
        <p:grpSpPr bwMode="auto">
          <a:xfrm>
            <a:off x="1293284" y="4292600"/>
            <a:ext cx="7384785" cy="655638"/>
            <a:chOff x="1193800" y="4293333"/>
            <a:chExt cx="6816724" cy="655515"/>
          </a:xfrm>
        </p:grpSpPr>
        <p:sp>
          <p:nvSpPr>
            <p:cNvPr id="11271"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a:t>
              </a:r>
              <a:r>
                <a:rPr lang="en-US" sz="2600" dirty="0" smtClean="0">
                  <a:solidFill>
                    <a:srgbClr val="464646"/>
                  </a:solidFill>
                  <a:latin typeface="Arial" charset="0"/>
                </a:rPr>
                <a:t>next Assignment</a:t>
              </a:r>
              <a:endParaRPr lang="en-US" sz="2600" dirty="0">
                <a:latin typeface="Arial" charset="0"/>
              </a:endParaRPr>
            </a:p>
          </p:txBody>
        </p:sp>
        <p:grpSp>
          <p:nvGrpSpPr>
            <p:cNvPr id="11272" name="Group 8"/>
            <p:cNvGrpSpPr>
              <a:grpSpLocks/>
            </p:cNvGrpSpPr>
            <p:nvPr/>
          </p:nvGrpSpPr>
          <p:grpSpPr bwMode="auto">
            <a:xfrm>
              <a:off x="1193800" y="4293333"/>
              <a:ext cx="6756401" cy="655515"/>
              <a:chOff x="1193800" y="4293333"/>
              <a:chExt cx="6756401" cy="655515"/>
            </a:xfrm>
          </p:grpSpPr>
          <p:sp>
            <p:nvSpPr>
              <p:cNvPr id="11273"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9768029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64646"/>
                </a:solidFill>
                <a:latin typeface="Arial" charset="0"/>
              </a:rPr>
              <a:t>HTTP (</a:t>
            </a:r>
            <a:r>
              <a:rPr lang="en-US" dirty="0" err="1">
                <a:solidFill>
                  <a:srgbClr val="464646"/>
                </a:solidFill>
                <a:latin typeface="Arial" charset="0"/>
              </a:rPr>
              <a:t>HyperText</a:t>
            </a:r>
            <a:r>
              <a:rPr lang="en-US" dirty="0">
                <a:solidFill>
                  <a:srgbClr val="464646"/>
                </a:solidFill>
                <a:latin typeface="Arial" charset="0"/>
              </a:rPr>
              <a:t> Transfer </a:t>
            </a:r>
            <a:r>
              <a:rPr lang="en-US" dirty="0" smtClean="0">
                <a:solidFill>
                  <a:srgbClr val="464646"/>
                </a:solidFill>
                <a:latin typeface="Arial" charset="0"/>
              </a:rPr>
              <a:t>Protocol)</a:t>
            </a:r>
            <a:endParaRPr lang="en-US" dirty="0">
              <a:latin typeface="Arial" charset="0"/>
            </a:endParaRPr>
          </a:p>
        </p:txBody>
      </p:sp>
      <p:sp>
        <p:nvSpPr>
          <p:cNvPr id="3" name="Content Placeholder 2"/>
          <p:cNvSpPr>
            <a:spLocks noGrp="1"/>
          </p:cNvSpPr>
          <p:nvPr>
            <p:ph idx="1"/>
          </p:nvPr>
        </p:nvSpPr>
        <p:spPr/>
        <p:txBody>
          <a:bodyPr/>
          <a:lstStyle/>
          <a:p>
            <a:r>
              <a:rPr lang="en-US" dirty="0" smtClean="0"/>
              <a:t>Another example to a protocol with lots of information in the payload</a:t>
            </a:r>
          </a:p>
          <a:p>
            <a:r>
              <a:rPr lang="en-US" dirty="0" smtClean="0"/>
              <a:t>In contrast to FTP, HTTP was designed to operate over a single TCP port and a single TCP connection, to avoid the difficulties we've seen for FTP. However</a:t>
            </a:r>
            <a:r>
              <a:rPr lang="en-US" dirty="0"/>
              <a:t>, there is still a lot of state to be kept </a:t>
            </a:r>
            <a:r>
              <a:rPr lang="en-US" b="1" dirty="0" smtClean="0"/>
              <a:t>between</a:t>
            </a:r>
            <a:r>
              <a:rPr lang="en-US" dirty="0" smtClean="0"/>
              <a:t> </a:t>
            </a:r>
            <a:r>
              <a:rPr lang="en-US" dirty="0"/>
              <a:t>packets in that single TCP connection</a:t>
            </a:r>
            <a:r>
              <a:rPr lang="en-US" dirty="0" smtClean="0"/>
              <a:t>. We need to listen and search for http request</a:t>
            </a:r>
          </a:p>
          <a:p>
            <a:r>
              <a:rPr lang="en-US" dirty="0" smtClean="0"/>
              <a:t>Once we found the client sent GET request, we need to inspect the following packets to see what response we’ll get</a:t>
            </a:r>
            <a:endParaRPr lang="en-US" dirty="0"/>
          </a:p>
          <a:p>
            <a:r>
              <a:rPr lang="en-US" dirty="0" smtClean="0"/>
              <a:t>Examples</a:t>
            </a:r>
          </a:p>
        </p:txBody>
      </p:sp>
    </p:spTree>
    <p:extLst>
      <p:ext uri="{BB962C8B-B14F-4D97-AF65-F5344CB8AC3E}">
        <p14:creationId xmlns:p14="http://schemas.microsoft.com/office/powerpoint/2010/main" val="2696937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64646"/>
                </a:solidFill>
                <a:latin typeface="Arial" charset="0"/>
              </a:rPr>
              <a:t>HyperText</a:t>
            </a:r>
            <a:r>
              <a:rPr lang="en-US" dirty="0">
                <a:solidFill>
                  <a:srgbClr val="464646"/>
                </a:solidFill>
                <a:latin typeface="Arial" charset="0"/>
              </a:rPr>
              <a:t> Transfer Protocol - HTTP</a:t>
            </a:r>
            <a:endParaRPr lang="en-US" dirty="0"/>
          </a:p>
        </p:txBody>
      </p:sp>
      <p:sp>
        <p:nvSpPr>
          <p:cNvPr id="3" name="Content Placeholder 2"/>
          <p:cNvSpPr>
            <a:spLocks noGrp="1"/>
          </p:cNvSpPr>
          <p:nvPr>
            <p:ph idx="1"/>
          </p:nvPr>
        </p:nvSpPr>
        <p:spPr>
          <a:xfrm>
            <a:off x="366316" y="1325880"/>
            <a:ext cx="9405005" cy="4992624"/>
          </a:xfrm>
        </p:spPr>
        <p:txBody>
          <a:bodyPr/>
          <a:lstStyle/>
          <a:p>
            <a:r>
              <a:rPr lang="en-US" dirty="0" smtClean="0"/>
              <a:t>Regular 200 OK response:</a:t>
            </a: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GET</a:t>
            </a:r>
            <a:r>
              <a:rPr lang="en-US" sz="1600" dirty="0">
                <a:solidFill>
                  <a:schemeClr val="accent2"/>
                </a:solidFill>
                <a:latin typeface="Courier New" panose="02070309020205020404" pitchFamily="49" charset="0"/>
                <a:cs typeface="Courier New" panose="02070309020205020404" pitchFamily="49" charset="0"/>
              </a:rPr>
              <a:t> /</a:t>
            </a:r>
            <a:r>
              <a:rPr lang="en-US" sz="1600" dirty="0" smtClean="0">
                <a:solidFill>
                  <a:schemeClr val="accent2"/>
                </a:solidFill>
                <a:latin typeface="Courier New" panose="02070309020205020404" pitchFamily="49" charset="0"/>
                <a:cs typeface="Courier New" panose="02070309020205020404" pitchFamily="49" charset="0"/>
              </a:rPr>
              <a:t>secws16/ </a:t>
            </a:r>
            <a:r>
              <a:rPr lang="en-US" sz="1600" dirty="0">
                <a:solidFill>
                  <a:schemeClr val="accent2"/>
                </a:solidFill>
                <a:latin typeface="Courier New" panose="02070309020205020404" pitchFamily="49" charset="0"/>
                <a:cs typeface="Courier New" panose="02070309020205020404" pitchFamily="49" charset="0"/>
              </a:rPr>
              <a:t>HTTP/1.1</a:t>
            </a: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Host</a:t>
            </a:r>
            <a:r>
              <a:rPr lang="en-US" sz="1600" dirty="0">
                <a:solidFill>
                  <a:schemeClr val="accent2"/>
                </a:solidFill>
                <a:latin typeface="Courier New" panose="02070309020205020404" pitchFamily="49" charset="0"/>
                <a:cs typeface="Courier New" panose="02070309020205020404" pitchFamily="49" charset="0"/>
              </a:rPr>
              <a:t>: </a:t>
            </a:r>
            <a:r>
              <a:rPr lang="en-US" sz="1600" dirty="0" smtClean="0">
                <a:solidFill>
                  <a:schemeClr val="accent2"/>
                </a:solidFill>
                <a:latin typeface="Courier New" panose="02070309020205020404" pitchFamily="49" charset="0"/>
                <a:cs typeface="Courier New" panose="02070309020205020404" pitchFamily="49" charset="0"/>
              </a:rPr>
              <a:t>course.cs.tau.ac.il</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Accept</a:t>
            </a:r>
            <a:r>
              <a:rPr lang="en-US" sz="1600" dirty="0" smtClean="0">
                <a:solidFill>
                  <a:schemeClr val="accent2"/>
                </a:solidFill>
                <a:latin typeface="Courier New" panose="02070309020205020404" pitchFamily="49" charset="0"/>
                <a:cs typeface="Courier New" panose="02070309020205020404" pitchFamily="49" charset="0"/>
              </a:rPr>
              <a:t>: text/</a:t>
            </a:r>
            <a:r>
              <a:rPr lang="en-US" sz="1600" dirty="0" err="1" smtClean="0">
                <a:solidFill>
                  <a:schemeClr val="accent2"/>
                </a:solidFill>
                <a:latin typeface="Courier New" panose="02070309020205020404" pitchFamily="49" charset="0"/>
                <a:cs typeface="Courier New" panose="02070309020205020404" pitchFamily="49" charset="0"/>
              </a:rPr>
              <a:t>html,application</a:t>
            </a:r>
            <a:r>
              <a:rPr lang="en-US" sz="1600" dirty="0" smtClean="0">
                <a:solidFill>
                  <a:schemeClr val="accent2"/>
                </a:solidFill>
                <a:latin typeface="Courier New" panose="02070309020205020404" pitchFamily="49" charset="0"/>
                <a:cs typeface="Courier New" panose="02070309020205020404" pitchFamily="49" charset="0"/>
              </a:rPr>
              <a:t>/</a:t>
            </a:r>
            <a:r>
              <a:rPr lang="en-US" sz="1600" dirty="0" err="1" smtClean="0">
                <a:solidFill>
                  <a:schemeClr val="accent2"/>
                </a:solidFill>
                <a:latin typeface="Courier New" panose="02070309020205020404" pitchFamily="49" charset="0"/>
                <a:cs typeface="Courier New" panose="02070309020205020404" pitchFamily="49" charset="0"/>
              </a:rPr>
              <a:t>xhtml+xml,application</a:t>
            </a:r>
            <a:r>
              <a:rPr lang="en-US" sz="1600" dirty="0" smtClean="0">
                <a:solidFill>
                  <a:schemeClr val="accent2"/>
                </a:solidFill>
                <a:latin typeface="Courier New" panose="02070309020205020404" pitchFamily="49" charset="0"/>
                <a:cs typeface="Courier New" panose="02070309020205020404" pitchFamily="49" charset="0"/>
              </a:rPr>
              <a:t>/</a:t>
            </a:r>
            <a:r>
              <a:rPr lang="en-US" sz="1600" dirty="0" err="1" smtClean="0">
                <a:solidFill>
                  <a:schemeClr val="accent2"/>
                </a:solidFill>
                <a:latin typeface="Courier New" panose="02070309020205020404" pitchFamily="49" charset="0"/>
                <a:cs typeface="Courier New" panose="02070309020205020404" pitchFamily="49" charset="0"/>
              </a:rPr>
              <a:t>xml;q</a:t>
            </a:r>
            <a:r>
              <a:rPr lang="en-US" sz="1600" dirty="0" smtClean="0">
                <a:solidFill>
                  <a:schemeClr val="accent2"/>
                </a:solidFill>
                <a:latin typeface="Courier New" panose="02070309020205020404" pitchFamily="49" charset="0"/>
                <a:cs typeface="Courier New" panose="02070309020205020404" pitchFamily="49" charset="0"/>
              </a:rPr>
              <a:t>=0.9,image/</a:t>
            </a:r>
            <a:r>
              <a:rPr lang="en-US" sz="1600" dirty="0" err="1" smtClean="0">
                <a:solidFill>
                  <a:schemeClr val="accent2"/>
                </a:solidFill>
                <a:latin typeface="Courier New" panose="02070309020205020404" pitchFamily="49" charset="0"/>
                <a:cs typeface="Courier New" panose="02070309020205020404" pitchFamily="49" charset="0"/>
              </a:rPr>
              <a:t>webp</a:t>
            </a:r>
            <a:r>
              <a:rPr lang="en-US" sz="1600" dirty="0" smtClean="0">
                <a:solidFill>
                  <a:schemeClr val="accent2"/>
                </a:solidFill>
                <a:latin typeface="Courier New" panose="02070309020205020404" pitchFamily="49" charset="0"/>
                <a:cs typeface="Courier New" panose="02070309020205020404" pitchFamily="49" charset="0"/>
              </a:rPr>
              <a:t>,*/*;q=0.8</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Accept-Encoding</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gzip</a:t>
            </a:r>
            <a:r>
              <a:rPr lang="en-US" sz="1600" dirty="0">
                <a:solidFill>
                  <a:schemeClr val="accent2"/>
                </a:solidFill>
                <a:latin typeface="Courier New" panose="02070309020205020404" pitchFamily="49" charset="0"/>
                <a:cs typeface="Courier New" panose="02070309020205020404" pitchFamily="49" charset="0"/>
              </a:rPr>
              <a:t>, deflate, </a:t>
            </a:r>
            <a:r>
              <a:rPr lang="en-US" sz="1600" dirty="0" err="1">
                <a:solidFill>
                  <a:schemeClr val="accent2"/>
                </a:solidFill>
                <a:latin typeface="Courier New" panose="02070309020205020404" pitchFamily="49" charset="0"/>
                <a:cs typeface="Courier New" panose="02070309020205020404" pitchFamily="49" charset="0"/>
              </a:rPr>
              <a:t>sdch</a:t>
            </a:r>
            <a:endParaRPr lang="en-US" sz="1600" dirty="0">
              <a:solidFill>
                <a:schemeClr val="accent2"/>
              </a:solidFill>
              <a:latin typeface="Courier New" panose="02070309020205020404" pitchFamily="49" charset="0"/>
              <a:cs typeface="Courier New" panose="02070309020205020404" pitchFamily="49" charset="0"/>
            </a:endParaRP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Accept-Language</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en-US,en;q</a:t>
            </a:r>
            <a:r>
              <a:rPr lang="en-US" sz="1600" dirty="0">
                <a:solidFill>
                  <a:schemeClr val="accent2"/>
                </a:solidFill>
                <a:latin typeface="Courier New" panose="02070309020205020404" pitchFamily="49" charset="0"/>
                <a:cs typeface="Courier New" panose="02070309020205020404" pitchFamily="49" charset="0"/>
              </a:rPr>
              <a:t>=0.8,he;q=0.6</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User-Agent</a:t>
            </a:r>
            <a:r>
              <a:rPr lang="en-US" sz="1600" dirty="0">
                <a:solidFill>
                  <a:schemeClr val="accent2"/>
                </a:solidFill>
                <a:latin typeface="Courier New" panose="02070309020205020404" pitchFamily="49" charset="0"/>
                <a:cs typeface="Courier New" panose="02070309020205020404" pitchFamily="49" charset="0"/>
              </a:rPr>
              <a:t>: Mozilla/5.0 (Windows NT 6.1; WOW64) </a:t>
            </a:r>
            <a:r>
              <a:rPr lang="en-US" sz="1600" dirty="0" err="1">
                <a:solidFill>
                  <a:schemeClr val="accent2"/>
                </a:solidFill>
                <a:latin typeface="Courier New" panose="02070309020205020404" pitchFamily="49" charset="0"/>
                <a:cs typeface="Courier New" panose="02070309020205020404" pitchFamily="49" charset="0"/>
              </a:rPr>
              <a:t>AppleWebKit</a:t>
            </a:r>
            <a:r>
              <a:rPr lang="en-US" sz="1600" dirty="0">
                <a:solidFill>
                  <a:schemeClr val="accent2"/>
                </a:solidFill>
                <a:latin typeface="Courier New" panose="02070309020205020404" pitchFamily="49" charset="0"/>
                <a:cs typeface="Courier New" panose="02070309020205020404" pitchFamily="49" charset="0"/>
              </a:rPr>
              <a:t>/537.36 (KHTML, like Gecko) Chrome/41.0.2272.118 Safari/537.36</a:t>
            </a:r>
          </a:p>
          <a:p>
            <a:pPr marL="0" lvl="1" indent="0">
              <a:buNone/>
            </a:pPr>
            <a:endParaRPr lang="en-US" sz="1600" dirty="0">
              <a:latin typeface="Courier New" panose="02070309020205020404" pitchFamily="49" charset="0"/>
              <a:cs typeface="Courier New" panose="02070309020205020404" pitchFamily="49" charset="0"/>
            </a:endParaRPr>
          </a:p>
          <a:p>
            <a:pPr marL="0" lvl="1" indent="0">
              <a:buNone/>
            </a:pPr>
            <a:r>
              <a:rPr lang="en-US" sz="1600" b="1" dirty="0">
                <a:solidFill>
                  <a:srgbClr val="F06414"/>
                </a:solidFill>
                <a:latin typeface="Courier New" panose="02070309020205020404" pitchFamily="49" charset="0"/>
                <a:cs typeface="Courier New" panose="02070309020205020404" pitchFamily="49" charset="0"/>
              </a:rPr>
              <a:t>HTTP/1.1 200 OK</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Cache-Control</a:t>
            </a:r>
            <a:r>
              <a:rPr lang="en-US" sz="1600" dirty="0">
                <a:solidFill>
                  <a:srgbClr val="F06414"/>
                </a:solidFill>
                <a:latin typeface="Courier New" panose="02070309020205020404" pitchFamily="49" charset="0"/>
                <a:cs typeface="Courier New" panose="02070309020205020404" pitchFamily="49" charset="0"/>
              </a:rPr>
              <a:t>: no-cache, must-revalidate, post-check=0, pre-check=0</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Connection</a:t>
            </a:r>
            <a:r>
              <a:rPr lang="en-US" sz="1600" dirty="0">
                <a:solidFill>
                  <a:srgbClr val="F06414"/>
                </a:solidFill>
                <a:latin typeface="Courier New" panose="02070309020205020404" pitchFamily="49" charset="0"/>
                <a:cs typeface="Courier New" panose="02070309020205020404" pitchFamily="49" charset="0"/>
              </a:rPr>
              <a:t>: Keep-Alive</a:t>
            </a:r>
          </a:p>
          <a:p>
            <a:pPr marL="0" lvl="1" indent="0">
              <a:buNone/>
            </a:pPr>
            <a:r>
              <a:rPr lang="en-US" sz="1600" b="1" dirty="0" smtClean="0">
                <a:solidFill>
                  <a:srgbClr val="F06414"/>
                </a:solidFill>
                <a:latin typeface="Courier New" panose="02070309020205020404" pitchFamily="49" charset="0"/>
                <a:cs typeface="Courier New" panose="02070309020205020404" pitchFamily="49" charset="0"/>
              </a:rPr>
              <a:t>Content-Length</a:t>
            </a:r>
            <a:r>
              <a:rPr lang="en-US" sz="1600" dirty="0">
                <a:solidFill>
                  <a:srgbClr val="F06414"/>
                </a:solidFill>
                <a:latin typeface="Courier New" panose="02070309020205020404" pitchFamily="49" charset="0"/>
                <a:cs typeface="Courier New" panose="02070309020205020404" pitchFamily="49" charset="0"/>
              </a:rPr>
              <a:t>: 4503</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Content-Type</a:t>
            </a:r>
            <a:r>
              <a:rPr lang="en-US" sz="1600" dirty="0">
                <a:solidFill>
                  <a:srgbClr val="F06414"/>
                </a:solidFill>
                <a:latin typeface="Courier New" panose="02070309020205020404" pitchFamily="49" charset="0"/>
                <a:cs typeface="Courier New" panose="02070309020205020404" pitchFamily="49" charset="0"/>
              </a:rPr>
              <a:t>: text/html; charset=utf-8</a:t>
            </a:r>
          </a:p>
          <a:p>
            <a:pPr marL="0" lvl="1" indent="0">
              <a:buNone/>
            </a:pPr>
            <a:r>
              <a:rPr lang="en-US" sz="1600" b="1" dirty="0" smtClean="0">
                <a:solidFill>
                  <a:srgbClr val="F06414"/>
                </a:solidFill>
                <a:latin typeface="Courier New" panose="02070309020205020404" pitchFamily="49" charset="0"/>
                <a:cs typeface="Courier New" panose="02070309020205020404" pitchFamily="49" charset="0"/>
              </a:rPr>
              <a:t>Server</a:t>
            </a:r>
            <a:r>
              <a:rPr lang="en-US" sz="1600" dirty="0">
                <a:solidFill>
                  <a:srgbClr val="F06414"/>
                </a:solidFill>
                <a:latin typeface="Courier New" panose="02070309020205020404" pitchFamily="49" charset="0"/>
                <a:cs typeface="Courier New" panose="02070309020205020404" pitchFamily="49" charset="0"/>
              </a:rPr>
              <a:t>: Apache/2.2.14 (Ubuntu)</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Vary</a:t>
            </a:r>
            <a:r>
              <a:rPr lang="en-US" sz="1600" dirty="0">
                <a:solidFill>
                  <a:srgbClr val="F06414"/>
                </a:solidFill>
                <a:latin typeface="Courier New" panose="02070309020205020404" pitchFamily="49" charset="0"/>
                <a:cs typeface="Courier New" panose="02070309020205020404" pitchFamily="49" charset="0"/>
              </a:rPr>
              <a:t>: </a:t>
            </a:r>
            <a:r>
              <a:rPr lang="en-US" sz="1600" dirty="0" smtClean="0">
                <a:solidFill>
                  <a:srgbClr val="F06414"/>
                </a:solidFill>
                <a:latin typeface="Courier New" panose="02070309020205020404" pitchFamily="49" charset="0"/>
                <a:cs typeface="Courier New" panose="02070309020205020404" pitchFamily="49" charset="0"/>
              </a:rPr>
              <a:t>Accept-Encoding</a:t>
            </a:r>
            <a:endParaRPr lang="en-US" sz="1600" dirty="0">
              <a:solidFill>
                <a:srgbClr val="F0641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39107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stream: data in the same connection</a:t>
            </a:r>
            <a:endParaRPr lang="en-US" dirty="0"/>
          </a:p>
        </p:txBody>
      </p:sp>
      <p:sp>
        <p:nvSpPr>
          <p:cNvPr id="3" name="Content Placeholder 2"/>
          <p:cNvSpPr>
            <a:spLocks noGrp="1"/>
          </p:cNvSpPr>
          <p:nvPr>
            <p:ph idx="1"/>
          </p:nvPr>
        </p:nvSpPr>
        <p:spPr/>
        <p:txBody>
          <a:bodyPr/>
          <a:lstStyle/>
          <a:p>
            <a:r>
              <a:rPr lang="en-US" dirty="0" smtClean="0"/>
              <a:t>We then ask from the server and receive the data on the same connection ( in contrast to FTP)</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GET </a:t>
            </a:r>
            <a:r>
              <a:rPr lang="en-US" sz="1600" dirty="0">
                <a:solidFill>
                  <a:schemeClr val="accent2"/>
                </a:solidFill>
                <a:latin typeface="Courier New" panose="02070309020205020404" pitchFamily="49" charset="0"/>
                <a:cs typeface="Courier New" panose="02070309020205020404" pitchFamily="49" charset="0"/>
              </a:rPr>
              <a:t>http://www.walla.co.il/ HTTP/1.1</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Host: </a:t>
            </a:r>
            <a:r>
              <a:rPr lang="en-US" sz="1600" dirty="0">
                <a:solidFill>
                  <a:schemeClr val="accent2"/>
                </a:solidFill>
                <a:latin typeface="Courier New" panose="02070309020205020404" pitchFamily="49" charset="0"/>
                <a:cs typeface="Courier New" panose="02070309020205020404" pitchFamily="49" charset="0"/>
              </a:rPr>
              <a:t>www.walla.co.il</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Proxy-Connection: </a:t>
            </a:r>
            <a:r>
              <a:rPr lang="en-US" sz="1600" dirty="0">
                <a:solidFill>
                  <a:schemeClr val="accent2"/>
                </a:solidFill>
                <a:latin typeface="Courier New" panose="02070309020205020404" pitchFamily="49" charset="0"/>
                <a:cs typeface="Courier New" panose="02070309020205020404" pitchFamily="49" charset="0"/>
              </a:rPr>
              <a:t>keep-alive</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Accept</a:t>
            </a:r>
            <a:r>
              <a:rPr lang="en-US" sz="1600" dirty="0" smtClean="0">
                <a:solidFill>
                  <a:schemeClr val="accent2"/>
                </a:solidFill>
                <a:latin typeface="Courier New" panose="02070309020205020404" pitchFamily="49" charset="0"/>
                <a:cs typeface="Courier New" panose="02070309020205020404" pitchFamily="49" charset="0"/>
              </a:rPr>
              <a:t>:…</a:t>
            </a:r>
          </a:p>
          <a:p>
            <a:pPr marL="457200" lvl="1" indent="0">
              <a:buNone/>
            </a:pPr>
            <a:endParaRPr lang="en-US" sz="1600" b="1" dirty="0">
              <a:solidFill>
                <a:schemeClr val="accent2"/>
              </a:solidFill>
              <a:latin typeface="Courier New" panose="02070309020205020404" pitchFamily="49" charset="0"/>
              <a:cs typeface="Courier New" panose="02070309020205020404" pitchFamily="49" charset="0"/>
            </a:endParaRP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HTTP/1.1 200 OK</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Content-Type: </a:t>
            </a: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b="1" dirty="0">
              <a:solidFill>
                <a:schemeClr val="accent3"/>
              </a:solidFill>
              <a:latin typeface="Courier New" panose="02070309020205020404" pitchFamily="49" charset="0"/>
              <a:cs typeface="Courier New" panose="02070309020205020404" pitchFamily="49" charset="0"/>
            </a:endParaRPr>
          </a:p>
          <a:p>
            <a:pPr marL="457200" lvl="1" indent="0">
              <a:buNone/>
            </a:pP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b="1" dirty="0">
              <a:solidFill>
                <a:schemeClr val="accent3"/>
              </a:solidFill>
              <a:latin typeface="Courier New" panose="02070309020205020404" pitchFamily="49" charset="0"/>
              <a:cs typeface="Courier New" panose="02070309020205020404" pitchFamily="49" charset="0"/>
            </a:endParaRP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&lt;html </a:t>
            </a:r>
            <a:r>
              <a:rPr lang="en-US" sz="1600" b="1" dirty="0" err="1">
                <a:solidFill>
                  <a:schemeClr val="accent3"/>
                </a:solidFill>
                <a:latin typeface="Courier New" panose="02070309020205020404" pitchFamily="49" charset="0"/>
                <a:cs typeface="Courier New" panose="02070309020205020404" pitchFamily="49" charset="0"/>
              </a:rPr>
              <a:t>lang</a:t>
            </a:r>
            <a:r>
              <a:rPr lang="en-US" sz="1600" b="1" dirty="0">
                <a:solidFill>
                  <a:schemeClr val="accent3"/>
                </a:solidFill>
                <a:latin typeface="Courier New" panose="02070309020205020404" pitchFamily="49" charset="0"/>
                <a:cs typeface="Courier New" panose="02070309020205020404" pitchFamily="49" charset="0"/>
              </a:rPr>
              <a:t>="he-IL" </a:t>
            </a:r>
            <a:r>
              <a:rPr lang="en-US" sz="1600" b="1" dirty="0" err="1">
                <a:solidFill>
                  <a:schemeClr val="accent3"/>
                </a:solidFill>
                <a:latin typeface="Courier New" panose="02070309020205020404" pitchFamily="49" charset="0"/>
                <a:cs typeface="Courier New" panose="02070309020205020404" pitchFamily="49" charset="0"/>
              </a:rPr>
              <a:t>xml:lang</a:t>
            </a:r>
            <a:r>
              <a:rPr lang="en-US" sz="1600" b="1" dirty="0">
                <a:solidFill>
                  <a:schemeClr val="accent3"/>
                </a:solidFill>
                <a:latin typeface="Courier New" panose="02070309020205020404" pitchFamily="49" charset="0"/>
                <a:cs typeface="Courier New" panose="02070309020205020404" pitchFamily="49" charset="0"/>
              </a:rPr>
              <a:t>="he-IL"&gt;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&lt;head&gt;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&lt;meta charset="UTF-8" /&gt;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&lt;title&gt;</a:t>
            </a:r>
            <a:r>
              <a:rPr lang="he-IL" sz="1600" b="1" dirty="0">
                <a:solidFill>
                  <a:schemeClr val="accent3"/>
                </a:solidFill>
                <a:latin typeface="Courier New" panose="02070309020205020404" pitchFamily="49" charset="0"/>
                <a:cs typeface="Courier New" panose="02070309020205020404" pitchFamily="49" charset="0"/>
              </a:rPr>
              <a:t>וואלה! </a:t>
            </a:r>
            <a:r>
              <a:rPr lang="en-US" sz="1600" b="1" dirty="0">
                <a:solidFill>
                  <a:schemeClr val="accent3"/>
                </a:solidFill>
                <a:latin typeface="Courier New" panose="02070309020205020404" pitchFamily="49" charset="0"/>
                <a:cs typeface="Courier New" panose="02070309020205020404" pitchFamily="49" charset="0"/>
              </a:rPr>
              <a:t>NEWS&lt;/title&gt;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&lt;!--[if </a:t>
            </a:r>
            <a:r>
              <a:rPr lang="en-US" sz="1600" b="1" dirty="0" err="1">
                <a:solidFill>
                  <a:schemeClr val="accent3"/>
                </a:solidFill>
                <a:latin typeface="Courier New" panose="02070309020205020404" pitchFamily="49" charset="0"/>
                <a:cs typeface="Courier New" panose="02070309020205020404" pitchFamily="49" charset="0"/>
              </a:rPr>
              <a:t>lt</a:t>
            </a:r>
            <a:r>
              <a:rPr lang="en-US" sz="1600" b="1" dirty="0">
                <a:solidFill>
                  <a:schemeClr val="accent3"/>
                </a:solidFill>
                <a:latin typeface="Courier New" panose="02070309020205020404" pitchFamily="49" charset="0"/>
                <a:cs typeface="Courier New" panose="02070309020205020404" pitchFamily="49" charset="0"/>
              </a:rPr>
              <a:t> IE 9]&gt;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&lt;style&gt;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a:t>
            </a: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dirty="0">
              <a:solidFill>
                <a:schemeClr val="accent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6747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2291" name="Group 9"/>
          <p:cNvGrpSpPr>
            <a:grpSpLocks/>
          </p:cNvGrpSpPr>
          <p:nvPr/>
        </p:nvGrpSpPr>
        <p:grpSpPr bwMode="auto">
          <a:xfrm>
            <a:off x="1293284" y="1749425"/>
            <a:ext cx="7384785" cy="654050"/>
            <a:chOff x="1193800" y="1749425"/>
            <a:chExt cx="6816724" cy="654050"/>
          </a:xfrm>
        </p:grpSpPr>
        <p:grpSp>
          <p:nvGrpSpPr>
            <p:cNvPr id="12313" name="Group 8"/>
            <p:cNvGrpSpPr>
              <a:grpSpLocks/>
            </p:cNvGrpSpPr>
            <p:nvPr/>
          </p:nvGrpSpPr>
          <p:grpSpPr bwMode="auto">
            <a:xfrm>
              <a:off x="1193800" y="1749425"/>
              <a:ext cx="6756401" cy="654050"/>
              <a:chOff x="1193800" y="1749425"/>
              <a:chExt cx="6756401" cy="654050"/>
            </a:xfrm>
          </p:grpSpPr>
          <p:sp>
            <p:nvSpPr>
              <p:cNvPr id="12315"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2314"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protection techniques</a:t>
              </a:r>
              <a:endParaRPr lang="en-US" sz="2600" dirty="0">
                <a:latin typeface="Arial" charset="0"/>
              </a:endParaRPr>
            </a:p>
          </p:txBody>
        </p:sp>
      </p:grpSp>
      <p:grpSp>
        <p:nvGrpSpPr>
          <p:cNvPr id="12292" name="Group 7"/>
          <p:cNvGrpSpPr>
            <a:grpSpLocks/>
          </p:cNvGrpSpPr>
          <p:nvPr/>
        </p:nvGrpSpPr>
        <p:grpSpPr bwMode="auto">
          <a:xfrm>
            <a:off x="1293284" y="2593975"/>
            <a:ext cx="7384785" cy="654050"/>
            <a:chOff x="1193800" y="2593487"/>
            <a:chExt cx="6816724" cy="654538"/>
          </a:xfrm>
        </p:grpSpPr>
        <p:sp>
          <p:nvSpPr>
            <p:cNvPr id="12307" name="Text Box 6"/>
            <p:cNvSpPr txBox="1">
              <a:spLocks noChangeArrowheads="1"/>
            </p:cNvSpPr>
            <p:nvPr/>
          </p:nvSpPr>
          <p:spPr bwMode="auto">
            <a:xfrm>
              <a:off x="1982787" y="2674779"/>
              <a:ext cx="6027737" cy="49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12308" name="Group 6"/>
            <p:cNvGrpSpPr>
              <a:grpSpLocks/>
            </p:cNvGrpSpPr>
            <p:nvPr/>
          </p:nvGrpSpPr>
          <p:grpSpPr bwMode="auto">
            <a:xfrm>
              <a:off x="1193800" y="2593487"/>
              <a:ext cx="6756401" cy="654538"/>
              <a:chOff x="1193800" y="2593487"/>
              <a:chExt cx="6756401" cy="654538"/>
            </a:xfrm>
          </p:grpSpPr>
          <p:sp>
            <p:nvSpPr>
              <p:cNvPr id="12309"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2293" name="Group 5"/>
          <p:cNvGrpSpPr>
            <a:grpSpLocks/>
          </p:cNvGrpSpPr>
          <p:nvPr/>
        </p:nvGrpSpPr>
        <p:grpSpPr bwMode="auto">
          <a:xfrm>
            <a:off x="1293284" y="3436939"/>
            <a:ext cx="7384785" cy="655637"/>
            <a:chOff x="1193800" y="3437548"/>
            <a:chExt cx="6816724" cy="655027"/>
          </a:xfrm>
        </p:grpSpPr>
        <p:sp>
          <p:nvSpPr>
            <p:cNvPr id="12301"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12302" name="Group 4"/>
            <p:cNvGrpSpPr>
              <a:grpSpLocks/>
            </p:cNvGrpSpPr>
            <p:nvPr/>
          </p:nvGrpSpPr>
          <p:grpSpPr bwMode="auto">
            <a:xfrm>
              <a:off x="1193800" y="3437548"/>
              <a:ext cx="6756401" cy="655027"/>
              <a:chOff x="1193800" y="3437548"/>
              <a:chExt cx="6756401" cy="655027"/>
            </a:xfrm>
          </p:grpSpPr>
          <p:sp>
            <p:nvSpPr>
              <p:cNvPr id="12303"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2294" name="Group 3"/>
          <p:cNvGrpSpPr>
            <a:grpSpLocks/>
          </p:cNvGrpSpPr>
          <p:nvPr/>
        </p:nvGrpSpPr>
        <p:grpSpPr bwMode="auto">
          <a:xfrm>
            <a:off x="1293284" y="4292600"/>
            <a:ext cx="7384785" cy="655638"/>
            <a:chOff x="1193800" y="4293333"/>
            <a:chExt cx="6816724" cy="655515"/>
          </a:xfrm>
        </p:grpSpPr>
        <p:sp>
          <p:nvSpPr>
            <p:cNvPr id="12295" name="Text Box 6"/>
            <p:cNvSpPr txBox="1">
              <a:spLocks noChangeArrowheads="1"/>
            </p:cNvSpPr>
            <p:nvPr/>
          </p:nvSpPr>
          <p:spPr bwMode="auto">
            <a:xfrm>
              <a:off x="1982787" y="4363876"/>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About </a:t>
              </a:r>
              <a:r>
                <a:rPr lang="en-US" sz="2600" b="1" dirty="0" smtClean="0">
                  <a:solidFill>
                    <a:srgbClr val="F06414"/>
                  </a:solidFill>
                  <a:latin typeface="Arial" charset="0"/>
                </a:rPr>
                <a:t>next Assignment</a:t>
              </a:r>
              <a:endParaRPr lang="en-US" sz="2600" b="1" dirty="0">
                <a:solidFill>
                  <a:srgbClr val="F06414"/>
                </a:solidFill>
                <a:latin typeface="Arial" charset="0"/>
              </a:endParaRPr>
            </a:p>
          </p:txBody>
        </p:sp>
        <p:grpSp>
          <p:nvGrpSpPr>
            <p:cNvPr id="12296" name="Group 2"/>
            <p:cNvGrpSpPr>
              <a:grpSpLocks/>
            </p:cNvGrpSpPr>
            <p:nvPr/>
          </p:nvGrpSpPr>
          <p:grpSpPr bwMode="auto">
            <a:xfrm>
              <a:off x="1193800" y="4293333"/>
              <a:ext cx="6756401" cy="655515"/>
              <a:chOff x="1193800" y="4293333"/>
              <a:chExt cx="6756401" cy="655515"/>
            </a:xfrm>
          </p:grpSpPr>
          <p:sp>
            <p:nvSpPr>
              <p:cNvPr id="34" name="Line 5"/>
              <p:cNvSpPr>
                <a:spLocks noChangeShapeType="1"/>
              </p:cNvSpPr>
              <p:nvPr/>
            </p:nvSpPr>
            <p:spPr bwMode="auto">
              <a:xfrm>
                <a:off x="1295400" y="4948848"/>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1598262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Advanced protection techniques</a:t>
              </a:r>
            </a:p>
          </p:txBody>
        </p:sp>
      </p:grpSp>
      <p:grpSp>
        <p:nvGrpSpPr>
          <p:cNvPr id="29" name="Group 11"/>
          <p:cNvGrpSpPr>
            <a:grpSpLocks/>
          </p:cNvGrpSpPr>
          <p:nvPr/>
        </p:nvGrpSpPr>
        <p:grpSpPr bwMode="auto">
          <a:xfrm>
            <a:off x="1293284" y="2593975"/>
            <a:ext cx="7384785" cy="1416332"/>
            <a:chOff x="1193800" y="2593487"/>
            <a:chExt cx="6816724" cy="1417389"/>
          </a:xfrm>
        </p:grpSpPr>
        <p:sp>
          <p:nvSpPr>
            <p:cNvPr id="30"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31" name="Group 5"/>
            <p:cNvGrpSpPr>
              <a:grpSpLocks/>
            </p:cNvGrpSpPr>
            <p:nvPr/>
          </p:nvGrpSpPr>
          <p:grpSpPr bwMode="auto">
            <a:xfrm>
              <a:off x="1193800" y="2593487"/>
              <a:ext cx="6756401" cy="654538"/>
              <a:chOff x="1193800" y="2593487"/>
              <a:chExt cx="6756401" cy="654538"/>
            </a:xfrm>
          </p:grpSpPr>
          <p:sp>
            <p:nvSpPr>
              <p:cNvPr id="32"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39" name="Group 6"/>
          <p:cNvGrpSpPr>
            <a:grpSpLocks/>
          </p:cNvGrpSpPr>
          <p:nvPr/>
        </p:nvGrpSpPr>
        <p:grpSpPr bwMode="auto">
          <a:xfrm>
            <a:off x="1293284" y="3436939"/>
            <a:ext cx="7319435" cy="655637"/>
            <a:chOff x="1193800" y="3437548"/>
            <a:chExt cx="6756401" cy="655027"/>
          </a:xfrm>
        </p:grpSpPr>
        <p:sp>
          <p:nvSpPr>
            <p:cNvPr id="40"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sp>
        <p:nvSpPr>
          <p:cNvPr id="47" name="Text Box 6"/>
          <p:cNvSpPr txBox="1">
            <a:spLocks noChangeArrowheads="1"/>
          </p:cNvSpPr>
          <p:nvPr/>
        </p:nvSpPr>
        <p:spPr bwMode="auto">
          <a:xfrm>
            <a:off x="2148020" y="2674534"/>
            <a:ext cx="65300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56" name="Group 9"/>
          <p:cNvGrpSpPr>
            <a:grpSpLocks/>
          </p:cNvGrpSpPr>
          <p:nvPr/>
        </p:nvGrpSpPr>
        <p:grpSpPr bwMode="auto">
          <a:xfrm>
            <a:off x="1293284" y="4292600"/>
            <a:ext cx="7384785" cy="655638"/>
            <a:chOff x="1193800" y="4293333"/>
            <a:chExt cx="6816724" cy="655515"/>
          </a:xfrm>
        </p:grpSpPr>
        <p:sp>
          <p:nvSpPr>
            <p:cNvPr id="57" name="Text Box 6"/>
            <p:cNvSpPr txBox="1">
              <a:spLocks noChangeArrowheads="1"/>
            </p:cNvSpPr>
            <p:nvPr/>
          </p:nvSpPr>
          <p:spPr bwMode="auto">
            <a:xfrm>
              <a:off x="1982787" y="43638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a:t>
              </a:r>
              <a:r>
                <a:rPr lang="en-US" sz="2600" dirty="0" smtClean="0">
                  <a:solidFill>
                    <a:srgbClr val="464646"/>
                  </a:solidFill>
                  <a:latin typeface="Arial" charset="0"/>
                </a:rPr>
                <a:t>next Assignment</a:t>
              </a:r>
              <a:endParaRPr lang="en-US" sz="2600" dirty="0">
                <a:latin typeface="Arial" charset="0"/>
              </a:endParaRPr>
            </a:p>
          </p:txBody>
        </p:sp>
        <p:grpSp>
          <p:nvGrpSpPr>
            <p:cNvPr id="58" name="Group 8"/>
            <p:cNvGrpSpPr>
              <a:grpSpLocks/>
            </p:cNvGrpSpPr>
            <p:nvPr/>
          </p:nvGrpSpPr>
          <p:grpSpPr bwMode="auto">
            <a:xfrm>
              <a:off x="1193800" y="4293333"/>
              <a:ext cx="6756401" cy="655515"/>
              <a:chOff x="1193800" y="4293333"/>
              <a:chExt cx="6756401" cy="655515"/>
            </a:xfrm>
          </p:grpSpPr>
          <p:sp>
            <p:nvSpPr>
              <p:cNvPr id="5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1983701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connection tracking</a:t>
            </a:r>
            <a:endParaRPr lang="en-US" dirty="0"/>
          </a:p>
        </p:txBody>
      </p:sp>
      <p:sp>
        <p:nvSpPr>
          <p:cNvPr id="3" name="Content Placeholder 2"/>
          <p:cNvSpPr>
            <a:spLocks noGrp="1"/>
          </p:cNvSpPr>
          <p:nvPr>
            <p:ph idx="1"/>
          </p:nvPr>
        </p:nvSpPr>
        <p:spPr/>
        <p:txBody>
          <a:bodyPr/>
          <a:lstStyle/>
          <a:p>
            <a:r>
              <a:rPr lang="en-US" dirty="0" smtClean="0"/>
              <a:t>Advanced firewalls intelligently </a:t>
            </a:r>
            <a:r>
              <a:rPr lang="en-US" dirty="0"/>
              <a:t>associating new </a:t>
            </a:r>
            <a:r>
              <a:rPr lang="en-US" dirty="0" smtClean="0"/>
              <a:t>packet </a:t>
            </a:r>
            <a:r>
              <a:rPr lang="en-US" dirty="0"/>
              <a:t>requests with existing legitimate connections</a:t>
            </a:r>
            <a:r>
              <a:rPr lang="en-US" dirty="0" smtClean="0"/>
              <a:t>.</a:t>
            </a:r>
          </a:p>
          <a:p>
            <a:r>
              <a:rPr lang="en-US" dirty="0" smtClean="0"/>
              <a:t>A </a:t>
            </a:r>
            <a:r>
              <a:rPr lang="en-US" b="1" dirty="0" smtClean="0"/>
              <a:t>connection tables</a:t>
            </a:r>
            <a:r>
              <a:rPr lang="en-US" dirty="0" smtClean="0"/>
              <a:t> tracks existing TCP connections</a:t>
            </a:r>
          </a:p>
          <a:p>
            <a:r>
              <a:rPr lang="en-US" dirty="0" smtClean="0"/>
              <a:t>If an incoming TCP packet has ACK=0 then it’s a new attempted connection</a:t>
            </a:r>
          </a:p>
          <a:p>
            <a:pPr lvl="1"/>
            <a:r>
              <a:rPr lang="en-US" dirty="0"/>
              <a:t>consult the static </a:t>
            </a:r>
            <a:r>
              <a:rPr lang="en-US" b="1" dirty="0"/>
              <a:t>rule table</a:t>
            </a:r>
            <a:r>
              <a:rPr lang="en-US" dirty="0"/>
              <a:t> and (if accepted) record a new connection in the </a:t>
            </a:r>
            <a:r>
              <a:rPr lang="en-US" b="1" dirty="0"/>
              <a:t>connection table</a:t>
            </a:r>
          </a:p>
          <a:p>
            <a:r>
              <a:rPr lang="en-US" dirty="0" smtClean="0"/>
              <a:t>If ACK=1, check the packet against the </a:t>
            </a:r>
            <a:r>
              <a:rPr lang="en-US" b="1" dirty="0" smtClean="0"/>
              <a:t>connection table</a:t>
            </a:r>
            <a:r>
              <a:rPr lang="en-US" dirty="0" smtClean="0"/>
              <a:t> (but not the static </a:t>
            </a:r>
            <a:r>
              <a:rPr lang="en-US" b="1" dirty="0" smtClean="0"/>
              <a:t>rule table</a:t>
            </a:r>
            <a:r>
              <a:rPr lang="en-US" dirty="0" smtClean="0"/>
              <a:t>)</a:t>
            </a:r>
          </a:p>
          <a:p>
            <a:pPr lvl="1"/>
            <a:r>
              <a:rPr lang="en-US" dirty="0" smtClean="0"/>
              <a:t>If connection present and packet is valid according to protocol state machine, accept and update the </a:t>
            </a:r>
            <a:r>
              <a:rPr lang="en-US" b="1" dirty="0" smtClean="0"/>
              <a:t>connection table</a:t>
            </a:r>
            <a:r>
              <a:rPr lang="en-US" dirty="0" smtClean="0"/>
              <a:t> record</a:t>
            </a:r>
          </a:p>
          <a:p>
            <a:pPr lvl="1"/>
            <a:r>
              <a:rPr lang="en-US" dirty="0" smtClean="0"/>
              <a:t>Otherwise reject</a:t>
            </a:r>
          </a:p>
        </p:txBody>
      </p:sp>
    </p:spTree>
    <p:extLst>
      <p:ext uri="{BB962C8B-B14F-4D97-AF65-F5344CB8AC3E}">
        <p14:creationId xmlns:p14="http://schemas.microsoft.com/office/powerpoint/2010/main" val="26343451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table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13" name="Straight Arrow Connector 12"/>
          <p:cNvCxnSpPr>
            <a:stCxn id="6" idx="1"/>
            <a:endCxn id="4"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1" name="TextBox 20"/>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2" name="TextBox 21"/>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3" name="TextBox 22"/>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5"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1: SYN</a:t>
            </a:r>
            <a:endParaRPr lang="en-US" kern="0" dirty="0"/>
          </a:p>
        </p:txBody>
      </p:sp>
      <p:sp>
        <p:nvSpPr>
          <p:cNvPr id="16" name="TextBox 15"/>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8" name="TextBox 17"/>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9544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366316" y="0"/>
            <a:ext cx="7429500" cy="914400"/>
          </a:xfrm>
        </p:spPr>
        <p:txBody>
          <a:bodyPr/>
          <a:lstStyle/>
          <a:p>
            <a:r>
              <a:rPr lang="en-US" dirty="0" smtClean="0"/>
              <a:t>Connection table</a:t>
            </a:r>
            <a:endParaRPr lang="en-US" dirty="0"/>
          </a:p>
        </p:txBody>
      </p:sp>
      <p:pic>
        <p:nvPicPr>
          <p:cNvPr id="19"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23" name="Straight Arrow Connector 22"/>
          <p:cNvCxnSpPr>
            <a:stCxn id="21" idx="1"/>
            <a:endCxn id="19"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19" idx="1"/>
            <a:endCxn id="22"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8" name="TextBox 27"/>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9" name="TextBox 28"/>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30" name="TextBox 29"/>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31"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1 (cont.): Check the SYN packet and pass it to the server</a:t>
            </a:r>
            <a:endParaRPr lang="en-US" kern="0" dirty="0"/>
          </a:p>
        </p:txBody>
      </p:sp>
      <p:sp>
        <p:nvSpPr>
          <p:cNvPr id="16" name="TextBox 15"/>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7" name="TextBox 16"/>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1067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2: SYN-ACK</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3852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2 (cont.): read/write the session and pass it forward</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923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3: ACK</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0776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10"/>
                                        </p:tgtEl>
                                        <p:attrNameLst>
                                          <p:attrName>style.color</p:attrName>
                                        </p:attrNameLst>
                                      </p:cBhvr>
                                      <p:by>
                                        <p:hsl h="7200000" s="0" l="0"/>
                                      </p:by>
                                    </p:animClr>
                                    <p:animClr clrSpc="hsl" dir="cw">
                                      <p:cBhvr>
                                        <p:cTn id="12" dur="500" fill="hold"/>
                                        <p:tgtEl>
                                          <p:spTgt spid="10"/>
                                        </p:tgtEl>
                                        <p:attrNameLst>
                                          <p:attrName>fillcolor</p:attrName>
                                        </p:attrNameLst>
                                      </p:cBhvr>
                                      <p:by>
                                        <p:hsl h="7200000" s="0" l="0"/>
                                      </p:by>
                                    </p:animClr>
                                    <p:animClr clrSpc="hsl" dir="cw">
                                      <p:cBhvr>
                                        <p:cTn id="13" dur="500" fill="hold"/>
                                        <p:tgtEl>
                                          <p:spTgt spid="10"/>
                                        </p:tgtEl>
                                        <p:attrNameLst>
                                          <p:attrName>stroke.color</p:attrName>
                                        </p:attrNameLst>
                                      </p:cBhvr>
                                      <p:by>
                                        <p:hsl h="7200000" s="0" l="0"/>
                                      </p:by>
                                    </p:animClr>
                                    <p:set>
                                      <p:cBhvr>
                                        <p:cTn id="14"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0.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1.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2.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3.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4.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2.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3.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4.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5.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6.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7.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8.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9.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docProps/app.xml><?xml version="1.0" encoding="utf-8"?>
<Properties xmlns="http://schemas.openxmlformats.org/officeDocument/2006/extended-properties" xmlns:vt="http://schemas.openxmlformats.org/officeDocument/2006/docPropsVTypes">
  <Template>blank</Template>
  <TotalTime>3684</TotalTime>
  <Words>1294</Words>
  <Application>Microsoft Office PowerPoint</Application>
  <PresentationFormat>A4 Paper (210x297 mm)</PresentationFormat>
  <Paragraphs>277</Paragraphs>
  <Slides>24</Slides>
  <Notes>6</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Custom Design</vt:lpstr>
      <vt:lpstr>1_blank</vt:lpstr>
      <vt:lpstr>Lecture 4: Stateful Inspection, Advanced Protocols</vt:lpstr>
      <vt:lpstr>Agenda</vt:lpstr>
      <vt:lpstr>Agenda</vt:lpstr>
      <vt:lpstr>Stateful connection tracking</vt:lpstr>
      <vt:lpstr>Connection table</vt:lpstr>
      <vt:lpstr>Connection table</vt:lpstr>
      <vt:lpstr>Connection table</vt:lpstr>
      <vt:lpstr>Connection table</vt:lpstr>
      <vt:lpstr>Connection table</vt:lpstr>
      <vt:lpstr>Connection table</vt:lpstr>
      <vt:lpstr>Connection table – a closer look</vt:lpstr>
      <vt:lpstr>Connection table</vt:lpstr>
      <vt:lpstr>Alternative approach (Linux’s iptables)</vt:lpstr>
      <vt:lpstr>Stateful inspection</vt:lpstr>
      <vt:lpstr>Agenda</vt:lpstr>
      <vt:lpstr>FTP (File Transfer Protocol)</vt:lpstr>
      <vt:lpstr>File Transfer Protocol - FTP</vt:lpstr>
      <vt:lpstr>File Transfer Protocol - FTP</vt:lpstr>
      <vt:lpstr>File Transfer Protocol - FTP</vt:lpstr>
      <vt:lpstr>Agenda</vt:lpstr>
      <vt:lpstr>HTTP (HyperText Transfer Protocol)</vt:lpstr>
      <vt:lpstr>HyperText Transfer Protocol - HTTP</vt:lpstr>
      <vt:lpstr>HTTP stream: data in the same connection</vt:lpstr>
      <vt:lpstr>Agenda</vt:lpstr>
    </vt:vector>
  </TitlesOfParts>
  <Company>Check 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Reuven Plevinsky</cp:lastModifiedBy>
  <cp:revision>142</cp:revision>
  <dcterms:created xsi:type="dcterms:W3CDTF">2014-10-06T14:41:02Z</dcterms:created>
  <dcterms:modified xsi:type="dcterms:W3CDTF">2016-05-05T11:13:59Z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NoClassification</vt:lpwstr>
  </property>
  <property fmtid="{D5CDD505-2E9C-101B-9397-08002B2CF9AE}" pid="3" name="ClassificationDisplay">
    <vt:lpwstr>[No Classification] </vt:lpwstr>
  </property>
  <property fmtid="{D5CDD505-2E9C-101B-9397-08002B2CF9AE}" pid="4" name="ClassificationEntries">
    <vt:lpwstr>3</vt:lpwstr>
  </property>
  <property fmtid="{D5CDD505-2E9C-101B-9397-08002B2CF9AE}" pid="5" name="Classification_1">
    <vt:lpwstr>X3preXRmd3RXZFBjfWp2Zm5rSnOXICeDOz0rm46QcyqeLTcxbyYpNi04SVlCT1E=</vt:lpwstr>
  </property>
  <property fmtid="{D5CDD505-2E9C-101B-9397-08002B2CF9AE}" pid="6" name="Verifier">
    <vt:lpwstr>IyCHJSc6Ni2APpMzOzkqPA==</vt:lpwstr>
  </property>
  <property fmtid="{D5CDD505-2E9C-101B-9397-08002B2CF9AE}" pid="7" name="PolicyName">
    <vt:lpwstr>IyBkiiooNjePMZkxLiQsPTo=</vt:lpwstr>
  </property>
  <property fmtid="{D5CDD505-2E9C-101B-9397-08002B2CF9AE}" pid="8" name="Version">
    <vt:lpwstr>Xw==</vt:lpwstr>
  </property>
  <property fmtid="{D5CDD505-2E9C-101B-9397-08002B2CF9AE}" pid="9" name="PolicyID">
    <vt:lpwstr/>
  </property>
  <property fmtid="{D5CDD505-2E9C-101B-9397-08002B2CF9AE}" pid="10" name="DomainID">
    <vt:lpwstr/>
  </property>
  <property fmtid="{D5CDD505-2E9C-101B-9397-08002B2CF9AE}" pid="11" name="HText">
    <vt:lpwstr/>
  </property>
  <property fmtid="{D5CDD505-2E9C-101B-9397-08002B2CF9AE}" pid="12" name="FText">
    <vt:lpwstr/>
  </property>
  <property fmtid="{D5CDD505-2E9C-101B-9397-08002B2CF9AE}" pid="13" name="WMark">
    <vt:lpwstr/>
  </property>
  <property fmtid="{D5CDD505-2E9C-101B-9397-08002B2CF9AE}" pid="14" name="Set">
    <vt:lpwstr>Ky4oOiM=</vt:lpwstr>
  </property>
  <property fmtid="{D5CDD505-2E9C-101B-9397-08002B2CF9AE}" pid="15" name="Classification_2">
    <vt:lpwstr>XH9rf2l7dXVSd0Voe2F/YmZ5I4V+lzGEPSYhjJ+RLH5ImoqAnSssXkdfVFFdTg==</vt:lpwstr>
  </property>
  <property fmtid="{D5CDD505-2E9C-101B-9397-08002B2CF9AE}" pid="16" name="Classification_3">
    <vt:lpwstr>XH9rf2l7dXVSd0VoemJ/Y2x5I4V+iztXijgpnJidLiyQKTEsO4dfgZCJjYOYP4KdmpOZn5+MnIBHhpyDTj4jVS81N1pITF9SR1Q=</vt:lpwstr>
  </property>
  <property fmtid="{D5CDD505-2E9C-101B-9397-08002B2CF9AE}" pid="17" name="lqminfo">
    <vt:i4>1</vt:i4>
  </property>
  <property fmtid="{D5CDD505-2E9C-101B-9397-08002B2CF9AE}" pid="18" name="lqmsess">
    <vt:lpwstr>d40276b1-73e2-4a0f-aea4-09fa43c3a8c6</vt:lpwstr>
  </property>
</Properties>
</file>