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4" r:id="rId3"/>
    <p:sldId id="278" r:id="rId4"/>
    <p:sldId id="280" r:id="rId5"/>
    <p:sldId id="293" r:id="rId6"/>
    <p:sldId id="275" r:id="rId7"/>
    <p:sldId id="263" r:id="rId8"/>
    <p:sldId id="265" r:id="rId9"/>
    <p:sldId id="266" r:id="rId10"/>
    <p:sldId id="267" r:id="rId11"/>
    <p:sldId id="261" r:id="rId12"/>
    <p:sldId id="268" r:id="rId13"/>
    <p:sldId id="269" r:id="rId14"/>
    <p:sldId id="270" r:id="rId15"/>
    <p:sldId id="271" r:id="rId16"/>
    <p:sldId id="272" r:id="rId17"/>
    <p:sldId id="273" r:id="rId18"/>
    <p:sldId id="276" r:id="rId19"/>
    <p:sldId id="284" r:id="rId20"/>
    <p:sldId id="281" r:id="rId21"/>
    <p:sldId id="286" r:id="rId22"/>
    <p:sldId id="288" r:id="rId23"/>
    <p:sldId id="290" r:id="rId24"/>
    <p:sldId id="289" r:id="rId25"/>
    <p:sldId id="291" r:id="rId26"/>
    <p:sldId id="285" r:id="rId27"/>
    <p:sldId id="292" r:id="rId28"/>
    <p:sldId id="287" r:id="rId29"/>
    <p:sldId id="283" r:id="rId30"/>
    <p:sldId id="277" r:id="rId31"/>
    <p:sldId id="274" r:id="rId32"/>
    <p:sldId id="282"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21"/>
    <a:srgbClr val="9900CC"/>
    <a:srgbClr val="FF9900"/>
    <a:srgbClr val="D99B01"/>
    <a:srgbClr val="FF66CC"/>
    <a:srgbClr val="FF67AC"/>
    <a:srgbClr val="CC0099"/>
    <a:srgbClr val="FFDC47"/>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194" y="4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F2F10-5B80-4C2B-9E8A-9A7560B36957}"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A4DA3-E50D-4568-9B8E-F2A944030B91}" type="slidenum">
              <a:rPr lang="en-US" smtClean="0"/>
              <a:t>‹#›</a:t>
            </a:fld>
            <a:endParaRPr lang="en-US"/>
          </a:p>
        </p:txBody>
      </p:sp>
    </p:spTree>
    <p:extLst>
      <p:ext uri="{BB962C8B-B14F-4D97-AF65-F5344CB8AC3E}">
        <p14:creationId xmlns:p14="http://schemas.microsoft.com/office/powerpoint/2010/main" val="407199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CA4DA3-E50D-4568-9B8E-F2A944030B91}" type="slidenum">
              <a:rPr lang="en-US" smtClean="0"/>
              <a:t>5</a:t>
            </a:fld>
            <a:endParaRPr lang="en-US"/>
          </a:p>
        </p:txBody>
      </p:sp>
    </p:spTree>
    <p:extLst>
      <p:ext uri="{BB962C8B-B14F-4D97-AF65-F5344CB8AC3E}">
        <p14:creationId xmlns:p14="http://schemas.microsoft.com/office/powerpoint/2010/main" val="32833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CA4DA3-E50D-4568-9B8E-F2A944030B91}" type="slidenum">
              <a:rPr lang="en-US" smtClean="0"/>
              <a:t>12</a:t>
            </a:fld>
            <a:endParaRPr lang="en-US"/>
          </a:p>
        </p:txBody>
      </p:sp>
    </p:spTree>
    <p:extLst>
      <p:ext uri="{BB962C8B-B14F-4D97-AF65-F5344CB8AC3E}">
        <p14:creationId xmlns:p14="http://schemas.microsoft.com/office/powerpoint/2010/main" val="1457135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029866"/>
            <a:ext cx="6566315" cy="1383822"/>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4404211"/>
            <a:ext cx="6566315" cy="610819"/>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124200" y="3793390"/>
            <a:ext cx="1308430" cy="4710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89199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1"/>
            <a:ext cx="8246070" cy="3359504"/>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HTTP/Headers/Content-Type" TargetMode="External"/><Relationship Id="rId2" Type="http://schemas.openxmlformats.org/officeDocument/2006/relationships/hyperlink" Target="https://www.iana.org/assignments/media-types/media-types.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URL" TargetMode="External"/><Relationship Id="rId2" Type="http://schemas.openxmlformats.org/officeDocument/2006/relationships/hyperlink" Target="https://en.wikipedia.org/wiki/URI" TargetMode="External"/><Relationship Id="rId1" Type="http://schemas.openxmlformats.org/officeDocument/2006/relationships/slideLayout" Target="../slideLayouts/slideLayout2.xml"/><Relationship Id="rId4" Type="http://schemas.openxmlformats.org/officeDocument/2006/relationships/hyperlink" Target="https://en.wikipedia.org/wiki/Tunneling_protoc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Directory_traversal_attack" TargetMode="External"/><Relationship Id="rId3" Type="http://schemas.openxmlformats.org/officeDocument/2006/relationships/hyperlink" Target="wikipedia-Data_loss_prevention_software" TargetMode="External"/><Relationship Id="rId7" Type="http://schemas.openxmlformats.org/officeDocument/2006/relationships/hyperlink" Target="https://vulners.com/metasploit/MSF:AUXILIARY/SCANNER/HTTP/CGIT_TRAVERSAL" TargetMode="External"/><Relationship Id="rId2" Type="http://schemas.openxmlformats.org/officeDocument/2006/relationships/hyperlink" Target="https://en.wikipedia.org/wiki/Media_type" TargetMode="External"/><Relationship Id="rId1" Type="http://schemas.openxmlformats.org/officeDocument/2006/relationships/slideLayout" Target="../slideLayouts/slideLayout2.xml"/><Relationship Id="rId6" Type="http://schemas.openxmlformats.org/officeDocument/2006/relationships/hyperlink" Target="https://www.exploit-db.com/exploits/45195" TargetMode="External"/><Relationship Id="rId5" Type="http://schemas.openxmlformats.org/officeDocument/2006/relationships/hyperlink" Target="https://www.exploit-db.com/exploits/45148" TargetMode="External"/><Relationship Id="rId10" Type="http://schemas.openxmlformats.org/officeDocument/2006/relationships/hyperlink" Target="http://course.cs.tau.ac.il/secws16/" TargetMode="External"/><Relationship Id="rId4" Type="http://schemas.openxmlformats.org/officeDocument/2006/relationships/hyperlink" Target="https://www.rapid7.com/db/modules/auxiliary/scanner/http/cgit_traversal" TargetMode="External"/><Relationship Id="rId9" Type="http://schemas.openxmlformats.org/officeDocument/2006/relationships/hyperlink" Target="https://www.acunetix.com/websitesecurity/directory-travers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cap="small" dirty="0"/>
              <a:t>Workshop in Information </a:t>
            </a:r>
            <a:r>
              <a:rPr lang="en-US" b="1" cap="small" dirty="0" smtClean="0"/>
              <a:t>Security</a:t>
            </a:r>
            <a:r>
              <a:rPr lang="en-US" dirty="0"/>
              <a:t/>
            </a:r>
            <a:br>
              <a:rPr lang="en-US" dirty="0"/>
            </a:br>
            <a:r>
              <a:rPr lang="en-US" sz="3100" b="1" cap="small" dirty="0"/>
              <a:t>Building a Firewall within the Linux </a:t>
            </a:r>
            <a:r>
              <a:rPr lang="en-US" sz="3100" b="1" cap="small" dirty="0" smtClean="0"/>
              <a:t>Kernel</a:t>
            </a:r>
            <a:endParaRPr lang="en-US" dirty="0"/>
          </a:p>
        </p:txBody>
      </p:sp>
      <p:sp>
        <p:nvSpPr>
          <p:cNvPr id="3" name="Subtitle 2"/>
          <p:cNvSpPr>
            <a:spLocks noGrp="1"/>
          </p:cNvSpPr>
          <p:nvPr>
            <p:ph type="subTitle" idx="1"/>
          </p:nvPr>
        </p:nvSpPr>
        <p:spPr/>
        <p:txBody>
          <a:bodyPr/>
          <a:lstStyle/>
          <a:p>
            <a:r>
              <a:rPr lang="en-US" dirty="0" err="1" smtClean="0"/>
              <a:t>Ilor</a:t>
            </a:r>
            <a:r>
              <a:rPr lang="en-US" dirty="0" smtClean="0"/>
              <a:t> </a:t>
            </a:r>
            <a:r>
              <a:rPr lang="en-US" dirty="0" err="1" smtClean="0"/>
              <a:t>Ifrach</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What an attacker can do if your website is </a:t>
            </a:r>
            <a:r>
              <a:rPr lang="en-US" dirty="0" smtClean="0">
                <a:effectLst/>
              </a:rPr>
              <a:t>vulnerable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A</a:t>
            </a:r>
            <a:r>
              <a:rPr lang="en-US" dirty="0" smtClean="0"/>
              <a:t>n </a:t>
            </a:r>
            <a:r>
              <a:rPr lang="en-US" dirty="0"/>
              <a:t>attacker can make use of this vulnerability to step out of the root directory and access other parts of the file </a:t>
            </a:r>
            <a:r>
              <a:rPr lang="en-US" dirty="0" smtClean="0"/>
              <a:t>system.</a:t>
            </a:r>
          </a:p>
          <a:p>
            <a:r>
              <a:rPr lang="en-US" dirty="0"/>
              <a:t>This might give the attacker the ability to view restricted files, which could provide the attacker with more information required to further compromise the system</a:t>
            </a:r>
            <a:r>
              <a:rPr lang="en-US" dirty="0" smtClean="0"/>
              <a:t>.</a:t>
            </a:r>
          </a:p>
          <a:p>
            <a:r>
              <a:rPr lang="en-US" dirty="0"/>
              <a:t>Depending on how the website access is set up, the attacker will execute commands by impersonating himself as the user which is associated with “the website”. Therefore it all depends on what the website user has been given access to in the system.</a:t>
            </a:r>
            <a:endParaRPr lang="en-US" dirty="0"/>
          </a:p>
        </p:txBody>
      </p:sp>
    </p:spTree>
    <p:extLst>
      <p:ext uri="{BB962C8B-B14F-4D97-AF65-F5344CB8AC3E}">
        <p14:creationId xmlns:p14="http://schemas.microsoft.com/office/powerpoint/2010/main" val="3384900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Cgit</a:t>
            </a:r>
            <a:r>
              <a:rPr lang="en-US" dirty="0"/>
              <a:t> directory traversal</a:t>
            </a:r>
          </a:p>
        </p:txBody>
      </p:sp>
      <p:sp>
        <p:nvSpPr>
          <p:cNvPr id="3" name="Content Placeholder 2"/>
          <p:cNvSpPr>
            <a:spLocks noGrp="1"/>
          </p:cNvSpPr>
          <p:nvPr>
            <p:ph idx="1"/>
          </p:nvPr>
        </p:nvSpPr>
        <p:spPr/>
        <p:txBody>
          <a:bodyPr>
            <a:normAutofit lnSpcReduction="10000"/>
          </a:bodyPr>
          <a:lstStyle/>
          <a:p>
            <a:r>
              <a:rPr lang="en-US" dirty="0" err="1" smtClean="0"/>
              <a:t>Cgit</a:t>
            </a:r>
            <a:r>
              <a:rPr lang="en-US" dirty="0" smtClean="0"/>
              <a:t> directory traversal is an example of a </a:t>
            </a:r>
            <a:r>
              <a:rPr lang="en-US" dirty="0"/>
              <a:t>directory</a:t>
            </a:r>
            <a:r>
              <a:rPr lang="en-US" dirty="0" smtClean="0"/>
              <a:t> </a:t>
            </a:r>
            <a:r>
              <a:rPr lang="en-US" dirty="0"/>
              <a:t>traversal </a:t>
            </a:r>
            <a:r>
              <a:rPr lang="en-US" dirty="0" smtClean="0"/>
              <a:t>attack.</a:t>
            </a:r>
            <a:endParaRPr lang="he-IL" dirty="0" smtClean="0"/>
          </a:p>
          <a:p>
            <a:r>
              <a:rPr lang="en-US" dirty="0"/>
              <a:t>This module exploits a directory traversal vulnerability which exists in </a:t>
            </a:r>
            <a:r>
              <a:rPr lang="en-US" dirty="0" err="1"/>
              <a:t>cgit</a:t>
            </a:r>
            <a:r>
              <a:rPr lang="en-US" dirty="0"/>
              <a:t> &lt; 1.2.1 </a:t>
            </a:r>
            <a:r>
              <a:rPr lang="en-US" dirty="0" err="1"/>
              <a:t>cgit_clone_objects</a:t>
            </a:r>
            <a:r>
              <a:rPr lang="en-US" dirty="0"/>
              <a:t>(), reachable when the configuration flag enable-http-clone is </a:t>
            </a:r>
            <a:r>
              <a:rPr lang="en-US" dirty="0"/>
              <a:t>set to 1 (</a:t>
            </a:r>
            <a:r>
              <a:rPr lang="en-US" dirty="0"/>
              <a:t>default), as demonstrated by a  </a:t>
            </a:r>
            <a:r>
              <a:rPr lang="en-US" altLang="en-US" dirty="0" err="1" smtClean="0"/>
              <a:t>cgit</a:t>
            </a:r>
            <a:r>
              <a:rPr lang="en-US" altLang="en-US" dirty="0" smtClean="0"/>
              <a:t>/</a:t>
            </a:r>
            <a:r>
              <a:rPr lang="en-US" altLang="en-US" dirty="0" err="1" smtClean="0"/>
              <a:t>cgit.cgi</a:t>
            </a:r>
            <a:r>
              <a:rPr lang="en-US" altLang="en-US" dirty="0" smtClean="0"/>
              <a:t>/</a:t>
            </a:r>
            <a:r>
              <a:rPr lang="en-US" altLang="en-US" dirty="0" err="1" smtClean="0"/>
              <a:t>git</a:t>
            </a:r>
            <a:r>
              <a:rPr lang="en-US" altLang="en-US" dirty="0" smtClean="0"/>
              <a:t>/objects</a:t>
            </a:r>
            <a:r>
              <a:rPr lang="en-US" altLang="en-US" dirty="0"/>
              <a:t>/?path=../ </a:t>
            </a:r>
            <a:r>
              <a:rPr lang="en-US" altLang="en-US" dirty="0" smtClean="0"/>
              <a:t>request.</a:t>
            </a:r>
            <a:endParaRPr lang="en-US" dirty="0" smtClean="0"/>
          </a:p>
          <a:p>
            <a:endParaRPr lang="en-US" dirty="0" smtClean="0"/>
          </a:p>
        </p:txBody>
      </p:sp>
    </p:spTree>
    <p:extLst>
      <p:ext uri="{BB962C8B-B14F-4D97-AF65-F5344CB8AC3E}">
        <p14:creationId xmlns:p14="http://schemas.microsoft.com/office/powerpoint/2010/main" val="3388441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the Exploit</a:t>
            </a:r>
            <a:endParaRPr lang="en-US" dirty="0"/>
          </a:p>
        </p:txBody>
      </p:sp>
      <p:sp>
        <p:nvSpPr>
          <p:cNvPr id="3" name="Content Placeholder 2"/>
          <p:cNvSpPr>
            <a:spLocks noGrp="1"/>
          </p:cNvSpPr>
          <p:nvPr>
            <p:ph idx="1"/>
          </p:nvPr>
        </p:nvSpPr>
        <p:spPr>
          <a:xfrm>
            <a:off x="448966" y="1350111"/>
            <a:ext cx="3512214" cy="3359504"/>
          </a:xfrm>
        </p:spPr>
        <p:txBody>
          <a:bodyPr>
            <a:normAutofit fontScale="55000" lnSpcReduction="20000"/>
          </a:bodyPr>
          <a:lstStyle/>
          <a:p>
            <a:r>
              <a:rPr lang="en-US" dirty="0" smtClean="0"/>
              <a:t>Looking deeper into the code we see the vulnerability is in the function </a:t>
            </a:r>
            <a:r>
              <a:rPr lang="en-US" dirty="0" err="1"/>
              <a:t>cgit_clone_objects</a:t>
            </a:r>
            <a:r>
              <a:rPr lang="en-US" dirty="0"/>
              <a:t>(void</a:t>
            </a:r>
            <a:r>
              <a:rPr lang="en-US" dirty="0" smtClean="0"/>
              <a:t>).</a:t>
            </a:r>
          </a:p>
          <a:p>
            <a:r>
              <a:rPr lang="en-US" dirty="0" err="1" smtClean="0"/>
              <a:t>send_file</a:t>
            </a:r>
            <a:r>
              <a:rPr lang="en-US" dirty="0"/>
              <a:t>() is a function that simply sends the data stored at the given </a:t>
            </a:r>
            <a:r>
              <a:rPr lang="en-US" dirty="0" err="1"/>
              <a:t>filesystem</a:t>
            </a:r>
            <a:r>
              <a:rPr lang="en-US" dirty="0"/>
              <a:t> path out over the network</a:t>
            </a:r>
            <a:r>
              <a:rPr lang="en-US" dirty="0" smtClean="0"/>
              <a:t>.</a:t>
            </a:r>
          </a:p>
          <a:p>
            <a:r>
              <a:rPr lang="en-US" dirty="0" err="1" smtClean="0"/>
              <a:t>git_path</a:t>
            </a:r>
            <a:r>
              <a:rPr lang="en-US" dirty="0"/>
              <a:t>() partially rewrites the provided path </a:t>
            </a:r>
            <a:r>
              <a:rPr lang="en-US" dirty="0" smtClean="0"/>
              <a:t>and </a:t>
            </a:r>
            <a:r>
              <a:rPr lang="en-US" dirty="0"/>
              <a:t>prepends the base path of the </a:t>
            </a:r>
            <a:r>
              <a:rPr lang="en-US" dirty="0" smtClean="0"/>
              <a:t>repository.</a:t>
            </a:r>
          </a:p>
          <a:p>
            <a:r>
              <a:rPr lang="en-US" dirty="0" smtClean="0"/>
              <a:t>Therefore we can see there is no security check to the path that can block directory traversal attacks.</a:t>
            </a:r>
          </a:p>
          <a:p>
            <a:r>
              <a:rPr lang="en-US" dirty="0" smtClean="0"/>
              <a:t>A malicious attacker can add to the path multiple ../../../  And access sensitive files that we didn’t intend to expose to the user in any way.</a:t>
            </a:r>
            <a:endParaRPr lang="en-US" dirty="0"/>
          </a:p>
        </p:txBody>
      </p:sp>
      <p:pic>
        <p:nvPicPr>
          <p:cNvPr id="7" name="Picture 6"/>
          <p:cNvPicPr>
            <a:picLocks noChangeAspect="1"/>
          </p:cNvPicPr>
          <p:nvPr/>
        </p:nvPicPr>
        <p:blipFill>
          <a:blip r:embed="rId3"/>
          <a:stretch>
            <a:fillRect/>
          </a:stretch>
        </p:blipFill>
        <p:spPr>
          <a:xfrm>
            <a:off x="4124325" y="1197405"/>
            <a:ext cx="5019675" cy="2133600"/>
          </a:xfrm>
          <a:prstGeom prst="rect">
            <a:avLst/>
          </a:prstGeom>
        </p:spPr>
      </p:pic>
    </p:spTree>
    <p:extLst>
      <p:ext uri="{BB962C8B-B14F-4D97-AF65-F5344CB8AC3E}">
        <p14:creationId xmlns:p14="http://schemas.microsoft.com/office/powerpoint/2010/main" val="3564215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281175"/>
            <a:ext cx="8246070" cy="891995"/>
          </a:xfrm>
        </p:spPr>
        <p:txBody>
          <a:bodyPr/>
          <a:lstStyle/>
          <a:p>
            <a:r>
              <a:rPr lang="en-US" dirty="0" smtClean="0"/>
              <a:t>Attack Example</a:t>
            </a:r>
            <a:endParaRPr lang="en-US" dirty="0"/>
          </a:p>
        </p:txBody>
      </p:sp>
      <p:sp>
        <p:nvSpPr>
          <p:cNvPr id="3" name="Content Placeholder 2"/>
          <p:cNvSpPr>
            <a:spLocks noGrp="1"/>
          </p:cNvSpPr>
          <p:nvPr>
            <p:ph idx="1"/>
          </p:nvPr>
        </p:nvSpPr>
        <p:spPr/>
        <p:txBody>
          <a:bodyPr/>
          <a:lstStyle/>
          <a:p>
            <a:r>
              <a:rPr lang="nl-NL" dirty="0"/>
              <a:t>$ curl http://127.0.0.1/cgit/repo/objects/?path=../../../../../../../../../etc/passwd root:x:0:0:root:/root:/</a:t>
            </a:r>
            <a:r>
              <a:rPr lang="nl-NL" dirty="0" smtClean="0"/>
              <a:t>bin/sh</a:t>
            </a:r>
          </a:p>
          <a:p>
            <a:r>
              <a:rPr lang="nl-NL" dirty="0" smtClean="0"/>
              <a:t>We can see the attcker issues a curl request to the cgit server and by using a path that includes ../../ he gains acces to the sensetive password file.</a:t>
            </a:r>
            <a:endParaRPr lang="en-US" dirty="0"/>
          </a:p>
        </p:txBody>
      </p:sp>
    </p:spTree>
    <p:extLst>
      <p:ext uri="{BB962C8B-B14F-4D97-AF65-F5344CB8AC3E}">
        <p14:creationId xmlns:p14="http://schemas.microsoft.com/office/powerpoint/2010/main" val="56444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Official solution (Server code)</a:t>
            </a:r>
            <a:endParaRPr lang="en-US" dirty="0"/>
          </a:p>
        </p:txBody>
      </p:sp>
      <p:sp>
        <p:nvSpPr>
          <p:cNvPr id="3" name="Content Placeholder 2"/>
          <p:cNvSpPr>
            <a:spLocks noGrp="1"/>
          </p:cNvSpPr>
          <p:nvPr>
            <p:ph idx="1"/>
          </p:nvPr>
        </p:nvSpPr>
        <p:spPr>
          <a:xfrm>
            <a:off x="448966" y="1350111"/>
            <a:ext cx="3970329" cy="3359504"/>
          </a:xfrm>
        </p:spPr>
        <p:txBody>
          <a:bodyPr>
            <a:normAutofit fontScale="70000" lnSpcReduction="20000"/>
          </a:bodyPr>
          <a:lstStyle/>
          <a:p>
            <a:r>
              <a:rPr lang="en-US" dirty="0" smtClean="0"/>
              <a:t>Looking at the official </a:t>
            </a:r>
            <a:r>
              <a:rPr lang="en-US" dirty="0" err="1" smtClean="0"/>
              <a:t>cgit</a:t>
            </a:r>
            <a:r>
              <a:rPr lang="en-US" dirty="0" smtClean="0"/>
              <a:t> release (V 1.2.1) the programmers of the code fixed the exploit by forbidding .. In the path provided to the function and by the way added some more protection to be on the safe side.</a:t>
            </a:r>
          </a:p>
          <a:p>
            <a:r>
              <a:rPr lang="en-US" dirty="0" smtClean="0"/>
              <a:t>So now before we send a file we check no one is trying to access files outside the official repository on the server.</a:t>
            </a:r>
          </a:p>
        </p:txBody>
      </p:sp>
      <p:pic>
        <p:nvPicPr>
          <p:cNvPr id="4" name="Picture 3"/>
          <p:cNvPicPr>
            <a:picLocks noChangeAspect="1"/>
          </p:cNvPicPr>
          <p:nvPr/>
        </p:nvPicPr>
        <p:blipFill rotWithShape="1">
          <a:blip r:embed="rId2"/>
          <a:srcRect b="14369"/>
          <a:stretch/>
        </p:blipFill>
        <p:spPr>
          <a:xfrm>
            <a:off x="4842665" y="1197405"/>
            <a:ext cx="4301335" cy="3761405"/>
          </a:xfrm>
          <a:prstGeom prst="rect">
            <a:avLst/>
          </a:prstGeom>
        </p:spPr>
      </p:pic>
    </p:spTree>
    <p:extLst>
      <p:ext uri="{BB962C8B-B14F-4D97-AF65-F5344CB8AC3E}">
        <p14:creationId xmlns:p14="http://schemas.microsoft.com/office/powerpoint/2010/main" val="1728780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Packet</a:t>
            </a:r>
            <a:endParaRPr lang="en-US"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712" r="3489"/>
          <a:stretch/>
        </p:blipFill>
        <p:spPr>
          <a:xfrm>
            <a:off x="5182820" y="739290"/>
            <a:ext cx="3817625" cy="2314060"/>
          </a:xfr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744" r="4348"/>
          <a:stretch/>
        </p:blipFill>
        <p:spPr>
          <a:xfrm>
            <a:off x="5640935" y="3182571"/>
            <a:ext cx="3359510" cy="1960929"/>
          </a:xfrm>
          <a:prstGeom prst="rect">
            <a:avLst/>
          </a:prstGeom>
        </p:spPr>
      </p:pic>
      <p:sp>
        <p:nvSpPr>
          <p:cNvPr id="7" name="Content Placeholder 2"/>
          <p:cNvSpPr txBox="1">
            <a:spLocks/>
          </p:cNvSpPr>
          <p:nvPr/>
        </p:nvSpPr>
        <p:spPr>
          <a:xfrm>
            <a:off x="448966" y="1350111"/>
            <a:ext cx="3970329" cy="3359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8" name="Content Placeholder 2"/>
          <p:cNvSpPr txBox="1">
            <a:spLocks/>
          </p:cNvSpPr>
          <p:nvPr/>
        </p:nvSpPr>
        <p:spPr>
          <a:xfrm>
            <a:off x="448966" y="1350111"/>
            <a:ext cx="3512214" cy="335950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These pictures represent GET HTTP request that included coding of path to file in the server.</a:t>
            </a:r>
          </a:p>
          <a:p>
            <a:r>
              <a:rPr lang="en-US" dirty="0" smtClean="0"/>
              <a:t>We can see the structure of GET HTTP request in Wireshark. It will help the proxy in the project to parse the packet and check if it contains </a:t>
            </a:r>
            <a:r>
              <a:rPr lang="en-US" dirty="0"/>
              <a:t>malicious </a:t>
            </a:r>
            <a:r>
              <a:rPr lang="en-US" dirty="0" smtClean="0"/>
              <a:t>path.</a:t>
            </a:r>
            <a:endParaRPr lang="en-US" dirty="0"/>
          </a:p>
        </p:txBody>
      </p:sp>
    </p:spTree>
    <p:extLst>
      <p:ext uri="{BB962C8B-B14F-4D97-AF65-F5344CB8AC3E}">
        <p14:creationId xmlns:p14="http://schemas.microsoft.com/office/powerpoint/2010/main" val="4294320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the version of </a:t>
            </a:r>
            <a:r>
              <a:rPr lang="en-US" dirty="0" err="1" smtClean="0"/>
              <a:t>cgit</a:t>
            </a:r>
            <a:r>
              <a:rPr lang="en-US" dirty="0" smtClean="0"/>
              <a:t> is smaller than 1.2.1 (the fixed version) we want to prevent the directory traversal attack on the </a:t>
            </a:r>
            <a:r>
              <a:rPr lang="en-US" dirty="0" err="1" smtClean="0"/>
              <a:t>cgit</a:t>
            </a:r>
            <a:r>
              <a:rPr lang="en-US" dirty="0" smtClean="0"/>
              <a:t> server.</a:t>
            </a:r>
          </a:p>
          <a:p>
            <a:r>
              <a:rPr lang="en-US" dirty="0"/>
              <a:t>M</a:t>
            </a:r>
            <a:r>
              <a:rPr lang="en-US" dirty="0" smtClean="0"/>
              <a:t>y solution is based on the </a:t>
            </a:r>
            <a:r>
              <a:rPr lang="en-US" dirty="0" err="1" smtClean="0"/>
              <a:t>cgit</a:t>
            </a:r>
            <a:r>
              <a:rPr lang="en-US" dirty="0" smtClean="0"/>
              <a:t> fixed version (V 1.2.1), is an open source. I implemented the solution in my proxy.</a:t>
            </a:r>
          </a:p>
          <a:p>
            <a:r>
              <a:rPr lang="en-US" dirty="0" smtClean="0"/>
              <a:t>The proxy get HTTP packet, parse the body packet (GET &lt;path of </a:t>
            </a:r>
            <a:r>
              <a:rPr lang="en-US" dirty="0" err="1" smtClean="0"/>
              <a:t>cgit</a:t>
            </a:r>
            <a:r>
              <a:rPr lang="en-US" dirty="0" smtClean="0"/>
              <a:t>&gt; &lt;user path&gt;) and check the user path isn’t included ..</a:t>
            </a:r>
          </a:p>
          <a:p>
            <a:r>
              <a:rPr lang="en-US" dirty="0" smtClean="0"/>
              <a:t>Note that the attack </a:t>
            </a:r>
            <a:r>
              <a:rPr lang="en-US" dirty="0" err="1" smtClean="0"/>
              <a:t>occuers</a:t>
            </a:r>
            <a:r>
              <a:rPr lang="en-US" dirty="0" smtClean="0"/>
              <a:t> even if the attacker uses .. In asci format (%2E). Therefore, The proxy converts the packed to regular format (In particular %2E Converted to .) and then check the path. </a:t>
            </a:r>
            <a:endParaRPr lang="en-US" dirty="0"/>
          </a:p>
        </p:txBody>
      </p:sp>
    </p:spTree>
    <p:extLst>
      <p:ext uri="{BB962C8B-B14F-4D97-AF65-F5344CB8AC3E}">
        <p14:creationId xmlns:p14="http://schemas.microsoft.com/office/powerpoint/2010/main" val="1612501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my proxy code</a:t>
            </a:r>
            <a:endParaRPr lang="en-US" dirty="0"/>
          </a:p>
        </p:txBody>
      </p:sp>
      <p:sp>
        <p:nvSpPr>
          <p:cNvPr id="3" name="Content Placeholder 2"/>
          <p:cNvSpPr>
            <a:spLocks noGrp="1"/>
          </p:cNvSpPr>
          <p:nvPr>
            <p:ph idx="1"/>
          </p:nvPr>
        </p:nvSpPr>
        <p:spPr>
          <a:xfrm>
            <a:off x="298970" y="1391915"/>
            <a:ext cx="8546059" cy="1832459"/>
          </a:xfrm>
        </p:spPr>
        <p:txBody>
          <a:bodyPr>
            <a:normAutofit fontScale="62500" lnSpcReduction="20000"/>
          </a:bodyPr>
          <a:lstStyle/>
          <a:p>
            <a:r>
              <a:rPr lang="en-US" dirty="0" smtClean="0"/>
              <a:t>If the server port is 80 (HTTP) we should do two defense tests:</a:t>
            </a:r>
          </a:p>
          <a:p>
            <a:pPr lvl="1"/>
            <a:r>
              <a:rPr lang="en-US" dirty="0" smtClean="0"/>
              <a:t>Check the content length and the magic numbers (ex4)</a:t>
            </a:r>
          </a:p>
          <a:p>
            <a:pPr lvl="1"/>
            <a:r>
              <a:rPr lang="en-US" dirty="0" smtClean="0"/>
              <a:t>Check the </a:t>
            </a:r>
            <a:r>
              <a:rPr lang="en-US" dirty="0" err="1" smtClean="0"/>
              <a:t>cgit</a:t>
            </a:r>
            <a:r>
              <a:rPr lang="en-US" dirty="0" smtClean="0"/>
              <a:t> directory attack.</a:t>
            </a:r>
          </a:p>
          <a:p>
            <a:r>
              <a:rPr lang="en-US" dirty="0" smtClean="0"/>
              <a:t>The following code represents the test of </a:t>
            </a:r>
            <a:r>
              <a:rPr lang="en-US" dirty="0" err="1" smtClean="0"/>
              <a:t>cgit</a:t>
            </a:r>
            <a:r>
              <a:rPr lang="en-US" dirty="0" smtClean="0"/>
              <a:t> directory attack in the proxy. The proxy parses the body packet and checks if it is GET request. </a:t>
            </a:r>
            <a:r>
              <a:rPr lang="en-US" dirty="0"/>
              <a:t>T</a:t>
            </a:r>
            <a:r>
              <a:rPr lang="en-US" dirty="0" smtClean="0"/>
              <a:t>hen the proxy checks that the path doesn't contain .. (To prevent access to sensitive files of the </a:t>
            </a:r>
            <a:r>
              <a:rPr lang="en-US" dirty="0" err="1" smtClean="0"/>
              <a:t>cgit</a:t>
            </a:r>
            <a:r>
              <a:rPr lang="en-US" dirty="0" smtClean="0"/>
              <a:t> server). If the proxy discovers attempt to directory traversal attack the packet will be blocked.</a:t>
            </a:r>
            <a:endParaRPr lang="en-US" dirty="0"/>
          </a:p>
        </p:txBody>
      </p:sp>
      <p:pic>
        <p:nvPicPr>
          <p:cNvPr id="4" name="Picture 3"/>
          <p:cNvPicPr>
            <a:picLocks noChangeAspect="1"/>
          </p:cNvPicPr>
          <p:nvPr/>
        </p:nvPicPr>
        <p:blipFill>
          <a:blip r:embed="rId2"/>
          <a:stretch>
            <a:fillRect/>
          </a:stretch>
        </p:blipFill>
        <p:spPr>
          <a:xfrm>
            <a:off x="1059785" y="3224374"/>
            <a:ext cx="6713600" cy="1719024"/>
          </a:xfrm>
          <a:prstGeom prst="rect">
            <a:avLst/>
          </a:prstGeom>
        </p:spPr>
      </p:pic>
    </p:spTree>
    <p:extLst>
      <p:ext uri="{BB962C8B-B14F-4D97-AF65-F5344CB8AC3E}">
        <p14:creationId xmlns:p14="http://schemas.microsoft.com/office/powerpoint/2010/main" val="1872668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655520"/>
            <a:ext cx="6719020" cy="1068934"/>
          </a:xfrm>
        </p:spPr>
        <p:txBody>
          <a:bodyPr>
            <a:noAutofit/>
          </a:bodyPr>
          <a:lstStyle/>
          <a:p>
            <a:pPr algn="ctr"/>
            <a:r>
              <a:rPr lang="en-US" sz="4000" b="1" cap="small" dirty="0" smtClean="0"/>
              <a:t>DLP</a:t>
            </a:r>
            <a:endParaRPr lang="en-US" sz="4000" b="1" cap="small" dirty="0"/>
          </a:p>
        </p:txBody>
      </p:sp>
    </p:spTree>
    <p:extLst>
      <p:ext uri="{BB962C8B-B14F-4D97-AF65-F5344CB8AC3E}">
        <p14:creationId xmlns:p14="http://schemas.microsoft.com/office/powerpoint/2010/main" val="2210450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Data loss </a:t>
            </a:r>
            <a:r>
              <a:rPr lang="en-US" dirty="0" smtClean="0">
                <a:effectLst/>
              </a:rPr>
              <a:t>prevention (DLP) software</a:t>
            </a:r>
            <a:endParaRPr lang="en-US" dirty="0"/>
          </a:p>
        </p:txBody>
      </p:sp>
      <p:sp>
        <p:nvSpPr>
          <p:cNvPr id="3" name="Content Placeholder 2"/>
          <p:cNvSpPr>
            <a:spLocks noGrp="1"/>
          </p:cNvSpPr>
          <p:nvPr>
            <p:ph idx="1"/>
          </p:nvPr>
        </p:nvSpPr>
        <p:spPr/>
        <p:txBody>
          <a:bodyPr/>
          <a:lstStyle/>
          <a:p>
            <a:r>
              <a:rPr lang="en-US" dirty="0"/>
              <a:t>Data loss prevention (DLP) is a strategy for making sure that end users do not send sensitive or critical information outside the corporate network. The term is also used to describe software products that help a network administrator control what data end users can transfer.</a:t>
            </a:r>
            <a:endParaRPr lang="en-US" dirty="0"/>
          </a:p>
        </p:txBody>
      </p:sp>
    </p:spTree>
    <p:extLst>
      <p:ext uri="{BB962C8B-B14F-4D97-AF65-F5344CB8AC3E}">
        <p14:creationId xmlns:p14="http://schemas.microsoft.com/office/powerpoint/2010/main" val="3949582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Subjects</a:t>
            </a:r>
          </a:p>
        </p:txBody>
      </p:sp>
      <p:sp>
        <p:nvSpPr>
          <p:cNvPr id="3" name="Content Placeholder 2"/>
          <p:cNvSpPr>
            <a:spLocks noGrp="1"/>
          </p:cNvSpPr>
          <p:nvPr>
            <p:ph idx="1"/>
          </p:nvPr>
        </p:nvSpPr>
        <p:spPr/>
        <p:txBody>
          <a:bodyPr/>
          <a:lstStyle/>
          <a:p>
            <a:r>
              <a:rPr lang="en-US" dirty="0"/>
              <a:t>My firewall- Big overview</a:t>
            </a:r>
          </a:p>
          <a:p>
            <a:r>
              <a:rPr lang="en-US" dirty="0" err="1"/>
              <a:t>Cgit</a:t>
            </a:r>
            <a:r>
              <a:rPr lang="en-US" dirty="0"/>
              <a:t> directory traversal attack</a:t>
            </a:r>
          </a:p>
          <a:p>
            <a:r>
              <a:rPr lang="en-US" dirty="0"/>
              <a:t>DLP</a:t>
            </a:r>
          </a:p>
          <a:p>
            <a:r>
              <a:rPr lang="en-US" dirty="0"/>
              <a:t>Conclusion</a:t>
            </a:r>
          </a:p>
          <a:p>
            <a:pPr lvl="1"/>
            <a:r>
              <a:rPr lang="en-US" dirty="0"/>
              <a:t>Challenges</a:t>
            </a:r>
          </a:p>
          <a:p>
            <a:pPr lvl="1"/>
            <a:r>
              <a:rPr lang="en-US" dirty="0" smtClean="0"/>
              <a:t>Sources</a:t>
            </a:r>
            <a:endParaRPr lang="en-US" dirty="0"/>
          </a:p>
        </p:txBody>
      </p:sp>
    </p:spTree>
    <p:extLst>
      <p:ext uri="{BB962C8B-B14F-4D97-AF65-F5344CB8AC3E}">
        <p14:creationId xmlns:p14="http://schemas.microsoft.com/office/powerpoint/2010/main" val="3289427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vs Txt</a:t>
            </a:r>
            <a:endParaRPr lang="en-US" dirty="0"/>
          </a:p>
        </p:txBody>
      </p:sp>
      <p:sp>
        <p:nvSpPr>
          <p:cNvPr id="3" name="Content Placeholder 2"/>
          <p:cNvSpPr>
            <a:spLocks noGrp="1"/>
          </p:cNvSpPr>
          <p:nvPr>
            <p:ph idx="1"/>
          </p:nvPr>
        </p:nvSpPr>
        <p:spPr>
          <a:xfrm>
            <a:off x="448966" y="1355429"/>
            <a:ext cx="3054099" cy="3354185"/>
          </a:xfrm>
        </p:spPr>
        <p:txBody>
          <a:bodyPr>
            <a:normAutofit fontScale="92500" lnSpcReduction="20000"/>
          </a:bodyPr>
          <a:lstStyle/>
          <a:p>
            <a:r>
              <a:rPr lang="en-US" dirty="0" smtClean="0"/>
              <a:t>I explored the differences between C code and native txt.</a:t>
            </a:r>
          </a:p>
          <a:p>
            <a:r>
              <a:rPr lang="en-US" dirty="0" smtClean="0"/>
              <a:t>My focus is on the text/plain mime-type because it is the common between the two.</a:t>
            </a:r>
          </a:p>
        </p:txBody>
      </p:sp>
      <p:graphicFrame>
        <p:nvGraphicFramePr>
          <p:cNvPr id="8" name="Table 7"/>
          <p:cNvGraphicFramePr>
            <a:graphicFrameLocks noGrp="1"/>
          </p:cNvGraphicFramePr>
          <p:nvPr>
            <p:extLst>
              <p:ext uri="{D42A27DB-BD31-4B8C-83A1-F6EECF244321}">
                <p14:modId xmlns:p14="http://schemas.microsoft.com/office/powerpoint/2010/main" val="961093960"/>
              </p:ext>
            </p:extLst>
          </p:nvPr>
        </p:nvGraphicFramePr>
        <p:xfrm>
          <a:off x="3655770" y="1355430"/>
          <a:ext cx="5344677" cy="3482340"/>
        </p:xfrm>
        <a:graphic>
          <a:graphicData uri="http://schemas.openxmlformats.org/drawingml/2006/table">
            <a:tbl>
              <a:tblPr firstRow="1" bandRow="1">
                <a:tableStyleId>{5C22544A-7EE6-4342-B048-85BDC9FD1C3A}</a:tableStyleId>
              </a:tblPr>
              <a:tblGrid>
                <a:gridCol w="1781559">
                  <a:extLst>
                    <a:ext uri="{9D8B030D-6E8A-4147-A177-3AD203B41FA5}">
                      <a16:colId xmlns:a16="http://schemas.microsoft.com/office/drawing/2014/main" val="3970132938"/>
                    </a:ext>
                  </a:extLst>
                </a:gridCol>
                <a:gridCol w="1781559">
                  <a:extLst>
                    <a:ext uri="{9D8B030D-6E8A-4147-A177-3AD203B41FA5}">
                      <a16:colId xmlns:a16="http://schemas.microsoft.com/office/drawing/2014/main" val="3648058257"/>
                    </a:ext>
                  </a:extLst>
                </a:gridCol>
                <a:gridCol w="1781559">
                  <a:extLst>
                    <a:ext uri="{9D8B030D-6E8A-4147-A177-3AD203B41FA5}">
                      <a16:colId xmlns:a16="http://schemas.microsoft.com/office/drawing/2014/main" val="257899336"/>
                    </a:ext>
                  </a:extLst>
                </a:gridCol>
              </a:tblGrid>
              <a:tr h="285565">
                <a:tc>
                  <a:txBody>
                    <a:bodyPr/>
                    <a:lstStyle/>
                    <a:p>
                      <a:pPr algn="ctr"/>
                      <a:endParaRPr lang="en-US" dirty="0"/>
                    </a:p>
                  </a:txBody>
                  <a:tcPr/>
                </a:tc>
                <a:tc>
                  <a:txBody>
                    <a:bodyPr/>
                    <a:lstStyle/>
                    <a:p>
                      <a:pPr algn="ctr"/>
                      <a:r>
                        <a:rPr lang="en-US" dirty="0" smtClean="0"/>
                        <a:t>C code File</a:t>
                      </a:r>
                      <a:endParaRPr lang="en-US" dirty="0"/>
                    </a:p>
                  </a:txBody>
                  <a:tcPr/>
                </a:tc>
                <a:tc>
                  <a:txBody>
                    <a:bodyPr/>
                    <a:lstStyle/>
                    <a:p>
                      <a:pPr algn="ctr"/>
                      <a:r>
                        <a:rPr lang="en-US" dirty="0" smtClean="0"/>
                        <a:t>Txt Native File</a:t>
                      </a:r>
                      <a:endParaRPr lang="en-US" dirty="0"/>
                    </a:p>
                  </a:txBody>
                  <a:tcPr/>
                </a:tc>
                <a:extLst>
                  <a:ext uri="{0D108BD9-81ED-4DB2-BD59-A6C34878D82A}">
                    <a16:rowId xmlns:a16="http://schemas.microsoft.com/office/drawing/2014/main" val="2666367349"/>
                  </a:ext>
                </a:extLst>
              </a:tr>
              <a:tr h="285565">
                <a:tc>
                  <a:txBody>
                    <a:bodyPr/>
                    <a:lstStyle/>
                    <a:p>
                      <a:pPr algn="ctr"/>
                      <a:r>
                        <a:rPr lang="en-US" dirty="0" smtClean="0"/>
                        <a:t>Extension</a:t>
                      </a:r>
                      <a:endParaRPr lang="en-US" dirty="0"/>
                    </a:p>
                  </a:txBody>
                  <a:tcPr/>
                </a:tc>
                <a:tc>
                  <a:txBody>
                    <a:bodyPr/>
                    <a:lstStyle/>
                    <a:p>
                      <a:pPr algn="ctr"/>
                      <a:r>
                        <a:rPr lang="en-US" dirty="0" smtClean="0"/>
                        <a:t>.c</a:t>
                      </a:r>
                      <a:endParaRPr lang="en-US" dirty="0"/>
                    </a:p>
                  </a:txBody>
                  <a:tcPr/>
                </a:tc>
                <a:tc>
                  <a:txBody>
                    <a:bodyPr/>
                    <a:lstStyle/>
                    <a:p>
                      <a:pPr algn="ctr"/>
                      <a:r>
                        <a:rPr lang="en-US" dirty="0" smtClean="0"/>
                        <a:t>.txt</a:t>
                      </a:r>
                      <a:endParaRPr lang="en-US" dirty="0"/>
                    </a:p>
                  </a:txBody>
                  <a:tcPr/>
                </a:tc>
                <a:extLst>
                  <a:ext uri="{0D108BD9-81ED-4DB2-BD59-A6C34878D82A}">
                    <a16:rowId xmlns:a16="http://schemas.microsoft.com/office/drawing/2014/main" val="3494038128"/>
                  </a:ext>
                </a:extLst>
              </a:tr>
              <a:tr h="1570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Mime-type (Content-type in HTTP packet)</a:t>
                      </a:r>
                    </a:p>
                  </a:txBody>
                  <a:tcPr marL="76200" marR="76200" marT="19050" marB="38100" anchor="ctr"/>
                </a:tc>
                <a:tc>
                  <a:txBody>
                    <a:bodyPr/>
                    <a:lstStyle/>
                    <a:p>
                      <a:pPr algn="ctr" rtl="0"/>
                      <a:r>
                        <a:rPr lang="en-US" dirty="0" smtClean="0">
                          <a:solidFill>
                            <a:srgbClr val="262626"/>
                          </a:solidFill>
                          <a:effectLst/>
                        </a:rPr>
                        <a:t>text/plain</a:t>
                      </a:r>
                    </a:p>
                    <a:p>
                      <a:pPr algn="ctr" rtl="0"/>
                      <a:r>
                        <a:rPr lang="en-US" dirty="0" smtClean="0">
                          <a:solidFill>
                            <a:srgbClr val="262626"/>
                          </a:solidFill>
                          <a:effectLst/>
                        </a:rPr>
                        <a:t>text/</a:t>
                      </a:r>
                      <a:r>
                        <a:rPr lang="en-US" dirty="0" err="1" smtClean="0">
                          <a:solidFill>
                            <a:srgbClr val="262626"/>
                          </a:solidFill>
                          <a:effectLst/>
                        </a:rPr>
                        <a:t>x-c</a:t>
                      </a:r>
                      <a:endParaRPr lang="en-US" dirty="0" smtClean="0">
                        <a:solidFill>
                          <a:srgbClr val="262626"/>
                        </a:solidFill>
                        <a:effectLst/>
                      </a:endParaRPr>
                    </a:p>
                  </a:txBody>
                  <a:tcPr marL="76200" marR="76200" marT="57150" marB="5715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262626"/>
                          </a:solidFill>
                          <a:effectLst/>
                        </a:rPr>
                        <a:t>text/plain</a:t>
                      </a:r>
                    </a:p>
                    <a:p>
                      <a:pPr algn="ctr"/>
                      <a:r>
                        <a:rPr lang="en-US" dirty="0" smtClean="0"/>
                        <a:t>text/html</a:t>
                      </a:r>
                    </a:p>
                    <a:p>
                      <a:pPr algn="ctr"/>
                      <a:r>
                        <a:rPr lang="en-US" dirty="0" smtClean="0"/>
                        <a:t>text/xml</a:t>
                      </a:r>
                    </a:p>
                    <a:p>
                      <a:pPr algn="ctr"/>
                      <a:r>
                        <a:rPr lang="en-US" sz="1800" b="0" i="0" kern="1200" dirty="0" smtClean="0">
                          <a:solidFill>
                            <a:schemeClr val="dk1"/>
                          </a:solidFill>
                          <a:effectLst/>
                          <a:latin typeface="+mn-lt"/>
                          <a:ea typeface="+mn-ea"/>
                          <a:cs typeface="+mn-cs"/>
                        </a:rPr>
                        <a:t>text/csv</a:t>
                      </a:r>
                    </a:p>
                    <a:p>
                      <a:pPr algn="ctr"/>
                      <a:r>
                        <a:rPr lang="en-US" sz="1800" kern="1200" dirty="0" smtClean="0">
                          <a:solidFill>
                            <a:schemeClr val="dk1"/>
                          </a:solidFill>
                          <a:effectLst/>
                          <a:latin typeface="+mn-lt"/>
                          <a:ea typeface="+mn-ea"/>
                          <a:cs typeface="+mn-cs"/>
                        </a:rPr>
                        <a:t>text/</a:t>
                      </a:r>
                      <a:r>
                        <a:rPr lang="en-US" sz="1800" kern="1200" dirty="0" err="1" smtClean="0">
                          <a:solidFill>
                            <a:schemeClr val="dk1"/>
                          </a:solidFill>
                          <a:effectLst/>
                          <a:latin typeface="+mn-lt"/>
                          <a:ea typeface="+mn-ea"/>
                          <a:cs typeface="+mn-cs"/>
                        </a:rPr>
                        <a:t>css</a:t>
                      </a:r>
                      <a:endParaRPr lang="en-US" sz="1800" kern="1200" dirty="0" smtClean="0">
                        <a:solidFill>
                          <a:schemeClr val="dk1"/>
                        </a:solidFill>
                        <a:effectLst/>
                        <a:latin typeface="+mn-lt"/>
                        <a:ea typeface="+mn-ea"/>
                        <a:cs typeface="+mn-cs"/>
                      </a:endParaRPr>
                    </a:p>
                    <a:p>
                      <a:pPr algn="ctr"/>
                      <a:r>
                        <a:rPr lang="en-US" sz="1800" kern="1200" dirty="0" smtClean="0">
                          <a:solidFill>
                            <a:schemeClr val="dk1"/>
                          </a:solidFill>
                          <a:effectLst/>
                          <a:latin typeface="+mn-lt"/>
                          <a:ea typeface="+mn-ea"/>
                          <a:cs typeface="+mn-cs"/>
                        </a:rPr>
                        <a:t>text/</a:t>
                      </a:r>
                      <a:r>
                        <a:rPr lang="en-US" sz="1800" kern="1200" dirty="0" err="1" smtClean="0">
                          <a:solidFill>
                            <a:schemeClr val="dk1"/>
                          </a:solidFill>
                          <a:effectLst/>
                          <a:latin typeface="+mn-lt"/>
                          <a:ea typeface="+mn-ea"/>
                          <a:cs typeface="+mn-cs"/>
                        </a:rPr>
                        <a:t>cmd</a:t>
                      </a:r>
                      <a:endParaRPr lang="en-US" sz="1800" kern="1200" dirty="0" smtClean="0">
                        <a:solidFill>
                          <a:schemeClr val="dk1"/>
                        </a:solidFill>
                        <a:effectLst/>
                        <a:latin typeface="+mn-lt"/>
                        <a:ea typeface="+mn-ea"/>
                        <a:cs typeface="+mn-cs"/>
                      </a:endParaRPr>
                    </a:p>
                    <a:p>
                      <a:pPr algn="ctr"/>
                      <a:r>
                        <a:rPr lang="en-US" dirty="0" smtClean="0"/>
                        <a:t>…</a:t>
                      </a:r>
                    </a:p>
                  </a:txBody>
                  <a:tcPr/>
                </a:tc>
                <a:extLst>
                  <a:ext uri="{0D108BD9-81ED-4DB2-BD59-A6C34878D82A}">
                    <a16:rowId xmlns:a16="http://schemas.microsoft.com/office/drawing/2014/main" val="2683604728"/>
                  </a:ext>
                </a:extLst>
              </a:tr>
              <a:tr h="5770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Sources</a:t>
                      </a:r>
                    </a:p>
                  </a:txBody>
                  <a:tcPr/>
                </a:tc>
                <a:tc gridSpan="2">
                  <a:txBody>
                    <a:bodyPr/>
                    <a:lstStyle/>
                    <a:p>
                      <a:pPr algn="ctr" rtl="0"/>
                      <a:r>
                        <a:rPr lang="en-US" dirty="0" smtClean="0">
                          <a:solidFill>
                            <a:srgbClr val="262626"/>
                          </a:solidFill>
                          <a:effectLst/>
                          <a:hlinkClick r:id="rId2"/>
                        </a:rPr>
                        <a:t>media-types/media-</a:t>
                      </a:r>
                      <a:r>
                        <a:rPr lang="en-US" dirty="0" err="1" smtClean="0">
                          <a:solidFill>
                            <a:srgbClr val="262626"/>
                          </a:solidFill>
                          <a:effectLst/>
                          <a:hlinkClick r:id="rId2"/>
                        </a:rPr>
                        <a:t>types.xhtml</a:t>
                      </a:r>
                      <a:endParaRPr lang="en-US" dirty="0" smtClean="0">
                        <a:solidFill>
                          <a:srgbClr val="262626"/>
                        </a:solidFill>
                        <a:effectLst/>
                      </a:endParaRPr>
                    </a:p>
                    <a:p>
                      <a:pPr algn="ctr" rtl="0"/>
                      <a:r>
                        <a:rPr lang="en-US" dirty="0" smtClean="0">
                          <a:solidFill>
                            <a:srgbClr val="262626"/>
                          </a:solidFill>
                          <a:effectLst/>
                          <a:hlinkClick r:id="rId3"/>
                        </a:rPr>
                        <a:t>content-type</a:t>
                      </a:r>
                      <a:endParaRPr lang="en-US" dirty="0">
                        <a:solidFill>
                          <a:srgbClr val="262626"/>
                        </a:solidFill>
                        <a:effectLst/>
                      </a:endParaRPr>
                    </a:p>
                  </a:txBody>
                  <a:tcPr marL="95250" marR="95250" marT="95250" marB="95250"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894142598"/>
                  </a:ext>
                </a:extLst>
              </a:tr>
            </a:tbl>
          </a:graphicData>
        </a:graphic>
      </p:graphicFrame>
    </p:spTree>
    <p:extLst>
      <p:ext uri="{BB962C8B-B14F-4D97-AF65-F5344CB8AC3E}">
        <p14:creationId xmlns:p14="http://schemas.microsoft.com/office/powerpoint/2010/main" val="1576591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smtClean="0"/>
              <a:t>We required to implement the distinguish between C code the txt file over 2 protocols: HTTP, SMTP.</a:t>
            </a:r>
          </a:p>
          <a:p>
            <a:r>
              <a:rPr lang="en-US" dirty="0" smtClean="0"/>
              <a:t>I implemented the DLP differently over the two and in dependence of the limitations.</a:t>
            </a:r>
          </a:p>
          <a:p>
            <a:r>
              <a:rPr lang="en-US" dirty="0" smtClean="0"/>
              <a:t>We will understand the differences between the two and it will explain the implementation. </a:t>
            </a:r>
            <a:endParaRPr lang="en-US" dirty="0"/>
          </a:p>
        </p:txBody>
      </p:sp>
    </p:spTree>
    <p:extLst>
      <p:ext uri="{BB962C8B-B14F-4D97-AF65-F5344CB8AC3E}">
        <p14:creationId xmlns:p14="http://schemas.microsoft.com/office/powerpoint/2010/main" val="2799742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idx="1"/>
          </p:nvPr>
        </p:nvSpPr>
        <p:spPr/>
        <p:txBody>
          <a:bodyPr>
            <a:noAutofit/>
          </a:bodyPr>
          <a:lstStyle/>
          <a:p>
            <a:r>
              <a:rPr lang="en-US" sz="2000" dirty="0"/>
              <a:t>HTTP means </a:t>
            </a:r>
            <a:r>
              <a:rPr lang="en-US" sz="2000" dirty="0" err="1"/>
              <a:t>HyperText</a:t>
            </a:r>
            <a:r>
              <a:rPr lang="en-US" sz="2000" dirty="0"/>
              <a:t> Transfer Protocol. </a:t>
            </a:r>
            <a:r>
              <a:rPr lang="en-US" sz="2000" dirty="0"/>
              <a:t>HTTP is the underlying protocol used by the World Wide Web and this protocol defines how messages are formatted and transmitted, and what actions Web servers and browsers should take in response to various commands</a:t>
            </a:r>
            <a:r>
              <a:rPr lang="en-US" sz="2000" dirty="0" smtClean="0"/>
              <a:t>.</a:t>
            </a:r>
            <a:endParaRPr lang="en-US" sz="2000" dirty="0"/>
          </a:p>
          <a:p>
            <a:r>
              <a:rPr lang="en-US" sz="2000" dirty="0"/>
              <a:t>For example, when you enter a URL in your browser, this actually sends an HTTP command to the Web server directing it to fetch and transmit the requested Web page. </a:t>
            </a:r>
            <a:r>
              <a:rPr lang="en-US" sz="2000" dirty="0"/>
              <a:t>The other main standard that controls how the World Wide Web works is HTML, which covers how Web pages are formatted and displayed</a:t>
            </a:r>
            <a:r>
              <a:rPr lang="en-US" sz="2000" dirty="0" smtClean="0"/>
              <a:t>.</a:t>
            </a:r>
            <a:endParaRPr lang="en-US" sz="2000" dirty="0"/>
          </a:p>
        </p:txBody>
      </p:sp>
    </p:spTree>
    <p:extLst>
      <p:ext uri="{BB962C8B-B14F-4D97-AF65-F5344CB8AC3E}">
        <p14:creationId xmlns:p14="http://schemas.microsoft.com/office/powerpoint/2010/main" val="3378262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Request </a:t>
            </a:r>
            <a:r>
              <a:rPr lang="en-US" dirty="0"/>
              <a:t>methods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GET: </a:t>
            </a:r>
            <a:r>
              <a:rPr lang="en-US" dirty="0"/>
              <a:t>The GET method requests a representation of the specified resource</a:t>
            </a:r>
            <a:r>
              <a:rPr lang="en-US" dirty="0" smtClean="0"/>
              <a:t>.</a:t>
            </a:r>
          </a:p>
          <a:p>
            <a:r>
              <a:rPr lang="en-US" dirty="0" smtClean="0"/>
              <a:t>HEAD: </a:t>
            </a:r>
            <a:r>
              <a:rPr lang="en-US" dirty="0"/>
              <a:t>The HEAD method asks for a response identical to that of a GET request, but without the response body</a:t>
            </a:r>
            <a:r>
              <a:rPr lang="en-US" dirty="0" smtClean="0"/>
              <a:t>.</a:t>
            </a:r>
          </a:p>
          <a:p>
            <a:r>
              <a:rPr lang="en-US" dirty="0" smtClean="0"/>
              <a:t>POST: </a:t>
            </a:r>
            <a:r>
              <a:rPr lang="en-US" dirty="0"/>
              <a:t>The POST method requests that the server accept the entity enclosed in the request as a new subordinate of the web resource identified by the URI</a:t>
            </a:r>
            <a:r>
              <a:rPr lang="en-US" dirty="0" smtClean="0"/>
              <a:t>.</a:t>
            </a:r>
          </a:p>
          <a:p>
            <a:r>
              <a:rPr lang="en-US" dirty="0" smtClean="0"/>
              <a:t>PUT: </a:t>
            </a:r>
            <a:r>
              <a:rPr lang="en-US" dirty="0"/>
              <a:t>The PUT method requests that the enclosed entity be stored under the supplied </a:t>
            </a:r>
            <a:r>
              <a:rPr lang="en-US" dirty="0">
                <a:hlinkClick r:id="rId2" tooltip="URI"/>
              </a:rPr>
              <a:t>URI</a:t>
            </a:r>
            <a:r>
              <a:rPr lang="en-US" dirty="0" smtClean="0"/>
              <a:t>.</a:t>
            </a:r>
          </a:p>
          <a:p>
            <a:r>
              <a:rPr lang="en-US" dirty="0" smtClean="0"/>
              <a:t>DELETE: The DELETE </a:t>
            </a:r>
            <a:r>
              <a:rPr lang="en-US" dirty="0"/>
              <a:t>method deletes the specified </a:t>
            </a:r>
            <a:r>
              <a:rPr lang="en-US" dirty="0" smtClean="0"/>
              <a:t>resource.</a:t>
            </a:r>
          </a:p>
          <a:p>
            <a:r>
              <a:rPr lang="en-US" dirty="0" smtClean="0"/>
              <a:t>TRACE: </a:t>
            </a:r>
            <a:r>
              <a:rPr lang="en-US" dirty="0"/>
              <a:t>The TRACE method echoes the received request so that a client can see what (if any) changes or additions have been made by intermediate </a:t>
            </a:r>
            <a:r>
              <a:rPr lang="en-US" dirty="0" smtClean="0"/>
              <a:t>servers.</a:t>
            </a:r>
          </a:p>
          <a:p>
            <a:r>
              <a:rPr lang="en-US" dirty="0" smtClean="0"/>
              <a:t>OPTIONS: </a:t>
            </a:r>
            <a:r>
              <a:rPr lang="en-US" dirty="0"/>
              <a:t>The OPTIONS method returns the HTTP methods that the server supports for the specified </a:t>
            </a:r>
            <a:r>
              <a:rPr lang="en-US" dirty="0">
                <a:hlinkClick r:id="rId3" tooltip="URL"/>
              </a:rPr>
              <a:t>URL</a:t>
            </a:r>
            <a:r>
              <a:rPr lang="en-US" dirty="0" smtClean="0"/>
              <a:t>.</a:t>
            </a:r>
          </a:p>
          <a:p>
            <a:r>
              <a:rPr lang="en-US" dirty="0" smtClean="0"/>
              <a:t>CONNECT: </a:t>
            </a:r>
            <a:r>
              <a:rPr lang="en-US" dirty="0"/>
              <a:t>The CONNECT method converts the request connection to a transparent </a:t>
            </a:r>
            <a:r>
              <a:rPr lang="en-US" dirty="0">
                <a:hlinkClick r:id="rId4" tooltip="Tunneling protocol"/>
              </a:rPr>
              <a:t>TCP/IP </a:t>
            </a:r>
            <a:r>
              <a:rPr lang="en-US" dirty="0" smtClean="0">
                <a:hlinkClick r:id="rId4" tooltip="Tunneling protocol"/>
              </a:rPr>
              <a:t>tunnel</a:t>
            </a:r>
            <a:r>
              <a:rPr lang="en-US" dirty="0" smtClean="0"/>
              <a:t>.</a:t>
            </a:r>
          </a:p>
          <a:p>
            <a:r>
              <a:rPr lang="en-US" dirty="0" smtClean="0"/>
              <a:t>PATCH: </a:t>
            </a:r>
            <a:r>
              <a:rPr lang="en-US" dirty="0"/>
              <a:t>The PATCH method applies partial modifications to a </a:t>
            </a:r>
            <a:r>
              <a:rPr lang="en-US" dirty="0" smtClean="0"/>
              <a:t>resource</a:t>
            </a:r>
          </a:p>
          <a:p>
            <a:endParaRPr lang="en-US" dirty="0"/>
          </a:p>
          <a:p>
            <a:r>
              <a:rPr lang="en-US" dirty="0" smtClean="0"/>
              <a:t>Example to GET HTTP request you can see in the </a:t>
            </a:r>
            <a:r>
              <a:rPr lang="en-US" dirty="0" err="1" smtClean="0"/>
              <a:t>cgit</a:t>
            </a:r>
            <a:r>
              <a:rPr lang="en-US" dirty="0" smtClean="0"/>
              <a:t> directory attack slides.</a:t>
            </a:r>
            <a:endParaRPr lang="en-US" dirty="0"/>
          </a:p>
        </p:txBody>
      </p:sp>
    </p:spTree>
    <p:extLst>
      <p:ext uri="{BB962C8B-B14F-4D97-AF65-F5344CB8AC3E}">
        <p14:creationId xmlns:p14="http://schemas.microsoft.com/office/powerpoint/2010/main" val="2982641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 Request</a:t>
            </a:r>
            <a:endParaRPr lang="en-US" dirty="0"/>
          </a:p>
        </p:txBody>
      </p:sp>
      <p:sp>
        <p:nvSpPr>
          <p:cNvPr id="3" name="Content Placeholder 2"/>
          <p:cNvSpPr>
            <a:spLocks noGrp="1"/>
          </p:cNvSpPr>
          <p:nvPr>
            <p:ph idx="1"/>
          </p:nvPr>
        </p:nvSpPr>
        <p:spPr/>
        <p:txBody>
          <a:bodyPr>
            <a:normAutofit/>
          </a:bodyPr>
          <a:lstStyle/>
          <a:p>
            <a:r>
              <a:rPr lang="en-US" dirty="0"/>
              <a:t>Simple Mail Transfer Protocol (SMTP) is an Internet standard for email transmission. </a:t>
            </a:r>
            <a:r>
              <a:rPr lang="en-US" dirty="0"/>
              <a:t>Mail </a:t>
            </a:r>
            <a:r>
              <a:rPr lang="en-US" dirty="0"/>
              <a:t>servers and other mail transfer agents use SMTP to send and receive mail messages on TCP port 25.</a:t>
            </a:r>
          </a:p>
        </p:txBody>
      </p:sp>
    </p:spTree>
    <p:extLst>
      <p:ext uri="{BB962C8B-B14F-4D97-AF65-F5344CB8AC3E}">
        <p14:creationId xmlns:p14="http://schemas.microsoft.com/office/powerpoint/2010/main" val="2910857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SMTP Packets</a:t>
            </a:r>
            <a:endParaRPr lang="en-US"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533" r="1" b="18190"/>
          <a:stretch/>
        </p:blipFill>
        <p:spPr>
          <a:xfrm>
            <a:off x="5716225" y="433880"/>
            <a:ext cx="3054100" cy="4511039"/>
          </a:xfr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20311"/>
          <a:stretch/>
        </p:blipFill>
        <p:spPr>
          <a:xfrm>
            <a:off x="2892245" y="927050"/>
            <a:ext cx="2976264" cy="4216450"/>
          </a:xfrm>
          <a:prstGeom prst="rect">
            <a:avLst/>
          </a:prstGeom>
        </p:spPr>
      </p:pic>
      <p:sp>
        <p:nvSpPr>
          <p:cNvPr id="8" name="Content Placeholder 2"/>
          <p:cNvSpPr txBox="1">
            <a:spLocks/>
          </p:cNvSpPr>
          <p:nvPr/>
        </p:nvSpPr>
        <p:spPr>
          <a:xfrm>
            <a:off x="296260" y="1350111"/>
            <a:ext cx="2443280" cy="35122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You can see examples of SMTP packets.</a:t>
            </a:r>
          </a:p>
        </p:txBody>
      </p:sp>
    </p:spTree>
    <p:extLst>
      <p:ext uri="{BB962C8B-B14F-4D97-AF65-F5344CB8AC3E}">
        <p14:creationId xmlns:p14="http://schemas.microsoft.com/office/powerpoint/2010/main" val="2818588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for HTTP protocol - Main Idea</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First of all, If the extension of the file is .c, we will block the packet. It is a code c file or wrong extension then I suspect to potential attack (regular user will not be mistaken with the extension file).</a:t>
            </a:r>
          </a:p>
          <a:p>
            <a:r>
              <a:rPr lang="en-US" dirty="0" smtClean="0"/>
              <a:t>After this test there is a</a:t>
            </a:r>
            <a:r>
              <a:rPr lang="en-US" dirty="0"/>
              <a:t> </a:t>
            </a:r>
            <a:r>
              <a:rPr lang="en-US" dirty="0" smtClean="0"/>
              <a:t>positive chance to false-positive cases, when we will blocked native text. It occurs due to the limitation of my proxy to distinguish between all the vast space of possibilities of txt files (It is not private case).</a:t>
            </a:r>
          </a:p>
          <a:p>
            <a:r>
              <a:rPr lang="en-US" dirty="0" smtClean="0"/>
              <a:t>To overcome this limitation I decided to enable the user the defense level he wants. I define configurability flag of “Advanced tests of DLP”.</a:t>
            </a:r>
          </a:p>
          <a:p>
            <a:r>
              <a:rPr lang="en-US" dirty="0" smtClean="0"/>
              <a:t>If the advanced tests set to 1, the following tests run:</a:t>
            </a:r>
          </a:p>
          <a:p>
            <a:pPr lvl="1"/>
            <a:r>
              <a:rPr lang="en-US" dirty="0" err="1" smtClean="0"/>
              <a:t>mimeType</a:t>
            </a:r>
            <a:r>
              <a:rPr lang="en-US" dirty="0" smtClean="0"/>
              <a:t> check: We will check the </a:t>
            </a:r>
            <a:r>
              <a:rPr lang="en-US" dirty="0" err="1" smtClean="0"/>
              <a:t>mimeType</a:t>
            </a:r>
            <a:r>
              <a:rPr lang="en-US" dirty="0" smtClean="0"/>
              <a:t> of the file is text\</a:t>
            </a:r>
            <a:r>
              <a:rPr lang="en-US" dirty="0" err="1" smtClean="0"/>
              <a:t>palin</a:t>
            </a:r>
            <a:r>
              <a:rPr lang="en-US" dirty="0" smtClean="0"/>
              <a:t> - the </a:t>
            </a:r>
            <a:r>
              <a:rPr lang="en-US" dirty="0" err="1" smtClean="0"/>
              <a:t>mimeType</a:t>
            </a:r>
            <a:r>
              <a:rPr lang="en-US" dirty="0" smtClean="0"/>
              <a:t> of c file. (If the </a:t>
            </a:r>
            <a:r>
              <a:rPr lang="en-US" dirty="0" err="1" smtClean="0"/>
              <a:t>mimtype</a:t>
            </a:r>
            <a:r>
              <a:rPr lang="en-US" dirty="0" smtClean="0"/>
              <a:t> is for example txt\csv we can assume it is not C file).</a:t>
            </a:r>
          </a:p>
          <a:p>
            <a:pPr lvl="1"/>
            <a:r>
              <a:rPr lang="en-US" dirty="0" smtClean="0"/>
              <a:t>Body content check: the test checks if the body content contains saved words that </a:t>
            </a:r>
            <a:r>
              <a:rPr lang="en-US" dirty="0" err="1" smtClean="0"/>
              <a:t>charactize</a:t>
            </a:r>
            <a:r>
              <a:rPr lang="en-US" dirty="0" smtClean="0"/>
              <a:t> C code: “</a:t>
            </a:r>
            <a:r>
              <a:rPr lang="en-US" dirty="0" err="1" smtClean="0"/>
              <a:t>malloc</a:t>
            </a:r>
            <a:r>
              <a:rPr lang="en-US" dirty="0" smtClean="0"/>
              <a:t>”, “include”, “</a:t>
            </a:r>
            <a:r>
              <a:rPr lang="en-US" dirty="0" err="1" smtClean="0"/>
              <a:t>alloc</a:t>
            </a:r>
            <a:r>
              <a:rPr lang="en-US" dirty="0" smtClean="0"/>
              <a:t>”, etc…</a:t>
            </a:r>
          </a:p>
          <a:p>
            <a:pPr lvl="2"/>
            <a:endParaRPr lang="en-US" dirty="0" smtClean="0"/>
          </a:p>
        </p:txBody>
      </p:sp>
    </p:spTree>
    <p:extLst>
      <p:ext uri="{BB962C8B-B14F-4D97-AF65-F5344CB8AC3E}">
        <p14:creationId xmlns:p14="http://schemas.microsoft.com/office/powerpoint/2010/main" val="3132206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the HTTP TEST Code</a:t>
            </a:r>
            <a:endParaRPr lang="en-US" dirty="0"/>
          </a:p>
        </p:txBody>
      </p:sp>
      <p:sp>
        <p:nvSpPr>
          <p:cNvPr id="3" name="Content Placeholder 2"/>
          <p:cNvSpPr>
            <a:spLocks noGrp="1"/>
          </p:cNvSpPr>
          <p:nvPr>
            <p:ph idx="1"/>
          </p:nvPr>
        </p:nvSpPr>
        <p:spPr>
          <a:xfrm>
            <a:off x="448965" y="1350110"/>
            <a:ext cx="8246070" cy="3359504"/>
          </a:xfrm>
        </p:spPr>
        <p:txBody>
          <a:bodyPr/>
          <a:lstStyle/>
          <a:p>
            <a:r>
              <a:rPr lang="en-US" dirty="0" smtClean="0"/>
              <a:t>Check of the extension.</a:t>
            </a:r>
          </a:p>
          <a:p>
            <a:r>
              <a:rPr lang="en-US" dirty="0" smtClean="0"/>
              <a:t>If the user set the advanced test to “1” we check the </a:t>
            </a:r>
            <a:r>
              <a:rPr lang="en-US" dirty="0" err="1" smtClean="0"/>
              <a:t>mimeType</a:t>
            </a:r>
            <a:r>
              <a:rPr lang="en-US" dirty="0" smtClean="0"/>
              <a:t> and if the file contains saved words.</a:t>
            </a:r>
          </a:p>
        </p:txBody>
      </p:sp>
      <p:pic>
        <p:nvPicPr>
          <p:cNvPr id="5" name="Picture 4"/>
          <p:cNvPicPr>
            <a:picLocks noChangeAspect="1"/>
          </p:cNvPicPr>
          <p:nvPr/>
        </p:nvPicPr>
        <p:blipFill>
          <a:blip r:embed="rId2"/>
          <a:stretch>
            <a:fillRect/>
          </a:stretch>
        </p:blipFill>
        <p:spPr>
          <a:xfrm>
            <a:off x="296260" y="2877160"/>
            <a:ext cx="8551480" cy="1699618"/>
          </a:xfrm>
          <a:prstGeom prst="rect">
            <a:avLst/>
          </a:prstGeom>
        </p:spPr>
      </p:pic>
    </p:spTree>
    <p:extLst>
      <p:ext uri="{BB962C8B-B14F-4D97-AF65-F5344CB8AC3E}">
        <p14:creationId xmlns:p14="http://schemas.microsoft.com/office/powerpoint/2010/main" val="2365049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for </a:t>
            </a:r>
            <a:r>
              <a:rPr lang="en-US" dirty="0" smtClean="0"/>
              <a:t>SMTP </a:t>
            </a:r>
            <a:r>
              <a:rPr lang="en-US" dirty="0"/>
              <a:t>protocol - Main Idea</a:t>
            </a:r>
          </a:p>
        </p:txBody>
      </p:sp>
      <p:sp>
        <p:nvSpPr>
          <p:cNvPr id="3" name="Content Placeholder 2"/>
          <p:cNvSpPr>
            <a:spLocks noGrp="1"/>
          </p:cNvSpPr>
          <p:nvPr>
            <p:ph idx="1"/>
          </p:nvPr>
        </p:nvSpPr>
        <p:spPr/>
        <p:txBody>
          <a:bodyPr>
            <a:normAutofit fontScale="92500" lnSpcReduction="20000"/>
          </a:bodyPr>
          <a:lstStyle/>
          <a:p>
            <a:r>
              <a:rPr lang="en-US" dirty="0" smtClean="0"/>
              <a:t>In this protocol I checked the extension only, in the same way like in the HTTP protocol.</a:t>
            </a:r>
          </a:p>
          <a:p>
            <a:r>
              <a:rPr lang="en-US" dirty="0" smtClean="0"/>
              <a:t>The motivation is that SMTP coded the attachments in the mail. The decoded of the attachment is not needed and anyway the other tests are advanced and strict. Most of the users don’t run the advanced tests because of the positive chance to false positive cases. Moreover, changing of the extension of C code file is advanced attack and I assume it doesn't occur allot. </a:t>
            </a:r>
            <a:endParaRPr lang="en-US" dirty="0"/>
          </a:p>
        </p:txBody>
      </p:sp>
    </p:spTree>
    <p:extLst>
      <p:ext uri="{BB962C8B-B14F-4D97-AF65-F5344CB8AC3E}">
        <p14:creationId xmlns:p14="http://schemas.microsoft.com/office/powerpoint/2010/main" val="942164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Slide Title</a:t>
            </a:r>
            <a:endParaRPr lang="en-US" dirty="0"/>
          </a:p>
        </p:txBody>
      </p:sp>
      <p:sp>
        <p:nvSpPr>
          <p:cNvPr id="5" name="Text Placeholder 4"/>
          <p:cNvSpPr>
            <a:spLocks noGrp="1"/>
          </p:cNvSpPr>
          <p:nvPr>
            <p:ph type="body" idx="1"/>
          </p:nvPr>
        </p:nvSpPr>
        <p:spPr/>
        <p:txBody>
          <a:bodyPr/>
          <a:lstStyle/>
          <a:p>
            <a:r>
              <a:rPr lang="en-US" dirty="0" smtClean="0"/>
              <a:t>Product A</a:t>
            </a:r>
            <a:endParaRPr lang="en-US" dirty="0"/>
          </a:p>
        </p:txBody>
      </p:sp>
      <p:sp>
        <p:nvSpPr>
          <p:cNvPr id="6" name="Content Placeholder 5"/>
          <p:cNvSpPr>
            <a:spLocks noGrp="1"/>
          </p:cNvSpPr>
          <p:nvPr>
            <p:ph sz="half" idx="2"/>
          </p:nvPr>
        </p:nvSpPr>
        <p:spPr/>
        <p:txBody>
          <a:bodyPr/>
          <a:lstStyle/>
          <a:p>
            <a:r>
              <a:rPr lang="en-US" dirty="0" smtClean="0"/>
              <a:t>Feature 1</a:t>
            </a:r>
          </a:p>
          <a:p>
            <a:r>
              <a:rPr lang="en-US" dirty="0" smtClean="0"/>
              <a:t>Feature 2</a:t>
            </a:r>
          </a:p>
          <a:p>
            <a:r>
              <a:rPr lang="en-US" dirty="0" smtClean="0"/>
              <a:t>Feature 3</a:t>
            </a:r>
            <a:endParaRPr lang="en-US" dirty="0"/>
          </a:p>
        </p:txBody>
      </p:sp>
      <p:sp>
        <p:nvSpPr>
          <p:cNvPr id="7" name="Text Placeholder 6"/>
          <p:cNvSpPr>
            <a:spLocks noGrp="1"/>
          </p:cNvSpPr>
          <p:nvPr>
            <p:ph type="body" sz="quarter" idx="3"/>
          </p:nvPr>
        </p:nvSpPr>
        <p:spPr/>
        <p:txBody>
          <a:bodyPr/>
          <a:lstStyle/>
          <a:p>
            <a:r>
              <a:rPr lang="en-US" smtClean="0"/>
              <a:t>Product B</a:t>
            </a:r>
            <a:endParaRPr lang="en-US" dirty="0"/>
          </a:p>
        </p:txBody>
      </p:sp>
      <p:sp>
        <p:nvSpPr>
          <p:cNvPr id="8" name="Content Placeholder 7"/>
          <p:cNvSpPr>
            <a:spLocks noGrp="1"/>
          </p:cNvSpPr>
          <p:nvPr>
            <p:ph sz="quarter" idx="4"/>
          </p:nvPr>
        </p:nvSpPr>
        <p:spPr/>
        <p:txBody>
          <a:bodyPr/>
          <a:lstStyle/>
          <a:p>
            <a:r>
              <a:rPr lang="en-US" smtClean="0"/>
              <a:t>Feature 1</a:t>
            </a:r>
          </a:p>
          <a:p>
            <a:r>
              <a:rPr lang="en-US" smtClean="0"/>
              <a:t>Feature 2</a:t>
            </a:r>
          </a:p>
          <a:p>
            <a:r>
              <a:rPr lang="en-US" smtClean="0"/>
              <a:t>Feature 3</a:t>
            </a:r>
            <a:endParaRPr lang="en-US"/>
          </a:p>
        </p:txBody>
      </p:sp>
    </p:spTree>
    <p:extLst>
      <p:ext uri="{BB962C8B-B14F-4D97-AF65-F5344CB8AC3E}">
        <p14:creationId xmlns:p14="http://schemas.microsoft.com/office/powerpoint/2010/main" val="3583370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655520"/>
            <a:ext cx="6719020" cy="1068934"/>
          </a:xfrm>
        </p:spPr>
        <p:txBody>
          <a:bodyPr>
            <a:noAutofit/>
          </a:bodyPr>
          <a:lstStyle/>
          <a:p>
            <a:pPr algn="ctr"/>
            <a:r>
              <a:rPr lang="en-US" sz="4000" b="1" cap="small" dirty="0" smtClean="0"/>
              <a:t>My </a:t>
            </a:r>
            <a:r>
              <a:rPr lang="en-US" sz="4000" b="1" cap="small" dirty="0"/>
              <a:t>F</a:t>
            </a:r>
            <a:r>
              <a:rPr lang="en-US" sz="4000" b="1" cap="small" dirty="0" smtClean="0"/>
              <a:t>irewall</a:t>
            </a:r>
            <a:endParaRPr lang="en-US" sz="4000" b="1" cap="small" dirty="0"/>
          </a:p>
        </p:txBody>
      </p:sp>
    </p:spTree>
    <p:extLst>
      <p:ext uri="{BB962C8B-B14F-4D97-AF65-F5344CB8AC3E}">
        <p14:creationId xmlns:p14="http://schemas.microsoft.com/office/powerpoint/2010/main" val="2135537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655520"/>
            <a:ext cx="6719020" cy="1068934"/>
          </a:xfrm>
        </p:spPr>
        <p:txBody>
          <a:bodyPr>
            <a:noAutofit/>
          </a:bodyPr>
          <a:lstStyle/>
          <a:p>
            <a:pPr algn="ctr"/>
            <a:r>
              <a:rPr lang="en-US" sz="4000" b="1" cap="small" dirty="0"/>
              <a:t>C</a:t>
            </a:r>
            <a:r>
              <a:rPr lang="en-US" sz="4000" b="1" cap="small" dirty="0" smtClean="0"/>
              <a:t>onclusion</a:t>
            </a:r>
            <a:endParaRPr lang="en-US" sz="4000" b="1" cap="small" dirty="0"/>
          </a:p>
        </p:txBody>
      </p:sp>
    </p:spTree>
    <p:extLst>
      <p:ext uri="{BB962C8B-B14F-4D97-AF65-F5344CB8AC3E}">
        <p14:creationId xmlns:p14="http://schemas.microsoft.com/office/powerpoint/2010/main" val="3869440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Kernel, debug, singular work, </a:t>
            </a:r>
            <a:endParaRPr lang="en-US" dirty="0"/>
          </a:p>
        </p:txBody>
      </p:sp>
    </p:spTree>
    <p:extLst>
      <p:ext uri="{BB962C8B-B14F-4D97-AF65-F5344CB8AC3E}">
        <p14:creationId xmlns:p14="http://schemas.microsoft.com/office/powerpoint/2010/main" val="2041060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hlinkClick r:id="rId2"/>
              </a:rPr>
              <a:t>wikipedia-Media_type</a:t>
            </a:r>
            <a:endParaRPr lang="en-US" dirty="0" smtClean="0"/>
          </a:p>
          <a:p>
            <a:r>
              <a:rPr lang="en-US" dirty="0" err="1" smtClean="0">
                <a:hlinkClick r:id="rId3" action="ppaction://hlinkfile"/>
              </a:rPr>
              <a:t>wikipedia-Data_loss_prevention_software</a:t>
            </a:r>
            <a:endParaRPr lang="en-US" dirty="0" smtClean="0"/>
          </a:p>
          <a:p>
            <a:r>
              <a:rPr lang="en-US" dirty="0" smtClean="0">
                <a:hlinkClick r:id="rId4"/>
              </a:rPr>
              <a:t>rapid7-cgit_traversal</a:t>
            </a:r>
            <a:endParaRPr lang="en-US" dirty="0" smtClean="0"/>
          </a:p>
          <a:p>
            <a:r>
              <a:rPr lang="en-US" dirty="0" smtClean="0">
                <a:hlinkClick r:id="rId5"/>
              </a:rPr>
              <a:t>exploit-</a:t>
            </a:r>
            <a:r>
              <a:rPr lang="en-US" dirty="0" err="1" smtClean="0">
                <a:hlinkClick r:id="rId5"/>
              </a:rPr>
              <a:t>db</a:t>
            </a:r>
            <a:r>
              <a:rPr lang="en-US" dirty="0" smtClean="0">
                <a:hlinkClick r:id="rId5"/>
              </a:rPr>
              <a:t>-exploits/45148</a:t>
            </a:r>
            <a:endParaRPr lang="en-US" dirty="0" smtClean="0"/>
          </a:p>
          <a:p>
            <a:r>
              <a:rPr lang="en-US" dirty="0" smtClean="0">
                <a:hlinkClick r:id="rId6"/>
              </a:rPr>
              <a:t>exploit-</a:t>
            </a:r>
            <a:r>
              <a:rPr lang="en-US" dirty="0" err="1" smtClean="0">
                <a:hlinkClick r:id="rId6"/>
              </a:rPr>
              <a:t>db</a:t>
            </a:r>
            <a:r>
              <a:rPr lang="en-US" dirty="0" smtClean="0">
                <a:hlinkClick r:id="rId6"/>
              </a:rPr>
              <a:t>-exploits/45195</a:t>
            </a:r>
            <a:endParaRPr lang="en-US" dirty="0" smtClean="0"/>
          </a:p>
          <a:p>
            <a:r>
              <a:rPr lang="en-US" dirty="0" err="1" smtClean="0">
                <a:hlinkClick r:id="rId7"/>
              </a:rPr>
              <a:t>vulners-metasploit</a:t>
            </a:r>
            <a:r>
              <a:rPr lang="en-US" dirty="0" smtClean="0">
                <a:hlinkClick r:id="rId7"/>
              </a:rPr>
              <a:t>/CGIT_TRAVERSAL</a:t>
            </a:r>
            <a:endParaRPr lang="en-US" dirty="0" smtClean="0"/>
          </a:p>
          <a:p>
            <a:r>
              <a:rPr lang="en-US" dirty="0" err="1" smtClean="0">
                <a:hlinkClick r:id="rId8"/>
              </a:rPr>
              <a:t>wikipedia-Directory_traversal_attack</a:t>
            </a:r>
            <a:endParaRPr lang="en-US" dirty="0" smtClean="0"/>
          </a:p>
          <a:p>
            <a:r>
              <a:rPr lang="en-US" dirty="0" err="1" smtClean="0">
                <a:hlinkClick r:id="rId9"/>
              </a:rPr>
              <a:t>acunetix</a:t>
            </a:r>
            <a:r>
              <a:rPr lang="en-US" dirty="0" smtClean="0">
                <a:hlinkClick r:id="rId9"/>
              </a:rPr>
              <a:t>-directory-traversal</a:t>
            </a:r>
            <a:endParaRPr lang="he-IL" dirty="0" smtClean="0"/>
          </a:p>
          <a:p>
            <a:r>
              <a:rPr lang="en-US" dirty="0" smtClean="0">
                <a:hlinkClick r:id="rId10"/>
              </a:rPr>
              <a:t>course site</a:t>
            </a:r>
            <a:endParaRPr lang="en-US" dirty="0" smtClean="0"/>
          </a:p>
        </p:txBody>
      </p:sp>
    </p:spTree>
    <p:extLst>
      <p:ext uri="{BB962C8B-B14F-4D97-AF65-F5344CB8AC3E}">
        <p14:creationId xmlns:p14="http://schemas.microsoft.com/office/powerpoint/2010/main" val="361884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a:t>
            </a:r>
            <a:r>
              <a:rPr lang="en-US" dirty="0"/>
              <a:t>workshop we will study the basic design of firewalls, and recreate the basic firewall functionality using just elementary building blocks of the GNU/Linux operating system. We will extend the Linux kernel with packet analysis capabilities, interface it with </a:t>
            </a:r>
            <a:r>
              <a:rPr lang="en-US" dirty="0" err="1"/>
              <a:t>userspace</a:t>
            </a:r>
            <a:r>
              <a:rPr lang="en-US" dirty="0"/>
              <a:t> programs, and experiment with using this firewall for blocking real-world attacks.</a:t>
            </a:r>
            <a:endParaRPr lang="en-US" dirty="0"/>
          </a:p>
        </p:txBody>
      </p:sp>
    </p:spTree>
    <p:extLst>
      <p:ext uri="{BB962C8B-B14F-4D97-AF65-F5344CB8AC3E}">
        <p14:creationId xmlns:p14="http://schemas.microsoft.com/office/powerpoint/2010/main" val="2854803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firewall uses two tables:</a:t>
            </a:r>
          </a:p>
          <a:p>
            <a:pPr lvl="1"/>
            <a:r>
              <a:rPr lang="en-US" dirty="0" smtClean="0"/>
              <a:t>The static rule table – the user loaded rules table to the firewall and the firewall blocks packets that don’t fit the rules. </a:t>
            </a:r>
          </a:p>
          <a:p>
            <a:pPr lvl="1"/>
            <a:r>
              <a:rPr lang="en-US" dirty="0" smtClean="0"/>
              <a:t>The dynamic connection table – The kernel checks that any packet execute the hand-shake in suitable time. </a:t>
            </a:r>
          </a:p>
          <a:p>
            <a:r>
              <a:rPr lang="en-US" dirty="0" smtClean="0"/>
              <a:t>The kernel transfers some packets (TCP packets only) to the proxy for advanced tests. For example: Magic number, Content length, </a:t>
            </a:r>
            <a:r>
              <a:rPr lang="en-US" dirty="0" err="1" smtClean="0"/>
              <a:t>Cgit</a:t>
            </a:r>
            <a:r>
              <a:rPr lang="en-US" dirty="0" smtClean="0"/>
              <a:t> attack &amp; DLP.</a:t>
            </a:r>
          </a:p>
          <a:p>
            <a:r>
              <a:rPr lang="en-US" dirty="0" smtClean="0"/>
              <a:t>The proxy wrote in python in Linux environment. The main idea of the design of the proxy is to …. .It opens new thread for any new packet ……….. </a:t>
            </a:r>
            <a:r>
              <a:rPr lang="en-US" dirty="0" err="1" smtClean="0"/>
              <a:t>Bla</a:t>
            </a:r>
            <a:r>
              <a:rPr lang="en-US" dirty="0" smtClean="0"/>
              <a:t> </a:t>
            </a:r>
            <a:r>
              <a:rPr lang="en-US" dirty="0" err="1" smtClean="0"/>
              <a:t>bla</a:t>
            </a:r>
            <a:r>
              <a:rPr lang="en-US" dirty="0" smtClean="0"/>
              <a:t> </a:t>
            </a:r>
            <a:r>
              <a:rPr lang="en-US" dirty="0" err="1" smtClean="0"/>
              <a:t>bla</a:t>
            </a:r>
            <a:r>
              <a:rPr lang="en-US" dirty="0" smtClean="0"/>
              <a:t> from ex4.</a:t>
            </a:r>
          </a:p>
          <a:p>
            <a:pPr lvl="1"/>
            <a:endParaRPr lang="en-US" dirty="0" smtClean="0"/>
          </a:p>
        </p:txBody>
      </p:sp>
    </p:spTree>
    <p:extLst>
      <p:ext uri="{BB962C8B-B14F-4D97-AF65-F5344CB8AC3E}">
        <p14:creationId xmlns:p14="http://schemas.microsoft.com/office/powerpoint/2010/main" val="2840387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655520"/>
            <a:ext cx="6719020" cy="1068934"/>
          </a:xfrm>
        </p:spPr>
        <p:txBody>
          <a:bodyPr>
            <a:noAutofit/>
          </a:bodyPr>
          <a:lstStyle/>
          <a:p>
            <a:pPr algn="ctr"/>
            <a:r>
              <a:rPr lang="en-US" sz="4000" b="1" cap="small" dirty="0" err="1" smtClean="0"/>
              <a:t>Cgit</a:t>
            </a:r>
            <a:r>
              <a:rPr lang="en-US" sz="4000" b="1" cap="small" dirty="0" smtClean="0"/>
              <a:t> </a:t>
            </a:r>
            <a:r>
              <a:rPr lang="en-US" sz="4000" b="1" cap="small" dirty="0"/>
              <a:t>D</a:t>
            </a:r>
            <a:r>
              <a:rPr lang="en-US" sz="4000" b="1" cap="small" dirty="0" smtClean="0"/>
              <a:t>irectory </a:t>
            </a:r>
            <a:r>
              <a:rPr lang="en-US" sz="4000" b="1" cap="small" dirty="0"/>
              <a:t>T</a:t>
            </a:r>
            <a:r>
              <a:rPr lang="en-US" sz="4000" b="1" cap="small" dirty="0" smtClean="0"/>
              <a:t>raversal Attack</a:t>
            </a:r>
            <a:endParaRPr lang="en-US" sz="4000" b="1" cap="small" dirty="0"/>
          </a:p>
        </p:txBody>
      </p:sp>
    </p:spTree>
    <p:extLst>
      <p:ext uri="{BB962C8B-B14F-4D97-AF65-F5344CB8AC3E}">
        <p14:creationId xmlns:p14="http://schemas.microsoft.com/office/powerpoint/2010/main" val="2065609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Directory Traversal attack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web server is a closed environment.</a:t>
            </a:r>
          </a:p>
          <a:p>
            <a:r>
              <a:rPr lang="en-US" dirty="0"/>
              <a:t>There is usually a big server behind the scenes and you’re not supposed to have access to any of that.</a:t>
            </a:r>
          </a:p>
          <a:p>
            <a:r>
              <a:rPr lang="en-US" dirty="0"/>
              <a:t>A </a:t>
            </a:r>
            <a:r>
              <a:rPr lang="en-US" dirty="0" smtClean="0"/>
              <a:t>directory </a:t>
            </a:r>
            <a:r>
              <a:rPr lang="en-US" dirty="0"/>
              <a:t>traversal attack aims to access files and directories that are stored outside the web </a:t>
            </a:r>
            <a:r>
              <a:rPr lang="en-US" dirty="0" smtClean="0"/>
              <a:t>root folder or </a:t>
            </a:r>
            <a:r>
              <a:rPr lang="en-US" dirty="0"/>
              <a:t>home </a:t>
            </a:r>
            <a:r>
              <a:rPr lang="en-US" dirty="0" smtClean="0"/>
              <a:t>directory.</a:t>
            </a:r>
          </a:p>
          <a:p>
            <a:r>
              <a:rPr lang="en-US" dirty="0"/>
              <a:t>A </a:t>
            </a:r>
            <a:r>
              <a:rPr lang="en-US" dirty="0" smtClean="0"/>
              <a:t>directory </a:t>
            </a:r>
            <a:r>
              <a:rPr lang="en-US" dirty="0"/>
              <a:t>traversal attack is a very simple attack but it can be fatal if ignored</a:t>
            </a:r>
            <a:r>
              <a:rPr lang="en-US" dirty="0" smtClean="0"/>
              <a:t>.</a:t>
            </a:r>
            <a:endParaRPr lang="en-US" dirty="0"/>
          </a:p>
        </p:txBody>
      </p:sp>
    </p:spTree>
    <p:extLst>
      <p:ext uri="{BB962C8B-B14F-4D97-AF65-F5344CB8AC3E}">
        <p14:creationId xmlns:p14="http://schemas.microsoft.com/office/powerpoint/2010/main" val="3694148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What is a Directory Traversal attack</a:t>
            </a:r>
            <a:r>
              <a:rPr lang="en-US" dirty="0" smtClean="0">
                <a:effectLst/>
              </a:rPr>
              <a:t>?</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a:t>Also known </a:t>
            </a:r>
            <a:r>
              <a:rPr lang="en-US" dirty="0" smtClean="0"/>
              <a:t>as Path Traversal Attack.</a:t>
            </a:r>
          </a:p>
          <a:p>
            <a:r>
              <a:rPr lang="en-US" dirty="0" smtClean="0"/>
              <a:t>Properly </a:t>
            </a:r>
            <a:r>
              <a:rPr lang="en-US" dirty="0"/>
              <a:t>controlling access to web content is crucial for running a secure web </a:t>
            </a:r>
            <a:r>
              <a:rPr lang="en-US" dirty="0" smtClean="0"/>
              <a:t>server.</a:t>
            </a:r>
          </a:p>
          <a:p>
            <a:r>
              <a:rPr lang="en-US" dirty="0"/>
              <a:t>Directory </a:t>
            </a:r>
            <a:r>
              <a:rPr lang="en-US" dirty="0" smtClean="0"/>
              <a:t>Traversal is</a:t>
            </a:r>
            <a:r>
              <a:rPr lang="en-US" dirty="0"/>
              <a:t> an HTTP attack which allows attackers to access restricted directories and execute commands outside of the web server’s root directory</a:t>
            </a:r>
            <a:r>
              <a:rPr lang="en-US" dirty="0" smtClean="0"/>
              <a:t>.</a:t>
            </a:r>
          </a:p>
          <a:p>
            <a:r>
              <a:rPr lang="en-US" dirty="0"/>
              <a:t>Web servers provide two main levels of security </a:t>
            </a:r>
            <a:r>
              <a:rPr lang="en-US" dirty="0" smtClean="0"/>
              <a:t>mechanisms:</a:t>
            </a:r>
          </a:p>
          <a:p>
            <a:pPr lvl="1"/>
            <a:r>
              <a:rPr lang="en-US" dirty="0"/>
              <a:t>Access Control Lists (ACLs)</a:t>
            </a:r>
          </a:p>
          <a:p>
            <a:pPr lvl="1"/>
            <a:r>
              <a:rPr lang="en-US" dirty="0"/>
              <a:t>Root </a:t>
            </a:r>
            <a:r>
              <a:rPr lang="en-US" dirty="0" smtClean="0"/>
              <a:t>directory</a:t>
            </a:r>
            <a:endParaRPr lang="en-US" dirty="0" smtClean="0"/>
          </a:p>
        </p:txBody>
      </p:sp>
    </p:spTree>
    <p:extLst>
      <p:ext uri="{BB962C8B-B14F-4D97-AF65-F5344CB8AC3E}">
        <p14:creationId xmlns:p14="http://schemas.microsoft.com/office/powerpoint/2010/main" val="4293758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Access Control Lists (ACLs</a:t>
            </a:r>
            <a:r>
              <a:rPr lang="en-US" dirty="0" smtClean="0">
                <a:effectLst/>
              </a:rPr>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Access Control List is used in the authorization </a:t>
            </a:r>
            <a:r>
              <a:rPr lang="en-US" dirty="0" smtClean="0"/>
              <a:t>process.</a:t>
            </a:r>
          </a:p>
          <a:p>
            <a:r>
              <a:rPr lang="en-US" dirty="0"/>
              <a:t> It is a list which the web server’s administrator uses to indicate which users or groups are able to access, modify or execute particular files on the server, as well as other access rights</a:t>
            </a:r>
            <a:r>
              <a:rPr lang="en-US" dirty="0" smtClean="0"/>
              <a:t>.</a:t>
            </a:r>
          </a:p>
          <a:p>
            <a:r>
              <a:rPr lang="en-US" dirty="0"/>
              <a:t>The root directory is a specific directory on the server file system in which the users are </a:t>
            </a:r>
            <a:r>
              <a:rPr lang="en-US" dirty="0" smtClean="0"/>
              <a:t>confined.</a:t>
            </a:r>
          </a:p>
          <a:p>
            <a:r>
              <a:rPr lang="en-US" dirty="0"/>
              <a:t>Users are not able to access anything above this root</a:t>
            </a:r>
            <a:r>
              <a:rPr lang="en-US" dirty="0" smtClean="0"/>
              <a:t>.</a:t>
            </a:r>
          </a:p>
          <a:p>
            <a:r>
              <a:rPr lang="en-US" dirty="0"/>
              <a:t>In order to perform a directory traversal attack, all an attacker needs is a web browser and some knowledge on where to blindly find any </a:t>
            </a:r>
            <a:r>
              <a:rPr lang="en-US" dirty="0" smtClean="0"/>
              <a:t>default </a:t>
            </a:r>
            <a:r>
              <a:rPr lang="en-US" dirty="0"/>
              <a:t>files and directories on the system.</a:t>
            </a:r>
            <a:endParaRPr lang="en-US" dirty="0"/>
          </a:p>
        </p:txBody>
      </p:sp>
    </p:spTree>
    <p:extLst>
      <p:ext uri="{BB962C8B-B14F-4D97-AF65-F5344CB8AC3E}">
        <p14:creationId xmlns:p14="http://schemas.microsoft.com/office/powerpoint/2010/main" val="1883773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1590</Words>
  <Application>Microsoft Office PowerPoint</Application>
  <PresentationFormat>On-screen Show (16:9)</PresentationFormat>
  <Paragraphs>153</Paragraphs>
  <Slides>32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Workshop in Information Security Building a Firewall within the Linux Kernel</vt:lpstr>
      <vt:lpstr>Main Subjects</vt:lpstr>
      <vt:lpstr>My Firewall</vt:lpstr>
      <vt:lpstr>Introduction</vt:lpstr>
      <vt:lpstr>The Structure</vt:lpstr>
      <vt:lpstr>Cgit Directory Traversal Attack</vt:lpstr>
      <vt:lpstr>Directory Traversal attack</vt:lpstr>
      <vt:lpstr>What is a Directory Traversal attack? </vt:lpstr>
      <vt:lpstr>Access Control Lists (ACLs)</vt:lpstr>
      <vt:lpstr>What an attacker can do if your website is vulnerable</vt:lpstr>
      <vt:lpstr>Cgit directory traversal</vt:lpstr>
      <vt:lpstr>Explaining the Exploit</vt:lpstr>
      <vt:lpstr>Attack Example</vt:lpstr>
      <vt:lpstr>Official solution (Server code)</vt:lpstr>
      <vt:lpstr>HTTP Packet</vt:lpstr>
      <vt:lpstr>My solution</vt:lpstr>
      <vt:lpstr>Explanation of my proxy code</vt:lpstr>
      <vt:lpstr>DLP</vt:lpstr>
      <vt:lpstr>Data loss prevention (DLP) software</vt:lpstr>
      <vt:lpstr>C vs Txt</vt:lpstr>
      <vt:lpstr>Protocols</vt:lpstr>
      <vt:lpstr>HTTP Request</vt:lpstr>
      <vt:lpstr>Request methods</vt:lpstr>
      <vt:lpstr>SMTP Request</vt:lpstr>
      <vt:lpstr>Examples SMTP Packets</vt:lpstr>
      <vt:lpstr>Implementation for HTTP protocol - Main Idea</vt:lpstr>
      <vt:lpstr>Explanation of the HTTP TEST Code</vt:lpstr>
      <vt:lpstr>Implementation for SMTP protocol - Main Idea</vt:lpstr>
      <vt:lpstr>Slide Title</vt:lpstr>
      <vt:lpstr>Conclusion</vt:lpstr>
      <vt:lpstr>Challenges</vt:lpstr>
      <vt:lpstr>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Windows User</cp:lastModifiedBy>
  <cp:revision>174</cp:revision>
  <dcterms:created xsi:type="dcterms:W3CDTF">2013-08-21T19:17:07Z</dcterms:created>
  <dcterms:modified xsi:type="dcterms:W3CDTF">2019-03-23T16:41:30Z</dcterms:modified>
</cp:coreProperties>
</file>