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3" r:id="rId6"/>
    <p:sldId id="264" r:id="rId7"/>
    <p:sldId id="267" r:id="rId8"/>
    <p:sldId id="291" r:id="rId9"/>
    <p:sldId id="300" r:id="rId10"/>
    <p:sldId id="265" r:id="rId11"/>
    <p:sldId id="302" r:id="rId12"/>
    <p:sldId id="301" r:id="rId13"/>
    <p:sldId id="292" r:id="rId14"/>
    <p:sldId id="293" r:id="rId15"/>
    <p:sldId id="271" r:id="rId16"/>
    <p:sldId id="295" r:id="rId17"/>
    <p:sldId id="296" r:id="rId18"/>
    <p:sldId id="280" r:id="rId19"/>
    <p:sldId id="282" r:id="rId20"/>
    <p:sldId id="297" r:id="rId21"/>
    <p:sldId id="298" r:id="rId22"/>
    <p:sldId id="299" r:id="rId23"/>
    <p:sldId id="281" r:id="rId24"/>
    <p:sldId id="287" r:id="rId25"/>
    <p:sldId id="286" r:id="rId26"/>
    <p:sldId id="275" r:id="rId27"/>
    <p:sldId id="274" r:id="rId28"/>
    <p:sldId id="290" r:id="rId29"/>
    <p:sldId id="30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0070C0"/>
    <a:srgbClr val="727CA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4" autoAdjust="0"/>
    <p:restoredTop sz="87861" autoAdjust="0"/>
  </p:normalViewPr>
  <p:slideViewPr>
    <p:cSldViewPr>
      <p:cViewPr>
        <p:scale>
          <a:sx n="73" d="100"/>
          <a:sy n="73" d="100"/>
        </p:scale>
        <p:origin x="2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75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9154156681501767"/>
          <c:y val="5.2407336278087191E-2"/>
          <c:w val="0.59900708166196204"/>
          <c:h val="0.80102869243617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BFS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3"/>
                <c:pt idx="0">
                  <c:v>Subject 1</c:v>
                </c:pt>
                <c:pt idx="1">
                  <c:v>Subject 2</c:v>
                </c:pt>
                <c:pt idx="2">
                  <c:v>Subject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30</c:v>
                </c:pt>
                <c:pt idx="2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3"/>
                <c:pt idx="0">
                  <c:v>Subject 1</c:v>
                </c:pt>
                <c:pt idx="1">
                  <c:v>Subject 2</c:v>
                </c:pt>
                <c:pt idx="2">
                  <c:v>Subject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12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085760"/>
        <c:axId val="164087296"/>
      </c:barChart>
      <c:catAx>
        <c:axId val="164085760"/>
        <c:scaling>
          <c:orientation val="minMax"/>
        </c:scaling>
        <c:delete val="0"/>
        <c:axPos val="b"/>
        <c:majorTickMark val="out"/>
        <c:minorTickMark val="none"/>
        <c:tickLblPos val="nextTo"/>
        <c:crossAx val="164087296"/>
        <c:crosses val="autoZero"/>
        <c:auto val="1"/>
        <c:lblAlgn val="ctr"/>
        <c:lblOffset val="100"/>
        <c:noMultiLvlLbl val="0"/>
      </c:catAx>
      <c:valAx>
        <c:axId val="164087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085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BFS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sitting</c:v>
                </c:pt>
                <c:pt idx="1">
                  <c:v>lying down</c:v>
                </c:pt>
                <c:pt idx="2">
                  <c:v>walking</c:v>
                </c:pt>
                <c:pt idx="3">
                  <c:v>standing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sitting</c:v>
                </c:pt>
                <c:pt idx="1">
                  <c:v>lying down</c:v>
                </c:pt>
                <c:pt idx="2">
                  <c:v>walking</c:v>
                </c:pt>
                <c:pt idx="3">
                  <c:v>standing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014720"/>
        <c:axId val="164020608"/>
      </c:barChart>
      <c:catAx>
        <c:axId val="164014720"/>
        <c:scaling>
          <c:orientation val="minMax"/>
        </c:scaling>
        <c:delete val="0"/>
        <c:axPos val="b"/>
        <c:majorTickMark val="out"/>
        <c:minorTickMark val="none"/>
        <c:tickLblPos val="nextTo"/>
        <c:crossAx val="164020608"/>
        <c:crosses val="autoZero"/>
        <c:auto val="1"/>
        <c:lblAlgn val="ctr"/>
        <c:lblOffset val="100"/>
        <c:noMultiLvlLbl val="0"/>
      </c:catAx>
      <c:valAx>
        <c:axId val="164020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014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36782374034235"/>
          <c:y val="5.2407336278087191E-2"/>
          <c:w val="0.85018076965731393"/>
          <c:h val="0.666882401894885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BFS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</c:v>
                </c:pt>
                <c:pt idx="1">
                  <c:v>15</c:v>
                </c:pt>
                <c:pt idx="2">
                  <c:v>19</c:v>
                </c:pt>
                <c:pt idx="3">
                  <c:v>15</c:v>
                </c:pt>
                <c:pt idx="4">
                  <c:v>22</c:v>
                </c:pt>
                <c:pt idx="5">
                  <c:v>20</c:v>
                </c:pt>
                <c:pt idx="6">
                  <c:v>17</c:v>
                </c:pt>
                <c:pt idx="7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</c:v>
                </c:pt>
                <c:pt idx="1">
                  <c:v>10</c:v>
                </c:pt>
                <c:pt idx="2">
                  <c:v>12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196928"/>
        <c:axId val="169198720"/>
      </c:barChart>
      <c:catAx>
        <c:axId val="169196928"/>
        <c:scaling>
          <c:orientation val="minMax"/>
        </c:scaling>
        <c:delete val="0"/>
        <c:axPos val="b"/>
        <c:majorTickMark val="out"/>
        <c:minorTickMark val="none"/>
        <c:tickLblPos val="nextTo"/>
        <c:crossAx val="169198720"/>
        <c:crosses val="autoZero"/>
        <c:auto val="1"/>
        <c:lblAlgn val="ctr"/>
        <c:lblOffset val="100"/>
        <c:noMultiLvlLbl val="0"/>
      </c:catAx>
      <c:valAx>
        <c:axId val="169198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9196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986111111111111"/>
          <c:y val="0.75136957095053969"/>
          <c:w val="0.34035159667541559"/>
          <c:h val="0.2377560613896585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36782374034235"/>
          <c:y val="5.2407336278087191E-2"/>
          <c:w val="0.85018076965731393"/>
          <c:h val="0.666882401894885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BFS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lying down</c:v>
                </c:pt>
                <c:pt idx="1">
                  <c:v>sitting</c:v>
                </c:pt>
                <c:pt idx="2">
                  <c:v>standing</c:v>
                </c:pt>
                <c:pt idx="3">
                  <c:v>running</c:v>
                </c:pt>
                <c:pt idx="4">
                  <c:v>walking</c:v>
                </c:pt>
                <c:pt idx="5">
                  <c:v>cycling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10</c:v>
                </c:pt>
                <c:pt idx="3">
                  <c:v>7</c:v>
                </c:pt>
                <c:pt idx="4">
                  <c:v>8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lying down</c:v>
                </c:pt>
                <c:pt idx="1">
                  <c:v>sitting</c:v>
                </c:pt>
                <c:pt idx="2">
                  <c:v>standing</c:v>
                </c:pt>
                <c:pt idx="3">
                  <c:v>running</c:v>
                </c:pt>
                <c:pt idx="4">
                  <c:v>walking</c:v>
                </c:pt>
                <c:pt idx="5">
                  <c:v>cycling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387456"/>
        <c:axId val="164393344"/>
      </c:barChart>
      <c:catAx>
        <c:axId val="164387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64393344"/>
        <c:crosses val="autoZero"/>
        <c:auto val="1"/>
        <c:lblAlgn val="ctr"/>
        <c:lblOffset val="100"/>
        <c:noMultiLvlLbl val="0"/>
      </c:catAx>
      <c:valAx>
        <c:axId val="164393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387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986111111111111"/>
          <c:y val="0.75136957095053969"/>
          <c:w val="0.34035159667541559"/>
          <c:h val="0.2377560613896585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75850-F374-40FB-8E8E-C76B81DC47D3}" type="datetimeFigureOut">
              <a:rPr lang="en-US" smtClean="0"/>
              <a:t>4-9-2013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3F38C-AA2F-4D47-8DD8-8AC5DE52F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7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F38C-AA2F-4D47-8DD8-8AC5DE52F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F38C-AA2F-4D47-8DD8-8AC5DE52F7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5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F38C-AA2F-4D47-8DD8-8AC5DE52F7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5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F38C-AA2F-4D47-8DD8-8AC5DE52F7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5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F38C-AA2F-4D47-8DD8-8AC5DE52F7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8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F38C-AA2F-4D47-8DD8-8AC5DE52F7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1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F38C-AA2F-4D47-8DD8-8AC5DE52F7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5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F38C-AA2F-4D47-8DD8-8AC5DE52F7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F38C-AA2F-4D47-8DD8-8AC5DE52F7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F38C-AA2F-4D47-8DD8-8AC5DE52F7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F38C-AA2F-4D47-8DD8-8AC5DE52F7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F38C-AA2F-4D47-8DD8-8AC5DE52F7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F38C-AA2F-4D47-8DD8-8AC5DE52F7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RTAS 2013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RTAS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RTAS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RTAS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RTAS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RTAS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RTAS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RTAS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RTAS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RTAS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RTAS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RTAS 2013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oleObject" Target="file:///C:\Users\qixin\Dropbox\XinQi\3-Talks\RTAS2013Talk\FirstSlide.vsd\&#32472;&#22270;\~&#39029;-1\&#27969;&#31243;.2" TargetMode="Externa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2.png"/><Relationship Id="rId11" Type="http://schemas.openxmlformats.org/officeDocument/2006/relationships/image" Target="../media/image23.emf"/><Relationship Id="rId5" Type="http://schemas.openxmlformats.org/officeDocument/2006/relationships/image" Target="../media/image41.png"/><Relationship Id="rId10" Type="http://schemas.openxmlformats.org/officeDocument/2006/relationships/oleObject" Target="file:///C:\Users\qixin\Dropbox\XinQi\3-Talks\RTAS2013Talk\FirstSlide.vsd\&#32472;&#22270;\~&#39029;-1\&#27969;&#31243;.2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34200" cy="990600"/>
          </a:xfrm>
        </p:spPr>
        <p:txBody>
          <a:bodyPr>
            <a:noAutofit/>
          </a:bodyPr>
          <a:lstStyle/>
          <a:p>
            <a:pPr algn="l"/>
            <a:r>
              <a:rPr lang="en-US" altLang="zh-CN" sz="2000" dirty="0" err="1" smtClean="0">
                <a:solidFill>
                  <a:srgbClr val="0070C0"/>
                </a:solidFill>
              </a:rPr>
              <a:t>Ada</a:t>
            </a:r>
            <a:r>
              <a:rPr lang="en-US" sz="2000" dirty="0" err="1" smtClean="0">
                <a:solidFill>
                  <a:srgbClr val="0070C0"/>
                </a:solidFill>
              </a:rPr>
              <a:t>Sense</a:t>
            </a:r>
            <a:r>
              <a:rPr lang="en-US" sz="2000" dirty="0" smtClean="0">
                <a:solidFill>
                  <a:srgbClr val="0070C0"/>
                </a:solidFill>
              </a:rPr>
              <a:t>: Adapting Sampling Rate</a:t>
            </a:r>
            <a:r>
              <a:rPr lang="en-US" altLang="zh-CN" sz="2000" dirty="0" smtClean="0">
                <a:solidFill>
                  <a:srgbClr val="0070C0"/>
                </a:solidFill>
              </a:rPr>
              <a:t>s</a:t>
            </a:r>
            <a:r>
              <a:rPr lang="en-US" sz="2000" dirty="0" smtClean="0">
                <a:solidFill>
                  <a:srgbClr val="0070C0"/>
                </a:solidFill>
              </a:rPr>
              <a:t> for </a:t>
            </a:r>
            <a:r>
              <a:rPr lang="en-US" sz="2000" dirty="0">
                <a:solidFill>
                  <a:srgbClr val="0070C0"/>
                </a:solidFill>
              </a:rPr>
              <a:t>Activity Recognition </a:t>
            </a:r>
            <a:r>
              <a:rPr lang="en-US" sz="2000" dirty="0" smtClean="0">
                <a:solidFill>
                  <a:srgbClr val="0070C0"/>
                </a:solidFill>
              </a:rPr>
              <a:t>in Body Sensor Networks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74295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solidFill>
                  <a:schemeClr val="accent5"/>
                </a:solidFill>
              </a:rPr>
              <a:t>Xin</a:t>
            </a:r>
            <a:r>
              <a:rPr lang="en-US" b="1" dirty="0" smtClean="0">
                <a:solidFill>
                  <a:schemeClr val="accent5"/>
                </a:solidFill>
              </a:rPr>
              <a:t> Qi</a:t>
            </a:r>
            <a:r>
              <a:rPr lang="en-US" dirty="0" smtClean="0"/>
              <a:t>, Matthew </a:t>
            </a:r>
            <a:r>
              <a:rPr lang="en-US" dirty="0" err="1" smtClean="0"/>
              <a:t>Keally</a:t>
            </a:r>
            <a:r>
              <a:rPr lang="en-US" dirty="0" smtClean="0"/>
              <a:t>, Gang Zhou, </a:t>
            </a:r>
            <a:r>
              <a:rPr lang="en-US" dirty="0" err="1" smtClean="0"/>
              <a:t>Yantao</a:t>
            </a:r>
            <a:r>
              <a:rPr lang="en-US" dirty="0" smtClean="0"/>
              <a:t> Li, Zhen </a:t>
            </a:r>
            <a:r>
              <a:rPr lang="en-US" dirty="0" err="1" smtClean="0"/>
              <a:t>Ren</a:t>
            </a:r>
            <a:endParaRPr lang="en-US" dirty="0" smtClean="0"/>
          </a:p>
          <a:p>
            <a:r>
              <a:rPr lang="en-US" dirty="0" smtClean="0"/>
              <a:t>College of William and 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http://www.cs.wm.edu/~xqi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2294"/>
            <a:ext cx="1600200" cy="1710306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47724"/>
            <a:ext cx="6289060" cy="250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01"/>
    </mc:Choice>
    <mc:Fallback xmlns="">
      <p:transition spd="slow" advTm="1670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68" y="5119252"/>
            <a:ext cx="4140532" cy="115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69" y="1061572"/>
            <a:ext cx="4801331" cy="343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Exploit The Lemma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" y="121920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At beginning, EAR identifies current activity with multi-class.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10886" y="3886194"/>
            <a:ext cx="1194436" cy="473583"/>
          </a:xfrm>
          <a:prstGeom prst="round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200" y="1715869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EAR informs sampling controller </a:t>
            </a:r>
          </a:p>
          <a:p>
            <a:r>
              <a:rPr lang="en-US" dirty="0" smtClean="0"/>
              <a:t>the predicted activity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14722" y="2362194"/>
            <a:ext cx="990600" cy="3182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200" y="2438400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Sampling controller controls sensors sampling </a:t>
            </a:r>
          </a:p>
          <a:p>
            <a:r>
              <a:rPr lang="en-US" dirty="0" smtClean="0"/>
              <a:t>at the detection sampling rate of the activity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86400" y="2120189"/>
            <a:ext cx="1066800" cy="3182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200" y="3124200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.With de-sampled data, EAR performs single activity detection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805322" y="3886194"/>
            <a:ext cx="1194436" cy="473583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4786" y="4038600"/>
            <a:ext cx="6314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To reduce false report, activity change is detected when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EAR gets four negative activity detection </a:t>
            </a:r>
            <a:r>
              <a:rPr lang="en-US" dirty="0">
                <a:solidFill>
                  <a:srgbClr val="0070C0"/>
                </a:solidFill>
              </a:rPr>
              <a:t>results </a:t>
            </a:r>
            <a:r>
              <a:rPr lang="en-US" dirty="0" smtClean="0">
                <a:solidFill>
                  <a:srgbClr val="0070C0"/>
                </a:solidFill>
              </a:rPr>
              <a:t>out of the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most recent five ones.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" y="3581400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Go back to 1 when an activity change is detected.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05841" y="5257800"/>
            <a:ext cx="153295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41146" y="5295900"/>
            <a:ext cx="1247861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90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0"/>
    </mc:Choice>
    <mc:Fallback xmlns="">
      <p:transition spd="slow" advTm="593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9" grpId="0"/>
      <p:bldP spid="20" grpId="0" animBg="1"/>
      <p:bldP spid="24" grpId="0"/>
      <p:bldP spid="25" grpId="0" animBg="1"/>
      <p:bldP spid="26" grpId="0"/>
      <p:bldP spid="27" grpId="0" animBg="1"/>
      <p:bldP spid="28" grpId="0"/>
      <p:bldP spid="36" grpId="0"/>
      <p:bldP spid="29" grpId="0" animBg="1"/>
      <p:bldP spid="29" grpId="1" animBg="1"/>
      <p:bldP spid="30" grpId="0" animBg="1"/>
      <p:bldP spid="3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AdaSense</a:t>
            </a:r>
            <a:r>
              <a:rPr lang="en-US" dirty="0" smtClean="0">
                <a:solidFill>
                  <a:srgbClr val="0070C0"/>
                </a:solidFill>
              </a:rPr>
              <a:t> in Runtime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RTAS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Sensors sampling rate is reduced in average!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696200" cy="306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08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AdaSense</a:t>
            </a:r>
            <a:r>
              <a:rPr lang="en-US" dirty="0" smtClean="0">
                <a:solidFill>
                  <a:srgbClr val="0070C0"/>
                </a:solidFill>
              </a:rPr>
              <a:t> Architecture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To further reduce sensors sampling rate,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AdaSense</a:t>
            </a:r>
            <a:r>
              <a:rPr lang="en-US" dirty="0" smtClean="0">
                <a:solidFill>
                  <a:srgbClr val="7030A0"/>
                </a:solidFill>
              </a:rPr>
              <a:t> utilizes </a:t>
            </a:r>
            <a:r>
              <a:rPr lang="en-US" dirty="0" smtClean="0">
                <a:solidFill>
                  <a:srgbClr val="7030A0"/>
                </a:solidFill>
              </a:rPr>
              <a:t>Genetic Programming (GP) to explore feature set space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5" y="2708066"/>
            <a:ext cx="6934200" cy="293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60745" y="2784266"/>
            <a:ext cx="1905000" cy="2438400"/>
          </a:xfrm>
          <a:prstGeom prst="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84145" y="2708066"/>
            <a:ext cx="2362200" cy="285453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4345" y="455428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Exploit the Lemma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0745" y="526946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Explore Feature Set Space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Exploring Feature Set Space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Genetic Programming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Optimization objective – minimizing </a:t>
            </a:r>
            <a:r>
              <a:rPr lang="en-US" altLang="zh-CN" dirty="0" smtClean="0"/>
              <a:t>the minimal </a:t>
            </a:r>
            <a:r>
              <a:rPr lang="en-US" dirty="0" smtClean="0"/>
              <a:t>necessary sampling rate for multi-activity classification under an accuracy requirement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Minimizing necessary sampling rate for activity detection through minimizing its upper </a:t>
            </a:r>
            <a:r>
              <a:rPr lang="en-US" dirty="0"/>
              <a:t>bound </a:t>
            </a:r>
            <a:r>
              <a:rPr lang="en-US" dirty="0" smtClean="0"/>
              <a:t>(a </a:t>
            </a:r>
            <a:r>
              <a:rPr lang="en-US" dirty="0"/>
              <a:t>heuristic </a:t>
            </a:r>
            <a:r>
              <a:rPr lang="en-US" dirty="0" smtClean="0"/>
              <a:t>method)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35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0"/>
    </mc:Choice>
    <mc:Fallback xmlns="">
      <p:transition spd="slow" advTm="5932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381124"/>
            <a:ext cx="26289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085849"/>
            <a:ext cx="22193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 Variant GP-based Algorithm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03373" y="6203949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245087"/>
            <a:ext cx="3505200" cy="36576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827418"/>
              </p:ext>
            </p:extLst>
          </p:nvPr>
        </p:nvGraphicFramePr>
        <p:xfrm>
          <a:off x="1990725" y="1066800"/>
          <a:ext cx="13636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5" imgW="1363508" imgH="611491" progId="Visio.Drawing.11">
                  <p:link updateAutomatic="1"/>
                </p:oleObj>
              </mc:Choice>
              <mc:Fallback>
                <p:oleObj name="Visio" r:id="rId5" imgW="1363508" imgH="611491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0725" y="1066800"/>
                        <a:ext cx="1363663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676399"/>
            <a:ext cx="20097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4357687"/>
            <a:ext cx="24574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30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Evaluation - Setup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SVM plus RBF kernel as classifier</a:t>
            </a:r>
            <a:endParaRPr lang="en-US" dirty="0"/>
          </a:p>
          <a:p>
            <a:r>
              <a:rPr lang="en-US" dirty="0" smtClean="0"/>
              <a:t>SFS based feature selection algorithm</a:t>
            </a:r>
            <a:endParaRPr lang="en-US" dirty="0"/>
          </a:p>
          <a:p>
            <a:r>
              <a:rPr lang="en-US" dirty="0" smtClean="0"/>
              <a:t>Follow 10-fold cross validation routine to obtain accuracy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GP-based algorithm is implemented upon GPLAB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Set individual height as 3 and population size as 100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Two datasets: Opportunity dataset and a smartphone dataset we collect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02"/>
    </mc:Choice>
    <mc:Fallback xmlns="">
      <p:transition spd="slow" advTm="207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Evaluation - Results for Opportunity Dataset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41226" y="1213641"/>
            <a:ext cx="8229600" cy="4937760"/>
          </a:xfrm>
        </p:spPr>
        <p:txBody>
          <a:bodyPr/>
          <a:lstStyle/>
          <a:p>
            <a:r>
              <a:rPr lang="en-US" sz="2400" dirty="0" smtClean="0"/>
              <a:t>GP-based </a:t>
            </a:r>
            <a:r>
              <a:rPr lang="en-US" sz="2400" dirty="0"/>
              <a:t>a</a:t>
            </a:r>
            <a:r>
              <a:rPr lang="en-US" sz="2400" dirty="0" smtClean="0"/>
              <a:t>lgorithm convergence rate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Optimal features for subject one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43000"/>
            <a:ext cx="2971800" cy="226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23734"/>
            <a:ext cx="762000" cy="65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8935"/>
            <a:ext cx="2209799" cy="1773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698" y="3467655"/>
            <a:ext cx="2343302" cy="180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29000"/>
            <a:ext cx="2542018" cy="1918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154" y="206906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 generations are enough for the </a:t>
            </a:r>
            <a:r>
              <a:rPr lang="en-US" dirty="0" err="1" smtClean="0">
                <a:solidFill>
                  <a:srgbClr val="FF0000"/>
                </a:solidFill>
              </a:rPr>
              <a:t>algo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o converge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1" y="586740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Simple structure and operation, low cost.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8600" y="5330428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Xis</a:t>
            </a:r>
            <a:r>
              <a:rPr lang="en-US" dirty="0" smtClean="0"/>
              <a:t> are the best features in the initial generation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Evaluation - Results for Opportunity Dataset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Sampling rate reduction for multi-classification</a:t>
            </a:r>
          </a:p>
          <a:p>
            <a:endParaRPr lang="en-US" dirty="0"/>
          </a:p>
          <a:p>
            <a:r>
              <a:rPr lang="en-US" dirty="0" smtClean="0"/>
              <a:t>Sampling rate reduction for </a:t>
            </a:r>
          </a:p>
          <a:p>
            <a:pPr marL="0" indent="0">
              <a:buNone/>
            </a:pPr>
            <a:r>
              <a:rPr lang="en-US" dirty="0" smtClean="0"/>
              <a:t> activity detection (subject 1)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90233546"/>
              </p:ext>
            </p:extLst>
          </p:nvPr>
        </p:nvGraphicFramePr>
        <p:xfrm>
          <a:off x="3731623" y="1714500"/>
          <a:ext cx="54102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62400" y="2907268"/>
            <a:ext cx="2198038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Sampling Rate (Hz)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5486400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BFS </a:t>
            </a:r>
            <a:r>
              <a:rPr lang="en-US" dirty="0"/>
              <a:t>– </a:t>
            </a:r>
            <a:r>
              <a:rPr lang="en-US" dirty="0" smtClean="0"/>
              <a:t>best feature set from initial generation</a:t>
            </a:r>
          </a:p>
          <a:p>
            <a:r>
              <a:rPr lang="en-US" dirty="0" smtClean="0"/>
              <a:t>OFS – optimal feature set  </a:t>
            </a:r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63495070"/>
              </p:ext>
            </p:extLst>
          </p:nvPr>
        </p:nvGraphicFramePr>
        <p:xfrm>
          <a:off x="457200" y="3127159"/>
          <a:ext cx="4920343" cy="3308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-762000" y="4126468"/>
            <a:ext cx="2198038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Sampling Rate (Hz)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/>
      <p:bldP spid="9" grpId="0"/>
      <p:bldGraphic spid="10" grpId="0">
        <p:bldAsOne/>
      </p:bldGraphic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Evaluation </a:t>
            </a:r>
            <a:r>
              <a:rPr lang="en-US" dirty="0">
                <a:solidFill>
                  <a:srgbClr val="0070C0"/>
                </a:solidFill>
              </a:rPr>
              <a:t>– Collecting Data with </a:t>
            </a:r>
            <a:r>
              <a:rPr lang="en-US" dirty="0" smtClean="0">
                <a:solidFill>
                  <a:srgbClr val="0070C0"/>
                </a:solidFill>
              </a:rPr>
              <a:t>Smartphone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8 subjects, 6 activities (sitting, walking, running, lying down, standing, cycling)</a:t>
            </a:r>
          </a:p>
          <a:p>
            <a:endParaRPr lang="en-US" sz="2400" dirty="0" smtClean="0"/>
          </a:p>
          <a:p>
            <a:r>
              <a:rPr lang="en-US" sz="2400" dirty="0" smtClean="0"/>
              <a:t>Smartphone (Google Nexus One) is put into each subject’s pocket</a:t>
            </a:r>
          </a:p>
          <a:p>
            <a:endParaRPr lang="en-US" sz="2400" dirty="0" smtClean="0"/>
          </a:p>
          <a:p>
            <a:r>
              <a:rPr lang="en-US" sz="2400" dirty="0" smtClean="0"/>
              <a:t>Each subject performs each activity for 30 minutes  </a:t>
            </a:r>
          </a:p>
          <a:p>
            <a:endParaRPr lang="en-US" sz="2400" dirty="0" smtClean="0"/>
          </a:p>
          <a:p>
            <a:r>
              <a:rPr lang="en-US" sz="2400" dirty="0" smtClean="0"/>
              <a:t>Record the tri-axial accelerometer readings</a:t>
            </a:r>
          </a:p>
          <a:p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Evaluation – </a:t>
            </a:r>
            <a:r>
              <a:rPr lang="en-US" dirty="0">
                <a:solidFill>
                  <a:srgbClr val="0070C0"/>
                </a:solidFill>
              </a:rPr>
              <a:t>Results for </a:t>
            </a:r>
            <a:r>
              <a:rPr lang="en-US" dirty="0" smtClean="0">
                <a:solidFill>
                  <a:srgbClr val="0070C0"/>
                </a:solidFill>
              </a:rPr>
              <a:t>Smartphone Dataset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Sampling rate reduction for multi-classification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395166694"/>
              </p:ext>
            </p:extLst>
          </p:nvPr>
        </p:nvGraphicFramePr>
        <p:xfrm>
          <a:off x="-228600" y="1676400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838200" y="2907268"/>
            <a:ext cx="2198038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Sampling Rate (Hz)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5486400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BFS </a:t>
            </a:r>
            <a:r>
              <a:rPr lang="en-US" dirty="0"/>
              <a:t>– </a:t>
            </a:r>
            <a:r>
              <a:rPr lang="en-US" dirty="0" smtClean="0"/>
              <a:t>best feature set from initial generation</a:t>
            </a:r>
          </a:p>
          <a:p>
            <a:r>
              <a:rPr lang="en-US" dirty="0" smtClean="0"/>
              <a:t>OFS – optimal feature set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9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Background - Activity Recognition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Activity </a:t>
            </a:r>
            <a:r>
              <a:rPr lang="en-US" sz="2000" dirty="0" smtClean="0">
                <a:solidFill>
                  <a:srgbClr val="0070C0"/>
                </a:solidFill>
              </a:rPr>
              <a:t>Recognition</a:t>
            </a:r>
            <a:r>
              <a:rPr lang="en-US" sz="2000" dirty="0" smtClean="0"/>
              <a:t> </a:t>
            </a:r>
            <a:r>
              <a:rPr lang="en-US" sz="2000" dirty="0"/>
              <a:t>aims to automatically recognize </a:t>
            </a:r>
            <a:r>
              <a:rPr lang="en-US" sz="2000" dirty="0" smtClean="0"/>
              <a:t>user actions from the patterns </a:t>
            </a:r>
            <a:r>
              <a:rPr lang="en-US" sz="2000" dirty="0"/>
              <a:t>(or information) observed </a:t>
            </a:r>
            <a:r>
              <a:rPr lang="en-US" sz="2000" dirty="0" smtClean="0"/>
              <a:t>on user actions with the aid of </a:t>
            </a:r>
            <a:r>
              <a:rPr lang="en-US" sz="2000" dirty="0"/>
              <a:t>computational </a:t>
            </a:r>
            <a:r>
              <a:rPr lang="en-US" sz="2000" dirty="0" smtClean="0"/>
              <a:t>devices.</a:t>
            </a:r>
          </a:p>
          <a:p>
            <a:endParaRPr lang="en-US" sz="2000" dirty="0" smtClean="0"/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endParaRPr lang="en-US" sz="17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32114" y="2807068"/>
            <a:ext cx="2901686" cy="1066800"/>
            <a:chOff x="4357309" y="1143000"/>
            <a:chExt cx="2901686" cy="1066800"/>
          </a:xfrm>
        </p:grpSpPr>
        <p:pic>
          <p:nvPicPr>
            <p:cNvPr id="9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7309" y="1143000"/>
              <a:ext cx="1134533" cy="1066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663686" y="1155700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Fall Detection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3815" y="3825379"/>
            <a:ext cx="3946585" cy="912848"/>
            <a:chOff x="4385927" y="2362200"/>
            <a:chExt cx="3946585" cy="912848"/>
          </a:xfrm>
        </p:grpSpPr>
        <p:pic>
          <p:nvPicPr>
            <p:cNvPr id="12" name="Picture 17" descr="C:\Users\qixin\AppData\Roaming\Tencent\Users\281855846\QQ\WinTemp\RichOle\}WZ7)DU)KP3ATB$4XY5DO_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927" y="2362200"/>
              <a:ext cx="1342940" cy="91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942049" y="2438400"/>
              <a:ext cx="23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Sleeping Assessment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10200" y="4804982"/>
            <a:ext cx="3380998" cy="1209017"/>
            <a:chOff x="4343400" y="3200400"/>
            <a:chExt cx="3380998" cy="1209017"/>
          </a:xfrm>
        </p:grpSpPr>
        <p:pic>
          <p:nvPicPr>
            <p:cNvPr id="15" name="Picture 18" descr="C:\Users\qixin\AppData\Roaming\Tencent\Users\281855846\QQ\WinTemp\RichOle\]IL9CWQZ0%2O{B)`)3IM95Y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3200400"/>
              <a:ext cx="838200" cy="1209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5334000" y="3200400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Depression Detection</a:t>
              </a:r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24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66"/>
    </mc:Choice>
    <mc:Fallback xmlns="">
      <p:transition spd="slow" advTm="25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Evaluation – </a:t>
            </a:r>
            <a:r>
              <a:rPr lang="en-US" dirty="0">
                <a:solidFill>
                  <a:srgbClr val="0070C0"/>
                </a:solidFill>
              </a:rPr>
              <a:t>Results for </a:t>
            </a:r>
            <a:r>
              <a:rPr lang="en-US" dirty="0" smtClean="0">
                <a:solidFill>
                  <a:srgbClr val="0070C0"/>
                </a:solidFill>
              </a:rPr>
              <a:t>Smartphone Dataset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Sampling rate reduction for activity detection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115144954"/>
              </p:ext>
            </p:extLst>
          </p:nvPr>
        </p:nvGraphicFramePr>
        <p:xfrm>
          <a:off x="-228600" y="1676400"/>
          <a:ext cx="9144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838200" y="2907268"/>
            <a:ext cx="2198038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Sampling Rate (Hz)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5791200"/>
            <a:ext cx="2236510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Results of Subject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5514201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BFS </a:t>
            </a:r>
            <a:r>
              <a:rPr lang="en-US" dirty="0"/>
              <a:t>– </a:t>
            </a:r>
            <a:r>
              <a:rPr lang="en-US" dirty="0" smtClean="0"/>
              <a:t>best feature set from initial generation</a:t>
            </a:r>
          </a:p>
          <a:p>
            <a:r>
              <a:rPr lang="en-US" dirty="0" smtClean="0"/>
              <a:t>OFS – optimal feature set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5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Evaluation – </a:t>
            </a:r>
            <a:r>
              <a:rPr lang="en-US" dirty="0">
                <a:solidFill>
                  <a:srgbClr val="0070C0"/>
                </a:solidFill>
              </a:rPr>
              <a:t>Results for </a:t>
            </a:r>
            <a:r>
              <a:rPr lang="en-US" dirty="0" smtClean="0">
                <a:solidFill>
                  <a:srgbClr val="0070C0"/>
                </a:solidFill>
              </a:rPr>
              <a:t>Smartphone Dataset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Power measurement result of sensor sampling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Feature extraction and classification,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ower 3.5mw</a:t>
            </a:r>
          </a:p>
          <a:p>
            <a:pPr lvl="1"/>
            <a:r>
              <a:rPr lang="en-US" dirty="0" smtClean="0"/>
              <a:t>Duration 12.7ms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22193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52600"/>
            <a:ext cx="2667000" cy="298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1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Evaluation – Results for Smartphone Dataset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</a:t>
            </a:r>
            <a:r>
              <a:rPr lang="en-US" sz="2400" dirty="0" smtClean="0"/>
              <a:t>ompared </a:t>
            </a:r>
            <a:r>
              <a:rPr lang="en-US" sz="2400" dirty="0" smtClean="0"/>
              <a:t>to A3R, a most recent sampling rate reduction method</a:t>
            </a:r>
          </a:p>
          <a:p>
            <a:r>
              <a:rPr lang="en-US" sz="2400" dirty="0"/>
              <a:t>Energy emulation - multiplies each </a:t>
            </a:r>
            <a:r>
              <a:rPr lang="en-US" sz="2400" dirty="0" smtClean="0"/>
              <a:t>system state </a:t>
            </a:r>
            <a:r>
              <a:rPr lang="en-US" sz="2400" dirty="0"/>
              <a:t>duration by the </a:t>
            </a:r>
            <a:r>
              <a:rPr lang="en-US" sz="2400" dirty="0" smtClean="0"/>
              <a:t>corresponding energy </a:t>
            </a:r>
            <a:r>
              <a:rPr lang="en-US" sz="2400" dirty="0"/>
              <a:t>power consumption per unit time</a:t>
            </a: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924312"/>
            <a:ext cx="4178887" cy="322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3930134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Energy savings: 39.4%~51.0%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0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Related Work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Context-aware sampling rate adaption </a:t>
            </a:r>
          </a:p>
          <a:p>
            <a:pPr lvl="1"/>
            <a:r>
              <a:rPr lang="en-US" dirty="0" err="1" smtClean="0"/>
              <a:t>SpeakerSense</a:t>
            </a:r>
            <a:r>
              <a:rPr lang="en-US" dirty="0" smtClean="0"/>
              <a:t> [Pervasive ‘11], </a:t>
            </a:r>
            <a:r>
              <a:rPr lang="en-US" dirty="0" err="1" smtClean="0"/>
              <a:t>SociableSense</a:t>
            </a:r>
            <a:r>
              <a:rPr lang="en-US" dirty="0" smtClean="0"/>
              <a:t> [</a:t>
            </a:r>
            <a:r>
              <a:rPr lang="en-US" dirty="0" err="1" smtClean="0"/>
              <a:t>Mobicom</a:t>
            </a:r>
            <a:r>
              <a:rPr lang="en-US" dirty="0" smtClean="0"/>
              <a:t> ‘11], </a:t>
            </a:r>
            <a:r>
              <a:rPr lang="en-US" dirty="0" err="1" smtClean="0"/>
              <a:t>EmotionSense</a:t>
            </a:r>
            <a:r>
              <a:rPr lang="en-US" dirty="0" smtClean="0"/>
              <a:t> [</a:t>
            </a:r>
            <a:r>
              <a:rPr lang="en-US" dirty="0" err="1" smtClean="0"/>
              <a:t>Ubicomp</a:t>
            </a:r>
            <a:r>
              <a:rPr lang="en-US" dirty="0" smtClean="0"/>
              <a:t> ‘10], AR3 [ISWC ‘12]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Our work achieves more fine-grained sampling rate reduction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Energy saving through sensor cluster selection and duty cycling</a:t>
            </a:r>
          </a:p>
          <a:p>
            <a:pPr lvl="1"/>
            <a:r>
              <a:rPr lang="en-US" dirty="0" err="1" smtClean="0"/>
              <a:t>Wolfpack</a:t>
            </a:r>
            <a:r>
              <a:rPr lang="en-US" dirty="0" smtClean="0"/>
              <a:t> [</a:t>
            </a:r>
            <a:r>
              <a:rPr lang="en-US" dirty="0" err="1" smtClean="0"/>
              <a:t>Infocom</a:t>
            </a:r>
            <a:r>
              <a:rPr lang="en-US" dirty="0" smtClean="0"/>
              <a:t> ‘11], </a:t>
            </a:r>
            <a:r>
              <a:rPr lang="en-US" dirty="0" err="1" smtClean="0"/>
              <a:t>QoINF</a:t>
            </a:r>
            <a:r>
              <a:rPr lang="en-US" dirty="0" smtClean="0"/>
              <a:t> [</a:t>
            </a:r>
            <a:r>
              <a:rPr lang="en-US" dirty="0" err="1" smtClean="0"/>
              <a:t>Percom</a:t>
            </a:r>
            <a:r>
              <a:rPr lang="en-US" dirty="0" smtClean="0"/>
              <a:t> ‘11], </a:t>
            </a:r>
            <a:r>
              <a:rPr lang="en-US" dirty="0" err="1" smtClean="0"/>
              <a:t>Seemon</a:t>
            </a:r>
            <a:r>
              <a:rPr lang="en-US" dirty="0" smtClean="0"/>
              <a:t> [</a:t>
            </a:r>
            <a:r>
              <a:rPr lang="en-US" dirty="0" err="1" smtClean="0"/>
              <a:t>Mobisys</a:t>
            </a:r>
            <a:r>
              <a:rPr lang="en-US" dirty="0" smtClean="0"/>
              <a:t> ‘08]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Our work focuses on sampling rate reduction to save sensing energy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0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Limitations	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Energy savings achieved by </a:t>
            </a:r>
            <a:r>
              <a:rPr lang="en-US" sz="2400" dirty="0" err="1" smtClean="0"/>
              <a:t>AdaSense</a:t>
            </a:r>
            <a:r>
              <a:rPr lang="en-US" sz="2400" dirty="0" smtClean="0"/>
              <a:t> are limited </a:t>
            </a:r>
            <a:r>
              <a:rPr lang="en-US" sz="2400" dirty="0"/>
              <a:t>for </a:t>
            </a:r>
            <a:r>
              <a:rPr lang="en-US" sz="2400" dirty="0" smtClean="0"/>
              <a:t>short-term activities</a:t>
            </a:r>
            <a:endParaRPr lang="en-US" dirty="0" smtClean="0"/>
          </a:p>
          <a:p>
            <a:r>
              <a:rPr lang="en-US" sz="2400" dirty="0" smtClean="0"/>
              <a:t>Optimal features may be </a:t>
            </a:r>
            <a:r>
              <a:rPr lang="en-US" sz="2400" dirty="0" err="1" smtClean="0"/>
              <a:t>overfitted</a:t>
            </a:r>
            <a:r>
              <a:rPr lang="en-US" sz="2400" dirty="0" smtClean="0"/>
              <a:t> to training data.</a:t>
            </a:r>
          </a:p>
          <a:p>
            <a:pPr lvl="1"/>
            <a:r>
              <a:rPr lang="en-US" sz="2100" dirty="0" smtClean="0"/>
              <a:t>We </a:t>
            </a:r>
            <a:r>
              <a:rPr lang="en-US" sz="2100" dirty="0" smtClean="0"/>
              <a:t>utilize the cross validation method in GP to alleviate </a:t>
            </a:r>
            <a:r>
              <a:rPr lang="en-US" sz="2100" dirty="0" err="1" smtClean="0"/>
              <a:t>overfitting</a:t>
            </a:r>
            <a:endParaRPr lang="en-US" sz="2100" dirty="0" smtClean="0"/>
          </a:p>
          <a:p>
            <a:pPr lvl="1"/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Conclusion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lnSpcReduction="10000"/>
          </a:bodyPr>
          <a:lstStyle/>
          <a:p>
            <a:endParaRPr lang="en-US" sz="2000" dirty="0" smtClean="0"/>
          </a:p>
          <a:p>
            <a:r>
              <a:rPr lang="en-US" sz="2400" dirty="0" err="1" smtClean="0"/>
              <a:t>AdaSense</a:t>
            </a:r>
            <a:r>
              <a:rPr lang="en-US" sz="2400" dirty="0" smtClean="0"/>
              <a:t>, </a:t>
            </a:r>
            <a:r>
              <a:rPr lang="en-US" sz="2400" dirty="0"/>
              <a:t>a </a:t>
            </a:r>
            <a:r>
              <a:rPr lang="en-US" sz="2400" dirty="0" smtClean="0"/>
              <a:t>framework to reduce sensors sampling rate for </a:t>
            </a:r>
            <a:r>
              <a:rPr lang="en-US" sz="2400" dirty="0"/>
              <a:t>BSN activity recognition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To achieve that, </a:t>
            </a:r>
            <a:r>
              <a:rPr lang="en-US" sz="2400" dirty="0" smtClean="0"/>
              <a:t> </a:t>
            </a:r>
            <a:r>
              <a:rPr lang="en-US" sz="2400" dirty="0" err="1" smtClean="0"/>
              <a:t>AdaSense</a:t>
            </a:r>
            <a:endParaRPr lang="en-US" sz="2400" dirty="0" smtClean="0"/>
          </a:p>
          <a:p>
            <a:pPr lvl="1"/>
            <a:r>
              <a:rPr lang="en-US" altLang="zh-CN" sz="2100" dirty="0" smtClean="0">
                <a:solidFill>
                  <a:srgbClr val="FF0000"/>
                </a:solidFill>
              </a:rPr>
              <a:t>Exploits </a:t>
            </a:r>
            <a:r>
              <a:rPr lang="en-US" altLang="zh-CN" sz="2100" dirty="0" smtClean="0">
                <a:solidFill>
                  <a:srgbClr val="FF0000"/>
                </a:solidFill>
              </a:rPr>
              <a:t>the Lemma:</a:t>
            </a:r>
            <a:r>
              <a:rPr lang="en-US" sz="2100" dirty="0" smtClean="0">
                <a:solidFill>
                  <a:srgbClr val="FF0000"/>
                </a:solidFill>
              </a:rPr>
              <a:t> </a:t>
            </a:r>
            <a:r>
              <a:rPr lang="en-US" sz="2100" dirty="0"/>
              <a:t>combines multi-activity classification with single activity detection</a:t>
            </a:r>
          </a:p>
          <a:p>
            <a:pPr lvl="1"/>
            <a:r>
              <a:rPr lang="en-US" sz="2100" dirty="0" smtClean="0">
                <a:solidFill>
                  <a:srgbClr val="7030A0"/>
                </a:solidFill>
              </a:rPr>
              <a:t>Searches </a:t>
            </a:r>
            <a:r>
              <a:rPr lang="en-US" sz="2100" dirty="0">
                <a:solidFill>
                  <a:srgbClr val="7030A0"/>
                </a:solidFill>
              </a:rPr>
              <a:t>an optimal feature set </a:t>
            </a:r>
            <a:r>
              <a:rPr lang="en-US" sz="2100" dirty="0"/>
              <a:t>that </a:t>
            </a:r>
            <a:r>
              <a:rPr lang="en-US" altLang="zh-CN" sz="2100" dirty="0" smtClean="0"/>
              <a:t>require</a:t>
            </a:r>
            <a:r>
              <a:rPr lang="en-US" sz="2100" dirty="0" smtClean="0"/>
              <a:t>s </a:t>
            </a:r>
            <a:r>
              <a:rPr lang="en-US" sz="2100" dirty="0"/>
              <a:t>low sampling rate with the aid of GP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 smtClean="0"/>
              <a:t>AdaSense</a:t>
            </a:r>
            <a:r>
              <a:rPr lang="en-US" sz="2400" dirty="0" smtClean="0"/>
              <a:t> achieves </a:t>
            </a:r>
            <a:r>
              <a:rPr lang="en-US" sz="2400" dirty="0">
                <a:solidFill>
                  <a:srgbClr val="FF0000"/>
                </a:solidFill>
              </a:rPr>
              <a:t>39.4%~51.0% sensing energy saving </a:t>
            </a:r>
            <a:r>
              <a:rPr lang="en-US" sz="2400" dirty="0" smtClean="0"/>
              <a:t>on smartphones compared to a most recent sampling rate reduction method</a:t>
            </a:r>
            <a:endParaRPr lang="en-US" sz="2400" dirty="0"/>
          </a:p>
          <a:p>
            <a:pPr marL="617220" lvl="1" indent="-342900">
              <a:buFont typeface="+mj-lt"/>
              <a:buAutoNum type="alphaUcPeriod"/>
            </a:pPr>
            <a:endParaRPr lang="en-US" sz="1500" dirty="0">
              <a:solidFill>
                <a:schemeClr val="tx1"/>
              </a:solidFill>
            </a:endParaRPr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168" y="4724400"/>
            <a:ext cx="1699294" cy="849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59" y="3003756"/>
            <a:ext cx="3991925" cy="187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Explanation for the Lemma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feature set, for single activity </a:t>
            </a:r>
            <a:r>
              <a:rPr lang="en-US" b="1" i="1" dirty="0" smtClean="0"/>
              <a:t>a</a:t>
            </a:r>
            <a:r>
              <a:rPr lang="en-US" dirty="0" smtClean="0"/>
              <a:t>, detection accuracy 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multi-activity classification, accuracy is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193" y="5549316"/>
            <a:ext cx="20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TP – True Positive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0027" y="5955268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TN – True Negative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2991" y="595526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 – False Negative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13877" y="5549316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P – False Positive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879355"/>
            <a:ext cx="4167187" cy="86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60206" y="5574047"/>
            <a:ext cx="171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– Activity Set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51947" y="595504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 – # of classified instances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53000" y="1854078"/>
            <a:ext cx="583406" cy="431922"/>
          </a:xfrm>
          <a:prstGeom prst="round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962400" y="1854078"/>
            <a:ext cx="573149" cy="431922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022272" y="2989216"/>
            <a:ext cx="2168727" cy="1887583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95557" y="3555557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7030A0"/>
                </a:solidFill>
              </a:rPr>
              <a:t>+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9496" y="3581400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=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58953" y="4749678"/>
            <a:ext cx="1685047" cy="431922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190999" y="2971800"/>
            <a:ext cx="753032" cy="431922"/>
          </a:xfrm>
          <a:prstGeom prst="round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819400" y="2311277"/>
            <a:ext cx="3897107" cy="381368"/>
          </a:xfrm>
          <a:prstGeom prst="roundRect">
            <a:avLst/>
          </a:prstGeom>
          <a:solidFill>
            <a:srgbClr val="0070C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81800" y="2109060"/>
            <a:ext cx="10567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= </a:t>
            </a:r>
            <a:r>
              <a:rPr lang="en-US" sz="3600" b="1" i="1" dirty="0">
                <a:solidFill>
                  <a:srgbClr val="0070C0"/>
                </a:solidFill>
              </a:rPr>
              <a:t>M</a:t>
            </a:r>
            <a:endParaRPr lang="en-US" sz="4000" b="1" i="1" dirty="0">
              <a:solidFill>
                <a:srgbClr val="0070C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7200" y="5198870"/>
            <a:ext cx="494584" cy="363730"/>
          </a:xfrm>
          <a:prstGeom prst="roundRect">
            <a:avLst/>
          </a:prstGeom>
          <a:solidFill>
            <a:srgbClr val="0070C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14400" y="3002860"/>
            <a:ext cx="1092638" cy="1873940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81800" y="3040559"/>
            <a:ext cx="494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≥</a:t>
            </a:r>
            <a:endParaRPr lang="en-US" sz="4000" i="1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35549" y="2286000"/>
            <a:ext cx="1325302" cy="1432059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26" idx="0"/>
          </p:cNvCxnSpPr>
          <p:nvPr/>
        </p:nvCxnSpPr>
        <p:spPr>
          <a:xfrm flipH="1" flipV="1">
            <a:off x="8264256" y="4191000"/>
            <a:ext cx="21559" cy="533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520" y="3657600"/>
            <a:ext cx="1762280" cy="53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ounded Rectangle 37"/>
          <p:cNvSpPr/>
          <p:nvPr/>
        </p:nvSpPr>
        <p:spPr>
          <a:xfrm>
            <a:off x="7382753" y="3759078"/>
            <a:ext cx="1685047" cy="431922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03" y="3718059"/>
            <a:ext cx="775097" cy="47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ounded Rectangle 41"/>
          <p:cNvSpPr/>
          <p:nvPr/>
        </p:nvSpPr>
        <p:spPr>
          <a:xfrm>
            <a:off x="5511402" y="3733800"/>
            <a:ext cx="698897" cy="431922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Oval 2053"/>
          <p:cNvSpPr/>
          <p:nvPr/>
        </p:nvSpPr>
        <p:spPr>
          <a:xfrm>
            <a:off x="2349281" y="2133600"/>
            <a:ext cx="393919" cy="3601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086600" y="5029200"/>
            <a:ext cx="393919" cy="3924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endCxn id="16" idx="2"/>
          </p:cNvCxnSpPr>
          <p:nvPr/>
        </p:nvCxnSpPr>
        <p:spPr>
          <a:xfrm flipV="1">
            <a:off x="1588040" y="2286000"/>
            <a:ext cx="3656663" cy="703216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48148E-6 L 0.4132 0.1627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0" y="812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0.04514 -0.26181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-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8" grpId="1" animBg="1"/>
      <p:bldP spid="11" grpId="0"/>
      <p:bldP spid="11" grpId="1"/>
      <p:bldP spid="20" grpId="0"/>
      <p:bldP spid="20" grpId="1"/>
      <p:bldP spid="21" grpId="0" animBg="1"/>
      <p:bldP spid="21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8" grpId="0"/>
      <p:bldP spid="38" grpId="0" animBg="1"/>
      <p:bldP spid="38" grpId="1" animBg="1"/>
      <p:bldP spid="42" grpId="0" animBg="1"/>
      <p:bldP spid="42" grpId="1" animBg="1"/>
      <p:bldP spid="2054" grpId="0" animBg="1"/>
      <p:bldP spid="2054" grpId="1" animBg="1"/>
      <p:bldP spid="45" grpId="0" animBg="1"/>
      <p:bldP spid="4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33525"/>
            <a:ext cx="26289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250"/>
            <a:ext cx="22193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59" y="1219201"/>
            <a:ext cx="121604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1219201"/>
            <a:ext cx="13144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3429000"/>
            <a:ext cx="15906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743324"/>
            <a:ext cx="13239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142777" y="1937267"/>
            <a:ext cx="1600200" cy="2286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 Variant GP-based Algorithm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0974" y="28956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rossover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57800" y="1676400"/>
            <a:ext cx="1428750" cy="28336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67275" y="5704730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picture is excerpted from slides</a:t>
            </a:r>
          </a:p>
          <a:p>
            <a:pPr algn="ctr"/>
            <a:r>
              <a:rPr lang="en-US" dirty="0" smtClean="0"/>
              <a:t> made by Kumara </a:t>
            </a:r>
            <a:r>
              <a:rPr lang="en-US" dirty="0" err="1" smtClean="0"/>
              <a:t>Sastry</a:t>
            </a:r>
            <a:r>
              <a:rPr lang="en-US" dirty="0" smtClean="0"/>
              <a:t>, UIUC.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2581274"/>
            <a:ext cx="13144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V="1">
            <a:off x="6677025" y="3264933"/>
            <a:ext cx="1381125" cy="100226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86550" y="32882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mutation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989747"/>
              </p:ext>
            </p:extLst>
          </p:nvPr>
        </p:nvGraphicFramePr>
        <p:xfrm>
          <a:off x="0" y="1219201"/>
          <a:ext cx="13636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10" imgW="1363508" imgH="611491" progId="Visio.Drawing.11">
                  <p:link updateAutomatic="1"/>
                </p:oleObj>
              </mc:Choice>
              <mc:Fallback>
                <p:oleObj name="Visio" r:id="rId10" imgW="1363508" imgH="611491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219201"/>
                        <a:ext cx="1363663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20097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4510088"/>
            <a:ext cx="24574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49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Sensing-based Activity Recognition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02174"/>
            <a:ext cx="8229600" cy="493776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roblem </a:t>
            </a:r>
            <a:r>
              <a:rPr lang="en-US" dirty="0"/>
              <a:t>s</a:t>
            </a:r>
            <a:r>
              <a:rPr lang="en-US" dirty="0" smtClean="0"/>
              <a:t>etting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7" y="3122615"/>
            <a:ext cx="30003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083050"/>
            <a:ext cx="2095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84600" y="3895726"/>
            <a:ext cx="381000" cy="374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0"/>
            <a:endCxn id="14" idx="3"/>
          </p:cNvCxnSpPr>
          <p:nvPr/>
        </p:nvCxnSpPr>
        <p:spPr>
          <a:xfrm rot="16200000" flipV="1">
            <a:off x="3316527" y="3237152"/>
            <a:ext cx="415447" cy="901701"/>
          </a:xfrm>
          <a:prstGeom prst="bentConnector2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96999" y="2741615"/>
            <a:ext cx="1676400" cy="14773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Accelerometer</a:t>
            </a:r>
          </a:p>
          <a:p>
            <a:r>
              <a:rPr lang="en-US" dirty="0" smtClean="0"/>
              <a:t>Gyroscope</a:t>
            </a:r>
          </a:p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396999" y="4252914"/>
            <a:ext cx="1689101" cy="1536701"/>
            <a:chOff x="368299" y="4787899"/>
            <a:chExt cx="1689101" cy="1536701"/>
          </a:xfrm>
        </p:grpSpPr>
        <p:pic>
          <p:nvPicPr>
            <p:cNvPr id="1030" name="Picture 6" descr="C:\Users\qixin\AppData\Roaming\Tencent\Users\281855846\QQ\WinTemp\RichOle\KJ`WSH]{UN}~YPK3~V{8CI3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787899"/>
              <a:ext cx="1676400" cy="1231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68299" y="595526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Sensing Data</a:t>
              </a:r>
              <a:endParaRPr lang="en-US" dirty="0"/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21" y="1676400"/>
            <a:ext cx="3093379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 flipV="1">
            <a:off x="5288621" y="2817816"/>
            <a:ext cx="672441" cy="87018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62800" y="2962275"/>
            <a:ext cx="0" cy="140112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1200" y="4355068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Running,  Walking,  Sitting, …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95800" y="3994666"/>
            <a:ext cx="568326" cy="501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246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01"/>
    </mc:Choice>
    <mc:Fallback xmlns="">
      <p:transition spd="slow" advTm="546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0.35069 -0.110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5" y="-55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9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7" y="4267200"/>
            <a:ext cx="1460028" cy="184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 Dilemma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High sensors sampling rate for high recognition accuracy,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Reducing sensors sampling rate to save energy</a:t>
            </a:r>
            <a:endParaRPr lang="en-US" sz="2400" dirty="0"/>
          </a:p>
        </p:txBody>
      </p: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89" y="4983563"/>
            <a:ext cx="3093379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3962400" y="5187652"/>
            <a:ext cx="1546689" cy="43884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1000" y="479637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d</a:t>
            </a:r>
            <a:r>
              <a:rPr lang="en-US" altLang="zh-CN" dirty="0" smtClean="0">
                <a:solidFill>
                  <a:srgbClr val="7030A0"/>
                </a:solidFill>
              </a:rPr>
              <a:t>e-sampled 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17526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accuracy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690518" cy="97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77" y="3124200"/>
            <a:ext cx="3740823" cy="9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38600" y="479889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</a:t>
            </a:r>
            <a:r>
              <a:rPr lang="en-US" altLang="zh-CN" dirty="0" smtClean="0">
                <a:solidFill>
                  <a:srgbClr val="7030A0"/>
                </a:solidFill>
              </a:rPr>
              <a:t>ighly sampled 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3000" y="31350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accuracy</a:t>
            </a:r>
            <a:endParaRPr lang="en-US" dirty="0" smtClean="0">
              <a:solidFill>
                <a:srgbClr val="7030A0"/>
              </a:solidFill>
            </a:endParaRPr>
          </a:p>
        </p:txBody>
      </p:sp>
      <p:pic>
        <p:nvPicPr>
          <p:cNvPr id="2053" name="Picture 5" descr="http://nelsonaspen.com/blog/wp-content/uploads/2012/05/smil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89" y="1678864"/>
            <a:ext cx="470181" cy="4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static6.depositphotos.com/1002188/648/i/950/depositphotos_6489061-Sad-symbo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40961"/>
            <a:ext cx="473639" cy="4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76800" y="214526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energy overhead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71" y="3505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energy overhead </a:t>
            </a:r>
          </a:p>
        </p:txBody>
      </p:sp>
      <p:pic>
        <p:nvPicPr>
          <p:cNvPr id="29" name="Picture 7" descr="http://static6.depositphotos.com/1002188/648/i/950/depositphotos_6489061-Sad-symbol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88" y="3098321"/>
            <a:ext cx="473639" cy="4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://nelsonaspen.com/blog/wp-content/uploads/2012/05/smile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433" y="3398342"/>
            <a:ext cx="470181" cy="4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2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76"/>
    </mc:Choice>
    <mc:Fallback xmlns="">
      <p:transition spd="slow" advTm="58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0" grpId="1"/>
      <p:bldP spid="22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Research Question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How to reduc</a:t>
            </a:r>
            <a:r>
              <a:rPr lang="en-US" altLang="zh-CN" sz="2400" dirty="0" smtClean="0">
                <a:solidFill>
                  <a:srgbClr val="0070C0"/>
                </a:solidFill>
              </a:rPr>
              <a:t>e</a:t>
            </a:r>
            <a:r>
              <a:rPr lang="en-US" sz="2400" dirty="0" smtClean="0">
                <a:solidFill>
                  <a:srgbClr val="0070C0"/>
                </a:solidFill>
              </a:rPr>
              <a:t> sensors sampling rate without sacrificing recognition accuracy?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4460" y="42457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accuracy</a:t>
            </a:r>
            <a:endParaRPr lang="en-US" dirty="0" smtClean="0">
              <a:solidFill>
                <a:srgbClr val="7030A0"/>
              </a:solidFill>
            </a:endParaRPr>
          </a:p>
        </p:txBody>
      </p:sp>
      <p:pic>
        <p:nvPicPr>
          <p:cNvPr id="8" name="Picture 5" descr="http://nelsonaspen.com/blog/wp-content/uploads/2012/05/smi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969" y="4252574"/>
            <a:ext cx="470181" cy="4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84038" y="477925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energy overhead </a:t>
            </a:r>
          </a:p>
        </p:txBody>
      </p:sp>
      <p:pic>
        <p:nvPicPr>
          <p:cNvPr id="11" name="Picture 5" descr="http://nelsonaspen.com/blog/wp-content/uploads/2012/05/smi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48" y="4672400"/>
            <a:ext cx="470181" cy="4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69933" y="4440704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How </a:t>
            </a:r>
            <a:r>
              <a:rPr lang="en-US" sz="2800" dirty="0" smtClean="0">
                <a:solidFill>
                  <a:srgbClr val="0070C0"/>
                </a:solidFill>
              </a:rPr>
              <a:t>to </a:t>
            </a:r>
            <a:r>
              <a:rPr lang="en-US" altLang="zh-CN" sz="2800" dirty="0">
                <a:solidFill>
                  <a:srgbClr val="0070C0"/>
                </a:solidFill>
              </a:rPr>
              <a:t>achieve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20558" y="43449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?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8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49"/>
    </mc:Choice>
    <mc:Fallback xmlns="">
      <p:transition spd="slow" advTm="490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Preliminary Experiment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Opportunity data set, 3 subjects, 4 locomotion activities, sensors sampling rate - 30 Hz</a:t>
            </a:r>
          </a:p>
          <a:p>
            <a:r>
              <a:rPr lang="en-US" dirty="0" smtClean="0"/>
              <a:t>Select 8 on-body sensors (4 </a:t>
            </a:r>
            <a:r>
              <a:rPr lang="en-US" dirty="0" err="1" smtClean="0"/>
              <a:t>accel</a:t>
            </a:r>
            <a:r>
              <a:rPr lang="en-US" dirty="0" smtClean="0"/>
              <a:t>. &amp; gyro.)</a:t>
            </a:r>
          </a:p>
          <a:p>
            <a:r>
              <a:rPr lang="en-US" dirty="0" smtClean="0"/>
              <a:t>Extract features at 30 Hz and select the best ones</a:t>
            </a:r>
          </a:p>
          <a:p>
            <a:r>
              <a:rPr lang="en-US" dirty="0" smtClean="0"/>
              <a:t>At each sampling rate</a:t>
            </a:r>
          </a:p>
          <a:p>
            <a:pPr lvl="1"/>
            <a:r>
              <a:rPr lang="en-US" dirty="0" smtClean="0"/>
              <a:t>Extract the selected features</a:t>
            </a:r>
          </a:p>
          <a:p>
            <a:pPr lvl="1"/>
            <a:r>
              <a:rPr lang="en-US" dirty="0" smtClean="0"/>
              <a:t>Obtain accuracy following 10-cross validation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503" y="5650468"/>
            <a:ext cx="769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Classifier – Support Vector Machine (SVM) + Radial-base Function (RBF)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5503" y="5040868"/>
            <a:ext cx="743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Sequential Forward Strategy </a:t>
            </a:r>
            <a:r>
              <a:rPr lang="en-US" dirty="0" smtClean="0">
                <a:solidFill>
                  <a:srgbClr val="0070C0"/>
                </a:solidFill>
              </a:rPr>
              <a:t>(SFS) based Feature Selection Algorithm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34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69"/>
    </mc:Choice>
    <mc:Fallback xmlns="">
      <p:transition spd="slow" advTm="66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352800"/>
            <a:ext cx="2946400" cy="2209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429000"/>
            <a:ext cx="28956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Two Motivating Observations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0" y="1306830"/>
            <a:ext cx="2727960" cy="20459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26443"/>
            <a:ext cx="2835143" cy="21263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4796" y="5650468"/>
            <a:ext cx="5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Blue Line </a:t>
            </a:r>
            <a:r>
              <a:rPr lang="en-US" altLang="zh-CN" dirty="0" smtClean="0"/>
              <a:t>– Activity Detection (Binary Classification)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5431" y="603146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Red Line </a:t>
            </a:r>
            <a:r>
              <a:rPr lang="en-US" altLang="zh-CN" dirty="0" smtClean="0"/>
              <a:t>– Multi-Activity Classification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1082" y="1295400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Given the feature set,</a:t>
            </a:r>
          </a:p>
          <a:p>
            <a:r>
              <a:rPr lang="en-US" dirty="0" smtClean="0"/>
              <a:t>at each sampling rate,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d</a:t>
            </a:r>
            <a:r>
              <a:rPr lang="en-US" altLang="zh-CN" dirty="0" smtClean="0">
                <a:solidFill>
                  <a:srgbClr val="7030A0"/>
                </a:solidFill>
              </a:rPr>
              <a:t>etection accuracy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          </a:t>
            </a:r>
            <a:r>
              <a:rPr lang="en-US" sz="2400" dirty="0" smtClean="0">
                <a:solidFill>
                  <a:srgbClr val="7030A0"/>
                </a:solidFill>
              </a:rPr>
              <a:t>≥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multi-class. accuracy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4690" y="3200400"/>
            <a:ext cx="255711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Lemma: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Given </a:t>
            </a:r>
            <a:r>
              <a:rPr lang="en-US" dirty="0">
                <a:solidFill>
                  <a:srgbClr val="0070C0"/>
                </a:solidFill>
              </a:rPr>
              <a:t>the feature set,</a:t>
            </a:r>
          </a:p>
          <a:p>
            <a:r>
              <a:rPr lang="en-US" dirty="0"/>
              <a:t>f</a:t>
            </a:r>
            <a:r>
              <a:rPr lang="en-US" dirty="0" smtClean="0"/>
              <a:t>or any accuracy </a:t>
            </a:r>
          </a:p>
          <a:p>
            <a:r>
              <a:rPr lang="en-US" dirty="0" smtClean="0"/>
              <a:t>requirement,</a:t>
            </a:r>
            <a:endParaRPr lang="en-US" dirty="0"/>
          </a:p>
          <a:p>
            <a:r>
              <a:rPr lang="en-US" altLang="zh-CN" dirty="0">
                <a:solidFill>
                  <a:srgbClr val="7030A0"/>
                </a:solidFill>
              </a:rPr>
              <a:t>m</a:t>
            </a:r>
            <a:r>
              <a:rPr lang="en-US" altLang="zh-CN" dirty="0" smtClean="0">
                <a:solidFill>
                  <a:srgbClr val="7030A0"/>
                </a:solidFill>
              </a:rPr>
              <a:t>inimal necessary rate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f</a:t>
            </a:r>
            <a:r>
              <a:rPr lang="en-US" altLang="zh-CN" dirty="0" smtClean="0">
                <a:solidFill>
                  <a:srgbClr val="7030A0"/>
                </a:solidFill>
              </a:rPr>
              <a:t>or detection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          </a:t>
            </a:r>
            <a:r>
              <a:rPr lang="en-US" sz="2400" dirty="0" smtClean="0">
                <a:solidFill>
                  <a:srgbClr val="7030A0"/>
                </a:solidFill>
              </a:rPr>
              <a:t>≤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that for multi-class.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8172" y="266700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=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5678269"/>
            <a:ext cx="388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Implicit fact – diff. feature </a:t>
            </a:r>
            <a:r>
              <a:rPr lang="en-US" dirty="0" smtClean="0">
                <a:solidFill>
                  <a:srgbClr val="0070C0"/>
                </a:solidFill>
              </a:rPr>
              <a:t>sets have </a:t>
            </a:r>
            <a:r>
              <a:rPr lang="en-US" dirty="0" smtClean="0">
                <a:solidFill>
                  <a:srgbClr val="0070C0"/>
                </a:solidFill>
              </a:rPr>
              <a:t>diff.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minimal necessary sampling rate</a:t>
            </a:r>
            <a:r>
              <a:rPr lang="en-US" altLang="zh-CN" dirty="0" smtClean="0">
                <a:solidFill>
                  <a:srgbClr val="0070C0"/>
                </a:solidFill>
              </a:rPr>
              <a:t>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8266" y="2297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Sitting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5600" y="2297668"/>
            <a:ext cx="138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Lying Down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8266" y="45074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Standing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48780" y="4583668"/>
            <a:ext cx="9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Walking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70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38"/>
    </mc:Choice>
    <mc:Fallback xmlns="">
      <p:transition spd="slow" advTm="108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Outline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How to reduce sensors sampling rate</a:t>
            </a:r>
            <a:r>
              <a:rPr lang="en-US" dirty="0" smtClean="0"/>
              <a:t> through </a:t>
            </a:r>
            <a:r>
              <a:rPr lang="en-US" dirty="0" smtClean="0">
                <a:solidFill>
                  <a:srgbClr val="FF0000"/>
                </a:solidFill>
              </a:rPr>
              <a:t>exploiting the Lemma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How to reduce sensors sampling rate </a:t>
            </a:r>
            <a:r>
              <a:rPr lang="en-US" dirty="0" smtClean="0"/>
              <a:t>through </a:t>
            </a:r>
            <a:r>
              <a:rPr lang="en-US" dirty="0" smtClean="0">
                <a:solidFill>
                  <a:srgbClr val="7030A0"/>
                </a:solidFill>
              </a:rPr>
              <a:t>exploring feature set space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Evaluation, related work &amp; conclusion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AdaSense</a:t>
            </a:r>
            <a:r>
              <a:rPr lang="en-US" dirty="0" smtClean="0">
                <a:solidFill>
                  <a:srgbClr val="0070C0"/>
                </a:solidFill>
              </a:rPr>
              <a:t> Architecture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http://www.cs.wm.edu/~xqi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 design Efficient Activity Recognition (EAR) to exploit the Lemma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74666"/>
            <a:ext cx="6934200" cy="293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RTAS 2013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800" y="2174666"/>
            <a:ext cx="2362200" cy="285453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402088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Exploit the Lemma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7.9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13|7.2|6.8|5.8|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7.1|11.6|8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9|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8.9|8.4|6.6|9.1|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6.8|11.6|43.9|1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5.5|6.2|7.2|1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5.5|6.2|7.2|15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4178</TotalTime>
  <Words>1308</Words>
  <Application>Microsoft Office PowerPoint</Application>
  <PresentationFormat>On-screen Show (4:3)</PresentationFormat>
  <Paragraphs>322</Paragraphs>
  <Slides>29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Origin</vt:lpstr>
      <vt:lpstr>C:\Users\qixin\Dropbox\XinQi\3-Talks\RTAS2013Talk\FirstSlide.vsd\绘图\~页-1\流程.2</vt:lpstr>
      <vt:lpstr>C:\Users\qixin\Dropbox\XinQi\3-Talks\RTAS2013Talk\FirstSlide.vsd\绘图\~页-1\流程.2</vt:lpstr>
      <vt:lpstr>AdaSense: Adapting Sampling Rates for Activity Recognition in Body Sensor Networks</vt:lpstr>
      <vt:lpstr>Background - Activity Recognition</vt:lpstr>
      <vt:lpstr> Sensing-based Activity Recognition</vt:lpstr>
      <vt:lpstr>A Dilemma</vt:lpstr>
      <vt:lpstr>Research Question</vt:lpstr>
      <vt:lpstr>Preliminary Experiment</vt:lpstr>
      <vt:lpstr>Two Motivating Observations</vt:lpstr>
      <vt:lpstr>Outline</vt:lpstr>
      <vt:lpstr>AdaSense Architecture</vt:lpstr>
      <vt:lpstr>Exploit The Lemma</vt:lpstr>
      <vt:lpstr>AdaSense in Runtime</vt:lpstr>
      <vt:lpstr>AdaSense Architecture</vt:lpstr>
      <vt:lpstr>Exploring Feature Set Space</vt:lpstr>
      <vt:lpstr>A Variant GP-based Algorithm</vt:lpstr>
      <vt:lpstr>Evaluation - Setup</vt:lpstr>
      <vt:lpstr>Evaluation - Results for Opportunity Dataset</vt:lpstr>
      <vt:lpstr>Evaluation - Results for Opportunity Dataset</vt:lpstr>
      <vt:lpstr>Evaluation – Collecting Data with Smartphone</vt:lpstr>
      <vt:lpstr>Evaluation – Results for Smartphone Dataset</vt:lpstr>
      <vt:lpstr>Evaluation – Results for Smartphone Dataset</vt:lpstr>
      <vt:lpstr>Evaluation – Results for Smartphone Dataset</vt:lpstr>
      <vt:lpstr>Evaluation – Results for Smartphone Dataset</vt:lpstr>
      <vt:lpstr>Related Work</vt:lpstr>
      <vt:lpstr>Limitations </vt:lpstr>
      <vt:lpstr>Conclusion</vt:lpstr>
      <vt:lpstr>Q &amp; A</vt:lpstr>
      <vt:lpstr>Thank You!</vt:lpstr>
      <vt:lpstr>Explanation for the Lemma</vt:lpstr>
      <vt:lpstr>A Variant GP-based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RadioSense: Exploiting Wireless Communication Patterns for Body Sensor Network Activity Recognition </dc:title>
  <dc:creator>qixin</dc:creator>
  <cp:lastModifiedBy> </cp:lastModifiedBy>
  <cp:revision>959</cp:revision>
  <dcterms:created xsi:type="dcterms:W3CDTF">2006-08-16T00:00:00Z</dcterms:created>
  <dcterms:modified xsi:type="dcterms:W3CDTF">2013-04-10T05:11:30Z</dcterms:modified>
</cp:coreProperties>
</file>